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heme/themeOverride1.xml" ContentType="application/vnd.openxmlformats-officedocument.themeOverr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8" r:id="rId4"/>
    <p:sldMasterId id="2147483669" r:id="rId5"/>
  </p:sldMasterIdLst>
  <p:notesMasterIdLst>
    <p:notesMasterId r:id="rId52"/>
  </p:notesMasterIdLst>
  <p:sldIdLst>
    <p:sldId id="257" r:id="rId6"/>
    <p:sldId id="291" r:id="rId7"/>
    <p:sldId id="293" r:id="rId8"/>
    <p:sldId id="273" r:id="rId9"/>
    <p:sldId id="258" r:id="rId10"/>
    <p:sldId id="275" r:id="rId11"/>
    <p:sldId id="268" r:id="rId12"/>
    <p:sldId id="269" r:id="rId13"/>
    <p:sldId id="292" r:id="rId14"/>
    <p:sldId id="296" r:id="rId15"/>
    <p:sldId id="308" r:id="rId16"/>
    <p:sldId id="270" r:id="rId17"/>
    <p:sldId id="303" r:id="rId18"/>
    <p:sldId id="304" r:id="rId19"/>
    <p:sldId id="305" r:id="rId20"/>
    <p:sldId id="295" r:id="rId21"/>
    <p:sldId id="297" r:id="rId22"/>
    <p:sldId id="298" r:id="rId23"/>
    <p:sldId id="294" r:id="rId24"/>
    <p:sldId id="272" r:id="rId25"/>
    <p:sldId id="299" r:id="rId26"/>
    <p:sldId id="271" r:id="rId27"/>
    <p:sldId id="276" r:id="rId28"/>
    <p:sldId id="274" r:id="rId29"/>
    <p:sldId id="277" r:id="rId30"/>
    <p:sldId id="307" r:id="rId31"/>
    <p:sldId id="281" r:id="rId32"/>
    <p:sldId id="278" r:id="rId33"/>
    <p:sldId id="282" r:id="rId34"/>
    <p:sldId id="283" r:id="rId35"/>
    <p:sldId id="285" r:id="rId36"/>
    <p:sldId id="279" r:id="rId37"/>
    <p:sldId id="284" r:id="rId38"/>
    <p:sldId id="1567" r:id="rId39"/>
    <p:sldId id="280" r:id="rId40"/>
    <p:sldId id="300" r:id="rId41"/>
    <p:sldId id="287" r:id="rId42"/>
    <p:sldId id="288" r:id="rId43"/>
    <p:sldId id="286" r:id="rId44"/>
    <p:sldId id="289" r:id="rId45"/>
    <p:sldId id="290" r:id="rId46"/>
    <p:sldId id="1568" r:id="rId47"/>
    <p:sldId id="302" r:id="rId48"/>
    <p:sldId id="301" r:id="rId49"/>
    <p:sldId id="306" r:id="rId50"/>
    <p:sldId id="260" r:id="rId51"/>
  </p:sldIdLst>
  <p:sldSz cx="9144000" cy="5143500" type="screen16x9"/>
  <p:notesSz cx="6858000" cy="9144000"/>
  <p:embeddedFontLst>
    <p:embeddedFont>
      <p:font typeface="Bradley Hand ITC" panose="03070402050302030203" pitchFamily="66" charset="0"/>
      <p:regular r:id="rId53"/>
    </p:embeddedFont>
    <p:embeddedFont>
      <p:font typeface="Century Gothic" panose="020B0502020202020204" pitchFamily="34" charset="0"/>
      <p:regular r:id="rId54"/>
      <p:bold r:id="rId55"/>
      <p:italic r:id="rId56"/>
      <p:boldItalic r:id="rId5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36B2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11E846-FE48-4001-9F57-671381F9A963}" v="9" dt="2026-09-29T16:55:33.5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83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slide" Target="slides/slide42.xml"/><Relationship Id="rId50" Type="http://schemas.openxmlformats.org/officeDocument/2006/relationships/slide" Target="slides/slide45.xml"/><Relationship Id="rId55" Type="http://schemas.openxmlformats.org/officeDocument/2006/relationships/font" Target="fonts/font3.fntdata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font" Target="fonts/font1.fntdata"/><Relationship Id="rId58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61" Type="http://schemas.openxmlformats.org/officeDocument/2006/relationships/tableStyles" Target="tableStyles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slide" Target="slides/slide43.xml"/><Relationship Id="rId56" Type="http://schemas.openxmlformats.org/officeDocument/2006/relationships/font" Target="fonts/font4.fntdata"/><Relationship Id="rId8" Type="http://schemas.openxmlformats.org/officeDocument/2006/relationships/slide" Target="slides/slide3.xml"/><Relationship Id="rId51" Type="http://schemas.openxmlformats.org/officeDocument/2006/relationships/slide" Target="slides/slide46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59" Type="http://schemas.openxmlformats.org/officeDocument/2006/relationships/viewProps" Target="viewProps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font" Target="fonts/font2.fntdata"/><Relationship Id="rId62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slide" Target="slides/slide44.xml"/><Relationship Id="rId57" Type="http://schemas.openxmlformats.org/officeDocument/2006/relationships/font" Target="fonts/font5.fntdata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notesMaster" Target="notesMasters/notesMaster1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8596059853_2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g38596059853_2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8596059853_2_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g38596059853_2_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Erica</a:t>
            </a:r>
          </a:p>
        </p:txBody>
      </p:sp>
    </p:spTree>
    <p:extLst>
      <p:ext uri="{BB962C8B-B14F-4D97-AF65-F5344CB8AC3E}">
        <p14:creationId xmlns:p14="http://schemas.microsoft.com/office/powerpoint/2010/main" val="17474666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27000">
              <a:spcBef>
                <a:spcPts val="1067"/>
              </a:spcBef>
            </a:pPr>
            <a:r>
              <a:rPr lang="en-US"/>
              <a:t>3. Complete the verification process by randomly selecting your 3% sample from all applications you've received as of  October 1</a:t>
            </a:r>
          </a:p>
          <a:p>
            <a:pPr marL="127000">
              <a:spcBef>
                <a:spcPts val="1067"/>
              </a:spcBef>
            </a:pPr>
            <a:r>
              <a:rPr lang="en-US"/>
              <a:t>**Select from Error Prone applications if completing Standard Verification-These are meal applications with annual income reported within $100 per month of the applicable Income Eligibility Guidelines. </a:t>
            </a:r>
            <a:endParaRPr lang="en-US">
              <a:cs typeface="Calibri"/>
            </a:endParaRPr>
          </a:p>
          <a:p>
            <a:endParaRPr lang="en-US">
              <a:cs typeface="Calibri"/>
            </a:endParaRPr>
          </a:p>
          <a:p>
            <a:r>
              <a:rPr lang="en-US"/>
              <a:t>4. Ensure your school’s confirming official has reviewed, signed, and dated all selected applications to certify the meal benefit on each was determined correctly....</a:t>
            </a:r>
            <a:r>
              <a:rPr lang="en-US">
                <a:cs typeface="Calibri"/>
              </a:rPr>
              <a:t>Confirming Official Should be someone different than Determining Official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F85671-14BB-4141-8FED-77B9FA23CA1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F4388-12B2-30B2-EDFB-BC365D128FFE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6/2024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D8497F-FFCB-1F89-8D6A-56799483E11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NDE-Nutrition Services</a:t>
            </a:r>
          </a:p>
        </p:txBody>
      </p:sp>
      <p:sp>
        <p:nvSpPr>
          <p:cNvPr id="7" name="Header Placeholder 6">
            <a:extLst>
              <a:ext uri="{FF2B5EF4-FFF2-40B4-BE49-F238E27FC236}">
                <a16:creationId xmlns:a16="http://schemas.microsoft.com/office/drawing/2014/main" id="{59D01CA3-7EC2-E634-48F2-EAC65C770C9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 24-25 Bookkeeper Training</a:t>
            </a:r>
          </a:p>
        </p:txBody>
      </p:sp>
    </p:spTree>
    <p:extLst>
      <p:ext uri="{BB962C8B-B14F-4D97-AF65-F5344CB8AC3E}">
        <p14:creationId xmlns:p14="http://schemas.microsoft.com/office/powerpoint/2010/main" val="9173554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8596059853_2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g38596059853_2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1" type="obj">
  <p:cSld name="OBJEC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>
            <a:spLocks noGrp="1"/>
          </p:cNvSpPr>
          <p:nvPr>
            <p:ph type="title"/>
          </p:nvPr>
        </p:nvSpPr>
        <p:spPr>
          <a:xfrm>
            <a:off x="628650" y="510778"/>
            <a:ext cx="7886700" cy="757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1547"/>
              </a:buClr>
              <a:buSzPts val="3300"/>
              <a:buFont typeface="Century Gothic"/>
              <a:buNone/>
              <a:defRPr b="1">
                <a:solidFill>
                  <a:srgbClr val="20154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5"/>
          <p:cNvSpPr txBox="1">
            <a:spLocks noGrp="1"/>
          </p:cNvSpPr>
          <p:nvPr>
            <p:ph type="ctrTitle"/>
          </p:nvPr>
        </p:nvSpPr>
        <p:spPr>
          <a:xfrm>
            <a:off x="1143000" y="1227535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1547"/>
              </a:buClr>
              <a:buSzPts val="4500"/>
              <a:buFont typeface="Century Gothic"/>
              <a:buNone/>
              <a:defRPr sz="4500" b="1">
                <a:solidFill>
                  <a:srgbClr val="20154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subTitle" idx="1"/>
          </p:nvPr>
        </p:nvSpPr>
        <p:spPr>
          <a:xfrm>
            <a:off x="1143000" y="3087291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3">
  <p:cSld name="Title and Content 3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628650" y="510778"/>
            <a:ext cx="7886700" cy="757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1547"/>
              </a:buClr>
              <a:buSzPts val="3300"/>
              <a:buFont typeface="Century Gothic"/>
              <a:buNone/>
              <a:defRPr b="1">
                <a:solidFill>
                  <a:srgbClr val="201547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lvl="0" indent="-36195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lvl="1" indent="-3429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lvl="2" indent="-32385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lvl="3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lvl="4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lvl="5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3200400" lvl="6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3657600" lvl="7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4114800" lvl="8" indent="-3175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3146" y="2485176"/>
            <a:ext cx="6831641" cy="1663221"/>
          </a:xfrm>
        </p:spPr>
        <p:txBody>
          <a:bodyPr anchor="t"/>
          <a:lstStyle>
            <a:lvl1pPr algn="ctr">
              <a:defRPr sz="450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73433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  <a:defRPr sz="33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9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2" r:id="rId3"/>
    <p:sldLayoutId id="2147483673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cation.ne.gov/ns/forms-resources/national-school-lunch-program/application-verification/" TargetMode="External"/><Relationship Id="rId2" Type="http://schemas.openxmlformats.org/officeDocument/2006/relationships/hyperlink" Target="https://www.usda.gov/guidance-documents/child-nutrition/fns/eligibility-manual-school-meals" TargetMode="Externa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8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4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sda.gov/guidance-documents/child-nutrition/fns/eligibility-manual-school-meals" TargetMode="External"/><Relationship Id="rId2" Type="http://schemas.openxmlformats.org/officeDocument/2006/relationships/hyperlink" Target="https://www.education.ne.gov/wp-content/uploads/2026/06/Attachment-F-Verification-Selection-Letter_27.docx" TargetMode="Externa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ducation.ne.gov/wp-content/uploads/2026/06/Attachment-G-Verification-Results-Letter_27.docx" TargetMode="Externa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ducation.ne.gov/wp-content/uploads/2026/06/Attachment-G-Verification-Results-Letter_27.docx" TargetMode="Externa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cation.ne.gov/wp-content/uploads/2026/08/Attachment-H-1-Civil-Rights-Summary_4-2026.docx" TargetMode="External"/><Relationship Id="rId2" Type="http://schemas.openxmlformats.org/officeDocument/2006/relationships/hyperlink" Target="https://www.education.ne.gov/wp-content/uploads/2026/04/Attachment-H-2-Verification-Tracker-For-School-Use-3.docx" TargetMode="Externa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4"/>
          <p:cNvSpPr txBox="1">
            <a:spLocks noGrp="1"/>
          </p:cNvSpPr>
          <p:nvPr>
            <p:ph type="ctrTitle"/>
          </p:nvPr>
        </p:nvSpPr>
        <p:spPr>
          <a:xfrm>
            <a:off x="1143000" y="1227535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1547"/>
              </a:buClr>
              <a:buSzPts val="4500"/>
              <a:buFont typeface="Century Gothic"/>
              <a:buNone/>
            </a:pPr>
            <a:r>
              <a:rPr lang="en-US" dirty="0"/>
              <a:t>Verifying Applications for Meal Benefits</a:t>
            </a:r>
            <a:endParaRPr dirty="0"/>
          </a:p>
        </p:txBody>
      </p:sp>
      <p:sp>
        <p:nvSpPr>
          <p:cNvPr id="94" name="Google Shape;94;p24"/>
          <p:cNvSpPr txBox="1">
            <a:spLocks noGrp="1"/>
          </p:cNvSpPr>
          <p:nvPr>
            <p:ph type="subTitle" idx="1"/>
          </p:nvPr>
        </p:nvSpPr>
        <p:spPr>
          <a:xfrm>
            <a:off x="1143000" y="3087291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US" dirty="0"/>
              <a:t>September 30, 2026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BBBBAD-94B4-3EA3-EDFA-19D6099AD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Trainers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1BBF13-D0FA-4A07-25E8-0EF629A5F8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87449" y="3556131"/>
            <a:ext cx="3232150" cy="1042855"/>
          </a:xfrm>
        </p:spPr>
        <p:txBody>
          <a:bodyPr>
            <a:normAutofit/>
          </a:bodyPr>
          <a:lstStyle/>
          <a:p>
            <a:pPr marL="95250" indent="0" algn="ctr">
              <a:buNone/>
            </a:pPr>
            <a:r>
              <a:rPr lang="en-US" sz="1800" dirty="0"/>
              <a:t>Kayte Partch</a:t>
            </a:r>
            <a:br>
              <a:rPr lang="en-US" sz="1800" dirty="0"/>
            </a:br>
            <a:r>
              <a:rPr lang="en-US" sz="1800" dirty="0"/>
              <a:t>Director, Child Nutrition Programs</a:t>
            </a:r>
          </a:p>
        </p:txBody>
      </p:sp>
      <p:pic>
        <p:nvPicPr>
          <p:cNvPr id="5" name="Picture 4" descr="A close-up of a person smiling&#10;&#10;AI-generated content may be incorrect.">
            <a:extLst>
              <a:ext uri="{FF2B5EF4-FFF2-40B4-BE49-F238E27FC236}">
                <a16:creationId xmlns:a16="http://schemas.microsoft.com/office/drawing/2014/main" id="{DB69604C-D1E4-B107-C10D-6AE2837288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9383" y="1447932"/>
            <a:ext cx="1928283" cy="1928283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1BC4AF7-C3BA-10DD-0852-8533EC6D80DE}"/>
              </a:ext>
            </a:extLst>
          </p:cNvPr>
          <p:cNvSpPr txBox="1">
            <a:spLocks/>
          </p:cNvSpPr>
          <p:nvPr/>
        </p:nvSpPr>
        <p:spPr>
          <a:xfrm>
            <a:off x="4724403" y="3589867"/>
            <a:ext cx="3232150" cy="10428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95250" indent="0" algn="ctr">
              <a:buFont typeface="Arial"/>
              <a:buNone/>
            </a:pPr>
            <a:r>
              <a:rPr lang="en-US" sz="1800" dirty="0"/>
              <a:t>Megan Piehl</a:t>
            </a:r>
            <a:br>
              <a:rPr lang="en-US" sz="1800" dirty="0"/>
            </a:br>
            <a:r>
              <a:rPr lang="en-US" sz="1800" dirty="0"/>
              <a:t>Nutrition System &amp; Summer EBT Program Specialist</a:t>
            </a:r>
          </a:p>
        </p:txBody>
      </p:sp>
      <p:pic>
        <p:nvPicPr>
          <p:cNvPr id="8" name="Picture 7" descr="A person smiling at the camera&#10;&#10;AI-generated content may be incorrect.">
            <a:extLst>
              <a:ext uri="{FF2B5EF4-FFF2-40B4-BE49-F238E27FC236}">
                <a16:creationId xmlns:a16="http://schemas.microsoft.com/office/drawing/2014/main" id="{31808730-636B-AB56-7C3E-D561361886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6071" y="1447729"/>
            <a:ext cx="1608813" cy="1962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714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2CF59-F2A1-EBF4-E681-B17272D7E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Housekeeping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2184AC-6A1E-2C8A-CFCC-3F3DB795C3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552450" indent="-457200">
              <a:buAutoNum type="arabicPeriod"/>
            </a:pPr>
            <a:r>
              <a:rPr lang="en-US" dirty="0"/>
              <a:t>Please record your first and last names, school name, and email address in the Zoom chat.</a:t>
            </a:r>
            <a:br>
              <a:rPr lang="en-US" dirty="0"/>
            </a:br>
            <a:endParaRPr lang="en-US" dirty="0"/>
          </a:p>
          <a:p>
            <a:pPr marL="552450" indent="-457200">
              <a:buAutoNum type="arabicPeriod"/>
            </a:pPr>
            <a:r>
              <a:rPr lang="en-US" dirty="0"/>
              <a:t>We will issue training certificate by email.</a:t>
            </a:r>
            <a:br>
              <a:rPr lang="en-US" dirty="0"/>
            </a:br>
            <a:endParaRPr lang="en-US" dirty="0"/>
          </a:p>
          <a:p>
            <a:pPr marL="552450" indent="-457200">
              <a:buAutoNum type="arabicPeriod"/>
            </a:pPr>
            <a:r>
              <a:rPr lang="en-US" dirty="0"/>
              <a:t>Recording will be shared by email and on Nutrition Services website.</a:t>
            </a:r>
            <a:br>
              <a:rPr lang="en-US" dirty="0"/>
            </a:br>
            <a:endParaRPr lang="en-US" dirty="0"/>
          </a:p>
          <a:p>
            <a:pPr marL="552450" indent="-457200">
              <a:buAutoNum type="arabicPeriod"/>
            </a:pPr>
            <a:r>
              <a:rPr lang="en-US" dirty="0"/>
              <a:t>Please ask questions! We LOVE questions. Type them in chat or unmute at end of slides.</a:t>
            </a:r>
          </a:p>
        </p:txBody>
      </p:sp>
    </p:spTree>
    <p:extLst>
      <p:ext uri="{BB962C8B-B14F-4D97-AF65-F5344CB8AC3E}">
        <p14:creationId xmlns:p14="http://schemas.microsoft.com/office/powerpoint/2010/main" val="19091675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B5F71-981C-44AF-3740-8E641884B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662DBA-E5D3-B38B-0B65-5E428664BD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52450" indent="-457200">
              <a:buAutoNum type="arabicPeriod"/>
            </a:pPr>
            <a:r>
              <a:rPr lang="en-US" dirty="0"/>
              <a:t>Explain what verification is and does</a:t>
            </a:r>
          </a:p>
          <a:p>
            <a:pPr marL="552450" indent="-457200">
              <a:buAutoNum type="arabicPeriod"/>
            </a:pPr>
            <a:r>
              <a:rPr lang="en-US" dirty="0"/>
              <a:t>Identify how to properly select applications for verification</a:t>
            </a:r>
          </a:p>
          <a:p>
            <a:pPr marL="552450" indent="-457200">
              <a:buAutoNum type="arabicPeriod"/>
            </a:pPr>
            <a:r>
              <a:rPr lang="en-US" dirty="0"/>
              <a:t>Identify the timeline of required verification activities</a:t>
            </a:r>
          </a:p>
        </p:txBody>
      </p:sp>
    </p:spTree>
    <p:extLst>
      <p:ext uri="{BB962C8B-B14F-4D97-AF65-F5344CB8AC3E}">
        <p14:creationId xmlns:p14="http://schemas.microsoft.com/office/powerpoint/2010/main" val="2145564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 txBox="1">
            <a:spLocks noGrp="1"/>
          </p:cNvSpPr>
          <p:nvPr>
            <p:ph type="title"/>
          </p:nvPr>
        </p:nvSpPr>
        <p:spPr>
          <a:xfrm>
            <a:off x="628650" y="510778"/>
            <a:ext cx="7886700" cy="7572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1547"/>
              </a:buClr>
              <a:buSzPts val="3300"/>
              <a:buFont typeface="Century Gothic"/>
              <a:buNone/>
            </a:pPr>
            <a:r>
              <a:rPr lang="en" dirty="0"/>
              <a:t>Verification of Meal Applications</a:t>
            </a:r>
            <a:endParaRPr dirty="0"/>
          </a:p>
        </p:txBody>
      </p:sp>
      <p:sp>
        <p:nvSpPr>
          <p:cNvPr id="100" name="Google Shape;100;p25"/>
          <p:cNvSpPr txBox="1"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457200" lvl="0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Char char="•"/>
            </a:pPr>
            <a:r>
              <a:rPr lang="en" dirty="0"/>
              <a:t>NSLA and 7 CFR 245.6a(c)(1) schools required to conduct verification for children’s applications that are approved for free or reduced price meals</a:t>
            </a:r>
            <a:endParaRPr lang="en-US" dirty="0"/>
          </a:p>
          <a:p>
            <a:pPr marL="457200" lvl="0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Char char="•"/>
            </a:pPr>
            <a:endParaRPr lang="en-US" dirty="0"/>
          </a:p>
          <a:p>
            <a:pPr marL="457200" lvl="0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Char char="•"/>
            </a:pPr>
            <a:r>
              <a:rPr lang="en-US" dirty="0"/>
              <a:t>Applications approved for free or reduced price meals</a:t>
            </a:r>
          </a:p>
          <a:p>
            <a:pPr lvl="1" indent="-361950">
              <a:spcBef>
                <a:spcPts val="0"/>
              </a:spcBef>
              <a:buSzPts val="2100"/>
            </a:pPr>
            <a:r>
              <a:rPr lang="en-US" dirty="0"/>
              <a:t>SNAP, TANF, FDPIR master case number for household member</a:t>
            </a:r>
          </a:p>
          <a:p>
            <a:pPr lvl="1" indent="-361950">
              <a:spcBef>
                <a:spcPts val="0"/>
              </a:spcBef>
              <a:buSzPts val="2100"/>
            </a:pPr>
            <a:r>
              <a:rPr lang="en-US" dirty="0"/>
              <a:t>Household income</a:t>
            </a:r>
          </a:p>
          <a:p>
            <a:pPr lvl="1" indent="-361950">
              <a:spcBef>
                <a:spcPts val="0"/>
              </a:spcBef>
              <a:buSzPts val="2100"/>
            </a:pPr>
            <a:r>
              <a:rPr lang="en-US" dirty="0"/>
              <a:t>Other source categorical eligibility (i.e., migrant, homeless, runaway, Head Start, foster)</a:t>
            </a:r>
            <a:endParaRPr dirty="0"/>
          </a:p>
          <a:p>
            <a:pPr marL="457200" lvl="0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Char char="•"/>
            </a:pPr>
            <a:endParaRPr lang="en" i="1" dirty="0"/>
          </a:p>
          <a:p>
            <a:pPr marL="457200" lvl="0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Char char="•"/>
            </a:pPr>
            <a:endParaRPr lang="en" i="1" dirty="0"/>
          </a:p>
          <a:p>
            <a:pPr marL="457200" lvl="0" indent="-3619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Char char="•"/>
            </a:pPr>
            <a:endParaRPr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978D6-B538-5EE7-F35D-3C81F1A55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Resources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ACC4AC-354F-90A9-0251-8DFA59CA7C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USDA School Meals Eligibility Manual</a:t>
            </a:r>
            <a:endParaRPr lang="en-US" dirty="0"/>
          </a:p>
          <a:p>
            <a:endParaRPr lang="en-US" dirty="0"/>
          </a:p>
          <a:p>
            <a:r>
              <a:rPr lang="en-US" dirty="0"/>
              <a:t>Nutrition Services </a:t>
            </a:r>
            <a:r>
              <a:rPr lang="en-US" dirty="0">
                <a:hlinkClick r:id="rId3"/>
              </a:rPr>
              <a:t>Verifying Income Eligibility </a:t>
            </a:r>
            <a:r>
              <a:rPr lang="en-US" dirty="0"/>
              <a:t>– training and letter templates</a:t>
            </a:r>
          </a:p>
        </p:txBody>
      </p:sp>
    </p:spTree>
    <p:extLst>
      <p:ext uri="{BB962C8B-B14F-4D97-AF65-F5344CB8AC3E}">
        <p14:creationId xmlns:p14="http://schemas.microsoft.com/office/powerpoint/2010/main" val="20005421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F20072-8787-E009-F252-B86AA465F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Important Dates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F5BFE7-7CD2-5726-C321-30B2F778EA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October 1: verification selection pool based on total number of applications approved for free or reduced price meals </a:t>
            </a:r>
          </a:p>
          <a:p>
            <a:endParaRPr lang="en-US" dirty="0"/>
          </a:p>
          <a:p>
            <a:r>
              <a:rPr lang="en-US" dirty="0"/>
              <a:t>November 16: must complete the verification activities and submit annual Verification Report in CNP system</a:t>
            </a:r>
          </a:p>
          <a:p>
            <a:pPr marL="571500" lvl="1" indent="0">
              <a:buNone/>
            </a:pPr>
            <a:endParaRPr lang="en-US" dirty="0"/>
          </a:p>
          <a:p>
            <a:pPr marL="571500" lvl="1" indent="0">
              <a:buNone/>
            </a:pPr>
            <a:r>
              <a:rPr lang="en-US" dirty="0"/>
              <a:t>*</a:t>
            </a:r>
            <a:r>
              <a:rPr lang="en-US" i="1" dirty="0"/>
              <a:t>Training on completion of the annual Verification Report will be provided on November 5</a:t>
            </a:r>
          </a:p>
        </p:txBody>
      </p:sp>
    </p:spTree>
    <p:extLst>
      <p:ext uri="{BB962C8B-B14F-4D97-AF65-F5344CB8AC3E}">
        <p14:creationId xmlns:p14="http://schemas.microsoft.com/office/powerpoint/2010/main" val="759966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43A14-BA1F-48F9-DD06-BAFA827198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Key Terms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E61ADC-1EE0-604B-61E8-3A6D4C20F2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b="1" i="1" dirty="0"/>
              <a:t>Direct Verification</a:t>
            </a:r>
            <a:r>
              <a:rPr lang="en-US" dirty="0"/>
              <a:t>: Use of records from public agencies to verify children’s eligibility for free and reduced price benefits</a:t>
            </a:r>
          </a:p>
          <a:p>
            <a:r>
              <a:rPr lang="en-US" b="1" dirty="0"/>
              <a:t>Error Prone</a:t>
            </a:r>
            <a:r>
              <a:rPr lang="en-US" dirty="0"/>
              <a:t>: Applications within $100 per month ($1,200 per year) of the applicable IEGs</a:t>
            </a:r>
          </a:p>
          <a:p>
            <a:r>
              <a:rPr lang="en-US" b="1" dirty="0"/>
              <a:t>Random Sampling</a:t>
            </a:r>
            <a:r>
              <a:rPr lang="en-US" dirty="0"/>
              <a:t>: A sampling process where each application has an equal chance of being selected (determine a selection interval by dividing the number of applications by the required sample size)</a:t>
            </a:r>
          </a:p>
          <a:p>
            <a:r>
              <a:rPr lang="en-US" b="1" dirty="0"/>
              <a:t>Sampling Pool</a:t>
            </a:r>
            <a:r>
              <a:rPr lang="en-US" dirty="0"/>
              <a:t>: The total number of applications approved as of October 1</a:t>
            </a:r>
          </a:p>
        </p:txBody>
      </p:sp>
    </p:spTree>
    <p:extLst>
      <p:ext uri="{BB962C8B-B14F-4D97-AF65-F5344CB8AC3E}">
        <p14:creationId xmlns:p14="http://schemas.microsoft.com/office/powerpoint/2010/main" val="25889626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74480-4BDE-CD3F-2C3D-7E3F3CBFFB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Verification: What and Why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27C516-C812-4E50-CB5D-A98217713A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Verify that information submitted on applications approved for free or reduced price meals is true and accurate</a:t>
            </a:r>
          </a:p>
          <a:p>
            <a:endParaRPr lang="en-US" dirty="0"/>
          </a:p>
          <a:p>
            <a:r>
              <a:rPr lang="en-US" dirty="0"/>
              <a:t>Supports program integrity and honesty of information reported by households</a:t>
            </a:r>
          </a:p>
          <a:p>
            <a:endParaRPr lang="en-US" dirty="0"/>
          </a:p>
          <a:p>
            <a:pPr marL="952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98089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1C409-E958-BC12-AD39-4F3BB3B72C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Community Eligibility Provision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F3E3C-A126-EF72-572F-541FE7D493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not conduct verification if all schools in district participate in CEP</a:t>
            </a:r>
          </a:p>
          <a:p>
            <a:pPr lvl="1"/>
            <a:r>
              <a:rPr lang="en-US" dirty="0"/>
              <a:t>Should not distribute applications for meal benefits!</a:t>
            </a:r>
          </a:p>
          <a:p>
            <a:pPr lvl="1"/>
            <a:r>
              <a:rPr lang="en-US" dirty="0"/>
              <a:t>No requirement to conduct verification on alternate income forms used for non-meal benefits</a:t>
            </a:r>
          </a:p>
          <a:p>
            <a:endParaRPr lang="en-US" dirty="0"/>
          </a:p>
          <a:p>
            <a:r>
              <a:rPr lang="en-US" dirty="0"/>
              <a:t>Do conduct verification if some but not all schools in district participate in CEP</a:t>
            </a:r>
          </a:p>
          <a:p>
            <a:pPr lvl="1"/>
            <a:r>
              <a:rPr lang="en-US" dirty="0"/>
              <a:t>Verification required for </a:t>
            </a:r>
            <a:r>
              <a:rPr lang="en-US" b="1" dirty="0"/>
              <a:t>only</a:t>
            </a:r>
            <a:r>
              <a:rPr lang="en-US" dirty="0"/>
              <a:t> application approved for free or reduced price meals for students in non-CEP buildings</a:t>
            </a:r>
          </a:p>
        </p:txBody>
      </p:sp>
    </p:spTree>
    <p:extLst>
      <p:ext uri="{BB962C8B-B14F-4D97-AF65-F5344CB8AC3E}">
        <p14:creationId xmlns:p14="http://schemas.microsoft.com/office/powerpoint/2010/main" val="35330122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5E51C-3FBD-FDCF-B197-27887E504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Community Eligibility Provision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78C19A-D5B6-598F-E947-2F08A384FF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Mixed CEP and non-CEP buildings</a:t>
            </a:r>
          </a:p>
          <a:p>
            <a:pPr lvl="1"/>
            <a:r>
              <a:rPr lang="en-US" dirty="0"/>
              <a:t>Receive application with student from CEP school and other student at non-CEP school</a:t>
            </a:r>
          </a:p>
          <a:p>
            <a:pPr lvl="1"/>
            <a:r>
              <a:rPr lang="en-US" dirty="0"/>
              <a:t>This is part of verification pool because student receives meal benefits based on information on application</a:t>
            </a:r>
          </a:p>
        </p:txBody>
      </p:sp>
    </p:spTree>
    <p:extLst>
      <p:ext uri="{BB962C8B-B14F-4D97-AF65-F5344CB8AC3E}">
        <p14:creationId xmlns:p14="http://schemas.microsoft.com/office/powerpoint/2010/main" val="32750987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761A38-CC61-DB58-3EF2-B2CEA509D6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Establishing Verification Sample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C43D14-E81D-D6F1-D6BF-329943723D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801" y="1369219"/>
            <a:ext cx="8170332" cy="3263504"/>
          </a:xfrm>
        </p:spPr>
        <p:txBody>
          <a:bodyPr>
            <a:normAutofit/>
          </a:bodyPr>
          <a:lstStyle/>
          <a:p>
            <a:r>
              <a:rPr lang="en-US" dirty="0"/>
              <a:t>The sample pool uses the total number of applications approved for free or reduced price meals as of October 1</a:t>
            </a:r>
          </a:p>
          <a:p>
            <a:pPr marL="95250" indent="0">
              <a:buNone/>
            </a:pPr>
            <a:endParaRPr lang="en-US" sz="1200" dirty="0"/>
          </a:p>
          <a:p>
            <a:r>
              <a:rPr lang="en-US" dirty="0"/>
              <a:t>3% of number of approved applications, including paper and electronic applications</a:t>
            </a:r>
          </a:p>
          <a:p>
            <a:pPr marL="95250" indent="0">
              <a:buNone/>
            </a:pPr>
            <a:endParaRPr lang="en-US" sz="1200" dirty="0"/>
          </a:p>
          <a:p>
            <a:r>
              <a:rPr lang="en-US" b="1" dirty="0"/>
              <a:t>Do include: applications with master case number (SNAP, TANF, FDPIR), household income, foster child</a:t>
            </a:r>
          </a:p>
          <a:p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5940803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1B1E3-2FBF-E75B-E751-E9F18A84F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Establishing Verification Pool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FECCA2-901F-D76C-CAFB-558DF70367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i="1" dirty="0"/>
              <a:t>Example: meal application submitted and approved for reduced price meals</a:t>
            </a:r>
          </a:p>
          <a:p>
            <a:r>
              <a:rPr lang="en-US" i="1" dirty="0"/>
              <a:t>Child appears in direct certification list for SNAP (free meals)</a:t>
            </a:r>
          </a:p>
          <a:p>
            <a:r>
              <a:rPr lang="en-US" i="1" dirty="0"/>
              <a:t>Higher benefit (free meals) issued to student based on direct certification</a:t>
            </a:r>
          </a:p>
          <a:p>
            <a:endParaRPr lang="en-US" i="1" dirty="0"/>
          </a:p>
          <a:p>
            <a:r>
              <a:rPr lang="en-US" i="1" dirty="0"/>
              <a:t>Not included in verification pool because student benefit from direct certification (not from application)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2885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C3A3E0-184C-34B0-31E3-049CA17B4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4B1EC-D587-2994-3FEE-86E34ED54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Establishing Verification Pool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5C3407-9157-B593-6B43-976CBDC951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i="1" dirty="0"/>
              <a:t>Example: meal application submitted and approved for free meals based on income</a:t>
            </a:r>
          </a:p>
          <a:p>
            <a:r>
              <a:rPr lang="en-US" i="1" dirty="0"/>
              <a:t>Child also appears in direct certification matched for MRED (reduced price meals)</a:t>
            </a:r>
          </a:p>
          <a:p>
            <a:r>
              <a:rPr lang="en-US" i="1" dirty="0"/>
              <a:t>Higher benefit (free meals) issued to student based on application with income</a:t>
            </a:r>
          </a:p>
          <a:p>
            <a:endParaRPr lang="en-US" i="1" dirty="0"/>
          </a:p>
          <a:p>
            <a:r>
              <a:rPr lang="en-US" i="1" dirty="0"/>
              <a:t>This application </a:t>
            </a:r>
            <a:r>
              <a:rPr lang="en-US" b="1" i="1" dirty="0"/>
              <a:t>IS INCLUDED </a:t>
            </a:r>
            <a:r>
              <a:rPr lang="en-US" i="1" dirty="0"/>
              <a:t>in verification pool because student benefit was derived from meal application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1233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0A409-5984-ADD1-9BC9-BB19DA29DA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95ED86-E8A3-DA86-CF19-716D48B394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a meal application provides a higher benefit than direct certification, then the meal application becomes part of the verification pool</a:t>
            </a:r>
          </a:p>
        </p:txBody>
      </p:sp>
    </p:spTree>
    <p:extLst>
      <p:ext uri="{BB962C8B-B14F-4D97-AF65-F5344CB8AC3E}">
        <p14:creationId xmlns:p14="http://schemas.microsoft.com/office/powerpoint/2010/main" val="2525567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8A5814-EED3-B023-2692-959A83276C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Categorical Eligibility: SNAP, TANF, FDPIR master case number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EEC2A-3888-D0D2-BC42-4F840AFBBE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Example</a:t>
            </a:r>
            <a:r>
              <a:rPr lang="en-US" dirty="0"/>
              <a:t>: application includes SNAP, TANF, FDPIR master case number</a:t>
            </a:r>
          </a:p>
          <a:p>
            <a:pPr lvl="1"/>
            <a:r>
              <a:rPr lang="en-US" dirty="0"/>
              <a:t>Should be approved upon submission to school</a:t>
            </a:r>
          </a:p>
          <a:p>
            <a:pPr lvl="1"/>
            <a:r>
              <a:rPr lang="en-US" dirty="0"/>
              <a:t>No proof documentation needed for approval</a:t>
            </a:r>
          </a:p>
          <a:p>
            <a:endParaRPr lang="en-US" sz="1200" dirty="0"/>
          </a:p>
          <a:p>
            <a:r>
              <a:rPr lang="en-US" dirty="0"/>
              <a:t>Application is part of the verification pool if no child on the application is directly certified for SNAP or MFREE</a:t>
            </a:r>
          </a:p>
          <a:p>
            <a:pPr lvl="1"/>
            <a:r>
              <a:rPr lang="en-US" dirty="0"/>
              <a:t>If any child on the application is also directly certified for SNAP or MFREE, this application is not part of the pool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9994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4E70C-766E-CBB6-963B-08DF79658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65A07-B74F-CE60-4FDF-2014FB9C9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source categorical eligibility applications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8EFC91-748E-5AD4-E56B-31EA1444E2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Homeless, migrant, or runaway require proof of program participation upon receipt of application in order to receive free meals</a:t>
            </a:r>
          </a:p>
          <a:p>
            <a:pPr marL="95250" indent="0">
              <a:buNone/>
            </a:pPr>
            <a:endParaRPr lang="en-US" sz="1200" dirty="0"/>
          </a:p>
          <a:p>
            <a:r>
              <a:rPr lang="en-US" sz="2000" dirty="0"/>
              <a:t>Meal benefits for only student with this designation</a:t>
            </a:r>
          </a:p>
          <a:p>
            <a:pPr marL="95250" indent="0">
              <a:buNone/>
            </a:pPr>
            <a:endParaRPr lang="en-US" sz="1200" dirty="0"/>
          </a:p>
          <a:p>
            <a:r>
              <a:rPr lang="en-US" sz="2000" dirty="0"/>
              <a:t>Child enrolled in the Migrant Education Program as determined by State or local Migrant Education Program coordinator or homeless liaison	</a:t>
            </a:r>
          </a:p>
          <a:p>
            <a:pPr lvl="1"/>
            <a:r>
              <a:rPr lang="en-US" sz="1700" dirty="0"/>
              <a:t>Direct certification </a:t>
            </a:r>
          </a:p>
          <a:p>
            <a:pPr marL="952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58964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36264-6151-17CB-F24F-D7BD247D17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source categorical eligibility: Homeless, Migrant, Runaway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60BEAC-FFF6-CFA8-31C7-5B97B31F43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Include in verification pool </a:t>
            </a:r>
            <a:r>
              <a:rPr lang="en-US" b="1" dirty="0"/>
              <a:t>only if</a:t>
            </a:r>
            <a:r>
              <a:rPr lang="en-US" dirty="0"/>
              <a:t> did not request/receive proof documentation when application was received</a:t>
            </a:r>
          </a:p>
          <a:p>
            <a:endParaRPr lang="en-US" dirty="0"/>
          </a:p>
          <a:p>
            <a:r>
              <a:rPr lang="en-US" dirty="0"/>
              <a:t>Correctly requesting and receiving proof documentation upon receipt of application = do not include in verification pool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9244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D9D629-BDEF-1786-3169-1BF65153B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56AB0D-BB7E-40F6-DC23-E1C4388E4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source categorical eligibility: Foster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BA7AE1-BA42-09EE-A6B0-0FCC5598F8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Foster child indicated on application for meal benefits can be processed without supporting proof at time of approval</a:t>
            </a:r>
          </a:p>
          <a:p>
            <a:endParaRPr lang="en-US" sz="1200" b="1" dirty="0"/>
          </a:p>
          <a:p>
            <a:r>
              <a:rPr lang="en-US" b="1" dirty="0"/>
              <a:t>Example</a:t>
            </a:r>
            <a:r>
              <a:rPr lang="en-US" dirty="0"/>
              <a:t>: foster student on application and no other children; application approve for free meals</a:t>
            </a:r>
          </a:p>
          <a:p>
            <a:endParaRPr lang="en-US" sz="1200" dirty="0"/>
          </a:p>
          <a:p>
            <a:r>
              <a:rPr lang="en-US" dirty="0"/>
              <a:t>Application with child receiving free meals based on foster status should be included in verification pool and if selected must provide proof of foster status</a:t>
            </a:r>
          </a:p>
        </p:txBody>
      </p:sp>
    </p:spTree>
    <p:extLst>
      <p:ext uri="{BB962C8B-B14F-4D97-AF65-F5344CB8AC3E}">
        <p14:creationId xmlns:p14="http://schemas.microsoft.com/office/powerpoint/2010/main" val="24830387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F8217-27BA-1D60-34A8-EB197976DF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Mixed Household Applications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243C83-AF26-5B18-250F-B492A197E2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177381"/>
          </a:xfrm>
        </p:spPr>
        <p:txBody>
          <a:bodyPr>
            <a:normAutofit fontScale="92500"/>
          </a:bodyPr>
          <a:lstStyle/>
          <a:p>
            <a:r>
              <a:rPr lang="en-US" b="1" dirty="0"/>
              <a:t>Example</a:t>
            </a:r>
            <a:r>
              <a:rPr lang="en-US" dirty="0"/>
              <a:t>: foster child living with three students who qualify for reduced price meals based on household income</a:t>
            </a:r>
          </a:p>
          <a:p>
            <a:endParaRPr lang="en-US" sz="1300" dirty="0"/>
          </a:p>
          <a:p>
            <a:r>
              <a:rPr lang="en-US" dirty="0"/>
              <a:t>Because three students receive reduced price meals based on household income, must be in verification pool</a:t>
            </a:r>
          </a:p>
          <a:p>
            <a:r>
              <a:rPr lang="en-US" dirty="0"/>
              <a:t>Proof of foster status must be requested if application is selected for verification</a:t>
            </a:r>
            <a:br>
              <a:rPr lang="en-US" dirty="0"/>
            </a:br>
            <a:endParaRPr lang="en-US" dirty="0"/>
          </a:p>
          <a:p>
            <a:pPr marL="95250" indent="0">
              <a:buNone/>
            </a:pPr>
            <a:r>
              <a:rPr lang="en-US" dirty="0"/>
              <a:t>*in this case, you must request two different types of proof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4432046-1942-80AB-107F-2EAFA3860ECA}"/>
              </a:ext>
            </a:extLst>
          </p:cNvPr>
          <p:cNvSpPr/>
          <p:nvPr/>
        </p:nvSpPr>
        <p:spPr>
          <a:xfrm>
            <a:off x="628650" y="3860796"/>
            <a:ext cx="7886700" cy="365775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40538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35FC5E7-AAEE-3143-1B56-39ECD08CD3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5658316"/>
              </p:ext>
            </p:extLst>
          </p:nvPr>
        </p:nvGraphicFramePr>
        <p:xfrm>
          <a:off x="795866" y="175194"/>
          <a:ext cx="7552268" cy="474366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776134">
                  <a:extLst>
                    <a:ext uri="{9D8B030D-6E8A-4147-A177-3AD203B41FA5}">
                      <a16:colId xmlns:a16="http://schemas.microsoft.com/office/drawing/2014/main" val="841515229"/>
                    </a:ext>
                  </a:extLst>
                </a:gridCol>
                <a:gridCol w="3776134">
                  <a:extLst>
                    <a:ext uri="{9D8B030D-6E8A-4147-A177-3AD203B41FA5}">
                      <a16:colId xmlns:a16="http://schemas.microsoft.com/office/drawing/2014/main" val="4111515618"/>
                    </a:ext>
                  </a:extLst>
                </a:gridCol>
              </a:tblGrid>
              <a:tr h="537426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entury Gothic" panose="020B0502020202020204" pitchFamily="34" charset="0"/>
                        </a:rPr>
                        <a:t>Included in verification pool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entury Gothic" panose="020B0502020202020204" pitchFamily="34" charset="0"/>
                        </a:rPr>
                        <a:t>Not included in verification pool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164200"/>
                  </a:ext>
                </a:extLst>
              </a:tr>
              <a:tr h="939400">
                <a:tc>
                  <a:txBody>
                    <a:bodyPr/>
                    <a:lstStyle/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Application with master case number for SNAP, TANF, FDPIR and no child on application directly certified for SNAP, MFREE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Student submitted application and is directly certified for the same or higher meal benefit through SNAP, MFREE, MRED, migrant, homeless, runaway, foster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598495"/>
                  </a:ext>
                </a:extLst>
              </a:tr>
              <a:tr h="1129990">
                <a:tc>
                  <a:txBody>
                    <a:bodyPr/>
                    <a:lstStyle/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Application submitted with income and approved for free or reduced price meals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dirty="0">
                          <a:latin typeface="Century Gothic" panose="020B0502020202020204" pitchFamily="34" charset="0"/>
                        </a:rPr>
                        <a:t>Student submitted application and lives with student directly certified for the same or higher meal benefit through SNAP, MFREE, MRED, migrant, homeless, runaway, foster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506637"/>
                  </a:ext>
                </a:extLst>
              </a:tr>
              <a:tr h="1129990">
                <a:tc>
                  <a:txBody>
                    <a:bodyPr/>
                    <a:lstStyle/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Application with migrant, homeless, runaway marked and did not request/receive proof documentation when processed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dirty="0">
                          <a:latin typeface="Century Gothic" panose="020B0502020202020204" pitchFamily="34" charset="0"/>
                        </a:rPr>
                        <a:t>Application with migrant, homeless, runaway + </a:t>
                      </a:r>
                      <a:r>
                        <a:rPr lang="en-US" i="0" dirty="0">
                          <a:latin typeface="Century Gothic" panose="020B0502020202020204" pitchFamily="34" charset="0"/>
                        </a:rPr>
                        <a:t>school received proof documentation used to process/approve application upon receipt</a:t>
                      </a:r>
                      <a:endParaRPr lang="en-US" dirty="0">
                        <a:latin typeface="Century Gothic" panose="020B0502020202020204" pitchFamily="34" charset="0"/>
                      </a:endParaRPr>
                    </a:p>
                    <a:p>
                      <a:endParaRPr lang="en-US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450370"/>
                  </a:ext>
                </a:extLst>
              </a:tr>
              <a:tr h="9394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dirty="0">
                          <a:latin typeface="Century Gothic" panose="020B0502020202020204" pitchFamily="34" charset="0"/>
                        </a:rPr>
                        <a:t>Application with foster student indicated and not directly certified; foster application reported income, too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dirty="0">
                          <a:latin typeface="Century Gothic" panose="020B0502020202020204" pitchFamily="34" charset="0"/>
                        </a:rPr>
                        <a:t>Application with foster student that is directly certified for same or higher meal benefit</a:t>
                      </a:r>
                    </a:p>
                    <a:p>
                      <a:endParaRPr lang="en-US" dirty="0">
                        <a:latin typeface="Century Gothic" panose="020B0502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30486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4277876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0FF90-1F87-36D7-B806-3A5B945419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Verification For Cause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FD2CB8-2216-F471-CF86-14E7E92F22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Separate from the required verification random sample of application</a:t>
            </a:r>
          </a:p>
          <a:p>
            <a:r>
              <a:rPr lang="en-US" dirty="0"/>
              <a:t>Schools must verify all questionable applications on a case-by-case basis</a:t>
            </a:r>
          </a:p>
          <a:p>
            <a:r>
              <a:rPr lang="en-US" dirty="0"/>
              <a:t>Not included in the random required sample of approved meal applications</a:t>
            </a:r>
          </a:p>
          <a:p>
            <a:endParaRPr lang="en-US" dirty="0"/>
          </a:p>
          <a:p>
            <a:r>
              <a:rPr lang="en-US" i="1" dirty="0"/>
              <a:t>Cannot delay the approval of applications; begin verification process only after the determination has been made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97DA80CF-FC42-2226-484E-624301F190EA}"/>
              </a:ext>
            </a:extLst>
          </p:cNvPr>
          <p:cNvSpPr/>
          <p:nvPr/>
        </p:nvSpPr>
        <p:spPr>
          <a:xfrm>
            <a:off x="427839" y="389467"/>
            <a:ext cx="8275893" cy="4351865"/>
          </a:xfrm>
          <a:prstGeom prst="roundRect">
            <a:avLst/>
          </a:prstGeom>
          <a:noFill/>
          <a:ln w="4762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5348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33094-F4A4-3DDB-5E6B-6DEA09BFB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384B5-BEDC-F409-5FF7-94DF89C597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Verification: Standard vs Alternate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D9FD367-3813-D572-7626-DBB528475F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1521356"/>
              </p:ext>
            </p:extLst>
          </p:nvPr>
        </p:nvGraphicFramePr>
        <p:xfrm>
          <a:off x="1524000" y="1491792"/>
          <a:ext cx="6096000" cy="1315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3297326798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650821058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Standard Sample Size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769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Standard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3% of all application approved by the school as of October 1 of current school year, selected from error-prone applications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760864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1C9E6DB-3280-7E4D-DD31-9F5180C289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6103442"/>
              </p:ext>
            </p:extLst>
          </p:nvPr>
        </p:nvGraphicFramePr>
        <p:xfrm>
          <a:off x="1524000" y="3035291"/>
          <a:ext cx="6096000" cy="1315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3297326798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650821058"/>
                    </a:ext>
                  </a:extLst>
                </a:gridCol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Alternate Sample Sizes for Qualified Schools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769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Alternate 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entury Gothic" panose="020B0502020202020204" pitchFamily="34" charset="0"/>
                        </a:rPr>
                        <a:t>3% of all application approved by the school as of October 1 of current school year, selected at random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7608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87775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5A6DCC-7121-DE46-F897-35B4A8E0D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10777"/>
            <a:ext cx="7886700" cy="1021689"/>
          </a:xfrm>
        </p:spPr>
        <p:txBody>
          <a:bodyPr>
            <a:normAutofit/>
          </a:bodyPr>
          <a:lstStyle/>
          <a:p>
            <a:r>
              <a:rPr lang="en-US" dirty="0"/>
              <a:t>Establishing Verification Type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C10459-2A97-9FEA-D4CC-D6A9D719890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693333"/>
            <a:ext cx="7886700" cy="2939390"/>
          </a:xfrm>
        </p:spPr>
        <p:txBody>
          <a:bodyPr/>
          <a:lstStyle/>
          <a:p>
            <a:pPr marL="95250" indent="0">
              <a:buNone/>
            </a:pPr>
            <a:r>
              <a:rPr lang="en-US" dirty="0"/>
              <a:t>Question: Did your school have a </a:t>
            </a:r>
            <a:r>
              <a:rPr lang="en-US" u="sng" dirty="0"/>
              <a:t>&gt;</a:t>
            </a:r>
            <a:r>
              <a:rPr lang="en-US" dirty="0"/>
              <a:t>20% non-response rate to requests for verification in preceding school year?</a:t>
            </a:r>
          </a:p>
          <a:p>
            <a:pPr marL="95250" indent="0">
              <a:buNone/>
            </a:pPr>
            <a:endParaRPr lang="en-US" dirty="0"/>
          </a:p>
          <a:p>
            <a:pPr marL="95250" indent="0">
              <a:buNone/>
            </a:pPr>
            <a:r>
              <a:rPr lang="en-US" dirty="0"/>
              <a:t>Answer: YES – must conduct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standard verification method</a:t>
            </a:r>
          </a:p>
          <a:p>
            <a:pPr marL="95250" indent="0">
              <a:buNone/>
            </a:pPr>
            <a:endParaRPr lang="en-US" dirty="0"/>
          </a:p>
          <a:p>
            <a:pPr marL="95250" indent="0">
              <a:buNone/>
            </a:pPr>
            <a:r>
              <a:rPr lang="en-US" dirty="0"/>
              <a:t>Answer: NO – your school </a:t>
            </a:r>
            <a:r>
              <a:rPr lang="en-US" i="1" dirty="0"/>
              <a:t>may</a:t>
            </a:r>
            <a:r>
              <a:rPr lang="en-US" dirty="0"/>
              <a:t> conduct </a:t>
            </a:r>
            <a:r>
              <a:rPr lang="en-US" b="1" dirty="0">
                <a:solidFill>
                  <a:srgbClr val="00B050"/>
                </a:solidFill>
              </a:rPr>
              <a:t>alternate 1 verification method</a:t>
            </a:r>
          </a:p>
        </p:txBody>
      </p:sp>
    </p:spTree>
    <p:extLst>
      <p:ext uri="{BB962C8B-B14F-4D97-AF65-F5344CB8AC3E}">
        <p14:creationId xmlns:p14="http://schemas.microsoft.com/office/powerpoint/2010/main" val="281520204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04EF80-11C9-C7C5-A50E-661244374C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34A022-300B-7C62-73EE-AACBDBA5F2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667933"/>
            <a:ext cx="7886700" cy="2964790"/>
          </a:xfrm>
        </p:spPr>
        <p:txBody>
          <a:bodyPr/>
          <a:lstStyle/>
          <a:p>
            <a:pPr marL="95250" indent="0">
              <a:buNone/>
            </a:pPr>
            <a:r>
              <a:rPr lang="en-US" dirty="0"/>
              <a:t>Question: Was your school’s non-response rate in preceding school year &lt;20%?</a:t>
            </a:r>
          </a:p>
          <a:p>
            <a:pPr marL="95250" indent="0">
              <a:buNone/>
            </a:pPr>
            <a:endParaRPr lang="en-US" dirty="0"/>
          </a:p>
          <a:p>
            <a:pPr marL="95250" indent="0">
              <a:buNone/>
            </a:pPr>
            <a:r>
              <a:rPr lang="en-US" dirty="0"/>
              <a:t>Answer: YES – may conduct </a:t>
            </a:r>
            <a:r>
              <a:rPr lang="en-US" b="1" dirty="0">
                <a:solidFill>
                  <a:srgbClr val="00B050"/>
                </a:solidFill>
              </a:rPr>
              <a:t>alternate 1 verification method</a:t>
            </a:r>
          </a:p>
          <a:p>
            <a:pPr marL="95250" indent="0">
              <a:buNone/>
            </a:pPr>
            <a:endParaRPr lang="en-US" dirty="0"/>
          </a:p>
          <a:p>
            <a:pPr marL="95250" indent="0">
              <a:buNone/>
            </a:pPr>
            <a:r>
              <a:rPr lang="en-US" dirty="0"/>
              <a:t>Answer: NO – your school </a:t>
            </a:r>
            <a:r>
              <a:rPr lang="en-US" i="1" dirty="0"/>
              <a:t>must</a:t>
            </a:r>
            <a:r>
              <a:rPr lang="en-US" dirty="0"/>
              <a:t> conduct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standard verification method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8263CD1-D3AF-D2C2-5F91-782202EDA3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10777"/>
            <a:ext cx="7886700" cy="1021689"/>
          </a:xfrm>
        </p:spPr>
        <p:txBody>
          <a:bodyPr>
            <a:normAutofit/>
          </a:bodyPr>
          <a:lstStyle/>
          <a:p>
            <a:r>
              <a:rPr lang="en-US" dirty="0"/>
              <a:t>Establishing Verification Type</a:t>
            </a:r>
          </a:p>
        </p:txBody>
      </p:sp>
    </p:spTree>
    <p:extLst>
      <p:ext uri="{BB962C8B-B14F-4D97-AF65-F5344CB8AC3E}">
        <p14:creationId xmlns:p14="http://schemas.microsoft.com/office/powerpoint/2010/main" val="29696677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07C9E-BAB5-1C8B-260B-BB769F38E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Verification Type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A15D29-2DA0-C400-95DD-3518436D71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NDE will provide communication to every school identifying the required type of verification based on results from preceding school year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76471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80EEA-BACE-4DD8-1C95-258A1DF2C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is Non-Response Rate?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D8972E-3BD9-9656-6982-FA98793A8D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marL="95250" indent="0">
              <a:buNone/>
            </a:pPr>
            <a:r>
              <a:rPr lang="en-US" dirty="0"/>
              <a:t>In preceding school year…</a:t>
            </a:r>
          </a:p>
          <a:p>
            <a:r>
              <a:rPr lang="en-US" dirty="0"/>
              <a:t>Approved 50 applications for F/R meals</a:t>
            </a:r>
          </a:p>
          <a:p>
            <a:r>
              <a:rPr lang="en-US" dirty="0"/>
              <a:t>3% of 50 = 1.5            round up to 2 applications must be verified</a:t>
            </a:r>
          </a:p>
          <a:p>
            <a:r>
              <a:rPr lang="en-US" dirty="0"/>
              <a:t>2 requests for verification were sent and only 1 was returned</a:t>
            </a:r>
          </a:p>
          <a:p>
            <a:r>
              <a:rPr lang="en-US" dirty="0"/>
              <a:t>Determine non-response rate: 1 (no response) ÷ 2 (requests for verification = </a:t>
            </a:r>
            <a:r>
              <a:rPr lang="en-US" b="1" dirty="0">
                <a:highlight>
                  <a:srgbClr val="FFFF00"/>
                </a:highlight>
              </a:rPr>
              <a:t>50% non-response</a:t>
            </a:r>
          </a:p>
          <a:p>
            <a:pPr marL="114300" indent="0">
              <a:buNone/>
            </a:pPr>
            <a:r>
              <a:rPr lang="en-US" dirty="0"/>
              <a:t>This school </a:t>
            </a:r>
            <a:r>
              <a:rPr lang="en-US" b="1" dirty="0"/>
              <a:t>MUST</a:t>
            </a:r>
            <a:r>
              <a:rPr lang="en-US" dirty="0"/>
              <a:t> conduct </a:t>
            </a:r>
            <a:r>
              <a:rPr lang="en-US" b="1" dirty="0"/>
              <a:t>standard verification </a:t>
            </a:r>
            <a:r>
              <a:rPr lang="en-US" dirty="0"/>
              <a:t>process in current school year </a:t>
            </a:r>
          </a:p>
          <a:p>
            <a:pPr lvl="1"/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9982115-D09B-9389-1FAB-0F40174DE001}"/>
              </a:ext>
            </a:extLst>
          </p:cNvPr>
          <p:cNvCxnSpPr/>
          <p:nvPr/>
        </p:nvCxnSpPr>
        <p:spPr>
          <a:xfrm>
            <a:off x="3118763" y="2349539"/>
            <a:ext cx="46978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05908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CD2F8-6AF2-F8DF-74F7-052F6CE492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Verification Method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FAB493-5E2B-547B-5CEE-9629BC95BD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185333"/>
            <a:ext cx="7886700" cy="3447390"/>
          </a:xfrm>
        </p:spPr>
        <p:txBody>
          <a:bodyPr>
            <a:normAutofit/>
          </a:bodyPr>
          <a:lstStyle/>
          <a:p>
            <a:r>
              <a:rPr lang="en-US" dirty="0"/>
              <a:t>3% sample of error-prone meal applications</a:t>
            </a:r>
          </a:p>
          <a:p>
            <a:pPr lvl="1"/>
            <a:r>
              <a:rPr lang="en-US" dirty="0"/>
              <a:t>Error-prone: income reported within $100 of the monthly income limit (or $1,200 of the annual income limit) for their household size</a:t>
            </a:r>
          </a:p>
          <a:p>
            <a:pPr marL="95250" indent="0">
              <a:buNone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E561B6A-E817-3187-30C6-8B711B0074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0141" y="2488623"/>
            <a:ext cx="7308063" cy="2290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9708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87C86-9B25-1E56-FA71-D53D7A550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Standard Verification Sample Size &amp; Type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626E13-CCDB-F373-07B8-B8FAD5E350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95250" indent="0">
              <a:buNone/>
            </a:pPr>
            <a:r>
              <a:rPr lang="en-US" dirty="0"/>
              <a:t>Approved </a:t>
            </a:r>
            <a:r>
              <a:rPr lang="en-US" b="1" dirty="0">
                <a:solidFill>
                  <a:srgbClr val="00B050"/>
                </a:solidFill>
              </a:rPr>
              <a:t>50</a:t>
            </a:r>
            <a:r>
              <a:rPr lang="en-US" dirty="0"/>
              <a:t> applications for F/R meals</a:t>
            </a:r>
          </a:p>
          <a:p>
            <a:pPr marL="571500" lvl="1" indent="0">
              <a:buNone/>
            </a:pPr>
            <a:r>
              <a:rPr lang="en-US" b="1" dirty="0">
                <a:solidFill>
                  <a:srgbClr val="7030A0"/>
                </a:solidFill>
              </a:rPr>
              <a:t>20</a:t>
            </a:r>
            <a:r>
              <a:rPr lang="en-US" dirty="0"/>
              <a:t> applications had income within $1,200 of the annual income limit for their household size (aka “error prone”)</a:t>
            </a:r>
          </a:p>
          <a:p>
            <a:pPr marL="95250" indent="0">
              <a:buNone/>
            </a:pPr>
            <a:endParaRPr lang="en-US" dirty="0"/>
          </a:p>
          <a:p>
            <a:pPr marL="95250" indent="0">
              <a:buNone/>
            </a:pPr>
            <a:r>
              <a:rPr lang="en-US" dirty="0"/>
              <a:t>Step 1: 3% of </a:t>
            </a:r>
            <a:r>
              <a:rPr lang="en-US" b="1" dirty="0">
                <a:solidFill>
                  <a:srgbClr val="00B050"/>
                </a:solidFill>
              </a:rPr>
              <a:t>50</a:t>
            </a:r>
            <a:r>
              <a:rPr lang="en-US" dirty="0"/>
              <a:t> = </a:t>
            </a:r>
            <a:r>
              <a:rPr lang="en-US" b="1" dirty="0">
                <a:solidFill>
                  <a:srgbClr val="0070C0"/>
                </a:solidFill>
              </a:rPr>
              <a:t>1.5</a:t>
            </a:r>
            <a:r>
              <a:rPr lang="en-US" dirty="0"/>
              <a:t>         round up to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en-US" dirty="0"/>
              <a:t> applications </a:t>
            </a:r>
          </a:p>
          <a:p>
            <a:pPr marL="95250" indent="0">
              <a:buNone/>
            </a:pPr>
            <a:endParaRPr lang="en-US" dirty="0"/>
          </a:p>
          <a:p>
            <a:pPr marL="95250" indent="0">
              <a:buNone/>
            </a:pPr>
            <a:r>
              <a:rPr lang="en-US" dirty="0"/>
              <a:t>Step 2: randomly select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2</a:t>
            </a:r>
            <a:r>
              <a:rPr lang="en-US" dirty="0"/>
              <a:t> applications from the </a:t>
            </a:r>
            <a:r>
              <a:rPr lang="en-US" b="1" dirty="0">
                <a:solidFill>
                  <a:srgbClr val="7030A0"/>
                </a:solidFill>
              </a:rPr>
              <a:t>20</a:t>
            </a:r>
            <a:r>
              <a:rPr lang="en-US" dirty="0"/>
              <a:t> that are “error-prone” 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E939F6E8-7508-2724-FFB3-C0DB2EC5C94F}"/>
              </a:ext>
            </a:extLst>
          </p:cNvPr>
          <p:cNvCxnSpPr/>
          <p:nvPr/>
        </p:nvCxnSpPr>
        <p:spPr>
          <a:xfrm>
            <a:off x="3632433" y="2987568"/>
            <a:ext cx="42783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26846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B276BA-3C76-AC88-1F03-1187A63044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705F1C-36DE-D9D1-CAFF-DCD1CD508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Standard Verification Sample Size &amp; Type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B81FD7-9842-D2A7-5F9C-DD34D4A891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95250" indent="0">
              <a:buNone/>
            </a:pPr>
            <a:r>
              <a:rPr lang="en-US" dirty="0"/>
              <a:t>Approved </a:t>
            </a:r>
            <a:r>
              <a:rPr lang="en-US" b="1" dirty="0">
                <a:solidFill>
                  <a:srgbClr val="00B050"/>
                </a:solidFill>
              </a:rPr>
              <a:t>15</a:t>
            </a:r>
            <a:r>
              <a:rPr lang="en-US" dirty="0"/>
              <a:t> applications for F/R meals</a:t>
            </a:r>
          </a:p>
          <a:p>
            <a:pPr marL="571500" lvl="1" indent="0">
              <a:buNone/>
            </a:pPr>
            <a:r>
              <a:rPr lang="en-US" b="1" dirty="0">
                <a:solidFill>
                  <a:srgbClr val="7030A0"/>
                </a:solidFill>
              </a:rPr>
              <a:t>1</a:t>
            </a:r>
            <a:r>
              <a:rPr lang="en-US" dirty="0"/>
              <a:t> application had income with $1,200 of the annual income limit for their household size (aka “error prone”)</a:t>
            </a:r>
          </a:p>
          <a:p>
            <a:pPr marL="95250" indent="0">
              <a:buNone/>
            </a:pPr>
            <a:br>
              <a:rPr lang="en-US" dirty="0"/>
            </a:br>
            <a:r>
              <a:rPr lang="en-US" dirty="0"/>
              <a:t>Step 1: 3% of </a:t>
            </a:r>
            <a:r>
              <a:rPr lang="en-US" b="1" dirty="0">
                <a:solidFill>
                  <a:srgbClr val="00B050"/>
                </a:solidFill>
              </a:rPr>
              <a:t>15 </a:t>
            </a:r>
            <a:r>
              <a:rPr lang="en-US" dirty="0"/>
              <a:t>= </a:t>
            </a:r>
            <a:r>
              <a:rPr lang="en-US" b="1" dirty="0">
                <a:solidFill>
                  <a:srgbClr val="0070C0"/>
                </a:solidFill>
              </a:rPr>
              <a:t>.45</a:t>
            </a:r>
            <a:r>
              <a:rPr lang="en-US" dirty="0"/>
              <a:t>         round up to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1</a:t>
            </a:r>
            <a:r>
              <a:rPr lang="en-US" dirty="0"/>
              <a:t> application</a:t>
            </a:r>
          </a:p>
          <a:p>
            <a:pPr marL="95250" indent="0">
              <a:buNone/>
            </a:pPr>
            <a:endParaRPr lang="en-US" dirty="0"/>
          </a:p>
          <a:p>
            <a:pPr marL="95250" indent="0">
              <a:buNone/>
            </a:pPr>
            <a:r>
              <a:rPr lang="en-US" dirty="0"/>
              <a:t>Step 2: select the </a:t>
            </a:r>
            <a:r>
              <a:rPr lang="en-US" b="1" dirty="0">
                <a:solidFill>
                  <a:srgbClr val="7030A0"/>
                </a:solidFill>
              </a:rPr>
              <a:t>1</a:t>
            </a:r>
            <a:r>
              <a:rPr lang="en-US" dirty="0"/>
              <a:t> “error-prone” application</a:t>
            </a:r>
          </a:p>
          <a:p>
            <a:pPr marL="552450" lvl="1" indent="0">
              <a:buNone/>
            </a:pPr>
            <a:r>
              <a:rPr lang="en-US" dirty="0"/>
              <a:t>- If no “error-prone,” randomly select from pool of approved applications</a:t>
            </a:r>
          </a:p>
          <a:p>
            <a:pPr marL="95250" indent="0">
              <a:buNone/>
            </a:pPr>
            <a:endParaRPr lang="en-US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4592E1B-EF11-4542-69A5-CF9D63D81C21}"/>
              </a:ext>
            </a:extLst>
          </p:cNvPr>
          <p:cNvCxnSpPr/>
          <p:nvPr/>
        </p:nvCxnSpPr>
        <p:spPr>
          <a:xfrm>
            <a:off x="3607034" y="2875385"/>
            <a:ext cx="42783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06213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1DB09-D0DF-E24C-236D-064CA81DB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10777"/>
            <a:ext cx="7886700" cy="1030155"/>
          </a:xfrm>
        </p:spPr>
        <p:txBody>
          <a:bodyPr>
            <a:normAutofit/>
          </a:bodyPr>
          <a:lstStyle/>
          <a:p>
            <a:r>
              <a:rPr lang="en-US" sz="3000" dirty="0"/>
              <a:t>What if not enough error-prone applications for 3% sample?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B247108-F82A-BEFA-4B40-1209E1218D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761067"/>
            <a:ext cx="7886700" cy="2871656"/>
          </a:xfrm>
        </p:spPr>
        <p:txBody>
          <a:bodyPr/>
          <a:lstStyle/>
          <a:p>
            <a:r>
              <a:rPr lang="en-US" dirty="0"/>
              <a:t>If fewer “error-prone” applications were approved than are required for the 3% verification sample:</a:t>
            </a:r>
          </a:p>
          <a:p>
            <a:pPr lvl="1"/>
            <a:r>
              <a:rPr lang="en-US" sz="2000" dirty="0"/>
              <a:t>Select all error-prone applications, and</a:t>
            </a:r>
          </a:p>
          <a:p>
            <a:pPr lvl="1"/>
            <a:r>
              <a:rPr lang="en-US" sz="2000" dirty="0"/>
              <a:t>Randomly select from remaining approved applications to verify minimum requirement</a:t>
            </a:r>
          </a:p>
          <a:p>
            <a:pPr marL="571500" lvl="1" indent="-512763">
              <a:buNone/>
            </a:pPr>
            <a:endParaRPr lang="en-US" sz="20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339771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5844FE-3230-4D11-CAAD-9DC6EB90F7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Alternate Verification Method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90CFCC-9AAA-812A-215C-332B337114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Sample size equals the lesser of:</a:t>
            </a:r>
          </a:p>
          <a:p>
            <a:pPr lvl="1"/>
            <a:endParaRPr lang="en-US" b="1" dirty="0"/>
          </a:p>
          <a:p>
            <a:pPr lvl="1"/>
            <a:r>
              <a:rPr lang="en-US" b="1" dirty="0"/>
              <a:t>Three percent of all applications approved by district for the school year, as of October 1, selected at random;</a:t>
            </a:r>
            <a:r>
              <a:rPr lang="en-US" dirty="0"/>
              <a:t> or </a:t>
            </a:r>
          </a:p>
          <a:p>
            <a:pPr marL="571500" lvl="1" indent="0">
              <a:buNone/>
            </a:pPr>
            <a:endParaRPr lang="en-US" dirty="0"/>
          </a:p>
          <a:p>
            <a:pPr lvl="1"/>
            <a:r>
              <a:rPr lang="en-US" dirty="0"/>
              <a:t>3,000 applications approved by the LEA for the school year, as of October 1 of the school year, selected at random.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A1C9E0A-FBA4-30C5-C107-16A374398E39}"/>
              </a:ext>
            </a:extLst>
          </p:cNvPr>
          <p:cNvSpPr/>
          <p:nvPr/>
        </p:nvSpPr>
        <p:spPr>
          <a:xfrm>
            <a:off x="1208015" y="1971413"/>
            <a:ext cx="7239699" cy="881854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97575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16264-9328-3613-13C2-19A014D68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Alternate Verification Example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8D49B8-A3CD-592B-3D70-94DDBE8BF1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268016"/>
            <a:ext cx="7886700" cy="3507183"/>
          </a:xfrm>
        </p:spPr>
        <p:txBody>
          <a:bodyPr>
            <a:normAutofit/>
          </a:bodyPr>
          <a:lstStyle/>
          <a:p>
            <a:pPr marL="95250" indent="0">
              <a:buNone/>
            </a:pPr>
            <a:r>
              <a:rPr lang="en-US" dirty="0"/>
              <a:t>0% non-response rate in preceding school year</a:t>
            </a:r>
          </a:p>
          <a:p>
            <a:pPr marL="95250" indent="0">
              <a:buNone/>
            </a:pPr>
            <a:endParaRPr lang="en-US" sz="1200" dirty="0"/>
          </a:p>
          <a:p>
            <a:pPr marL="95250" indent="0">
              <a:buNone/>
            </a:pPr>
            <a:r>
              <a:rPr lang="en-US" dirty="0"/>
              <a:t>Approved </a:t>
            </a:r>
            <a:r>
              <a:rPr lang="en-US" b="1" dirty="0">
                <a:solidFill>
                  <a:srgbClr val="00B050"/>
                </a:solidFill>
              </a:rPr>
              <a:t>15</a:t>
            </a:r>
            <a:r>
              <a:rPr lang="en-US" dirty="0"/>
              <a:t> applications for F/R meals</a:t>
            </a:r>
          </a:p>
          <a:p>
            <a:pPr marL="95250" indent="0">
              <a:buNone/>
            </a:pPr>
            <a:endParaRPr lang="en-US" sz="1200" dirty="0"/>
          </a:p>
          <a:p>
            <a:pPr marL="95250" indent="0">
              <a:buNone/>
            </a:pPr>
            <a:r>
              <a:rPr lang="en-US" dirty="0"/>
              <a:t>Step 1: 3% of </a:t>
            </a:r>
            <a:r>
              <a:rPr lang="en-US" b="1" dirty="0">
                <a:solidFill>
                  <a:srgbClr val="00B050"/>
                </a:solidFill>
              </a:rPr>
              <a:t>15 </a:t>
            </a:r>
            <a:r>
              <a:rPr lang="en-US" dirty="0"/>
              <a:t>= </a:t>
            </a:r>
            <a:r>
              <a:rPr lang="en-US" b="1" dirty="0">
                <a:solidFill>
                  <a:srgbClr val="0070C0"/>
                </a:solidFill>
              </a:rPr>
              <a:t>.45</a:t>
            </a:r>
            <a:r>
              <a:rPr lang="en-US" dirty="0"/>
              <a:t>         round up to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1</a:t>
            </a:r>
            <a:r>
              <a:rPr lang="en-US" dirty="0"/>
              <a:t> application</a:t>
            </a:r>
          </a:p>
          <a:p>
            <a:pPr marL="95250" indent="0">
              <a:buNone/>
            </a:pPr>
            <a:endParaRPr lang="en-US" sz="1200" dirty="0"/>
          </a:p>
          <a:p>
            <a:pPr marL="95250" indent="0">
              <a:buNone/>
            </a:pPr>
            <a:r>
              <a:rPr lang="en-US" dirty="0"/>
              <a:t>Step 2: randomly select </a:t>
            </a:r>
            <a:r>
              <a:rPr lang="en-US" b="1" dirty="0">
                <a:solidFill>
                  <a:srgbClr val="7030A0"/>
                </a:solidFill>
              </a:rPr>
              <a:t>1</a:t>
            </a:r>
            <a:r>
              <a:rPr lang="en-US" dirty="0"/>
              <a:t> application approved for F/R meals (does not have to include any “error-prone” applications)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5B97F665-A7E8-92B6-B2DC-2DA7ED0E7CA5}"/>
              </a:ext>
            </a:extLst>
          </p:cNvPr>
          <p:cNvCxnSpPr/>
          <p:nvPr/>
        </p:nvCxnSpPr>
        <p:spPr>
          <a:xfrm>
            <a:off x="3615499" y="2869034"/>
            <a:ext cx="42783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62597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7A59E-119C-8A28-F246-B0EFC18DE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97409"/>
            <a:ext cx="7886700" cy="994172"/>
          </a:xfrm>
        </p:spPr>
        <p:txBody>
          <a:bodyPr/>
          <a:lstStyle/>
          <a:p>
            <a:r>
              <a:rPr lang="en-US" dirty="0"/>
              <a:t>Before Notification to Households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7E0154-BE92-A6C9-D2F9-C8FF1B3470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455" y="1091984"/>
            <a:ext cx="7897091" cy="3357022"/>
          </a:xfrm>
        </p:spPr>
        <p:txBody>
          <a:bodyPr/>
          <a:lstStyle/>
          <a:p>
            <a:pPr marL="95250" indent="0">
              <a:buNone/>
            </a:pPr>
            <a:endParaRPr lang="en-US" sz="1800" dirty="0">
              <a:latin typeface="Century Gothic"/>
            </a:endParaRPr>
          </a:p>
          <a:p>
            <a:pPr marL="95250" indent="0">
              <a:buNone/>
            </a:pPr>
            <a:r>
              <a:rPr lang="en-US" sz="2000" dirty="0">
                <a:solidFill>
                  <a:srgbClr val="000A14"/>
                </a:solidFill>
                <a:latin typeface="Century Gothic"/>
              </a:rPr>
              <a:t>Ensure your school’s confirming official has reviewed, signed, and dated all selected applications to certify the meal benefit on each application was determined correctly</a:t>
            </a:r>
            <a:endParaRPr lang="en-US" sz="2000" dirty="0">
              <a:latin typeface="Century Gothic"/>
            </a:endParaRPr>
          </a:p>
          <a:p>
            <a:pPr marL="95250" indent="0">
              <a:buNone/>
            </a:pPr>
            <a:endParaRPr lang="en-US" dirty="0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F31634A5-6CA9-A245-FD1A-B237291BF5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4350" y="3048492"/>
            <a:ext cx="8115300" cy="86838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26AC720-D97C-162F-0BFB-3060379CB27B}"/>
              </a:ext>
            </a:extLst>
          </p:cNvPr>
          <p:cNvSpPr txBox="1"/>
          <p:nvPr/>
        </p:nvSpPr>
        <p:spPr>
          <a:xfrm>
            <a:off x="2688936" y="3369251"/>
            <a:ext cx="2213264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685800">
              <a:buClrTx/>
            </a:pPr>
            <a:r>
              <a:rPr lang="en-US" sz="1350" b="1" kern="1200" dirty="0">
                <a:solidFill>
                  <a:srgbClr val="0255A5"/>
                </a:solidFill>
                <a:latin typeface="Bradley Hand ITC"/>
                <a:ea typeface="+mn-ea"/>
              </a:rPr>
              <a:t>Jamie Morales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D9ACC87-6556-D2F0-6C64-792B84B388A8}"/>
              </a:ext>
            </a:extLst>
          </p:cNvPr>
          <p:cNvSpPr txBox="1"/>
          <p:nvPr/>
        </p:nvSpPr>
        <p:spPr>
          <a:xfrm>
            <a:off x="6069637" y="3385141"/>
            <a:ext cx="955964" cy="27699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68580" tIns="34290" rIns="68580" bIns="3429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defTabSz="685800">
              <a:buClrTx/>
            </a:pPr>
            <a:r>
              <a:rPr lang="en-US" sz="1350" kern="1200" dirty="0">
                <a:solidFill>
                  <a:srgbClr val="0255A5"/>
                </a:solidFill>
                <a:ea typeface="+mn-ea"/>
              </a:rPr>
              <a:t>10/1/XX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AC0C88E-1CBB-11AF-9959-F38B531EECE2}"/>
              </a:ext>
            </a:extLst>
          </p:cNvPr>
          <p:cNvSpPr/>
          <p:nvPr/>
        </p:nvSpPr>
        <p:spPr>
          <a:xfrm>
            <a:off x="623454" y="3331106"/>
            <a:ext cx="6573213" cy="353291"/>
          </a:xfrm>
          <a:prstGeom prst="rect">
            <a:avLst/>
          </a:prstGeom>
          <a:noFill/>
          <a:ln w="66675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>
              <a:buClrTx/>
            </a:pPr>
            <a:endParaRPr lang="en-US" sz="1350" kern="1200">
              <a:solidFill>
                <a:srgbClr val="FFFFFF"/>
              </a:solidFill>
              <a:latin typeface="Arial"/>
            </a:endParaRPr>
          </a:p>
        </p:txBody>
      </p:sp>
    </p:spTree>
    <p:custDataLst>
      <p:tags r:id="rId2"/>
    </p:custDataLst>
    <p:extLst>
      <p:ext uri="{BB962C8B-B14F-4D97-AF65-F5344CB8AC3E}">
        <p14:creationId xmlns:p14="http://schemas.microsoft.com/office/powerpoint/2010/main" val="1288553769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F1BDA-2202-BF4B-6317-2A53F5C92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Verification Notification &amp; Reminders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5DC12A-5AE4-2F63-9917-29252709E1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95250" indent="0">
              <a:buNone/>
            </a:pPr>
            <a:r>
              <a:rPr lang="en-US" dirty="0"/>
              <a:t>1. Send verification selection letter – </a:t>
            </a:r>
            <a:r>
              <a:rPr lang="en-US" dirty="0">
                <a:hlinkClick r:id="rId2"/>
              </a:rPr>
              <a:t>Attachment F</a:t>
            </a:r>
            <a:endParaRPr lang="en-US" dirty="0"/>
          </a:p>
          <a:p>
            <a:pPr lvl="1"/>
            <a:r>
              <a:rPr lang="en-US" dirty="0"/>
              <a:t>Must inform in writing and identify documents household should submit to the school</a:t>
            </a:r>
          </a:p>
          <a:p>
            <a:pPr lvl="1"/>
            <a:r>
              <a:rPr lang="en-US" dirty="0"/>
              <a:t>Understandable and uniform format and must provide written verification notices in the parent’s/guardian’s primary language</a:t>
            </a:r>
          </a:p>
          <a:p>
            <a:pPr lvl="1"/>
            <a:r>
              <a:rPr lang="en-US" dirty="0"/>
              <a:t>Detailed requirements </a:t>
            </a:r>
            <a:r>
              <a:rPr lang="en-US" dirty="0">
                <a:hlinkClick r:id="rId3"/>
              </a:rPr>
              <a:t>page 106 Eligibility Manual</a:t>
            </a:r>
            <a:endParaRPr lang="en-US" dirty="0"/>
          </a:p>
          <a:p>
            <a:pPr marL="95250" indent="0">
              <a:buNone/>
            </a:pPr>
            <a:r>
              <a:rPr lang="en-US" dirty="0"/>
              <a:t>2. Must make at least one follow-up attempt before submission deadline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82673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B558F9-3B05-D3EE-46C2-3D4206AF7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Income Verification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5DB6A7-CBAA-BE79-2EA3-217CDC5C37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Proof of income including name of the household member, amount and frequency of income received, and date the income was received</a:t>
            </a:r>
          </a:p>
          <a:p>
            <a:pPr lvl="1"/>
            <a:r>
              <a:rPr lang="en-US" dirty="0"/>
              <a:t>A pay stub with no dates is not sufficient</a:t>
            </a:r>
          </a:p>
          <a:p>
            <a:endParaRPr lang="en-US" dirty="0"/>
          </a:p>
          <a:p>
            <a:r>
              <a:rPr lang="en-US" dirty="0"/>
              <a:t>Income proof should be from time period immediately preceding submission of application, the month application was submitted, or any month after submission of application</a:t>
            </a:r>
          </a:p>
        </p:txBody>
      </p:sp>
    </p:spTree>
    <p:extLst>
      <p:ext uri="{BB962C8B-B14F-4D97-AF65-F5344CB8AC3E}">
        <p14:creationId xmlns:p14="http://schemas.microsoft.com/office/powerpoint/2010/main" val="187573216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33D7B-E94B-8F14-34AC-5B001EA838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Income Verification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1E3D34-A9C7-2FE9-70BC-B06E85127D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If a weekly pay stub is representative of what the household normally receives each week, one pay stub is sufficient. </a:t>
            </a:r>
          </a:p>
          <a:p>
            <a:r>
              <a:rPr lang="en-US" dirty="0"/>
              <a:t>If paystub includes overtime, determining official should work with the household to determine whether the overtime for the month being verified is representative of overtime received in other months. </a:t>
            </a:r>
          </a:p>
          <a:p>
            <a:pPr lvl="1"/>
            <a:r>
              <a:rPr lang="en-US" dirty="0"/>
              <a:t>If overtime is a one-time or sporadic source of income, income should be calculated based on the regular monthly income without overtime.</a:t>
            </a:r>
          </a:p>
        </p:txBody>
      </p:sp>
    </p:spTree>
    <p:extLst>
      <p:ext uri="{BB962C8B-B14F-4D97-AF65-F5344CB8AC3E}">
        <p14:creationId xmlns:p14="http://schemas.microsoft.com/office/powerpoint/2010/main" val="241116452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F8995-42DA-2197-6DD3-F46887B146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Verifying Zero Income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89F49A-DDDF-3FDB-FD7F-F6D989AB05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selected application with zero income, the school must request an explanation of how living expenses are met</a:t>
            </a:r>
          </a:p>
          <a:p>
            <a:pPr lvl="1"/>
            <a:r>
              <a:rPr lang="en-US" sz="2000" dirty="0"/>
              <a:t>May request additional written documentation or </a:t>
            </a:r>
            <a:r>
              <a:rPr lang="en-US" sz="2000" i="1" dirty="0"/>
              <a:t>collateral contact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7540685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1C81F-05E3-5793-CE38-9EEC5A039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Collateral Contact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5C9947-17EE-30D6-9EB5-7DF6383ABB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If written evidence is no sufficient, may require use of collateral contact(s)</a:t>
            </a:r>
          </a:p>
          <a:p>
            <a:r>
              <a:rPr lang="en-US" dirty="0"/>
              <a:t>A person outside of the household knowledgeable about the household’s circumstances and can confirm income level, participation in Assistance Programs, Other Source Categorical Eligibility Programs </a:t>
            </a:r>
          </a:p>
          <a:p>
            <a:r>
              <a:rPr lang="en-US" dirty="0"/>
              <a:t>All information provided by collateral contacts (written or oral) must be documented, dated, and initialed</a:t>
            </a:r>
          </a:p>
        </p:txBody>
      </p:sp>
    </p:spTree>
    <p:extLst>
      <p:ext uri="{BB962C8B-B14F-4D97-AF65-F5344CB8AC3E}">
        <p14:creationId xmlns:p14="http://schemas.microsoft.com/office/powerpoint/2010/main" val="217981122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191923-2619-787F-21D2-17744A5B85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Post-Notification Procedures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91A900-BB06-B369-D4BE-F53DBC4520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Must provide least one reminder for verification before deadline</a:t>
            </a:r>
          </a:p>
          <a:p>
            <a:r>
              <a:rPr lang="en-US" dirty="0"/>
              <a:t>Phone call, email, letter reminder </a:t>
            </a:r>
          </a:p>
        </p:txBody>
      </p:sp>
    </p:spTree>
    <p:extLst>
      <p:ext uri="{BB962C8B-B14F-4D97-AF65-F5344CB8AC3E}">
        <p14:creationId xmlns:p14="http://schemas.microsoft.com/office/powerpoint/2010/main" val="151214272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95AF4-FAA8-8B8C-5EF5-EAE09F719D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Verification is Complete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90988-483C-297B-D087-4ABFFED4AA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Household responds with requested information</a:t>
            </a:r>
          </a:p>
          <a:p>
            <a:pPr lvl="1"/>
            <a:r>
              <a:rPr lang="en-US" dirty="0"/>
              <a:t>Benefit change or no change</a:t>
            </a:r>
          </a:p>
          <a:p>
            <a:pPr marL="95250" indent="0">
              <a:buNone/>
            </a:pPr>
            <a:endParaRPr lang="en-US" sz="1200" dirty="0"/>
          </a:p>
          <a:p>
            <a:r>
              <a:rPr lang="en-US" dirty="0"/>
              <a:t>Phone call indicating will not provide requested information counts as a response</a:t>
            </a:r>
          </a:p>
          <a:p>
            <a:endParaRPr lang="en-US" sz="1200" dirty="0"/>
          </a:p>
          <a:p>
            <a:r>
              <a:rPr lang="en-US" dirty="0"/>
              <a:t>Did not respond with required information by deadline</a:t>
            </a:r>
          </a:p>
          <a:p>
            <a:pPr marL="95250" indent="0">
              <a:buNone/>
            </a:pPr>
            <a:br>
              <a:rPr lang="en-US" dirty="0"/>
            </a:br>
            <a:r>
              <a:rPr lang="en-US" dirty="0"/>
              <a:t>Verification Results Letter – </a:t>
            </a:r>
            <a:r>
              <a:rPr lang="en-US" dirty="0">
                <a:hlinkClick r:id="rId2"/>
              </a:rPr>
              <a:t>Attachment G</a:t>
            </a:r>
            <a:r>
              <a:rPr lang="en-US" dirty="0"/>
              <a:t> to all selected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5AA426-1633-98BA-2C3E-8A0968A4C09E}"/>
              </a:ext>
            </a:extLst>
          </p:cNvPr>
          <p:cNvSpPr/>
          <p:nvPr/>
        </p:nvSpPr>
        <p:spPr>
          <a:xfrm>
            <a:off x="628650" y="3970868"/>
            <a:ext cx="7886700" cy="475838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35934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D5844-1739-55EB-0588-E819E2334C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Document Verified Applications</a:t>
            </a:r>
          </a:p>
        </p:txBody>
      </p:sp>
      <p:pic>
        <p:nvPicPr>
          <p:cNvPr id="2050" name="Picture 2" descr="Table&#10;&#10;Description automatically generated">
            <a:extLst>
              <a:ext uri="{FF2B5EF4-FFF2-40B4-BE49-F238E27FC236}">
                <a16:creationId xmlns:a16="http://schemas.microsoft.com/office/drawing/2014/main" id="{AF98CCEE-E4EC-0F7C-89E0-688159456F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171700"/>
            <a:ext cx="7343775" cy="800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742E7E5E-5463-02C8-0BA1-0D3E7F4F1B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1341" y="2691872"/>
            <a:ext cx="1085850" cy="20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6">
            <a:extLst>
              <a:ext uri="{FF2B5EF4-FFF2-40B4-BE49-F238E27FC236}">
                <a16:creationId xmlns:a16="http://schemas.microsoft.com/office/drawing/2014/main" id="{DC4C6206-CA03-9911-F5C2-B896B5489E0B}"/>
              </a:ext>
            </a:extLst>
          </p:cNvPr>
          <p:cNvSpPr txBox="1"/>
          <p:nvPr/>
        </p:nvSpPr>
        <p:spPr>
          <a:xfrm>
            <a:off x="2691341" y="2406735"/>
            <a:ext cx="1608674" cy="3693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latin typeface="Bradley Hand ITC"/>
                <a:cs typeface="Arial"/>
              </a:rPr>
              <a:t>Jamie Morales</a:t>
            </a:r>
          </a:p>
        </p:txBody>
      </p:sp>
      <p:sp>
        <p:nvSpPr>
          <p:cNvPr id="5" name="TextBox 14">
            <a:extLst>
              <a:ext uri="{FF2B5EF4-FFF2-40B4-BE49-F238E27FC236}">
                <a16:creationId xmlns:a16="http://schemas.microsoft.com/office/drawing/2014/main" id="{6F6B88EE-4B6C-4CF7-ADBC-7C12FCFAC518}"/>
              </a:ext>
            </a:extLst>
          </p:cNvPr>
          <p:cNvSpPr txBox="1"/>
          <p:nvPr/>
        </p:nvSpPr>
        <p:spPr>
          <a:xfrm>
            <a:off x="5798824" y="2633246"/>
            <a:ext cx="1274619" cy="33855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600" dirty="0">
                <a:solidFill>
                  <a:srgbClr val="000A14"/>
                </a:solidFill>
                <a:cs typeface="Arial"/>
              </a:rPr>
              <a:t>10/15/XX</a:t>
            </a:r>
          </a:p>
        </p:txBody>
      </p:sp>
      <p:sp>
        <p:nvSpPr>
          <p:cNvPr id="6" name="TextBox 8">
            <a:extLst>
              <a:ext uri="{FF2B5EF4-FFF2-40B4-BE49-F238E27FC236}">
                <a16:creationId xmlns:a16="http://schemas.microsoft.com/office/drawing/2014/main" id="{2EB868FE-465B-F701-5A22-F76C26611B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833677" y="2434435"/>
            <a:ext cx="975942" cy="313932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 algn="l">
              <a:buNone/>
            </a:pPr>
            <a:r>
              <a:rPr lang="en-US" sz="1600" dirty="0">
                <a:cs typeface="Arial"/>
              </a:rPr>
              <a:t>10/1/XX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7CD3AC-E459-DFB5-EB66-518FC8BD316E}"/>
              </a:ext>
            </a:extLst>
          </p:cNvPr>
          <p:cNvSpPr/>
          <p:nvPr/>
        </p:nvSpPr>
        <p:spPr>
          <a:xfrm>
            <a:off x="900112" y="2674777"/>
            <a:ext cx="5976420" cy="297023"/>
          </a:xfrm>
          <a:prstGeom prst="rect">
            <a:avLst/>
          </a:prstGeom>
          <a:noFill/>
          <a:ln w="381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D105A5-4BDF-88BD-15A7-64CFDB2BC320}"/>
              </a:ext>
            </a:extLst>
          </p:cNvPr>
          <p:cNvSpPr txBox="1"/>
          <p:nvPr/>
        </p:nvSpPr>
        <p:spPr>
          <a:xfrm>
            <a:off x="900112" y="1503051"/>
            <a:ext cx="70383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entury Gothic" panose="020B0502020202020204" pitchFamily="34" charset="0"/>
              </a:rPr>
              <a:t>Sign Verified Applications</a:t>
            </a:r>
          </a:p>
        </p:txBody>
      </p:sp>
    </p:spTree>
    <p:extLst>
      <p:ext uri="{BB962C8B-B14F-4D97-AF65-F5344CB8AC3E}">
        <p14:creationId xmlns:p14="http://schemas.microsoft.com/office/powerpoint/2010/main" val="17389860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3DB0E-DF25-CFB1-C093-64AFD9AA67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Reduction in Benefits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D55510-FCA4-A8CB-B7D8-08933A3835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Must notify household of any reduction in benefits</a:t>
            </a:r>
          </a:p>
          <a:p>
            <a:r>
              <a:rPr lang="en-US" dirty="0"/>
              <a:t>Must inform of their right to reapply for benefits at any time</a:t>
            </a:r>
          </a:p>
          <a:p>
            <a:r>
              <a:rPr lang="en-US" dirty="0"/>
              <a:t>If benefits are decreased, a notice of adverse action/change of benefits must be sent</a:t>
            </a:r>
          </a:p>
          <a:p>
            <a:pPr lvl="1"/>
            <a:r>
              <a:rPr lang="en-US" dirty="0"/>
              <a:t>Provide 10 days advance notice to households prior to the actual reduction or termination</a:t>
            </a:r>
          </a:p>
          <a:p>
            <a:r>
              <a:rPr lang="en-US" dirty="0">
                <a:hlinkClick r:id="rId2"/>
              </a:rPr>
              <a:t>Attachment G</a:t>
            </a:r>
            <a:endParaRPr lang="en-US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012078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4B2A2-012D-613A-BBC2-8D90EF838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Record Retention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C93EED-6FCB-3EE2-C0E3-37E71FAE27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all approved applications </a:t>
            </a:r>
          </a:p>
          <a:p>
            <a:r>
              <a:rPr lang="en-US" dirty="0"/>
              <a:t>All documents submitted by the household, any notes or correspondence, date of submission</a:t>
            </a:r>
          </a:p>
          <a:p>
            <a:r>
              <a:rPr lang="en-US" dirty="0"/>
              <a:t>Use NDE’s Verification Tracker form </a:t>
            </a:r>
            <a:r>
              <a:rPr lang="en-US" dirty="0">
                <a:hlinkClick r:id="rId2"/>
              </a:rPr>
              <a:t>Attachment H-2</a:t>
            </a:r>
            <a:r>
              <a:rPr lang="en-US" dirty="0"/>
              <a:t> for each application verified</a:t>
            </a:r>
          </a:p>
          <a:p>
            <a:r>
              <a:rPr lang="en-US" dirty="0"/>
              <a:t>Civil Rights Summary – </a:t>
            </a:r>
            <a:r>
              <a:rPr lang="en-US" dirty="0">
                <a:hlinkClick r:id="rId3"/>
              </a:rPr>
              <a:t>Attachment H-1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5973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1820D6-9799-D925-DA2B-F2FDC490B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What’s Next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E3A8F2-6195-764F-2C27-8B3118059F3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Complete verification report in CNP</a:t>
            </a:r>
          </a:p>
          <a:p>
            <a:r>
              <a:rPr lang="en-US" dirty="0"/>
              <a:t>Training for report completion coming on November 4 and November 13</a:t>
            </a:r>
          </a:p>
          <a:p>
            <a:r>
              <a:rPr lang="en-US" dirty="0"/>
              <a:t>Report is due November 15</a:t>
            </a:r>
          </a:p>
          <a:p>
            <a:pPr lvl="1"/>
            <a:r>
              <a:rPr lang="en-US" dirty="0"/>
              <a:t>Can request one-month deadline extension</a:t>
            </a:r>
          </a:p>
          <a:p>
            <a:pPr lvl="1"/>
            <a:r>
              <a:rPr lang="en-US" dirty="0"/>
              <a:t>More info will be provided via email &amp; in training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01146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7"/>
          <p:cNvSpPr txBox="1">
            <a:spLocks noGrp="1"/>
          </p:cNvSpPr>
          <p:nvPr>
            <p:ph type="body" idx="1"/>
          </p:nvPr>
        </p:nvSpPr>
        <p:spPr>
          <a:xfrm>
            <a:off x="628650" y="1940983"/>
            <a:ext cx="7886700" cy="1261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9525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</a:pPr>
            <a:r>
              <a:rPr lang="en-US" sz="4800" dirty="0"/>
              <a:t>Questions</a:t>
            </a:r>
            <a:endParaRPr sz="4800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D099291B95DCA4483BD15DA5EF21328" ma:contentTypeVersion="25" ma:contentTypeDescription="Create a new document." ma:contentTypeScope="" ma:versionID="52fc6c5745d5b055456969cbf248a8fd">
  <xsd:schema xmlns:xsd="http://www.w3.org/2001/XMLSchema" xmlns:xs="http://www.w3.org/2001/XMLSchema" xmlns:p="http://schemas.microsoft.com/office/2006/metadata/properties" xmlns:ns2="ea446017-7703-4c3f-b4e6-cab8314be752" xmlns:ns3="d78462a8-4321-4311-85af-b40211ded72b" targetNamespace="http://schemas.microsoft.com/office/2006/metadata/properties" ma:root="true" ma:fieldsID="7969350acfba986ae466591a0e2174fb" ns2:_="" ns3:_="">
    <xsd:import namespace="ea446017-7703-4c3f-b4e6-cab8314be752"/>
    <xsd:import namespace="d78462a8-4321-4311-85af-b40211ded72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446017-7703-4c3f-b4e6-cab8314be7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6dbaca4-0a10-4075-9d26-b5ffa51738b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8462a8-4321-4311-85af-b40211ded72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ce358140-8829-460a-bab8-ec08f84f38a2}" ma:internalName="TaxCatchAll" ma:showField="CatchAllData" ma:web="d78462a8-4321-4311-85af-b40211ded72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a446017-7703-4c3f-b4e6-cab8314be752">
      <Terms xmlns="http://schemas.microsoft.com/office/infopath/2007/PartnerControls"/>
    </lcf76f155ced4ddcb4097134ff3c332f>
    <TaxCatchAll xmlns="d78462a8-4321-4311-85af-b40211ded72b" xsi:nil="true"/>
  </documentManagement>
</p:properties>
</file>

<file path=customXml/itemProps1.xml><?xml version="1.0" encoding="utf-8"?>
<ds:datastoreItem xmlns:ds="http://schemas.openxmlformats.org/officeDocument/2006/customXml" ds:itemID="{3BD115E3-3303-4D7C-AEE6-D52BB90558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a446017-7703-4c3f-b4e6-cab8314be752"/>
    <ds:schemaRef ds:uri="d78462a8-4321-4311-85af-b40211ded72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4A88D5E-31A6-4DC0-8BA7-3725E3DD09D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A26E011-61D6-4CA0-95E0-B36C7D528D01}">
  <ds:schemaRefs>
    <ds:schemaRef ds:uri="http://www.w3.org/XML/1998/namespace"/>
    <ds:schemaRef ds:uri="http://purl.org/dc/dcmitype/"/>
    <ds:schemaRef ds:uri="http://schemas.openxmlformats.org/package/2006/metadata/core-properties"/>
    <ds:schemaRef ds:uri="http://purl.org/dc/elements/1.1/"/>
    <ds:schemaRef ds:uri="http://purl.org/dc/terms/"/>
    <ds:schemaRef ds:uri="d78462a8-4321-4311-85af-b40211ded72b"/>
    <ds:schemaRef ds:uri="ea446017-7703-4c3f-b4e6-cab8314be752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8974</TotalTime>
  <Words>2406</Words>
  <Application>Microsoft Office PowerPoint</Application>
  <PresentationFormat>On-screen Show (16:9)</PresentationFormat>
  <Paragraphs>251</Paragraphs>
  <Slides>46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46</vt:i4>
      </vt:variant>
    </vt:vector>
  </HeadingPairs>
  <TitlesOfParts>
    <vt:vector size="53" baseType="lpstr">
      <vt:lpstr>Bradley Hand ITC</vt:lpstr>
      <vt:lpstr>Calibri</vt:lpstr>
      <vt:lpstr>Arial</vt:lpstr>
      <vt:lpstr>Play</vt:lpstr>
      <vt:lpstr>Century Gothic</vt:lpstr>
      <vt:lpstr>Simple Light</vt:lpstr>
      <vt:lpstr>Office Theme</vt:lpstr>
      <vt:lpstr>Verifying Applications for Meal Benefits</vt:lpstr>
      <vt:lpstr>Your Trainers</vt:lpstr>
      <vt:lpstr>Housekeeping</vt:lpstr>
      <vt:lpstr>Objectives</vt:lpstr>
      <vt:lpstr>Verification of Meal Applications</vt:lpstr>
      <vt:lpstr>Resources</vt:lpstr>
      <vt:lpstr>Important Dates</vt:lpstr>
      <vt:lpstr>Key Terms</vt:lpstr>
      <vt:lpstr>Verification: What and Why</vt:lpstr>
      <vt:lpstr>Community Eligibility Provision</vt:lpstr>
      <vt:lpstr>Community Eligibility Provision</vt:lpstr>
      <vt:lpstr>Establishing Verification Sample</vt:lpstr>
      <vt:lpstr>Establishing Verification Pool</vt:lpstr>
      <vt:lpstr>Establishing Verification Pool</vt:lpstr>
      <vt:lpstr>Summary</vt:lpstr>
      <vt:lpstr>Categorical Eligibility: SNAP, TANF, FDPIR master case number</vt:lpstr>
      <vt:lpstr>Other source categorical eligibility applications</vt:lpstr>
      <vt:lpstr>Other source categorical eligibility: Homeless, Migrant, Runaway</vt:lpstr>
      <vt:lpstr>Other source categorical eligibility: Foster</vt:lpstr>
      <vt:lpstr>Mixed Household Applications</vt:lpstr>
      <vt:lpstr>PowerPoint Presentation</vt:lpstr>
      <vt:lpstr>Verification For Cause</vt:lpstr>
      <vt:lpstr>Verification: Standard vs Alternate</vt:lpstr>
      <vt:lpstr>Establishing Verification Type</vt:lpstr>
      <vt:lpstr>Establishing Verification Type</vt:lpstr>
      <vt:lpstr>Verification Type</vt:lpstr>
      <vt:lpstr>What is Non-Response Rate?</vt:lpstr>
      <vt:lpstr>Standard Verification Method</vt:lpstr>
      <vt:lpstr>Standard Verification Sample Size &amp; Type</vt:lpstr>
      <vt:lpstr>Standard Verification Sample Size &amp; Type</vt:lpstr>
      <vt:lpstr>What if not enough error-prone applications for 3% sample?</vt:lpstr>
      <vt:lpstr>Alternate Verification Method</vt:lpstr>
      <vt:lpstr>Alternate Verification Example</vt:lpstr>
      <vt:lpstr>Before Notification to Households</vt:lpstr>
      <vt:lpstr>Verification Notification &amp; Reminders</vt:lpstr>
      <vt:lpstr>Income Verification</vt:lpstr>
      <vt:lpstr>Income Verification</vt:lpstr>
      <vt:lpstr>Verifying Zero Income</vt:lpstr>
      <vt:lpstr>Collateral Contact</vt:lpstr>
      <vt:lpstr>Post-Notification Procedures</vt:lpstr>
      <vt:lpstr>Verification is Complete</vt:lpstr>
      <vt:lpstr>Document Verified Applications</vt:lpstr>
      <vt:lpstr>Reduction in Benefits</vt:lpstr>
      <vt:lpstr>Record Retention</vt:lpstr>
      <vt:lpstr>What’s Next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Piehl, Megan</dc:creator>
  <cp:lastModifiedBy>Piehl, Megan</cp:lastModifiedBy>
  <cp:revision>224</cp:revision>
  <dcterms:modified xsi:type="dcterms:W3CDTF">2026-09-29T16:55:36Z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0x0101007D099291B95DCA4483BD15DA5EF21328</vt:lpwstr>
  </property>
  <property fmtid="{D5CDD505-2E9C-101B-9397-08002B2CF9AE}" pid="3" name="MSIP_Label_7aff96f3-febb-4d97-abce-da8759adbf29_Enabled">
    <vt:lpwstr>true</vt:lpwstr>
  </property>
  <property fmtid="{D5CDD505-2E9C-101B-9397-08002B2CF9AE}" pid="4" name="MSIP_Label_7aff96f3-febb-4d97-abce-da8759adbf29_SetDate">
    <vt:lpwstr>2026-09-16T18:50:34Z</vt:lpwstr>
  </property>
  <property fmtid="{D5CDD505-2E9C-101B-9397-08002B2CF9AE}" pid="5" name="MSIP_Label_7aff96f3-febb-4d97-abce-da8759adbf29_Method">
    <vt:lpwstr>Standard</vt:lpwstr>
  </property>
  <property fmtid="{D5CDD505-2E9C-101B-9397-08002B2CF9AE}" pid="6" name="MSIP_Label_7aff96f3-febb-4d97-abce-da8759adbf29_Name">
    <vt:lpwstr>Confidential</vt:lpwstr>
  </property>
  <property fmtid="{D5CDD505-2E9C-101B-9397-08002B2CF9AE}" pid="7" name="MSIP_Label_7aff96f3-febb-4d97-abce-da8759adbf29_SiteId">
    <vt:lpwstr>9981678a-3c4d-40f7-9624-f41a08565121</vt:lpwstr>
  </property>
  <property fmtid="{D5CDD505-2E9C-101B-9397-08002B2CF9AE}" pid="8" name="MSIP_Label_7aff96f3-febb-4d97-abce-da8759adbf29_ActionId">
    <vt:lpwstr>f97c70c7-d81a-44aa-ac26-421d72fc0491</vt:lpwstr>
  </property>
  <property fmtid="{D5CDD505-2E9C-101B-9397-08002B2CF9AE}" pid="9" name="MSIP_Label_7aff96f3-febb-4d97-abce-da8759adbf29_ContentBits">
    <vt:lpwstr>0</vt:lpwstr>
  </property>
  <property fmtid="{D5CDD505-2E9C-101B-9397-08002B2CF9AE}" pid="10" name="MSIP_Label_7aff96f3-febb-4d97-abce-da8759adbf29_Tag">
    <vt:lpwstr>10, 3, 0, 2</vt:lpwstr>
  </property>
  <property fmtid="{D5CDD505-2E9C-101B-9397-08002B2CF9AE}" pid="11" name="MediaServiceImageTags">
    <vt:lpwstr/>
  </property>
</Properties>
</file>