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9" r:id="rId4"/>
    <p:sldId id="262" r:id="rId5"/>
    <p:sldId id="268" r:id="rId6"/>
    <p:sldId id="263" r:id="rId7"/>
    <p:sldId id="269" r:id="rId8"/>
    <p:sldId id="270" r:id="rId9"/>
    <p:sldId id="284" r:id="rId10"/>
    <p:sldId id="285" r:id="rId11"/>
    <p:sldId id="286" r:id="rId12"/>
    <p:sldId id="287" r:id="rId13"/>
    <p:sldId id="273" r:id="rId14"/>
    <p:sldId id="288" r:id="rId15"/>
    <p:sldId id="275" r:id="rId16"/>
    <p:sldId id="277" r:id="rId17"/>
    <p:sldId id="278" r:id="rId18"/>
    <p:sldId id="280" r:id="rId19"/>
    <p:sldId id="281" r:id="rId20"/>
    <p:sldId id="267" r:id="rId21"/>
    <p:sldId id="26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FB045E-9771-4CAB-B937-CF91DF8114BB}" v="2" dt="2026-10-07T20:15:46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D4F817-0DF1-6FAE-CD4D-4705DEFF92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D8056-B091-9770-3ABA-F07569B2EA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5F78F-301A-4CBC-B247-F4248D5AB080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D54EC6-76C0-5E7B-F56D-D99DD6B65CD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A51BE6-1684-97B9-A771-7380523E7E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BE847-6A5D-44AE-8144-737620943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25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D633B38-F094-B18E-E0AB-9D4489AC75A5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7D081-A828-8B95-97F0-928B2B7F526A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75A8D83-4DEB-42A7-97D5-1B07119E6C94}" type="datetime1">
              <a:rPr lang="en-US"/>
              <a:pPr lvl="0"/>
              <a:t>10/6/2026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76F535-74E9-D4D4-0368-614381A056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08B5004-E6FD-FC09-2628-5E9644008B77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7D27F-66B6-DF2D-0F6D-B31AE0790C6E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1BBA2C-5D56-F0A8-AD20-DADA1AD5D3A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0AB7D5E0-B842-4D62-8036-BE90B307D06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17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90ED4-C520-CFF3-9849-19C491E31F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94A771-D0C4-91C8-9B0D-5E12A74F1BA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F3F229-80A5-06E3-13E9-7CD810313E8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A324B1B-CE3F-4452-99A6-773D6D0D9A8A}" type="slidenum">
              <a:t>7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DE78BE-68C9-566E-6C72-E0D3320171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E9AB4-8E96-8F1C-3088-BF86197FF49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3A389-8321-24BD-FC30-81328730065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1F2C82B-0F62-45D8-8353-1FEF9556DEAC}" type="slidenum">
              <a:t>8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736ABE-CB74-5815-5598-E8E1CC107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E8DDAE-1377-AC38-3220-DA6E2C1A65A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C0609-14B6-7E1B-D286-8C792B1CCE6C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2D2711D-B3EB-4A28-A483-8F9386D807A4}" type="slidenum">
              <a:t>9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43D8A-C295-3A8E-B16D-7D3356FB70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76E799-97CE-762A-A4D9-665C57B4A5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05E55-A1DD-2826-C641-4DA3C64BFAA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83A1D1F-17A6-4154-877D-01088633D18C}" type="slidenum">
              <a:t>10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88159B-D29E-977F-F09B-3ADDFBC82B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21E0FE-823C-DFC8-9555-EFA48B11E0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A3D0E-7BF5-BFAD-74C6-162962B02C0E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2C92D28-77A4-461F-AC66-6C5822161830}" type="slidenum">
              <a:t>11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C45D6-0BA1-51BA-6D31-B0ED889EE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31483-68E1-1B15-03AF-90FACBB624D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B75DA-1463-CE0E-B197-A65C5765728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C0A20-4552-4C8A-8B09-75B1A5ACDCB9}" type="slidenum">
              <a:t>12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A2073D-2047-E19A-00AB-C924F5178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44773C-1F83-F11F-F7D5-E746AC5E9F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358D6-0F92-148B-0F74-5D23920C28F3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70459EA-6000-4723-B7B0-28F743F4A87C}" type="slidenum">
              <a:t>13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FE71DF-0AAF-78CB-26A2-8FE3B6B18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9AC727-65CE-AA94-2166-BD64B5DD7FB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93C44-41D6-F7DE-A531-A79C38BD5242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B93C99-0057-4B7F-A031-69D9BC21F0FA}" type="slidenum">
              <a:t>14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79554-5B14-D04C-368E-3C33B8E65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822A46-4CE4-F6CA-932B-13995D117B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E9F54-9F23-9E62-5C05-9C44FC7205B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DE8219D-314E-43C4-8E30-F3706B330C15}" type="slidenum">
              <a:t>15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AB7D5E0-B842-4D62-8036-BE90B307D06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4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0F04-B40B-7FC6-AC01-95C2EED0B19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72082" y="1865311"/>
            <a:ext cx="6272217" cy="2387598"/>
          </a:xfrm>
        </p:spPr>
        <p:txBody>
          <a:bodyPr anchor="b" anchorCtr="1"/>
          <a:lstStyle>
            <a:lvl1pPr algn="ctr">
              <a:defRPr sz="6000" b="1"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9C5EC0-6A97-39F3-5BCB-640DD3091EA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272082" y="4344991"/>
            <a:ext cx="6272217" cy="884233"/>
          </a:xfrm>
        </p:spPr>
        <p:txBody>
          <a:bodyPr anchorCtr="1"/>
          <a:lstStyle>
            <a:lvl1pPr marL="0" indent="0" algn="ctr">
              <a:buNone/>
              <a:defRPr sz="2400"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8256337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AD1C5-7C15-6308-F549-52BB210567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57325" y="261253"/>
            <a:ext cx="9896478" cy="1429426"/>
          </a:xfrm>
        </p:spPr>
        <p:txBody>
          <a:bodyPr/>
          <a:lstStyle>
            <a:lvl1pPr>
              <a:defRPr b="1">
                <a:solidFill>
                  <a:srgbClr val="001489"/>
                </a:solidFill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B4DD5-7F82-E9D8-C981-7747AB04C14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entury Gothic Pro" pitchFamily="34"/>
              </a:defRPr>
            </a:lvl1pPr>
            <a:lvl2pPr>
              <a:defRPr>
                <a:latin typeface="Century Gothic Pro" pitchFamily="34"/>
              </a:defRPr>
            </a:lvl2pPr>
            <a:lvl3pPr>
              <a:defRPr>
                <a:latin typeface="Century Gothic Pro" pitchFamily="34"/>
              </a:defRPr>
            </a:lvl3pPr>
            <a:lvl4pPr>
              <a:defRPr>
                <a:latin typeface="Century Gothic Pro" pitchFamily="34"/>
              </a:defRPr>
            </a:lvl4pPr>
            <a:lvl5pPr>
              <a:defRPr>
                <a:latin typeface="Century Gothic Pro" pitchFamily="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89489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572E0-2AAE-CBFF-EB56-461C5C4D10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5017" y="571500"/>
            <a:ext cx="10348786" cy="1429426"/>
          </a:xfrm>
        </p:spPr>
        <p:txBody>
          <a:bodyPr/>
          <a:lstStyle>
            <a:lvl1pPr>
              <a:defRPr b="1">
                <a:solidFill>
                  <a:srgbClr val="001489"/>
                </a:solidFill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7BC-8746-B770-6815-AF4DAFFC869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2188031"/>
            <a:ext cx="10515600" cy="4229099"/>
          </a:xfrm>
        </p:spPr>
        <p:txBody>
          <a:bodyPr/>
          <a:lstStyle>
            <a:lvl1pPr>
              <a:defRPr>
                <a:latin typeface="Century Gothic Pro" pitchFamily="34"/>
              </a:defRPr>
            </a:lvl1pPr>
            <a:lvl2pPr>
              <a:defRPr>
                <a:latin typeface="Century Gothic Pro" pitchFamily="34"/>
              </a:defRPr>
            </a:lvl2pPr>
            <a:lvl3pPr>
              <a:defRPr>
                <a:latin typeface="Century Gothic Pro" pitchFamily="34"/>
              </a:defRPr>
            </a:lvl3pPr>
            <a:lvl4pPr>
              <a:defRPr>
                <a:latin typeface="Century Gothic Pro" pitchFamily="34"/>
              </a:defRPr>
            </a:lvl4pPr>
            <a:lvl5pPr>
              <a:defRPr>
                <a:latin typeface="Century Gothic Pro" pitchFamily="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95491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681DD-67C0-CF14-DE96-002436DF56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571500"/>
            <a:ext cx="10515600" cy="1429426"/>
          </a:xfrm>
        </p:spPr>
        <p:txBody>
          <a:bodyPr/>
          <a:lstStyle>
            <a:lvl1pPr>
              <a:defRPr b="1">
                <a:solidFill>
                  <a:srgbClr val="201547"/>
                </a:solidFill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E8A96-301E-1E28-8C5E-E7D9FB358EE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225613" y="2188031"/>
            <a:ext cx="9128180" cy="3740819"/>
          </a:xfrm>
        </p:spPr>
        <p:txBody>
          <a:bodyPr/>
          <a:lstStyle>
            <a:lvl1pPr>
              <a:defRPr>
                <a:latin typeface="Century Gothic Pro" pitchFamily="34"/>
              </a:defRPr>
            </a:lvl1pPr>
            <a:lvl2pPr>
              <a:defRPr>
                <a:latin typeface="Century Gothic Pro" pitchFamily="34"/>
              </a:defRPr>
            </a:lvl2pPr>
            <a:lvl3pPr>
              <a:defRPr>
                <a:latin typeface="Century Gothic Pro" pitchFamily="34"/>
              </a:defRPr>
            </a:lvl3pPr>
            <a:lvl4pPr>
              <a:defRPr>
                <a:latin typeface="Century Gothic Pro" pitchFamily="34"/>
              </a:defRPr>
            </a:lvl4pPr>
            <a:lvl5pPr>
              <a:defRPr>
                <a:latin typeface="Century Gothic Pro" pitchFamily="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995293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4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EB354-AE93-F1FF-3BE6-50109A4E23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5970" y="831491"/>
            <a:ext cx="4677695" cy="5195017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2F81D77-0A3D-3D03-3DB8-B926E1A8150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511414" y="607472"/>
            <a:ext cx="5302047" cy="5643055"/>
          </a:xfrm>
        </p:spPr>
        <p:txBody>
          <a:bodyPr/>
          <a:lstStyle>
            <a:lvl1pPr>
              <a:defRPr>
                <a:latin typeface="Century Gothic Pro" pitchFamily="34"/>
              </a:defRPr>
            </a:lvl1pPr>
            <a:lvl2pPr>
              <a:defRPr>
                <a:latin typeface="Century Gothic Pro" pitchFamily="34"/>
              </a:defRPr>
            </a:lvl2pPr>
            <a:lvl3pPr>
              <a:defRPr>
                <a:latin typeface="Century Gothic Pro" pitchFamily="34"/>
              </a:defRPr>
            </a:lvl3pPr>
            <a:lvl4pPr>
              <a:defRPr>
                <a:latin typeface="Century Gothic Pro" pitchFamily="34"/>
              </a:defRPr>
            </a:lvl4pPr>
            <a:lvl5pPr>
              <a:defRPr>
                <a:latin typeface="Century Gothic Pro" pitchFamily="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99111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5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49B7-2931-FBB9-3818-8B7469D72A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5970" y="831491"/>
            <a:ext cx="4677695" cy="5195017"/>
          </a:xfrm>
        </p:spPr>
        <p:txBody>
          <a:bodyPr/>
          <a:lstStyle>
            <a:lvl1pPr>
              <a:defRPr b="1">
                <a:solidFill>
                  <a:srgbClr val="001489"/>
                </a:solidFill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6C28DAA-D5E2-EEBE-2383-C6AAA4F1490D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511414" y="607472"/>
            <a:ext cx="5302047" cy="5643055"/>
          </a:xfrm>
        </p:spPr>
        <p:txBody>
          <a:bodyPr/>
          <a:lstStyle>
            <a:lvl1pPr>
              <a:defRPr>
                <a:latin typeface="Century Gothic Pro" pitchFamily="34"/>
              </a:defRPr>
            </a:lvl1pPr>
            <a:lvl2pPr>
              <a:defRPr>
                <a:latin typeface="Century Gothic Pro" pitchFamily="34"/>
              </a:defRPr>
            </a:lvl2pPr>
            <a:lvl3pPr>
              <a:defRPr>
                <a:latin typeface="Century Gothic Pro" pitchFamily="34"/>
              </a:defRPr>
            </a:lvl3pPr>
            <a:lvl4pPr>
              <a:defRPr>
                <a:latin typeface="Century Gothic Pro" pitchFamily="34"/>
              </a:defRPr>
            </a:lvl4pPr>
            <a:lvl5pPr>
              <a:defRPr>
                <a:latin typeface="Century Gothic Pro" pitchFamily="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26611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6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5746E-E409-CEA8-AC66-64A8226F52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5970" y="831491"/>
            <a:ext cx="4677695" cy="5195017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FD8471-0206-80AF-9A26-3EF63D04512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838340" y="607472"/>
            <a:ext cx="4975122" cy="5643055"/>
          </a:xfrm>
        </p:spPr>
        <p:txBody>
          <a:bodyPr/>
          <a:lstStyle>
            <a:lvl1pPr>
              <a:defRPr>
                <a:latin typeface="Century Gothic Pro" pitchFamily="34"/>
              </a:defRPr>
            </a:lvl1pPr>
            <a:lvl2pPr>
              <a:defRPr>
                <a:latin typeface="Century Gothic Pro" pitchFamily="34"/>
              </a:defRPr>
            </a:lvl2pPr>
            <a:lvl3pPr>
              <a:defRPr>
                <a:latin typeface="Century Gothic Pro" pitchFamily="34"/>
              </a:defRPr>
            </a:lvl3pPr>
            <a:lvl4pPr>
              <a:defRPr>
                <a:latin typeface="Century Gothic Pro" pitchFamily="34"/>
              </a:defRPr>
            </a:lvl4pPr>
            <a:lvl5pPr>
              <a:defRPr>
                <a:latin typeface="Century Gothic Pro" pitchFamily="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239220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27813-51A0-4DF0-E269-ABDF9D362C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12033" y="1259174"/>
            <a:ext cx="6841760" cy="4347149"/>
          </a:xfrm>
        </p:spPr>
        <p:txBody>
          <a:bodyPr/>
          <a:lstStyle>
            <a:lvl1pPr>
              <a:defRPr sz="6000" b="1">
                <a:solidFill>
                  <a:srgbClr val="001489"/>
                </a:solidFill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498928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AF681-31EA-9354-4529-1CBC97E058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1032" y="404731"/>
            <a:ext cx="9362770" cy="1484025"/>
          </a:xfrm>
        </p:spPr>
        <p:txBody>
          <a:bodyPr/>
          <a:lstStyle>
            <a:lvl1pPr>
              <a:defRPr b="1">
                <a:solidFill>
                  <a:srgbClr val="001489"/>
                </a:solidFill>
                <a:latin typeface="Century Gothic Pro" pitchFamily="34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D6286-ADF9-FDDD-8149-22DF9DCC2ED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44448" y="2293498"/>
            <a:ext cx="5117887" cy="3901068"/>
          </a:xfrm>
        </p:spPr>
        <p:txBody>
          <a:bodyPr/>
          <a:lstStyle>
            <a:lvl1pPr>
              <a:defRPr>
                <a:latin typeface="Century Gothic Pro" pitchFamily="34"/>
              </a:defRPr>
            </a:lvl1pPr>
            <a:lvl2pPr>
              <a:defRPr>
                <a:latin typeface="Century Gothic Pro" pitchFamily="34"/>
              </a:defRPr>
            </a:lvl2pPr>
            <a:lvl3pPr>
              <a:defRPr>
                <a:latin typeface="Century Gothic Pro" pitchFamily="34"/>
              </a:defRPr>
            </a:lvl3pPr>
            <a:lvl4pPr>
              <a:defRPr>
                <a:latin typeface="Century Gothic Pro" pitchFamily="34"/>
              </a:defRPr>
            </a:lvl4pPr>
            <a:lvl5pPr>
              <a:defRPr>
                <a:latin typeface="Century Gothic Pro" pitchFamily="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B0792F-2E0B-D0D1-B404-FAEE098CE58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235906" y="2293498"/>
            <a:ext cx="5117887" cy="3901068"/>
          </a:xfrm>
        </p:spPr>
        <p:txBody>
          <a:bodyPr/>
          <a:lstStyle>
            <a:lvl1pPr>
              <a:defRPr>
                <a:latin typeface="Century Gothic Pro" pitchFamily="34"/>
              </a:defRPr>
            </a:lvl1pPr>
            <a:lvl2pPr>
              <a:defRPr>
                <a:latin typeface="Century Gothic Pro" pitchFamily="34"/>
              </a:defRPr>
            </a:lvl2pPr>
            <a:lvl3pPr>
              <a:defRPr>
                <a:latin typeface="Century Gothic Pro" pitchFamily="34"/>
              </a:defRPr>
            </a:lvl3pPr>
            <a:lvl4pPr>
              <a:defRPr>
                <a:latin typeface="Century Gothic Pro" pitchFamily="34"/>
              </a:defRPr>
            </a:lvl4pPr>
            <a:lvl5pPr>
              <a:defRPr>
                <a:latin typeface="Century Gothic Pro" pitchFamily="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286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0C5704-220B-AEF6-30DB-5817074B41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640B6-E605-7927-E075-69C532CB55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D676B-1817-E5C6-FEFF-9187DF4E6CE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A501C16B-C200-4830-97DA-5CF5CEC514FC}" type="datetime1">
              <a:rPr lang="en-US"/>
              <a:pPr lvl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BA41E-C753-C131-F987-2429CCB136B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919E0-29B2-3C93-FA94-FF85C0409D0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2EC16E3E-DE1E-44D2-B897-52E871866B49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firstname.lastname@nebraska.gov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NDE.BGMHelp@Nebraska.gov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583B-E064-C62A-4C5F-274B3B6479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72082" y="1518068"/>
            <a:ext cx="6272217" cy="2734842"/>
          </a:xfrm>
        </p:spPr>
        <p:txBody>
          <a:bodyPr/>
          <a:lstStyle/>
          <a:p>
            <a:pPr lvl="0"/>
            <a:r>
              <a:rPr lang="en-US">
                <a:latin typeface="Century Gothic Pro"/>
              </a:rPr>
              <a:t>Final Reimbursement Requests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557A1E-B391-A4A6-A4B9-08DAEFD935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Federal Programs Team Office Hours</a:t>
            </a:r>
            <a:endParaRPr lang="en-US"/>
          </a:p>
          <a:p>
            <a:pPr lvl="0"/>
            <a:r>
              <a:rPr lang="en-US">
                <a:latin typeface="Century Gothic Pro"/>
              </a:rPr>
              <a:t>October 7, 2026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AFB8A-3377-6786-E978-43B22BA573B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29980-8FEE-6DB3-23F8-C50AC446ABF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>
                <a:latin typeface="Century Gothic"/>
              </a:rPr>
              <a:t>Welcome &amp; Introductions</a:t>
            </a:r>
            <a:endParaRPr lang="en-US" sz="3600" dirty="0"/>
          </a:p>
          <a:p>
            <a:pPr lvl="0"/>
            <a:r>
              <a:rPr lang="en-US" sz="3600" dirty="0">
                <a:latin typeface="Century Gothic"/>
              </a:rPr>
              <a:t>Due Dates</a:t>
            </a:r>
          </a:p>
          <a:p>
            <a:pPr lvl="0"/>
            <a:r>
              <a:rPr lang="en-US" sz="3600" dirty="0">
                <a:latin typeface="Century Gothic"/>
              </a:rPr>
              <a:t>Reimbursements for ESSA Programs</a:t>
            </a:r>
            <a:endParaRPr lang="en-US" sz="3600" dirty="0"/>
          </a:p>
          <a:p>
            <a:pPr lvl="0"/>
            <a:r>
              <a:rPr lang="en-US" sz="3600" dirty="0">
                <a:latin typeface="Century Gothic"/>
              </a:rPr>
              <a:t>Questions and Answers</a:t>
            </a:r>
            <a:endParaRPr lang="en-US" sz="3600" dirty="0"/>
          </a:p>
          <a:p>
            <a:pPr lvl="0"/>
            <a:r>
              <a:rPr lang="en-US" sz="3600" dirty="0">
                <a:latin typeface="Century Gothic"/>
              </a:rPr>
              <a:t>Wrap Up</a:t>
            </a:r>
            <a:endParaRPr lang="en-US" sz="3600" dirty="0"/>
          </a:p>
          <a:p>
            <a:pPr lvl="0"/>
            <a:r>
              <a:rPr lang="en-US" sz="3600" dirty="0">
                <a:latin typeface="Century Gothic"/>
              </a:rPr>
              <a:t>Breakout Rooms if needed</a:t>
            </a:r>
          </a:p>
          <a:p>
            <a:pPr lvl="0"/>
            <a:endParaRPr lang="en-US" sz="3600" dirty="0">
              <a:latin typeface="Century Gothic"/>
            </a:endParaRPr>
          </a:p>
          <a:p>
            <a:pPr marL="0" lvl="0" indent="0">
              <a:buNone/>
            </a:pP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F4A9752-1BB8-E39C-4C52-C506E018D5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7" y="152884"/>
            <a:ext cx="10523537" cy="587029"/>
          </a:xfrm>
        </p:spPr>
        <p:txBody>
          <a:bodyPr>
            <a:normAutofit fontScale="90000"/>
          </a:bodyPr>
          <a:lstStyle/>
          <a:p>
            <a:pPr lvl="0"/>
            <a:r>
              <a:rPr lang="en-US" sz="5400" dirty="0">
                <a:latin typeface="Century Gothic Pro"/>
              </a:rPr>
              <a:t>Who We Are:  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91797DE-32D4-638C-370B-5FD73C38369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18699" y="795130"/>
            <a:ext cx="9835094" cy="5852160"/>
          </a:xfrm>
        </p:spPr>
        <p:txBody>
          <a:bodyPr>
            <a:normAutofit fontScale="925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1800" b="1" dirty="0"/>
              <a:t>Dottie Heusman</a:t>
            </a:r>
            <a:r>
              <a:rPr lang="en-US" sz="2100" dirty="0"/>
              <a:t>	</a:t>
            </a:r>
            <a:r>
              <a:rPr lang="en-US" sz="1700" dirty="0"/>
              <a:t>Programs/ESUs: Title I, McKinney Vento, N/D and Title I-D, Title I CSI and CSI-ATSI/ESUs: 3, 4, 18, 19</a:t>
            </a:r>
            <a:br>
              <a:rPr lang="en-US" sz="2100" dirty="0"/>
            </a:br>
            <a:r>
              <a:rPr lang="en-US" sz="1800" dirty="0"/>
              <a:t>Phone: 402-219-4802    </a:t>
            </a:r>
          </a:p>
          <a:p>
            <a:r>
              <a:rPr lang="en-US" sz="1800" b="1" dirty="0"/>
              <a:t>Becky Michael </a:t>
            </a:r>
            <a:r>
              <a:rPr lang="en-US" sz="1800" dirty="0"/>
              <a:t>	 Programs/ESUs: Title III/ESUs: 6 and 10</a:t>
            </a:r>
            <a:br>
              <a:rPr lang="en-US" sz="1800" dirty="0"/>
            </a:br>
            <a:r>
              <a:rPr lang="en-US" sz="1800" dirty="0"/>
              <a:t>Phone: 402-405-7017</a:t>
            </a:r>
          </a:p>
          <a:p>
            <a:r>
              <a:rPr lang="en-US" sz="1800" b="1" dirty="0"/>
              <a:t>Julie Otero</a:t>
            </a:r>
            <a:r>
              <a:rPr lang="en-US" sz="1800" dirty="0"/>
              <a:t>	 Programs/ESUs: Title III/ESUs: 7, 13, 16</a:t>
            </a:r>
            <a:br>
              <a:rPr lang="en-US" sz="1800" dirty="0"/>
            </a:br>
            <a:r>
              <a:rPr lang="en-US" sz="1800" dirty="0"/>
              <a:t>Phone: 402-405-5212</a:t>
            </a:r>
          </a:p>
          <a:p>
            <a:r>
              <a:rPr lang="en-US" sz="1800" b="1" dirty="0"/>
              <a:t>Michelle Rezek</a:t>
            </a:r>
            <a:r>
              <a:rPr lang="en-US" sz="1800" dirty="0"/>
              <a:t>	 Programs/ESUs: School Improvement, REAP, Title I CSI and CSI-ATSI /ESUs: 1, 5, 8, 17</a:t>
            </a:r>
            <a:br>
              <a:rPr lang="en-US" sz="1800" dirty="0"/>
            </a:br>
            <a:r>
              <a:rPr lang="en-US" sz="1800" dirty="0"/>
              <a:t>Phone: 402-405-4616</a:t>
            </a:r>
          </a:p>
          <a:p>
            <a:r>
              <a:rPr lang="en-US" sz="1800" b="1" dirty="0"/>
              <a:t>Tate Toedman</a:t>
            </a:r>
            <a:r>
              <a:rPr lang="en-US" sz="1800" dirty="0"/>
              <a:t>	 Programs/ESUs: Title II, IV, Ombudsman/ESUs: 2, 9, 11, 15</a:t>
            </a:r>
            <a:br>
              <a:rPr lang="en-US" sz="1800" dirty="0"/>
            </a:br>
            <a:r>
              <a:rPr lang="en-US" sz="1800" dirty="0"/>
              <a:t>Phone: 402-405-6456</a:t>
            </a:r>
          </a:p>
          <a:p>
            <a:r>
              <a:rPr lang="en-US" sz="1800" b="1" dirty="0"/>
              <a:t>Beth Wooster</a:t>
            </a:r>
            <a:r>
              <a:rPr lang="en-US" sz="1800" dirty="0"/>
              <a:t>	 Programs/ESUs: ESEA Administrator/Final Reviewer for all Grants</a:t>
            </a:r>
            <a:br>
              <a:rPr lang="en-US" sz="1800" dirty="0"/>
            </a:br>
            <a:r>
              <a:rPr lang="en-US" sz="1800" dirty="0"/>
              <a:t>Phone: 402-310-1390</a:t>
            </a:r>
          </a:p>
          <a:p>
            <a:r>
              <a:rPr lang="en-US" sz="1800" b="1" dirty="0"/>
              <a:t>Benjamin Zink</a:t>
            </a:r>
            <a:r>
              <a:rPr lang="en-US" sz="1800" dirty="0"/>
              <a:t>	 Programs/ESUs: Title I-C Migrant Education </a:t>
            </a:r>
            <a:br>
              <a:rPr lang="en-US" sz="1800" dirty="0"/>
            </a:br>
            <a:r>
              <a:rPr lang="en-US" sz="1800" dirty="0"/>
              <a:t>Phone: 402-416-9876</a:t>
            </a:r>
          </a:p>
          <a:p>
            <a:r>
              <a:rPr lang="en-US" sz="1800" b="1" dirty="0"/>
              <a:t>Janice Paling</a:t>
            </a:r>
            <a:r>
              <a:rPr lang="en-US" sz="1800" dirty="0"/>
              <a:t>	Program Specialist: Allocations and Financial Support for ESSA Grants</a:t>
            </a:r>
            <a:br>
              <a:rPr lang="en-US" sz="1800" dirty="0"/>
            </a:br>
            <a:r>
              <a:rPr lang="en-US" sz="1800" dirty="0"/>
              <a:t>Phone: 402-890-1096</a:t>
            </a:r>
          </a:p>
          <a:p>
            <a:r>
              <a:rPr lang="en-US" sz="1800" b="1" dirty="0"/>
              <a:t>Rhonda Wredt	</a:t>
            </a:r>
            <a:r>
              <a:rPr lang="en-US" sz="1800" dirty="0"/>
              <a:t>Federal Programs Associate</a:t>
            </a:r>
            <a:br>
              <a:rPr lang="en-US" sz="1800" dirty="0"/>
            </a:br>
            <a:r>
              <a:rPr lang="en-US" sz="1800" dirty="0"/>
              <a:t>Phone: 531-510-8773</a:t>
            </a:r>
          </a:p>
          <a:p>
            <a:r>
              <a:rPr lang="en-US" sz="1800" b="1" dirty="0"/>
              <a:t>Camelia Rogers</a:t>
            </a:r>
            <a:r>
              <a:rPr lang="en-US" sz="1800" dirty="0"/>
              <a:t>	Director of Grants Management</a:t>
            </a:r>
            <a:br>
              <a:rPr lang="en-US" sz="1800" dirty="0"/>
            </a:br>
            <a:r>
              <a:rPr lang="en-US" sz="1800" dirty="0"/>
              <a:t>Phone: 402-890-8977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Email: </a:t>
            </a:r>
            <a:r>
              <a:rPr lang="en-US" sz="1800" dirty="0">
                <a:hlinkClick r:id="rId2"/>
              </a:rPr>
              <a:t>firstname.lastname@nebraska.gov</a:t>
            </a:r>
            <a:endParaRPr lang="en-US" sz="1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C0D716-7614-20EB-EB6E-4BBBC9C91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097" y="833384"/>
            <a:ext cx="3306424" cy="244102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CFFF7ADF-3A9B-7387-3C77-00916AD48AE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>
            <p:ph type="title"/>
          </p:nvPr>
        </p:nvSpPr>
        <p:spPr>
          <a:xfrm>
            <a:off x="675971" y="3429000"/>
            <a:ext cx="4259924" cy="2597508"/>
          </a:xfrm>
        </p:spPr>
        <p:txBody>
          <a:bodyPr anchorCtr="1">
            <a:normAutofit fontScale="90000"/>
          </a:bodyPr>
          <a:lstStyle/>
          <a:p>
            <a:pPr lvl="0"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Due Dates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9A2DC02-1A3D-8EE1-F92D-A470FEB4A0B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>
            <p:ph type="body" idx="4294967295"/>
          </p:nvPr>
        </p:nvSpPr>
        <p:spPr>
          <a:xfrm>
            <a:off x="6511414" y="607472"/>
            <a:ext cx="5302047" cy="2666939"/>
          </a:xfrm>
        </p:spPr>
        <p:txBody>
          <a:bodyPr>
            <a:normAutofit lnSpcReduction="10000"/>
          </a:bodyPr>
          <a:lstStyle/>
          <a:p>
            <a:pPr marL="914400" lvl="2" indent="0">
              <a:buNone/>
            </a:pPr>
            <a:r>
              <a:rPr lang="en-US" dirty="0"/>
              <a:t>                      </a:t>
            </a:r>
            <a:r>
              <a:rPr lang="en-US" sz="3200" dirty="0"/>
              <a:t>  2026</a:t>
            </a:r>
          </a:p>
          <a:p>
            <a:pPr lvl="0"/>
            <a:r>
              <a:rPr lang="en-US" dirty="0"/>
              <a:t>September 30 – Funds from 2025-2026 SY must have been "obligated"</a:t>
            </a:r>
          </a:p>
          <a:p>
            <a:pPr lvl="0"/>
            <a:r>
              <a:rPr lang="en-US" dirty="0"/>
              <a:t>November 15 – All RR's must be submitted to NDE through GMS</a:t>
            </a:r>
          </a:p>
          <a:p>
            <a:pPr lvl="0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B021-9C57-92EB-AA1D-080855F54A0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How do I get further help?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29D97-9A4C-F955-8A85-990EF54A860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Always reach out!  We want to help!!!</a:t>
            </a:r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Your Program Reviewer</a:t>
            </a:r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Budget and Grants Management Help Desk</a:t>
            </a:r>
          </a:p>
          <a:p>
            <a:pPr lvl="2">
              <a:buFont typeface="Wingdings" pitchFamily="34"/>
              <a:buChar char="§"/>
            </a:pPr>
            <a:r>
              <a:rPr lang="en-US">
                <a:latin typeface="Century Gothic Pro"/>
              </a:rPr>
              <a:t>Send an email to:  </a:t>
            </a:r>
            <a:r>
              <a:rPr lang="en-US">
                <a:latin typeface="Century Gothic 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NDE.BGMHelp@Nebraska.gov</a:t>
            </a:r>
          </a:p>
          <a:p>
            <a:pPr lvl="2">
              <a:buFont typeface="Wingdings" pitchFamily="34"/>
              <a:buChar char="§"/>
            </a:pPr>
            <a:r>
              <a:rPr lang="en-US">
                <a:latin typeface="Century Gothic Pro"/>
              </a:rPr>
              <a:t>An automated response will be sent, then a "ticket" gets assigned to the appropriate person on the Fiscal Team to respond to the inquiry</a:t>
            </a:r>
          </a:p>
          <a:p>
            <a:pPr lvl="2">
              <a:buFont typeface="Wingdings" pitchFamily="34"/>
              <a:buChar char="§"/>
            </a:pPr>
            <a:r>
              <a:rPr lang="en-US">
                <a:latin typeface="Century Gothic Pro"/>
              </a:rPr>
              <a:t>Reasons to do a ticket: </a:t>
            </a:r>
          </a:p>
          <a:p>
            <a:pPr lvl="3"/>
            <a:r>
              <a:rPr lang="en-US">
                <a:latin typeface="Century Gothic Pro"/>
              </a:rPr>
              <a:t>Reimbursement Request issues when trying to get everything submitted;</a:t>
            </a:r>
          </a:p>
          <a:p>
            <a:pPr lvl="3"/>
            <a:r>
              <a:rPr lang="en-US">
                <a:latin typeface="Century Gothic Pro"/>
              </a:rPr>
              <a:t>To have a RR returned;</a:t>
            </a:r>
          </a:p>
          <a:p>
            <a:pPr lvl="3"/>
            <a:r>
              <a:rPr lang="en-US">
                <a:latin typeface="Century Gothic Pro"/>
              </a:rPr>
              <a:t>Just because you are stuck and don't know how to complete the RR;</a:t>
            </a:r>
          </a:p>
          <a:p>
            <a:pPr lvl="3"/>
            <a:r>
              <a:rPr lang="en-US">
                <a:latin typeface="Century Gothic Pro"/>
              </a:rPr>
              <a:t>Just to say "Hi"!  </a:t>
            </a: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2B913D69-DA50-EAF4-D5C5-BA90BBD37478}"/>
              </a:ext>
            </a:extLst>
          </p:cNvPr>
          <p:cNvSpPr txBox="1"/>
          <p:nvPr/>
        </p:nvSpPr>
        <p:spPr>
          <a:xfrm>
            <a:off x="10256340" y="5237655"/>
            <a:ext cx="1541513" cy="369335"/>
          </a:xfrm>
          <a:prstGeom prst="rect">
            <a:avLst/>
          </a:prstGeom>
          <a:solidFill>
            <a:srgbClr val="ED7D31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Hi!  Hi!  Hi!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F71A1889-5A6E-1187-4037-D62C7FF5CC2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BEST Practice</a:t>
            </a:r>
            <a:endParaRPr lang="en-US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9AA5D46B-FEF7-6DE1-8A2F-C17A68E7BD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11414" y="607472"/>
            <a:ext cx="5302047" cy="5643055"/>
          </a:xfrm>
        </p:spPr>
        <p:txBody>
          <a:bodyPr/>
          <a:lstStyle/>
          <a:p>
            <a:r>
              <a:rPr lang="en-US"/>
              <a:t>244 School Districts are closing their books and submitting RR's right now.  The list will be growing which means it will take a little bit longer to get your RR reviewed. </a:t>
            </a:r>
          </a:p>
          <a:p>
            <a:pPr lvl="0"/>
            <a:r>
              <a:rPr lang="en-US"/>
              <a:t>Consider a better practice – Submit on a monthly or quarterly basis rather than waiting until the end of the year.</a:t>
            </a:r>
          </a:p>
          <a:p>
            <a:r>
              <a:rPr lang="en-US"/>
              <a:t>Put that money in your bank and collect the interest!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FC816-D00B-665C-FD46-D7AAD9A3ADB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Let's take a walk on the RR side: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536C1-4682-B374-0C76-14BE7AE4CC8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>
                <a:latin typeface="Century Gothic Pro"/>
              </a:rPr>
              <a:t>Steps</a:t>
            </a:r>
          </a:p>
          <a:p>
            <a:pPr marL="514350" lvl="0" indent="-514350">
              <a:buAutoNum type="arabicPeriod"/>
            </a:pPr>
            <a:r>
              <a:rPr lang="en-US">
                <a:latin typeface="Century Gothic Pro"/>
              </a:rPr>
              <a:t>Log into the GMS</a:t>
            </a:r>
            <a:endParaRPr lang="en-US"/>
          </a:p>
          <a:p>
            <a:pPr marL="514350" lvl="0" indent="-514350">
              <a:buAutoNum type="arabicPeriod"/>
            </a:pPr>
            <a:r>
              <a:rPr lang="en-US">
                <a:latin typeface="Century Gothic Pro"/>
              </a:rPr>
              <a:t>Select the Fiscal Year of 2026</a:t>
            </a:r>
          </a:p>
          <a:p>
            <a:pPr marL="514350" lvl="0" indent="-514350">
              <a:buAutoNum type="arabicPeriod"/>
            </a:pPr>
            <a:r>
              <a:rPr lang="en-US">
                <a:latin typeface="Century Gothic Pro"/>
              </a:rPr>
              <a:t>ESSA Consolidated – 6201 Line</a:t>
            </a:r>
            <a:endParaRPr lang="en-US"/>
          </a:p>
          <a:p>
            <a:pPr marL="971550" lvl="1" indent="-514350">
              <a:buFont typeface="Courier New"/>
              <a:buChar char="o"/>
            </a:pPr>
            <a:r>
              <a:rPr lang="en-US">
                <a:latin typeface="Century Gothic Pro"/>
              </a:rPr>
              <a:t>Select Payments</a:t>
            </a:r>
          </a:p>
          <a:p>
            <a:pPr marL="971550" lvl="1" indent="-514350">
              <a:buFont typeface="Courier New"/>
              <a:buChar char="o"/>
            </a:pPr>
            <a:endParaRPr lang="en-US"/>
          </a:p>
          <a:p>
            <a:pPr marL="971550" lvl="1" indent="-514350">
              <a:buFont typeface="Courier New"/>
              <a:buChar char="o"/>
            </a:pPr>
            <a:endParaRPr lang="en-US"/>
          </a:p>
          <a:p>
            <a:pPr marL="971550" lvl="1" indent="-514350">
              <a:buFont typeface="Courier New"/>
              <a:buChar char="o"/>
            </a:pPr>
            <a:endParaRPr lang="en-US"/>
          </a:p>
          <a:p>
            <a:pPr marL="457200" lvl="1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7052B-4E72-62FF-8F8E-D7491E29BF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5017" y="571500"/>
            <a:ext cx="10348786" cy="836648"/>
          </a:xfrm>
        </p:spPr>
        <p:txBody>
          <a:bodyPr/>
          <a:lstStyle/>
          <a:p>
            <a:pPr lvl="0"/>
            <a:r>
              <a:rPr lang="en-US">
                <a:latin typeface="Century Gothic Pro"/>
              </a:rPr>
              <a:t>Review the Payment Summary</a:t>
            </a:r>
            <a:endParaRPr lang="en-US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A369740-3744-C1C7-09BD-510B821D6CC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Summary of;</a:t>
            </a:r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Current Year Allocation by Grant</a:t>
            </a:r>
            <a:endParaRPr lang="en-US"/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Completed Payments</a:t>
            </a:r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Pending Payments</a:t>
            </a:r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Remaining Available 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9B25B-21DD-C85F-7DD8-FE68B03EADC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View Reimbursement Request/Financial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6B19C-D60B-CDAE-0032-D634290FF37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Select View Reimbursement Request</a:t>
            </a:r>
          </a:p>
          <a:p>
            <a:pPr lvl="0"/>
            <a:r>
              <a:rPr lang="en-US">
                <a:latin typeface="Century Gothic Pro"/>
              </a:rPr>
              <a:t>Then select the Program you want to create a reimbursement for...</a:t>
            </a:r>
            <a:endParaRPr lang="en-US"/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Title I</a:t>
            </a:r>
            <a:endParaRPr lang="en-US"/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Title I-D</a:t>
            </a:r>
            <a:endParaRPr lang="en-US"/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Title II</a:t>
            </a:r>
            <a:endParaRPr lang="en-US"/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Title III-EL</a:t>
            </a:r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Title III-IE</a:t>
            </a:r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Title IV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1D8E3-D7C7-1065-4A5E-F0E369D2754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Cash Request/Expenditure Report Menu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B8253-BCEB-C63C-02DE-D010BFEAE6C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Purpose of this page is to see the created, submitted, and approved reimbursement requests.</a:t>
            </a:r>
          </a:p>
          <a:p>
            <a:pPr lvl="0"/>
            <a:r>
              <a:rPr lang="en-US">
                <a:latin typeface="Century Gothic Pro"/>
              </a:rPr>
              <a:t>Review the status of these to determine next steps.  </a:t>
            </a:r>
          </a:p>
          <a:p>
            <a:pPr lvl="0"/>
            <a:r>
              <a:rPr lang="en-US">
                <a:latin typeface="Century Gothic Pro"/>
              </a:rPr>
              <a:t>Notice if a (F) is indicated in the Type column.  If so, that is a final.  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43793-FC9A-2B3F-139B-623261DD2CA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Let's Now Create a RR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A0839-4106-0412-C9F6-58A70B5AFE8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Pull down the Program that you want to create a RR for.</a:t>
            </a:r>
            <a:endParaRPr lang="en-US"/>
          </a:p>
          <a:p>
            <a:pPr lvl="0"/>
            <a:r>
              <a:rPr lang="en-US">
                <a:latin typeface="Century Gothic Pro"/>
              </a:rPr>
              <a:t>Click the blue button "Create New Request".</a:t>
            </a:r>
          </a:p>
          <a:p>
            <a:pPr lvl="0"/>
            <a:r>
              <a:rPr lang="en-US">
                <a:latin typeface="Century Gothic Pro"/>
              </a:rPr>
              <a:t>That automatically opens a new request.  </a:t>
            </a:r>
          </a:p>
          <a:p>
            <a:pPr lvl="0"/>
            <a:r>
              <a:rPr lang="en-US">
                <a:latin typeface="Century Gothic Pro"/>
              </a:rPr>
              <a:t>The top portion with your name and email address will pre-populate.  Check for accuracy and complete the phone number section.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54BE4-07E5-FBB5-FB0E-7E75E9B4390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How do you fill in all the boxes? 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66234-5E41-8AE9-39AA-053578A5888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Top Chart: Complete Actual Expenditures YTD Column </a:t>
            </a:r>
            <a:endParaRPr lang="en-US"/>
          </a:p>
          <a:p>
            <a:pPr lvl="0"/>
            <a:r>
              <a:rPr lang="en-US">
                <a:latin typeface="Century Gothic Pro"/>
              </a:rPr>
              <a:t>Middle Chart: Choose the Object Code and Complete the Current Expenditures by Object Code (Whole dollars)</a:t>
            </a:r>
          </a:p>
          <a:p>
            <a:pPr lvl="0"/>
            <a:r>
              <a:rPr lang="en-US">
                <a:latin typeface="Century Gothic Pro"/>
              </a:rPr>
              <a:t>Check whether you have credit card receipts, travel expenditures, reimbursement to individuals/staff members, or none of those  </a:t>
            </a:r>
          </a:p>
          <a:p>
            <a:pPr marL="0" lv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B330-6505-7018-6812-9FDDBF143D7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"Actual Expenditures YTD" explained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12D96-9791-6B89-8A7B-7685D9DA011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2007556"/>
            <a:ext cx="10525621" cy="4409575"/>
          </a:xfrm>
        </p:spPr>
        <p:txBody>
          <a:bodyPr/>
          <a:lstStyle/>
          <a:p>
            <a:pPr lvl="0"/>
            <a:r>
              <a:rPr lang="en-US">
                <a:latin typeface="Century Gothic"/>
              </a:rPr>
              <a:t>Whether it’s a final reimbursement or just a request for a portion of the funds:</a:t>
            </a:r>
            <a:endParaRPr lang="en-US"/>
          </a:p>
          <a:p>
            <a:pPr lvl="1"/>
            <a:r>
              <a:rPr lang="en-US" sz="2800">
                <a:latin typeface="Century Gothic"/>
              </a:rPr>
              <a:t>The Actual Expenditures YTD (year to date) means the total amount that you have asked for reimbursement this year (Submitted Expenditures YTD) + how much the current claim is for (Current Expenditures)</a:t>
            </a:r>
            <a:endParaRPr lang="en-US" sz="2800"/>
          </a:p>
          <a:p>
            <a:pPr lvl="1"/>
            <a:r>
              <a:rPr lang="en-US" sz="2800">
                <a:latin typeface="Century Gothic"/>
              </a:rPr>
              <a:t>It’s not just the current amount!  </a:t>
            </a:r>
            <a:endParaRPr lang="en-US"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B7529-7B02-86BB-AD36-1DBB94E7F31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Bottom of the RR Form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9C571-40E7-CA7E-5947-5DA6E591B8B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Upload the required documentation showing the expenses that were paid</a:t>
            </a:r>
            <a:endParaRPr lang="en-US"/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YTD Detailed Expenditure Reports</a:t>
            </a:r>
          </a:p>
          <a:p>
            <a:pPr lvl="1">
              <a:buFont typeface="Courier New" pitchFamily="34"/>
              <a:buChar char="o"/>
            </a:pPr>
            <a:r>
              <a:rPr lang="en-US">
                <a:latin typeface="Century Gothic Pro"/>
              </a:rPr>
              <a:t>Credit Card/Travel Expenditures/Reimbursements to individuals/staff</a:t>
            </a:r>
          </a:p>
          <a:p>
            <a:pPr lvl="2">
              <a:buFont typeface="Wingdings" pitchFamily="34"/>
              <a:buChar char="§"/>
            </a:pPr>
            <a:r>
              <a:rPr lang="en-US">
                <a:latin typeface="Century Gothic Pro"/>
              </a:rPr>
              <a:t>A new "Choose File" will be added for each category you marked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E9FC-2163-06BA-710A-C3A8EEF3D39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Remember – Final Reimbursement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62E19-DB78-A529-724C-E0186EA2045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716795"/>
            <a:ext cx="10525626" cy="4700335"/>
          </a:xfrm>
        </p:spPr>
        <p:txBody>
          <a:bodyPr>
            <a:normAutofit/>
          </a:bodyPr>
          <a:lstStyle/>
          <a:p>
            <a:pPr lvl="0"/>
            <a:r>
              <a:rPr lang="en-US">
                <a:latin typeface="Century Gothic Pro"/>
              </a:rPr>
              <a:t>If it's a "Final Reimbursement" you need to go back to the top and check that box. </a:t>
            </a:r>
          </a:p>
          <a:p>
            <a:pPr lvl="0"/>
            <a:r>
              <a:rPr lang="en-US">
                <a:latin typeface="Century Gothic Pro"/>
              </a:rPr>
              <a:t>When you check that it means that the district is telling NDE that ALL the expenditures are being submitted for reimbursement for this grant.   </a:t>
            </a:r>
          </a:p>
          <a:p>
            <a:pPr lvl="0"/>
            <a:r>
              <a:rPr lang="en-US">
                <a:latin typeface="Century Gothic Pro"/>
              </a:rPr>
              <a:t>That will remove the Middle Chart.  </a:t>
            </a:r>
          </a:p>
          <a:p>
            <a:r>
              <a:rPr lang="en-US">
                <a:latin typeface="Arial"/>
                <a:cs typeface="Arial"/>
              </a:rPr>
              <a:t>IMPORTANT:  Always click on the </a:t>
            </a:r>
            <a:r>
              <a:rPr lang="en-US" err="1">
                <a:latin typeface="Arial"/>
                <a:cs typeface="Arial"/>
              </a:rPr>
              <a:t>ReCalculate</a:t>
            </a:r>
            <a:r>
              <a:rPr lang="en-US">
                <a:latin typeface="Arial"/>
                <a:cs typeface="Arial"/>
              </a:rPr>
              <a:t> Closeout Amounts – then go back and review the Projected Grant Closeout Summary before submitting to NDE.  </a:t>
            </a:r>
          </a:p>
          <a:p>
            <a:pPr marL="0" lv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3D984-AB0D-AC0C-C061-CB7D1FBCFD6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Important tips...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9197-70AA-86DC-EEED-40105620CF8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Be sure to save often.</a:t>
            </a:r>
            <a:endParaRPr lang="en-US"/>
          </a:p>
          <a:p>
            <a:pPr lvl="0"/>
            <a:r>
              <a:rPr lang="en-US">
                <a:latin typeface="Century Gothic Pro"/>
              </a:rPr>
              <a:t>Don't walk away from your computer unless you have saved.</a:t>
            </a:r>
          </a:p>
          <a:p>
            <a:pPr lvl="0"/>
            <a:r>
              <a:rPr lang="en-US">
                <a:latin typeface="Century Gothic Pro"/>
              </a:rPr>
              <a:t>If you hit "save" the information you inputted will be there next time you go into the system.</a:t>
            </a:r>
          </a:p>
          <a:p>
            <a:pPr marL="0" lv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74CBD-3FE9-142B-B883-171D57016C7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What if...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6EE50-8046-A90A-BADC-77EF08BA0DA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>
                <a:latin typeface="Century Gothic Pro"/>
              </a:rPr>
              <a:t>The amount I’m requesting for a certain budget code is more or less than what I have budgeted in the grant?</a:t>
            </a:r>
          </a:p>
          <a:p>
            <a:pPr lvl="1"/>
            <a:r>
              <a:rPr lang="en-US" sz="3200">
                <a:latin typeface="Century Gothic Pro"/>
              </a:rPr>
              <a:t>If the amount is within 25% or $2,500, whichever is more beneficial to the district, an amendment is not needed.</a:t>
            </a:r>
          </a:p>
          <a:p>
            <a:pPr lvl="1"/>
            <a:r>
              <a:rPr lang="en-US" sz="3200">
                <a:latin typeface="Century Gothic Pro"/>
              </a:rPr>
              <a:t>The RR will not allow you to submit if it doesn't meet this criteria.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F909C-5D1B-2E62-5EDA-655DDF7FA6C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 Pro"/>
              </a:rPr>
              <a:t>What if</a:t>
            </a:r>
            <a:r>
              <a:rPr lang="en-US">
                <a:latin typeface="Century Gothic Pro"/>
              </a:rPr>
              <a:t> #2</a:t>
            </a:r>
            <a:r>
              <a:rPr lang="en-US" dirty="0">
                <a:latin typeface="Century Gothic Pro"/>
              </a:rPr>
              <a:t>...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7B436-BC37-C56D-2447-5BDE4A5627A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>
                <a:latin typeface="Arial"/>
                <a:cs typeface="Arial"/>
              </a:rPr>
              <a:t>I am not asking for the entire amount allocated, should I just release it to NDE?</a:t>
            </a:r>
          </a:p>
          <a:p>
            <a:pPr lvl="1"/>
            <a:r>
              <a:rPr lang="en-US" sz="3600">
                <a:latin typeface="Arial"/>
                <a:cs typeface="Arial"/>
              </a:rPr>
              <a:t>Call your ESSA Program Consultant...let us talk through this with you. </a:t>
            </a:r>
          </a:p>
          <a:p>
            <a:pPr marL="0" lv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3DA1-089E-A916-8945-A1A5EA2FF0B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 Pro"/>
              </a:rPr>
              <a:t>What if #3...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2D617-A72F-AAD6-7DA4-D0F7B76D498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3200">
              <a:latin typeface="Century Gothic Pro"/>
            </a:endParaRPr>
          </a:p>
          <a:p>
            <a:pPr lvl="0"/>
            <a:r>
              <a:rPr lang="en-US" sz="3200">
                <a:latin typeface="Century Gothic Pro"/>
              </a:rPr>
              <a:t>The document I am trying to upload won't upload</a:t>
            </a:r>
            <a:endParaRPr lang="en-US"/>
          </a:p>
          <a:p>
            <a:pPr lvl="1">
              <a:buFont typeface="Courier New" pitchFamily="34"/>
              <a:buChar char="o"/>
            </a:pPr>
            <a:r>
              <a:rPr lang="en-US" sz="3200">
                <a:latin typeface="Century Gothic Pro"/>
              </a:rPr>
              <a:t> Most likely you have a special character that is NOT allowed.  </a:t>
            </a:r>
            <a:endParaRPr lang="en-US" sz="3200"/>
          </a:p>
          <a:p>
            <a:pPr lvl="2">
              <a:buFont typeface="Wingdings" pitchFamily="34"/>
              <a:buChar char="§"/>
            </a:pPr>
            <a:r>
              <a:rPr lang="en-US" sz="3200">
                <a:latin typeface="Century Gothic Pro"/>
              </a:rPr>
              <a:t>e.g. :, $, *, &amp;, "</a:t>
            </a:r>
            <a:endParaRPr lang="en-US" sz="3200"/>
          </a:p>
          <a:p>
            <a:pPr lvl="2">
              <a:buFont typeface="Wingdings" pitchFamily="34"/>
              <a:buChar char="§"/>
            </a:pPr>
            <a:r>
              <a:rPr lang="en-US" sz="3200">
                <a:latin typeface="Century Gothic Pro"/>
              </a:rPr>
              <a:t>Just label your uploads as simple as possible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5923B00-76B7-271F-0F9F-68A005FD9C2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latin typeface="Century Gothic Pro"/>
              </a:rPr>
              <a:t>Next Office Hours</a:t>
            </a:r>
            <a:endParaRPr lang="en-US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6F833B7-552D-5170-8FE0-8E0FC987E81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38340" y="607472"/>
            <a:ext cx="4975122" cy="5643055"/>
          </a:xfrm>
        </p:spPr>
        <p:txBody>
          <a:bodyPr/>
          <a:lstStyle/>
          <a:p>
            <a:pPr lvl="0"/>
            <a:r>
              <a:rPr lang="en-US"/>
              <a:t>November 4 at 10:00 a.m. CT</a:t>
            </a:r>
          </a:p>
          <a:p>
            <a:pPr marL="0" lvl="0" indent="0">
              <a:buNone/>
            </a:pPr>
            <a:endParaRPr lang="en-US"/>
          </a:p>
          <a:p>
            <a:pPr lvl="0"/>
            <a:r>
              <a:rPr lang="en-US"/>
              <a:t>Topics to Cover:</a:t>
            </a:r>
          </a:p>
          <a:p>
            <a:pPr lvl="1">
              <a:buFont typeface="Courier New" pitchFamily="34"/>
              <a:buChar char="o"/>
            </a:pPr>
            <a:r>
              <a:rPr lang="en-US"/>
              <a:t>ESSA Monitoring for 2026-2027</a:t>
            </a:r>
          </a:p>
          <a:p>
            <a:pPr lvl="1">
              <a:buFont typeface="Courier New" pitchFamily="34"/>
              <a:buChar char="o"/>
            </a:pPr>
            <a:r>
              <a:rPr lang="en-US"/>
              <a:t>Yearly Compliance Requirements</a:t>
            </a:r>
          </a:p>
          <a:p>
            <a:pPr lvl="1">
              <a:buFont typeface="Courier New" pitchFamily="34"/>
              <a:buChar char="o"/>
            </a:pPr>
            <a:endParaRPr lang="en-US"/>
          </a:p>
          <a:p>
            <a:pPr lvl="0"/>
            <a:r>
              <a:rPr lang="en-US"/>
              <a:t>Location to find the list of Districts to be Program Monitored:</a:t>
            </a:r>
          </a:p>
          <a:p>
            <a:pPr lvl="1">
              <a:buFont typeface="Courier New" pitchFamily="34"/>
              <a:buChar char="o"/>
            </a:pP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2E86A80-03C2-7EA4-4C76-5302F2A334D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 Pro"/>
              </a:rPr>
              <a:t>Questions </a:t>
            </a:r>
            <a:br>
              <a:rPr lang="en-US">
                <a:latin typeface="Century Gothic Pro"/>
              </a:rPr>
            </a:br>
            <a:r>
              <a:rPr lang="en-US">
                <a:latin typeface="Century Gothic Pro"/>
              </a:rPr>
              <a:t>and </a:t>
            </a:r>
            <a:br>
              <a:rPr lang="en-US">
                <a:latin typeface="Century Gothic Pro"/>
              </a:rPr>
            </a:br>
            <a:r>
              <a:rPr lang="en-US">
                <a:latin typeface="Century Gothic Pro"/>
              </a:rPr>
              <a:t>Breakout Rooms if needed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NDEAbstractSquares</Template>
  <TotalTime>0</TotalTime>
  <Words>1153</Words>
  <Application>Microsoft Office PowerPoint</Application>
  <PresentationFormat>Widescreen</PresentationFormat>
  <Paragraphs>127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Century Gothic</vt:lpstr>
      <vt:lpstr>Century Gothic Pro</vt:lpstr>
      <vt:lpstr>Courier New</vt:lpstr>
      <vt:lpstr>Wingdings</vt:lpstr>
      <vt:lpstr>Office Theme</vt:lpstr>
      <vt:lpstr>Final Reimbursement Requests</vt:lpstr>
      <vt:lpstr>Agenda</vt:lpstr>
      <vt:lpstr>Who We Are:   </vt:lpstr>
      <vt:lpstr>   Due Dates </vt:lpstr>
      <vt:lpstr>How do I get further help?</vt:lpstr>
      <vt:lpstr>BEST Practice</vt:lpstr>
      <vt:lpstr>Let's take a walk on the RR side:</vt:lpstr>
      <vt:lpstr>Review the Payment Summary</vt:lpstr>
      <vt:lpstr>View Reimbursement Request/Financial Reports</vt:lpstr>
      <vt:lpstr>Cash Request/Expenditure Report Menu</vt:lpstr>
      <vt:lpstr>Let's Now Create a RR</vt:lpstr>
      <vt:lpstr>How do you fill in all the boxes?  </vt:lpstr>
      <vt:lpstr>"Actual Expenditures YTD" explained</vt:lpstr>
      <vt:lpstr>Bottom of the RR Form</vt:lpstr>
      <vt:lpstr>Remember – Final Reimbursement</vt:lpstr>
      <vt:lpstr>Important tips...</vt:lpstr>
      <vt:lpstr>What if...</vt:lpstr>
      <vt:lpstr>What if #2...</vt:lpstr>
      <vt:lpstr>What if #3...</vt:lpstr>
      <vt:lpstr>Next Office Hours</vt:lpstr>
      <vt:lpstr>Questions  and  Breakout Rooms if needed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2026-10-07T20:14:34Z</dcterms:created>
  <dcterms:modified xsi:type="dcterms:W3CDTF">2026-10-07T20:16:11Z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aff96f3-febb-4d97-abce-da8759adbf29_Enabled">
    <vt:lpwstr>true</vt:lpwstr>
  </property>
  <property fmtid="{D5CDD505-2E9C-101B-9397-08002B2CF9AE}" pid="3" name="MSIP_Label_7aff96f3-febb-4d97-abce-da8759adbf29_SetDate">
    <vt:lpwstr>2026-10-07T20:14:40Z</vt:lpwstr>
  </property>
  <property fmtid="{D5CDD505-2E9C-101B-9397-08002B2CF9AE}" pid="4" name="MSIP_Label_7aff96f3-febb-4d97-abce-da8759adbf29_Method">
    <vt:lpwstr>Standard</vt:lpwstr>
  </property>
  <property fmtid="{D5CDD505-2E9C-101B-9397-08002B2CF9AE}" pid="5" name="MSIP_Label_7aff96f3-febb-4d97-abce-da8759adbf29_Name">
    <vt:lpwstr>Confidential</vt:lpwstr>
  </property>
  <property fmtid="{D5CDD505-2E9C-101B-9397-08002B2CF9AE}" pid="6" name="MSIP_Label_7aff96f3-febb-4d97-abce-da8759adbf29_SiteId">
    <vt:lpwstr>9981678a-3c4d-40f7-9624-f41a08565121</vt:lpwstr>
  </property>
  <property fmtid="{D5CDD505-2E9C-101B-9397-08002B2CF9AE}" pid="7" name="MSIP_Label_7aff96f3-febb-4d97-abce-da8759adbf29_ActionId">
    <vt:lpwstr>786a3ea2-0c46-4565-9cbc-bd5d9f09eb40</vt:lpwstr>
  </property>
  <property fmtid="{D5CDD505-2E9C-101B-9397-08002B2CF9AE}" pid="8" name="MSIP_Label_7aff96f3-febb-4d97-abce-da8759adbf29_ContentBits">
    <vt:lpwstr>0</vt:lpwstr>
  </property>
  <property fmtid="{D5CDD505-2E9C-101B-9397-08002B2CF9AE}" pid="9" name="MSIP_Label_7aff96f3-febb-4d97-abce-da8759adbf29_Tag">
    <vt:lpwstr>10, 3, 0, 1</vt:lpwstr>
  </property>
  <property fmtid="{D5CDD505-2E9C-101B-9397-08002B2CF9AE}" pid="10" name="_MarkAsFinal">
    <vt:bool>true</vt:bool>
  </property>
</Properties>
</file>