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omments/modernComment_12D_617A4B21.xml" ContentType="application/vnd.ms-powerpoint.comment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2"/>
  </p:notesMasterIdLst>
  <p:sldIdLst>
    <p:sldId id="256" r:id="rId5"/>
    <p:sldId id="257" r:id="rId6"/>
    <p:sldId id="258" r:id="rId7"/>
    <p:sldId id="269" r:id="rId8"/>
    <p:sldId id="288" r:id="rId9"/>
    <p:sldId id="259" r:id="rId10"/>
    <p:sldId id="271" r:id="rId11"/>
    <p:sldId id="273" r:id="rId12"/>
    <p:sldId id="301" r:id="rId13"/>
    <p:sldId id="275" r:id="rId14"/>
    <p:sldId id="277" r:id="rId15"/>
    <p:sldId id="266" r:id="rId16"/>
    <p:sldId id="302" r:id="rId17"/>
    <p:sldId id="298" r:id="rId18"/>
    <p:sldId id="289" r:id="rId19"/>
    <p:sldId id="272" r:id="rId20"/>
    <p:sldId id="304" r:id="rId21"/>
    <p:sldId id="303" r:id="rId22"/>
    <p:sldId id="299" r:id="rId23"/>
    <p:sldId id="279" r:id="rId24"/>
    <p:sldId id="280" r:id="rId25"/>
    <p:sldId id="282" r:id="rId26"/>
    <p:sldId id="297" r:id="rId27"/>
    <p:sldId id="305" r:id="rId28"/>
    <p:sldId id="285" r:id="rId29"/>
    <p:sldId id="296" r:id="rId30"/>
    <p:sldId id="286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0DCD948-1761-F8D4-3BE4-0F067E02A5B0}" name="Jean-Baptiste, Malinda" initials="JM" userId="S::malinda.jean-baptiste@education.ne.gov::7008242e-61b8-4efe-96bd-85e5a9aa4ce7" providerId="AD"/>
  <p188:author id="{9E94D46A-6B5C-D7BC-E5DE-42F21E4CEC0A}" name="Schardt, Wendy" initials="" userId="S::wendy.schardt@education.ne.gov::4d1b3c2d-27ab-4d92-b3ba-8bddb47a3a7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4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08DB70-3309-69B7-FAD1-ADDFB78CD8A2}" v="14" dt="2026-09-24T17:16:40.7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38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omments/modernComment_12D_617A4B2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23513CF-D8A0-41D9-9A4E-4A4788C91946}" authorId="{20DCD948-1761-F8D4-3BE4-0F067E02A5B0}" status="resolved" created="2026-09-03T20:29:02.644" startDate="2026-09-03T20:29:02.644" dueDate="2026-09-03T20:29:02.644" assignedTo="{20DCD948-1761-F8D4-3BE4-0F067E02A5B0}" complete="100000" title="@Jean-Baptiste, Malinda Add a user story">
    <pc:sldMkLst xmlns:pc="http://schemas.microsoft.com/office/powerpoint/2013/main/command">
      <pc:docMk/>
      <pc:sldMk cId="1635404577" sldId="301"/>
    </pc:sldMkLst>
    <p188:txBody>
      <a:bodyPr/>
      <a:lstStyle/>
      <a:p>
        <a:r>
          <a:rPr lang="en-US"/>
          <a:t>[@Jean-Baptiste, Malinda]
Add a user story</a:t>
        </a:r>
      </a:p>
    </p188:txBody>
    <p188:extLst>
      <p:ext xmlns:p="http://schemas.openxmlformats.org/presentationml/2006/main" uri="{5BB2D875-25FF-4072-B9AC-8F64D62656EB}">
        <p228:taskDetails xmlns:p228="http://schemas.microsoft.com/office/powerpoint/2022/08/main">
          <p228:history>
            <p228:event time="2026-09-03T20:29:02.644" id="{4747C9B3-208C-4C3C-81C7-C88A4BCEA7D8}">
              <p228:atrbtn authorId="{20DCD948-1761-F8D4-3BE4-0F067E02A5B0}"/>
              <p228:anchr>
                <p228:comment id="{523513CF-D8A0-41D9-9A4E-4A4788C91946}"/>
              </p228:anchr>
              <p228:add/>
            </p228:event>
            <p228:event time="2026-09-03T20:29:02.644" id="{E6AD8C18-85B1-47DC-9F81-245F664CE942}">
              <p228:atrbtn authorId="{20DCD948-1761-F8D4-3BE4-0F067E02A5B0}"/>
              <p228:anchr>
                <p228:comment id="{523513CF-D8A0-41D9-9A4E-4A4788C91946}"/>
              </p228:anchr>
              <p228:asgn authorId="{20DCD948-1761-F8D4-3BE4-0F067E02A5B0}"/>
            </p228:event>
            <p228:event time="2026-09-03T20:29:02.644" id="{93932746-990C-437D-ABD4-8BD6EB5E783D}">
              <p228:atrbtn authorId="{20DCD948-1761-F8D4-3BE4-0F067E02A5B0}"/>
              <p228:anchr>
                <p228:comment id="{523513CF-D8A0-41D9-9A4E-4A4788C91946}"/>
              </p228:anchr>
              <p228:title val="@Jean-Baptiste, Malinda Add a user story"/>
            </p228:event>
            <p228:event time="2026-09-03T20:29:02.644" id="{601BB470-3DC9-4158-9585-89E703034478}">
              <p228:atrbtn authorId="{20DCD948-1761-F8D4-3BE4-0F067E02A5B0}"/>
              <p228:anchr>
                <p228:comment id="{523513CF-D8A0-41D9-9A4E-4A4788C91946}"/>
              </p228:anchr>
              <p228:date stDt="2026-09-03T20:29:02.644" endDt="2026-09-03T20:29:02.644"/>
            </p228:event>
            <p228:event time="2026-09-09T14:11:54.095" id="{4B5CA996-669B-42E0-AD84-E2EA7BBD2C5C}">
              <p228:atrbtn authorId="{20DCD948-1761-F8D4-3BE4-0F067E02A5B0}"/>
              <p228:anchr>
                <p228:comment id="{00000000-0000-0000-0000-000000000000}"/>
              </p228:anchr>
              <p228:pcntCmplt val="100000"/>
            </p228:event>
          </p228:history>
        </p228:taskDetails>
      </p:ext>
    </p188:extLst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8D1425-02FA-0C43-B82C-B103C5B46A61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D98F5E-C4AA-CB41-9E87-8D27D6514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529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D98F5E-C4AA-CB41-9E87-8D27D6514C8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2203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Wendy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D98F5E-C4AA-CB41-9E87-8D27D6514C8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8859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Wendy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D98F5E-C4AA-CB41-9E87-8D27D6514C8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1151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Wendy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D98F5E-C4AA-CB41-9E87-8D27D6514C8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2448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Wendy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D98F5E-C4AA-CB41-9E87-8D27D6514C8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2138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Wendy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D98F5E-C4AA-CB41-9E87-8D27D6514C8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8102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Wendy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D98F5E-C4AA-CB41-9E87-8D27D6514C8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2539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Malinda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D98F5E-C4AA-CB41-9E87-8D27D6514C8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8054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Malinda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D98F5E-C4AA-CB41-9E87-8D27D6514C8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0359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Wendy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D98F5E-C4AA-CB41-9E87-8D27D6514C8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1978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Wendy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D98F5E-C4AA-CB41-9E87-8D27D6514C8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7223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Alyssa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D98F5E-C4AA-CB41-9E87-8D27D6514C8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0728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Alyssa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D98F5E-C4AA-CB41-9E87-8D27D6514C8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7713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Malinda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D98F5E-C4AA-CB41-9E87-8D27D6514C8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6694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Malinda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D98F5E-C4AA-CB41-9E87-8D27D6514C8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9656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Alyssa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D98F5E-C4AA-CB41-9E87-8D27D6514C8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0218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Alyssa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D98F5E-C4AA-CB41-9E87-8D27D6514C8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4359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Alyssa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D98F5E-C4AA-CB41-9E87-8D27D6514C8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9477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Under authority of issue, if schools refused is “unsettled law” at this point. </a:t>
            </a:r>
          </a:p>
          <a:p>
            <a:r>
              <a:rPr lang="en-US"/>
              <a:t>Alyssa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D98F5E-C4AA-CB41-9E87-8D27D6514C8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8138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ALYSSA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D98F5E-C4AA-CB41-9E87-8D27D6514C8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6741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Alyssa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D98F5E-C4AA-CB41-9E87-8D27D6514C8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8067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Alyssa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D98F5E-C4AA-CB41-9E87-8D27D6514C8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4234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Wendy or Malinda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D98F5E-C4AA-CB41-9E87-8D27D6514C8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2440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Wendy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D98F5E-C4AA-CB41-9E87-8D27D6514C8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8410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D98F5E-C4AA-CB41-9E87-8D27D6514C8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980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BCB8F-B803-68CE-1EE1-644EDFAEDA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92486" y="1190972"/>
            <a:ext cx="7156175" cy="2387600"/>
          </a:xfrm>
        </p:spPr>
        <p:txBody>
          <a:bodyPr anchor="b"/>
          <a:lstStyle>
            <a:lvl1pPr algn="ctr">
              <a:defRPr sz="6000" b="1" i="0">
                <a:solidFill>
                  <a:srgbClr val="001489"/>
                </a:solidFill>
                <a:latin typeface="Gotham Ultra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0E5545-24B2-E0F1-3884-DE65A39D35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92486" y="3712324"/>
            <a:ext cx="7156175" cy="1303444"/>
          </a:xfrm>
        </p:spPr>
        <p:txBody>
          <a:bodyPr/>
          <a:lstStyle>
            <a:lvl1pPr marL="0" indent="0" algn="ctr">
              <a:buNone/>
              <a:defRPr sz="2400">
                <a:latin typeface="Gotham Book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11019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BA342-A276-667E-C0EC-0DC8783AD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rgbClr val="001489"/>
                </a:solidFill>
                <a:latin typeface="Gotham Black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BD74FF-B722-EE5B-14AD-080E4C1E4B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70984"/>
          </a:xfrm>
        </p:spPr>
        <p:txBody>
          <a:bodyPr/>
          <a:lstStyle>
            <a:lvl1pPr>
              <a:defRPr>
                <a:latin typeface="Gotham Book" pitchFamily="2" charset="0"/>
              </a:defRPr>
            </a:lvl1pPr>
            <a:lvl2pPr>
              <a:defRPr>
                <a:latin typeface="Gotham Book" pitchFamily="2" charset="0"/>
              </a:defRPr>
            </a:lvl2pPr>
            <a:lvl3pPr>
              <a:defRPr>
                <a:latin typeface="Gotham Book" pitchFamily="2" charset="0"/>
              </a:defRPr>
            </a:lvl3pPr>
            <a:lvl4pPr>
              <a:defRPr>
                <a:latin typeface="Gotham Book" pitchFamily="2" charset="0"/>
              </a:defRPr>
            </a:lvl4pPr>
            <a:lvl5pPr>
              <a:defRPr>
                <a:latin typeface="Gotham Book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38385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BA342-A276-667E-C0EC-0DC8783AD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rgbClr val="001489"/>
                </a:solidFill>
                <a:latin typeface="Gotham Black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BD74FF-B722-EE5B-14AD-080E4C1E4B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4170984"/>
          </a:xfrm>
        </p:spPr>
        <p:txBody>
          <a:bodyPr/>
          <a:lstStyle>
            <a:lvl1pPr>
              <a:defRPr>
                <a:latin typeface="Gotham Book" pitchFamily="2" charset="0"/>
              </a:defRPr>
            </a:lvl1pPr>
            <a:lvl2pPr>
              <a:defRPr>
                <a:latin typeface="Gotham Book" pitchFamily="2" charset="0"/>
              </a:defRPr>
            </a:lvl2pPr>
            <a:lvl3pPr>
              <a:defRPr>
                <a:latin typeface="Gotham Book" pitchFamily="2" charset="0"/>
              </a:defRPr>
            </a:lvl3pPr>
            <a:lvl4pPr>
              <a:defRPr>
                <a:latin typeface="Gotham Book" pitchFamily="2" charset="0"/>
              </a:defRPr>
            </a:lvl4pPr>
            <a:lvl5pPr>
              <a:defRPr>
                <a:latin typeface="Gotham Book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42537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BA342-A276-667E-C0EC-0DC8783AD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chemeClr val="tx1"/>
                </a:solidFill>
                <a:latin typeface="Gotham Black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BD74FF-B722-EE5B-14AD-080E4C1E4B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9114" y="1825625"/>
            <a:ext cx="10004685" cy="4351338"/>
          </a:xfrm>
        </p:spPr>
        <p:txBody>
          <a:bodyPr/>
          <a:lstStyle>
            <a:lvl1pPr>
              <a:defRPr>
                <a:latin typeface="Gotham Book" pitchFamily="2" charset="0"/>
              </a:defRPr>
            </a:lvl1pPr>
            <a:lvl2pPr>
              <a:defRPr>
                <a:latin typeface="Gotham Book" pitchFamily="2" charset="0"/>
              </a:defRPr>
            </a:lvl2pPr>
            <a:lvl3pPr>
              <a:defRPr>
                <a:latin typeface="Gotham Book" pitchFamily="2" charset="0"/>
              </a:defRPr>
            </a:lvl3pPr>
            <a:lvl4pPr>
              <a:defRPr>
                <a:latin typeface="Gotham Book" pitchFamily="2" charset="0"/>
              </a:defRPr>
            </a:lvl4pPr>
            <a:lvl5pPr>
              <a:defRPr>
                <a:latin typeface="Gotham Book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69062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7828813-F157-A0D3-15B8-17452ACB9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 b="1" i="0">
                <a:solidFill>
                  <a:srgbClr val="001489"/>
                </a:solidFill>
                <a:latin typeface="Gotham Black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303171E-9332-8D9E-C633-FC4CAF2AC2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4249498"/>
          </a:xfrm>
        </p:spPr>
        <p:txBody>
          <a:bodyPr/>
          <a:lstStyle>
            <a:lvl1pPr>
              <a:defRPr>
                <a:latin typeface="Gotham Book" pitchFamily="2" charset="0"/>
              </a:defRPr>
            </a:lvl1pPr>
            <a:lvl2pPr>
              <a:defRPr>
                <a:latin typeface="Gotham Book" pitchFamily="2" charset="0"/>
              </a:defRPr>
            </a:lvl2pPr>
            <a:lvl3pPr>
              <a:defRPr>
                <a:latin typeface="Gotham Book" pitchFamily="2" charset="0"/>
              </a:defRPr>
            </a:lvl3pPr>
            <a:lvl4pPr>
              <a:defRPr>
                <a:latin typeface="Gotham Book" pitchFamily="2" charset="0"/>
              </a:defRPr>
            </a:lvl4pPr>
            <a:lvl5pPr>
              <a:defRPr>
                <a:latin typeface="Gotham Book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85406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7828813-F157-A0D3-15B8-17452ACB9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 b="1" i="0">
                <a:solidFill>
                  <a:srgbClr val="001489"/>
                </a:solidFill>
                <a:latin typeface="Gotham Black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303171E-9332-8D9E-C633-FC4CAF2AC2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4249498"/>
          </a:xfrm>
        </p:spPr>
        <p:txBody>
          <a:bodyPr/>
          <a:lstStyle>
            <a:lvl1pPr>
              <a:defRPr>
                <a:latin typeface="Gotham Book" pitchFamily="2" charset="0"/>
              </a:defRPr>
            </a:lvl1pPr>
            <a:lvl2pPr>
              <a:defRPr>
                <a:latin typeface="Gotham Book" pitchFamily="2" charset="0"/>
              </a:defRPr>
            </a:lvl2pPr>
            <a:lvl3pPr>
              <a:defRPr>
                <a:latin typeface="Gotham Book" pitchFamily="2" charset="0"/>
              </a:defRPr>
            </a:lvl3pPr>
            <a:lvl4pPr>
              <a:defRPr>
                <a:latin typeface="Gotham Book" pitchFamily="2" charset="0"/>
              </a:defRPr>
            </a:lvl4pPr>
            <a:lvl5pPr>
              <a:defRPr>
                <a:latin typeface="Gotham Book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04242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BA342-A276-667E-C0EC-0DC8783AD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774" y="1269242"/>
            <a:ext cx="4387381" cy="3234519"/>
          </a:xfrm>
        </p:spPr>
        <p:txBody>
          <a:bodyPr>
            <a:noAutofit/>
          </a:bodyPr>
          <a:lstStyle>
            <a:lvl1pPr>
              <a:defRPr sz="5400" b="1" i="0">
                <a:solidFill>
                  <a:schemeClr val="tx1"/>
                </a:solidFill>
                <a:latin typeface="Gotham Black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BD74FF-B722-EE5B-14AD-080E4C1E4B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6846" y="513272"/>
            <a:ext cx="4986068" cy="5831456"/>
          </a:xfrm>
        </p:spPr>
        <p:txBody>
          <a:bodyPr/>
          <a:lstStyle>
            <a:lvl1pPr>
              <a:defRPr>
                <a:latin typeface="Gotham Book" pitchFamily="2" charset="0"/>
              </a:defRPr>
            </a:lvl1pPr>
            <a:lvl2pPr>
              <a:defRPr>
                <a:latin typeface="Gotham Book" pitchFamily="2" charset="0"/>
              </a:defRPr>
            </a:lvl2pPr>
            <a:lvl3pPr>
              <a:defRPr>
                <a:latin typeface="Gotham Book" pitchFamily="2" charset="0"/>
              </a:defRPr>
            </a:lvl3pPr>
            <a:lvl4pPr>
              <a:defRPr>
                <a:latin typeface="Gotham Book" pitchFamily="2" charset="0"/>
              </a:defRPr>
            </a:lvl4pPr>
            <a:lvl5pPr>
              <a:defRPr>
                <a:latin typeface="Gotham Book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53065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7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BA342-A276-667E-C0EC-0DC8783AD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2" y="672860"/>
            <a:ext cx="5011795" cy="5520906"/>
          </a:xfrm>
        </p:spPr>
        <p:txBody>
          <a:bodyPr>
            <a:noAutofit/>
          </a:bodyPr>
          <a:lstStyle>
            <a:lvl1pPr>
              <a:defRPr sz="6600" b="1" i="0">
                <a:solidFill>
                  <a:schemeClr val="bg1"/>
                </a:solidFill>
                <a:latin typeface="Gotham Black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BD74FF-B722-EE5B-14AD-080E4C1E4B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1204" y="672860"/>
            <a:ext cx="5011793" cy="5520906"/>
          </a:xfrm>
        </p:spPr>
        <p:txBody>
          <a:bodyPr/>
          <a:lstStyle>
            <a:lvl1pPr>
              <a:defRPr>
                <a:latin typeface="Gotham Book" pitchFamily="2" charset="0"/>
              </a:defRPr>
            </a:lvl1pPr>
            <a:lvl2pPr>
              <a:defRPr>
                <a:latin typeface="Gotham Book" pitchFamily="2" charset="0"/>
              </a:defRPr>
            </a:lvl2pPr>
            <a:lvl3pPr>
              <a:defRPr>
                <a:latin typeface="Gotham Book" pitchFamily="2" charset="0"/>
              </a:defRPr>
            </a:lvl3pPr>
            <a:lvl4pPr>
              <a:defRPr>
                <a:latin typeface="Gotham Book" pitchFamily="2" charset="0"/>
              </a:defRPr>
            </a:lvl4pPr>
            <a:lvl5pPr>
              <a:defRPr>
                <a:latin typeface="Gotham Book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3351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8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BA342-A276-667E-C0EC-0DC8783AD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2" y="672860"/>
            <a:ext cx="5011795" cy="5520906"/>
          </a:xfrm>
        </p:spPr>
        <p:txBody>
          <a:bodyPr>
            <a:noAutofit/>
          </a:bodyPr>
          <a:lstStyle>
            <a:lvl1pPr>
              <a:defRPr sz="6600" b="1" i="0">
                <a:solidFill>
                  <a:srgbClr val="001489"/>
                </a:solidFill>
                <a:latin typeface="Gotham Black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BD74FF-B722-EE5B-14AD-080E4C1E4B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1204" y="672860"/>
            <a:ext cx="5011793" cy="5520906"/>
          </a:xfrm>
        </p:spPr>
        <p:txBody>
          <a:bodyPr/>
          <a:lstStyle>
            <a:lvl1pPr>
              <a:defRPr>
                <a:latin typeface="Gotham Book" pitchFamily="2" charset="0"/>
              </a:defRPr>
            </a:lvl1pPr>
            <a:lvl2pPr>
              <a:defRPr>
                <a:latin typeface="Gotham Book" pitchFamily="2" charset="0"/>
              </a:defRPr>
            </a:lvl2pPr>
            <a:lvl3pPr>
              <a:defRPr>
                <a:latin typeface="Gotham Book" pitchFamily="2" charset="0"/>
              </a:defRPr>
            </a:lvl3pPr>
            <a:lvl4pPr>
              <a:defRPr>
                <a:latin typeface="Gotham Book" pitchFamily="2" charset="0"/>
              </a:defRPr>
            </a:lvl4pPr>
            <a:lvl5pPr>
              <a:defRPr>
                <a:latin typeface="Gotham Book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9782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9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BA342-A276-667E-C0EC-0DC8783AD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353" y="859809"/>
            <a:ext cx="4630695" cy="4981433"/>
          </a:xfrm>
        </p:spPr>
        <p:txBody>
          <a:bodyPr>
            <a:noAutofit/>
          </a:bodyPr>
          <a:lstStyle>
            <a:lvl1pPr>
              <a:defRPr sz="6000" b="1" i="0">
                <a:solidFill>
                  <a:srgbClr val="001489"/>
                </a:solidFill>
                <a:latin typeface="Gotham Black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BD74FF-B722-EE5B-14AD-080E4C1E4B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3098" y="449451"/>
            <a:ext cx="5011793" cy="5514469"/>
          </a:xfrm>
        </p:spPr>
        <p:txBody>
          <a:bodyPr/>
          <a:lstStyle>
            <a:lvl1pPr>
              <a:defRPr>
                <a:latin typeface="Gotham Book" pitchFamily="2" charset="0"/>
              </a:defRPr>
            </a:lvl1pPr>
            <a:lvl2pPr>
              <a:defRPr>
                <a:latin typeface="Gotham Book" pitchFamily="2" charset="0"/>
              </a:defRPr>
            </a:lvl2pPr>
            <a:lvl3pPr>
              <a:defRPr>
                <a:latin typeface="Gotham Book" pitchFamily="2" charset="0"/>
              </a:defRPr>
            </a:lvl3pPr>
            <a:lvl4pPr>
              <a:defRPr>
                <a:latin typeface="Gotham Book" pitchFamily="2" charset="0"/>
              </a:defRPr>
            </a:lvl4pPr>
            <a:lvl5pPr>
              <a:defRPr>
                <a:latin typeface="Gotham Book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77833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13577-29C5-B68B-69C1-2D1630EAA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5430"/>
            <a:ext cx="10515600" cy="2793570"/>
          </a:xfrm>
        </p:spPr>
        <p:txBody>
          <a:bodyPr anchor="b"/>
          <a:lstStyle>
            <a:lvl1pPr algn="ctr">
              <a:defRPr sz="6000" b="1" i="0">
                <a:solidFill>
                  <a:srgbClr val="001489"/>
                </a:solidFill>
                <a:latin typeface="Gotham Black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493277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B6C43-9B51-51FB-6802-68DF2FF31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348" y="0"/>
            <a:ext cx="10986052" cy="1560787"/>
          </a:xfrm>
        </p:spPr>
        <p:txBody>
          <a:bodyPr/>
          <a:lstStyle>
            <a:lvl1pPr>
              <a:defRPr b="1" i="0">
                <a:solidFill>
                  <a:srgbClr val="001489"/>
                </a:solidFill>
                <a:latin typeface="Gotham Black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828C54-CD1A-0AEB-0665-25AFAB6D17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6347" y="1825625"/>
            <a:ext cx="5321185" cy="4469158"/>
          </a:xfrm>
        </p:spPr>
        <p:txBody>
          <a:bodyPr/>
          <a:lstStyle>
            <a:lvl1pPr>
              <a:defRPr>
                <a:latin typeface="Gotham Book" pitchFamily="2" charset="0"/>
              </a:defRPr>
            </a:lvl1pPr>
            <a:lvl2pPr>
              <a:defRPr>
                <a:latin typeface="Gotham Book" pitchFamily="2" charset="0"/>
              </a:defRPr>
            </a:lvl2pPr>
            <a:lvl3pPr>
              <a:defRPr>
                <a:latin typeface="Gotham Book" pitchFamily="2" charset="0"/>
              </a:defRPr>
            </a:lvl3pPr>
            <a:lvl4pPr>
              <a:defRPr>
                <a:latin typeface="Gotham Book" pitchFamily="2" charset="0"/>
              </a:defRPr>
            </a:lvl4pPr>
            <a:lvl5pPr>
              <a:defRPr>
                <a:latin typeface="Gotham Book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EA8D31-31BA-481A-6629-01904C9D17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4590" y="1825625"/>
            <a:ext cx="5321185" cy="4469158"/>
          </a:xfrm>
        </p:spPr>
        <p:txBody>
          <a:bodyPr/>
          <a:lstStyle>
            <a:lvl1pPr>
              <a:defRPr>
                <a:latin typeface="Gotham Book" pitchFamily="2" charset="0"/>
              </a:defRPr>
            </a:lvl1pPr>
            <a:lvl2pPr>
              <a:defRPr>
                <a:latin typeface="Gotham Book" pitchFamily="2" charset="0"/>
              </a:defRPr>
            </a:lvl2pPr>
            <a:lvl3pPr>
              <a:defRPr>
                <a:latin typeface="Gotham Book" pitchFamily="2" charset="0"/>
              </a:defRPr>
            </a:lvl3pPr>
            <a:lvl4pPr>
              <a:defRPr>
                <a:latin typeface="Gotham Book" pitchFamily="2" charset="0"/>
              </a:defRPr>
            </a:lvl4pPr>
            <a:lvl5pPr>
              <a:defRPr>
                <a:latin typeface="Gotham Book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55000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476E8B-856A-8A35-ADF2-12B5B0C8F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30BA99-E7A0-2AEC-CE67-347273B0C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A3C046-6CE0-0BBE-72AF-FB98C2372F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DA1BE2-04EC-D842-92F6-AD5C6810174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B4476-D83E-0601-9208-6804579DB5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559159-86C1-0BA7-BE1F-62946AD88F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18DBAB-B621-D74A-A822-CA74AF8EA7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292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5" r:id="rId4"/>
    <p:sldLayoutId id="2147483666" r:id="rId5"/>
    <p:sldLayoutId id="2147483669" r:id="rId6"/>
    <p:sldLayoutId id="2147483662" r:id="rId7"/>
    <p:sldLayoutId id="2147483663" r:id="rId8"/>
    <p:sldLayoutId id="2147483668" r:id="rId9"/>
    <p:sldLayoutId id="2147483664" r:id="rId10"/>
    <p:sldLayoutId id="2147483651" r:id="rId11"/>
    <p:sldLayoutId id="214748365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2D_617A4B2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QARmg-6J7UzAMCohNePZpLjXL8e4X89O/view?usp=sharing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ne.gov/siy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Relationship Id="rId4" Type="http://schemas.openxmlformats.org/officeDocument/2006/relationships/hyperlink" Target="http://www.education.ne.gov/siy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mailto:Alyssa.Moore@nebraska.gov" TargetMode="External"/><Relationship Id="rId2" Type="http://schemas.openxmlformats.org/officeDocument/2006/relationships/hyperlink" Target="mailto:Wendy.Schardt@nebraska.gov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mailto:Nde.finishstrong@nebraska.gov" TargetMode="External"/><Relationship Id="rId4" Type="http://schemas.openxmlformats.org/officeDocument/2006/relationships/hyperlink" Target="mailto:Malinda.Jean-Baptiste@nebraska.gov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546CEC1-901D-66A6-A859-45B603EA3BD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b="1">
                <a:latin typeface="Aptos"/>
              </a:rPr>
              <a:t>Wendy Schardt</a:t>
            </a:r>
          </a:p>
          <a:p>
            <a:r>
              <a:rPr lang="en-US" sz="2000">
                <a:latin typeface="Aptos"/>
              </a:rPr>
              <a:t>Director of Systems Involved Youth</a:t>
            </a:r>
          </a:p>
          <a:p>
            <a:r>
              <a:rPr lang="en-US" b="1">
                <a:latin typeface="Aptos"/>
              </a:rPr>
              <a:t>Alyssa Moore</a:t>
            </a:r>
          </a:p>
          <a:p>
            <a:r>
              <a:rPr lang="en-US" sz="2000">
                <a:latin typeface="Aptos"/>
              </a:rPr>
              <a:t>Registrar, Systems Involved Youth</a:t>
            </a:r>
          </a:p>
          <a:p>
            <a:r>
              <a:rPr lang="en-US" b="1">
                <a:latin typeface="Aptos"/>
              </a:rPr>
              <a:t>Malinda Jean Baptiste</a:t>
            </a:r>
          </a:p>
          <a:p>
            <a:r>
              <a:rPr lang="en-US" sz="2000">
                <a:latin typeface="Aptos"/>
              </a:rPr>
              <a:t>School Counseling Specialist - CTE</a:t>
            </a:r>
          </a:p>
          <a:p>
            <a:endParaRPr lang="en-US">
              <a:latin typeface="Apto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61ED47-C369-5F5B-73B9-63CC32C3770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Building a Path to Finish Strong</a:t>
            </a:r>
          </a:p>
        </p:txBody>
      </p:sp>
    </p:spTree>
    <p:extLst>
      <p:ext uri="{BB962C8B-B14F-4D97-AF65-F5344CB8AC3E}">
        <p14:creationId xmlns:p14="http://schemas.microsoft.com/office/powerpoint/2010/main" val="1721936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0652A7-A612-EC6D-9408-D8719F5E4BC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Aptos"/>
              </a:rPr>
              <a:t>Overview of the Nebraska Department of Education’s approach in supporting systems involved youth</a:t>
            </a:r>
          </a:p>
          <a:p>
            <a:r>
              <a:rPr lang="en-US">
                <a:latin typeface="Aptos"/>
              </a:rPr>
              <a:t>NDE’s statutory responsibilities under LB 296 (2025); Finish Strong Nebraska</a:t>
            </a:r>
          </a:p>
          <a:p>
            <a:r>
              <a:rPr lang="en-US">
                <a:latin typeface="Aptos"/>
              </a:rPr>
              <a:t>Key components of implementation</a:t>
            </a:r>
          </a:p>
          <a:p>
            <a:r>
              <a:rPr lang="en-US">
                <a:latin typeface="Aptos"/>
              </a:rPr>
              <a:t>Overview of the centralized database, a requirement of Finish Strong</a:t>
            </a:r>
          </a:p>
          <a:p>
            <a:r>
              <a:rPr lang="en-US">
                <a:latin typeface="Aptos"/>
              </a:rPr>
              <a:t>Your role in promoting educational continuity and improved outcomes for systems involved youth</a:t>
            </a:r>
          </a:p>
          <a:p>
            <a:endParaRPr lang="en-US">
              <a:latin typeface="Apto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B49591-941B-E6EF-42D6-89E237D2E1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Agenda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087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Picture of a &quot;coming soon&quot; image because the person was not hired at the time.">
            <a:extLst>
              <a:ext uri="{FF2B5EF4-FFF2-40B4-BE49-F238E27FC236}">
                <a16:creationId xmlns:a16="http://schemas.microsoft.com/office/drawing/2014/main" id="{2719F731-DCB7-0508-F8B4-10C1CAE687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7645" y="2337721"/>
            <a:ext cx="905017" cy="1158340"/>
          </a:xfrm>
          <a:prstGeom prst="rect">
            <a:avLst/>
          </a:prstGeom>
        </p:spPr>
      </p:pic>
      <p:pic>
        <p:nvPicPr>
          <p:cNvPr id="7" name="Picture 6" descr="Picture of Wendy Schardt, Director of Systems Involved Youth. ">
            <a:extLst>
              <a:ext uri="{FF2B5EF4-FFF2-40B4-BE49-F238E27FC236}">
                <a16:creationId xmlns:a16="http://schemas.microsoft.com/office/drawing/2014/main" id="{1C3B0BDA-EE4B-589B-83F8-0F8FE8F832E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134" y="2337721"/>
            <a:ext cx="1103472" cy="115834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E0F51DC-BB95-DA73-E73D-6D589B61E48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365662" y="4981585"/>
            <a:ext cx="8918369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600" b="1"/>
              <a:t>NDE Systems-Involved Youth Department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B91F16-2715-D3AB-D0E7-28C6C99316D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170223" y="4215740"/>
            <a:ext cx="2600696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/>
              <a:t>Angela Miller</a:t>
            </a:r>
            <a:endParaRPr lang="en-US"/>
          </a:p>
          <a:p>
            <a:pPr algn="ctr"/>
            <a:r>
              <a:rPr lang="en-US" sz="2400"/>
              <a:t>Registrar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AC1216-0930-11F3-FC14-C1FE9122ACD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643252" y="4215740"/>
            <a:ext cx="2600696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/>
              <a:t>Alyssa Moore</a:t>
            </a:r>
          </a:p>
          <a:p>
            <a:pPr algn="ctr"/>
            <a:r>
              <a:rPr lang="en-US" sz="2400"/>
              <a:t>Registrar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C5D408-172C-B7AA-222D-C31AAFF884A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73777" y="4120738"/>
            <a:ext cx="2600696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/>
              <a:t>Wendy Schardt Director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C511FEF-E3C6-376C-C269-9B7192F7514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Meet the Team</a:t>
            </a:r>
            <a:endParaRPr lang="en-US"/>
          </a:p>
        </p:txBody>
      </p:sp>
      <p:pic>
        <p:nvPicPr>
          <p:cNvPr id="3" name="Content Placeholder 2" descr="Picture of Alyssa Moore, a Registrar with the Systems Involved Department">
            <a:extLst>
              <a:ext uri="{FF2B5EF4-FFF2-40B4-BE49-F238E27FC236}">
                <a16:creationId xmlns:a16="http://schemas.microsoft.com/office/drawing/2014/main" id="{FAFACAB1-423B-EABB-B928-F5FB5ED0146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568761" y="2337721"/>
            <a:ext cx="1121761" cy="10912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934ABB-38D4-C691-D31F-CF165B768E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78771" y="2337721"/>
            <a:ext cx="976992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61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0C82CF-8D4D-8F4E-D313-AA11128778B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77500" lnSpcReduction="20000"/>
          </a:bodyPr>
          <a:lstStyle/>
          <a:p>
            <a:r>
              <a:rPr lang="en-US">
                <a:latin typeface="Aptos"/>
                <a:ea typeface="Calibri" panose="020F0502020204030204" pitchFamily="34" charset="0"/>
                <a:cs typeface="Calibri" panose="020F0502020204030204" pitchFamily="34" charset="0"/>
              </a:rPr>
              <a:t>Lead statewide strategies to improve educational outcomes for SIY </a:t>
            </a:r>
          </a:p>
          <a:p>
            <a:endParaRPr lang="en-US">
              <a:latin typeface="Aptos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>
                <a:latin typeface="Aptos"/>
                <a:ea typeface="Calibri" panose="020F0502020204030204" pitchFamily="34" charset="0"/>
                <a:cs typeface="Calibri" panose="020F0502020204030204" pitchFamily="34" charset="0"/>
              </a:rPr>
              <a:t>Provide guidance and technical assistance to districts on residency, credit evaluation and school stability</a:t>
            </a:r>
          </a:p>
          <a:p>
            <a:endParaRPr lang="en-US">
              <a:latin typeface="Aptos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>
                <a:latin typeface="Aptos"/>
                <a:ea typeface="Calibri" panose="020F0502020204030204" pitchFamily="34" charset="0"/>
                <a:cs typeface="Calibri" panose="020F0502020204030204" pitchFamily="34" charset="0"/>
              </a:rPr>
              <a:t>Implement and operationalize NDE responsibilities under LB 296 (2025)</a:t>
            </a:r>
          </a:p>
          <a:p>
            <a:endParaRPr lang="en-US">
              <a:latin typeface="Aptos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>
                <a:latin typeface="Aptos"/>
                <a:ea typeface="Calibri"/>
                <a:cs typeface="Calibri"/>
              </a:rPr>
              <a:t>Partner with interim schools (in detention centers, group homes) to strengthen curriculum alignment and expand CTE (Career &amp; Technical Education) access</a:t>
            </a:r>
          </a:p>
          <a:p>
            <a:pPr marL="0" indent="0">
              <a:buNone/>
            </a:pPr>
            <a:endParaRPr lang="en-US">
              <a:latin typeface="Aptos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>
                <a:latin typeface="Aptos"/>
                <a:ea typeface="Calibri" panose="020F0502020204030204" pitchFamily="34" charset="0"/>
                <a:cs typeface="Calibri" panose="020F0502020204030204" pitchFamily="34" charset="0"/>
              </a:rPr>
              <a:t>Convene cross-system partners to promote shared accountability</a:t>
            </a:r>
          </a:p>
          <a:p>
            <a:endParaRPr lang="en-US">
              <a:latin typeface="Apto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1546C9-9A53-32CF-2227-A246D8E37A8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en-US" sz="5600">
                <a:latin typeface="Aptos"/>
              </a:rPr>
              <a:t>How we Support Schools and Systems</a:t>
            </a:r>
          </a:p>
        </p:txBody>
      </p:sp>
    </p:spTree>
    <p:extLst>
      <p:ext uri="{BB962C8B-B14F-4D97-AF65-F5344CB8AC3E}">
        <p14:creationId xmlns:p14="http://schemas.microsoft.com/office/powerpoint/2010/main" val="1108058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33329-D24C-F7FA-D62F-40055C714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266" y="365125"/>
            <a:ext cx="10917534" cy="1350683"/>
          </a:xfrm>
        </p:spPr>
        <p:txBody>
          <a:bodyPr>
            <a:normAutofit/>
          </a:bodyPr>
          <a:lstStyle/>
          <a:p>
            <a:r>
              <a:rPr lang="en-US" sz="5400">
                <a:latin typeface="Aptos"/>
              </a:rPr>
              <a:t>Shared Language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94D32B-2B91-FABC-B17A-B6250A44F9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266" y="1825626"/>
            <a:ext cx="11428325" cy="4659805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 sz="2400" b="1">
                <a:latin typeface="Aptos"/>
              </a:rPr>
              <a:t>System involved youth</a:t>
            </a:r>
            <a:r>
              <a:rPr lang="en-US" sz="2400">
                <a:latin typeface="Aptos"/>
              </a:rPr>
              <a:t>: youth under the jurisdiction of juvenile court</a:t>
            </a:r>
          </a:p>
          <a:p>
            <a:r>
              <a:rPr lang="en-US" sz="2400" b="1">
                <a:latin typeface="Aptos"/>
              </a:rPr>
              <a:t>Rule 10</a:t>
            </a:r>
            <a:r>
              <a:rPr lang="en-US" sz="2400">
                <a:latin typeface="Aptos"/>
              </a:rPr>
              <a:t>: </a:t>
            </a:r>
            <a:r>
              <a:rPr lang="en-US" sz="2400" b="1">
                <a:latin typeface="Aptos"/>
              </a:rPr>
              <a:t>Nebraska Regulations for Accreditation:</a:t>
            </a:r>
            <a:r>
              <a:rPr lang="en-US" sz="2400">
                <a:latin typeface="Aptos"/>
              </a:rPr>
              <a:t> Establishes the requirements Nebraska school systems must meet to be accredited, including standards related to instruction, curriculum, staffing, student services, and educational programs.</a:t>
            </a:r>
          </a:p>
          <a:p>
            <a:r>
              <a:rPr lang="en-US" sz="2400" b="1">
                <a:latin typeface="Aptos"/>
              </a:rPr>
              <a:t>Rule 18 schools/Interim/Special Purpose schools</a:t>
            </a:r>
            <a:r>
              <a:rPr lang="en-US" sz="2400">
                <a:latin typeface="Aptos"/>
              </a:rPr>
              <a:t>: state-approved interim schools that provide educational services to youth in juvenile justice and other temporary residential placements, ensuring continuity of learning and transferable academic credit.</a:t>
            </a:r>
          </a:p>
          <a:p>
            <a:r>
              <a:rPr lang="en-US" sz="2400" b="1">
                <a:latin typeface="Aptos"/>
              </a:rPr>
              <a:t>LB 296 (2025) also known as “Finish Strong Nebraska”</a:t>
            </a:r>
            <a:r>
              <a:rPr lang="en-US" sz="2400">
                <a:latin typeface="Aptos"/>
              </a:rPr>
              <a:t>: amended Neb. Rev. Stat. § 79-303.01</a:t>
            </a:r>
            <a:r>
              <a:rPr lang="en-US" sz="2400" b="1">
                <a:latin typeface="Aptos"/>
              </a:rPr>
              <a:t>,</a:t>
            </a:r>
            <a:r>
              <a:rPr lang="en-US" sz="2400">
                <a:latin typeface="Aptos"/>
              </a:rPr>
              <a:t> which expands educational support for eligible systems-involved youth.</a:t>
            </a:r>
          </a:p>
          <a:p>
            <a:r>
              <a:rPr lang="en-US" sz="2400" b="1">
                <a:latin typeface="Aptos"/>
              </a:rPr>
              <a:t>ADVISER:</a:t>
            </a:r>
            <a:r>
              <a:rPr lang="en-US" sz="2400">
                <a:latin typeface="Aptos"/>
              </a:rPr>
              <a:t> Nebraska Department of Education’s statewide student data system used to collect and maintain student information reported by Nebraska schools and districts.</a:t>
            </a:r>
          </a:p>
          <a:p>
            <a:r>
              <a:rPr lang="en-US" sz="2400" b="1">
                <a:latin typeface="Aptos"/>
              </a:rPr>
              <a:t>Resident District</a:t>
            </a:r>
            <a:r>
              <a:rPr lang="en-US" sz="2400">
                <a:latin typeface="Aptos"/>
              </a:rPr>
              <a:t>: The school district legally responsible for a systems-involved youth’s education based on residency or placement under § 79-215</a:t>
            </a:r>
          </a:p>
          <a:p>
            <a:r>
              <a:rPr lang="en-US" sz="2400" b="1">
                <a:latin typeface="Aptos"/>
              </a:rPr>
              <a:t>Career and Technical Education </a:t>
            </a:r>
            <a:r>
              <a:rPr lang="en-US" sz="2400">
                <a:latin typeface="Aptos"/>
              </a:rPr>
              <a:t>(CTE): these are classes that prepare students for the workforce.</a:t>
            </a:r>
          </a:p>
          <a:p>
            <a:endParaRPr lang="en-US"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494220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9303C4C-8DB3-9061-290A-E56F46829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ptos"/>
              </a:rPr>
              <a:t>Progress toward Systems Alignment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2DF6F87-7BB3-A928-1D4C-AC96A03233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9114" y="1825625"/>
            <a:ext cx="10289388" cy="435133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>
                <a:latin typeface="Aptos"/>
              </a:rPr>
              <a:t>LB 705 (2023); led to the creation of a statutory section of Neb. Rev. Stat. § 79-303.01, establishing the framework for cross-agency sharing of education data for students under juvenile court jurisdiction.</a:t>
            </a:r>
          </a:p>
          <a:p>
            <a:endParaRPr lang="en-US" sz="2400">
              <a:latin typeface="Aptos"/>
            </a:endParaRPr>
          </a:p>
          <a:p>
            <a:r>
              <a:rPr lang="en-US" sz="2400">
                <a:latin typeface="Aptos"/>
              </a:rPr>
              <a:t>Then LB 296 (2025) amended § 79-303.01 to expand that framework, including the centralized education records system, immediate record transfer, registrar/credit-review functions, and a state diploma. </a:t>
            </a:r>
          </a:p>
          <a:p>
            <a:endParaRPr lang="en-US" sz="2400">
              <a:latin typeface="Aptos"/>
            </a:endParaRPr>
          </a:p>
          <a:p>
            <a:r>
              <a:rPr lang="en-US" sz="2400">
                <a:latin typeface="Aptos"/>
              </a:rPr>
              <a:t>Law required NDE to hire a consultant (Bellwether)</a:t>
            </a:r>
          </a:p>
          <a:p>
            <a:pPr marL="0" indent="0">
              <a:buNone/>
            </a:pPr>
            <a:endParaRPr lang="en-US" sz="2400">
              <a:latin typeface="Aptos"/>
            </a:endParaRPr>
          </a:p>
          <a:p>
            <a:r>
              <a:rPr lang="en-US" sz="2400">
                <a:latin typeface="Aptos"/>
              </a:rPr>
              <a:t>The “Bellwether Report” (2024) highlighted opportunities to strengthen/streamline information flow across agencies</a:t>
            </a:r>
          </a:p>
          <a:p>
            <a:endParaRPr lang="en-US" sz="2400"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134125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4A662C-B358-E717-FD52-4D1C8B6432D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US" sz="2200" b="1">
                <a:latin typeface="Aptos"/>
              </a:rPr>
              <a:t>Key Findings:</a:t>
            </a:r>
          </a:p>
          <a:p>
            <a:endParaRPr lang="en-US" sz="1700">
              <a:latin typeface="Aptos"/>
            </a:endParaRPr>
          </a:p>
          <a:p>
            <a:pPr lvl="1"/>
            <a:r>
              <a:rPr lang="en-US" sz="2000">
                <a:latin typeface="Aptos"/>
              </a:rPr>
              <a:t>System involved student experience</a:t>
            </a:r>
          </a:p>
          <a:p>
            <a:pPr lvl="2"/>
            <a:r>
              <a:rPr lang="en-US" sz="1900">
                <a:latin typeface="Aptos"/>
              </a:rPr>
              <a:t>The students are highly mobile</a:t>
            </a:r>
          </a:p>
          <a:p>
            <a:pPr lvl="2"/>
            <a:r>
              <a:rPr lang="en-US" sz="1900">
                <a:latin typeface="Aptos"/>
              </a:rPr>
              <a:t>Inconsistent school attendance and disrupted learning make it difficult to accumulate credits and maintain progress toward graduation</a:t>
            </a:r>
            <a:endParaRPr lang="en-US" sz="2000">
              <a:latin typeface="Aptos"/>
            </a:endParaRPr>
          </a:p>
          <a:p>
            <a:pPr lvl="1"/>
            <a:endParaRPr lang="en-US" sz="2000">
              <a:latin typeface="Aptos"/>
            </a:endParaRPr>
          </a:p>
          <a:p>
            <a:pPr lvl="1"/>
            <a:r>
              <a:rPr lang="en-US" sz="2000">
                <a:latin typeface="Aptos"/>
              </a:rPr>
              <a:t>Student are repeating course work unnecessarily</a:t>
            </a:r>
          </a:p>
          <a:p>
            <a:pPr marL="457200" lvl="1" indent="0">
              <a:buNone/>
            </a:pPr>
            <a:endParaRPr lang="en-US" sz="2000">
              <a:latin typeface="Aptos"/>
            </a:endParaRPr>
          </a:p>
          <a:p>
            <a:pPr lvl="1"/>
            <a:r>
              <a:rPr lang="en-US" sz="2000">
                <a:latin typeface="Aptos"/>
              </a:rPr>
              <a:t>Students are placed in inappropriate classes, they have lost or incomplete records, and/or there are delays in services which  reduces the likelihood of on time graduation</a:t>
            </a:r>
          </a:p>
          <a:p>
            <a:pPr lvl="1"/>
            <a:endParaRPr lang="en-US" sz="2000">
              <a:latin typeface="Aptos"/>
            </a:endParaRPr>
          </a:p>
          <a:p>
            <a:pPr lvl="1"/>
            <a:r>
              <a:rPr lang="en-US" sz="2000">
                <a:latin typeface="Aptos"/>
              </a:rPr>
              <a:t>Cross agency data sharing is fragmented and inefficient</a:t>
            </a:r>
          </a:p>
          <a:p>
            <a:pPr marL="457200" lvl="1" indent="0">
              <a:buNone/>
            </a:pPr>
            <a:endParaRPr lang="en-US" sz="2000">
              <a:latin typeface="Aptos"/>
            </a:endParaRPr>
          </a:p>
          <a:p>
            <a:pPr lvl="1"/>
            <a:r>
              <a:rPr lang="en-US" sz="2000">
                <a:latin typeface="Aptos"/>
              </a:rPr>
              <a:t>As a result, students are dropping out and feeling frustrated</a:t>
            </a:r>
          </a:p>
          <a:p>
            <a:endParaRPr lang="en-US">
              <a:latin typeface="Apto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7A5803-8AA3-294B-90BC-16F45EE4E62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>
                <a:latin typeface="Aptos"/>
              </a:rPr>
              <a:t>Bellwether report</a:t>
            </a:r>
          </a:p>
        </p:txBody>
      </p:sp>
    </p:spTree>
    <p:extLst>
      <p:ext uri="{BB962C8B-B14F-4D97-AF65-F5344CB8AC3E}">
        <p14:creationId xmlns:p14="http://schemas.microsoft.com/office/powerpoint/2010/main" val="115721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D5558-93DD-2573-51B5-795CED03478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921327" y="1941716"/>
            <a:ext cx="10515600" cy="2793570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5200">
                <a:latin typeface="Aptos"/>
              </a:rPr>
              <a:t>“I’ve been to five different high school programs…I’ve done everything and all my credits have been lost, so I’ve just given up.”</a:t>
            </a:r>
            <a:br>
              <a:rPr lang="en-US" sz="5200">
                <a:latin typeface="Aptos"/>
              </a:rPr>
            </a:br>
            <a:r>
              <a:rPr lang="en-US" sz="3200">
                <a:latin typeface="Aptos"/>
              </a:rPr>
              <a:t>Anonymous</a:t>
            </a:r>
            <a:br>
              <a:rPr lang="en-US" sz="3200">
                <a:latin typeface="Aptos"/>
              </a:rPr>
            </a:br>
            <a:r>
              <a:rPr lang="en-US" sz="3200">
                <a:latin typeface="Aptos"/>
              </a:rPr>
              <a:t>Student Interview </a:t>
            </a:r>
          </a:p>
        </p:txBody>
      </p:sp>
    </p:spTree>
    <p:extLst>
      <p:ext uri="{BB962C8B-B14F-4D97-AF65-F5344CB8AC3E}">
        <p14:creationId xmlns:p14="http://schemas.microsoft.com/office/powerpoint/2010/main" val="1247203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760E4-C9B8-BE19-D7F7-703003D83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925" y="-154040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>
                <a:latin typeface="Aptos"/>
              </a:rPr>
              <a:t>User 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261F8-5C85-5F76-1719-2735D4078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742" y="877605"/>
            <a:ext cx="11839374" cy="511900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indent="0">
              <a:spcBef>
                <a:spcPts val="400"/>
              </a:spcBef>
              <a:buNone/>
            </a:pPr>
            <a:r>
              <a:rPr lang="en-US" sz="2000" b="1">
                <a:latin typeface="Aptos"/>
              </a:rPr>
              <a:t>Aaliyah is a high school student who has experienced more transitions than most students her age. </a:t>
            </a:r>
            <a:r>
              <a:rPr lang="en-US" sz="2000">
                <a:latin typeface="Aptos"/>
              </a:rPr>
              <a:t>After spending time in foster care, she became involved with the juvenile justice system, resulting in placements at two different detention centers and eventually a group home.</a:t>
            </a:r>
            <a:br>
              <a:rPr lang="en-US" sz="2000">
                <a:latin typeface="Aptos"/>
              </a:rPr>
            </a:br>
            <a:endParaRPr lang="en-US"/>
          </a:p>
          <a:p>
            <a:pPr indent="0">
              <a:spcBef>
                <a:spcPts val="400"/>
              </a:spcBef>
              <a:buNone/>
            </a:pPr>
            <a:r>
              <a:rPr lang="en-US" sz="2000">
                <a:latin typeface="Aptos"/>
              </a:rPr>
              <a:t>With each placement came another school transition. Aaliyah often left school in the middle of a semester, sometimes with only a portion of the coursework completed. When she transferred, the work she had completed did not always transfer with her or was not accepted for credit. As a result, Aaliyah has accumulated a transcript filled with </a:t>
            </a:r>
            <a:r>
              <a:rPr lang="en-US" sz="2000" b="1">
                <a:latin typeface="Aptos"/>
              </a:rPr>
              <a:t>partial credits, missing credits, and semesters that don't tell the full story of what she actually accomplished.</a:t>
            </a:r>
            <a:br>
              <a:rPr lang="en-US" sz="2000" b="1">
                <a:latin typeface="Aptos"/>
              </a:rPr>
            </a:br>
            <a:endParaRPr lang="en-US" sz="2000">
              <a:latin typeface="Aptos"/>
            </a:endParaRPr>
          </a:p>
          <a:p>
            <a:pPr indent="0">
              <a:spcBef>
                <a:spcPts val="400"/>
              </a:spcBef>
              <a:buNone/>
            </a:pPr>
            <a:r>
              <a:rPr lang="en-US" sz="2000">
                <a:latin typeface="Aptos"/>
              </a:rPr>
              <a:t>Now, Aaliyah wants to graduate and build a future for herself. But instead of simply asking, </a:t>
            </a:r>
            <a:r>
              <a:rPr lang="en-US" sz="2000" i="1">
                <a:latin typeface="Aptos"/>
              </a:rPr>
              <a:t>“What does Aaliyah need to do to graduate?”</a:t>
            </a:r>
            <a:r>
              <a:rPr lang="en-US" sz="2000">
                <a:latin typeface="Aptos"/>
              </a:rPr>
              <a:t>, her school team needs to ask a different question:</a:t>
            </a:r>
            <a:br>
              <a:rPr lang="en-US" sz="2000">
                <a:latin typeface="Aptos"/>
              </a:rPr>
            </a:br>
            <a:endParaRPr lang="en-US" sz="2000">
              <a:latin typeface="Aptos"/>
            </a:endParaRPr>
          </a:p>
          <a:p>
            <a:pPr indent="0">
              <a:spcBef>
                <a:spcPts val="400"/>
              </a:spcBef>
              <a:buNone/>
            </a:pPr>
            <a:r>
              <a:rPr lang="en-US" sz="2000" b="1">
                <a:latin typeface="Aptos"/>
              </a:rPr>
              <a:t>“How do we recognize what Aaliyah has already accomplished, remove the barriers created by her many transitions, and create a path forward that she can actually see herself completing?”</a:t>
            </a:r>
            <a:br>
              <a:rPr lang="en-US" sz="2000" b="1">
                <a:latin typeface="Aptos"/>
              </a:rPr>
            </a:br>
            <a:endParaRPr lang="en-US" sz="2000">
              <a:latin typeface="Aptos"/>
            </a:endParaRPr>
          </a:p>
          <a:p>
            <a:pPr indent="0">
              <a:spcBef>
                <a:spcPts val="400"/>
              </a:spcBef>
              <a:buNone/>
            </a:pPr>
            <a:r>
              <a:rPr lang="en-US" sz="2000">
                <a:latin typeface="Aptos"/>
              </a:rPr>
              <a:t>Aaliyah doesn't need another fresh start. She needs someone to help connect the pieces of the journey she's already been on.</a:t>
            </a:r>
          </a:p>
          <a:p>
            <a:pPr marL="0" indent="0">
              <a:buNone/>
            </a:pPr>
            <a:endParaRPr lang="en-US" sz="2000"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63540457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6A972D-181C-3886-3368-786106D0B24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>
                <a:latin typeface="Aptos"/>
              </a:rPr>
              <a:t>Centralized Education Records System (RISE-SI)</a:t>
            </a:r>
          </a:p>
          <a:p>
            <a:pPr lvl="1"/>
            <a:r>
              <a:rPr lang="en-US">
                <a:latin typeface="Aptos"/>
              </a:rPr>
              <a:t>Immediate transfer of records</a:t>
            </a:r>
          </a:p>
          <a:p>
            <a:pPr lvl="1"/>
            <a:r>
              <a:rPr lang="en-US">
                <a:latin typeface="Aptos"/>
              </a:rPr>
              <a:t>Credit hours awarded promptly</a:t>
            </a:r>
          </a:p>
          <a:p>
            <a:pPr marL="457200" lvl="1" indent="0">
              <a:buNone/>
            </a:pPr>
            <a:endParaRPr lang="en-US">
              <a:latin typeface="Aptos"/>
            </a:endParaRPr>
          </a:p>
          <a:p>
            <a:r>
              <a:rPr lang="en-US">
                <a:latin typeface="Aptos"/>
              </a:rPr>
              <a:t>Hiring of Registrars</a:t>
            </a:r>
          </a:p>
          <a:p>
            <a:pPr lvl="1"/>
            <a:r>
              <a:rPr lang="en-US">
                <a:latin typeface="Aptos"/>
              </a:rPr>
              <a:t>Manage and analyze records across placements</a:t>
            </a:r>
          </a:p>
          <a:p>
            <a:pPr lvl="1"/>
            <a:r>
              <a:rPr lang="en-US">
                <a:latin typeface="Aptos"/>
              </a:rPr>
              <a:t>Credit evaluation</a:t>
            </a:r>
          </a:p>
          <a:p>
            <a:pPr lvl="1"/>
            <a:r>
              <a:rPr lang="en-US">
                <a:latin typeface="Aptos"/>
              </a:rPr>
              <a:t>Award credit hours for academic work</a:t>
            </a:r>
          </a:p>
          <a:p>
            <a:pPr marL="457200" lvl="1" indent="0">
              <a:buNone/>
            </a:pPr>
            <a:endParaRPr lang="en-US">
              <a:latin typeface="Aptos"/>
            </a:endParaRPr>
          </a:p>
          <a:p>
            <a:r>
              <a:rPr lang="en-US">
                <a:latin typeface="Aptos"/>
              </a:rPr>
              <a:t>New Graduation Pathway</a:t>
            </a:r>
          </a:p>
          <a:p>
            <a:pPr lvl="1"/>
            <a:r>
              <a:rPr lang="en-US">
                <a:latin typeface="Aptos"/>
              </a:rPr>
              <a:t>Rule 10 minimum of 200 credits/State Defined Plan</a:t>
            </a:r>
          </a:p>
          <a:p>
            <a:pPr lvl="1"/>
            <a:r>
              <a:rPr lang="en-US">
                <a:latin typeface="Aptos"/>
              </a:rPr>
              <a:t>Collaborate with districts</a:t>
            </a:r>
          </a:p>
          <a:p>
            <a:endParaRPr lang="en-US">
              <a:latin typeface="Apto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49A38E-EE65-5FA2-374A-0113B2868F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ptos"/>
                <a:ea typeface="Calibri"/>
                <a:cs typeface="Calibri"/>
              </a:rPr>
              <a:t>LB 296 </a:t>
            </a:r>
            <a:r>
              <a:rPr lang="en-US" sz="4800">
                <a:latin typeface="Aptos"/>
                <a:ea typeface="Calibri"/>
                <a:cs typeface="Calibri"/>
              </a:rPr>
              <a:t>(2025)</a:t>
            </a:r>
            <a:r>
              <a:rPr lang="en-US">
                <a:latin typeface="Aptos"/>
                <a:ea typeface="Calibri"/>
                <a:cs typeface="Calibri"/>
              </a:rPr>
              <a:t>: </a:t>
            </a:r>
            <a:br>
              <a:rPr lang="en-US">
                <a:latin typeface="Aptos"/>
                <a:ea typeface="Calibri"/>
                <a:cs typeface="Calibri"/>
              </a:rPr>
            </a:br>
            <a:r>
              <a:rPr lang="en-US">
                <a:latin typeface="Aptos"/>
                <a:ea typeface="Calibri"/>
                <a:cs typeface="Calibri"/>
              </a:rPr>
              <a:t>Finish Strong Nebraska</a:t>
            </a:r>
            <a:br>
              <a:rPr lang="en-US">
                <a:latin typeface="Aptos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000">
                <a:latin typeface="Aptos"/>
                <a:ea typeface="Calibri"/>
                <a:cs typeface="Calibri"/>
              </a:rPr>
              <a:t>What it Requires</a:t>
            </a:r>
          </a:p>
        </p:txBody>
      </p:sp>
    </p:spTree>
    <p:extLst>
      <p:ext uri="{BB962C8B-B14F-4D97-AF65-F5344CB8AC3E}">
        <p14:creationId xmlns:p14="http://schemas.microsoft.com/office/powerpoint/2010/main" val="9044365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4995C5-DAA9-D7DA-A84F-51A9760F45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>
                <a:latin typeface="Aptos"/>
              </a:rPr>
              <a:t>Student has been under the jurisdiction of juvenile court at any time during high school</a:t>
            </a:r>
          </a:p>
          <a:p>
            <a:pPr marL="0" indent="0">
              <a:buNone/>
            </a:pPr>
            <a:endParaRPr lang="en-US">
              <a:latin typeface="Aptos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>
                <a:latin typeface="Aptos"/>
              </a:rPr>
              <a:t>Students has had at least one out of home placement any time during high school</a:t>
            </a:r>
          </a:p>
          <a:p>
            <a:endParaRPr lang="en-US">
              <a:latin typeface="Aptos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>
                <a:latin typeface="Aptos"/>
              </a:rPr>
              <a:t>Purpose: Identify students with disrupted credit and credit deficiencies to provide a flexible pathway to graduation. </a:t>
            </a:r>
          </a:p>
          <a:p>
            <a:endParaRPr lang="en-US">
              <a:latin typeface="Apto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C8EB2A-5A70-8F5D-0E41-270F938A9DD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ptos"/>
              </a:rPr>
              <a:t>Determining Eligibility for Finish Strong</a:t>
            </a:r>
          </a:p>
        </p:txBody>
      </p:sp>
    </p:spTree>
    <p:extLst>
      <p:ext uri="{BB962C8B-B14F-4D97-AF65-F5344CB8AC3E}">
        <p14:creationId xmlns:p14="http://schemas.microsoft.com/office/powerpoint/2010/main" val="12441498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53D6C8B-DA0B-6A47-7E69-964D4D122A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rabicPeriod"/>
            </a:pPr>
            <a:r>
              <a:rPr lang="en-US">
                <a:latin typeface="Aptos"/>
              </a:rPr>
              <a:t>DHHS, juvenile courts, and probation upload case files daily to the RISE-SI database. </a:t>
            </a:r>
          </a:p>
          <a:p>
            <a:pPr marL="514350" indent="-514350">
              <a:buAutoNum type="arabicPeriod"/>
            </a:pPr>
            <a:r>
              <a:rPr lang="en-US">
                <a:latin typeface="Aptos"/>
              </a:rPr>
              <a:t>RISE-SI matches case files to students' educational profile in ADVISER. </a:t>
            </a:r>
          </a:p>
          <a:p>
            <a:pPr marL="514350" indent="-514350">
              <a:buAutoNum type="arabicPeriod"/>
            </a:pPr>
            <a:r>
              <a:rPr lang="en-US">
                <a:latin typeface="Aptos"/>
              </a:rPr>
              <a:t>RISE-SI uses information from the educational profile and the case file to determine eligibility. </a:t>
            </a:r>
          </a:p>
          <a:p>
            <a:pPr marL="514350" indent="-514350">
              <a:buAutoNum type="arabicPeriod"/>
            </a:pPr>
            <a:r>
              <a:rPr lang="en-US">
                <a:latin typeface="Aptos"/>
              </a:rPr>
              <a:t>RISE-SI creates lists of eligible students for SIY registrars to communicate with districts. </a:t>
            </a:r>
          </a:p>
          <a:p>
            <a:pPr marL="514350" indent="-514350">
              <a:buAutoNum type="arabicPeriod"/>
            </a:pPr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CA5AFD1-9D96-84E5-ACD8-DDA51CFF8D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ptos"/>
                <a:ea typeface="Calibri" panose="020F0502020204030204" pitchFamily="34" charset="0"/>
                <a:cs typeface="Calibri" panose="020F0502020204030204" pitchFamily="34" charset="0"/>
              </a:rPr>
              <a:t>RISE-SI: Records Integration Supporting Education for Systems-Involved Youth</a:t>
            </a:r>
            <a:endParaRPr lang="en-US"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6322846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DDFCB-1C1D-B1C0-034D-4E93C4278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EE20D-1E64-5B95-6CD2-CA8A17FFFCC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ptos"/>
              </a:rPr>
              <a:t>Is my student eligible?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A42ADE-4A28-48B8-2F8F-16758D1EEAF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1">
                <a:latin typeface="Aptos"/>
              </a:rPr>
              <a:t>School-Initiated Request:</a:t>
            </a:r>
          </a:p>
          <a:p>
            <a:pPr marL="0" indent="0">
              <a:buNone/>
            </a:pPr>
            <a:r>
              <a:rPr lang="en-US">
                <a:latin typeface="Aptos"/>
              </a:rPr>
              <a:t>*Transcript review indicators</a:t>
            </a:r>
          </a:p>
          <a:p>
            <a:pPr marL="0" indent="0">
              <a:buNone/>
            </a:pPr>
            <a:r>
              <a:rPr lang="en-US">
                <a:latin typeface="Aptos"/>
              </a:rPr>
              <a:t>*Transferring from an out-of-home placement</a:t>
            </a:r>
          </a:p>
          <a:p>
            <a:pPr marL="0" indent="0">
              <a:buNone/>
            </a:pPr>
            <a:r>
              <a:rPr lang="en-US">
                <a:latin typeface="Aptos"/>
              </a:rPr>
              <a:t>*Case manager, guardian, or student asks about the program</a:t>
            </a:r>
            <a:br>
              <a:rPr lang="en-US">
                <a:latin typeface="Aptos"/>
              </a:rPr>
            </a:br>
            <a:br>
              <a:rPr lang="en-US">
                <a:latin typeface="Aptos"/>
              </a:rPr>
            </a:br>
            <a:r>
              <a:rPr lang="en-US">
                <a:latin typeface="Aptos"/>
              </a:rPr>
              <a:t>What do you do?  Fill out a form on the Finish Strong website</a:t>
            </a:r>
          </a:p>
          <a:p>
            <a:pPr marL="0" indent="0">
              <a:buNone/>
            </a:pPr>
            <a:r>
              <a:rPr lang="en-US" b="1">
                <a:latin typeface="Aptos"/>
              </a:rPr>
              <a:t>   *REQUIRED STEP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5B11EB-1A17-56C0-8A0D-D4798377F6F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1">
                <a:latin typeface="Aptos"/>
              </a:rPr>
              <a:t>NDE-Initiated List:</a:t>
            </a:r>
          </a:p>
          <a:p>
            <a:pPr marL="0" indent="0">
              <a:buNone/>
            </a:pPr>
            <a:r>
              <a:rPr lang="en-US">
                <a:latin typeface="Aptos"/>
              </a:rPr>
              <a:t>Finish Strong proactive outreach</a:t>
            </a:r>
          </a:p>
          <a:p>
            <a:pPr marL="0" indent="0">
              <a:buNone/>
            </a:pPr>
            <a:r>
              <a:rPr lang="en-US">
                <a:latin typeface="Aptos"/>
              </a:rPr>
              <a:t>*Eligibility reports</a:t>
            </a:r>
          </a:p>
          <a:p>
            <a:pPr marL="0" indent="0">
              <a:buNone/>
            </a:pPr>
            <a:r>
              <a:rPr lang="en-US">
                <a:latin typeface="Aptos"/>
              </a:rPr>
              <a:t>*School reviews credits and follows up with students and guardians</a:t>
            </a:r>
          </a:p>
        </p:txBody>
      </p:sp>
    </p:spTree>
    <p:extLst>
      <p:ext uri="{BB962C8B-B14F-4D97-AF65-F5344CB8AC3E}">
        <p14:creationId xmlns:p14="http://schemas.microsoft.com/office/powerpoint/2010/main" val="16660250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2E0E3-E1BF-7EC3-24E4-41F772667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ptos"/>
              </a:rPr>
              <a:t>Finish Strong Graduation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70C6F1-423B-FC6E-5AA3-795E72C106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>
                <a:latin typeface="Aptos"/>
              </a:rPr>
              <a:t>A more flexible pathway based on state graduation requirements (Rule 10)</a:t>
            </a:r>
          </a:p>
          <a:p>
            <a:pPr lvl="1"/>
            <a:r>
              <a:rPr lang="en-US" sz="3200">
                <a:latin typeface="Aptos"/>
              </a:rPr>
              <a:t>Minimum 200 credits</a:t>
            </a:r>
          </a:p>
          <a:p>
            <a:pPr lvl="1"/>
            <a:r>
              <a:rPr lang="en-US" sz="3200">
                <a:latin typeface="Aptos"/>
              </a:rPr>
              <a:t>A more individualized graduation plan</a:t>
            </a:r>
          </a:p>
          <a:p>
            <a:pPr lvl="2"/>
            <a:r>
              <a:rPr lang="en-US" sz="3200">
                <a:latin typeface="Aptos"/>
              </a:rPr>
              <a:t>Local requirements</a:t>
            </a:r>
          </a:p>
          <a:p>
            <a:pPr lvl="2"/>
            <a:r>
              <a:rPr lang="en-US" sz="3200">
                <a:latin typeface="Aptos"/>
              </a:rPr>
              <a:t>Postsecondary planning</a:t>
            </a:r>
          </a:p>
          <a:p>
            <a:pPr lvl="1"/>
            <a:r>
              <a:rPr lang="en-US" sz="3200">
                <a:latin typeface="Aptos"/>
                <a:hlinkClick r:id="rId3"/>
              </a:rPr>
              <a:t>NDE Graduation Plan</a:t>
            </a:r>
            <a:endParaRPr lang="en-US" sz="3200"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8723383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C0AF4-3CF7-4228-75AB-471B0E5C4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>
                <a:latin typeface="Aptos"/>
              </a:rPr>
              <a:t>Quality School Counseling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498089-820D-5B62-CA88-497E99EFC0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442" y="1611953"/>
            <a:ext cx="10515600" cy="4343341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 b="1">
                <a:latin typeface="Aptos"/>
              </a:rPr>
              <a:t>High quality advisement is vital </a:t>
            </a:r>
            <a:r>
              <a:rPr lang="en-US">
                <a:latin typeface="Aptos"/>
              </a:rPr>
              <a:t>to help students navigate school transitions, graduation requirements, and postsecondary planning. </a:t>
            </a:r>
          </a:p>
          <a:p>
            <a:pPr lvl="1"/>
            <a:r>
              <a:rPr lang="en-US" sz="2800">
                <a:latin typeface="Aptos"/>
              </a:rPr>
              <a:t>Partnership between school counselors and educational supports</a:t>
            </a:r>
          </a:p>
          <a:p>
            <a:r>
              <a:rPr lang="en-US" b="1">
                <a:latin typeface="Aptos"/>
              </a:rPr>
              <a:t>Determining best fit</a:t>
            </a:r>
          </a:p>
          <a:p>
            <a:pPr lvl="1"/>
            <a:r>
              <a:rPr lang="en-US" sz="2800">
                <a:latin typeface="Aptos"/>
              </a:rPr>
              <a:t>Local graduation plans vs Finish Strong plan</a:t>
            </a:r>
          </a:p>
          <a:p>
            <a:pPr lvl="1"/>
            <a:r>
              <a:rPr lang="en-US" sz="2800">
                <a:latin typeface="Aptos"/>
              </a:rPr>
              <a:t>Creating opportunities to individual plans based on postsecondary plans</a:t>
            </a:r>
          </a:p>
          <a:p>
            <a:r>
              <a:rPr lang="en-US" b="1">
                <a:latin typeface="Aptos"/>
              </a:rPr>
              <a:t>Not “easier”, but flexible</a:t>
            </a:r>
          </a:p>
          <a:p>
            <a:r>
              <a:rPr lang="en-US" b="1">
                <a:latin typeface="Aptos"/>
              </a:rPr>
              <a:t>GOAL: Increase educational opportunities for youth</a:t>
            </a:r>
          </a:p>
          <a:p>
            <a:pPr marL="0" indent="0">
              <a:buNone/>
            </a:pPr>
            <a:endParaRPr lang="en-US"/>
          </a:p>
          <a:p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13953900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B9F7C8-1882-C04C-72A0-7FAC10BBC3A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>
                <a:latin typeface="Aptos"/>
              </a:rPr>
              <a:t>Assist counselors/registrars with a comprehensive credit review of all placements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800">
                <a:latin typeface="Aptos"/>
              </a:rPr>
              <a:t>Identify gaps, duplicates and partially completed credits</a:t>
            </a:r>
          </a:p>
          <a:p>
            <a:r>
              <a:rPr lang="en-US" sz="3200">
                <a:latin typeface="Aptos"/>
              </a:rPr>
              <a:t>Ensure credit transfer between districts and award credit as needed</a:t>
            </a:r>
          </a:p>
          <a:p>
            <a:r>
              <a:rPr lang="en-US" sz="3200">
                <a:latin typeface="Aptos"/>
              </a:rPr>
              <a:t>Confirm that awarded credits support the Finish Strong graduation plan and maintain on-track progress</a:t>
            </a:r>
          </a:p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FB5C18-3697-3F94-6798-D52BEA3E757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ptos"/>
              </a:rPr>
              <a:t>NDE Credit Evaluation Support</a:t>
            </a:r>
          </a:p>
        </p:txBody>
      </p:sp>
    </p:spTree>
    <p:extLst>
      <p:ext uri="{BB962C8B-B14F-4D97-AF65-F5344CB8AC3E}">
        <p14:creationId xmlns:p14="http://schemas.microsoft.com/office/powerpoint/2010/main" val="1284729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6CDF98-0694-C455-D786-08B14EC87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25982-D225-63FE-450C-7438EE83A40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921327" y="1941716"/>
            <a:ext cx="10515600" cy="2793570"/>
          </a:xfrm>
        </p:spPr>
        <p:txBody>
          <a:bodyPr>
            <a:normAutofit fontScale="90000"/>
          </a:bodyPr>
          <a:lstStyle/>
          <a:p>
            <a:r>
              <a:rPr lang="en-US" sz="4900">
                <a:latin typeface="Aptos"/>
              </a:rPr>
              <a:t>“I’ve been to five different </a:t>
            </a:r>
            <a:br>
              <a:rPr lang="en-US" sz="4900">
                <a:latin typeface="Aptos"/>
              </a:rPr>
            </a:br>
            <a:r>
              <a:rPr lang="en-US" sz="4900">
                <a:latin typeface="Aptos"/>
              </a:rPr>
              <a:t>high school programs…</a:t>
            </a:r>
            <a:br>
              <a:rPr lang="en-US" sz="4900">
                <a:latin typeface="Aptos"/>
              </a:rPr>
            </a:br>
            <a:r>
              <a:rPr lang="en-US" sz="4900">
                <a:latin typeface="Aptos"/>
              </a:rPr>
              <a:t>I’ve done everything and all my credits have been lost, so I’ve just given up.”</a:t>
            </a:r>
            <a:br>
              <a:rPr lang="en-US">
                <a:latin typeface="Aptos"/>
              </a:rPr>
            </a:br>
            <a:r>
              <a:rPr lang="en-US" sz="3100">
                <a:latin typeface="Aptos"/>
              </a:rPr>
              <a:t>Anonymous</a:t>
            </a:r>
            <a:br>
              <a:rPr lang="en-US" sz="3100">
                <a:latin typeface="Aptos"/>
              </a:rPr>
            </a:br>
            <a:r>
              <a:rPr lang="en-US" sz="3100">
                <a:latin typeface="Aptos"/>
              </a:rPr>
              <a:t>Student Interview </a:t>
            </a:r>
          </a:p>
        </p:txBody>
      </p:sp>
    </p:spTree>
    <p:extLst>
      <p:ext uri="{BB962C8B-B14F-4D97-AF65-F5344CB8AC3E}">
        <p14:creationId xmlns:p14="http://schemas.microsoft.com/office/powerpoint/2010/main" val="29595408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AC424-DF1F-DF75-5A20-68AE4B607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ptos"/>
              </a:rPr>
              <a:t>Partial Credit – Opportunity for growth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56833-3743-1DB7-6FEA-11A8C472C4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9705"/>
            <a:ext cx="10515600" cy="454690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Aptos"/>
              </a:rPr>
              <a:t>Encouraging superintendents to consider developing local policy around granting partial credits for classes that can not be continued.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800">
                <a:latin typeface="Aptos"/>
              </a:rPr>
              <a:t>Partnering between schools</a:t>
            </a:r>
          </a:p>
          <a:p>
            <a:pPr marL="457200" lvl="1" indent="0">
              <a:buNone/>
            </a:pPr>
            <a:endParaRPr lang="en-US" sz="2800">
              <a:latin typeface="Aptos"/>
            </a:endParaRPr>
          </a:p>
          <a:p>
            <a:r>
              <a:rPr lang="en-US">
                <a:latin typeface="Aptos"/>
              </a:rPr>
              <a:t>NDE Registrars also have the authority to grant partial credit if no policy exists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800">
                <a:latin typeface="Aptos"/>
              </a:rPr>
              <a:t>Schools can utilize the Finish Strong website form to request this service.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800">
                <a:latin typeface="Aptos"/>
              </a:rPr>
              <a:t>How does NDE determine amount of credit?</a:t>
            </a:r>
          </a:p>
        </p:txBody>
      </p:sp>
    </p:spTree>
    <p:extLst>
      <p:ext uri="{BB962C8B-B14F-4D97-AF65-F5344CB8AC3E}">
        <p14:creationId xmlns:p14="http://schemas.microsoft.com/office/powerpoint/2010/main" val="28216933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58F7B-D6BF-F743-9D87-37946AD9A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ptos"/>
              </a:rPr>
              <a:t>Issuing Diplomas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D6B5C1-96DA-6C51-D49A-D666114DE6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>
                <a:latin typeface="Aptos"/>
              </a:rPr>
              <a:t>Collaborate with schools to issue a high school diploma</a:t>
            </a:r>
          </a:p>
          <a:p>
            <a:pPr lvl="1"/>
            <a:r>
              <a:rPr lang="en-US" sz="3200">
                <a:latin typeface="Aptos"/>
              </a:rPr>
              <a:t>NDE has authority to issue a diploma in certain circumstances</a:t>
            </a:r>
          </a:p>
          <a:p>
            <a:pPr lvl="1"/>
            <a:r>
              <a:rPr lang="en-US" sz="3200">
                <a:latin typeface="Aptos"/>
              </a:rPr>
              <a:t>Goal is for schools to partner with students</a:t>
            </a:r>
          </a:p>
          <a:p>
            <a:r>
              <a:rPr lang="en-US" sz="3200">
                <a:latin typeface="Aptos"/>
              </a:rPr>
              <a:t>NDE issued Diploma</a:t>
            </a:r>
          </a:p>
          <a:p>
            <a:pPr lvl="1"/>
            <a:r>
              <a:rPr lang="en-US" sz="3200">
                <a:latin typeface="Aptos"/>
              </a:rPr>
              <a:t>Issue transcripts</a:t>
            </a:r>
          </a:p>
          <a:p>
            <a:pPr lvl="1"/>
            <a:r>
              <a:rPr lang="en-US" sz="3200">
                <a:latin typeface="Aptos"/>
              </a:rPr>
              <a:t>Verification of graduation</a:t>
            </a:r>
          </a:p>
          <a:p>
            <a:endParaRPr lang="en-US"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8344232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3D8DD-E71D-E3C8-CD90-5C3E756185C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ptos"/>
              </a:rPr>
              <a:t>Accessing NDE for support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E8D3E0-DBDC-101C-7908-F3088607C35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>
                <a:latin typeface="Aptos"/>
              </a:rPr>
              <a:t>NDE website for Systems Involved Youth: </a:t>
            </a:r>
            <a:r>
              <a:rPr lang="en-US" b="1">
                <a:latin typeface="Aptos"/>
                <a:hlinkClick r:id="rId3"/>
              </a:rPr>
              <a:t>www.education.ne.gov/siy</a:t>
            </a:r>
            <a:endParaRPr lang="en-US" b="1">
              <a:latin typeface="Aptos"/>
            </a:endParaRPr>
          </a:p>
          <a:p>
            <a:endParaRPr lang="en-US">
              <a:latin typeface="Aptos"/>
            </a:endParaRPr>
          </a:p>
          <a:p>
            <a:r>
              <a:rPr lang="en-US">
                <a:latin typeface="Aptos"/>
              </a:rPr>
              <a:t>Districts will click on a link that takes you to a form outlining a request for assistance with:</a:t>
            </a:r>
          </a:p>
          <a:p>
            <a:pPr lvl="1"/>
            <a:r>
              <a:rPr lang="en-US">
                <a:latin typeface="Aptos"/>
              </a:rPr>
              <a:t>Eligibility check</a:t>
            </a:r>
          </a:p>
          <a:p>
            <a:pPr lvl="1"/>
            <a:r>
              <a:rPr lang="en-US">
                <a:latin typeface="Aptos"/>
              </a:rPr>
              <a:t>Credit Evaluation</a:t>
            </a:r>
          </a:p>
          <a:p>
            <a:pPr lvl="1"/>
            <a:r>
              <a:rPr lang="en-US">
                <a:latin typeface="Aptos"/>
              </a:rPr>
              <a:t>Support around graduation/issuing a diploma</a:t>
            </a:r>
          </a:p>
          <a:p>
            <a:pPr lvl="1"/>
            <a:r>
              <a:rPr lang="en-US">
                <a:latin typeface="Aptos"/>
              </a:rPr>
              <a:t>Placement history</a:t>
            </a:r>
          </a:p>
          <a:p>
            <a:pPr marL="0" indent="0">
              <a:buNone/>
            </a:pPr>
            <a:endParaRPr lang="en-US">
              <a:latin typeface="Aptos"/>
            </a:endParaRPr>
          </a:p>
          <a:p>
            <a:r>
              <a:rPr lang="en-US">
                <a:latin typeface="Aptos"/>
              </a:rPr>
              <a:t>NDE Ticketing system will open and close ticket inquiries</a:t>
            </a:r>
          </a:p>
          <a:p>
            <a:endParaRPr lang="en-US"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7112170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icture of draft web page">
            <a:extLst>
              <a:ext uri="{FF2B5EF4-FFF2-40B4-BE49-F238E27FC236}">
                <a16:creationId xmlns:a16="http://schemas.microsoft.com/office/drawing/2014/main" id="{04423740-188B-463C-1D2A-121EAAE270B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316" y="986783"/>
            <a:ext cx="6780700" cy="48821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4DA09D8-F34A-ACCB-3220-C07FA783764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Autofit/>
          </a:bodyPr>
          <a:lstStyle/>
          <a:p>
            <a:br>
              <a:rPr lang="en-US" sz="4800">
                <a:latin typeface="+mj-lt"/>
              </a:rPr>
            </a:br>
            <a:br>
              <a:rPr lang="en-US" sz="4800">
                <a:latin typeface="+mj-lt"/>
              </a:rPr>
            </a:br>
            <a:r>
              <a:rPr lang="en-US" sz="4800">
                <a:solidFill>
                  <a:srgbClr val="FFFFFF"/>
                </a:solidFill>
                <a:latin typeface="+mj-lt"/>
              </a:rPr>
              <a:t>New Website</a:t>
            </a:r>
            <a:br>
              <a:rPr lang="en-US" sz="4800">
                <a:latin typeface="+mj-lt"/>
              </a:rPr>
            </a:br>
            <a:br>
              <a:rPr lang="en-US" sz="4800" kern="1200">
                <a:latin typeface="+mj-lt"/>
              </a:rPr>
            </a:br>
            <a:endParaRPr lang="en-US" sz="4800" kern="120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8857B2-99DC-039C-D563-BAB18A51AB0F}"/>
              </a:ext>
            </a:extLst>
          </p:cNvPr>
          <p:cNvSpPr txBox="1"/>
          <p:nvPr/>
        </p:nvSpPr>
        <p:spPr>
          <a:xfrm>
            <a:off x="718292" y="5324434"/>
            <a:ext cx="5205351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www.education.ne.gov/siy</a:t>
            </a:r>
            <a:br>
              <a:rPr lang="en-US" sz="3200"/>
            </a:b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27881627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1520C1-3585-D806-10FF-0537D55C09B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b="1">
                <a:latin typeface="Aptos"/>
              </a:rPr>
              <a:t>Determine eligibility for Finish Strong</a:t>
            </a:r>
            <a:endParaRPr lang="en-US" sz="3200">
              <a:latin typeface="Aptos"/>
            </a:endParaRPr>
          </a:p>
          <a:p>
            <a:r>
              <a:rPr lang="en-US" sz="3200" b="1">
                <a:latin typeface="Aptos"/>
              </a:rPr>
              <a:t>Technical assistance for transcript review</a:t>
            </a:r>
          </a:p>
          <a:p>
            <a:r>
              <a:rPr lang="en-US" sz="3200" b="1">
                <a:latin typeface="Aptos"/>
              </a:rPr>
              <a:t>Issuance of credit</a:t>
            </a:r>
          </a:p>
          <a:p>
            <a:r>
              <a:rPr lang="en-US" sz="3200" b="1">
                <a:latin typeface="Aptos"/>
              </a:rPr>
              <a:t>Proactive outreach for eligible students</a:t>
            </a:r>
            <a:r>
              <a:rPr lang="en-US" sz="3200">
                <a:latin typeface="Aptos"/>
              </a:rPr>
              <a:t> </a:t>
            </a:r>
          </a:p>
          <a:p>
            <a:r>
              <a:rPr lang="en-US" sz="3200" b="1">
                <a:latin typeface="Aptos"/>
              </a:rPr>
              <a:t>Professional development</a:t>
            </a:r>
            <a:r>
              <a:rPr lang="en-US" sz="3200">
                <a:latin typeface="Aptos"/>
              </a:rPr>
              <a:t>: Office hours, webinars</a:t>
            </a:r>
          </a:p>
          <a:p>
            <a:r>
              <a:rPr lang="en-US" sz="3200" b="1">
                <a:latin typeface="Aptos"/>
              </a:rPr>
              <a:t>Graduation assistance</a:t>
            </a:r>
            <a:r>
              <a:rPr lang="en-US" sz="3200">
                <a:latin typeface="Aptos"/>
              </a:rPr>
              <a:t>: collaborate with schools to issue a district HS diploma.</a:t>
            </a:r>
          </a:p>
          <a:p>
            <a:endParaRPr lang="en-US">
              <a:latin typeface="Apto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83F006-B78C-2D48-5036-5A671D77893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ptos"/>
              </a:rPr>
              <a:t>Summary of Support Services</a:t>
            </a:r>
          </a:p>
        </p:txBody>
      </p:sp>
    </p:spTree>
    <p:extLst>
      <p:ext uri="{BB962C8B-B14F-4D97-AF65-F5344CB8AC3E}">
        <p14:creationId xmlns:p14="http://schemas.microsoft.com/office/powerpoint/2010/main" val="38435924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1FA55-511A-CD42-60DE-E56751B31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4537"/>
            <a:ext cx="10515600" cy="1325563"/>
          </a:xfrm>
        </p:spPr>
        <p:txBody>
          <a:bodyPr/>
          <a:lstStyle/>
          <a:p>
            <a:r>
              <a:rPr lang="en-US">
                <a:latin typeface="Aptos"/>
              </a:rPr>
              <a:t>How can you support Finish Strong?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ACBA12-4C6A-4ED2-468F-44C007648D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927" y="1384148"/>
            <a:ext cx="10515600" cy="479074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>
                <a:latin typeface="Aptos"/>
              </a:rPr>
              <a:t>Know the student’s education story.</a:t>
            </a:r>
            <a:r>
              <a:rPr lang="en-US">
                <a:latin typeface="Aptos"/>
              </a:rPr>
              <a:t> Ask about credits, graduation requirements, current school, and educational goals. </a:t>
            </a:r>
          </a:p>
          <a:p>
            <a:r>
              <a:rPr lang="en-US" b="1">
                <a:latin typeface="Aptos"/>
              </a:rPr>
              <a:t>Help connect the dots.</a:t>
            </a:r>
            <a:r>
              <a:rPr lang="en-US">
                <a:latin typeface="Aptos"/>
              </a:rPr>
              <a:t> Share relevant information with Case Managers, Probation Officers, guardians and students</a:t>
            </a:r>
          </a:p>
          <a:p>
            <a:r>
              <a:rPr lang="en-US" b="1">
                <a:latin typeface="Aptos"/>
              </a:rPr>
              <a:t>Support timely transitions.</a:t>
            </a:r>
            <a:r>
              <a:rPr lang="en-US">
                <a:latin typeface="Aptos"/>
              </a:rPr>
              <a:t> Help ensure education records, credits, and services follow the student when placements change.  </a:t>
            </a:r>
            <a:r>
              <a:rPr lang="en-US" i="1">
                <a:latin typeface="Aptos"/>
              </a:rPr>
              <a:t>*LB 962: Youth Reentry and Transitional Support program</a:t>
            </a:r>
          </a:p>
          <a:p>
            <a:r>
              <a:rPr lang="en-US" b="1">
                <a:latin typeface="Aptos"/>
              </a:rPr>
              <a:t>Keep graduation in sight.</a:t>
            </a:r>
            <a:r>
              <a:rPr lang="en-US">
                <a:latin typeface="Aptos"/>
              </a:rPr>
              <a:t> Help youth understand that their past educational progress matters and that there may be flexible pathways to graduation. </a:t>
            </a:r>
          </a:p>
        </p:txBody>
      </p:sp>
    </p:spTree>
    <p:extLst>
      <p:ext uri="{BB962C8B-B14F-4D97-AF65-F5344CB8AC3E}">
        <p14:creationId xmlns:p14="http://schemas.microsoft.com/office/powerpoint/2010/main" val="9809558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9151D-86D8-C5A4-AFBE-C12C957D0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ptos"/>
              </a:rPr>
              <a:t>Why does Finish Strong matter?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0D099-FD10-4622-A318-88E714A566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 sz="3500">
                <a:latin typeface="Aptos"/>
              </a:rPr>
              <a:t>Timely transfer for involved youth</a:t>
            </a:r>
          </a:p>
          <a:p>
            <a:r>
              <a:rPr lang="en-US" sz="3500">
                <a:latin typeface="Aptos"/>
              </a:rPr>
              <a:t>Increase academic and postsecondary outcomes</a:t>
            </a:r>
          </a:p>
          <a:p>
            <a:r>
              <a:rPr lang="en-US" sz="3500">
                <a:latin typeface="Aptos"/>
              </a:rPr>
              <a:t>Increase on-time graduation rates</a:t>
            </a:r>
          </a:p>
          <a:p>
            <a:r>
              <a:rPr lang="en-US" sz="3500">
                <a:latin typeface="Aptos"/>
              </a:rPr>
              <a:t>Decrease drop-out and recidivism rates</a:t>
            </a:r>
          </a:p>
          <a:p>
            <a:r>
              <a:rPr lang="en-US" sz="3500">
                <a:latin typeface="Aptos"/>
              </a:rPr>
              <a:t>Flexible pathways that provide greater opportunities</a:t>
            </a:r>
          </a:p>
          <a:p>
            <a:endParaRPr lang="en-US" sz="3500">
              <a:latin typeface="Aptos"/>
            </a:endParaRPr>
          </a:p>
          <a:p>
            <a:endParaRPr lang="en-US">
              <a:latin typeface="Aptos"/>
            </a:endParaRPr>
          </a:p>
          <a:p>
            <a:pPr marL="0" indent="0" algn="ctr">
              <a:buNone/>
            </a:pPr>
            <a:r>
              <a:rPr lang="en-US" sz="6400">
                <a:latin typeface="Aptos"/>
              </a:rPr>
              <a:t>HOPE MATTERS</a:t>
            </a:r>
          </a:p>
          <a:p>
            <a:endParaRPr lang="en-US"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3241076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his is how to contact NDE when looking for support with eligibility checks, credit evaluations or graduation questions.">
            <a:extLst>
              <a:ext uri="{FF2B5EF4-FFF2-40B4-BE49-F238E27FC236}">
                <a16:creationId xmlns:a16="http://schemas.microsoft.com/office/drawing/2014/main" id="{52007E23-DC29-0041-3FD4-542F2DFF2CC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82410" y="1825625"/>
            <a:ext cx="7027179" cy="41703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B78FCE8-ABA4-EDA3-8986-2C7792A7992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latin typeface="Aptos"/>
              </a:rPr>
              <a:t>How to contact NDE</a:t>
            </a:r>
          </a:p>
        </p:txBody>
      </p:sp>
    </p:spTree>
    <p:extLst>
      <p:ext uri="{BB962C8B-B14F-4D97-AF65-F5344CB8AC3E}">
        <p14:creationId xmlns:p14="http://schemas.microsoft.com/office/powerpoint/2010/main" val="18799395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6612F-2D14-08C7-0130-121DEE748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latin typeface="Aptos"/>
              </a:rPr>
              <a:t>Presenter contact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3DD5AA-5E48-9766-E17D-DC4F2E7528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000" b="1">
                <a:latin typeface="Aptos"/>
              </a:rPr>
              <a:t>Wendy Schardt</a:t>
            </a:r>
            <a:r>
              <a:rPr lang="en-US" sz="2000">
                <a:latin typeface="Aptos"/>
              </a:rPr>
              <a:t>, Director of Systems Involved Youth, NDE</a:t>
            </a:r>
            <a:br>
              <a:rPr lang="en-US" sz="2000">
                <a:latin typeface="Aptos"/>
              </a:rPr>
            </a:br>
            <a:r>
              <a:rPr lang="en-US" sz="2000">
                <a:latin typeface="Aptos"/>
                <a:hlinkClick r:id="rId2"/>
              </a:rPr>
              <a:t>Wendy.Schardt@nebraska.gov</a:t>
            </a:r>
            <a:r>
              <a:rPr lang="en-US" sz="2000">
                <a:latin typeface="Aptos"/>
              </a:rPr>
              <a:t>     (531) 363-4734</a:t>
            </a:r>
          </a:p>
          <a:p>
            <a:pPr marL="0" indent="0">
              <a:buNone/>
            </a:pPr>
            <a:br>
              <a:rPr lang="en-US" sz="2000">
                <a:latin typeface="Aptos"/>
              </a:rPr>
            </a:br>
            <a:r>
              <a:rPr lang="en-US" sz="2000" b="1">
                <a:latin typeface="Aptos"/>
              </a:rPr>
              <a:t>Alyssa Moore</a:t>
            </a:r>
            <a:r>
              <a:rPr lang="en-US" sz="2000">
                <a:latin typeface="Aptos"/>
              </a:rPr>
              <a:t>, Registrar, NDE</a:t>
            </a:r>
            <a:br>
              <a:rPr lang="en-US" sz="2000">
                <a:latin typeface="Aptos"/>
              </a:rPr>
            </a:br>
            <a:r>
              <a:rPr lang="en-US" sz="2000">
                <a:latin typeface="Aptos"/>
                <a:hlinkClick r:id="rId3"/>
              </a:rPr>
              <a:t>Alyssa.Moore@nebraska.gov</a:t>
            </a:r>
            <a:r>
              <a:rPr lang="en-US" sz="2000">
                <a:latin typeface="Aptos"/>
              </a:rPr>
              <a:t>        (402) 326-3084</a:t>
            </a:r>
          </a:p>
          <a:p>
            <a:pPr marL="0" indent="0">
              <a:buNone/>
            </a:pPr>
            <a:br>
              <a:rPr lang="en-US" sz="2000">
                <a:latin typeface="Aptos"/>
              </a:rPr>
            </a:br>
            <a:r>
              <a:rPr lang="en-US" sz="2000" b="1">
                <a:latin typeface="Aptos"/>
              </a:rPr>
              <a:t>Malinda Jean Baptiste</a:t>
            </a:r>
            <a:r>
              <a:rPr lang="en-US" sz="2000">
                <a:latin typeface="Aptos"/>
              </a:rPr>
              <a:t>, School Counseling Specialist, NDE</a:t>
            </a:r>
            <a:br>
              <a:rPr lang="en-US" sz="2000">
                <a:latin typeface="Aptos"/>
              </a:rPr>
            </a:br>
            <a:r>
              <a:rPr lang="en-US" sz="2000">
                <a:latin typeface="Aptos"/>
                <a:hlinkClick r:id="rId4"/>
              </a:rPr>
              <a:t>Malinda.Jean-Baptiste@nebraska.gov</a:t>
            </a:r>
            <a:r>
              <a:rPr lang="en-US" sz="2000">
                <a:latin typeface="Aptos"/>
              </a:rPr>
              <a:t>       (402) 560-6877</a:t>
            </a:r>
            <a:br>
              <a:rPr lang="en-US" sz="2000">
                <a:latin typeface="Aptos"/>
              </a:rPr>
            </a:br>
            <a:br>
              <a:rPr lang="en-US" sz="2000">
                <a:latin typeface="Aptos"/>
              </a:rPr>
            </a:br>
            <a:r>
              <a:rPr lang="en-US" sz="2000">
                <a:latin typeface="Aptos"/>
              </a:rPr>
              <a:t>Finish Strong application/inquiries:</a:t>
            </a:r>
            <a:br>
              <a:rPr lang="en-US" sz="2000">
                <a:latin typeface="Aptos"/>
              </a:rPr>
            </a:br>
            <a:r>
              <a:rPr lang="en-US" sz="2000" b="1">
                <a:latin typeface="Aptos"/>
                <a:hlinkClick r:id="rId5"/>
              </a:rPr>
              <a:t>Nde.finishstrong@nebraska.gov</a:t>
            </a:r>
            <a:endParaRPr lang="en-US" sz="2000"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8846972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C603B-9F4A-27B3-13EC-28427BCF2EA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>
                <a:latin typeface="Aptos"/>
              </a:rPr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11108679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DE Day 2026_PowerPoint Template" id="{3A6D2A4B-9885-F443-8A07-81DEA236F91C}" vid="{9A3E7355-E5E1-DC4B-95EE-F0C7EF42F7E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89DC4F0C06E942B867EBBF60997C10" ma:contentTypeVersion="11" ma:contentTypeDescription="Create a new document." ma:contentTypeScope="" ma:versionID="a341393b757cb16c089145593d4d9727">
  <xsd:schema xmlns:xsd="http://www.w3.org/2001/XMLSchema" xmlns:xs="http://www.w3.org/2001/XMLSchema" xmlns:p="http://schemas.microsoft.com/office/2006/metadata/properties" xmlns:ns2="f26b9f18-c257-4119-920a-29f282290d12" xmlns:ns3="0ef2c3a0-5a34-4204-8a06-1c572bb43a18" targetNamespace="http://schemas.microsoft.com/office/2006/metadata/properties" ma:root="true" ma:fieldsID="8aeda8f9513249afbe053920e9c347d4" ns2:_="" ns3:_="">
    <xsd:import namespace="f26b9f18-c257-4119-920a-29f282290d12"/>
    <xsd:import namespace="0ef2c3a0-5a34-4204-8a06-1c572bb43a1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6b9f18-c257-4119-920a-29f282290d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6dbaca4-0a10-4075-9d26-b5ffa51738b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f2c3a0-5a34-4204-8a06-1c572bb43a1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6c27bb7-1f32-48d8-a45d-a23a2e78e759}" ma:internalName="TaxCatchAll" ma:showField="CatchAllData" ma:web="0ef2c3a0-5a34-4204-8a06-1c572bb43a1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26b9f18-c257-4119-920a-29f282290d12">
      <Terms xmlns="http://schemas.microsoft.com/office/infopath/2007/PartnerControls"/>
    </lcf76f155ced4ddcb4097134ff3c332f>
    <TaxCatchAll xmlns="0ef2c3a0-5a34-4204-8a06-1c572bb43a18" xsi:nil="true"/>
  </documentManagement>
</p:properties>
</file>

<file path=customXml/itemProps1.xml><?xml version="1.0" encoding="utf-8"?>
<ds:datastoreItem xmlns:ds="http://schemas.openxmlformats.org/officeDocument/2006/customXml" ds:itemID="{822CAAF6-1CAD-4584-9FBF-D28FA889561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02415BE-9E3C-46C8-9796-4D293B84B874}">
  <ds:schemaRefs>
    <ds:schemaRef ds:uri="0ef2c3a0-5a34-4204-8a06-1c572bb43a18"/>
    <ds:schemaRef ds:uri="f26b9f18-c257-4119-920a-29f282290d1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C737419E-5D4B-48B7-9CF6-01B18627764B}">
  <ds:schemaRefs>
    <ds:schemaRef ds:uri="0ef2c3a0-5a34-4204-8a06-1c572bb43a18"/>
    <ds:schemaRef ds:uri="f26b9f18-c257-4119-920a-29f282290d12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NDE Day 2026_PowerPoint Template</Template>
  <Application>Microsoft Office PowerPoint</Application>
  <PresentationFormat>Widescreen</PresentationFormat>
  <Slides>27</Slides>
  <Notes>25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Building a Path to Finish Strong</vt:lpstr>
      <vt:lpstr>Agenda</vt:lpstr>
      <vt:lpstr>Meet the Team</vt:lpstr>
      <vt:lpstr>How we Support Schools and Systems</vt:lpstr>
      <vt:lpstr>Shared Language</vt:lpstr>
      <vt:lpstr>Progress toward Systems Alignment</vt:lpstr>
      <vt:lpstr>Bellwether report</vt:lpstr>
      <vt:lpstr>“I’ve been to five different high school programs…I’ve done everything and all my credits have been lost, so I’ve just given up.” Anonymous Student Interview </vt:lpstr>
      <vt:lpstr>User story</vt:lpstr>
      <vt:lpstr>LB 296 (2025):  Finish Strong Nebraska What it Requires</vt:lpstr>
      <vt:lpstr>Determining Eligibility for Finish Strong</vt:lpstr>
      <vt:lpstr>RISE-SI: Records Integration Supporting Education for Systems-Involved Youth</vt:lpstr>
      <vt:lpstr>Is my student eligible?</vt:lpstr>
      <vt:lpstr>Finish Strong Graduation plan</vt:lpstr>
      <vt:lpstr>Quality School Counseling</vt:lpstr>
      <vt:lpstr>NDE Credit Evaluation Support</vt:lpstr>
      <vt:lpstr>“I’ve been to five different  high school programs… I’ve done everything and all my credits have been lost, so I’ve just given up.” Anonymous Student Interview </vt:lpstr>
      <vt:lpstr>Partial Credit – Opportunity for growth</vt:lpstr>
      <vt:lpstr>Issuing Diplomas</vt:lpstr>
      <vt:lpstr>Accessing NDE for support services</vt:lpstr>
      <vt:lpstr>  New Website  </vt:lpstr>
      <vt:lpstr>Summary of Support Services</vt:lpstr>
      <vt:lpstr>How can you support Finish Strong?</vt:lpstr>
      <vt:lpstr>Why does Finish Strong matter?</vt:lpstr>
      <vt:lpstr>How to contact NDE</vt:lpstr>
      <vt:lpstr>Presenter contact information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Schardt, Wendy</dc:creator>
  <cp:revision>4</cp:revision>
  <dcterms:created xsi:type="dcterms:W3CDTF">2026-06-26T20:27:03Z</dcterms:created>
  <dcterms:modified xsi:type="dcterms:W3CDTF">2026-09-24T17:18:47Z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aff96f3-febb-4d97-abce-da8759adbf29_Enabled">
    <vt:lpwstr>true</vt:lpwstr>
  </property>
  <property fmtid="{D5CDD505-2E9C-101B-9397-08002B2CF9AE}" pid="3" name="MSIP_Label_7aff96f3-febb-4d97-abce-da8759adbf29_SetDate">
    <vt:lpwstr>2026-06-26T20:49:00Z</vt:lpwstr>
  </property>
  <property fmtid="{D5CDD505-2E9C-101B-9397-08002B2CF9AE}" pid="4" name="MSIP_Label_7aff96f3-febb-4d97-abce-da8759adbf29_Method">
    <vt:lpwstr>Standard</vt:lpwstr>
  </property>
  <property fmtid="{D5CDD505-2E9C-101B-9397-08002B2CF9AE}" pid="5" name="MSIP_Label_7aff96f3-febb-4d97-abce-da8759adbf29_Name">
    <vt:lpwstr>Confidential</vt:lpwstr>
  </property>
  <property fmtid="{D5CDD505-2E9C-101B-9397-08002B2CF9AE}" pid="6" name="MSIP_Label_7aff96f3-febb-4d97-abce-da8759adbf29_SiteId">
    <vt:lpwstr>9981678a-3c4d-40f7-9624-f41a08565121</vt:lpwstr>
  </property>
  <property fmtid="{D5CDD505-2E9C-101B-9397-08002B2CF9AE}" pid="7" name="MSIP_Label_7aff96f3-febb-4d97-abce-da8759adbf29_ActionId">
    <vt:lpwstr>681c6f92-ffc5-4f69-ba97-908193f4db37</vt:lpwstr>
  </property>
  <property fmtid="{D5CDD505-2E9C-101B-9397-08002B2CF9AE}" pid="8" name="MSIP_Label_7aff96f3-febb-4d97-abce-da8759adbf29_ContentBits">
    <vt:lpwstr>0</vt:lpwstr>
  </property>
  <property fmtid="{D5CDD505-2E9C-101B-9397-08002B2CF9AE}" pid="9" name="MSIP_Label_7aff96f3-febb-4d97-abce-da8759adbf29_Tag">
    <vt:lpwstr>10, 3, 0, 1</vt:lpwstr>
  </property>
  <property fmtid="{D5CDD505-2E9C-101B-9397-08002B2CF9AE}" pid="10" name="ContentTypeId">
    <vt:lpwstr>0x0101002889DC4F0C06E942B867EBBF60997C10</vt:lpwstr>
  </property>
  <property fmtid="{D5CDD505-2E9C-101B-9397-08002B2CF9AE}" pid="11" name="MediaServiceImageTags">
    <vt:lpwstr/>
  </property>
</Properties>
</file>