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theme/theme6.xml" ContentType="application/vnd.openxmlformats-officedocument.theme+xml"/>
  <Override PartName="/ppt/slideLayouts/slideLayout39.xml" ContentType="application/vnd.openxmlformats-officedocument.presentationml.slideLayout+xml"/>
  <Override PartName="/ppt/theme/theme7.xml" ContentType="application/vnd.openxmlformats-officedocument.theme+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9.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6.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2.xml" ContentType="application/vnd.openxmlformats-officedocument.presentationml.notesSlide+xml"/>
  <Override PartName="/ppt/ink/ink1.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53.xml" ContentType="application/vnd.openxmlformats-officedocument.presentationml.notesSlide+xml"/>
  <Override PartName="/ppt/tags/tag1.xml" ContentType="application/vnd.openxmlformats-officedocument.presentationml.tags+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87" r:id="rId3"/>
    <p:sldMasterId id="2147483693" r:id="rId4"/>
    <p:sldMasterId id="2147483698" r:id="rId5"/>
    <p:sldMasterId id="2147483701" r:id="rId6"/>
    <p:sldMasterId id="2147483704" r:id="rId7"/>
    <p:sldMasterId id="2147483706" r:id="rId8"/>
    <p:sldMasterId id="2147483708" r:id="rId9"/>
    <p:sldMasterId id="2147483713" r:id="rId10"/>
  </p:sldMasterIdLst>
  <p:notesMasterIdLst>
    <p:notesMasterId r:id="rId167"/>
  </p:notesMasterIdLst>
  <p:handoutMasterIdLst>
    <p:handoutMasterId r:id="rId168"/>
  </p:handoutMasterIdLst>
  <p:sldIdLst>
    <p:sldId id="611" r:id="rId11"/>
    <p:sldId id="610" r:id="rId12"/>
    <p:sldId id="287" r:id="rId13"/>
    <p:sldId id="288" r:id="rId14"/>
    <p:sldId id="289" r:id="rId15"/>
    <p:sldId id="290" r:id="rId16"/>
    <p:sldId id="291" r:id="rId17"/>
    <p:sldId id="292" r:id="rId18"/>
    <p:sldId id="620" r:id="rId19"/>
    <p:sldId id="294" r:id="rId20"/>
    <p:sldId id="295" r:id="rId21"/>
    <p:sldId id="296" r:id="rId22"/>
    <p:sldId id="297" r:id="rId23"/>
    <p:sldId id="298" r:id="rId24"/>
    <p:sldId id="299" r:id="rId25"/>
    <p:sldId id="300" r:id="rId26"/>
    <p:sldId id="709" r:id="rId27"/>
    <p:sldId id="571" r:id="rId28"/>
    <p:sldId id="715" r:id="rId29"/>
    <p:sldId id="700" r:id="rId30"/>
    <p:sldId id="694" r:id="rId31"/>
    <p:sldId id="744" r:id="rId32"/>
    <p:sldId id="716" r:id="rId33"/>
    <p:sldId id="553" r:id="rId34"/>
    <p:sldId id="629" r:id="rId35"/>
    <p:sldId id="626" r:id="rId36"/>
    <p:sldId id="687" r:id="rId37"/>
    <p:sldId id="693" r:id="rId38"/>
    <p:sldId id="717" r:id="rId39"/>
    <p:sldId id="718" r:id="rId40"/>
    <p:sldId id="720" r:id="rId41"/>
    <p:sldId id="711" r:id="rId42"/>
    <p:sldId id="698" r:id="rId43"/>
    <p:sldId id="593" r:id="rId44"/>
    <p:sldId id="712" r:id="rId45"/>
    <p:sldId id="697" r:id="rId46"/>
    <p:sldId id="702" r:id="rId47"/>
    <p:sldId id="722" r:id="rId48"/>
    <p:sldId id="704" r:id="rId49"/>
    <p:sldId id="703" r:id="rId50"/>
    <p:sldId id="705" r:id="rId51"/>
    <p:sldId id="723" r:id="rId52"/>
    <p:sldId id="724" r:id="rId53"/>
    <p:sldId id="725" r:id="rId54"/>
    <p:sldId id="258" r:id="rId55"/>
    <p:sldId id="726" r:id="rId56"/>
    <p:sldId id="678" r:id="rId57"/>
    <p:sldId id="640" r:id="rId58"/>
    <p:sldId id="596" r:id="rId59"/>
    <p:sldId id="573" r:id="rId60"/>
    <p:sldId id="598" r:id="rId61"/>
    <p:sldId id="599" r:id="rId62"/>
    <p:sldId id="293" r:id="rId63"/>
    <p:sldId id="745" r:id="rId64"/>
    <p:sldId id="414" r:id="rId65"/>
    <p:sldId id="727" r:id="rId66"/>
    <p:sldId id="772" r:id="rId67"/>
    <p:sldId id="773" r:id="rId68"/>
    <p:sldId id="774" r:id="rId69"/>
    <p:sldId id="775" r:id="rId70"/>
    <p:sldId id="776" r:id="rId71"/>
    <p:sldId id="777" r:id="rId72"/>
    <p:sldId id="778" r:id="rId73"/>
    <p:sldId id="779" r:id="rId74"/>
    <p:sldId id="371" r:id="rId75"/>
    <p:sldId id="283" r:id="rId76"/>
    <p:sldId id="582" r:id="rId77"/>
    <p:sldId id="566" r:id="rId78"/>
    <p:sldId id="748" r:id="rId79"/>
    <p:sldId id="583" r:id="rId80"/>
    <p:sldId id="584" r:id="rId81"/>
    <p:sldId id="577" r:id="rId82"/>
    <p:sldId id="578" r:id="rId83"/>
    <p:sldId id="575" r:id="rId84"/>
    <p:sldId id="581" r:id="rId85"/>
    <p:sldId id="579" r:id="rId86"/>
    <p:sldId id="580" r:id="rId87"/>
    <p:sldId id="585" r:id="rId88"/>
    <p:sldId id="586" r:id="rId89"/>
    <p:sldId id="587" r:id="rId90"/>
    <p:sldId id="588" r:id="rId91"/>
    <p:sldId id="421" r:id="rId92"/>
    <p:sldId id="589" r:id="rId93"/>
    <p:sldId id="422" r:id="rId94"/>
    <p:sldId id="590" r:id="rId95"/>
    <p:sldId id="749" r:id="rId96"/>
    <p:sldId id="574" r:id="rId97"/>
    <p:sldId id="591" r:id="rId98"/>
    <p:sldId id="595" r:id="rId99"/>
    <p:sldId id="592" r:id="rId100"/>
    <p:sldId id="750" r:id="rId101"/>
    <p:sldId id="594" r:id="rId102"/>
    <p:sldId id="457" r:id="rId103"/>
    <p:sldId id="458" r:id="rId104"/>
    <p:sldId id="677" r:id="rId105"/>
    <p:sldId id="752" r:id="rId106"/>
    <p:sldId id="684" r:id="rId107"/>
    <p:sldId id="439" r:id="rId108"/>
    <p:sldId id="442" r:id="rId109"/>
    <p:sldId id="685" r:id="rId110"/>
    <p:sldId id="443" r:id="rId111"/>
    <p:sldId id="671" r:id="rId112"/>
    <p:sldId id="674" r:id="rId113"/>
    <p:sldId id="675" r:id="rId114"/>
    <p:sldId id="464" r:id="rId115"/>
    <p:sldId id="676" r:id="rId116"/>
    <p:sldId id="270" r:id="rId117"/>
    <p:sldId id="681" r:id="rId118"/>
    <p:sldId id="452" r:id="rId119"/>
    <p:sldId id="273" r:id="rId120"/>
    <p:sldId id="469" r:id="rId121"/>
    <p:sldId id="275" r:id="rId122"/>
    <p:sldId id="682" r:id="rId123"/>
    <p:sldId id="683" r:id="rId124"/>
    <p:sldId id="753" r:id="rId125"/>
    <p:sldId id="754" r:id="rId126"/>
    <p:sldId id="755" r:id="rId127"/>
    <p:sldId id="756" r:id="rId128"/>
    <p:sldId id="780" r:id="rId129"/>
    <p:sldId id="259" r:id="rId130"/>
    <p:sldId id="267" r:id="rId131"/>
    <p:sldId id="758" r:id="rId132"/>
    <p:sldId id="268" r:id="rId133"/>
    <p:sldId id="269" r:id="rId134"/>
    <p:sldId id="260" r:id="rId135"/>
    <p:sldId id="261" r:id="rId136"/>
    <p:sldId id="262" r:id="rId137"/>
    <p:sldId id="256" r:id="rId138"/>
    <p:sldId id="760" r:id="rId139"/>
    <p:sldId id="257" r:id="rId140"/>
    <p:sldId id="761" r:id="rId141"/>
    <p:sldId id="266" r:id="rId142"/>
    <p:sldId id="762" r:id="rId143"/>
    <p:sldId id="763" r:id="rId144"/>
    <p:sldId id="764" r:id="rId145"/>
    <p:sldId id="271" r:id="rId146"/>
    <p:sldId id="274" r:id="rId147"/>
    <p:sldId id="276" r:id="rId148"/>
    <p:sldId id="277" r:id="rId149"/>
    <p:sldId id="278" r:id="rId150"/>
    <p:sldId id="765" r:id="rId151"/>
    <p:sldId id="272" r:id="rId152"/>
    <p:sldId id="616" r:id="rId153"/>
    <p:sldId id="742" r:id="rId154"/>
    <p:sldId id="473" r:id="rId155"/>
    <p:sldId id="474" r:id="rId156"/>
    <p:sldId id="475" r:id="rId157"/>
    <p:sldId id="477" r:id="rId158"/>
    <p:sldId id="485" r:id="rId159"/>
    <p:sldId id="331" r:id="rId160"/>
    <p:sldId id="301" r:id="rId161"/>
    <p:sldId id="483" r:id="rId162"/>
    <p:sldId id="484" r:id="rId163"/>
    <p:sldId id="487" r:id="rId164"/>
    <p:sldId id="488" r:id="rId165"/>
    <p:sldId id="489" r:id="rId166"/>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86467" autoAdjust="0"/>
  </p:normalViewPr>
  <p:slideViewPr>
    <p:cSldViewPr snapToGrid="0">
      <p:cViewPr varScale="1">
        <p:scale>
          <a:sx n="37" d="100"/>
          <a:sy n="37" d="100"/>
        </p:scale>
        <p:origin x="52" y="34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63" Type="http://schemas.openxmlformats.org/officeDocument/2006/relationships/slide" Target="slides/slide53.xml"/><Relationship Id="rId84" Type="http://schemas.openxmlformats.org/officeDocument/2006/relationships/slide" Target="slides/slide74.xml"/><Relationship Id="rId138" Type="http://schemas.openxmlformats.org/officeDocument/2006/relationships/slide" Target="slides/slide128.xml"/><Relationship Id="rId159" Type="http://schemas.openxmlformats.org/officeDocument/2006/relationships/slide" Target="slides/slide149.xml"/><Relationship Id="rId170" Type="http://schemas.openxmlformats.org/officeDocument/2006/relationships/viewProps" Target="viewProps.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53" Type="http://schemas.openxmlformats.org/officeDocument/2006/relationships/slide" Target="slides/slide43.xml"/><Relationship Id="rId74" Type="http://schemas.openxmlformats.org/officeDocument/2006/relationships/slide" Target="slides/slide64.xml"/><Relationship Id="rId128" Type="http://schemas.openxmlformats.org/officeDocument/2006/relationships/slide" Target="slides/slide118.xml"/><Relationship Id="rId149" Type="http://schemas.openxmlformats.org/officeDocument/2006/relationships/slide" Target="slides/slide139.xml"/><Relationship Id="rId5" Type="http://schemas.openxmlformats.org/officeDocument/2006/relationships/slideMaster" Target="slideMasters/slideMaster5.xml"/><Relationship Id="rId95" Type="http://schemas.openxmlformats.org/officeDocument/2006/relationships/slide" Target="slides/slide85.xml"/><Relationship Id="rId160" Type="http://schemas.openxmlformats.org/officeDocument/2006/relationships/slide" Target="slides/slide150.xml"/><Relationship Id="rId22" Type="http://schemas.openxmlformats.org/officeDocument/2006/relationships/slide" Target="slides/slide12.xml"/><Relationship Id="rId43" Type="http://schemas.openxmlformats.org/officeDocument/2006/relationships/slide" Target="slides/slide33.xml"/><Relationship Id="rId64" Type="http://schemas.openxmlformats.org/officeDocument/2006/relationships/slide" Target="slides/slide54.xml"/><Relationship Id="rId118" Type="http://schemas.openxmlformats.org/officeDocument/2006/relationships/slide" Target="slides/slide108.xml"/><Relationship Id="rId139" Type="http://schemas.openxmlformats.org/officeDocument/2006/relationships/slide" Target="slides/slide129.xml"/><Relationship Id="rId85" Type="http://schemas.openxmlformats.org/officeDocument/2006/relationships/slide" Target="slides/slide75.xml"/><Relationship Id="rId150" Type="http://schemas.openxmlformats.org/officeDocument/2006/relationships/slide" Target="slides/slide140.xml"/><Relationship Id="rId171" Type="http://schemas.openxmlformats.org/officeDocument/2006/relationships/theme" Target="theme/theme1.xml"/><Relationship Id="rId12" Type="http://schemas.openxmlformats.org/officeDocument/2006/relationships/slide" Target="slides/slide2.xml"/><Relationship Id="rId33" Type="http://schemas.openxmlformats.org/officeDocument/2006/relationships/slide" Target="slides/slide23.xml"/><Relationship Id="rId108" Type="http://schemas.openxmlformats.org/officeDocument/2006/relationships/slide" Target="slides/slide98.xml"/><Relationship Id="rId129" Type="http://schemas.openxmlformats.org/officeDocument/2006/relationships/slide" Target="slides/slide119.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40" Type="http://schemas.openxmlformats.org/officeDocument/2006/relationships/slide" Target="slides/slide130.xml"/><Relationship Id="rId145" Type="http://schemas.openxmlformats.org/officeDocument/2006/relationships/slide" Target="slides/slide135.xml"/><Relationship Id="rId161" Type="http://schemas.openxmlformats.org/officeDocument/2006/relationships/slide" Target="slides/slide151.xml"/><Relationship Id="rId166" Type="http://schemas.openxmlformats.org/officeDocument/2006/relationships/slide" Target="slides/slide156.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slide" Target="slides/slide104.xml"/><Relationship Id="rId119" Type="http://schemas.openxmlformats.org/officeDocument/2006/relationships/slide" Target="slides/slide109.xml"/><Relationship Id="rId44" Type="http://schemas.openxmlformats.org/officeDocument/2006/relationships/slide" Target="slides/slide34.xml"/><Relationship Id="rId60" Type="http://schemas.openxmlformats.org/officeDocument/2006/relationships/slide" Target="slides/slide50.xml"/><Relationship Id="rId65" Type="http://schemas.openxmlformats.org/officeDocument/2006/relationships/slide" Target="slides/slide55.xml"/><Relationship Id="rId81" Type="http://schemas.openxmlformats.org/officeDocument/2006/relationships/slide" Target="slides/slide71.xml"/><Relationship Id="rId86" Type="http://schemas.openxmlformats.org/officeDocument/2006/relationships/slide" Target="slides/slide76.xml"/><Relationship Id="rId130" Type="http://schemas.openxmlformats.org/officeDocument/2006/relationships/slide" Target="slides/slide120.xml"/><Relationship Id="rId135" Type="http://schemas.openxmlformats.org/officeDocument/2006/relationships/slide" Target="slides/slide125.xml"/><Relationship Id="rId151" Type="http://schemas.openxmlformats.org/officeDocument/2006/relationships/slide" Target="slides/slide141.xml"/><Relationship Id="rId156" Type="http://schemas.openxmlformats.org/officeDocument/2006/relationships/slide" Target="slides/slide146.xml"/><Relationship Id="rId172" Type="http://schemas.openxmlformats.org/officeDocument/2006/relationships/tableStyles" Target="tableStyles.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167"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162" Type="http://schemas.openxmlformats.org/officeDocument/2006/relationships/slide" Target="slides/slide15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157" Type="http://schemas.openxmlformats.org/officeDocument/2006/relationships/slide" Target="slides/slide147.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slide" Target="slides/slide14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168"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163" Type="http://schemas.openxmlformats.org/officeDocument/2006/relationships/slide" Target="slides/slide153.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slide" Target="slides/slide106.xml"/><Relationship Id="rId137" Type="http://schemas.openxmlformats.org/officeDocument/2006/relationships/slide" Target="slides/slide127.xml"/><Relationship Id="rId158" Type="http://schemas.openxmlformats.org/officeDocument/2006/relationships/slide" Target="slides/slide148.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slide" Target="slides/slide101.xml"/><Relationship Id="rId132" Type="http://schemas.openxmlformats.org/officeDocument/2006/relationships/slide" Target="slides/slide122.xml"/><Relationship Id="rId153" Type="http://schemas.openxmlformats.org/officeDocument/2006/relationships/slide" Target="slides/slide143.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52" Type="http://schemas.openxmlformats.org/officeDocument/2006/relationships/slide" Target="slides/slide42.xml"/><Relationship Id="rId73" Type="http://schemas.openxmlformats.org/officeDocument/2006/relationships/slide" Target="slides/slide63.xml"/><Relationship Id="rId78" Type="http://schemas.openxmlformats.org/officeDocument/2006/relationships/slide" Target="slides/slide68.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43" Type="http://schemas.openxmlformats.org/officeDocument/2006/relationships/slide" Target="slides/slide133.xml"/><Relationship Id="rId148" Type="http://schemas.openxmlformats.org/officeDocument/2006/relationships/slide" Target="slides/slide138.xml"/><Relationship Id="rId164" Type="http://schemas.openxmlformats.org/officeDocument/2006/relationships/slide" Target="slides/slide154.xml"/><Relationship Id="rId16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26" Type="http://schemas.openxmlformats.org/officeDocument/2006/relationships/slide" Target="slides/slide16.xml"/><Relationship Id="rId47" Type="http://schemas.openxmlformats.org/officeDocument/2006/relationships/slide" Target="slides/slide37.xml"/><Relationship Id="rId68" Type="http://schemas.openxmlformats.org/officeDocument/2006/relationships/slide" Target="slides/slide58.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54" Type="http://schemas.openxmlformats.org/officeDocument/2006/relationships/slide" Target="slides/slide144.xml"/><Relationship Id="rId16" Type="http://schemas.openxmlformats.org/officeDocument/2006/relationships/slide" Target="slides/slide6.xml"/><Relationship Id="rId37" Type="http://schemas.openxmlformats.org/officeDocument/2006/relationships/slide" Target="slides/slide27.xml"/><Relationship Id="rId58" Type="http://schemas.openxmlformats.org/officeDocument/2006/relationships/slide" Target="slides/slide48.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44" Type="http://schemas.openxmlformats.org/officeDocument/2006/relationships/slide" Target="slides/slide134.xml"/><Relationship Id="rId90" Type="http://schemas.openxmlformats.org/officeDocument/2006/relationships/slide" Target="slides/slide80.xml"/><Relationship Id="rId165" Type="http://schemas.openxmlformats.org/officeDocument/2006/relationships/slide" Target="slides/slide155.xml"/><Relationship Id="rId27" Type="http://schemas.openxmlformats.org/officeDocument/2006/relationships/slide" Target="slides/slide17.xml"/><Relationship Id="rId48" Type="http://schemas.openxmlformats.org/officeDocument/2006/relationships/slide" Target="slides/slide38.xml"/><Relationship Id="rId69" Type="http://schemas.openxmlformats.org/officeDocument/2006/relationships/slide" Target="slides/slide59.xml"/><Relationship Id="rId113" Type="http://schemas.openxmlformats.org/officeDocument/2006/relationships/slide" Target="slides/slide103.xml"/><Relationship Id="rId134" Type="http://schemas.openxmlformats.org/officeDocument/2006/relationships/slide" Target="slides/slide124.xml"/><Relationship Id="rId80" Type="http://schemas.openxmlformats.org/officeDocument/2006/relationships/slide" Target="slides/slide70.xml"/><Relationship Id="rId155" Type="http://schemas.openxmlformats.org/officeDocument/2006/relationships/slide" Target="slides/slide145.xml"/><Relationship Id="rId17" Type="http://schemas.openxmlformats.org/officeDocument/2006/relationships/slide" Target="slides/slide7.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24" Type="http://schemas.openxmlformats.org/officeDocument/2006/relationships/slide" Target="slides/slide114.xml"/></Relationships>
</file>

<file path=ppt/diagrams/_rels/data1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image" Target="../media/image42.jpeg"/></Relationships>
</file>

<file path=ppt/diagrams/_rels/data1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image" Target="../media/image44.jpg"/></Relationships>
</file>

<file path=ppt/diagrams/_rels/data1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image" Target="../media/image47.jpeg"/></Relationships>
</file>

<file path=ppt/diagrams/_rels/data1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image" Target="../media/image49.gif"/></Relationships>
</file>

<file path=ppt/diagrams/_rels/data18.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78.svg"/><Relationship Id="rId1" Type="http://schemas.openxmlformats.org/officeDocument/2006/relationships/image" Target="../media/image77.svg"/><Relationship Id="rId4" Type="http://schemas.openxmlformats.org/officeDocument/2006/relationships/image" Target="../media/image80.svg"/></Relationships>
</file>

<file path=ppt/diagrams/_rels/data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image" Target="../media/image27.jpeg"/></Relationships>
</file>

<file path=ppt/diagrams/_rels/data21.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image" Target="../media/image157.svg"/><Relationship Id="rId1" Type="http://schemas.openxmlformats.org/officeDocument/2006/relationships/image" Target="../media/image156.svg"/><Relationship Id="rId4" Type="http://schemas.openxmlformats.org/officeDocument/2006/relationships/image" Target="../media/image159.svg"/></Relationships>
</file>

<file path=ppt/diagrams/_rels/data22.xml.rels><?xml version="1.0" encoding="UTF-8" standalone="yes"?>
<Relationships xmlns="http://schemas.openxmlformats.org/package/2006/relationships"><Relationship Id="rId2" Type="http://schemas.openxmlformats.org/officeDocument/2006/relationships/image" Target="../media/image171.svg"/><Relationship Id="rId1" Type="http://schemas.openxmlformats.org/officeDocument/2006/relationships/image" Target="../media/image170.svg"/></Relationships>
</file>

<file path=ppt/diagrams/_rels/data24.xml.rels><?xml version="1.0" encoding="UTF-8" standalone="yes"?>
<Relationships xmlns="http://schemas.openxmlformats.org/package/2006/relationships"><Relationship Id="rId2" Type="http://schemas.openxmlformats.org/officeDocument/2006/relationships/hyperlink" Target="mailto:paul.haas@Nebraska.gov" TargetMode="External"/><Relationship Id="rId1" Type="http://schemas.openxmlformats.org/officeDocument/2006/relationships/hyperlink" Target="https://sfos-payment.education.ne.gov/program-payment/" TargetMode="External"/></Relationships>
</file>

<file path=ppt/diagrams/_rels/data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image" Target="../media/image30.jpeg"/></Relationships>
</file>

<file path=ppt/diagrams/_rels/data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image" Target="../media/image32.jpeg"/></Relationships>
</file>

<file path=ppt/diagrams/_rels/data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image" Target="../media/image34.jpg"/></Relationships>
</file>

<file path=ppt/diagrams/_rels/data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image" Target="../media/image36.jpg"/></Relationships>
</file>

<file path=ppt/diagrams/_rels/data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image" Target="../media/image38.jpeg"/></Relationships>
</file>

<file path=ppt/diagrams/_rels/data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image" Target="../media/image40.jpeg"/></Relationships>
</file>

<file path=ppt/diagrams/_rels/drawing1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image" Target="../media/image42.jpeg"/></Relationships>
</file>

<file path=ppt/diagrams/_rels/drawing1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image" Target="../media/image44.jpg"/></Relationships>
</file>

<file path=ppt/diagrams/_rels/drawing1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image" Target="../media/image47.jpeg"/></Relationships>
</file>

<file path=ppt/diagrams/_rels/drawing13.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image" Target="../media/image49.gif"/></Relationships>
</file>

<file path=ppt/diagrams/_rels/drawing18.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78.svg"/><Relationship Id="rId1" Type="http://schemas.openxmlformats.org/officeDocument/2006/relationships/image" Target="../media/image77.svg"/><Relationship Id="rId4" Type="http://schemas.openxmlformats.org/officeDocument/2006/relationships/image" Target="../media/image80.svg"/></Relationships>
</file>

<file path=ppt/diagrams/_rels/drawing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image" Target="../media/image27.jpeg"/></Relationships>
</file>

<file path=ppt/diagrams/_rels/drawing21.xml.rels><?xml version="1.0" encoding="UTF-8" standalone="yes"?>
<Relationships xmlns="http://schemas.openxmlformats.org/package/2006/relationships"><Relationship Id="rId3" Type="http://schemas.openxmlformats.org/officeDocument/2006/relationships/image" Target="../media/image158.svg"/><Relationship Id="rId2" Type="http://schemas.openxmlformats.org/officeDocument/2006/relationships/image" Target="../media/image157.svg"/><Relationship Id="rId1" Type="http://schemas.openxmlformats.org/officeDocument/2006/relationships/image" Target="../media/image156.svg"/><Relationship Id="rId4" Type="http://schemas.openxmlformats.org/officeDocument/2006/relationships/image" Target="../media/image159.svg"/></Relationships>
</file>

<file path=ppt/diagrams/_rels/drawing22.xml.rels><?xml version="1.0" encoding="UTF-8" standalone="yes"?>
<Relationships xmlns="http://schemas.openxmlformats.org/package/2006/relationships"><Relationship Id="rId2" Type="http://schemas.openxmlformats.org/officeDocument/2006/relationships/image" Target="../media/image171.svg"/><Relationship Id="rId1" Type="http://schemas.openxmlformats.org/officeDocument/2006/relationships/image" Target="../media/image170.svg"/></Relationships>
</file>

<file path=ppt/diagrams/_rels/drawing24.xml.rels><?xml version="1.0" encoding="UTF-8" standalone="yes"?>
<Relationships xmlns="http://schemas.openxmlformats.org/package/2006/relationships"><Relationship Id="rId2" Type="http://schemas.openxmlformats.org/officeDocument/2006/relationships/hyperlink" Target="mailto:paul.haas@Nebraska.gov" TargetMode="External"/><Relationship Id="rId1" Type="http://schemas.openxmlformats.org/officeDocument/2006/relationships/hyperlink" Target="https://sfos-payment.education.ne.gov/program-payment/" TargetMode="External"/></Relationships>
</file>

<file path=ppt/diagrams/_rels/drawing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image" Target="../media/image30.jpeg"/></Relationships>
</file>

<file path=ppt/diagrams/_rels/drawing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image" Target="../media/image32.jpeg"/></Relationships>
</file>

<file path=ppt/diagrams/_rels/drawing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image" Target="../media/image34.jpg"/></Relationships>
</file>

<file path=ppt/diagrams/_rels/drawing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image" Target="../media/image36.jpg"/></Relationships>
</file>

<file path=ppt/diagrams/_rels/drawing8.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image" Target="../media/image38.jpeg"/></Relationships>
</file>

<file path=ppt/diagrams/_rels/drawing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image" Target="../media/image40.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0A1830-3850-4149-AF1E-7AF0250B35A3}" type="doc">
      <dgm:prSet loTypeId="urn:microsoft.com/office/officeart/2005/8/layout/radial6" loCatId="relationship" qsTypeId="urn:microsoft.com/office/officeart/2005/8/quickstyle/simple1" qsCatId="simple" csTypeId="urn:microsoft.com/office/officeart/2005/8/colors/accent1_2" csCatId="accent1" phldr="1"/>
      <dgm:spPr/>
      <dgm:t>
        <a:bodyPr/>
        <a:lstStyle/>
        <a:p>
          <a:endParaRPr lang="en-US"/>
        </a:p>
      </dgm:t>
    </dgm:pt>
    <dgm:pt modelId="{57BAD6B7-B30C-4B6E-A255-73A585DDBE7B}">
      <dgm:prSet phldrT="[Text]"/>
      <dgm:spPr>
        <a:solidFill>
          <a:srgbClr val="7030A0"/>
        </a:solidFill>
      </dgm:spPr>
      <dgm:t>
        <a:bodyPr/>
        <a:lstStyle/>
        <a:p>
          <a:r>
            <a:rPr lang="en-US" dirty="0"/>
            <a:t>Taxing Funds</a:t>
          </a:r>
        </a:p>
      </dgm:t>
    </dgm:pt>
    <dgm:pt modelId="{9531F427-E2B5-4110-A213-65413CC97C59}" type="parTrans" cxnId="{26DE3C2B-61ED-47E6-8488-D62C2A6EF347}">
      <dgm:prSet/>
      <dgm:spPr/>
      <dgm:t>
        <a:bodyPr/>
        <a:lstStyle/>
        <a:p>
          <a:endParaRPr lang="en-US"/>
        </a:p>
      </dgm:t>
    </dgm:pt>
    <dgm:pt modelId="{A996D8A5-769C-4CD0-971C-44274609F651}" type="sibTrans" cxnId="{26DE3C2B-61ED-47E6-8488-D62C2A6EF347}">
      <dgm:prSet/>
      <dgm:spPr/>
      <dgm:t>
        <a:bodyPr/>
        <a:lstStyle/>
        <a:p>
          <a:endParaRPr lang="en-US"/>
        </a:p>
      </dgm:t>
    </dgm:pt>
    <dgm:pt modelId="{6AA7129A-C608-41C6-94C2-0AB99EE18CAA}">
      <dgm:prSet phldrT="[Text]" custT="1"/>
      <dgm:spPr>
        <a:solidFill>
          <a:srgbClr val="00B4B0"/>
        </a:solidFill>
      </dgm:spPr>
      <dgm:t>
        <a:bodyPr/>
        <a:lstStyle/>
        <a:p>
          <a:r>
            <a:rPr lang="en-US" sz="3600" i="1" dirty="0"/>
            <a:t>General</a:t>
          </a:r>
          <a:endParaRPr lang="en-US" sz="2700" i="1" dirty="0"/>
        </a:p>
      </dgm:t>
    </dgm:pt>
    <dgm:pt modelId="{34D8CBE7-0999-4EDD-B2D0-4050D5E12EE9}" type="parTrans" cxnId="{7852C88D-718E-4B86-9CF8-6D6709F69102}">
      <dgm:prSet/>
      <dgm:spPr/>
      <dgm:t>
        <a:bodyPr/>
        <a:lstStyle/>
        <a:p>
          <a:endParaRPr lang="en-US"/>
        </a:p>
      </dgm:t>
    </dgm:pt>
    <dgm:pt modelId="{115F1085-124A-4189-A733-38913909AC74}" type="sibTrans" cxnId="{7852C88D-718E-4B86-9CF8-6D6709F69102}">
      <dgm:prSet/>
      <dgm:spPr/>
      <dgm:t>
        <a:bodyPr/>
        <a:lstStyle/>
        <a:p>
          <a:endParaRPr lang="en-US"/>
        </a:p>
      </dgm:t>
    </dgm:pt>
    <dgm:pt modelId="{065C27A4-57A6-43AD-A797-CB50E36AB7FE}">
      <dgm:prSet phldrT="[Text]" custT="1"/>
      <dgm:spPr>
        <a:solidFill>
          <a:srgbClr val="0070C0"/>
        </a:solidFill>
      </dgm:spPr>
      <dgm:t>
        <a:bodyPr/>
        <a:lstStyle/>
        <a:p>
          <a:r>
            <a:rPr lang="en-US" sz="3600" i="1" dirty="0"/>
            <a:t>Special Building</a:t>
          </a:r>
        </a:p>
      </dgm:t>
    </dgm:pt>
    <dgm:pt modelId="{24883E52-F620-4E9B-B6DE-7056BE5DF2E8}" type="parTrans" cxnId="{E41E8B17-BCB0-4D5F-8090-FDFFD81ACCDC}">
      <dgm:prSet/>
      <dgm:spPr/>
      <dgm:t>
        <a:bodyPr/>
        <a:lstStyle/>
        <a:p>
          <a:endParaRPr lang="en-US"/>
        </a:p>
      </dgm:t>
    </dgm:pt>
    <dgm:pt modelId="{0D1FC656-A2C7-41D0-A305-AC5E5E47F1BA}" type="sibTrans" cxnId="{E41E8B17-BCB0-4D5F-8090-FDFFD81ACCDC}">
      <dgm:prSet/>
      <dgm:spPr/>
      <dgm:t>
        <a:bodyPr/>
        <a:lstStyle/>
        <a:p>
          <a:endParaRPr lang="en-US"/>
        </a:p>
      </dgm:t>
    </dgm:pt>
    <dgm:pt modelId="{16460413-2735-4816-BD36-D0A7491B6725}">
      <dgm:prSet phldrT="[Text]" custT="1"/>
      <dgm:spPr>
        <a:solidFill>
          <a:srgbClr val="00B0F0"/>
        </a:solidFill>
      </dgm:spPr>
      <dgm:t>
        <a:bodyPr/>
        <a:lstStyle/>
        <a:p>
          <a:r>
            <a:rPr lang="en-US" sz="3600" i="1" dirty="0"/>
            <a:t>Qualified Capital Purpose</a:t>
          </a:r>
        </a:p>
      </dgm:t>
    </dgm:pt>
    <dgm:pt modelId="{39883D70-8837-4CC4-92AE-FA780747A444}" type="parTrans" cxnId="{7B133327-1DD2-4509-96DC-4735923ACCBE}">
      <dgm:prSet/>
      <dgm:spPr/>
      <dgm:t>
        <a:bodyPr/>
        <a:lstStyle/>
        <a:p>
          <a:endParaRPr lang="en-US"/>
        </a:p>
      </dgm:t>
    </dgm:pt>
    <dgm:pt modelId="{11F8B677-D934-4E7C-AEF6-C181BE91AA73}" type="sibTrans" cxnId="{7B133327-1DD2-4509-96DC-4735923ACCBE}">
      <dgm:prSet/>
      <dgm:spPr/>
      <dgm:t>
        <a:bodyPr/>
        <a:lstStyle/>
        <a:p>
          <a:endParaRPr lang="en-US"/>
        </a:p>
      </dgm:t>
    </dgm:pt>
    <dgm:pt modelId="{BB61FB6F-D3BA-48BF-A1AD-971742DDA361}">
      <dgm:prSet phldrT="[Text]" custT="1"/>
      <dgm:spPr/>
      <dgm:t>
        <a:bodyPr/>
        <a:lstStyle/>
        <a:p>
          <a:r>
            <a:rPr lang="en-US" sz="3600" i="1" dirty="0"/>
            <a:t>Bond</a:t>
          </a:r>
        </a:p>
      </dgm:t>
    </dgm:pt>
    <dgm:pt modelId="{07D79B53-815B-4D46-BB02-5297FEBD3078}" type="parTrans" cxnId="{5E6D269F-9986-463B-9303-BEC212B11DD8}">
      <dgm:prSet/>
      <dgm:spPr/>
      <dgm:t>
        <a:bodyPr/>
        <a:lstStyle/>
        <a:p>
          <a:endParaRPr lang="en-US"/>
        </a:p>
      </dgm:t>
    </dgm:pt>
    <dgm:pt modelId="{AD519AF9-F32E-4D08-BED3-6065D01841BD}" type="sibTrans" cxnId="{5E6D269F-9986-463B-9303-BEC212B11DD8}">
      <dgm:prSet/>
      <dgm:spPr/>
      <dgm:t>
        <a:bodyPr/>
        <a:lstStyle/>
        <a:p>
          <a:endParaRPr lang="en-US"/>
        </a:p>
      </dgm:t>
    </dgm:pt>
    <dgm:pt modelId="{505F7E32-0B49-49F0-9B72-2F4093407583}" type="pres">
      <dgm:prSet presAssocID="{E20A1830-3850-4149-AF1E-7AF0250B35A3}" presName="Name0" presStyleCnt="0">
        <dgm:presLayoutVars>
          <dgm:chMax val="1"/>
          <dgm:dir/>
          <dgm:animLvl val="ctr"/>
          <dgm:resizeHandles val="exact"/>
        </dgm:presLayoutVars>
      </dgm:prSet>
      <dgm:spPr/>
    </dgm:pt>
    <dgm:pt modelId="{8E61059E-FDB0-415D-8219-2F489A31326F}" type="pres">
      <dgm:prSet presAssocID="{57BAD6B7-B30C-4B6E-A255-73A585DDBE7B}" presName="centerShape" presStyleLbl="node0" presStyleIdx="0" presStyleCnt="1" custScaleX="192888" custScaleY="95504" custLinFactNeighborX="1053" custLinFactNeighborY="44"/>
      <dgm:spPr/>
    </dgm:pt>
    <dgm:pt modelId="{73FC3B0F-D2B2-4EB7-AB18-37B910166EE9}" type="pres">
      <dgm:prSet presAssocID="{6AA7129A-C608-41C6-94C2-0AB99EE18CAA}" presName="node" presStyleLbl="node1" presStyleIdx="0" presStyleCnt="4" custScaleX="250808" custScaleY="118648" custRadScaleRad="93337" custRadScaleInc="15194">
        <dgm:presLayoutVars>
          <dgm:bulletEnabled val="1"/>
        </dgm:presLayoutVars>
      </dgm:prSet>
      <dgm:spPr/>
    </dgm:pt>
    <dgm:pt modelId="{76F4F1DB-936C-455D-9135-F15553E91967}" type="pres">
      <dgm:prSet presAssocID="{6AA7129A-C608-41C6-94C2-0AB99EE18CAA}" presName="dummy" presStyleCnt="0"/>
      <dgm:spPr/>
    </dgm:pt>
    <dgm:pt modelId="{802AEF7E-977C-4B72-AB9D-3A154E7C5C6C}" type="pres">
      <dgm:prSet presAssocID="{115F1085-124A-4189-A733-38913909AC74}" presName="sibTrans" presStyleLbl="sibTrans2D1" presStyleIdx="0" presStyleCnt="4"/>
      <dgm:spPr/>
    </dgm:pt>
    <dgm:pt modelId="{8DDD9DB3-CA49-49A3-BD6C-DC8A98B3B10D}" type="pres">
      <dgm:prSet presAssocID="{065C27A4-57A6-43AD-A797-CB50E36AB7FE}" presName="node" presStyleLbl="node1" presStyleIdx="1" presStyleCnt="4" custScaleX="182100" custScaleY="112424" custRadScaleRad="156839" custRadScaleInc="123">
        <dgm:presLayoutVars>
          <dgm:bulletEnabled val="1"/>
        </dgm:presLayoutVars>
      </dgm:prSet>
      <dgm:spPr/>
    </dgm:pt>
    <dgm:pt modelId="{8CC837DF-C3F4-4007-B8B8-2DD93CC6B4DD}" type="pres">
      <dgm:prSet presAssocID="{065C27A4-57A6-43AD-A797-CB50E36AB7FE}" presName="dummy" presStyleCnt="0"/>
      <dgm:spPr/>
    </dgm:pt>
    <dgm:pt modelId="{6894328F-0430-4367-A275-0BC258E227FB}" type="pres">
      <dgm:prSet presAssocID="{0D1FC656-A2C7-41D0-A305-AC5E5E47F1BA}" presName="sibTrans" presStyleLbl="sibTrans2D1" presStyleIdx="1" presStyleCnt="4"/>
      <dgm:spPr/>
    </dgm:pt>
    <dgm:pt modelId="{6C51AA80-1EE7-48C6-ADE7-E71778EB1E46}" type="pres">
      <dgm:prSet presAssocID="{16460413-2735-4816-BD36-D0A7491B6725}" presName="node" presStyleLbl="node1" presStyleIdx="2" presStyleCnt="4" custScaleX="268363" custScaleY="115563" custRadScaleRad="90844" custRadScaleInc="-3424">
        <dgm:presLayoutVars>
          <dgm:bulletEnabled val="1"/>
        </dgm:presLayoutVars>
      </dgm:prSet>
      <dgm:spPr/>
    </dgm:pt>
    <dgm:pt modelId="{21E5FE65-956E-400B-A5ED-29767BA51BBF}" type="pres">
      <dgm:prSet presAssocID="{16460413-2735-4816-BD36-D0A7491B6725}" presName="dummy" presStyleCnt="0"/>
      <dgm:spPr/>
    </dgm:pt>
    <dgm:pt modelId="{B063E4BA-E5CC-4079-A28C-A4C9BD237793}" type="pres">
      <dgm:prSet presAssocID="{11F8B677-D934-4E7C-AEF6-C181BE91AA73}" presName="sibTrans" presStyleLbl="sibTrans2D1" presStyleIdx="2" presStyleCnt="4"/>
      <dgm:spPr/>
    </dgm:pt>
    <dgm:pt modelId="{34FAFF8A-5765-4CED-B1B0-39CF2AEA1697}" type="pres">
      <dgm:prSet presAssocID="{BB61FB6F-D3BA-48BF-A1AD-971742DDA361}" presName="node" presStyleLbl="node1" presStyleIdx="3" presStyleCnt="4" custScaleX="187046" custScaleY="112424" custRadScaleRad="154310" custRadScaleInc="-125">
        <dgm:presLayoutVars>
          <dgm:bulletEnabled val="1"/>
        </dgm:presLayoutVars>
      </dgm:prSet>
      <dgm:spPr/>
    </dgm:pt>
    <dgm:pt modelId="{895BBAB4-4676-4093-8BCB-A9B53F3B9EC3}" type="pres">
      <dgm:prSet presAssocID="{BB61FB6F-D3BA-48BF-A1AD-971742DDA361}" presName="dummy" presStyleCnt="0"/>
      <dgm:spPr/>
    </dgm:pt>
    <dgm:pt modelId="{D12AC121-6BB2-424E-A154-C5D9F5B014FA}" type="pres">
      <dgm:prSet presAssocID="{AD519AF9-F32E-4D08-BED3-6065D01841BD}" presName="sibTrans" presStyleLbl="sibTrans2D1" presStyleIdx="3" presStyleCnt="4" custScaleX="101071" custScaleY="96018"/>
      <dgm:spPr/>
    </dgm:pt>
  </dgm:ptLst>
  <dgm:cxnLst>
    <dgm:cxn modelId="{E43A6C0A-C01D-4673-83D2-EFE534D44E96}" type="presOf" srcId="{115F1085-124A-4189-A733-38913909AC74}" destId="{802AEF7E-977C-4B72-AB9D-3A154E7C5C6C}" srcOrd="0" destOrd="0" presId="urn:microsoft.com/office/officeart/2005/8/layout/radial6"/>
    <dgm:cxn modelId="{E41E8B17-BCB0-4D5F-8090-FDFFD81ACCDC}" srcId="{57BAD6B7-B30C-4B6E-A255-73A585DDBE7B}" destId="{065C27A4-57A6-43AD-A797-CB50E36AB7FE}" srcOrd="1" destOrd="0" parTransId="{24883E52-F620-4E9B-B6DE-7056BE5DF2E8}" sibTransId="{0D1FC656-A2C7-41D0-A305-AC5E5E47F1BA}"/>
    <dgm:cxn modelId="{7B133327-1DD2-4509-96DC-4735923ACCBE}" srcId="{57BAD6B7-B30C-4B6E-A255-73A585DDBE7B}" destId="{16460413-2735-4816-BD36-D0A7491B6725}" srcOrd="2" destOrd="0" parTransId="{39883D70-8837-4CC4-92AE-FA780747A444}" sibTransId="{11F8B677-D934-4E7C-AEF6-C181BE91AA73}"/>
    <dgm:cxn modelId="{26DE3C2B-61ED-47E6-8488-D62C2A6EF347}" srcId="{E20A1830-3850-4149-AF1E-7AF0250B35A3}" destId="{57BAD6B7-B30C-4B6E-A255-73A585DDBE7B}" srcOrd="0" destOrd="0" parTransId="{9531F427-E2B5-4110-A213-65413CC97C59}" sibTransId="{A996D8A5-769C-4CD0-971C-44274609F651}"/>
    <dgm:cxn modelId="{8C11AE4C-B52E-4F4E-9E3E-0B2B218EBC0F}" type="presOf" srcId="{BB61FB6F-D3BA-48BF-A1AD-971742DDA361}" destId="{34FAFF8A-5765-4CED-B1B0-39CF2AEA1697}" srcOrd="0" destOrd="0" presId="urn:microsoft.com/office/officeart/2005/8/layout/radial6"/>
    <dgm:cxn modelId="{8C90D751-A7C7-4087-B5B8-EE7EBE463B09}" type="presOf" srcId="{E20A1830-3850-4149-AF1E-7AF0250B35A3}" destId="{505F7E32-0B49-49F0-9B72-2F4093407583}" srcOrd="0" destOrd="0" presId="urn:microsoft.com/office/officeart/2005/8/layout/radial6"/>
    <dgm:cxn modelId="{75B33778-E5E3-4DA8-AFEC-94E7C0B45C87}" type="presOf" srcId="{065C27A4-57A6-43AD-A797-CB50E36AB7FE}" destId="{8DDD9DB3-CA49-49A3-BD6C-DC8A98B3B10D}" srcOrd="0" destOrd="0" presId="urn:microsoft.com/office/officeart/2005/8/layout/radial6"/>
    <dgm:cxn modelId="{7852C88D-718E-4B86-9CF8-6D6709F69102}" srcId="{57BAD6B7-B30C-4B6E-A255-73A585DDBE7B}" destId="{6AA7129A-C608-41C6-94C2-0AB99EE18CAA}" srcOrd="0" destOrd="0" parTransId="{34D8CBE7-0999-4EDD-B2D0-4050D5E12EE9}" sibTransId="{115F1085-124A-4189-A733-38913909AC74}"/>
    <dgm:cxn modelId="{5E6D269F-9986-463B-9303-BEC212B11DD8}" srcId="{57BAD6B7-B30C-4B6E-A255-73A585DDBE7B}" destId="{BB61FB6F-D3BA-48BF-A1AD-971742DDA361}" srcOrd="3" destOrd="0" parTransId="{07D79B53-815B-4D46-BB02-5297FEBD3078}" sibTransId="{AD519AF9-F32E-4D08-BED3-6065D01841BD}"/>
    <dgm:cxn modelId="{73C336A5-992E-4BB5-B4DF-3A498EB3EA6E}" type="presOf" srcId="{AD519AF9-F32E-4D08-BED3-6065D01841BD}" destId="{D12AC121-6BB2-424E-A154-C5D9F5B014FA}" srcOrd="0" destOrd="0" presId="urn:microsoft.com/office/officeart/2005/8/layout/radial6"/>
    <dgm:cxn modelId="{741E71AE-FEB5-4335-8971-EA23FAEFD97F}" type="presOf" srcId="{6AA7129A-C608-41C6-94C2-0AB99EE18CAA}" destId="{73FC3B0F-D2B2-4EB7-AB18-37B910166EE9}" srcOrd="0" destOrd="0" presId="urn:microsoft.com/office/officeart/2005/8/layout/radial6"/>
    <dgm:cxn modelId="{B9E755B0-B3E1-41E5-8930-D36BB53268E4}" type="presOf" srcId="{0D1FC656-A2C7-41D0-A305-AC5E5E47F1BA}" destId="{6894328F-0430-4367-A275-0BC258E227FB}" srcOrd="0" destOrd="0" presId="urn:microsoft.com/office/officeart/2005/8/layout/radial6"/>
    <dgm:cxn modelId="{68BBC6D0-4095-47EE-9FAD-E80472E46D51}" type="presOf" srcId="{11F8B677-D934-4E7C-AEF6-C181BE91AA73}" destId="{B063E4BA-E5CC-4079-A28C-A4C9BD237793}" srcOrd="0" destOrd="0" presId="urn:microsoft.com/office/officeart/2005/8/layout/radial6"/>
    <dgm:cxn modelId="{464943ED-F961-4AEA-9CC2-9ED53B3EC97B}" type="presOf" srcId="{16460413-2735-4816-BD36-D0A7491B6725}" destId="{6C51AA80-1EE7-48C6-ADE7-E71778EB1E46}" srcOrd="0" destOrd="0" presId="urn:microsoft.com/office/officeart/2005/8/layout/radial6"/>
    <dgm:cxn modelId="{D8BC5FF9-35F6-4D03-A0CE-49C66E225B5A}" type="presOf" srcId="{57BAD6B7-B30C-4B6E-A255-73A585DDBE7B}" destId="{8E61059E-FDB0-415D-8219-2F489A31326F}" srcOrd="0" destOrd="0" presId="urn:microsoft.com/office/officeart/2005/8/layout/radial6"/>
    <dgm:cxn modelId="{7E95D61D-435B-4657-8937-1D7DEEB2A034}" type="presParOf" srcId="{505F7E32-0B49-49F0-9B72-2F4093407583}" destId="{8E61059E-FDB0-415D-8219-2F489A31326F}" srcOrd="0" destOrd="0" presId="urn:microsoft.com/office/officeart/2005/8/layout/radial6"/>
    <dgm:cxn modelId="{D48C7A65-C49F-4929-B239-0F18B03E9E9A}" type="presParOf" srcId="{505F7E32-0B49-49F0-9B72-2F4093407583}" destId="{73FC3B0F-D2B2-4EB7-AB18-37B910166EE9}" srcOrd="1" destOrd="0" presId="urn:microsoft.com/office/officeart/2005/8/layout/radial6"/>
    <dgm:cxn modelId="{6108402C-384E-4A4E-BFFE-A73259A54780}" type="presParOf" srcId="{505F7E32-0B49-49F0-9B72-2F4093407583}" destId="{76F4F1DB-936C-455D-9135-F15553E91967}" srcOrd="2" destOrd="0" presId="urn:microsoft.com/office/officeart/2005/8/layout/radial6"/>
    <dgm:cxn modelId="{971A4862-B75B-4E5B-90D5-6F9A2A614D3F}" type="presParOf" srcId="{505F7E32-0B49-49F0-9B72-2F4093407583}" destId="{802AEF7E-977C-4B72-AB9D-3A154E7C5C6C}" srcOrd="3" destOrd="0" presId="urn:microsoft.com/office/officeart/2005/8/layout/radial6"/>
    <dgm:cxn modelId="{FBA704FC-4157-40FB-8560-642B43CDE03F}" type="presParOf" srcId="{505F7E32-0B49-49F0-9B72-2F4093407583}" destId="{8DDD9DB3-CA49-49A3-BD6C-DC8A98B3B10D}" srcOrd="4" destOrd="0" presId="urn:microsoft.com/office/officeart/2005/8/layout/radial6"/>
    <dgm:cxn modelId="{E2A8829B-B751-4690-BE2D-503681C34591}" type="presParOf" srcId="{505F7E32-0B49-49F0-9B72-2F4093407583}" destId="{8CC837DF-C3F4-4007-B8B8-2DD93CC6B4DD}" srcOrd="5" destOrd="0" presId="urn:microsoft.com/office/officeart/2005/8/layout/radial6"/>
    <dgm:cxn modelId="{378EBFB7-1A18-427D-B6A0-049CBD7AB4B2}" type="presParOf" srcId="{505F7E32-0B49-49F0-9B72-2F4093407583}" destId="{6894328F-0430-4367-A275-0BC258E227FB}" srcOrd="6" destOrd="0" presId="urn:microsoft.com/office/officeart/2005/8/layout/radial6"/>
    <dgm:cxn modelId="{65EF8E34-CDEC-4D6A-9473-01BAFC4E625F}" type="presParOf" srcId="{505F7E32-0B49-49F0-9B72-2F4093407583}" destId="{6C51AA80-1EE7-48C6-ADE7-E71778EB1E46}" srcOrd="7" destOrd="0" presId="urn:microsoft.com/office/officeart/2005/8/layout/radial6"/>
    <dgm:cxn modelId="{D0AAFB39-9B94-4933-A1AE-356F53E08315}" type="presParOf" srcId="{505F7E32-0B49-49F0-9B72-2F4093407583}" destId="{21E5FE65-956E-400B-A5ED-29767BA51BBF}" srcOrd="8" destOrd="0" presId="urn:microsoft.com/office/officeart/2005/8/layout/radial6"/>
    <dgm:cxn modelId="{ADE50A37-DAC6-4D85-BF6F-191182378347}" type="presParOf" srcId="{505F7E32-0B49-49F0-9B72-2F4093407583}" destId="{B063E4BA-E5CC-4079-A28C-A4C9BD237793}" srcOrd="9" destOrd="0" presId="urn:microsoft.com/office/officeart/2005/8/layout/radial6"/>
    <dgm:cxn modelId="{1ED4228A-A5CF-4EC0-A824-5B60E39BBF93}" type="presParOf" srcId="{505F7E32-0B49-49F0-9B72-2F4093407583}" destId="{34FAFF8A-5765-4CED-B1B0-39CF2AEA1697}" srcOrd="10" destOrd="0" presId="urn:microsoft.com/office/officeart/2005/8/layout/radial6"/>
    <dgm:cxn modelId="{6C173609-8C45-4B88-978C-CB2EB28F2A41}" type="presParOf" srcId="{505F7E32-0B49-49F0-9B72-2F4093407583}" destId="{895BBAB4-4676-4093-8BCB-A9B53F3B9EC3}" srcOrd="11" destOrd="0" presId="urn:microsoft.com/office/officeart/2005/8/layout/radial6"/>
    <dgm:cxn modelId="{D6A375E8-2192-4960-B7F1-83CE14743498}" type="presParOf" srcId="{505F7E32-0B49-49F0-9B72-2F4093407583}" destId="{D12AC121-6BB2-424E-A154-C5D9F5B014FA}"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2900" dirty="0">
              <a:effectLst>
                <a:outerShdw blurRad="38100" dist="38100" dir="2700000" algn="tl">
                  <a:srgbClr val="000000">
                    <a:alpha val="43137"/>
                  </a:srgbClr>
                </a:outerShdw>
              </a:effectLst>
            </a:rPr>
            <a:t>District Extra-Curricular Activities &amp; Student Organizations</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2900" kern="1200" dirty="0">
              <a:effectLst>
                <a:outerShdw blurRad="38100" dist="38100" dir="2700000" algn="tl">
                  <a:srgbClr val="000000">
                    <a:alpha val="43137"/>
                  </a:srgbClr>
                </a:outerShdw>
              </a:effectLst>
            </a:rPr>
            <a:t>Oversight of Financial Transactions for Student Activities</a:t>
          </a: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95833" custLinFactNeighborY="27084"/>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Y="-748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LinFactNeighborX="53354"/>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Y="-7485"/>
      <dgm:spPr>
        <a:blipFill>
          <a:blip xmlns:r="http://schemas.openxmlformats.org/officeDocument/2006/relationships" r:embed="rId2">
            <a:extLst>
              <a:ext uri="{28A0092B-C50C-407E-A947-70E740481C1C}">
                <a14:useLocalDpi xmlns:a14="http://schemas.microsoft.com/office/drawing/2010/main" val="0"/>
              </a:ext>
            </a:extLst>
          </a:blip>
          <a:srcRect/>
          <a:stretch>
            <a:fillRect t="-25000" b="-25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2800" dirty="0">
              <a:effectLst>
                <a:outerShdw blurRad="38100" dist="38100" dir="2700000" algn="tl">
                  <a:srgbClr val="000000">
                    <a:alpha val="43137"/>
                  </a:srgbClr>
                </a:outerShdw>
              </a:effectLst>
            </a:rPr>
            <a:t>Financial Activities of all Nutrition Programs </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Staff Salaries, Food/Supplies,</a:t>
          </a: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Kitchen Equipment,</a:t>
          </a: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Contractors</a:t>
          </a:r>
        </a:p>
        <a:p>
          <a:pPr marL="0" marR="0" lvl="0" indent="0" defTabSz="914400" eaLnBrk="1" fontAlgn="auto" latinLnBrk="0" hangingPunct="1">
            <a:lnSpc>
              <a:spcPct val="100000"/>
            </a:lnSpc>
            <a:spcBef>
              <a:spcPts val="0"/>
            </a:spcBef>
            <a:spcAft>
              <a:spcPts val="0"/>
            </a:spcAft>
            <a:buClrTx/>
            <a:buSzTx/>
            <a:buFontTx/>
            <a:buNone/>
            <a:tabLst/>
            <a:defRPr/>
          </a:pPr>
          <a:endParaRPr lang="en-US" sz="2900" kern="1200" dirty="0">
            <a:effectLst>
              <a:outerShdw blurRad="38100" dist="38100" dir="2700000" algn="tl">
                <a:srgbClr val="000000">
                  <a:alpha val="43137"/>
                </a:srgbClr>
              </a:outerShdw>
            </a:effectLst>
          </a:endParaRPr>
        </a:p>
      </dgm:t>
    </dgm:pt>
    <dgm:pt modelId="{B205A746-60F8-44D0-84E5-124BB2D50E20}" type="sibTrans" cxnId="{3A85B9A8-EAFA-40E9-A144-33D314EC459E}">
      <dgm:prSet/>
      <dgm:spPr/>
      <dgm:t>
        <a:bodyPr/>
        <a:lstStyle/>
        <a:p>
          <a:endParaRPr lang="en-US"/>
        </a:p>
      </dgm:t>
    </dgm:pt>
    <dgm:pt modelId="{4DF70D95-4E56-4245-9ECB-7671F58C0FA9}" type="par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3756" custScaleY="79940" custLinFactNeighborX="-2024" custLinFactNeighborY="24254"/>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ScaleX="95177" custLinFactNeighborX="-32837" custLinFactNeighborY="329"/>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35421" custScaleY="77735" custLinFactNeighborY="-7485"/>
      <dgm:spPr>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LinFactNeighborX="-3260"/>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33309" custScaleY="83662" custLinFactNeighborX="-3952" custLinFactNeighborY="-6497"/>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6000" b="-6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2600" dirty="0">
              <a:effectLst>
                <a:outerShdw blurRad="38100" dist="38100" dir="2700000" algn="tl">
                  <a:srgbClr val="000000">
                    <a:alpha val="43137"/>
                  </a:srgbClr>
                </a:outerShdw>
              </a:effectLst>
            </a:rPr>
            <a:t>Shared Teacher or Administrator </a:t>
          </a:r>
        </a:p>
        <a:p>
          <a:endParaRPr lang="en-US" sz="1400" dirty="0">
            <a:effectLst>
              <a:outerShdw blurRad="38100" dist="38100" dir="2700000" algn="tl">
                <a:srgbClr val="000000">
                  <a:alpha val="43137"/>
                </a:srgbClr>
              </a:outerShdw>
            </a:effectLst>
          </a:endParaRPr>
        </a:p>
        <a:p>
          <a:r>
            <a:rPr lang="en-US" sz="2600" dirty="0">
              <a:effectLst>
                <a:outerShdw blurRad="38100" dist="38100" dir="2700000" algn="tl">
                  <a:srgbClr val="000000">
                    <a:alpha val="43137"/>
                  </a:srgbClr>
                </a:outerShdw>
              </a:effectLst>
            </a:rPr>
            <a:t>Program Between Two or More Districts</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2700" b="1" kern="1200" dirty="0">
              <a:solidFill>
                <a:srgbClr val="FF0000"/>
              </a:solidFill>
              <a:effectLst>
                <a:outerShdw blurRad="38100" dist="38100" dir="2700000" algn="tl">
                  <a:srgbClr val="000000">
                    <a:alpha val="43137"/>
                  </a:srgbClr>
                </a:outerShdw>
              </a:effectLst>
            </a:rPr>
            <a:t>ONLY</a:t>
          </a:r>
          <a:r>
            <a:rPr lang="en-US" sz="2700" kern="1200" dirty="0">
              <a:effectLst>
                <a:outerShdw blurRad="38100" dist="38100" dir="2700000" algn="tl">
                  <a:srgbClr val="000000">
                    <a:alpha val="43137"/>
                  </a:srgbClr>
                </a:outerShdw>
              </a:effectLst>
            </a:rPr>
            <a:t> used by District Serving as </a:t>
          </a:r>
          <a:r>
            <a:rPr lang="en-US" sz="2700" b="1" kern="1200" dirty="0">
              <a:solidFill>
                <a:srgbClr val="FF0000"/>
              </a:solidFill>
              <a:effectLst>
                <a:outerShdw blurRad="38100" dist="38100" dir="2700000" algn="tl">
                  <a:srgbClr val="000000">
                    <a:alpha val="43137"/>
                  </a:srgbClr>
                </a:outerShdw>
              </a:effectLst>
            </a:rPr>
            <a:t>Fiscal Agent</a:t>
          </a:r>
          <a:r>
            <a:rPr lang="en-US" sz="2700" kern="1200" dirty="0">
              <a:effectLst>
                <a:outerShdw blurRad="38100" dist="38100" dir="2700000" algn="tl">
                  <a:srgbClr val="000000">
                    <a:alpha val="43137"/>
                  </a:srgbClr>
                </a:outerShdw>
              </a:effectLst>
            </a:rPr>
            <a:t> to Pay Shared Expense</a:t>
          </a: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gm:t>
    </dgm:pt>
    <dgm:pt modelId="{B205A746-60F8-44D0-84E5-124BB2D50E20}" type="sibTrans" cxnId="{3A85B9A8-EAFA-40E9-A144-33D314EC459E}">
      <dgm:prSet/>
      <dgm:spPr/>
      <dgm:t>
        <a:bodyPr/>
        <a:lstStyle/>
        <a:p>
          <a:endParaRPr lang="en-US"/>
        </a:p>
      </dgm:t>
    </dgm:pt>
    <dgm:pt modelId="{4DF70D95-4E56-4245-9ECB-7671F58C0FA9}" type="par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95833" custLinFactNeighborY="27084"/>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ScaleX="95177" custLinFactNeighborX="-708"/>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Y="-748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ScaleX="96277" custLinFactNeighborX="-950"/>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X="-2288" custLinFactNeighborY="-748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0" r="-20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3000" dirty="0">
              <a:effectLst>
                <a:outerShdw blurRad="38100" dist="38100" dir="2700000" algn="tl">
                  <a:srgbClr val="000000">
                    <a:alpha val="43137"/>
                  </a:srgbClr>
                </a:outerShdw>
              </a:effectLst>
            </a:rPr>
            <a:t>Record Transactions Fee-Based Programs</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2600" kern="1200" dirty="0">
              <a:effectLst>
                <a:outerShdw blurRad="38100" dist="38100" dir="2700000" algn="tl">
                  <a:srgbClr val="000000">
                    <a:alpha val="43137"/>
                  </a:srgbClr>
                </a:outerShdw>
              </a:effectLst>
            </a:rPr>
            <a:t>Extra-Curricular Activities,</a:t>
          </a:r>
        </a:p>
        <a:p>
          <a:pPr marL="0" marR="0" lvl="0" indent="0" defTabSz="914400" eaLnBrk="1" fontAlgn="auto" latinLnBrk="0" hangingPunct="1">
            <a:lnSpc>
              <a:spcPct val="100000"/>
            </a:lnSpc>
            <a:spcBef>
              <a:spcPts val="0"/>
            </a:spcBef>
            <a:spcAft>
              <a:spcPts val="0"/>
            </a:spcAft>
            <a:buClrTx/>
            <a:buSzTx/>
            <a:buFontTx/>
            <a:buNone/>
            <a:tabLst/>
            <a:defRPr/>
          </a:pPr>
          <a:r>
            <a:rPr lang="en-US" sz="2600" kern="1200" dirty="0">
              <a:effectLst>
                <a:outerShdw blurRad="38100" dist="38100" dir="2700000" algn="tl">
                  <a:srgbClr val="000000">
                    <a:alpha val="43137"/>
                  </a:srgbClr>
                </a:outerShdw>
              </a:effectLst>
            </a:rPr>
            <a:t>Post-Secondary Education,</a:t>
          </a:r>
        </a:p>
        <a:p>
          <a:pPr marL="0" marR="0" lvl="0" indent="0" defTabSz="914400" eaLnBrk="1" fontAlgn="auto" latinLnBrk="0" hangingPunct="1">
            <a:lnSpc>
              <a:spcPct val="100000"/>
            </a:lnSpc>
            <a:spcBef>
              <a:spcPts val="0"/>
            </a:spcBef>
            <a:spcAft>
              <a:spcPts val="0"/>
            </a:spcAft>
            <a:buClrTx/>
            <a:buSzTx/>
            <a:buFontTx/>
            <a:buNone/>
            <a:tabLst/>
            <a:defRPr/>
          </a:pPr>
          <a:r>
            <a:rPr lang="en-US" sz="2600" kern="1200" dirty="0">
              <a:effectLst>
                <a:outerShdw blurRad="38100" dist="38100" dir="2700000" algn="tl">
                  <a:srgbClr val="000000">
                    <a:alpha val="43137"/>
                  </a:srgbClr>
                </a:outerShdw>
              </a:effectLst>
            </a:rPr>
            <a:t>Summer/Night School</a:t>
          </a:r>
        </a:p>
        <a:p>
          <a:pPr marL="0" marR="0" lvl="0" indent="0" defTabSz="914400" eaLnBrk="1" fontAlgn="auto" latinLnBrk="0" hangingPunct="1">
            <a:lnSpc>
              <a:spcPct val="100000"/>
            </a:lnSpc>
            <a:spcBef>
              <a:spcPts val="0"/>
            </a:spcBef>
            <a:spcAft>
              <a:spcPts val="0"/>
            </a:spcAft>
            <a:buClrTx/>
            <a:buSzTx/>
            <a:buFontTx/>
            <a:buNone/>
            <a:tabLst/>
            <a:defRPr/>
          </a:pPr>
          <a:r>
            <a:rPr lang="en-US" sz="2600" kern="1200" dirty="0">
              <a:solidFill>
                <a:srgbClr val="FF0000"/>
              </a:solidFill>
              <a:effectLst>
                <a:outerShdw blurRad="38100" dist="38100" dir="2700000" algn="tl">
                  <a:srgbClr val="000000">
                    <a:alpha val="43137"/>
                  </a:srgbClr>
                </a:outerShdw>
              </a:effectLst>
            </a:rPr>
            <a:t>(No Other Allowable Uses)</a:t>
          </a: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gm:t>
    </dgm:pt>
    <dgm:pt modelId="{B205A746-60F8-44D0-84E5-124BB2D50E20}" type="sibTrans" cxnId="{3A85B9A8-EAFA-40E9-A144-33D314EC459E}">
      <dgm:prSet/>
      <dgm:spPr/>
      <dgm:t>
        <a:bodyPr/>
        <a:lstStyle/>
        <a:p>
          <a:endParaRPr lang="en-US"/>
        </a:p>
      </dgm:t>
    </dgm:pt>
    <dgm:pt modelId="{4DF70D95-4E56-4245-9ECB-7671F58C0FA9}" type="par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95833" custLinFactNeighborX="954" custLinFactNeighborY="71762"/>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ScaleX="95177"/>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Y="-7485"/>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X="3646" custLinFactNeighborY="-20780"/>
      <dgm:spPr>
        <a:blipFill>
          <a:blip xmlns:r="http://schemas.openxmlformats.org/officeDocument/2006/relationships" r:embed="rId2">
            <a:extLst>
              <a:ext uri="{28A0092B-C50C-407E-A947-70E740481C1C}">
                <a14:useLocalDpi xmlns:a14="http://schemas.microsoft.com/office/drawing/2010/main" val="0"/>
              </a:ext>
            </a:extLst>
          </a:blip>
          <a:srcRect/>
          <a:stretch>
            <a:fillRect t="-55000" b="-55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FFBBAF3-915C-44E5-8B7F-0BD3B2ACE7DC}" type="doc">
      <dgm:prSet loTypeId="urn:microsoft.com/office/officeart/2005/8/layout/vProcess5" loCatId="process" qsTypeId="urn:microsoft.com/office/officeart/2005/8/quickstyle/simple2" qsCatId="simple" csTypeId="urn:microsoft.com/office/officeart/2005/8/colors/colorful2" csCatId="colorful" phldr="1"/>
      <dgm:spPr/>
      <dgm:t>
        <a:bodyPr/>
        <a:lstStyle/>
        <a:p>
          <a:endParaRPr lang="en-US"/>
        </a:p>
      </dgm:t>
    </dgm:pt>
    <dgm:pt modelId="{9FC14E8C-C51E-4C4B-A35D-0200AF1B47EC}">
      <dgm:prSet custT="1"/>
      <dgm:spPr/>
      <dgm:t>
        <a:bodyPr/>
        <a:lstStyle/>
        <a:p>
          <a:r>
            <a:rPr kumimoji="0" lang="en-US" sz="2400" b="0" i="0" u="none" strike="noStrike" cap="none" spc="0" normalizeH="0" baseline="0" noProof="0" dirty="0">
              <a:effectLst/>
              <a:uLnTx/>
              <a:uFillTx/>
              <a:latin typeface="Georgia" panose="02040502050405020303" pitchFamily="18" charset="0"/>
              <a:ea typeface="+mn-ea"/>
              <a:cs typeface="+mn-cs"/>
            </a:rPr>
            <a:t>Budgeting tool – not cash in the bank</a:t>
          </a:r>
        </a:p>
      </dgm:t>
    </dgm:pt>
    <dgm:pt modelId="{F54E1D75-E598-4B5D-8240-FA150C09D752}" type="parTrans" cxnId="{99C59993-EF07-419D-8F4C-CF00B960ACF2}">
      <dgm:prSet/>
      <dgm:spPr/>
      <dgm:t>
        <a:bodyPr/>
        <a:lstStyle/>
        <a:p>
          <a:endParaRPr lang="en-US"/>
        </a:p>
      </dgm:t>
    </dgm:pt>
    <dgm:pt modelId="{5DCE38C3-BE14-4C21-AAAD-930E5266B23E}" type="sibTrans" cxnId="{99C59993-EF07-419D-8F4C-CF00B960ACF2}">
      <dgm:prSet/>
      <dgm:spPr/>
      <dgm:t>
        <a:bodyPr/>
        <a:lstStyle/>
        <a:p>
          <a:endParaRPr lang="en-US" dirty="0"/>
        </a:p>
      </dgm:t>
    </dgm:pt>
    <dgm:pt modelId="{5591D896-E93F-46BB-8661-F69F13BB39A8}">
      <dgm:prSet phldrT="[Text]" phldr="0" custT="1"/>
      <dgm:spPr/>
      <dgm:t>
        <a:bodyPr/>
        <a:lstStyle/>
        <a:p>
          <a:r>
            <a:rPr lang="en-US" sz="2400" dirty="0">
              <a:latin typeface="Georgia" panose="02040502050405020303" pitchFamily="18" charset="0"/>
            </a:rPr>
            <a:t>General, Employee Benefit &amp; Depreciation Funds</a:t>
          </a:r>
        </a:p>
        <a:p>
          <a:endParaRPr lang="en-US" sz="1800" dirty="0">
            <a:latin typeface="Georgia" panose="02040502050405020303" pitchFamily="18" charset="0"/>
          </a:endParaRPr>
        </a:p>
      </dgm:t>
    </dgm:pt>
    <dgm:pt modelId="{51CE924B-1C55-475F-A57F-8CDB7DB330CA}" type="parTrans" cxnId="{E4146001-AAF3-4463-9D3A-C4EB23E1CCF4}">
      <dgm:prSet/>
      <dgm:spPr/>
      <dgm:t>
        <a:bodyPr/>
        <a:lstStyle/>
        <a:p>
          <a:endParaRPr lang="en-US"/>
        </a:p>
      </dgm:t>
    </dgm:pt>
    <dgm:pt modelId="{2881483B-3406-4B49-BA35-9EFA81542987}" type="sibTrans" cxnId="{E4146001-AAF3-4463-9D3A-C4EB23E1CCF4}">
      <dgm:prSet/>
      <dgm:spPr/>
      <dgm:t>
        <a:bodyPr/>
        <a:lstStyle/>
        <a:p>
          <a:endParaRPr lang="en-US" dirty="0"/>
        </a:p>
      </dgm:t>
    </dgm:pt>
    <dgm:pt modelId="{724E5D07-8E42-4BF0-A2E6-FABF3EB5BCDE}">
      <dgm:prSet custT="1"/>
      <dgm:spPr/>
      <dgm:t>
        <a:bodyPr/>
        <a:lstStyle/>
        <a:p>
          <a:r>
            <a:rPr lang="en-US" sz="2400" b="0" i="1" dirty="0">
              <a:latin typeface="Georgia" panose="02040502050405020303" pitchFamily="18" charset="0"/>
            </a:rPr>
            <a:t>Enter on Necessary Cash Reserve line in budget worksheets</a:t>
          </a:r>
        </a:p>
      </dgm:t>
    </dgm:pt>
    <dgm:pt modelId="{E1B9670B-79A0-4DA6-997F-CD860D7F767E}" type="parTrans" cxnId="{03E1395A-7D54-4B18-B8C8-4C2C2BC75D39}">
      <dgm:prSet/>
      <dgm:spPr/>
      <dgm:t>
        <a:bodyPr/>
        <a:lstStyle/>
        <a:p>
          <a:endParaRPr lang="en-US"/>
        </a:p>
      </dgm:t>
    </dgm:pt>
    <dgm:pt modelId="{ED44A2FC-0D80-4150-A42E-6183B0B307D6}" type="sibTrans" cxnId="{03E1395A-7D54-4B18-B8C8-4C2C2BC75D39}">
      <dgm:prSet/>
      <dgm:spPr/>
      <dgm:t>
        <a:bodyPr/>
        <a:lstStyle/>
        <a:p>
          <a:endParaRPr lang="en-US"/>
        </a:p>
      </dgm:t>
    </dgm:pt>
    <dgm:pt modelId="{675EE5F5-DDDF-4C27-A473-41C756FE02FE}">
      <dgm:prSet custT="1"/>
      <dgm:spPr/>
      <dgm:t>
        <a:bodyPr/>
        <a:lstStyle/>
        <a:p>
          <a:r>
            <a:rPr lang="en-US" sz="2400" b="0" i="1" dirty="0">
              <a:latin typeface="Georgia" panose="02040502050405020303" pitchFamily="18" charset="0"/>
            </a:rPr>
            <a:t>Auto populates into LC2</a:t>
          </a:r>
          <a:endParaRPr lang="en-US" sz="2400" dirty="0"/>
        </a:p>
      </dgm:t>
    </dgm:pt>
    <dgm:pt modelId="{18CCCC8D-64BC-43D4-AD9A-1F4FB451E2B8}" type="parTrans" cxnId="{0D7B562C-5DAC-467D-8130-18C1904458C5}">
      <dgm:prSet/>
      <dgm:spPr/>
      <dgm:t>
        <a:bodyPr/>
        <a:lstStyle/>
        <a:p>
          <a:endParaRPr lang="en-US"/>
        </a:p>
      </dgm:t>
    </dgm:pt>
    <dgm:pt modelId="{B988E269-1FFC-4DC0-A45F-2A5ACAD3BD64}" type="sibTrans" cxnId="{0D7B562C-5DAC-467D-8130-18C1904458C5}">
      <dgm:prSet/>
      <dgm:spPr/>
      <dgm:t>
        <a:bodyPr/>
        <a:lstStyle/>
        <a:p>
          <a:endParaRPr lang="en-US"/>
        </a:p>
      </dgm:t>
    </dgm:pt>
    <dgm:pt modelId="{8FE318FD-31B7-4580-97AE-A21A818BCFD7}" type="pres">
      <dgm:prSet presAssocID="{8FFBBAF3-915C-44E5-8B7F-0BD3B2ACE7DC}" presName="outerComposite" presStyleCnt="0">
        <dgm:presLayoutVars>
          <dgm:chMax val="5"/>
          <dgm:dir/>
          <dgm:resizeHandles val="exact"/>
        </dgm:presLayoutVars>
      </dgm:prSet>
      <dgm:spPr/>
    </dgm:pt>
    <dgm:pt modelId="{30B62065-1D8E-4802-8057-8D99E2CB9DFC}" type="pres">
      <dgm:prSet presAssocID="{8FFBBAF3-915C-44E5-8B7F-0BD3B2ACE7DC}" presName="dummyMaxCanvas" presStyleCnt="0">
        <dgm:presLayoutVars/>
      </dgm:prSet>
      <dgm:spPr/>
    </dgm:pt>
    <dgm:pt modelId="{89CD8004-FE2A-4220-B3DC-CC2D70BF0204}" type="pres">
      <dgm:prSet presAssocID="{8FFBBAF3-915C-44E5-8B7F-0BD3B2ACE7DC}" presName="ThreeNodes_1" presStyleLbl="node1" presStyleIdx="0" presStyleCnt="3">
        <dgm:presLayoutVars>
          <dgm:bulletEnabled val="1"/>
        </dgm:presLayoutVars>
      </dgm:prSet>
      <dgm:spPr/>
    </dgm:pt>
    <dgm:pt modelId="{54752C38-3F6F-41E3-9E94-806C2B526598}" type="pres">
      <dgm:prSet presAssocID="{8FFBBAF3-915C-44E5-8B7F-0BD3B2ACE7DC}" presName="ThreeNodes_2" presStyleLbl="node1" presStyleIdx="1" presStyleCnt="3">
        <dgm:presLayoutVars>
          <dgm:bulletEnabled val="1"/>
        </dgm:presLayoutVars>
      </dgm:prSet>
      <dgm:spPr/>
    </dgm:pt>
    <dgm:pt modelId="{FF9BB8E0-A32A-444B-9AFF-E2AA43742AAA}" type="pres">
      <dgm:prSet presAssocID="{8FFBBAF3-915C-44E5-8B7F-0BD3B2ACE7DC}" presName="ThreeNodes_3" presStyleLbl="node1" presStyleIdx="2" presStyleCnt="3">
        <dgm:presLayoutVars>
          <dgm:bulletEnabled val="1"/>
        </dgm:presLayoutVars>
      </dgm:prSet>
      <dgm:spPr/>
    </dgm:pt>
    <dgm:pt modelId="{DA532FB4-DAC1-4586-8F4B-1F83074D73AA}" type="pres">
      <dgm:prSet presAssocID="{8FFBBAF3-915C-44E5-8B7F-0BD3B2ACE7DC}" presName="ThreeConn_1-2" presStyleLbl="fgAccFollowNode1" presStyleIdx="0" presStyleCnt="2">
        <dgm:presLayoutVars>
          <dgm:bulletEnabled val="1"/>
        </dgm:presLayoutVars>
      </dgm:prSet>
      <dgm:spPr/>
    </dgm:pt>
    <dgm:pt modelId="{448887B6-268B-4E53-B6FA-D9370AB1F718}" type="pres">
      <dgm:prSet presAssocID="{8FFBBAF3-915C-44E5-8B7F-0BD3B2ACE7DC}" presName="ThreeConn_2-3" presStyleLbl="fgAccFollowNode1" presStyleIdx="1" presStyleCnt="2">
        <dgm:presLayoutVars>
          <dgm:bulletEnabled val="1"/>
        </dgm:presLayoutVars>
      </dgm:prSet>
      <dgm:spPr/>
    </dgm:pt>
    <dgm:pt modelId="{F3F2D2D6-E26A-486D-8CB0-4E14A10AE91C}" type="pres">
      <dgm:prSet presAssocID="{8FFBBAF3-915C-44E5-8B7F-0BD3B2ACE7DC}" presName="ThreeNodes_1_text" presStyleLbl="node1" presStyleIdx="2" presStyleCnt="3">
        <dgm:presLayoutVars>
          <dgm:bulletEnabled val="1"/>
        </dgm:presLayoutVars>
      </dgm:prSet>
      <dgm:spPr/>
    </dgm:pt>
    <dgm:pt modelId="{EB949512-8760-4A2E-8B82-2BFC2424BF85}" type="pres">
      <dgm:prSet presAssocID="{8FFBBAF3-915C-44E5-8B7F-0BD3B2ACE7DC}" presName="ThreeNodes_2_text" presStyleLbl="node1" presStyleIdx="2" presStyleCnt="3">
        <dgm:presLayoutVars>
          <dgm:bulletEnabled val="1"/>
        </dgm:presLayoutVars>
      </dgm:prSet>
      <dgm:spPr/>
    </dgm:pt>
    <dgm:pt modelId="{46FF2586-E2CB-42C1-90B1-036F32C289E4}" type="pres">
      <dgm:prSet presAssocID="{8FFBBAF3-915C-44E5-8B7F-0BD3B2ACE7DC}" presName="ThreeNodes_3_text" presStyleLbl="node1" presStyleIdx="2" presStyleCnt="3">
        <dgm:presLayoutVars>
          <dgm:bulletEnabled val="1"/>
        </dgm:presLayoutVars>
      </dgm:prSet>
      <dgm:spPr/>
    </dgm:pt>
  </dgm:ptLst>
  <dgm:cxnLst>
    <dgm:cxn modelId="{E4146001-AAF3-4463-9D3A-C4EB23E1CCF4}" srcId="{8FFBBAF3-915C-44E5-8B7F-0BD3B2ACE7DC}" destId="{5591D896-E93F-46BB-8661-F69F13BB39A8}" srcOrd="0" destOrd="0" parTransId="{51CE924B-1C55-475F-A57F-8CDB7DB330CA}" sibTransId="{2881483B-3406-4B49-BA35-9EFA81542987}"/>
    <dgm:cxn modelId="{D51D4921-5D02-48B6-BB3C-F037639F2D9F}" type="presOf" srcId="{675EE5F5-DDDF-4C27-A473-41C756FE02FE}" destId="{FF9BB8E0-A32A-444B-9AFF-E2AA43742AAA}" srcOrd="0" destOrd="1" presId="urn:microsoft.com/office/officeart/2005/8/layout/vProcess5"/>
    <dgm:cxn modelId="{0D7B562C-5DAC-467D-8130-18C1904458C5}" srcId="{724E5D07-8E42-4BF0-A2E6-FABF3EB5BCDE}" destId="{675EE5F5-DDDF-4C27-A473-41C756FE02FE}" srcOrd="0" destOrd="0" parTransId="{18CCCC8D-64BC-43D4-AD9A-1F4FB451E2B8}" sibTransId="{B988E269-1FFC-4DC0-A45F-2A5ACAD3BD64}"/>
    <dgm:cxn modelId="{03E1395A-7D54-4B18-B8C8-4C2C2BC75D39}" srcId="{8FFBBAF3-915C-44E5-8B7F-0BD3B2ACE7DC}" destId="{724E5D07-8E42-4BF0-A2E6-FABF3EB5BCDE}" srcOrd="2" destOrd="0" parTransId="{E1B9670B-79A0-4DA6-997F-CD860D7F767E}" sibTransId="{ED44A2FC-0D80-4150-A42E-6183B0B307D6}"/>
    <dgm:cxn modelId="{D5B74C93-4115-4FB2-8B96-FBC75CFB472E}" type="presOf" srcId="{5591D896-E93F-46BB-8661-F69F13BB39A8}" destId="{F3F2D2D6-E26A-486D-8CB0-4E14A10AE91C}" srcOrd="1" destOrd="0" presId="urn:microsoft.com/office/officeart/2005/8/layout/vProcess5"/>
    <dgm:cxn modelId="{99C59993-EF07-419D-8F4C-CF00B960ACF2}" srcId="{8FFBBAF3-915C-44E5-8B7F-0BD3B2ACE7DC}" destId="{9FC14E8C-C51E-4C4B-A35D-0200AF1B47EC}" srcOrd="1" destOrd="0" parTransId="{F54E1D75-E598-4B5D-8240-FA150C09D752}" sibTransId="{5DCE38C3-BE14-4C21-AAAD-930E5266B23E}"/>
    <dgm:cxn modelId="{B8624D9C-913E-4C2E-8FA3-93AEAC2F8C86}" type="presOf" srcId="{9FC14E8C-C51E-4C4B-A35D-0200AF1B47EC}" destId="{EB949512-8760-4A2E-8B82-2BFC2424BF85}" srcOrd="1" destOrd="0" presId="urn:microsoft.com/office/officeart/2005/8/layout/vProcess5"/>
    <dgm:cxn modelId="{80C07AAC-51FE-4164-BE49-FA4E2F75EE57}" type="presOf" srcId="{724E5D07-8E42-4BF0-A2E6-FABF3EB5BCDE}" destId="{46FF2586-E2CB-42C1-90B1-036F32C289E4}" srcOrd="1" destOrd="0" presId="urn:microsoft.com/office/officeart/2005/8/layout/vProcess5"/>
    <dgm:cxn modelId="{3865D7AC-AAE9-4406-BCE5-FEF2C6D8C7F4}" type="presOf" srcId="{5591D896-E93F-46BB-8661-F69F13BB39A8}" destId="{89CD8004-FE2A-4220-B3DC-CC2D70BF0204}" srcOrd="0" destOrd="0" presId="urn:microsoft.com/office/officeart/2005/8/layout/vProcess5"/>
    <dgm:cxn modelId="{D8CAECC8-0EF3-4506-B2BD-EFC07171812F}" type="presOf" srcId="{724E5D07-8E42-4BF0-A2E6-FABF3EB5BCDE}" destId="{FF9BB8E0-A32A-444B-9AFF-E2AA43742AAA}" srcOrd="0" destOrd="0" presId="urn:microsoft.com/office/officeart/2005/8/layout/vProcess5"/>
    <dgm:cxn modelId="{F6F7A4CF-5BA4-4F11-AE3F-65D96D17C82B}" type="presOf" srcId="{675EE5F5-DDDF-4C27-A473-41C756FE02FE}" destId="{46FF2586-E2CB-42C1-90B1-036F32C289E4}" srcOrd="1" destOrd="1" presId="urn:microsoft.com/office/officeart/2005/8/layout/vProcess5"/>
    <dgm:cxn modelId="{D596B1CF-50FC-497E-88DF-D0C6619CDDBD}" type="presOf" srcId="{2881483B-3406-4B49-BA35-9EFA81542987}" destId="{DA532FB4-DAC1-4586-8F4B-1F83074D73AA}" srcOrd="0" destOrd="0" presId="urn:microsoft.com/office/officeart/2005/8/layout/vProcess5"/>
    <dgm:cxn modelId="{4B2A4CE3-5CCD-4772-94C5-A5A70B612DD2}" type="presOf" srcId="{8FFBBAF3-915C-44E5-8B7F-0BD3B2ACE7DC}" destId="{8FE318FD-31B7-4580-97AE-A21A818BCFD7}" srcOrd="0" destOrd="0" presId="urn:microsoft.com/office/officeart/2005/8/layout/vProcess5"/>
    <dgm:cxn modelId="{3FF5DCE3-4983-4149-8DD2-B17475A26D3C}" type="presOf" srcId="{9FC14E8C-C51E-4C4B-A35D-0200AF1B47EC}" destId="{54752C38-3F6F-41E3-9E94-806C2B526598}" srcOrd="0" destOrd="0" presId="urn:microsoft.com/office/officeart/2005/8/layout/vProcess5"/>
    <dgm:cxn modelId="{407DB4E6-A79B-4D06-8644-7B8C8BC5816E}" type="presOf" srcId="{5DCE38C3-BE14-4C21-AAAD-930E5266B23E}" destId="{448887B6-268B-4E53-B6FA-D9370AB1F718}" srcOrd="0" destOrd="0" presId="urn:microsoft.com/office/officeart/2005/8/layout/vProcess5"/>
    <dgm:cxn modelId="{8E472ED5-2748-4CFD-911B-6E927C67EC6E}" type="presParOf" srcId="{8FE318FD-31B7-4580-97AE-A21A818BCFD7}" destId="{30B62065-1D8E-4802-8057-8D99E2CB9DFC}" srcOrd="0" destOrd="0" presId="urn:microsoft.com/office/officeart/2005/8/layout/vProcess5"/>
    <dgm:cxn modelId="{8D6E27AC-951B-46C1-A3C3-44FD2B94B692}" type="presParOf" srcId="{8FE318FD-31B7-4580-97AE-A21A818BCFD7}" destId="{89CD8004-FE2A-4220-B3DC-CC2D70BF0204}" srcOrd="1" destOrd="0" presId="urn:microsoft.com/office/officeart/2005/8/layout/vProcess5"/>
    <dgm:cxn modelId="{ED716F80-84C8-4A5F-B91E-3BBF2904DA4B}" type="presParOf" srcId="{8FE318FD-31B7-4580-97AE-A21A818BCFD7}" destId="{54752C38-3F6F-41E3-9E94-806C2B526598}" srcOrd="2" destOrd="0" presId="urn:microsoft.com/office/officeart/2005/8/layout/vProcess5"/>
    <dgm:cxn modelId="{9BB36BE8-2C49-4E18-8835-84F825CE20C5}" type="presParOf" srcId="{8FE318FD-31B7-4580-97AE-A21A818BCFD7}" destId="{FF9BB8E0-A32A-444B-9AFF-E2AA43742AAA}" srcOrd="3" destOrd="0" presId="urn:microsoft.com/office/officeart/2005/8/layout/vProcess5"/>
    <dgm:cxn modelId="{66A9D9ED-81FF-4CD0-A856-270153961A14}" type="presParOf" srcId="{8FE318FD-31B7-4580-97AE-A21A818BCFD7}" destId="{DA532FB4-DAC1-4586-8F4B-1F83074D73AA}" srcOrd="4" destOrd="0" presId="urn:microsoft.com/office/officeart/2005/8/layout/vProcess5"/>
    <dgm:cxn modelId="{D75EC20C-202F-4B82-B748-A760643BFDF8}" type="presParOf" srcId="{8FE318FD-31B7-4580-97AE-A21A818BCFD7}" destId="{448887B6-268B-4E53-B6FA-D9370AB1F718}" srcOrd="5" destOrd="0" presId="urn:microsoft.com/office/officeart/2005/8/layout/vProcess5"/>
    <dgm:cxn modelId="{26C2856E-9047-435D-9EDA-67B3DCD9E443}" type="presParOf" srcId="{8FE318FD-31B7-4580-97AE-A21A818BCFD7}" destId="{F3F2D2D6-E26A-486D-8CB0-4E14A10AE91C}" srcOrd="6" destOrd="0" presId="urn:microsoft.com/office/officeart/2005/8/layout/vProcess5"/>
    <dgm:cxn modelId="{399FEA09-6F81-4024-B12D-45E73F7A13D6}" type="presParOf" srcId="{8FE318FD-31B7-4580-97AE-A21A818BCFD7}" destId="{EB949512-8760-4A2E-8B82-2BFC2424BF85}" srcOrd="7" destOrd="0" presId="urn:microsoft.com/office/officeart/2005/8/layout/vProcess5"/>
    <dgm:cxn modelId="{C7B5D7B5-0DA7-40ED-B01E-395A8E7C92E7}" type="presParOf" srcId="{8FE318FD-31B7-4580-97AE-A21A818BCFD7}" destId="{46FF2586-E2CB-42C1-90B1-036F32C289E4}"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1443519-C6A5-412F-9B62-32C74A06E4E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9A957FD6-05DE-4665-8E6D-7C513159E08C}">
      <dgm:prSet phldrT="[Text]" custT="1"/>
      <dgm:spPr/>
      <dgm:t>
        <a:bodyPr/>
        <a:lstStyle/>
        <a:p>
          <a:r>
            <a:rPr lang="en-US" sz="2000" b="1" dirty="0">
              <a:latin typeface="Georgia" panose="02040502050405020303" pitchFamily="18" charset="0"/>
            </a:rPr>
            <a:t>Local/County  39%</a:t>
          </a:r>
        </a:p>
      </dgm:t>
    </dgm:pt>
    <dgm:pt modelId="{AD181037-49F1-4449-8014-3AAC006F77B9}" type="parTrans" cxnId="{43766EBC-3ECC-47E1-A6F2-A78531BF72A1}">
      <dgm:prSet/>
      <dgm:spPr/>
      <dgm:t>
        <a:bodyPr/>
        <a:lstStyle/>
        <a:p>
          <a:endParaRPr lang="en-US"/>
        </a:p>
      </dgm:t>
    </dgm:pt>
    <dgm:pt modelId="{76613621-50A5-42C5-8365-E2B771B39E52}" type="sibTrans" cxnId="{43766EBC-3ECC-47E1-A6F2-A78531BF72A1}">
      <dgm:prSet/>
      <dgm:spPr/>
      <dgm:t>
        <a:bodyPr/>
        <a:lstStyle/>
        <a:p>
          <a:endParaRPr lang="en-US"/>
        </a:p>
      </dgm:t>
    </dgm:pt>
    <dgm:pt modelId="{ECACAB1B-1CC6-4647-A3A8-739F92538696}">
      <dgm:prSet phldrT="[Text]" custT="1"/>
      <dgm:spPr/>
      <dgm:t>
        <a:bodyPr/>
        <a:lstStyle/>
        <a:p>
          <a:pPr>
            <a:buFont typeface="Georgia" panose="02040502050405020303" pitchFamily="18" charset="0"/>
            <a:buChar char="*"/>
          </a:pPr>
          <a:r>
            <a:rPr lang="en-US" sz="2000" dirty="0">
              <a:solidFill>
                <a:srgbClr val="7030A0"/>
              </a:solidFill>
              <a:latin typeface="Georgia" panose="02040502050405020303" pitchFamily="18" charset="0"/>
            </a:rPr>
            <a:t>Property Taxes</a:t>
          </a:r>
        </a:p>
      </dgm:t>
    </dgm:pt>
    <dgm:pt modelId="{6ED663DF-7909-4CF6-ABE2-46AF406B053D}" type="parTrans" cxnId="{D5F18198-FE24-4C50-A916-280C788BDB5B}">
      <dgm:prSet/>
      <dgm:spPr/>
      <dgm:t>
        <a:bodyPr/>
        <a:lstStyle/>
        <a:p>
          <a:endParaRPr lang="en-US"/>
        </a:p>
      </dgm:t>
    </dgm:pt>
    <dgm:pt modelId="{2D2033F0-A70E-4687-ACCE-29DBB3CE99EC}" type="sibTrans" cxnId="{D5F18198-FE24-4C50-A916-280C788BDB5B}">
      <dgm:prSet/>
      <dgm:spPr/>
      <dgm:t>
        <a:bodyPr/>
        <a:lstStyle/>
        <a:p>
          <a:endParaRPr lang="en-US"/>
        </a:p>
      </dgm:t>
    </dgm:pt>
    <dgm:pt modelId="{692FF318-8CA3-4F42-B4B3-8D90450B61D5}">
      <dgm:prSet phldrT="[Text]" custT="1"/>
      <dgm:spPr/>
      <dgm:t>
        <a:bodyPr/>
        <a:lstStyle/>
        <a:p>
          <a:pPr>
            <a:buFont typeface="Georgia" panose="02040502050405020303" pitchFamily="18" charset="0"/>
            <a:buChar char="*"/>
          </a:pPr>
          <a:r>
            <a:rPr lang="en-US" sz="2000" dirty="0">
              <a:solidFill>
                <a:srgbClr val="7030A0"/>
              </a:solidFill>
              <a:latin typeface="Georgia" panose="02040502050405020303" pitchFamily="18" charset="0"/>
            </a:rPr>
            <a:t>Motor Vehicle Taxes</a:t>
          </a:r>
        </a:p>
      </dgm:t>
    </dgm:pt>
    <dgm:pt modelId="{8388E63A-3B50-442F-966C-E47EB019EE57}" type="parTrans" cxnId="{0CC0F6BE-B64D-47D1-9237-4968FB86F149}">
      <dgm:prSet/>
      <dgm:spPr/>
      <dgm:t>
        <a:bodyPr/>
        <a:lstStyle/>
        <a:p>
          <a:endParaRPr lang="en-US"/>
        </a:p>
      </dgm:t>
    </dgm:pt>
    <dgm:pt modelId="{15B8D6B2-A7F8-47EE-B65D-11E4F3E7E286}" type="sibTrans" cxnId="{0CC0F6BE-B64D-47D1-9237-4968FB86F149}">
      <dgm:prSet/>
      <dgm:spPr/>
      <dgm:t>
        <a:bodyPr/>
        <a:lstStyle/>
        <a:p>
          <a:endParaRPr lang="en-US"/>
        </a:p>
      </dgm:t>
    </dgm:pt>
    <dgm:pt modelId="{BB5DEF71-C827-4EDB-BA00-9AC1F55035D6}">
      <dgm:prSet phldrT="[Text]" custT="1"/>
      <dgm:spPr/>
      <dgm:t>
        <a:bodyPr/>
        <a:lstStyle/>
        <a:p>
          <a:r>
            <a:rPr lang="en-US" sz="2000" b="1" dirty="0">
              <a:latin typeface="Georgia" panose="02040502050405020303" pitchFamily="18" charset="0"/>
            </a:rPr>
            <a:t>State</a:t>
          </a:r>
        </a:p>
        <a:p>
          <a:r>
            <a:rPr lang="en-US" sz="2000" b="1" dirty="0">
              <a:latin typeface="Georgia" panose="02040502050405020303" pitchFamily="18" charset="0"/>
            </a:rPr>
            <a:t>50%</a:t>
          </a:r>
        </a:p>
      </dgm:t>
    </dgm:pt>
    <dgm:pt modelId="{EBAC5186-E96B-479C-AEA3-9FAE85BDB432}" type="parTrans" cxnId="{28E63FC9-6E40-4740-8C8E-2E0A1424BB55}">
      <dgm:prSet/>
      <dgm:spPr/>
      <dgm:t>
        <a:bodyPr/>
        <a:lstStyle/>
        <a:p>
          <a:endParaRPr lang="en-US"/>
        </a:p>
      </dgm:t>
    </dgm:pt>
    <dgm:pt modelId="{B03F4E9F-315D-4B3B-9AA8-92A2FA92A9A3}" type="sibTrans" cxnId="{28E63FC9-6E40-4740-8C8E-2E0A1424BB55}">
      <dgm:prSet/>
      <dgm:spPr/>
      <dgm:t>
        <a:bodyPr/>
        <a:lstStyle/>
        <a:p>
          <a:endParaRPr lang="en-US"/>
        </a:p>
      </dgm:t>
    </dgm:pt>
    <dgm:pt modelId="{4B6F4A3B-00B6-478F-8587-BD500A4437F1}">
      <dgm:prSet phldrT="[Text]" custT="1"/>
      <dgm:spPr/>
      <dgm:t>
        <a:bodyPr/>
        <a:lstStyle/>
        <a:p>
          <a:pPr>
            <a:buFont typeface="Georgia" panose="02040502050405020303" pitchFamily="18" charset="0"/>
            <a:buChar char="*"/>
          </a:pPr>
          <a:r>
            <a:rPr lang="en-US" sz="2000" dirty="0">
              <a:solidFill>
                <a:schemeClr val="tx2">
                  <a:lumMod val="60000"/>
                  <a:lumOff val="40000"/>
                </a:schemeClr>
              </a:solidFill>
              <a:latin typeface="Georgia" panose="02040502050405020303" pitchFamily="18" charset="0"/>
            </a:rPr>
            <a:t>State Aid</a:t>
          </a:r>
        </a:p>
      </dgm:t>
    </dgm:pt>
    <dgm:pt modelId="{CF40F0EE-19B1-445B-B305-50B4B0FAD1A7}" type="parTrans" cxnId="{2BAFBDE6-DDAC-4D07-BADE-C38A391C94A7}">
      <dgm:prSet/>
      <dgm:spPr/>
      <dgm:t>
        <a:bodyPr/>
        <a:lstStyle/>
        <a:p>
          <a:endParaRPr lang="en-US"/>
        </a:p>
      </dgm:t>
    </dgm:pt>
    <dgm:pt modelId="{30300D89-05BF-48BC-9042-E415928E3717}" type="sibTrans" cxnId="{2BAFBDE6-DDAC-4D07-BADE-C38A391C94A7}">
      <dgm:prSet/>
      <dgm:spPr/>
      <dgm:t>
        <a:bodyPr/>
        <a:lstStyle/>
        <a:p>
          <a:endParaRPr lang="en-US"/>
        </a:p>
      </dgm:t>
    </dgm:pt>
    <dgm:pt modelId="{0ABEE5B3-D631-4B26-ADEA-C98516A0844F}">
      <dgm:prSet phldrT="[Text]" custT="1"/>
      <dgm:spPr/>
      <dgm:t>
        <a:bodyPr/>
        <a:lstStyle/>
        <a:p>
          <a:pPr>
            <a:buFont typeface="Georgia" panose="02040502050405020303" pitchFamily="18" charset="0"/>
            <a:buChar char="*"/>
          </a:pPr>
          <a:r>
            <a:rPr lang="en-US" sz="2000" dirty="0">
              <a:solidFill>
                <a:schemeClr val="tx2">
                  <a:lumMod val="60000"/>
                  <a:lumOff val="40000"/>
                </a:schemeClr>
              </a:solidFill>
              <a:latin typeface="Georgia" panose="02040502050405020303" pitchFamily="18" charset="0"/>
            </a:rPr>
            <a:t>State Grants</a:t>
          </a:r>
        </a:p>
      </dgm:t>
    </dgm:pt>
    <dgm:pt modelId="{2FB24DF1-CB6E-4E44-9BEC-F746548DA275}" type="parTrans" cxnId="{E36E00F8-D11B-48F4-8CB9-13FCF5D61FCD}">
      <dgm:prSet/>
      <dgm:spPr/>
      <dgm:t>
        <a:bodyPr/>
        <a:lstStyle/>
        <a:p>
          <a:endParaRPr lang="en-US"/>
        </a:p>
      </dgm:t>
    </dgm:pt>
    <dgm:pt modelId="{CA24E750-7A73-4324-9978-D6F0574CAF6E}" type="sibTrans" cxnId="{E36E00F8-D11B-48F4-8CB9-13FCF5D61FCD}">
      <dgm:prSet/>
      <dgm:spPr/>
      <dgm:t>
        <a:bodyPr/>
        <a:lstStyle/>
        <a:p>
          <a:endParaRPr lang="en-US"/>
        </a:p>
      </dgm:t>
    </dgm:pt>
    <dgm:pt modelId="{A101CF51-2E49-460E-A651-90D297AD121D}">
      <dgm:prSet phldrT="[Text]" custT="1"/>
      <dgm:spPr/>
      <dgm:t>
        <a:bodyPr/>
        <a:lstStyle/>
        <a:p>
          <a:r>
            <a:rPr lang="en-US" sz="2000" b="1" dirty="0">
              <a:latin typeface="Georgia" panose="02040502050405020303" pitchFamily="18" charset="0"/>
            </a:rPr>
            <a:t>Federal</a:t>
          </a:r>
        </a:p>
        <a:p>
          <a:r>
            <a:rPr lang="en-US" sz="2000" b="1" dirty="0">
              <a:latin typeface="Georgia" panose="02040502050405020303" pitchFamily="18" charset="0"/>
            </a:rPr>
            <a:t>9%       </a:t>
          </a:r>
        </a:p>
      </dgm:t>
    </dgm:pt>
    <dgm:pt modelId="{318AF8F3-12F9-4C9B-BA7B-5188B33EA9DB}" type="parTrans" cxnId="{AEA3D2E1-596D-4A6E-8B16-F6486AF9FC25}">
      <dgm:prSet/>
      <dgm:spPr/>
      <dgm:t>
        <a:bodyPr/>
        <a:lstStyle/>
        <a:p>
          <a:endParaRPr lang="en-US"/>
        </a:p>
      </dgm:t>
    </dgm:pt>
    <dgm:pt modelId="{9F909F59-75C5-47FC-AAD4-456DA1117C8F}" type="sibTrans" cxnId="{AEA3D2E1-596D-4A6E-8B16-F6486AF9FC25}">
      <dgm:prSet/>
      <dgm:spPr/>
      <dgm:t>
        <a:bodyPr/>
        <a:lstStyle/>
        <a:p>
          <a:endParaRPr lang="en-US"/>
        </a:p>
      </dgm:t>
    </dgm:pt>
    <dgm:pt modelId="{8A7CC7F7-A459-4B79-98C1-4D68D2D451ED}">
      <dgm:prSet phldrT="[Text]" custT="1"/>
      <dgm:spPr/>
      <dgm:t>
        <a:bodyPr/>
        <a:lstStyle/>
        <a:p>
          <a:pPr>
            <a:buFont typeface="Georgia" panose="02040502050405020303" pitchFamily="18" charset="0"/>
            <a:buChar char="*"/>
          </a:pPr>
          <a:r>
            <a:rPr lang="en-US" sz="2000" dirty="0">
              <a:solidFill>
                <a:schemeClr val="accent5"/>
              </a:solidFill>
              <a:latin typeface="Georgia" panose="02040502050405020303" pitchFamily="18" charset="0"/>
            </a:rPr>
            <a:t>Loans</a:t>
          </a:r>
        </a:p>
      </dgm:t>
    </dgm:pt>
    <dgm:pt modelId="{3FE776F4-651E-4134-9BD1-5FB23F15DC48}" type="parTrans" cxnId="{479658DD-4D62-423E-A5A6-04202C4FC023}">
      <dgm:prSet/>
      <dgm:spPr/>
      <dgm:t>
        <a:bodyPr/>
        <a:lstStyle/>
        <a:p>
          <a:endParaRPr lang="en-US"/>
        </a:p>
      </dgm:t>
    </dgm:pt>
    <dgm:pt modelId="{B6609BC3-AB25-4D23-A55B-02CB9D7D8C26}" type="sibTrans" cxnId="{479658DD-4D62-423E-A5A6-04202C4FC023}">
      <dgm:prSet/>
      <dgm:spPr/>
      <dgm:t>
        <a:bodyPr/>
        <a:lstStyle/>
        <a:p>
          <a:endParaRPr lang="en-US"/>
        </a:p>
      </dgm:t>
    </dgm:pt>
    <dgm:pt modelId="{0602FE5B-EAE5-4659-A806-D6D5794DE5DD}">
      <dgm:prSet phldrT="[Text]" custT="1"/>
      <dgm:spPr/>
      <dgm:t>
        <a:bodyPr/>
        <a:lstStyle/>
        <a:p>
          <a:r>
            <a:rPr lang="en-US" sz="2000" b="1" dirty="0">
              <a:latin typeface="Georgia" panose="02040502050405020303" pitchFamily="18" charset="0"/>
            </a:rPr>
            <a:t>Non-Revenue     less than 2%</a:t>
          </a:r>
        </a:p>
      </dgm:t>
    </dgm:pt>
    <dgm:pt modelId="{5B86445B-6902-4AF8-B9ED-A5D9554DFB6A}" type="parTrans" cxnId="{6DBEB00F-6FEA-43E1-A88A-CB02B733718E}">
      <dgm:prSet/>
      <dgm:spPr/>
      <dgm:t>
        <a:bodyPr/>
        <a:lstStyle/>
        <a:p>
          <a:endParaRPr lang="en-US"/>
        </a:p>
      </dgm:t>
    </dgm:pt>
    <dgm:pt modelId="{47AB2D0F-2F1E-4773-B8E5-BEB89D0F496D}" type="sibTrans" cxnId="{6DBEB00F-6FEA-43E1-A88A-CB02B733718E}">
      <dgm:prSet/>
      <dgm:spPr/>
      <dgm:t>
        <a:bodyPr/>
        <a:lstStyle/>
        <a:p>
          <a:endParaRPr lang="en-US"/>
        </a:p>
      </dgm:t>
    </dgm:pt>
    <dgm:pt modelId="{D6CB597C-C8FE-4A8B-8986-AA13F4B3B93E}">
      <dgm:prSet phldrT="[Text]" custT="1"/>
      <dgm:spPr/>
      <dgm:t>
        <a:bodyPr/>
        <a:lstStyle/>
        <a:p>
          <a:pPr>
            <a:buFont typeface="Georgia" panose="02040502050405020303" pitchFamily="18" charset="0"/>
            <a:buChar char="*"/>
          </a:pPr>
          <a:r>
            <a:rPr lang="en-US" sz="2000" dirty="0">
              <a:solidFill>
                <a:schemeClr val="accent6"/>
              </a:solidFill>
              <a:latin typeface="Georgia" panose="02040502050405020303" pitchFamily="18" charset="0"/>
            </a:rPr>
            <a:t>Title Grants</a:t>
          </a:r>
        </a:p>
      </dgm:t>
    </dgm:pt>
    <dgm:pt modelId="{0B1D85FE-FE4B-4EF8-B2F9-7CB87FDA55E9}" type="parTrans" cxnId="{C39690B8-E37A-4416-A260-19AA2F9153A2}">
      <dgm:prSet/>
      <dgm:spPr/>
      <dgm:t>
        <a:bodyPr/>
        <a:lstStyle/>
        <a:p>
          <a:endParaRPr lang="en-US"/>
        </a:p>
      </dgm:t>
    </dgm:pt>
    <dgm:pt modelId="{02E9122B-F046-4E5D-8284-DC453D97D8C8}" type="sibTrans" cxnId="{C39690B8-E37A-4416-A260-19AA2F9153A2}">
      <dgm:prSet/>
      <dgm:spPr/>
      <dgm:t>
        <a:bodyPr/>
        <a:lstStyle/>
        <a:p>
          <a:endParaRPr lang="en-US"/>
        </a:p>
      </dgm:t>
    </dgm:pt>
    <dgm:pt modelId="{9F417146-51F6-4A7B-86C3-EDDDBDA8663A}">
      <dgm:prSet phldrT="[Text]" custT="1"/>
      <dgm:spPr/>
      <dgm:t>
        <a:bodyPr/>
        <a:lstStyle/>
        <a:p>
          <a:pPr>
            <a:buFont typeface="Georgia" panose="02040502050405020303" pitchFamily="18" charset="0"/>
            <a:buChar char="*"/>
          </a:pPr>
          <a:r>
            <a:rPr lang="en-US" sz="2000" dirty="0">
              <a:solidFill>
                <a:schemeClr val="accent6"/>
              </a:solidFill>
              <a:latin typeface="Georgia" panose="02040502050405020303" pitchFamily="18" charset="0"/>
            </a:rPr>
            <a:t>IDEA Grants</a:t>
          </a:r>
        </a:p>
      </dgm:t>
    </dgm:pt>
    <dgm:pt modelId="{9C940BDE-D91E-4B92-940E-DDA70B44EF2B}" type="parTrans" cxnId="{03947A4D-DBD7-460D-9BCA-56DC971BA1AA}">
      <dgm:prSet/>
      <dgm:spPr/>
      <dgm:t>
        <a:bodyPr/>
        <a:lstStyle/>
        <a:p>
          <a:endParaRPr lang="en-US"/>
        </a:p>
      </dgm:t>
    </dgm:pt>
    <dgm:pt modelId="{94BF5322-125F-4BF5-A5AF-CE2BD89B2245}" type="sibTrans" cxnId="{03947A4D-DBD7-460D-9BCA-56DC971BA1AA}">
      <dgm:prSet/>
      <dgm:spPr/>
      <dgm:t>
        <a:bodyPr/>
        <a:lstStyle/>
        <a:p>
          <a:endParaRPr lang="en-US"/>
        </a:p>
      </dgm:t>
    </dgm:pt>
    <dgm:pt modelId="{71D0A570-F885-4B07-89C8-7CF6D61995C7}">
      <dgm:prSet phldrT="[Text]" custT="1"/>
      <dgm:spPr/>
      <dgm:t>
        <a:bodyPr/>
        <a:lstStyle/>
        <a:p>
          <a:pPr>
            <a:buFont typeface="Georgia" panose="02040502050405020303" pitchFamily="18" charset="0"/>
            <a:buChar char="*"/>
          </a:pPr>
          <a:r>
            <a:rPr lang="en-US" sz="2000" dirty="0">
              <a:solidFill>
                <a:schemeClr val="accent6"/>
              </a:solidFill>
              <a:latin typeface="Georgia" panose="02040502050405020303" pitchFamily="18" charset="0"/>
            </a:rPr>
            <a:t>ESSER </a:t>
          </a:r>
        </a:p>
      </dgm:t>
    </dgm:pt>
    <dgm:pt modelId="{E58D860E-549F-44EA-BC11-93B512D21EDE}" type="parTrans" cxnId="{7A5C3E01-1E1B-4659-9A6D-BC50427F63B8}">
      <dgm:prSet/>
      <dgm:spPr/>
      <dgm:t>
        <a:bodyPr/>
        <a:lstStyle/>
        <a:p>
          <a:endParaRPr lang="en-US"/>
        </a:p>
      </dgm:t>
    </dgm:pt>
    <dgm:pt modelId="{7C09E408-E341-4249-93FD-06C37CBB1544}" type="sibTrans" cxnId="{7A5C3E01-1E1B-4659-9A6D-BC50427F63B8}">
      <dgm:prSet/>
      <dgm:spPr/>
      <dgm:t>
        <a:bodyPr/>
        <a:lstStyle/>
        <a:p>
          <a:endParaRPr lang="en-US"/>
        </a:p>
      </dgm:t>
    </dgm:pt>
    <dgm:pt modelId="{85F45F2C-4C78-47A4-99DD-5EDC372255B7}">
      <dgm:prSet phldrT="[Text]" custT="1"/>
      <dgm:spPr/>
      <dgm:t>
        <a:bodyPr/>
        <a:lstStyle/>
        <a:p>
          <a:pPr>
            <a:buFont typeface="Georgia" panose="02040502050405020303" pitchFamily="18" charset="0"/>
            <a:buChar char="*"/>
          </a:pPr>
          <a:r>
            <a:rPr lang="en-US" sz="2000" dirty="0">
              <a:solidFill>
                <a:schemeClr val="accent6"/>
              </a:solidFill>
              <a:latin typeface="Georgia" panose="02040502050405020303" pitchFamily="18" charset="0"/>
            </a:rPr>
            <a:t>Medicaid</a:t>
          </a:r>
        </a:p>
      </dgm:t>
    </dgm:pt>
    <dgm:pt modelId="{321881C6-402E-4703-8C7F-00756B0F3CF3}" type="parTrans" cxnId="{F9E2288A-62A9-49CC-8457-FFFCF34C993D}">
      <dgm:prSet/>
      <dgm:spPr/>
      <dgm:t>
        <a:bodyPr/>
        <a:lstStyle/>
        <a:p>
          <a:endParaRPr lang="en-US"/>
        </a:p>
      </dgm:t>
    </dgm:pt>
    <dgm:pt modelId="{A5F38BAD-87E3-4FC2-A5C7-55A54FDC4FF3}" type="sibTrans" cxnId="{F9E2288A-62A9-49CC-8457-FFFCF34C993D}">
      <dgm:prSet/>
      <dgm:spPr/>
      <dgm:t>
        <a:bodyPr/>
        <a:lstStyle/>
        <a:p>
          <a:endParaRPr lang="en-US"/>
        </a:p>
      </dgm:t>
    </dgm:pt>
    <dgm:pt modelId="{1698032D-86FB-4DCB-94DC-4B157C5A60B6}">
      <dgm:prSet phldrT="[Text]" custT="1"/>
      <dgm:spPr/>
      <dgm:t>
        <a:bodyPr/>
        <a:lstStyle/>
        <a:p>
          <a:pPr>
            <a:buFont typeface="Georgia" panose="02040502050405020303" pitchFamily="18" charset="0"/>
            <a:buChar char="*"/>
          </a:pPr>
          <a:r>
            <a:rPr lang="en-US" sz="2000" dirty="0">
              <a:solidFill>
                <a:schemeClr val="accent5"/>
              </a:solidFill>
              <a:latin typeface="Georgia" panose="02040502050405020303" pitchFamily="18" charset="0"/>
            </a:rPr>
            <a:t>Sale of property</a:t>
          </a:r>
        </a:p>
      </dgm:t>
    </dgm:pt>
    <dgm:pt modelId="{BF871194-060B-449B-AEC8-24AA21F060BD}" type="parTrans" cxnId="{CB17D72E-BD24-46CE-82BE-9292F4937EE0}">
      <dgm:prSet/>
      <dgm:spPr/>
      <dgm:t>
        <a:bodyPr/>
        <a:lstStyle/>
        <a:p>
          <a:endParaRPr lang="en-US"/>
        </a:p>
      </dgm:t>
    </dgm:pt>
    <dgm:pt modelId="{06559289-4B6B-4D46-AEB4-8B8AAFD1CE87}" type="sibTrans" cxnId="{CB17D72E-BD24-46CE-82BE-9292F4937EE0}">
      <dgm:prSet/>
      <dgm:spPr/>
      <dgm:t>
        <a:bodyPr/>
        <a:lstStyle/>
        <a:p>
          <a:endParaRPr lang="en-US"/>
        </a:p>
      </dgm:t>
    </dgm:pt>
    <dgm:pt modelId="{F1599D1A-5060-4385-A0D0-205C75FBF126}">
      <dgm:prSet phldrT="[Text]" custT="1"/>
      <dgm:spPr/>
      <dgm:t>
        <a:bodyPr/>
        <a:lstStyle/>
        <a:p>
          <a:pPr>
            <a:buFont typeface="Georgia" panose="02040502050405020303" pitchFamily="18" charset="0"/>
            <a:buChar char="*"/>
          </a:pPr>
          <a:r>
            <a:rPr lang="en-US" sz="2000" dirty="0">
              <a:solidFill>
                <a:schemeClr val="accent5"/>
              </a:solidFill>
              <a:latin typeface="Georgia" panose="02040502050405020303" pitchFamily="18" charset="0"/>
            </a:rPr>
            <a:t>Insurance proceeds</a:t>
          </a:r>
        </a:p>
      </dgm:t>
    </dgm:pt>
    <dgm:pt modelId="{89252C60-842C-41D2-902B-311B394511AD}" type="parTrans" cxnId="{33AAAF45-0061-4FA6-9879-84E880F761FE}">
      <dgm:prSet/>
      <dgm:spPr/>
      <dgm:t>
        <a:bodyPr/>
        <a:lstStyle/>
        <a:p>
          <a:endParaRPr lang="en-US"/>
        </a:p>
      </dgm:t>
    </dgm:pt>
    <dgm:pt modelId="{E59E4AD4-9251-477B-8572-0106AC599A24}" type="sibTrans" cxnId="{33AAAF45-0061-4FA6-9879-84E880F761FE}">
      <dgm:prSet/>
      <dgm:spPr/>
      <dgm:t>
        <a:bodyPr/>
        <a:lstStyle/>
        <a:p>
          <a:endParaRPr lang="en-US"/>
        </a:p>
      </dgm:t>
    </dgm:pt>
    <dgm:pt modelId="{8E0CECBD-0690-4857-AD26-BC65F5394B6E}">
      <dgm:prSet phldrT="[Text]" custT="1"/>
      <dgm:spPr/>
      <dgm:t>
        <a:bodyPr/>
        <a:lstStyle/>
        <a:p>
          <a:pPr>
            <a:buFont typeface="Georgia" panose="02040502050405020303" pitchFamily="18" charset="0"/>
            <a:buChar char="*"/>
          </a:pPr>
          <a:r>
            <a:rPr lang="en-US" sz="2000" dirty="0">
              <a:solidFill>
                <a:srgbClr val="7030A0"/>
              </a:solidFill>
              <a:latin typeface="Georgia" panose="02040502050405020303" pitchFamily="18" charset="0"/>
            </a:rPr>
            <a:t>Interest</a:t>
          </a:r>
        </a:p>
      </dgm:t>
    </dgm:pt>
    <dgm:pt modelId="{F87E8034-03AC-4D6D-9FAA-C871EEFABB09}" type="parTrans" cxnId="{5F7D6414-5782-42B9-94B3-7ACC27B2285E}">
      <dgm:prSet/>
      <dgm:spPr/>
      <dgm:t>
        <a:bodyPr/>
        <a:lstStyle/>
        <a:p>
          <a:endParaRPr lang="en-US"/>
        </a:p>
      </dgm:t>
    </dgm:pt>
    <dgm:pt modelId="{24897593-9F94-4A21-92B0-57F457DFB7A9}" type="sibTrans" cxnId="{5F7D6414-5782-42B9-94B3-7ACC27B2285E}">
      <dgm:prSet/>
      <dgm:spPr/>
      <dgm:t>
        <a:bodyPr/>
        <a:lstStyle/>
        <a:p>
          <a:endParaRPr lang="en-US"/>
        </a:p>
      </dgm:t>
    </dgm:pt>
    <dgm:pt modelId="{D94526B5-FCD9-4B7D-A06B-F29DFD4E2C90}">
      <dgm:prSet phldrT="[Text]" custT="1"/>
      <dgm:spPr/>
      <dgm:t>
        <a:bodyPr/>
        <a:lstStyle/>
        <a:p>
          <a:pPr>
            <a:buFont typeface="Georgia" panose="02040502050405020303" pitchFamily="18" charset="0"/>
            <a:buChar char="*"/>
          </a:pPr>
          <a:r>
            <a:rPr lang="en-US" sz="2000" dirty="0">
              <a:solidFill>
                <a:srgbClr val="7030A0"/>
              </a:solidFill>
              <a:latin typeface="Georgia" panose="02040502050405020303" pitchFamily="18" charset="0"/>
            </a:rPr>
            <a:t>Fines &amp; Licenses</a:t>
          </a:r>
        </a:p>
      </dgm:t>
    </dgm:pt>
    <dgm:pt modelId="{30959C7A-5CBE-4A0B-858C-71195933731E}" type="parTrans" cxnId="{F08B24DD-5FDB-4735-885C-50FC139497FB}">
      <dgm:prSet/>
      <dgm:spPr/>
      <dgm:t>
        <a:bodyPr/>
        <a:lstStyle/>
        <a:p>
          <a:endParaRPr lang="en-US"/>
        </a:p>
      </dgm:t>
    </dgm:pt>
    <dgm:pt modelId="{3099BCD1-2336-4244-B664-C67B3C58F7BE}" type="sibTrans" cxnId="{F08B24DD-5FDB-4735-885C-50FC139497FB}">
      <dgm:prSet/>
      <dgm:spPr/>
      <dgm:t>
        <a:bodyPr/>
        <a:lstStyle/>
        <a:p>
          <a:endParaRPr lang="en-US"/>
        </a:p>
      </dgm:t>
    </dgm:pt>
    <dgm:pt modelId="{39814C46-5C36-4965-B7CD-92CCD0FF2E94}">
      <dgm:prSet phldrT="[Text]" custT="1"/>
      <dgm:spPr/>
      <dgm:t>
        <a:bodyPr/>
        <a:lstStyle/>
        <a:p>
          <a:pPr>
            <a:buFont typeface="Georgia" panose="02040502050405020303" pitchFamily="18" charset="0"/>
            <a:buChar char="*"/>
          </a:pPr>
          <a:r>
            <a:rPr lang="en-US" sz="2000" dirty="0">
              <a:solidFill>
                <a:schemeClr val="tx2">
                  <a:lumMod val="60000"/>
                  <a:lumOff val="40000"/>
                </a:schemeClr>
              </a:solidFill>
              <a:latin typeface="Georgia" panose="02040502050405020303" pitchFamily="18" charset="0"/>
            </a:rPr>
            <a:t>Apportionment</a:t>
          </a:r>
        </a:p>
      </dgm:t>
    </dgm:pt>
    <dgm:pt modelId="{54431058-D9C0-4688-8767-93EACD847F08}" type="parTrans" cxnId="{A70E9361-61D6-46EB-85AD-4BA7725536E3}">
      <dgm:prSet/>
      <dgm:spPr/>
      <dgm:t>
        <a:bodyPr/>
        <a:lstStyle/>
        <a:p>
          <a:endParaRPr lang="en-US"/>
        </a:p>
      </dgm:t>
    </dgm:pt>
    <dgm:pt modelId="{8676B466-8215-4BD5-9763-C4C5571000B6}" type="sibTrans" cxnId="{A70E9361-61D6-46EB-85AD-4BA7725536E3}">
      <dgm:prSet/>
      <dgm:spPr/>
      <dgm:t>
        <a:bodyPr/>
        <a:lstStyle/>
        <a:p>
          <a:endParaRPr lang="en-US"/>
        </a:p>
      </dgm:t>
    </dgm:pt>
    <dgm:pt modelId="{919CD155-FBD4-4F48-81F5-30E061ADACA8}">
      <dgm:prSet phldrT="[Text]" custT="1"/>
      <dgm:spPr/>
      <dgm:t>
        <a:bodyPr/>
        <a:lstStyle/>
        <a:p>
          <a:pPr>
            <a:buFont typeface="Georgia" panose="02040502050405020303" pitchFamily="18" charset="0"/>
            <a:buChar char="*"/>
          </a:pPr>
          <a:r>
            <a:rPr lang="en-US" sz="2000" dirty="0">
              <a:solidFill>
                <a:schemeClr val="tx2">
                  <a:lumMod val="60000"/>
                  <a:lumOff val="40000"/>
                </a:schemeClr>
              </a:solidFill>
              <a:latin typeface="Georgia" panose="02040502050405020303" pitchFamily="18" charset="0"/>
            </a:rPr>
            <a:t>SPED Reimbursement</a:t>
          </a:r>
        </a:p>
      </dgm:t>
    </dgm:pt>
    <dgm:pt modelId="{C842AE22-751D-4BDD-93B9-8E045D5D3FF6}" type="parTrans" cxnId="{004D2DB5-9B79-4B8A-B606-9A1611BCA23F}">
      <dgm:prSet/>
      <dgm:spPr/>
      <dgm:t>
        <a:bodyPr/>
        <a:lstStyle/>
        <a:p>
          <a:endParaRPr lang="en-US"/>
        </a:p>
      </dgm:t>
    </dgm:pt>
    <dgm:pt modelId="{692A2476-9C41-4970-8CDB-54AA3CCDB879}" type="sibTrans" cxnId="{004D2DB5-9B79-4B8A-B606-9A1611BCA23F}">
      <dgm:prSet/>
      <dgm:spPr/>
      <dgm:t>
        <a:bodyPr/>
        <a:lstStyle/>
        <a:p>
          <a:endParaRPr lang="en-US"/>
        </a:p>
      </dgm:t>
    </dgm:pt>
    <dgm:pt modelId="{D8110260-A477-40AD-8C6C-B26EC3320466}">
      <dgm:prSet phldrT="[Text]" custT="1"/>
      <dgm:spPr/>
      <dgm:t>
        <a:bodyPr/>
        <a:lstStyle/>
        <a:p>
          <a:pPr>
            <a:buFont typeface="Georgia" panose="02040502050405020303" pitchFamily="18" charset="0"/>
            <a:buChar char="*"/>
          </a:pPr>
          <a:r>
            <a:rPr lang="en-US" sz="2000" dirty="0">
              <a:solidFill>
                <a:schemeClr val="accent5"/>
              </a:solidFill>
              <a:latin typeface="Georgia" panose="02040502050405020303" pitchFamily="18" charset="0"/>
            </a:rPr>
            <a:t>Transfers from other funds</a:t>
          </a:r>
        </a:p>
      </dgm:t>
    </dgm:pt>
    <dgm:pt modelId="{8C192CDD-439A-4B23-9A30-F14BC80CB884}" type="parTrans" cxnId="{8E450DA2-1A88-4FE1-BDB5-B1C81E694B03}">
      <dgm:prSet/>
      <dgm:spPr/>
      <dgm:t>
        <a:bodyPr/>
        <a:lstStyle/>
        <a:p>
          <a:endParaRPr lang="en-US"/>
        </a:p>
      </dgm:t>
    </dgm:pt>
    <dgm:pt modelId="{57186596-2130-4BAE-A5C6-D855379BFDB1}" type="sibTrans" cxnId="{8E450DA2-1A88-4FE1-BDB5-B1C81E694B03}">
      <dgm:prSet/>
      <dgm:spPr/>
      <dgm:t>
        <a:bodyPr/>
        <a:lstStyle/>
        <a:p>
          <a:endParaRPr lang="en-US"/>
        </a:p>
      </dgm:t>
    </dgm:pt>
    <dgm:pt modelId="{3802D7A0-9312-4E5C-9434-C99BF02AC91C}" type="pres">
      <dgm:prSet presAssocID="{D1443519-C6A5-412F-9B62-32C74A06E4E7}" presName="Name0" presStyleCnt="0">
        <dgm:presLayoutVars>
          <dgm:dir/>
          <dgm:animLvl val="lvl"/>
          <dgm:resizeHandles val="exact"/>
        </dgm:presLayoutVars>
      </dgm:prSet>
      <dgm:spPr/>
    </dgm:pt>
    <dgm:pt modelId="{A975F3E2-250E-4965-BF54-F79020A0C3F1}" type="pres">
      <dgm:prSet presAssocID="{9A957FD6-05DE-4665-8E6D-7C513159E08C}" presName="composite" presStyleCnt="0"/>
      <dgm:spPr/>
    </dgm:pt>
    <dgm:pt modelId="{A9637692-3999-4C3A-9F32-ED6696F47373}" type="pres">
      <dgm:prSet presAssocID="{9A957FD6-05DE-4665-8E6D-7C513159E08C}" presName="parTx" presStyleLbl="alignNode1" presStyleIdx="0" presStyleCnt="4">
        <dgm:presLayoutVars>
          <dgm:chMax val="0"/>
          <dgm:chPref val="0"/>
          <dgm:bulletEnabled val="1"/>
        </dgm:presLayoutVars>
      </dgm:prSet>
      <dgm:spPr/>
    </dgm:pt>
    <dgm:pt modelId="{F0E8540D-AF39-4419-AF34-FB303656A245}" type="pres">
      <dgm:prSet presAssocID="{9A957FD6-05DE-4665-8E6D-7C513159E08C}" presName="desTx" presStyleLbl="alignAccFollowNode1" presStyleIdx="0" presStyleCnt="4">
        <dgm:presLayoutVars>
          <dgm:bulletEnabled val="1"/>
        </dgm:presLayoutVars>
      </dgm:prSet>
      <dgm:spPr/>
    </dgm:pt>
    <dgm:pt modelId="{2B9D826B-D751-4787-BA98-98381F590633}" type="pres">
      <dgm:prSet presAssocID="{76613621-50A5-42C5-8365-E2B771B39E52}" presName="space" presStyleCnt="0"/>
      <dgm:spPr/>
    </dgm:pt>
    <dgm:pt modelId="{0C443A97-7D7B-4477-87E5-7E050725609D}" type="pres">
      <dgm:prSet presAssocID="{BB5DEF71-C827-4EDB-BA00-9AC1F55035D6}" presName="composite" presStyleCnt="0"/>
      <dgm:spPr/>
    </dgm:pt>
    <dgm:pt modelId="{392988BE-626B-40DE-A93B-1B13A7B65F67}" type="pres">
      <dgm:prSet presAssocID="{BB5DEF71-C827-4EDB-BA00-9AC1F55035D6}" presName="parTx" presStyleLbl="alignNode1" presStyleIdx="1" presStyleCnt="4">
        <dgm:presLayoutVars>
          <dgm:chMax val="0"/>
          <dgm:chPref val="0"/>
          <dgm:bulletEnabled val="1"/>
        </dgm:presLayoutVars>
      </dgm:prSet>
      <dgm:spPr/>
    </dgm:pt>
    <dgm:pt modelId="{16D5FFC0-FD03-4F84-B53D-4C957A896894}" type="pres">
      <dgm:prSet presAssocID="{BB5DEF71-C827-4EDB-BA00-9AC1F55035D6}" presName="desTx" presStyleLbl="alignAccFollowNode1" presStyleIdx="1" presStyleCnt="4">
        <dgm:presLayoutVars>
          <dgm:bulletEnabled val="1"/>
        </dgm:presLayoutVars>
      </dgm:prSet>
      <dgm:spPr/>
    </dgm:pt>
    <dgm:pt modelId="{BBA39133-3B62-4CA4-97AE-DC0CA39C0735}" type="pres">
      <dgm:prSet presAssocID="{B03F4E9F-315D-4B3B-9AA8-92A2FA92A9A3}" presName="space" presStyleCnt="0"/>
      <dgm:spPr/>
    </dgm:pt>
    <dgm:pt modelId="{AA8FAF56-6886-4B81-9A70-32A91DEFD32F}" type="pres">
      <dgm:prSet presAssocID="{A101CF51-2E49-460E-A651-90D297AD121D}" presName="composite" presStyleCnt="0"/>
      <dgm:spPr/>
    </dgm:pt>
    <dgm:pt modelId="{4C718E3B-9669-4F0B-88E5-0C4E56A446C9}" type="pres">
      <dgm:prSet presAssocID="{A101CF51-2E49-460E-A651-90D297AD121D}" presName="parTx" presStyleLbl="alignNode1" presStyleIdx="2" presStyleCnt="4">
        <dgm:presLayoutVars>
          <dgm:chMax val="0"/>
          <dgm:chPref val="0"/>
          <dgm:bulletEnabled val="1"/>
        </dgm:presLayoutVars>
      </dgm:prSet>
      <dgm:spPr/>
    </dgm:pt>
    <dgm:pt modelId="{2A37C1E8-80B1-41D8-A05A-96672F745ACD}" type="pres">
      <dgm:prSet presAssocID="{A101CF51-2E49-460E-A651-90D297AD121D}" presName="desTx" presStyleLbl="alignAccFollowNode1" presStyleIdx="2" presStyleCnt="4">
        <dgm:presLayoutVars>
          <dgm:bulletEnabled val="1"/>
        </dgm:presLayoutVars>
      </dgm:prSet>
      <dgm:spPr/>
    </dgm:pt>
    <dgm:pt modelId="{CECC18C2-7E7B-46F9-9B5A-1F88B92010A6}" type="pres">
      <dgm:prSet presAssocID="{9F909F59-75C5-47FC-AAD4-456DA1117C8F}" presName="space" presStyleCnt="0"/>
      <dgm:spPr/>
    </dgm:pt>
    <dgm:pt modelId="{ED4775E2-B964-47A6-B1E8-88ABE1E1F271}" type="pres">
      <dgm:prSet presAssocID="{0602FE5B-EAE5-4659-A806-D6D5794DE5DD}" presName="composite" presStyleCnt="0"/>
      <dgm:spPr/>
    </dgm:pt>
    <dgm:pt modelId="{1F4E8650-1574-4D1E-AFAD-148D926E268F}" type="pres">
      <dgm:prSet presAssocID="{0602FE5B-EAE5-4659-A806-D6D5794DE5DD}" presName="parTx" presStyleLbl="alignNode1" presStyleIdx="3" presStyleCnt="4">
        <dgm:presLayoutVars>
          <dgm:chMax val="0"/>
          <dgm:chPref val="0"/>
          <dgm:bulletEnabled val="1"/>
        </dgm:presLayoutVars>
      </dgm:prSet>
      <dgm:spPr/>
    </dgm:pt>
    <dgm:pt modelId="{A47E4FA8-AC64-491F-AAE0-14435F89D970}" type="pres">
      <dgm:prSet presAssocID="{0602FE5B-EAE5-4659-A806-D6D5794DE5DD}" presName="desTx" presStyleLbl="alignAccFollowNode1" presStyleIdx="3" presStyleCnt="4" custLinFactNeighborX="166">
        <dgm:presLayoutVars>
          <dgm:bulletEnabled val="1"/>
        </dgm:presLayoutVars>
      </dgm:prSet>
      <dgm:spPr/>
    </dgm:pt>
  </dgm:ptLst>
  <dgm:cxnLst>
    <dgm:cxn modelId="{7A5C3E01-1E1B-4659-9A6D-BC50427F63B8}" srcId="{A101CF51-2E49-460E-A651-90D297AD121D}" destId="{71D0A570-F885-4B07-89C8-7CF6D61995C7}" srcOrd="2" destOrd="0" parTransId="{E58D860E-549F-44EA-BC11-93B512D21EDE}" sibTransId="{7C09E408-E341-4249-93FD-06C37CBB1544}"/>
    <dgm:cxn modelId="{247FFE01-D6A8-4701-8093-84DF65DBC70A}" type="presOf" srcId="{A101CF51-2E49-460E-A651-90D297AD121D}" destId="{4C718E3B-9669-4F0B-88E5-0C4E56A446C9}" srcOrd="0" destOrd="0" presId="urn:microsoft.com/office/officeart/2005/8/layout/hList1"/>
    <dgm:cxn modelId="{6DBEB00F-6FEA-43E1-A88A-CB02B733718E}" srcId="{D1443519-C6A5-412F-9B62-32C74A06E4E7}" destId="{0602FE5B-EAE5-4659-A806-D6D5794DE5DD}" srcOrd="3" destOrd="0" parTransId="{5B86445B-6902-4AF8-B9ED-A5D9554DFB6A}" sibTransId="{47AB2D0F-2F1E-4773-B8E5-BEB89D0F496D}"/>
    <dgm:cxn modelId="{5F7D6414-5782-42B9-94B3-7ACC27B2285E}" srcId="{9A957FD6-05DE-4665-8E6D-7C513159E08C}" destId="{8E0CECBD-0690-4857-AD26-BC65F5394B6E}" srcOrd="2" destOrd="0" parTransId="{F87E8034-03AC-4D6D-9FAA-C871EEFABB09}" sibTransId="{24897593-9F94-4A21-92B0-57F457DFB7A9}"/>
    <dgm:cxn modelId="{CB17D72E-BD24-46CE-82BE-9292F4937EE0}" srcId="{0602FE5B-EAE5-4659-A806-D6D5794DE5DD}" destId="{1698032D-86FB-4DCB-94DC-4B157C5A60B6}" srcOrd="1" destOrd="0" parTransId="{BF871194-060B-449B-AEC8-24AA21F060BD}" sibTransId="{06559289-4B6B-4D46-AEB4-8B8AAFD1CE87}"/>
    <dgm:cxn modelId="{DF58E82E-64A9-4D7C-AE82-BE13FD52370B}" type="presOf" srcId="{71D0A570-F885-4B07-89C8-7CF6D61995C7}" destId="{2A37C1E8-80B1-41D8-A05A-96672F745ACD}" srcOrd="0" destOrd="2" presId="urn:microsoft.com/office/officeart/2005/8/layout/hList1"/>
    <dgm:cxn modelId="{E8855530-EE6A-44A1-8DCB-C0F10210B3D6}" type="presOf" srcId="{0ABEE5B3-D631-4B26-ADEA-C98516A0844F}" destId="{16D5FFC0-FD03-4F84-B53D-4C957A896894}" srcOrd="0" destOrd="1" presId="urn:microsoft.com/office/officeart/2005/8/layout/hList1"/>
    <dgm:cxn modelId="{79683933-35D7-4C20-B23E-6CF10851FDAD}" type="presOf" srcId="{8E0CECBD-0690-4857-AD26-BC65F5394B6E}" destId="{F0E8540D-AF39-4419-AF34-FB303656A245}" srcOrd="0" destOrd="2" presId="urn:microsoft.com/office/officeart/2005/8/layout/hList1"/>
    <dgm:cxn modelId="{5AD7DD3D-3094-4FCE-AE50-8D548F57F7B0}" type="presOf" srcId="{919CD155-FBD4-4F48-81F5-30E061ADACA8}" destId="{16D5FFC0-FD03-4F84-B53D-4C957A896894}" srcOrd="0" destOrd="3" presId="urn:microsoft.com/office/officeart/2005/8/layout/hList1"/>
    <dgm:cxn modelId="{A70E9361-61D6-46EB-85AD-4BA7725536E3}" srcId="{BB5DEF71-C827-4EDB-BA00-9AC1F55035D6}" destId="{39814C46-5C36-4965-B7CD-92CCD0FF2E94}" srcOrd="2" destOrd="0" parTransId="{54431058-D9C0-4688-8767-93EACD847F08}" sibTransId="{8676B466-8215-4BD5-9763-C4C5571000B6}"/>
    <dgm:cxn modelId="{E0139461-CF2B-44A7-9A3F-797B2B907FD3}" type="presOf" srcId="{BB5DEF71-C827-4EDB-BA00-9AC1F55035D6}" destId="{392988BE-626B-40DE-A93B-1B13A7B65F67}" srcOrd="0" destOrd="0" presId="urn:microsoft.com/office/officeart/2005/8/layout/hList1"/>
    <dgm:cxn modelId="{33AAAF45-0061-4FA6-9879-84E880F761FE}" srcId="{0602FE5B-EAE5-4659-A806-D6D5794DE5DD}" destId="{F1599D1A-5060-4385-A0D0-205C75FBF126}" srcOrd="2" destOrd="0" parTransId="{89252C60-842C-41D2-902B-311B394511AD}" sibTransId="{E59E4AD4-9251-477B-8572-0106AC599A24}"/>
    <dgm:cxn modelId="{03947A4D-DBD7-460D-9BCA-56DC971BA1AA}" srcId="{A101CF51-2E49-460E-A651-90D297AD121D}" destId="{9F417146-51F6-4A7B-86C3-EDDDBDA8663A}" srcOrd="1" destOrd="0" parTransId="{9C940BDE-D91E-4B92-940E-DDA70B44EF2B}" sibTransId="{94BF5322-125F-4BF5-A5AF-CE2BD89B2245}"/>
    <dgm:cxn modelId="{D992AC4E-4E44-4102-9D63-B19CAC85F755}" type="presOf" srcId="{8A7CC7F7-A459-4B79-98C1-4D68D2D451ED}" destId="{A47E4FA8-AC64-491F-AAE0-14435F89D970}" srcOrd="0" destOrd="0" presId="urn:microsoft.com/office/officeart/2005/8/layout/hList1"/>
    <dgm:cxn modelId="{B92E616F-82E7-48AC-B216-E9CD013AC893}" type="presOf" srcId="{D6CB597C-C8FE-4A8B-8986-AA13F4B3B93E}" destId="{2A37C1E8-80B1-41D8-A05A-96672F745ACD}" srcOrd="0" destOrd="0" presId="urn:microsoft.com/office/officeart/2005/8/layout/hList1"/>
    <dgm:cxn modelId="{F9E2288A-62A9-49CC-8457-FFFCF34C993D}" srcId="{A101CF51-2E49-460E-A651-90D297AD121D}" destId="{85F45F2C-4C78-47A4-99DD-5EDC372255B7}" srcOrd="3" destOrd="0" parTransId="{321881C6-402E-4703-8C7F-00756B0F3CF3}" sibTransId="{A5F38BAD-87E3-4FC2-A5C7-55A54FDC4FF3}"/>
    <dgm:cxn modelId="{EF9B1190-3E9C-4DEF-BA86-993B94EE4EC6}" type="presOf" srcId="{4B6F4A3B-00B6-478F-8587-BD500A4437F1}" destId="{16D5FFC0-FD03-4F84-B53D-4C957A896894}" srcOrd="0" destOrd="0" presId="urn:microsoft.com/office/officeart/2005/8/layout/hList1"/>
    <dgm:cxn modelId="{C0ABEE97-368D-4CBF-B206-9EC0CB0E3702}" type="presOf" srcId="{692FF318-8CA3-4F42-B4B3-8D90450B61D5}" destId="{F0E8540D-AF39-4419-AF34-FB303656A245}" srcOrd="0" destOrd="1" presId="urn:microsoft.com/office/officeart/2005/8/layout/hList1"/>
    <dgm:cxn modelId="{C684EF97-8D9E-4C33-94C4-847F5361A2BD}" type="presOf" srcId="{1698032D-86FB-4DCB-94DC-4B157C5A60B6}" destId="{A47E4FA8-AC64-491F-AAE0-14435F89D970}" srcOrd="0" destOrd="1" presId="urn:microsoft.com/office/officeart/2005/8/layout/hList1"/>
    <dgm:cxn modelId="{D5F18198-FE24-4C50-A916-280C788BDB5B}" srcId="{9A957FD6-05DE-4665-8E6D-7C513159E08C}" destId="{ECACAB1B-1CC6-4647-A3A8-739F92538696}" srcOrd="0" destOrd="0" parTransId="{6ED663DF-7909-4CF6-ABE2-46AF406B053D}" sibTransId="{2D2033F0-A70E-4687-ACCE-29DBB3CE99EC}"/>
    <dgm:cxn modelId="{61B6039D-66B7-4DD1-9E1B-EDB378B29C5A}" type="presOf" srcId="{39814C46-5C36-4965-B7CD-92CCD0FF2E94}" destId="{16D5FFC0-FD03-4F84-B53D-4C957A896894}" srcOrd="0" destOrd="2" presId="urn:microsoft.com/office/officeart/2005/8/layout/hList1"/>
    <dgm:cxn modelId="{398E11A1-C852-42D0-B954-9EA9D945E916}" type="presOf" srcId="{ECACAB1B-1CC6-4647-A3A8-739F92538696}" destId="{F0E8540D-AF39-4419-AF34-FB303656A245}" srcOrd="0" destOrd="0" presId="urn:microsoft.com/office/officeart/2005/8/layout/hList1"/>
    <dgm:cxn modelId="{8E450DA2-1A88-4FE1-BDB5-B1C81E694B03}" srcId="{0602FE5B-EAE5-4659-A806-D6D5794DE5DD}" destId="{D8110260-A477-40AD-8C6C-B26EC3320466}" srcOrd="3" destOrd="0" parTransId="{8C192CDD-439A-4B23-9A30-F14BC80CB884}" sibTransId="{57186596-2130-4BAE-A5C6-D855379BFDB1}"/>
    <dgm:cxn modelId="{73C05AB4-3E64-4167-B064-8A8BFD2ED1DD}" type="presOf" srcId="{9A957FD6-05DE-4665-8E6D-7C513159E08C}" destId="{A9637692-3999-4C3A-9F32-ED6696F47373}" srcOrd="0" destOrd="0" presId="urn:microsoft.com/office/officeart/2005/8/layout/hList1"/>
    <dgm:cxn modelId="{004D2DB5-9B79-4B8A-B606-9A1611BCA23F}" srcId="{BB5DEF71-C827-4EDB-BA00-9AC1F55035D6}" destId="{919CD155-FBD4-4F48-81F5-30E061ADACA8}" srcOrd="3" destOrd="0" parTransId="{C842AE22-751D-4BDD-93B9-8E045D5D3FF6}" sibTransId="{692A2476-9C41-4970-8CDB-54AA3CCDB879}"/>
    <dgm:cxn modelId="{8C65F1B7-75C8-4769-992E-6649CFD6A4FF}" type="presOf" srcId="{85F45F2C-4C78-47A4-99DD-5EDC372255B7}" destId="{2A37C1E8-80B1-41D8-A05A-96672F745ACD}" srcOrd="0" destOrd="3" presId="urn:microsoft.com/office/officeart/2005/8/layout/hList1"/>
    <dgm:cxn modelId="{C39690B8-E37A-4416-A260-19AA2F9153A2}" srcId="{A101CF51-2E49-460E-A651-90D297AD121D}" destId="{D6CB597C-C8FE-4A8B-8986-AA13F4B3B93E}" srcOrd="0" destOrd="0" parTransId="{0B1D85FE-FE4B-4EF8-B2F9-7CB87FDA55E9}" sibTransId="{02E9122B-F046-4E5D-8284-DC453D97D8C8}"/>
    <dgm:cxn modelId="{43766EBC-3ECC-47E1-A6F2-A78531BF72A1}" srcId="{D1443519-C6A5-412F-9B62-32C74A06E4E7}" destId="{9A957FD6-05DE-4665-8E6D-7C513159E08C}" srcOrd="0" destOrd="0" parTransId="{AD181037-49F1-4449-8014-3AAC006F77B9}" sibTransId="{76613621-50A5-42C5-8365-E2B771B39E52}"/>
    <dgm:cxn modelId="{0CC0F6BE-B64D-47D1-9237-4968FB86F149}" srcId="{9A957FD6-05DE-4665-8E6D-7C513159E08C}" destId="{692FF318-8CA3-4F42-B4B3-8D90450B61D5}" srcOrd="1" destOrd="0" parTransId="{8388E63A-3B50-442F-966C-E47EB019EE57}" sibTransId="{15B8D6B2-A7F8-47EE-B65D-11E4F3E7E286}"/>
    <dgm:cxn modelId="{0AFFC3C6-865C-4320-B7E5-C9DE55EF1389}" type="presOf" srcId="{D1443519-C6A5-412F-9B62-32C74A06E4E7}" destId="{3802D7A0-9312-4E5C-9434-C99BF02AC91C}" srcOrd="0" destOrd="0" presId="urn:microsoft.com/office/officeart/2005/8/layout/hList1"/>
    <dgm:cxn modelId="{28E63FC9-6E40-4740-8C8E-2E0A1424BB55}" srcId="{D1443519-C6A5-412F-9B62-32C74A06E4E7}" destId="{BB5DEF71-C827-4EDB-BA00-9AC1F55035D6}" srcOrd="1" destOrd="0" parTransId="{EBAC5186-E96B-479C-AEA3-9FAE85BDB432}" sibTransId="{B03F4E9F-315D-4B3B-9AA8-92A2FA92A9A3}"/>
    <dgm:cxn modelId="{60B575C9-FC27-4520-A220-F69CB3BE7A1A}" type="presOf" srcId="{D8110260-A477-40AD-8C6C-B26EC3320466}" destId="{A47E4FA8-AC64-491F-AAE0-14435F89D970}" srcOrd="0" destOrd="3" presId="urn:microsoft.com/office/officeart/2005/8/layout/hList1"/>
    <dgm:cxn modelId="{47AA83CF-C364-44CF-8C2B-7723DA84A574}" type="presOf" srcId="{9F417146-51F6-4A7B-86C3-EDDDBDA8663A}" destId="{2A37C1E8-80B1-41D8-A05A-96672F745ACD}" srcOrd="0" destOrd="1" presId="urn:microsoft.com/office/officeart/2005/8/layout/hList1"/>
    <dgm:cxn modelId="{F08B24DD-5FDB-4735-885C-50FC139497FB}" srcId="{9A957FD6-05DE-4665-8E6D-7C513159E08C}" destId="{D94526B5-FCD9-4B7D-A06B-F29DFD4E2C90}" srcOrd="3" destOrd="0" parTransId="{30959C7A-5CBE-4A0B-858C-71195933731E}" sibTransId="{3099BCD1-2336-4244-B664-C67B3C58F7BE}"/>
    <dgm:cxn modelId="{479658DD-4D62-423E-A5A6-04202C4FC023}" srcId="{0602FE5B-EAE5-4659-A806-D6D5794DE5DD}" destId="{8A7CC7F7-A459-4B79-98C1-4D68D2D451ED}" srcOrd="0" destOrd="0" parTransId="{3FE776F4-651E-4134-9BD1-5FB23F15DC48}" sibTransId="{B6609BC3-AB25-4D23-A55B-02CB9D7D8C26}"/>
    <dgm:cxn modelId="{AEA3D2E1-596D-4A6E-8B16-F6486AF9FC25}" srcId="{D1443519-C6A5-412F-9B62-32C74A06E4E7}" destId="{A101CF51-2E49-460E-A651-90D297AD121D}" srcOrd="2" destOrd="0" parTransId="{318AF8F3-12F9-4C9B-BA7B-5188B33EA9DB}" sibTransId="{9F909F59-75C5-47FC-AAD4-456DA1117C8F}"/>
    <dgm:cxn modelId="{2BAFBDE6-DDAC-4D07-BADE-C38A391C94A7}" srcId="{BB5DEF71-C827-4EDB-BA00-9AC1F55035D6}" destId="{4B6F4A3B-00B6-478F-8587-BD500A4437F1}" srcOrd="0" destOrd="0" parTransId="{CF40F0EE-19B1-445B-B305-50B4B0FAD1A7}" sibTransId="{30300D89-05BF-48BC-9042-E415928E3717}"/>
    <dgm:cxn modelId="{170650F1-F963-4535-81A2-A8BE342185D2}" type="presOf" srcId="{D94526B5-FCD9-4B7D-A06B-F29DFD4E2C90}" destId="{F0E8540D-AF39-4419-AF34-FB303656A245}" srcOrd="0" destOrd="3" presId="urn:microsoft.com/office/officeart/2005/8/layout/hList1"/>
    <dgm:cxn modelId="{8890D3F1-0E81-4ACD-A88F-6EC7FFC28F13}" type="presOf" srcId="{0602FE5B-EAE5-4659-A806-D6D5794DE5DD}" destId="{1F4E8650-1574-4D1E-AFAD-148D926E268F}" srcOrd="0" destOrd="0" presId="urn:microsoft.com/office/officeart/2005/8/layout/hList1"/>
    <dgm:cxn modelId="{E36E00F8-D11B-48F4-8CB9-13FCF5D61FCD}" srcId="{BB5DEF71-C827-4EDB-BA00-9AC1F55035D6}" destId="{0ABEE5B3-D631-4B26-ADEA-C98516A0844F}" srcOrd="1" destOrd="0" parTransId="{2FB24DF1-CB6E-4E44-9BEC-F746548DA275}" sibTransId="{CA24E750-7A73-4324-9978-D6F0574CAF6E}"/>
    <dgm:cxn modelId="{605D09F9-CA49-4D7A-BA06-390F82F1F983}" type="presOf" srcId="{F1599D1A-5060-4385-A0D0-205C75FBF126}" destId="{A47E4FA8-AC64-491F-AAE0-14435F89D970}" srcOrd="0" destOrd="2" presId="urn:microsoft.com/office/officeart/2005/8/layout/hList1"/>
    <dgm:cxn modelId="{B2E9A97F-611C-4412-9C05-ABE8BE134E47}" type="presParOf" srcId="{3802D7A0-9312-4E5C-9434-C99BF02AC91C}" destId="{A975F3E2-250E-4965-BF54-F79020A0C3F1}" srcOrd="0" destOrd="0" presId="urn:microsoft.com/office/officeart/2005/8/layout/hList1"/>
    <dgm:cxn modelId="{B784D216-53D3-4421-8BD5-C4F5C1B35B40}" type="presParOf" srcId="{A975F3E2-250E-4965-BF54-F79020A0C3F1}" destId="{A9637692-3999-4C3A-9F32-ED6696F47373}" srcOrd="0" destOrd="0" presId="urn:microsoft.com/office/officeart/2005/8/layout/hList1"/>
    <dgm:cxn modelId="{B864DF4B-A924-44B1-9F43-950066CB6E66}" type="presParOf" srcId="{A975F3E2-250E-4965-BF54-F79020A0C3F1}" destId="{F0E8540D-AF39-4419-AF34-FB303656A245}" srcOrd="1" destOrd="0" presId="urn:microsoft.com/office/officeart/2005/8/layout/hList1"/>
    <dgm:cxn modelId="{448FFCA9-80EC-4A78-9AF5-9CFEF5EE2DA7}" type="presParOf" srcId="{3802D7A0-9312-4E5C-9434-C99BF02AC91C}" destId="{2B9D826B-D751-4787-BA98-98381F590633}" srcOrd="1" destOrd="0" presId="urn:microsoft.com/office/officeart/2005/8/layout/hList1"/>
    <dgm:cxn modelId="{9BF55DF3-0563-48AF-A0D8-8464631DEDD4}" type="presParOf" srcId="{3802D7A0-9312-4E5C-9434-C99BF02AC91C}" destId="{0C443A97-7D7B-4477-87E5-7E050725609D}" srcOrd="2" destOrd="0" presId="urn:microsoft.com/office/officeart/2005/8/layout/hList1"/>
    <dgm:cxn modelId="{FB33134D-6E49-4F8A-9FB7-E780AE6EDE50}" type="presParOf" srcId="{0C443A97-7D7B-4477-87E5-7E050725609D}" destId="{392988BE-626B-40DE-A93B-1B13A7B65F67}" srcOrd="0" destOrd="0" presId="urn:microsoft.com/office/officeart/2005/8/layout/hList1"/>
    <dgm:cxn modelId="{47BFCC1E-F310-45B7-80F5-2A8D19F46D14}" type="presParOf" srcId="{0C443A97-7D7B-4477-87E5-7E050725609D}" destId="{16D5FFC0-FD03-4F84-B53D-4C957A896894}" srcOrd="1" destOrd="0" presId="urn:microsoft.com/office/officeart/2005/8/layout/hList1"/>
    <dgm:cxn modelId="{45EB31C6-7B10-449F-B2C5-91ADC64A97F8}" type="presParOf" srcId="{3802D7A0-9312-4E5C-9434-C99BF02AC91C}" destId="{BBA39133-3B62-4CA4-97AE-DC0CA39C0735}" srcOrd="3" destOrd="0" presId="urn:microsoft.com/office/officeart/2005/8/layout/hList1"/>
    <dgm:cxn modelId="{BB6DC04E-6DD2-4969-BB98-3A84D3256965}" type="presParOf" srcId="{3802D7A0-9312-4E5C-9434-C99BF02AC91C}" destId="{AA8FAF56-6886-4B81-9A70-32A91DEFD32F}" srcOrd="4" destOrd="0" presId="urn:microsoft.com/office/officeart/2005/8/layout/hList1"/>
    <dgm:cxn modelId="{B0A7702D-84E1-44A7-9A23-DCE86392A0A9}" type="presParOf" srcId="{AA8FAF56-6886-4B81-9A70-32A91DEFD32F}" destId="{4C718E3B-9669-4F0B-88E5-0C4E56A446C9}" srcOrd="0" destOrd="0" presId="urn:microsoft.com/office/officeart/2005/8/layout/hList1"/>
    <dgm:cxn modelId="{176965CA-839E-4816-81A1-EEB4ABD7ED28}" type="presParOf" srcId="{AA8FAF56-6886-4B81-9A70-32A91DEFD32F}" destId="{2A37C1E8-80B1-41D8-A05A-96672F745ACD}" srcOrd="1" destOrd="0" presId="urn:microsoft.com/office/officeart/2005/8/layout/hList1"/>
    <dgm:cxn modelId="{163E797E-9109-4EF3-B7E0-D31CB313768A}" type="presParOf" srcId="{3802D7A0-9312-4E5C-9434-C99BF02AC91C}" destId="{CECC18C2-7E7B-46F9-9B5A-1F88B92010A6}" srcOrd="5" destOrd="0" presId="urn:microsoft.com/office/officeart/2005/8/layout/hList1"/>
    <dgm:cxn modelId="{657AEFCF-64A9-4FE5-B6A1-265731BDB416}" type="presParOf" srcId="{3802D7A0-9312-4E5C-9434-C99BF02AC91C}" destId="{ED4775E2-B964-47A6-B1E8-88ABE1E1F271}" srcOrd="6" destOrd="0" presId="urn:microsoft.com/office/officeart/2005/8/layout/hList1"/>
    <dgm:cxn modelId="{AE247A12-CC15-4A3E-911F-1F9EDD7C9EC1}" type="presParOf" srcId="{ED4775E2-B964-47A6-B1E8-88ABE1E1F271}" destId="{1F4E8650-1574-4D1E-AFAD-148D926E268F}" srcOrd="0" destOrd="0" presId="urn:microsoft.com/office/officeart/2005/8/layout/hList1"/>
    <dgm:cxn modelId="{E7DDEFEF-CC24-4E28-BCBD-0C5EB879C5C7}" type="presParOf" srcId="{ED4775E2-B964-47A6-B1E8-88ABE1E1F271}" destId="{A47E4FA8-AC64-491F-AAE0-14435F89D97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5FC9FE4-D486-4C46-94F1-A1E16A6BAE10}"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E46ACBF-5B46-45C5-8E19-E0CB25CCD25A}">
      <dgm:prSet phldrT="[Text]" custT="1"/>
      <dgm:spPr/>
      <dgm:t>
        <a:bodyPr/>
        <a:lstStyle/>
        <a:p>
          <a:r>
            <a:rPr lang="en-US" sz="1800" b="1" dirty="0">
              <a:effectLst/>
              <a:latin typeface="Georgia" panose="02040502050405020303" pitchFamily="18" charset="0"/>
            </a:rPr>
            <a:t>Review Current Budget</a:t>
          </a:r>
        </a:p>
      </dgm:t>
    </dgm:pt>
    <dgm:pt modelId="{BAF60F55-0E61-43E5-ADC7-01E5E0985042}" type="parTrans" cxnId="{A7C6FFFD-A962-4346-B42A-F5829BF59E7C}">
      <dgm:prSet/>
      <dgm:spPr/>
      <dgm:t>
        <a:bodyPr/>
        <a:lstStyle/>
        <a:p>
          <a:endParaRPr lang="en-US">
            <a:effectLst>
              <a:outerShdw blurRad="38100" dist="38100" dir="2700000" algn="tl">
                <a:srgbClr val="000000">
                  <a:alpha val="43137"/>
                </a:srgbClr>
              </a:outerShdw>
            </a:effectLst>
          </a:endParaRPr>
        </a:p>
      </dgm:t>
    </dgm:pt>
    <dgm:pt modelId="{124ACDB5-B541-4CDE-95D0-A9F908D163B1}" type="sibTrans" cxnId="{A7C6FFFD-A962-4346-B42A-F5829BF59E7C}">
      <dgm:prSet/>
      <dgm:spPr/>
      <dgm:t>
        <a:bodyPr/>
        <a:lstStyle/>
        <a:p>
          <a:endParaRPr lang="en-US" dirty="0">
            <a:effectLst>
              <a:outerShdw blurRad="38100" dist="38100" dir="2700000" algn="tl">
                <a:srgbClr val="000000">
                  <a:alpha val="43137"/>
                </a:srgbClr>
              </a:outerShdw>
            </a:effectLst>
          </a:endParaRPr>
        </a:p>
      </dgm:t>
    </dgm:pt>
    <dgm:pt modelId="{994A8BDA-9866-4576-883C-90D7C9BD1356}">
      <dgm:prSet phldrT="[Text]" custT="1"/>
      <dgm:spPr/>
      <dgm:t>
        <a:bodyPr/>
        <a:lstStyle/>
        <a:p>
          <a:r>
            <a:rPr lang="en-US" sz="1800" b="1" dirty="0">
              <a:effectLst/>
              <a:latin typeface="Georgia" panose="02040502050405020303" pitchFamily="18" charset="0"/>
            </a:rPr>
            <a:t>Will Any Funds Need To Be Amended?</a:t>
          </a:r>
        </a:p>
      </dgm:t>
    </dgm:pt>
    <dgm:pt modelId="{7F3F9386-FAD7-45FA-8C2A-FF52CB950625}" type="parTrans" cxnId="{294AD9D3-2171-4A58-8266-D67167894B71}">
      <dgm:prSet/>
      <dgm:spPr/>
      <dgm:t>
        <a:bodyPr/>
        <a:lstStyle/>
        <a:p>
          <a:endParaRPr lang="en-US">
            <a:effectLst>
              <a:outerShdw blurRad="38100" dist="38100" dir="2700000" algn="tl">
                <a:srgbClr val="000000">
                  <a:alpha val="43137"/>
                </a:srgbClr>
              </a:outerShdw>
            </a:effectLst>
          </a:endParaRPr>
        </a:p>
      </dgm:t>
    </dgm:pt>
    <dgm:pt modelId="{B77A8932-CF51-45C3-B8E9-4224650288E7}" type="sibTrans" cxnId="{294AD9D3-2171-4A58-8266-D67167894B71}">
      <dgm:prSet/>
      <dgm:spPr/>
      <dgm:t>
        <a:bodyPr/>
        <a:lstStyle/>
        <a:p>
          <a:endParaRPr lang="en-US" dirty="0">
            <a:effectLst>
              <a:outerShdw blurRad="38100" dist="38100" dir="2700000" algn="tl">
                <a:srgbClr val="000000">
                  <a:alpha val="43137"/>
                </a:srgbClr>
              </a:outerShdw>
            </a:effectLst>
          </a:endParaRPr>
        </a:p>
      </dgm:t>
    </dgm:pt>
    <dgm:pt modelId="{7F0428D0-9C4E-4911-BF1A-EB160A7C0842}">
      <dgm:prSet phldrT="[Text]" custT="1"/>
      <dgm:spPr/>
      <dgm:t>
        <a:bodyPr/>
        <a:lstStyle/>
        <a:p>
          <a:r>
            <a:rPr lang="en-US" sz="1800" b="1" dirty="0">
              <a:effectLst/>
              <a:latin typeface="Georgia" panose="02040502050405020303" pitchFamily="18" charset="0"/>
            </a:rPr>
            <a:t>Amendments Due By August 31st</a:t>
          </a:r>
          <a:endParaRPr lang="en-US" sz="1800" b="1" baseline="30000" dirty="0">
            <a:effectLst/>
            <a:latin typeface="Georgia" panose="02040502050405020303" pitchFamily="18" charset="0"/>
          </a:endParaRPr>
        </a:p>
        <a:p>
          <a:endParaRPr lang="en-US" sz="1700" b="1" dirty="0">
            <a:effectLst/>
            <a:latin typeface="Georgia" panose="02040502050405020303" pitchFamily="18" charset="0"/>
          </a:endParaRPr>
        </a:p>
      </dgm:t>
    </dgm:pt>
    <dgm:pt modelId="{D0B577B9-AEDA-4D58-88F1-072B2B41B4EF}" type="parTrans" cxnId="{A237B0B6-A698-4285-BD41-159422806542}">
      <dgm:prSet/>
      <dgm:spPr/>
      <dgm:t>
        <a:bodyPr/>
        <a:lstStyle/>
        <a:p>
          <a:endParaRPr lang="en-US">
            <a:effectLst>
              <a:outerShdw blurRad="38100" dist="38100" dir="2700000" algn="tl">
                <a:srgbClr val="000000">
                  <a:alpha val="43137"/>
                </a:srgbClr>
              </a:outerShdw>
            </a:effectLst>
          </a:endParaRPr>
        </a:p>
      </dgm:t>
    </dgm:pt>
    <dgm:pt modelId="{550B4234-6388-4C87-A2F7-6E5EB047A58D}" type="sibTrans" cxnId="{A237B0B6-A698-4285-BD41-159422806542}">
      <dgm:prSet/>
      <dgm:spPr/>
      <dgm:t>
        <a:bodyPr/>
        <a:lstStyle/>
        <a:p>
          <a:endParaRPr lang="en-US" dirty="0">
            <a:effectLst>
              <a:outerShdw blurRad="38100" dist="38100" dir="2700000" algn="tl">
                <a:srgbClr val="000000">
                  <a:alpha val="43137"/>
                </a:srgbClr>
              </a:outerShdw>
            </a:effectLst>
          </a:endParaRPr>
        </a:p>
      </dgm:t>
    </dgm:pt>
    <dgm:pt modelId="{6E6D0A49-DBA8-4F6F-B2BD-A88B61F661D8}">
      <dgm:prSet custT="1"/>
      <dgm:spPr/>
      <dgm:t>
        <a:bodyPr/>
        <a:lstStyle/>
        <a:p>
          <a:r>
            <a:rPr lang="en-US" sz="1800" b="1" dirty="0">
              <a:effectLst/>
              <a:latin typeface="Georgia" panose="02040502050405020303" pitchFamily="18" charset="0"/>
            </a:rPr>
            <a:t>Monitor Spending throughout School Year</a:t>
          </a:r>
        </a:p>
      </dgm:t>
    </dgm:pt>
    <dgm:pt modelId="{CEAB23EC-AA1F-4D57-BB71-3D289041163D}" type="parTrans" cxnId="{6EFC1608-A91F-469C-9988-456B70693934}">
      <dgm:prSet/>
      <dgm:spPr/>
      <dgm:t>
        <a:bodyPr/>
        <a:lstStyle/>
        <a:p>
          <a:endParaRPr lang="en-US"/>
        </a:p>
      </dgm:t>
    </dgm:pt>
    <dgm:pt modelId="{08443416-672F-450C-9165-F0D3FA8AB872}" type="sibTrans" cxnId="{6EFC1608-A91F-469C-9988-456B70693934}">
      <dgm:prSet/>
      <dgm:spPr/>
      <dgm:t>
        <a:bodyPr/>
        <a:lstStyle/>
        <a:p>
          <a:endParaRPr lang="en-US"/>
        </a:p>
      </dgm:t>
    </dgm:pt>
    <dgm:pt modelId="{3DE02C1E-E616-4CC1-AA5D-5F6D17EFB5FB}">
      <dgm:prSet custT="1"/>
      <dgm:spPr/>
      <dgm:t>
        <a:bodyPr/>
        <a:lstStyle/>
        <a:p>
          <a:r>
            <a:rPr lang="en-US" sz="1800" b="1" dirty="0">
              <a:effectLst/>
              <a:latin typeface="Georgia" panose="02040502050405020303" pitchFamily="18" charset="0"/>
            </a:rPr>
            <a:t>Prepare Budget &amp; Schedule Hearing(s)</a:t>
          </a:r>
        </a:p>
      </dgm:t>
    </dgm:pt>
    <dgm:pt modelId="{9BD040FA-C744-492C-B8D8-531A1A1F9985}" type="parTrans" cxnId="{5FEE384F-DCC9-4EC3-B04F-E691536D8DA4}">
      <dgm:prSet/>
      <dgm:spPr/>
      <dgm:t>
        <a:bodyPr/>
        <a:lstStyle/>
        <a:p>
          <a:endParaRPr lang="en-US"/>
        </a:p>
      </dgm:t>
    </dgm:pt>
    <dgm:pt modelId="{A4AAA9AA-603E-4E9B-931A-161AC67C0880}" type="sibTrans" cxnId="{5FEE384F-DCC9-4EC3-B04F-E691536D8DA4}">
      <dgm:prSet/>
      <dgm:spPr/>
      <dgm:t>
        <a:bodyPr/>
        <a:lstStyle/>
        <a:p>
          <a:endParaRPr lang="en-US"/>
        </a:p>
      </dgm:t>
    </dgm:pt>
    <dgm:pt modelId="{488BCEA9-1A49-4506-B7EF-D29F30A4F426}">
      <dgm:prSet custT="1"/>
      <dgm:spPr/>
      <dgm:t>
        <a:bodyPr/>
        <a:lstStyle/>
        <a:p>
          <a:r>
            <a:rPr lang="en-US" sz="1800" b="1" dirty="0">
              <a:effectLst/>
              <a:latin typeface="Georgia" panose="02040502050405020303" pitchFamily="18" charset="0"/>
            </a:rPr>
            <a:t>Adopt Budget</a:t>
          </a:r>
        </a:p>
      </dgm:t>
    </dgm:pt>
    <dgm:pt modelId="{606073F9-22A8-4F12-AEFD-B14542E15C85}" type="parTrans" cxnId="{939F8A70-31B7-4E20-B62D-E7C1BA2E322C}">
      <dgm:prSet/>
      <dgm:spPr/>
      <dgm:t>
        <a:bodyPr/>
        <a:lstStyle/>
        <a:p>
          <a:endParaRPr lang="en-US"/>
        </a:p>
      </dgm:t>
    </dgm:pt>
    <dgm:pt modelId="{9E115FF5-6BED-4E72-8B78-E3A370514925}" type="sibTrans" cxnId="{939F8A70-31B7-4E20-B62D-E7C1BA2E322C}">
      <dgm:prSet/>
      <dgm:spPr/>
      <dgm:t>
        <a:bodyPr/>
        <a:lstStyle/>
        <a:p>
          <a:endParaRPr lang="en-US"/>
        </a:p>
      </dgm:t>
    </dgm:pt>
    <dgm:pt modelId="{295079F9-6E2B-486C-A4A1-343DA889C991}">
      <dgm:prSet custT="1"/>
      <dgm:spPr/>
      <dgm:t>
        <a:bodyPr/>
        <a:lstStyle/>
        <a:p>
          <a:r>
            <a:rPr lang="en-US" sz="1800" b="1" dirty="0">
              <a:effectLst/>
              <a:latin typeface="Georgia" panose="02040502050405020303" pitchFamily="18" charset="0"/>
            </a:rPr>
            <a:t>Gather Board Input on Levy Limit &amp; Tax Request</a:t>
          </a:r>
        </a:p>
      </dgm:t>
    </dgm:pt>
    <dgm:pt modelId="{CB5FF058-D732-48E6-8347-D0168AE39769}" type="parTrans" cxnId="{BF9BB0A7-D685-438B-A0DC-85DB1F7073A0}">
      <dgm:prSet/>
      <dgm:spPr/>
      <dgm:t>
        <a:bodyPr/>
        <a:lstStyle/>
        <a:p>
          <a:endParaRPr lang="en-US"/>
        </a:p>
      </dgm:t>
    </dgm:pt>
    <dgm:pt modelId="{AF9C96B5-8814-46B8-9294-6699AF835631}" type="sibTrans" cxnId="{BF9BB0A7-D685-438B-A0DC-85DB1F7073A0}">
      <dgm:prSet/>
      <dgm:spPr/>
      <dgm:t>
        <a:bodyPr/>
        <a:lstStyle/>
        <a:p>
          <a:endParaRPr lang="en-US"/>
        </a:p>
      </dgm:t>
    </dgm:pt>
    <dgm:pt modelId="{B501AED8-0BDB-4082-9060-33B3CBAAE9E0}" type="pres">
      <dgm:prSet presAssocID="{A5FC9FE4-D486-4C46-94F1-A1E16A6BAE10}" presName="linear" presStyleCnt="0">
        <dgm:presLayoutVars>
          <dgm:animLvl val="lvl"/>
          <dgm:resizeHandles val="exact"/>
        </dgm:presLayoutVars>
      </dgm:prSet>
      <dgm:spPr/>
    </dgm:pt>
    <dgm:pt modelId="{930BB302-7C21-4801-BDE2-B3DB0550ABF7}" type="pres">
      <dgm:prSet presAssocID="{BE46ACBF-5B46-45C5-8E19-E0CB25CCD25A}" presName="parentText" presStyleLbl="node1" presStyleIdx="0" presStyleCnt="7">
        <dgm:presLayoutVars>
          <dgm:chMax val="0"/>
          <dgm:bulletEnabled val="1"/>
        </dgm:presLayoutVars>
      </dgm:prSet>
      <dgm:spPr/>
    </dgm:pt>
    <dgm:pt modelId="{215E7A4D-C1D4-4664-B3D5-2A0F421154AC}" type="pres">
      <dgm:prSet presAssocID="{124ACDB5-B541-4CDE-95D0-A9F908D163B1}" presName="spacer" presStyleCnt="0"/>
      <dgm:spPr/>
    </dgm:pt>
    <dgm:pt modelId="{2C0DF7F8-4A41-4BF5-9405-F9A1629896D9}" type="pres">
      <dgm:prSet presAssocID="{994A8BDA-9866-4576-883C-90D7C9BD1356}" presName="parentText" presStyleLbl="node1" presStyleIdx="1" presStyleCnt="7">
        <dgm:presLayoutVars>
          <dgm:chMax val="0"/>
          <dgm:bulletEnabled val="1"/>
        </dgm:presLayoutVars>
      </dgm:prSet>
      <dgm:spPr/>
    </dgm:pt>
    <dgm:pt modelId="{A61C1000-2699-48C0-8677-42A2A9CDDC4A}" type="pres">
      <dgm:prSet presAssocID="{B77A8932-CF51-45C3-B8E9-4224650288E7}" presName="spacer" presStyleCnt="0"/>
      <dgm:spPr/>
    </dgm:pt>
    <dgm:pt modelId="{FC30C1CD-3F65-4688-84EC-4F8756419653}" type="pres">
      <dgm:prSet presAssocID="{7F0428D0-9C4E-4911-BF1A-EB160A7C0842}" presName="parentText" presStyleLbl="node1" presStyleIdx="2" presStyleCnt="7">
        <dgm:presLayoutVars>
          <dgm:chMax val="0"/>
          <dgm:bulletEnabled val="1"/>
        </dgm:presLayoutVars>
      </dgm:prSet>
      <dgm:spPr/>
    </dgm:pt>
    <dgm:pt modelId="{27F8DE87-C613-432A-B81A-ADB38C5E348E}" type="pres">
      <dgm:prSet presAssocID="{550B4234-6388-4C87-A2F7-6E5EB047A58D}" presName="spacer" presStyleCnt="0"/>
      <dgm:spPr/>
    </dgm:pt>
    <dgm:pt modelId="{A6E182AD-0857-41CA-9DE5-49328096F105}" type="pres">
      <dgm:prSet presAssocID="{295079F9-6E2B-486C-A4A1-343DA889C991}" presName="parentText" presStyleLbl="node1" presStyleIdx="3" presStyleCnt="7">
        <dgm:presLayoutVars>
          <dgm:chMax val="0"/>
          <dgm:bulletEnabled val="1"/>
        </dgm:presLayoutVars>
      </dgm:prSet>
      <dgm:spPr/>
    </dgm:pt>
    <dgm:pt modelId="{FF3ECAF4-A916-4088-9508-C4D67CEDD2CD}" type="pres">
      <dgm:prSet presAssocID="{AF9C96B5-8814-46B8-9294-6699AF835631}" presName="spacer" presStyleCnt="0"/>
      <dgm:spPr/>
    </dgm:pt>
    <dgm:pt modelId="{2C378993-6CF6-41DE-8289-EEE4E4A1828C}" type="pres">
      <dgm:prSet presAssocID="{3DE02C1E-E616-4CC1-AA5D-5F6D17EFB5FB}" presName="parentText" presStyleLbl="node1" presStyleIdx="4" presStyleCnt="7">
        <dgm:presLayoutVars>
          <dgm:chMax val="0"/>
          <dgm:bulletEnabled val="1"/>
        </dgm:presLayoutVars>
      </dgm:prSet>
      <dgm:spPr/>
    </dgm:pt>
    <dgm:pt modelId="{26AA5987-A00A-4209-BE75-69AE58431F26}" type="pres">
      <dgm:prSet presAssocID="{A4AAA9AA-603E-4E9B-931A-161AC67C0880}" presName="spacer" presStyleCnt="0"/>
      <dgm:spPr/>
    </dgm:pt>
    <dgm:pt modelId="{98EF7FF0-E825-4DAC-AD92-74FEC33DA5F6}" type="pres">
      <dgm:prSet presAssocID="{488BCEA9-1A49-4506-B7EF-D29F30A4F426}" presName="parentText" presStyleLbl="node1" presStyleIdx="5" presStyleCnt="7">
        <dgm:presLayoutVars>
          <dgm:chMax val="0"/>
          <dgm:bulletEnabled val="1"/>
        </dgm:presLayoutVars>
      </dgm:prSet>
      <dgm:spPr/>
    </dgm:pt>
    <dgm:pt modelId="{1880B190-DAB8-4E2F-A5DA-A79CFF59F0DA}" type="pres">
      <dgm:prSet presAssocID="{9E115FF5-6BED-4E72-8B78-E3A370514925}" presName="spacer" presStyleCnt="0"/>
      <dgm:spPr/>
    </dgm:pt>
    <dgm:pt modelId="{482CF6A0-144F-4000-829E-13C8792C9BC0}" type="pres">
      <dgm:prSet presAssocID="{6E6D0A49-DBA8-4F6F-B2BD-A88B61F661D8}" presName="parentText" presStyleLbl="node1" presStyleIdx="6" presStyleCnt="7">
        <dgm:presLayoutVars>
          <dgm:chMax val="0"/>
          <dgm:bulletEnabled val="1"/>
        </dgm:presLayoutVars>
      </dgm:prSet>
      <dgm:spPr/>
    </dgm:pt>
  </dgm:ptLst>
  <dgm:cxnLst>
    <dgm:cxn modelId="{22639902-A4DC-4044-A98E-C9AC313A4F67}" type="presOf" srcId="{A5FC9FE4-D486-4C46-94F1-A1E16A6BAE10}" destId="{B501AED8-0BDB-4082-9060-33B3CBAAE9E0}" srcOrd="0" destOrd="0" presId="urn:microsoft.com/office/officeart/2005/8/layout/vList2"/>
    <dgm:cxn modelId="{6EFC1608-A91F-469C-9988-456B70693934}" srcId="{A5FC9FE4-D486-4C46-94F1-A1E16A6BAE10}" destId="{6E6D0A49-DBA8-4F6F-B2BD-A88B61F661D8}" srcOrd="6" destOrd="0" parTransId="{CEAB23EC-AA1F-4D57-BB71-3D289041163D}" sibTransId="{08443416-672F-450C-9165-F0D3FA8AB872}"/>
    <dgm:cxn modelId="{7481A208-14AE-4C82-8203-0FB5B48DED19}" type="presOf" srcId="{3DE02C1E-E616-4CC1-AA5D-5F6D17EFB5FB}" destId="{2C378993-6CF6-41DE-8289-EEE4E4A1828C}" srcOrd="0" destOrd="0" presId="urn:microsoft.com/office/officeart/2005/8/layout/vList2"/>
    <dgm:cxn modelId="{FC050C2D-B4BB-4EAA-8CF3-D217AA3D7565}" type="presOf" srcId="{994A8BDA-9866-4576-883C-90D7C9BD1356}" destId="{2C0DF7F8-4A41-4BF5-9405-F9A1629896D9}" srcOrd="0" destOrd="0" presId="urn:microsoft.com/office/officeart/2005/8/layout/vList2"/>
    <dgm:cxn modelId="{457C505D-B0BB-45CC-AFDB-DA02ECFFD391}" type="presOf" srcId="{295079F9-6E2B-486C-A4A1-343DA889C991}" destId="{A6E182AD-0857-41CA-9DE5-49328096F105}" srcOrd="0" destOrd="0" presId="urn:microsoft.com/office/officeart/2005/8/layout/vList2"/>
    <dgm:cxn modelId="{86082564-3AB5-418D-960D-F08E1BAE91A0}" type="presOf" srcId="{BE46ACBF-5B46-45C5-8E19-E0CB25CCD25A}" destId="{930BB302-7C21-4801-BDE2-B3DB0550ABF7}" srcOrd="0" destOrd="0" presId="urn:microsoft.com/office/officeart/2005/8/layout/vList2"/>
    <dgm:cxn modelId="{FE883E65-3589-41DC-A689-AC92431FFBD2}" type="presOf" srcId="{6E6D0A49-DBA8-4F6F-B2BD-A88B61F661D8}" destId="{482CF6A0-144F-4000-829E-13C8792C9BC0}" srcOrd="0" destOrd="0" presId="urn:microsoft.com/office/officeart/2005/8/layout/vList2"/>
    <dgm:cxn modelId="{5FEE384F-DCC9-4EC3-B04F-E691536D8DA4}" srcId="{A5FC9FE4-D486-4C46-94F1-A1E16A6BAE10}" destId="{3DE02C1E-E616-4CC1-AA5D-5F6D17EFB5FB}" srcOrd="4" destOrd="0" parTransId="{9BD040FA-C744-492C-B8D8-531A1A1F9985}" sibTransId="{A4AAA9AA-603E-4E9B-931A-161AC67C0880}"/>
    <dgm:cxn modelId="{939F8A70-31B7-4E20-B62D-E7C1BA2E322C}" srcId="{A5FC9FE4-D486-4C46-94F1-A1E16A6BAE10}" destId="{488BCEA9-1A49-4506-B7EF-D29F30A4F426}" srcOrd="5" destOrd="0" parTransId="{606073F9-22A8-4F12-AEFD-B14542E15C85}" sibTransId="{9E115FF5-6BED-4E72-8B78-E3A370514925}"/>
    <dgm:cxn modelId="{3F0DD883-C925-4577-ADDE-059E2B2D2B29}" type="presOf" srcId="{488BCEA9-1A49-4506-B7EF-D29F30A4F426}" destId="{98EF7FF0-E825-4DAC-AD92-74FEC33DA5F6}" srcOrd="0" destOrd="0" presId="urn:microsoft.com/office/officeart/2005/8/layout/vList2"/>
    <dgm:cxn modelId="{BF9BB0A7-D685-438B-A0DC-85DB1F7073A0}" srcId="{A5FC9FE4-D486-4C46-94F1-A1E16A6BAE10}" destId="{295079F9-6E2B-486C-A4A1-343DA889C991}" srcOrd="3" destOrd="0" parTransId="{CB5FF058-D732-48E6-8347-D0168AE39769}" sibTransId="{AF9C96B5-8814-46B8-9294-6699AF835631}"/>
    <dgm:cxn modelId="{A237B0B6-A698-4285-BD41-159422806542}" srcId="{A5FC9FE4-D486-4C46-94F1-A1E16A6BAE10}" destId="{7F0428D0-9C4E-4911-BF1A-EB160A7C0842}" srcOrd="2" destOrd="0" parTransId="{D0B577B9-AEDA-4D58-88F1-072B2B41B4EF}" sibTransId="{550B4234-6388-4C87-A2F7-6E5EB047A58D}"/>
    <dgm:cxn modelId="{294AD9D3-2171-4A58-8266-D67167894B71}" srcId="{A5FC9FE4-D486-4C46-94F1-A1E16A6BAE10}" destId="{994A8BDA-9866-4576-883C-90D7C9BD1356}" srcOrd="1" destOrd="0" parTransId="{7F3F9386-FAD7-45FA-8C2A-FF52CB950625}" sibTransId="{B77A8932-CF51-45C3-B8E9-4224650288E7}"/>
    <dgm:cxn modelId="{D309E9F0-FF95-4E72-B3CA-B5F7D6824DBD}" type="presOf" srcId="{7F0428D0-9C4E-4911-BF1A-EB160A7C0842}" destId="{FC30C1CD-3F65-4688-84EC-4F8756419653}" srcOrd="0" destOrd="0" presId="urn:microsoft.com/office/officeart/2005/8/layout/vList2"/>
    <dgm:cxn modelId="{A7C6FFFD-A962-4346-B42A-F5829BF59E7C}" srcId="{A5FC9FE4-D486-4C46-94F1-A1E16A6BAE10}" destId="{BE46ACBF-5B46-45C5-8E19-E0CB25CCD25A}" srcOrd="0" destOrd="0" parTransId="{BAF60F55-0E61-43E5-ADC7-01E5E0985042}" sibTransId="{124ACDB5-B541-4CDE-95D0-A9F908D163B1}"/>
    <dgm:cxn modelId="{5AAE15FD-B0CE-44CB-8BD9-541999BF538A}" type="presParOf" srcId="{B501AED8-0BDB-4082-9060-33B3CBAAE9E0}" destId="{930BB302-7C21-4801-BDE2-B3DB0550ABF7}" srcOrd="0" destOrd="0" presId="urn:microsoft.com/office/officeart/2005/8/layout/vList2"/>
    <dgm:cxn modelId="{F65B178C-9986-4133-A784-FD246A51790A}" type="presParOf" srcId="{B501AED8-0BDB-4082-9060-33B3CBAAE9E0}" destId="{215E7A4D-C1D4-4664-B3D5-2A0F421154AC}" srcOrd="1" destOrd="0" presId="urn:microsoft.com/office/officeart/2005/8/layout/vList2"/>
    <dgm:cxn modelId="{97ED10C2-C41B-4638-B95F-945A916737B6}" type="presParOf" srcId="{B501AED8-0BDB-4082-9060-33B3CBAAE9E0}" destId="{2C0DF7F8-4A41-4BF5-9405-F9A1629896D9}" srcOrd="2" destOrd="0" presId="urn:microsoft.com/office/officeart/2005/8/layout/vList2"/>
    <dgm:cxn modelId="{50D3F4D5-C5D7-41D1-8740-8FEC14F55BD1}" type="presParOf" srcId="{B501AED8-0BDB-4082-9060-33B3CBAAE9E0}" destId="{A61C1000-2699-48C0-8677-42A2A9CDDC4A}" srcOrd="3" destOrd="0" presId="urn:microsoft.com/office/officeart/2005/8/layout/vList2"/>
    <dgm:cxn modelId="{BDE22319-7A53-46D6-A28B-A8CED8BB315F}" type="presParOf" srcId="{B501AED8-0BDB-4082-9060-33B3CBAAE9E0}" destId="{FC30C1CD-3F65-4688-84EC-4F8756419653}" srcOrd="4" destOrd="0" presId="urn:microsoft.com/office/officeart/2005/8/layout/vList2"/>
    <dgm:cxn modelId="{A7DD9CE7-8572-4FD6-B99F-C40626C92FB1}" type="presParOf" srcId="{B501AED8-0BDB-4082-9060-33B3CBAAE9E0}" destId="{27F8DE87-C613-432A-B81A-ADB38C5E348E}" srcOrd="5" destOrd="0" presId="urn:microsoft.com/office/officeart/2005/8/layout/vList2"/>
    <dgm:cxn modelId="{4865D914-11F1-4EBB-BD69-CDE98BAD67B7}" type="presParOf" srcId="{B501AED8-0BDB-4082-9060-33B3CBAAE9E0}" destId="{A6E182AD-0857-41CA-9DE5-49328096F105}" srcOrd="6" destOrd="0" presId="urn:microsoft.com/office/officeart/2005/8/layout/vList2"/>
    <dgm:cxn modelId="{19906CD8-205B-42F7-8F3C-2B13A1D594EB}" type="presParOf" srcId="{B501AED8-0BDB-4082-9060-33B3CBAAE9E0}" destId="{FF3ECAF4-A916-4088-9508-C4D67CEDD2CD}" srcOrd="7" destOrd="0" presId="urn:microsoft.com/office/officeart/2005/8/layout/vList2"/>
    <dgm:cxn modelId="{F428AB33-0959-414F-ABD7-B607896F4371}" type="presParOf" srcId="{B501AED8-0BDB-4082-9060-33B3CBAAE9E0}" destId="{2C378993-6CF6-41DE-8289-EEE4E4A1828C}" srcOrd="8" destOrd="0" presId="urn:microsoft.com/office/officeart/2005/8/layout/vList2"/>
    <dgm:cxn modelId="{DCD21E38-FCA2-4C90-A2F6-F0211D1334E8}" type="presParOf" srcId="{B501AED8-0BDB-4082-9060-33B3CBAAE9E0}" destId="{26AA5987-A00A-4209-BE75-69AE58431F26}" srcOrd="9" destOrd="0" presId="urn:microsoft.com/office/officeart/2005/8/layout/vList2"/>
    <dgm:cxn modelId="{EF995F12-3AF6-4102-A4AD-42CF9720F4D8}" type="presParOf" srcId="{B501AED8-0BDB-4082-9060-33B3CBAAE9E0}" destId="{98EF7FF0-E825-4DAC-AD92-74FEC33DA5F6}" srcOrd="10" destOrd="0" presId="urn:microsoft.com/office/officeart/2005/8/layout/vList2"/>
    <dgm:cxn modelId="{B872F061-4561-4408-98FF-A700036AF03C}" type="presParOf" srcId="{B501AED8-0BDB-4082-9060-33B3CBAAE9E0}" destId="{1880B190-DAB8-4E2F-A5DA-A79CFF59F0DA}" srcOrd="11" destOrd="0" presId="urn:microsoft.com/office/officeart/2005/8/layout/vList2"/>
    <dgm:cxn modelId="{96FF3F43-38BD-4F4B-844E-AE1C4927507F}" type="presParOf" srcId="{B501AED8-0BDB-4082-9060-33B3CBAAE9E0}" destId="{482CF6A0-144F-4000-829E-13C8792C9BC0}"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0AA0DB4-48CE-4849-ABEF-860EEE6CC2F6}" type="doc">
      <dgm:prSet loTypeId="urn:microsoft.com/office/officeart/2005/8/layout/vList2" loCatId="list" qsTypeId="urn:microsoft.com/office/officeart/2005/8/quickstyle/simple5" qsCatId="simple" csTypeId="urn:microsoft.com/office/officeart/2005/8/colors/colorful1" csCatId="colorful" phldr="1"/>
      <dgm:spPr/>
      <dgm:t>
        <a:bodyPr/>
        <a:lstStyle/>
        <a:p>
          <a:endParaRPr lang="en-US"/>
        </a:p>
      </dgm:t>
    </dgm:pt>
    <dgm:pt modelId="{7B31EC2E-4CC4-405E-B650-4235C451D57C}">
      <dgm:prSet custT="1"/>
      <dgm:spPr>
        <a:solidFill>
          <a:schemeClr val="accent4">
            <a:lumMod val="60000"/>
            <a:lumOff val="40000"/>
          </a:schemeClr>
        </a:solidFill>
      </dgm:spPr>
      <dgm:t>
        <a:bodyPr/>
        <a:lstStyle/>
        <a:p>
          <a:pPr algn="l"/>
          <a:endParaRPr lang="en-US" sz="1800" dirty="0">
            <a:solidFill>
              <a:schemeClr val="tx2"/>
            </a:solidFill>
            <a:latin typeface="Georgia" panose="02040502050405020303" pitchFamily="18" charset="0"/>
          </a:endParaRPr>
        </a:p>
        <a:p>
          <a:pPr algn="l"/>
          <a:r>
            <a:rPr lang="en-US" sz="1800" dirty="0">
              <a:solidFill>
                <a:schemeClr val="tx2"/>
              </a:solidFill>
              <a:latin typeface="Georgia" panose="02040502050405020303" pitchFamily="18" charset="0"/>
            </a:rPr>
            <a:t>Page 2 = Column F Current Budget</a:t>
          </a:r>
        </a:p>
        <a:p>
          <a:pPr algn="l"/>
          <a:r>
            <a:rPr lang="en-US" sz="1800" dirty="0">
              <a:solidFill>
                <a:schemeClr val="tx2"/>
              </a:solidFill>
              <a:latin typeface="Georgia" panose="02040502050405020303" pitchFamily="18" charset="0"/>
            </a:rPr>
            <a:t>Page 3 = Column E Actual/Estimated</a:t>
          </a:r>
        </a:p>
        <a:p>
          <a:pPr algn="l"/>
          <a:r>
            <a:rPr lang="en-US" sz="1800" dirty="0">
              <a:solidFill>
                <a:schemeClr val="tx2"/>
              </a:solidFill>
              <a:latin typeface="Georgia" panose="02040502050405020303" pitchFamily="18" charset="0"/>
            </a:rPr>
            <a:t>Page 4 = Column D 24/25 Audit Data</a:t>
          </a:r>
        </a:p>
        <a:p>
          <a:pPr algn="ctr"/>
          <a:endParaRPr lang="en-US" sz="1800" i="1" dirty="0">
            <a:latin typeface="Georgia" panose="02040502050405020303" pitchFamily="18" charset="0"/>
          </a:endParaRPr>
        </a:p>
      </dgm:t>
    </dgm:pt>
    <dgm:pt modelId="{B266CF35-DDB4-4208-A931-E873F6EA6906}" type="parTrans" cxnId="{33F9891C-DC2E-4ED5-BAF6-96DFA9F47A94}">
      <dgm:prSet/>
      <dgm:spPr/>
      <dgm:t>
        <a:bodyPr/>
        <a:lstStyle/>
        <a:p>
          <a:endParaRPr lang="en-US"/>
        </a:p>
      </dgm:t>
    </dgm:pt>
    <dgm:pt modelId="{E8AFE927-BA62-40DD-941E-FA16EE22A41D}" type="sibTrans" cxnId="{33F9891C-DC2E-4ED5-BAF6-96DFA9F47A94}">
      <dgm:prSet/>
      <dgm:spPr/>
      <dgm:t>
        <a:bodyPr/>
        <a:lstStyle/>
        <a:p>
          <a:endParaRPr lang="en-US"/>
        </a:p>
      </dgm:t>
    </dgm:pt>
    <dgm:pt modelId="{78E8B010-4C0A-4B14-AB67-D2334607AFAC}">
      <dgm:prSet custT="1"/>
      <dgm:spPr>
        <a:solidFill>
          <a:schemeClr val="accent6">
            <a:lumMod val="40000"/>
            <a:lumOff val="60000"/>
          </a:schemeClr>
        </a:solidFill>
      </dgm:spPr>
      <dgm:t>
        <a:bodyPr/>
        <a:lstStyle/>
        <a:p>
          <a:pPr algn="ctr"/>
          <a:endParaRPr lang="en-US" sz="2200" dirty="0">
            <a:solidFill>
              <a:schemeClr val="tx2"/>
            </a:solidFill>
            <a:latin typeface="Georgia" panose="02040502050405020303" pitchFamily="18" charset="0"/>
          </a:endParaRPr>
        </a:p>
        <a:p>
          <a:pPr algn="ctr"/>
          <a:r>
            <a:rPr lang="en-US" sz="1800" dirty="0">
              <a:solidFill>
                <a:schemeClr val="tx2"/>
              </a:solidFill>
              <a:latin typeface="Georgia" panose="02040502050405020303" pitchFamily="18" charset="0"/>
            </a:rPr>
            <a:t>Page 2 is check point for auditors</a:t>
          </a:r>
        </a:p>
        <a:p>
          <a:pPr algn="ctr"/>
          <a:r>
            <a:rPr lang="en-US" sz="1800" dirty="0">
              <a:solidFill>
                <a:schemeClr val="tx2"/>
              </a:solidFill>
              <a:latin typeface="Georgia" panose="02040502050405020303" pitchFamily="18" charset="0"/>
            </a:rPr>
            <a:t>Make sure this page is correct</a:t>
          </a:r>
        </a:p>
        <a:p>
          <a:pPr algn="ctr"/>
          <a:endParaRPr lang="en-US" sz="2200" dirty="0">
            <a:solidFill>
              <a:schemeClr val="tx2"/>
            </a:solidFill>
            <a:latin typeface="Georgia" panose="02040502050405020303" pitchFamily="18" charset="0"/>
          </a:endParaRPr>
        </a:p>
      </dgm:t>
    </dgm:pt>
    <dgm:pt modelId="{BB24A396-8A0A-4A8B-83A2-025FF902732D}" type="parTrans" cxnId="{DCC3CCE1-B318-4530-B652-38637F5635BB}">
      <dgm:prSet/>
      <dgm:spPr/>
      <dgm:t>
        <a:bodyPr/>
        <a:lstStyle/>
        <a:p>
          <a:endParaRPr lang="en-US"/>
        </a:p>
      </dgm:t>
    </dgm:pt>
    <dgm:pt modelId="{00608521-99B7-4CFE-9A37-142D06A89789}" type="sibTrans" cxnId="{DCC3CCE1-B318-4530-B652-38637F5635BB}">
      <dgm:prSet/>
      <dgm:spPr/>
      <dgm:t>
        <a:bodyPr/>
        <a:lstStyle/>
        <a:p>
          <a:endParaRPr lang="en-US"/>
        </a:p>
      </dgm:t>
    </dgm:pt>
    <dgm:pt modelId="{276FB612-345C-41DE-82B0-6FAA2AA481F1}">
      <dgm:prSet custT="1"/>
      <dgm:spPr>
        <a:solidFill>
          <a:schemeClr val="accent2">
            <a:lumMod val="60000"/>
            <a:lumOff val="40000"/>
          </a:schemeClr>
        </a:solidFill>
      </dgm:spPr>
      <dgm:t>
        <a:bodyPr/>
        <a:lstStyle/>
        <a:p>
          <a:pPr algn="l"/>
          <a:r>
            <a:rPr lang="en-US" sz="1800" dirty="0">
              <a:solidFill>
                <a:schemeClr val="tx2"/>
              </a:solidFill>
              <a:latin typeface="Georgia" panose="02040502050405020303" pitchFamily="18" charset="0"/>
            </a:rPr>
            <a:t>Verify State Aid number is correct</a:t>
          </a:r>
        </a:p>
        <a:p>
          <a:pPr algn="l"/>
          <a:r>
            <a:rPr lang="en-US" sz="1800" b="0" i="0" dirty="0">
              <a:solidFill>
                <a:schemeClr val="tx2"/>
              </a:solidFill>
              <a:effectLst/>
              <a:latin typeface="Georgia" panose="02040502050405020303" pitchFamily="18" charset="0"/>
            </a:rPr>
            <a:t>Verify MVT has an entry</a:t>
          </a:r>
        </a:p>
        <a:p>
          <a:pPr algn="l"/>
          <a:r>
            <a:rPr lang="en-US" sz="1800" b="0" i="0" dirty="0">
              <a:solidFill>
                <a:schemeClr val="tx2"/>
              </a:solidFill>
              <a:effectLst/>
              <a:latin typeface="Georgia" panose="02040502050405020303" pitchFamily="18" charset="0"/>
            </a:rPr>
            <a:t>Verify CT Balance has entry</a:t>
          </a:r>
        </a:p>
      </dgm:t>
    </dgm:pt>
    <dgm:pt modelId="{733CF116-2679-4B86-BD31-4F5B6671F7D6}" type="parTrans" cxnId="{69F64961-E639-45C0-8875-8787D3758951}">
      <dgm:prSet/>
      <dgm:spPr/>
      <dgm:t>
        <a:bodyPr/>
        <a:lstStyle/>
        <a:p>
          <a:endParaRPr lang="en-US"/>
        </a:p>
      </dgm:t>
    </dgm:pt>
    <dgm:pt modelId="{795C6FEA-7C4A-41DC-8618-DFC4AD87AA23}" type="sibTrans" cxnId="{69F64961-E639-45C0-8875-8787D3758951}">
      <dgm:prSet/>
      <dgm:spPr/>
      <dgm:t>
        <a:bodyPr/>
        <a:lstStyle/>
        <a:p>
          <a:endParaRPr lang="en-US"/>
        </a:p>
      </dgm:t>
    </dgm:pt>
    <dgm:pt modelId="{416D55BD-D0D5-4813-A9B0-3D9793FAF3D6}">
      <dgm:prSet custT="1"/>
      <dgm:spPr>
        <a:solidFill>
          <a:schemeClr val="accent3">
            <a:lumMod val="75000"/>
          </a:schemeClr>
        </a:solidFill>
      </dgm:spPr>
      <dgm:t>
        <a:bodyPr/>
        <a:lstStyle/>
        <a:p>
          <a:pPr algn="l"/>
          <a:r>
            <a:rPr lang="en-US" sz="1800" dirty="0">
              <a:solidFill>
                <a:schemeClr val="tx2"/>
              </a:solidFill>
              <a:latin typeface="Georgia" panose="02040502050405020303" pitchFamily="18" charset="0"/>
            </a:rPr>
            <a:t>If something is out of balance or a correction is needed – Go back to “Fund” worksheet page &amp; correct, then check page again to verify corrections flowed through</a:t>
          </a:r>
          <a:endParaRPr lang="en-US" sz="1800" b="0" i="0" dirty="0">
            <a:effectLst/>
            <a:latin typeface="Georgia" panose="02040502050405020303" pitchFamily="18" charset="0"/>
          </a:endParaRPr>
        </a:p>
      </dgm:t>
    </dgm:pt>
    <dgm:pt modelId="{9960A988-051F-46C9-8C58-629EAB59E72F}" type="parTrans" cxnId="{29D13F41-05D8-4A91-9120-7B2BDB427716}">
      <dgm:prSet/>
      <dgm:spPr/>
      <dgm:t>
        <a:bodyPr/>
        <a:lstStyle/>
        <a:p>
          <a:endParaRPr lang="en-US"/>
        </a:p>
      </dgm:t>
    </dgm:pt>
    <dgm:pt modelId="{353DF3FE-4EC9-4FDA-A1A4-02EDE9D0F39E}" type="sibTrans" cxnId="{29D13F41-05D8-4A91-9120-7B2BDB427716}">
      <dgm:prSet/>
      <dgm:spPr/>
      <dgm:t>
        <a:bodyPr/>
        <a:lstStyle/>
        <a:p>
          <a:endParaRPr lang="en-US"/>
        </a:p>
      </dgm:t>
    </dgm:pt>
    <dgm:pt modelId="{8B6681B2-C33B-4816-8C6E-93619DADF3A3}">
      <dgm:prSet phldrT="[Text]" phldr="0" custT="1"/>
      <dgm:spPr>
        <a:solidFill>
          <a:srgbClr val="FFFF00"/>
        </a:solidFill>
      </dgm:spPr>
      <dgm:t>
        <a:bodyPr/>
        <a:lstStyle/>
        <a:p>
          <a:r>
            <a:rPr lang="en-US" sz="1800" b="1" dirty="0">
              <a:solidFill>
                <a:schemeClr val="tx2"/>
              </a:solidFill>
              <a:latin typeface="Georgia" panose="02040502050405020303" pitchFamily="18" charset="0"/>
            </a:rPr>
            <a:t>No manual entries on these pages</a:t>
          </a:r>
        </a:p>
        <a:p>
          <a:r>
            <a:rPr lang="en-US" sz="1800" b="1" i="1" dirty="0">
              <a:solidFill>
                <a:schemeClr val="tx2"/>
              </a:solidFill>
              <a:latin typeface="Georgia" panose="02040502050405020303" pitchFamily="18" charset="0"/>
            </a:rPr>
            <a:t>***Data flows through from ”Fund” worksheet pages</a:t>
          </a:r>
        </a:p>
      </dgm:t>
    </dgm:pt>
    <dgm:pt modelId="{80D83212-0978-4962-89FB-C6E4D6578112}" type="parTrans" cxnId="{70B42E07-EF6B-4CE6-BCBD-FB04B5E33049}">
      <dgm:prSet/>
      <dgm:spPr/>
      <dgm:t>
        <a:bodyPr/>
        <a:lstStyle/>
        <a:p>
          <a:endParaRPr lang="en-US"/>
        </a:p>
      </dgm:t>
    </dgm:pt>
    <dgm:pt modelId="{9B134A27-F4ED-4CA9-89D3-113139C724A3}" type="sibTrans" cxnId="{70B42E07-EF6B-4CE6-BCBD-FB04B5E33049}">
      <dgm:prSet/>
      <dgm:spPr/>
      <dgm:t>
        <a:bodyPr/>
        <a:lstStyle/>
        <a:p>
          <a:endParaRPr lang="en-US"/>
        </a:p>
      </dgm:t>
    </dgm:pt>
    <dgm:pt modelId="{56AD04C3-6C15-4A6B-99CC-15D8BD16B272}">
      <dgm:prSet phldrT="[Text]" phldr="0" custT="1"/>
      <dgm:spPr>
        <a:solidFill>
          <a:schemeClr val="accent5">
            <a:lumMod val="60000"/>
            <a:lumOff val="40000"/>
          </a:schemeClr>
        </a:solidFill>
      </dgm:spPr>
      <dgm:t>
        <a:bodyPr/>
        <a:lstStyle/>
        <a:p>
          <a:r>
            <a:rPr lang="en-US" sz="1800" dirty="0">
              <a:solidFill>
                <a:schemeClr val="tx2"/>
              </a:solidFill>
              <a:latin typeface="Georgia" panose="02040502050405020303" pitchFamily="18" charset="0"/>
            </a:rPr>
            <a:t>Ending balance of Page 4 is beginning balance of Page 3. Then Page 3 ending balance is Page 2 beginning balance</a:t>
          </a:r>
        </a:p>
      </dgm:t>
    </dgm:pt>
    <dgm:pt modelId="{9C21B367-7E6C-438B-B556-E17BEFCA64C8}" type="parTrans" cxnId="{457ED70B-0480-4187-929F-5136E7FD52F1}">
      <dgm:prSet/>
      <dgm:spPr/>
      <dgm:t>
        <a:bodyPr/>
        <a:lstStyle/>
        <a:p>
          <a:endParaRPr lang="en-US"/>
        </a:p>
      </dgm:t>
    </dgm:pt>
    <dgm:pt modelId="{5FE636DC-71D8-4524-97D8-B2F69132DDA3}" type="sibTrans" cxnId="{457ED70B-0480-4187-929F-5136E7FD52F1}">
      <dgm:prSet/>
      <dgm:spPr/>
      <dgm:t>
        <a:bodyPr/>
        <a:lstStyle/>
        <a:p>
          <a:endParaRPr lang="en-US"/>
        </a:p>
      </dgm:t>
    </dgm:pt>
    <dgm:pt modelId="{84C3DA40-EC05-4318-AECE-443876A17CAA}" type="pres">
      <dgm:prSet presAssocID="{70AA0DB4-48CE-4849-ABEF-860EEE6CC2F6}" presName="linear" presStyleCnt="0">
        <dgm:presLayoutVars>
          <dgm:animLvl val="lvl"/>
          <dgm:resizeHandles val="exact"/>
        </dgm:presLayoutVars>
      </dgm:prSet>
      <dgm:spPr/>
    </dgm:pt>
    <dgm:pt modelId="{694EEE4D-0189-4687-8775-F2306F82EEDF}" type="pres">
      <dgm:prSet presAssocID="{8B6681B2-C33B-4816-8C6E-93619DADF3A3}" presName="parentText" presStyleLbl="node1" presStyleIdx="0" presStyleCnt="6" custLinFactNeighborX="-1378">
        <dgm:presLayoutVars>
          <dgm:chMax val="0"/>
          <dgm:bulletEnabled val="1"/>
        </dgm:presLayoutVars>
      </dgm:prSet>
      <dgm:spPr/>
    </dgm:pt>
    <dgm:pt modelId="{6A94B330-6050-435F-A641-ED891286F286}" type="pres">
      <dgm:prSet presAssocID="{9B134A27-F4ED-4CA9-89D3-113139C724A3}" presName="spacer" presStyleCnt="0"/>
      <dgm:spPr/>
    </dgm:pt>
    <dgm:pt modelId="{F0002AFA-BC84-4826-B422-E54338CF9BC9}" type="pres">
      <dgm:prSet presAssocID="{7B31EC2E-4CC4-405E-B650-4235C451D57C}" presName="parentText" presStyleLbl="node1" presStyleIdx="1" presStyleCnt="6" custLinFactY="2495" custLinFactNeighborX="-230" custLinFactNeighborY="100000">
        <dgm:presLayoutVars>
          <dgm:chMax val="0"/>
          <dgm:bulletEnabled val="1"/>
        </dgm:presLayoutVars>
      </dgm:prSet>
      <dgm:spPr/>
    </dgm:pt>
    <dgm:pt modelId="{2D219A9E-B2DE-4103-8D48-58C8FD7D9C66}" type="pres">
      <dgm:prSet presAssocID="{E8AFE927-BA62-40DD-941E-FA16EE22A41D}" presName="spacer" presStyleCnt="0"/>
      <dgm:spPr/>
    </dgm:pt>
    <dgm:pt modelId="{D94CCDDD-FA45-47FD-A1A4-CD1AFEAFE9F3}" type="pres">
      <dgm:prSet presAssocID="{78E8B010-4C0A-4B14-AB67-D2334607AFAC}" presName="parentText" presStyleLbl="node1" presStyleIdx="2" presStyleCnt="6" custLinFactY="916" custLinFactNeighborX="-230" custLinFactNeighborY="100000">
        <dgm:presLayoutVars>
          <dgm:chMax val="0"/>
          <dgm:bulletEnabled val="1"/>
        </dgm:presLayoutVars>
      </dgm:prSet>
      <dgm:spPr/>
    </dgm:pt>
    <dgm:pt modelId="{069118D1-4845-4E91-9BF5-CDFADC715281}" type="pres">
      <dgm:prSet presAssocID="{00608521-99B7-4CFE-9A37-142D06A89789}" presName="spacer" presStyleCnt="0"/>
      <dgm:spPr/>
    </dgm:pt>
    <dgm:pt modelId="{2C838D15-8CA6-4808-8939-7592AEDDC87B}" type="pres">
      <dgm:prSet presAssocID="{276FB612-345C-41DE-82B0-6FAA2AA481F1}" presName="parentText" presStyleLbl="node1" presStyleIdx="3" presStyleCnt="6">
        <dgm:presLayoutVars>
          <dgm:chMax val="0"/>
          <dgm:bulletEnabled val="1"/>
        </dgm:presLayoutVars>
      </dgm:prSet>
      <dgm:spPr/>
    </dgm:pt>
    <dgm:pt modelId="{88380301-E395-4720-A1EB-C4CC5B51B6CB}" type="pres">
      <dgm:prSet presAssocID="{795C6FEA-7C4A-41DC-8618-DFC4AD87AA23}" presName="spacer" presStyleCnt="0"/>
      <dgm:spPr/>
    </dgm:pt>
    <dgm:pt modelId="{63CAC393-F322-4666-AE84-5BEF6F5DA397}" type="pres">
      <dgm:prSet presAssocID="{56AD04C3-6C15-4A6B-99CC-15D8BD16B272}" presName="parentText" presStyleLbl="node1" presStyleIdx="4" presStyleCnt="6">
        <dgm:presLayoutVars>
          <dgm:chMax val="0"/>
          <dgm:bulletEnabled val="1"/>
        </dgm:presLayoutVars>
      </dgm:prSet>
      <dgm:spPr/>
    </dgm:pt>
    <dgm:pt modelId="{0B1512D3-C19E-4214-AE4A-58E081B727AF}" type="pres">
      <dgm:prSet presAssocID="{5FE636DC-71D8-4524-97D8-B2F69132DDA3}" presName="spacer" presStyleCnt="0"/>
      <dgm:spPr/>
    </dgm:pt>
    <dgm:pt modelId="{6CB7E5C6-890E-424F-8703-51C1E106D53D}" type="pres">
      <dgm:prSet presAssocID="{416D55BD-D0D5-4813-A9B0-3D9793FAF3D6}" presName="parentText" presStyleLbl="node1" presStyleIdx="5" presStyleCnt="6" custLinFactNeighborX="3594" custLinFactNeighborY="8073">
        <dgm:presLayoutVars>
          <dgm:chMax val="0"/>
          <dgm:bulletEnabled val="1"/>
        </dgm:presLayoutVars>
      </dgm:prSet>
      <dgm:spPr/>
    </dgm:pt>
  </dgm:ptLst>
  <dgm:cxnLst>
    <dgm:cxn modelId="{70B42E07-EF6B-4CE6-BCBD-FB04B5E33049}" srcId="{70AA0DB4-48CE-4849-ABEF-860EEE6CC2F6}" destId="{8B6681B2-C33B-4816-8C6E-93619DADF3A3}" srcOrd="0" destOrd="0" parTransId="{80D83212-0978-4962-89FB-C6E4D6578112}" sibTransId="{9B134A27-F4ED-4CA9-89D3-113139C724A3}"/>
    <dgm:cxn modelId="{457ED70B-0480-4187-929F-5136E7FD52F1}" srcId="{70AA0DB4-48CE-4849-ABEF-860EEE6CC2F6}" destId="{56AD04C3-6C15-4A6B-99CC-15D8BD16B272}" srcOrd="4" destOrd="0" parTransId="{9C21B367-7E6C-438B-B556-E17BEFCA64C8}" sibTransId="{5FE636DC-71D8-4524-97D8-B2F69132DDA3}"/>
    <dgm:cxn modelId="{33F9891C-DC2E-4ED5-BAF6-96DFA9F47A94}" srcId="{70AA0DB4-48CE-4849-ABEF-860EEE6CC2F6}" destId="{7B31EC2E-4CC4-405E-B650-4235C451D57C}" srcOrd="1" destOrd="0" parTransId="{B266CF35-DDB4-4208-A931-E873F6EA6906}" sibTransId="{E8AFE927-BA62-40DD-941E-FA16EE22A41D}"/>
    <dgm:cxn modelId="{70F25D26-F283-410F-A846-0EB4FF3FFF73}" type="presOf" srcId="{78E8B010-4C0A-4B14-AB67-D2334607AFAC}" destId="{D94CCDDD-FA45-47FD-A1A4-CD1AFEAFE9F3}" srcOrd="0" destOrd="0" presId="urn:microsoft.com/office/officeart/2005/8/layout/vList2"/>
    <dgm:cxn modelId="{E4ACEA26-6B18-482F-9B3F-D0E1D15C85A9}" type="presOf" srcId="{70AA0DB4-48CE-4849-ABEF-860EEE6CC2F6}" destId="{84C3DA40-EC05-4318-AECE-443876A17CAA}" srcOrd="0" destOrd="0" presId="urn:microsoft.com/office/officeart/2005/8/layout/vList2"/>
    <dgm:cxn modelId="{29D13F41-05D8-4A91-9120-7B2BDB427716}" srcId="{70AA0DB4-48CE-4849-ABEF-860EEE6CC2F6}" destId="{416D55BD-D0D5-4813-A9B0-3D9793FAF3D6}" srcOrd="5" destOrd="0" parTransId="{9960A988-051F-46C9-8C58-629EAB59E72F}" sibTransId="{353DF3FE-4EC9-4FDA-A1A4-02EDE9D0F39E}"/>
    <dgm:cxn modelId="{69F64961-E639-45C0-8875-8787D3758951}" srcId="{70AA0DB4-48CE-4849-ABEF-860EEE6CC2F6}" destId="{276FB612-345C-41DE-82B0-6FAA2AA481F1}" srcOrd="3" destOrd="0" parTransId="{733CF116-2679-4B86-BD31-4F5B6671F7D6}" sibTransId="{795C6FEA-7C4A-41DC-8618-DFC4AD87AA23}"/>
    <dgm:cxn modelId="{D1E0AD44-9F09-4D4E-A1AE-D49D84296DD7}" type="presOf" srcId="{8B6681B2-C33B-4816-8C6E-93619DADF3A3}" destId="{694EEE4D-0189-4687-8775-F2306F82EEDF}" srcOrd="0" destOrd="0" presId="urn:microsoft.com/office/officeart/2005/8/layout/vList2"/>
    <dgm:cxn modelId="{9F492E88-67B6-464C-A35D-3A8742D8EF29}" type="presOf" srcId="{7B31EC2E-4CC4-405E-B650-4235C451D57C}" destId="{F0002AFA-BC84-4826-B422-E54338CF9BC9}" srcOrd="0" destOrd="0" presId="urn:microsoft.com/office/officeart/2005/8/layout/vList2"/>
    <dgm:cxn modelId="{A756B19B-7157-42A9-B7AC-67CE2BD960D3}" type="presOf" srcId="{416D55BD-D0D5-4813-A9B0-3D9793FAF3D6}" destId="{6CB7E5C6-890E-424F-8703-51C1E106D53D}" srcOrd="0" destOrd="0" presId="urn:microsoft.com/office/officeart/2005/8/layout/vList2"/>
    <dgm:cxn modelId="{EA7A8CA2-0B09-4A16-84FD-B5E556C65CA9}" type="presOf" srcId="{56AD04C3-6C15-4A6B-99CC-15D8BD16B272}" destId="{63CAC393-F322-4666-AE84-5BEF6F5DA397}" srcOrd="0" destOrd="0" presId="urn:microsoft.com/office/officeart/2005/8/layout/vList2"/>
    <dgm:cxn modelId="{004F51A6-1702-4256-BF59-1EA791E7D125}" type="presOf" srcId="{276FB612-345C-41DE-82B0-6FAA2AA481F1}" destId="{2C838D15-8CA6-4808-8939-7592AEDDC87B}" srcOrd="0" destOrd="0" presId="urn:microsoft.com/office/officeart/2005/8/layout/vList2"/>
    <dgm:cxn modelId="{DCC3CCE1-B318-4530-B652-38637F5635BB}" srcId="{70AA0DB4-48CE-4849-ABEF-860EEE6CC2F6}" destId="{78E8B010-4C0A-4B14-AB67-D2334607AFAC}" srcOrd="2" destOrd="0" parTransId="{BB24A396-8A0A-4A8B-83A2-025FF902732D}" sibTransId="{00608521-99B7-4CFE-9A37-142D06A89789}"/>
    <dgm:cxn modelId="{016DF1C9-BF9C-4EED-AD92-103772021996}" type="presParOf" srcId="{84C3DA40-EC05-4318-AECE-443876A17CAA}" destId="{694EEE4D-0189-4687-8775-F2306F82EEDF}" srcOrd="0" destOrd="0" presId="urn:microsoft.com/office/officeart/2005/8/layout/vList2"/>
    <dgm:cxn modelId="{969F945A-55EA-476B-B3D2-A5EB1DD4CA06}" type="presParOf" srcId="{84C3DA40-EC05-4318-AECE-443876A17CAA}" destId="{6A94B330-6050-435F-A641-ED891286F286}" srcOrd="1" destOrd="0" presId="urn:microsoft.com/office/officeart/2005/8/layout/vList2"/>
    <dgm:cxn modelId="{ED0BAC65-E619-4DE0-87AC-847DDD9D06C1}" type="presParOf" srcId="{84C3DA40-EC05-4318-AECE-443876A17CAA}" destId="{F0002AFA-BC84-4826-B422-E54338CF9BC9}" srcOrd="2" destOrd="0" presId="urn:microsoft.com/office/officeart/2005/8/layout/vList2"/>
    <dgm:cxn modelId="{EDD45D35-3FD7-4483-99C8-EE46EABE34BC}" type="presParOf" srcId="{84C3DA40-EC05-4318-AECE-443876A17CAA}" destId="{2D219A9E-B2DE-4103-8D48-58C8FD7D9C66}" srcOrd="3" destOrd="0" presId="urn:microsoft.com/office/officeart/2005/8/layout/vList2"/>
    <dgm:cxn modelId="{B019BFFF-6F22-44FE-9CA1-26C5FC10ADE6}" type="presParOf" srcId="{84C3DA40-EC05-4318-AECE-443876A17CAA}" destId="{D94CCDDD-FA45-47FD-A1A4-CD1AFEAFE9F3}" srcOrd="4" destOrd="0" presId="urn:microsoft.com/office/officeart/2005/8/layout/vList2"/>
    <dgm:cxn modelId="{1306C326-1DDF-4AE5-96AA-B85F31730993}" type="presParOf" srcId="{84C3DA40-EC05-4318-AECE-443876A17CAA}" destId="{069118D1-4845-4E91-9BF5-CDFADC715281}" srcOrd="5" destOrd="0" presId="urn:microsoft.com/office/officeart/2005/8/layout/vList2"/>
    <dgm:cxn modelId="{55959028-48E2-4CE9-A717-7405B54E26C3}" type="presParOf" srcId="{84C3DA40-EC05-4318-AECE-443876A17CAA}" destId="{2C838D15-8CA6-4808-8939-7592AEDDC87B}" srcOrd="6" destOrd="0" presId="urn:microsoft.com/office/officeart/2005/8/layout/vList2"/>
    <dgm:cxn modelId="{A582DED2-031A-4045-8471-4AF5E17B0F65}" type="presParOf" srcId="{84C3DA40-EC05-4318-AECE-443876A17CAA}" destId="{88380301-E395-4720-A1EB-C4CC5B51B6CB}" srcOrd="7" destOrd="0" presId="urn:microsoft.com/office/officeart/2005/8/layout/vList2"/>
    <dgm:cxn modelId="{667158D1-219A-441E-A80B-CCBA7DCD2010}" type="presParOf" srcId="{84C3DA40-EC05-4318-AECE-443876A17CAA}" destId="{63CAC393-F322-4666-AE84-5BEF6F5DA397}" srcOrd="8" destOrd="0" presId="urn:microsoft.com/office/officeart/2005/8/layout/vList2"/>
    <dgm:cxn modelId="{CAC0C4B6-CA70-4CF9-BF8C-F68BC417569A}" type="presParOf" srcId="{84C3DA40-EC05-4318-AECE-443876A17CAA}" destId="{0B1512D3-C19E-4214-AE4A-58E081B727AF}" srcOrd="9" destOrd="0" presId="urn:microsoft.com/office/officeart/2005/8/layout/vList2"/>
    <dgm:cxn modelId="{54EFF60F-8EE4-4607-9EA3-FD88176F3C37}" type="presParOf" srcId="{84C3DA40-EC05-4318-AECE-443876A17CAA}" destId="{6CB7E5C6-890E-424F-8703-51C1E106D53D}"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CA15063-CFAB-4236-8D44-7C5C46F4759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65186AD-6D17-4391-8574-FC2C5173D743}">
      <dgm:prSet custT="1"/>
      <dgm:spPr/>
      <dgm:t>
        <a:bodyPr/>
        <a:lstStyle/>
        <a:p>
          <a:pPr>
            <a:lnSpc>
              <a:spcPct val="100000"/>
            </a:lnSpc>
          </a:pPr>
          <a:r>
            <a:rPr lang="en-US" sz="1800" b="1" dirty="0">
              <a:solidFill>
                <a:schemeClr val="bg1"/>
              </a:solidFill>
              <a:latin typeface="Georgia" panose="02040502050405020303" pitchFamily="18" charset="0"/>
            </a:rPr>
            <a:t>Don’t forget to fill out the other pages in the budget:</a:t>
          </a:r>
        </a:p>
        <a:p>
          <a:pPr>
            <a:lnSpc>
              <a:spcPct val="100000"/>
            </a:lnSpc>
          </a:pPr>
          <a:r>
            <a:rPr lang="en-US" sz="1800" dirty="0">
              <a:solidFill>
                <a:schemeClr val="bg1"/>
              </a:solidFill>
              <a:latin typeface="Georgia" panose="02040502050405020303" pitchFamily="18" charset="0"/>
            </a:rPr>
            <a:t>Interlocal agreement, Trade Name, Correspondence, Schedule D, Debt Outstanding</a:t>
          </a:r>
        </a:p>
      </dgm:t>
    </dgm:pt>
    <dgm:pt modelId="{0D15C527-5279-4B0D-BDC5-AEBC8488C12A}" type="parTrans" cxnId="{83DECCF6-65F6-4648-8990-0125856C0BF5}">
      <dgm:prSet/>
      <dgm:spPr/>
      <dgm:t>
        <a:bodyPr/>
        <a:lstStyle/>
        <a:p>
          <a:endParaRPr lang="en-US"/>
        </a:p>
      </dgm:t>
    </dgm:pt>
    <dgm:pt modelId="{B01973C2-1AD8-46D6-B034-F1E40FCD3DEE}" type="sibTrans" cxnId="{83DECCF6-65F6-4648-8990-0125856C0BF5}">
      <dgm:prSet/>
      <dgm:spPr/>
      <dgm:t>
        <a:bodyPr/>
        <a:lstStyle/>
        <a:p>
          <a:endParaRPr lang="en-US"/>
        </a:p>
      </dgm:t>
    </dgm:pt>
    <dgm:pt modelId="{B1BF1D44-3671-457A-85CE-A945C5233430}">
      <dgm:prSet custT="1"/>
      <dgm:spPr/>
      <dgm:t>
        <a:bodyPr/>
        <a:lstStyle/>
        <a:p>
          <a:pPr>
            <a:lnSpc>
              <a:spcPct val="100000"/>
            </a:lnSpc>
          </a:pPr>
          <a:r>
            <a:rPr lang="en-US" sz="1800" b="1" dirty="0">
              <a:solidFill>
                <a:schemeClr val="bg1"/>
              </a:solidFill>
              <a:latin typeface="Georgia" panose="02040502050405020303" pitchFamily="18" charset="0"/>
            </a:rPr>
            <a:t>Don’t type over formulas</a:t>
          </a:r>
        </a:p>
        <a:p>
          <a:pPr>
            <a:lnSpc>
              <a:spcPct val="100000"/>
            </a:lnSpc>
          </a:pPr>
          <a:r>
            <a:rPr lang="en-US" sz="1800" dirty="0">
              <a:solidFill>
                <a:schemeClr val="bg1"/>
              </a:solidFill>
              <a:latin typeface="Georgia" panose="02040502050405020303" pitchFamily="18" charset="0"/>
            </a:rPr>
            <a:t>It could cause errors to important pages like JPH, cover page or hearing pages</a:t>
          </a:r>
        </a:p>
      </dgm:t>
    </dgm:pt>
    <dgm:pt modelId="{98EB8236-E51A-4CC2-B55C-205665A43CAA}" type="parTrans" cxnId="{B3261EAE-7224-4F1C-869B-11DCA4219ADB}">
      <dgm:prSet/>
      <dgm:spPr/>
      <dgm:t>
        <a:bodyPr/>
        <a:lstStyle/>
        <a:p>
          <a:endParaRPr lang="en-US"/>
        </a:p>
      </dgm:t>
    </dgm:pt>
    <dgm:pt modelId="{4CB6F018-5FD8-4FDF-967D-5C009825788F}" type="sibTrans" cxnId="{B3261EAE-7224-4F1C-869B-11DCA4219ADB}">
      <dgm:prSet/>
      <dgm:spPr/>
      <dgm:t>
        <a:bodyPr/>
        <a:lstStyle/>
        <a:p>
          <a:endParaRPr lang="en-US"/>
        </a:p>
      </dgm:t>
    </dgm:pt>
    <dgm:pt modelId="{0FD3E42D-75BB-4C8A-98E5-4DC58F018751}">
      <dgm:prSet custT="1"/>
      <dgm:spPr/>
      <dgm:t>
        <a:bodyPr/>
        <a:lstStyle/>
        <a:p>
          <a:pPr>
            <a:lnSpc>
              <a:spcPct val="100000"/>
            </a:lnSpc>
          </a:pPr>
          <a:r>
            <a:rPr lang="en-US" sz="1800" b="1" dirty="0">
              <a:solidFill>
                <a:schemeClr val="bg1"/>
              </a:solidFill>
              <a:latin typeface="Georgia" panose="02040502050405020303" pitchFamily="18" charset="0"/>
            </a:rPr>
            <a:t>Don’t struggle – Call us, we will be glad to help!</a:t>
          </a:r>
          <a:endParaRPr lang="en-US" sz="1800" dirty="0">
            <a:solidFill>
              <a:schemeClr val="bg1"/>
            </a:solidFill>
            <a:latin typeface="Georgia" panose="02040502050405020303" pitchFamily="18" charset="0"/>
          </a:endParaRPr>
        </a:p>
      </dgm:t>
    </dgm:pt>
    <dgm:pt modelId="{9F6D1ED3-0ADC-4034-AD41-C134159BA370}" type="parTrans" cxnId="{B4D32F6E-03F7-42E5-B3E0-74EDAD78CD16}">
      <dgm:prSet/>
      <dgm:spPr/>
      <dgm:t>
        <a:bodyPr/>
        <a:lstStyle/>
        <a:p>
          <a:endParaRPr lang="en-US"/>
        </a:p>
      </dgm:t>
    </dgm:pt>
    <dgm:pt modelId="{EEDB3C0B-2AB5-4B3F-BF9C-1DAF56A4FA4E}" type="sibTrans" cxnId="{B4D32F6E-03F7-42E5-B3E0-74EDAD78CD16}">
      <dgm:prSet/>
      <dgm:spPr/>
      <dgm:t>
        <a:bodyPr/>
        <a:lstStyle/>
        <a:p>
          <a:endParaRPr lang="en-US"/>
        </a:p>
      </dgm:t>
    </dgm:pt>
    <dgm:pt modelId="{CA36B9F3-2BA2-49CD-A2BA-3003440EC40E}">
      <dgm:prSet custT="1"/>
      <dgm:spPr/>
      <dgm:t>
        <a:bodyPr/>
        <a:lstStyle/>
        <a:p>
          <a:pPr>
            <a:lnSpc>
              <a:spcPct val="100000"/>
            </a:lnSpc>
          </a:pPr>
          <a:r>
            <a:rPr lang="en-US" sz="1700" b="1" dirty="0">
              <a:solidFill>
                <a:schemeClr val="bg1"/>
              </a:solidFill>
              <a:latin typeface="Georgia" panose="02040502050405020303" pitchFamily="18" charset="0"/>
            </a:rPr>
            <a:t>Save, Save, Save </a:t>
          </a:r>
        </a:p>
        <a:p>
          <a:pPr>
            <a:lnSpc>
              <a:spcPct val="100000"/>
            </a:lnSpc>
          </a:pPr>
          <a:r>
            <a:rPr lang="en-US" sz="1700" dirty="0">
              <a:solidFill>
                <a:schemeClr val="bg1"/>
              </a:solidFill>
              <a:latin typeface="Georgia" panose="02040502050405020303" pitchFamily="18" charset="0"/>
            </a:rPr>
            <a:t>Upload to LC2 often – Check Budget Authority, Levy &amp; Property Tax Limits</a:t>
          </a:r>
        </a:p>
        <a:p>
          <a:pPr>
            <a:lnSpc>
              <a:spcPct val="100000"/>
            </a:lnSpc>
          </a:pPr>
          <a:r>
            <a:rPr lang="en-US" sz="1700" dirty="0">
              <a:solidFill>
                <a:schemeClr val="bg1"/>
              </a:solidFill>
              <a:latin typeface="Georgia" panose="02040502050405020303" pitchFamily="18" charset="0"/>
            </a:rPr>
            <a:t>Return to Budget for corrections &amp; then re-upload to LC2</a:t>
          </a:r>
        </a:p>
      </dgm:t>
    </dgm:pt>
    <dgm:pt modelId="{994B4DE3-C26C-46E9-9974-42D9D35F88FB}" type="parTrans" cxnId="{D077545D-B0E2-4FE4-8E9B-2EE2518444B9}">
      <dgm:prSet/>
      <dgm:spPr/>
      <dgm:t>
        <a:bodyPr/>
        <a:lstStyle/>
        <a:p>
          <a:endParaRPr lang="en-US"/>
        </a:p>
      </dgm:t>
    </dgm:pt>
    <dgm:pt modelId="{FDFD22B6-9922-450E-9DF3-DB30EA7FCC13}" type="sibTrans" cxnId="{D077545D-B0E2-4FE4-8E9B-2EE2518444B9}">
      <dgm:prSet/>
      <dgm:spPr/>
      <dgm:t>
        <a:bodyPr/>
        <a:lstStyle/>
        <a:p>
          <a:endParaRPr lang="en-US"/>
        </a:p>
      </dgm:t>
    </dgm:pt>
    <dgm:pt modelId="{CEF9829D-53FC-4573-99D0-2DCFC1D05AD7}" type="pres">
      <dgm:prSet presAssocID="{FCA15063-CFAB-4236-8D44-7C5C46F47595}" presName="root" presStyleCnt="0">
        <dgm:presLayoutVars>
          <dgm:dir/>
          <dgm:resizeHandles val="exact"/>
        </dgm:presLayoutVars>
      </dgm:prSet>
      <dgm:spPr/>
    </dgm:pt>
    <dgm:pt modelId="{0FED8DD3-28A6-4411-9038-AA90ACA58CA0}" type="pres">
      <dgm:prSet presAssocID="{C65186AD-6D17-4391-8574-FC2C5173D743}" presName="compNode" presStyleCnt="0"/>
      <dgm:spPr/>
    </dgm:pt>
    <dgm:pt modelId="{D56522F2-2503-469B-AE76-E04BC02E9296}" type="pres">
      <dgm:prSet presAssocID="{C65186AD-6D17-4391-8574-FC2C5173D743}" presName="bgRect" presStyleLbl="bgShp" presStyleIdx="0" presStyleCnt="4"/>
      <dgm:spPr/>
    </dgm:pt>
    <dgm:pt modelId="{209001E4-419D-4F52-8753-927C0620D34F}" type="pres">
      <dgm:prSet presAssocID="{C65186AD-6D17-4391-8574-FC2C5173D743}"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Clipboard Checked outline"/>
        </a:ext>
      </dgm:extLst>
    </dgm:pt>
    <dgm:pt modelId="{B25BDA65-84D9-4B9E-B0E2-05D95356EFC7}" type="pres">
      <dgm:prSet presAssocID="{C65186AD-6D17-4391-8574-FC2C5173D743}" presName="spaceRect" presStyleCnt="0"/>
      <dgm:spPr/>
    </dgm:pt>
    <dgm:pt modelId="{A5F333C7-EDC8-458A-BB0D-7E3B530CBC6D}" type="pres">
      <dgm:prSet presAssocID="{C65186AD-6D17-4391-8574-FC2C5173D743}" presName="parTx" presStyleLbl="revTx" presStyleIdx="0" presStyleCnt="4">
        <dgm:presLayoutVars>
          <dgm:chMax val="0"/>
          <dgm:chPref val="0"/>
        </dgm:presLayoutVars>
      </dgm:prSet>
      <dgm:spPr/>
    </dgm:pt>
    <dgm:pt modelId="{FB6CB6CF-180A-4793-8870-5A8ED7CC84BF}" type="pres">
      <dgm:prSet presAssocID="{B01973C2-1AD8-46D6-B034-F1E40FCD3DEE}" presName="sibTrans" presStyleCnt="0"/>
      <dgm:spPr/>
    </dgm:pt>
    <dgm:pt modelId="{2DB4D1BD-F61C-44E4-BA46-916F618EE91D}" type="pres">
      <dgm:prSet presAssocID="{B1BF1D44-3671-457A-85CE-A945C5233430}" presName="compNode" presStyleCnt="0"/>
      <dgm:spPr/>
    </dgm:pt>
    <dgm:pt modelId="{691BAC8E-5E12-4F89-AB60-211715A3D65B}" type="pres">
      <dgm:prSet presAssocID="{B1BF1D44-3671-457A-85CE-A945C5233430}" presName="bgRect" presStyleLbl="bgShp" presStyleIdx="1" presStyleCnt="4"/>
      <dgm:spPr>
        <a:solidFill>
          <a:srgbClr val="0070C0"/>
        </a:solidFill>
      </dgm:spPr>
    </dgm:pt>
    <dgm:pt modelId="{1D1B45F9-34FB-42D4-A80F-FC944EB0AC26}" type="pres">
      <dgm:prSet presAssocID="{B1BF1D44-3671-457A-85CE-A945C5233430}"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Convertible outline"/>
        </a:ext>
      </dgm:extLst>
    </dgm:pt>
    <dgm:pt modelId="{65619F40-7E36-47A0-A45F-E3E4A2EFEEEE}" type="pres">
      <dgm:prSet presAssocID="{B1BF1D44-3671-457A-85CE-A945C5233430}" presName="spaceRect" presStyleCnt="0"/>
      <dgm:spPr/>
    </dgm:pt>
    <dgm:pt modelId="{EB740A68-5003-4ABF-84FC-8224A74C4994}" type="pres">
      <dgm:prSet presAssocID="{B1BF1D44-3671-457A-85CE-A945C5233430}" presName="parTx" presStyleLbl="revTx" presStyleIdx="1" presStyleCnt="4">
        <dgm:presLayoutVars>
          <dgm:chMax val="0"/>
          <dgm:chPref val="0"/>
        </dgm:presLayoutVars>
      </dgm:prSet>
      <dgm:spPr/>
    </dgm:pt>
    <dgm:pt modelId="{9616556A-2046-4123-8663-0759C4557F7F}" type="pres">
      <dgm:prSet presAssocID="{4CB6F018-5FD8-4FDF-967D-5C009825788F}" presName="sibTrans" presStyleCnt="0"/>
      <dgm:spPr/>
    </dgm:pt>
    <dgm:pt modelId="{63F90838-8F04-4017-B844-D818AB24BB12}" type="pres">
      <dgm:prSet presAssocID="{0FD3E42D-75BB-4C8A-98E5-4DC58F018751}" presName="compNode" presStyleCnt="0"/>
      <dgm:spPr/>
    </dgm:pt>
    <dgm:pt modelId="{46DE2EEF-4078-4172-A68A-71EB927C773E}" type="pres">
      <dgm:prSet presAssocID="{0FD3E42D-75BB-4C8A-98E5-4DC58F018751}" presName="bgRect" presStyleLbl="bgShp" presStyleIdx="2" presStyleCnt="4"/>
      <dgm:spPr>
        <a:solidFill>
          <a:srgbClr val="00B050"/>
        </a:solidFill>
      </dgm:spPr>
    </dgm:pt>
    <dgm:pt modelId="{90404746-4CE1-451D-8B95-6890A6BBB1C6}" type="pres">
      <dgm:prSet presAssocID="{0FD3E42D-75BB-4C8A-98E5-4DC58F018751}"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Office worker female outline"/>
        </a:ext>
      </dgm:extLst>
    </dgm:pt>
    <dgm:pt modelId="{E9856B8E-AA70-4444-BD53-E53EDD5B0CAB}" type="pres">
      <dgm:prSet presAssocID="{0FD3E42D-75BB-4C8A-98E5-4DC58F018751}" presName="spaceRect" presStyleCnt="0"/>
      <dgm:spPr/>
    </dgm:pt>
    <dgm:pt modelId="{1CA8328A-315E-4B3A-A8E8-EFC04239DC44}" type="pres">
      <dgm:prSet presAssocID="{0FD3E42D-75BB-4C8A-98E5-4DC58F018751}" presName="parTx" presStyleLbl="revTx" presStyleIdx="2" presStyleCnt="4">
        <dgm:presLayoutVars>
          <dgm:chMax val="0"/>
          <dgm:chPref val="0"/>
        </dgm:presLayoutVars>
      </dgm:prSet>
      <dgm:spPr/>
    </dgm:pt>
    <dgm:pt modelId="{F45158C4-B066-4F34-AFBC-DD860F01700D}" type="pres">
      <dgm:prSet presAssocID="{EEDB3C0B-2AB5-4B3F-BF9C-1DAF56A4FA4E}" presName="sibTrans" presStyleCnt="0"/>
      <dgm:spPr/>
    </dgm:pt>
    <dgm:pt modelId="{06494DCB-B182-4152-8F9B-802BAEF1F87F}" type="pres">
      <dgm:prSet presAssocID="{CA36B9F3-2BA2-49CD-A2BA-3003440EC40E}" presName="compNode" presStyleCnt="0"/>
      <dgm:spPr/>
    </dgm:pt>
    <dgm:pt modelId="{8B345606-B2EB-4C10-B75A-EA9E4E72D515}" type="pres">
      <dgm:prSet presAssocID="{CA36B9F3-2BA2-49CD-A2BA-3003440EC40E}" presName="bgRect" presStyleLbl="bgShp" presStyleIdx="3" presStyleCnt="4"/>
      <dgm:spPr/>
    </dgm:pt>
    <dgm:pt modelId="{655CC0BC-E3D5-4FE8-99CF-D36A516D46A2}" type="pres">
      <dgm:prSet presAssocID="{CA36B9F3-2BA2-49CD-A2BA-3003440EC40E}" presName="iconRect" presStyleLbl="node1" presStyleIdx="3" presStyleCnt="4"/>
      <dgm:spPr>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ollar outline"/>
        </a:ext>
      </dgm:extLst>
    </dgm:pt>
    <dgm:pt modelId="{EF91278B-481B-49D5-B678-C3C116BA95CA}" type="pres">
      <dgm:prSet presAssocID="{CA36B9F3-2BA2-49CD-A2BA-3003440EC40E}" presName="spaceRect" presStyleCnt="0"/>
      <dgm:spPr/>
    </dgm:pt>
    <dgm:pt modelId="{26B067A7-CBD1-45D2-8AC4-5E5A238F64AF}" type="pres">
      <dgm:prSet presAssocID="{CA36B9F3-2BA2-49CD-A2BA-3003440EC40E}" presName="parTx" presStyleLbl="revTx" presStyleIdx="3" presStyleCnt="4">
        <dgm:presLayoutVars>
          <dgm:chMax val="0"/>
          <dgm:chPref val="0"/>
        </dgm:presLayoutVars>
      </dgm:prSet>
      <dgm:spPr/>
    </dgm:pt>
  </dgm:ptLst>
  <dgm:cxnLst>
    <dgm:cxn modelId="{597CA605-B2EF-47BD-B5B7-D1436411FD4A}" type="presOf" srcId="{FCA15063-CFAB-4236-8D44-7C5C46F47595}" destId="{CEF9829D-53FC-4573-99D0-2DCFC1D05AD7}" srcOrd="0" destOrd="0" presId="urn:microsoft.com/office/officeart/2018/2/layout/IconVerticalSolidList"/>
    <dgm:cxn modelId="{13B7AF1F-8890-405A-AA6A-F5908D492CE5}" type="presOf" srcId="{CA36B9F3-2BA2-49CD-A2BA-3003440EC40E}" destId="{26B067A7-CBD1-45D2-8AC4-5E5A238F64AF}" srcOrd="0" destOrd="0" presId="urn:microsoft.com/office/officeart/2018/2/layout/IconVerticalSolidList"/>
    <dgm:cxn modelId="{D077545D-B0E2-4FE4-8E9B-2EE2518444B9}" srcId="{FCA15063-CFAB-4236-8D44-7C5C46F47595}" destId="{CA36B9F3-2BA2-49CD-A2BA-3003440EC40E}" srcOrd="3" destOrd="0" parTransId="{994B4DE3-C26C-46E9-9974-42D9D35F88FB}" sibTransId="{FDFD22B6-9922-450E-9DF3-DB30EA7FCC13}"/>
    <dgm:cxn modelId="{0630B66B-6E50-4AD5-9D87-F57D4946BB63}" type="presOf" srcId="{B1BF1D44-3671-457A-85CE-A945C5233430}" destId="{EB740A68-5003-4ABF-84FC-8224A74C4994}" srcOrd="0" destOrd="0" presId="urn:microsoft.com/office/officeart/2018/2/layout/IconVerticalSolidList"/>
    <dgm:cxn modelId="{B4D32F6E-03F7-42E5-B3E0-74EDAD78CD16}" srcId="{FCA15063-CFAB-4236-8D44-7C5C46F47595}" destId="{0FD3E42D-75BB-4C8A-98E5-4DC58F018751}" srcOrd="2" destOrd="0" parTransId="{9F6D1ED3-0ADC-4034-AD41-C134159BA370}" sibTransId="{EEDB3C0B-2AB5-4B3F-BF9C-1DAF56A4FA4E}"/>
    <dgm:cxn modelId="{97A25278-66DA-40B2-9C33-95CD980CC1A0}" type="presOf" srcId="{C65186AD-6D17-4391-8574-FC2C5173D743}" destId="{A5F333C7-EDC8-458A-BB0D-7E3B530CBC6D}" srcOrd="0" destOrd="0" presId="urn:microsoft.com/office/officeart/2018/2/layout/IconVerticalSolidList"/>
    <dgm:cxn modelId="{B3261EAE-7224-4F1C-869B-11DCA4219ADB}" srcId="{FCA15063-CFAB-4236-8D44-7C5C46F47595}" destId="{B1BF1D44-3671-457A-85CE-A945C5233430}" srcOrd="1" destOrd="0" parTransId="{98EB8236-E51A-4CC2-B55C-205665A43CAA}" sibTransId="{4CB6F018-5FD8-4FDF-967D-5C009825788F}"/>
    <dgm:cxn modelId="{118804E0-D4A4-4AB8-8FC6-C081D1C2891C}" type="presOf" srcId="{0FD3E42D-75BB-4C8A-98E5-4DC58F018751}" destId="{1CA8328A-315E-4B3A-A8E8-EFC04239DC44}" srcOrd="0" destOrd="0" presId="urn:microsoft.com/office/officeart/2018/2/layout/IconVerticalSolidList"/>
    <dgm:cxn modelId="{83DECCF6-65F6-4648-8990-0125856C0BF5}" srcId="{FCA15063-CFAB-4236-8D44-7C5C46F47595}" destId="{C65186AD-6D17-4391-8574-FC2C5173D743}" srcOrd="0" destOrd="0" parTransId="{0D15C527-5279-4B0D-BDC5-AEBC8488C12A}" sibTransId="{B01973C2-1AD8-46D6-B034-F1E40FCD3DEE}"/>
    <dgm:cxn modelId="{D9E72DC7-6E36-4CFF-A307-C1ADB1C47C47}" type="presParOf" srcId="{CEF9829D-53FC-4573-99D0-2DCFC1D05AD7}" destId="{0FED8DD3-28A6-4411-9038-AA90ACA58CA0}" srcOrd="0" destOrd="0" presId="urn:microsoft.com/office/officeart/2018/2/layout/IconVerticalSolidList"/>
    <dgm:cxn modelId="{2246A5E6-F4BC-4DB9-A4A7-0CFAEBE9F15D}" type="presParOf" srcId="{0FED8DD3-28A6-4411-9038-AA90ACA58CA0}" destId="{D56522F2-2503-469B-AE76-E04BC02E9296}" srcOrd="0" destOrd="0" presId="urn:microsoft.com/office/officeart/2018/2/layout/IconVerticalSolidList"/>
    <dgm:cxn modelId="{035E2A75-B0F7-4F99-AA05-ABFD56698597}" type="presParOf" srcId="{0FED8DD3-28A6-4411-9038-AA90ACA58CA0}" destId="{209001E4-419D-4F52-8753-927C0620D34F}" srcOrd="1" destOrd="0" presId="urn:microsoft.com/office/officeart/2018/2/layout/IconVerticalSolidList"/>
    <dgm:cxn modelId="{2F6B0F18-E4FA-4920-901C-3B9BE693C5F0}" type="presParOf" srcId="{0FED8DD3-28A6-4411-9038-AA90ACA58CA0}" destId="{B25BDA65-84D9-4B9E-B0E2-05D95356EFC7}" srcOrd="2" destOrd="0" presId="urn:microsoft.com/office/officeart/2018/2/layout/IconVerticalSolidList"/>
    <dgm:cxn modelId="{F8411F2E-3217-4A83-BC20-C08842B9EA8F}" type="presParOf" srcId="{0FED8DD3-28A6-4411-9038-AA90ACA58CA0}" destId="{A5F333C7-EDC8-458A-BB0D-7E3B530CBC6D}" srcOrd="3" destOrd="0" presId="urn:microsoft.com/office/officeart/2018/2/layout/IconVerticalSolidList"/>
    <dgm:cxn modelId="{5111006C-7EC2-41EA-B420-10919F6DC2FE}" type="presParOf" srcId="{CEF9829D-53FC-4573-99D0-2DCFC1D05AD7}" destId="{FB6CB6CF-180A-4793-8870-5A8ED7CC84BF}" srcOrd="1" destOrd="0" presId="urn:microsoft.com/office/officeart/2018/2/layout/IconVerticalSolidList"/>
    <dgm:cxn modelId="{4B6256D7-8D5D-4369-87E3-C0AA1166807F}" type="presParOf" srcId="{CEF9829D-53FC-4573-99D0-2DCFC1D05AD7}" destId="{2DB4D1BD-F61C-44E4-BA46-916F618EE91D}" srcOrd="2" destOrd="0" presId="urn:microsoft.com/office/officeart/2018/2/layout/IconVerticalSolidList"/>
    <dgm:cxn modelId="{A132E4F0-00C2-46F2-ADC1-BCB2C841B63D}" type="presParOf" srcId="{2DB4D1BD-F61C-44E4-BA46-916F618EE91D}" destId="{691BAC8E-5E12-4F89-AB60-211715A3D65B}" srcOrd="0" destOrd="0" presId="urn:microsoft.com/office/officeart/2018/2/layout/IconVerticalSolidList"/>
    <dgm:cxn modelId="{4F34CCF3-5655-482A-8E75-B537C3CC85F0}" type="presParOf" srcId="{2DB4D1BD-F61C-44E4-BA46-916F618EE91D}" destId="{1D1B45F9-34FB-42D4-A80F-FC944EB0AC26}" srcOrd="1" destOrd="0" presId="urn:microsoft.com/office/officeart/2018/2/layout/IconVerticalSolidList"/>
    <dgm:cxn modelId="{570FA964-6503-418A-818A-72CA487ADF09}" type="presParOf" srcId="{2DB4D1BD-F61C-44E4-BA46-916F618EE91D}" destId="{65619F40-7E36-47A0-A45F-E3E4A2EFEEEE}" srcOrd="2" destOrd="0" presId="urn:microsoft.com/office/officeart/2018/2/layout/IconVerticalSolidList"/>
    <dgm:cxn modelId="{45ACFE87-C00D-4EA4-868E-96619716696A}" type="presParOf" srcId="{2DB4D1BD-F61C-44E4-BA46-916F618EE91D}" destId="{EB740A68-5003-4ABF-84FC-8224A74C4994}" srcOrd="3" destOrd="0" presId="urn:microsoft.com/office/officeart/2018/2/layout/IconVerticalSolidList"/>
    <dgm:cxn modelId="{C280A5EA-7877-4DC2-940B-C6A1D3FF28AE}" type="presParOf" srcId="{CEF9829D-53FC-4573-99D0-2DCFC1D05AD7}" destId="{9616556A-2046-4123-8663-0759C4557F7F}" srcOrd="3" destOrd="0" presId="urn:microsoft.com/office/officeart/2018/2/layout/IconVerticalSolidList"/>
    <dgm:cxn modelId="{9913E95E-9546-4377-91B9-5BBD882DB3B1}" type="presParOf" srcId="{CEF9829D-53FC-4573-99D0-2DCFC1D05AD7}" destId="{63F90838-8F04-4017-B844-D818AB24BB12}" srcOrd="4" destOrd="0" presId="urn:microsoft.com/office/officeart/2018/2/layout/IconVerticalSolidList"/>
    <dgm:cxn modelId="{4AE2E24D-43C2-4C1A-A50F-0807DE29073C}" type="presParOf" srcId="{63F90838-8F04-4017-B844-D818AB24BB12}" destId="{46DE2EEF-4078-4172-A68A-71EB927C773E}" srcOrd="0" destOrd="0" presId="urn:microsoft.com/office/officeart/2018/2/layout/IconVerticalSolidList"/>
    <dgm:cxn modelId="{88C283F2-3B09-44F7-91FF-D4A4CA629DD8}" type="presParOf" srcId="{63F90838-8F04-4017-B844-D818AB24BB12}" destId="{90404746-4CE1-451D-8B95-6890A6BBB1C6}" srcOrd="1" destOrd="0" presId="urn:microsoft.com/office/officeart/2018/2/layout/IconVerticalSolidList"/>
    <dgm:cxn modelId="{8E75B96E-AF39-46AE-B2F2-CAB879C58BD8}" type="presParOf" srcId="{63F90838-8F04-4017-B844-D818AB24BB12}" destId="{E9856B8E-AA70-4444-BD53-E53EDD5B0CAB}" srcOrd="2" destOrd="0" presId="urn:microsoft.com/office/officeart/2018/2/layout/IconVerticalSolidList"/>
    <dgm:cxn modelId="{5AD0E259-6533-455A-AC42-FBDA36D0B604}" type="presParOf" srcId="{63F90838-8F04-4017-B844-D818AB24BB12}" destId="{1CA8328A-315E-4B3A-A8E8-EFC04239DC44}" srcOrd="3" destOrd="0" presId="urn:microsoft.com/office/officeart/2018/2/layout/IconVerticalSolidList"/>
    <dgm:cxn modelId="{3EDE72AA-6A86-4309-8E63-43D8D4262937}" type="presParOf" srcId="{CEF9829D-53FC-4573-99D0-2DCFC1D05AD7}" destId="{F45158C4-B066-4F34-AFBC-DD860F01700D}" srcOrd="5" destOrd="0" presId="urn:microsoft.com/office/officeart/2018/2/layout/IconVerticalSolidList"/>
    <dgm:cxn modelId="{2C4D690E-E6CE-4FE9-9CA4-16209877B3A7}" type="presParOf" srcId="{CEF9829D-53FC-4573-99D0-2DCFC1D05AD7}" destId="{06494DCB-B182-4152-8F9B-802BAEF1F87F}" srcOrd="6" destOrd="0" presId="urn:microsoft.com/office/officeart/2018/2/layout/IconVerticalSolidList"/>
    <dgm:cxn modelId="{260F77BB-2F03-4AC7-9D71-CE207DB2B149}" type="presParOf" srcId="{06494DCB-B182-4152-8F9B-802BAEF1F87F}" destId="{8B345606-B2EB-4C10-B75A-EA9E4E72D515}" srcOrd="0" destOrd="0" presId="urn:microsoft.com/office/officeart/2018/2/layout/IconVerticalSolidList"/>
    <dgm:cxn modelId="{B191FDEA-A9A8-46DA-A4D9-3959BF2EBA9D}" type="presParOf" srcId="{06494DCB-B182-4152-8F9B-802BAEF1F87F}" destId="{655CC0BC-E3D5-4FE8-99CF-D36A516D46A2}" srcOrd="1" destOrd="0" presId="urn:microsoft.com/office/officeart/2018/2/layout/IconVerticalSolidList"/>
    <dgm:cxn modelId="{373CB9F2-E8EB-4E36-BB12-AFDEDBB8B5B1}" type="presParOf" srcId="{06494DCB-B182-4152-8F9B-802BAEF1F87F}" destId="{EF91278B-481B-49D5-B678-C3C116BA95CA}" srcOrd="2" destOrd="0" presId="urn:microsoft.com/office/officeart/2018/2/layout/IconVerticalSolidList"/>
    <dgm:cxn modelId="{6197D122-E4C9-471B-AB01-DA40F8F7C3E8}" type="presParOf" srcId="{06494DCB-B182-4152-8F9B-802BAEF1F87F}" destId="{26B067A7-CBD1-45D2-8AC4-5E5A238F64AF}"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D943BEE-714E-4735-B5AB-BD6C1D7565D8}" type="doc">
      <dgm:prSet loTypeId="urn:microsoft.com/office/officeart/2005/8/layout/chart3" loCatId="relationship" qsTypeId="urn:microsoft.com/office/officeart/2005/8/quickstyle/simple1" qsCatId="simple" csTypeId="urn:microsoft.com/office/officeart/2005/8/colors/colorful2" csCatId="colorful" phldr="1"/>
      <dgm:spPr/>
      <dgm:t>
        <a:bodyPr/>
        <a:lstStyle/>
        <a:p>
          <a:endParaRPr lang="en-US"/>
        </a:p>
      </dgm:t>
    </dgm:pt>
    <dgm:pt modelId="{AEA6DA26-2F62-4C31-BE41-DBD071AD367F}" type="pres">
      <dgm:prSet presAssocID="{8D943BEE-714E-4735-B5AB-BD6C1D7565D8}" presName="compositeShape" presStyleCnt="0">
        <dgm:presLayoutVars>
          <dgm:chMax val="7"/>
          <dgm:dir/>
          <dgm:resizeHandles val="exact"/>
        </dgm:presLayoutVars>
      </dgm:prSet>
      <dgm:spPr/>
    </dgm:pt>
  </dgm:ptLst>
  <dgm:cxnLst>
    <dgm:cxn modelId="{873067D7-CF6F-4630-B04C-B215391E8CC6}" type="presOf" srcId="{8D943BEE-714E-4735-B5AB-BD6C1D7565D8}" destId="{AEA6DA26-2F62-4C31-BE41-DBD071AD367F}" srcOrd="0" destOrd="0" presId="urn:microsoft.com/office/officeart/2005/8/layout/chart3"/>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dgm:spPr/>
      <dgm:t>
        <a:bodyPr/>
        <a:lstStyle/>
        <a:p>
          <a:r>
            <a:rPr lang="en-US" dirty="0">
              <a:effectLst>
                <a:outerShdw blurRad="38100" dist="38100" dir="2700000" algn="tl">
                  <a:srgbClr val="000000">
                    <a:alpha val="43137"/>
                  </a:srgbClr>
                </a:outerShdw>
              </a:effectLst>
            </a:rPr>
            <a:t>Operation of District</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dgm:spPr/>
      <dgm:t>
        <a:bodyPr/>
        <a:lstStyle/>
        <a:p>
          <a:r>
            <a:rPr lang="en-US" dirty="0">
              <a:effectLst>
                <a:outerShdw blurRad="38100" dist="38100" dir="2700000" algn="tl">
                  <a:srgbClr val="000000">
                    <a:alpha val="43137"/>
                  </a:srgbClr>
                </a:outerShdw>
              </a:effectLst>
            </a:rPr>
            <a:t>No Building Projects</a:t>
          </a: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158333" custLinFactNeighborX="-18702" custLinFactNeighborY="1939"/>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16000" b="-16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3000" r="-13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1EA14372-C76A-4309-8148-135812A6F4CB}"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D3CAB66C-9647-43CC-8DB1-045292D33E63}">
      <dgm:prSet/>
      <dgm:spPr>
        <a:solidFill>
          <a:srgbClr val="009EDE"/>
        </a:solidFill>
        <a:ln>
          <a:solidFill>
            <a:schemeClr val="accent1"/>
          </a:solidFill>
        </a:ln>
      </dgm:spPr>
      <dgm:t>
        <a:bodyPr/>
        <a:lstStyle/>
        <a:p>
          <a:r>
            <a:rPr lang="en-US" dirty="0">
              <a:latin typeface="Arial" panose="020B0604020202020204" pitchFamily="34" charset="0"/>
            </a:rPr>
            <a:t>Levy Exclusions</a:t>
          </a:r>
        </a:p>
      </dgm:t>
    </dgm:pt>
    <dgm:pt modelId="{D83ACC1C-E762-4251-A0E2-468C8FD347D5}" type="parTrans" cxnId="{7B26A501-8C75-44F3-9145-D222EC944914}">
      <dgm:prSet/>
      <dgm:spPr/>
      <dgm:t>
        <a:bodyPr/>
        <a:lstStyle/>
        <a:p>
          <a:endParaRPr lang="en-US"/>
        </a:p>
      </dgm:t>
    </dgm:pt>
    <dgm:pt modelId="{89B16DE0-4CAC-4AE0-8FE8-0462E7210FAA}" type="sibTrans" cxnId="{7B26A501-8C75-44F3-9145-D222EC944914}">
      <dgm:prSet/>
      <dgm:spPr/>
      <dgm:t>
        <a:bodyPr/>
        <a:lstStyle/>
        <a:p>
          <a:endParaRPr lang="en-US"/>
        </a:p>
      </dgm:t>
    </dgm:pt>
    <dgm:pt modelId="{86953CEF-011B-4567-9C11-B45C5D9B3729}">
      <dgm:prSet/>
      <dgm:spPr>
        <a:solidFill>
          <a:schemeClr val="accent3">
            <a:lumMod val="60000"/>
            <a:lumOff val="40000"/>
            <a:alpha val="90000"/>
          </a:schemeClr>
        </a:solidFill>
      </dgm:spPr>
      <dgm:t>
        <a:bodyPr/>
        <a:lstStyle/>
        <a:p>
          <a:r>
            <a:rPr lang="en-US" i="0" dirty="0">
              <a:latin typeface="Arial" panose="020B0604020202020204" pitchFamily="34" charset="0"/>
            </a:rPr>
            <a:t>Allows districts to levy more than the $1.05 levy limit</a:t>
          </a:r>
        </a:p>
      </dgm:t>
    </dgm:pt>
    <dgm:pt modelId="{9240D42A-7D96-4B2D-8B41-A9A55F781BB3}" type="parTrans" cxnId="{FDF45EB9-D2E6-48A0-8F5C-ACFDD9CC32B1}">
      <dgm:prSet/>
      <dgm:spPr/>
      <dgm:t>
        <a:bodyPr/>
        <a:lstStyle/>
        <a:p>
          <a:endParaRPr lang="en-US"/>
        </a:p>
      </dgm:t>
    </dgm:pt>
    <dgm:pt modelId="{A7C9B4DB-9F74-4DC6-B97D-9B9024D157F1}" type="sibTrans" cxnId="{FDF45EB9-D2E6-48A0-8F5C-ACFDD9CC32B1}">
      <dgm:prSet/>
      <dgm:spPr/>
      <dgm:t>
        <a:bodyPr/>
        <a:lstStyle/>
        <a:p>
          <a:endParaRPr lang="en-US"/>
        </a:p>
      </dgm:t>
    </dgm:pt>
    <dgm:pt modelId="{FDEC336E-E036-43E3-8A48-95A6D82DDC2B}">
      <dgm:prSet/>
      <dgm:spPr>
        <a:solidFill>
          <a:schemeClr val="accent3">
            <a:lumMod val="60000"/>
            <a:lumOff val="40000"/>
            <a:alpha val="90000"/>
          </a:schemeClr>
        </a:solidFill>
      </dgm:spPr>
      <dgm:t>
        <a:bodyPr/>
        <a:lstStyle/>
        <a:p>
          <a:r>
            <a:rPr lang="en-US" i="0" dirty="0">
              <a:latin typeface="Arial" panose="020B0604020202020204" pitchFamily="34" charset="0"/>
            </a:rPr>
            <a:t>Found on Budget Schedule B</a:t>
          </a:r>
        </a:p>
      </dgm:t>
    </dgm:pt>
    <dgm:pt modelId="{06CEA54E-BC81-4C72-89B9-70DA53BD33A1}" type="parTrans" cxnId="{ACC8C80B-6B4D-468A-9951-AB2D86DA7DFC}">
      <dgm:prSet/>
      <dgm:spPr/>
      <dgm:t>
        <a:bodyPr/>
        <a:lstStyle/>
        <a:p>
          <a:endParaRPr lang="en-US"/>
        </a:p>
      </dgm:t>
    </dgm:pt>
    <dgm:pt modelId="{69DD05AF-1DFA-4391-AB57-55AB2E2358C7}" type="sibTrans" cxnId="{ACC8C80B-6B4D-468A-9951-AB2D86DA7DFC}">
      <dgm:prSet/>
      <dgm:spPr/>
      <dgm:t>
        <a:bodyPr/>
        <a:lstStyle/>
        <a:p>
          <a:endParaRPr lang="en-US"/>
        </a:p>
      </dgm:t>
    </dgm:pt>
    <dgm:pt modelId="{31F6751C-6A4B-4C89-B038-478EEC62AE3F}">
      <dgm:prSet/>
      <dgm:spPr>
        <a:solidFill>
          <a:schemeClr val="accent3">
            <a:lumMod val="60000"/>
            <a:lumOff val="40000"/>
            <a:alpha val="90000"/>
          </a:schemeClr>
        </a:solidFill>
      </dgm:spPr>
      <dgm:t>
        <a:bodyPr/>
        <a:lstStyle/>
        <a:p>
          <a:r>
            <a:rPr lang="en-US" i="0" dirty="0">
              <a:latin typeface="Arial" panose="020B0604020202020204" pitchFamily="34" charset="0"/>
            </a:rPr>
            <a:t>No State Board approval needed</a:t>
          </a:r>
        </a:p>
      </dgm:t>
    </dgm:pt>
    <dgm:pt modelId="{B272D865-121D-42F1-BA80-51850A1A316A}" type="parTrans" cxnId="{2A2B94BE-6CB5-4588-A13A-29D37CE5574C}">
      <dgm:prSet/>
      <dgm:spPr/>
      <dgm:t>
        <a:bodyPr/>
        <a:lstStyle/>
        <a:p>
          <a:endParaRPr lang="en-US"/>
        </a:p>
      </dgm:t>
    </dgm:pt>
    <dgm:pt modelId="{7D984BB2-F459-4F2C-AC8C-5E4518B21A8A}" type="sibTrans" cxnId="{2A2B94BE-6CB5-4588-A13A-29D37CE5574C}">
      <dgm:prSet/>
      <dgm:spPr/>
      <dgm:t>
        <a:bodyPr/>
        <a:lstStyle/>
        <a:p>
          <a:endParaRPr lang="en-US"/>
        </a:p>
      </dgm:t>
    </dgm:pt>
    <dgm:pt modelId="{E0BD1ACC-CB1D-40DF-BC43-633E1EBBB2D9}">
      <dgm:prSet/>
      <dgm:spPr>
        <a:solidFill>
          <a:schemeClr val="accent2"/>
        </a:solidFill>
      </dgm:spPr>
      <dgm:t>
        <a:bodyPr/>
        <a:lstStyle/>
        <a:p>
          <a:r>
            <a:rPr lang="en-US" dirty="0">
              <a:latin typeface="Arial" panose="020B0604020202020204" pitchFamily="34" charset="0"/>
            </a:rPr>
            <a:t>Expenditure Exclusions</a:t>
          </a:r>
        </a:p>
      </dgm:t>
    </dgm:pt>
    <dgm:pt modelId="{AEC48A00-DBA1-4703-AD88-80E7F04853D2}" type="parTrans" cxnId="{DF93B653-7AAE-448D-9AA3-76BD645EB453}">
      <dgm:prSet/>
      <dgm:spPr/>
      <dgm:t>
        <a:bodyPr/>
        <a:lstStyle/>
        <a:p>
          <a:endParaRPr lang="en-US"/>
        </a:p>
      </dgm:t>
    </dgm:pt>
    <dgm:pt modelId="{3DA5100C-CBCF-40F6-80DF-665005F368CF}" type="sibTrans" cxnId="{DF93B653-7AAE-448D-9AA3-76BD645EB453}">
      <dgm:prSet/>
      <dgm:spPr/>
      <dgm:t>
        <a:bodyPr/>
        <a:lstStyle/>
        <a:p>
          <a:endParaRPr lang="en-US"/>
        </a:p>
      </dgm:t>
    </dgm:pt>
    <dgm:pt modelId="{19EAABB6-17EA-4464-A4D2-78D15E1B2477}">
      <dgm:prSet/>
      <dgm:spPr>
        <a:solidFill>
          <a:schemeClr val="accent2">
            <a:lumMod val="40000"/>
            <a:lumOff val="60000"/>
            <a:alpha val="90000"/>
          </a:schemeClr>
        </a:solidFill>
        <a:ln>
          <a:solidFill>
            <a:schemeClr val="accent2">
              <a:alpha val="90000"/>
            </a:schemeClr>
          </a:solidFill>
        </a:ln>
      </dgm:spPr>
      <dgm:t>
        <a:bodyPr/>
        <a:lstStyle/>
        <a:p>
          <a:r>
            <a:rPr lang="en-US" i="0" dirty="0">
              <a:solidFill>
                <a:schemeClr val="tx1"/>
              </a:solidFill>
              <a:latin typeface="Arial" panose="020B0604020202020204" pitchFamily="34" charset="0"/>
            </a:rPr>
            <a:t>Allows districts to spend more than their Certified Budget Authority</a:t>
          </a:r>
        </a:p>
      </dgm:t>
    </dgm:pt>
    <dgm:pt modelId="{4AD167D3-E8A0-4ADC-B629-7012F1BD95CC}" type="parTrans" cxnId="{04A7E85A-4B2D-4565-AFAE-3A9CA8265FC6}">
      <dgm:prSet/>
      <dgm:spPr/>
      <dgm:t>
        <a:bodyPr/>
        <a:lstStyle/>
        <a:p>
          <a:endParaRPr lang="en-US"/>
        </a:p>
      </dgm:t>
    </dgm:pt>
    <dgm:pt modelId="{31719750-333F-4730-A295-E54D13059071}" type="sibTrans" cxnId="{04A7E85A-4B2D-4565-AFAE-3A9CA8265FC6}">
      <dgm:prSet/>
      <dgm:spPr/>
      <dgm:t>
        <a:bodyPr/>
        <a:lstStyle/>
        <a:p>
          <a:endParaRPr lang="en-US"/>
        </a:p>
      </dgm:t>
    </dgm:pt>
    <dgm:pt modelId="{49DF9CFF-D4B1-44A4-B0C6-7C85BE8AAB1D}">
      <dgm:prSet/>
      <dgm:spPr>
        <a:solidFill>
          <a:schemeClr val="accent2">
            <a:lumMod val="40000"/>
            <a:lumOff val="60000"/>
            <a:alpha val="90000"/>
          </a:schemeClr>
        </a:solidFill>
        <a:ln>
          <a:solidFill>
            <a:schemeClr val="accent2">
              <a:alpha val="90000"/>
            </a:schemeClr>
          </a:solidFill>
        </a:ln>
      </dgm:spPr>
      <dgm:t>
        <a:bodyPr/>
        <a:lstStyle/>
        <a:p>
          <a:r>
            <a:rPr lang="en-US" i="0" dirty="0">
              <a:solidFill>
                <a:schemeClr val="tx1"/>
              </a:solidFill>
              <a:latin typeface="Arial" panose="020B0604020202020204" pitchFamily="34" charset="0"/>
            </a:rPr>
            <a:t>Most need State Board approval</a:t>
          </a:r>
        </a:p>
      </dgm:t>
    </dgm:pt>
    <dgm:pt modelId="{ED2575BC-F403-4A77-8D8C-B34DE09D462D}" type="parTrans" cxnId="{81BD7F17-DFFA-45FD-B030-36B6A975D1CC}">
      <dgm:prSet/>
      <dgm:spPr/>
      <dgm:t>
        <a:bodyPr/>
        <a:lstStyle/>
        <a:p>
          <a:endParaRPr lang="en-US"/>
        </a:p>
      </dgm:t>
    </dgm:pt>
    <dgm:pt modelId="{C1B3C318-DC0E-47DB-B678-26E3D2BC1DFD}" type="sibTrans" cxnId="{81BD7F17-DFFA-45FD-B030-36B6A975D1CC}">
      <dgm:prSet/>
      <dgm:spPr/>
      <dgm:t>
        <a:bodyPr/>
        <a:lstStyle/>
        <a:p>
          <a:endParaRPr lang="en-US"/>
        </a:p>
      </dgm:t>
    </dgm:pt>
    <dgm:pt modelId="{072EA9A3-B7D1-4B9E-A80C-45D58E59D1EC}" type="pres">
      <dgm:prSet presAssocID="{1EA14372-C76A-4309-8148-135812A6F4CB}" presName="Name0" presStyleCnt="0">
        <dgm:presLayoutVars>
          <dgm:dir/>
          <dgm:animLvl val="lvl"/>
          <dgm:resizeHandles val="exact"/>
        </dgm:presLayoutVars>
      </dgm:prSet>
      <dgm:spPr/>
    </dgm:pt>
    <dgm:pt modelId="{B926F6A5-6F4B-471C-8985-6A2E3A173B2B}" type="pres">
      <dgm:prSet presAssocID="{D3CAB66C-9647-43CC-8DB1-045292D33E63}" presName="linNode" presStyleCnt="0"/>
      <dgm:spPr/>
    </dgm:pt>
    <dgm:pt modelId="{8F446206-927D-4DF4-97D0-9EED7EA6F06B}" type="pres">
      <dgm:prSet presAssocID="{D3CAB66C-9647-43CC-8DB1-045292D33E63}" presName="parentText" presStyleLbl="node1" presStyleIdx="0" presStyleCnt="2">
        <dgm:presLayoutVars>
          <dgm:chMax val="1"/>
          <dgm:bulletEnabled val="1"/>
        </dgm:presLayoutVars>
      </dgm:prSet>
      <dgm:spPr/>
    </dgm:pt>
    <dgm:pt modelId="{B3BA6B96-A233-4027-9C88-E939438AE92A}" type="pres">
      <dgm:prSet presAssocID="{D3CAB66C-9647-43CC-8DB1-045292D33E63}" presName="descendantText" presStyleLbl="alignAccFollowNode1" presStyleIdx="0" presStyleCnt="2">
        <dgm:presLayoutVars>
          <dgm:bulletEnabled val="1"/>
        </dgm:presLayoutVars>
      </dgm:prSet>
      <dgm:spPr/>
    </dgm:pt>
    <dgm:pt modelId="{2BA1D82E-3FBD-419D-B8F7-1DE440552F84}" type="pres">
      <dgm:prSet presAssocID="{89B16DE0-4CAC-4AE0-8FE8-0462E7210FAA}" presName="sp" presStyleCnt="0"/>
      <dgm:spPr/>
    </dgm:pt>
    <dgm:pt modelId="{A237BE4C-3C98-49FD-8EE7-245F1E818B0D}" type="pres">
      <dgm:prSet presAssocID="{E0BD1ACC-CB1D-40DF-BC43-633E1EBBB2D9}" presName="linNode" presStyleCnt="0"/>
      <dgm:spPr/>
    </dgm:pt>
    <dgm:pt modelId="{240E224C-99DF-4056-BA67-D2EB22D756C5}" type="pres">
      <dgm:prSet presAssocID="{E0BD1ACC-CB1D-40DF-BC43-633E1EBBB2D9}" presName="parentText" presStyleLbl="node1" presStyleIdx="1" presStyleCnt="2">
        <dgm:presLayoutVars>
          <dgm:chMax val="1"/>
          <dgm:bulletEnabled val="1"/>
        </dgm:presLayoutVars>
      </dgm:prSet>
      <dgm:spPr/>
    </dgm:pt>
    <dgm:pt modelId="{2678E342-C1BF-4D37-8659-C187C86508FE}" type="pres">
      <dgm:prSet presAssocID="{E0BD1ACC-CB1D-40DF-BC43-633E1EBBB2D9}" presName="descendantText" presStyleLbl="alignAccFollowNode1" presStyleIdx="1" presStyleCnt="2">
        <dgm:presLayoutVars>
          <dgm:bulletEnabled val="1"/>
        </dgm:presLayoutVars>
      </dgm:prSet>
      <dgm:spPr/>
    </dgm:pt>
  </dgm:ptLst>
  <dgm:cxnLst>
    <dgm:cxn modelId="{7B26A501-8C75-44F3-9145-D222EC944914}" srcId="{1EA14372-C76A-4309-8148-135812A6F4CB}" destId="{D3CAB66C-9647-43CC-8DB1-045292D33E63}" srcOrd="0" destOrd="0" parTransId="{D83ACC1C-E762-4251-A0E2-468C8FD347D5}" sibTransId="{89B16DE0-4CAC-4AE0-8FE8-0462E7210FAA}"/>
    <dgm:cxn modelId="{7BFA040B-0895-4AB0-8891-BA2669D9F6BD}" type="presOf" srcId="{31F6751C-6A4B-4C89-B038-478EEC62AE3F}" destId="{B3BA6B96-A233-4027-9C88-E939438AE92A}" srcOrd="0" destOrd="2" presId="urn:microsoft.com/office/officeart/2005/8/layout/vList5"/>
    <dgm:cxn modelId="{ACC8C80B-6B4D-468A-9951-AB2D86DA7DFC}" srcId="{D3CAB66C-9647-43CC-8DB1-045292D33E63}" destId="{FDEC336E-E036-43E3-8A48-95A6D82DDC2B}" srcOrd="1" destOrd="0" parTransId="{06CEA54E-BC81-4C72-89B9-70DA53BD33A1}" sibTransId="{69DD05AF-1DFA-4391-AB57-55AB2E2358C7}"/>
    <dgm:cxn modelId="{81BD7F17-DFFA-45FD-B030-36B6A975D1CC}" srcId="{E0BD1ACC-CB1D-40DF-BC43-633E1EBBB2D9}" destId="{49DF9CFF-D4B1-44A4-B0C6-7C85BE8AAB1D}" srcOrd="1" destOrd="0" parTransId="{ED2575BC-F403-4A77-8D8C-B34DE09D462D}" sibTransId="{C1B3C318-DC0E-47DB-B678-26E3D2BC1DFD}"/>
    <dgm:cxn modelId="{DF93B653-7AAE-448D-9AA3-76BD645EB453}" srcId="{1EA14372-C76A-4309-8148-135812A6F4CB}" destId="{E0BD1ACC-CB1D-40DF-BC43-633E1EBBB2D9}" srcOrd="1" destOrd="0" parTransId="{AEC48A00-DBA1-4703-AD88-80E7F04853D2}" sibTransId="{3DA5100C-CBCF-40F6-80DF-665005F368CF}"/>
    <dgm:cxn modelId="{04A7E85A-4B2D-4565-AFAE-3A9CA8265FC6}" srcId="{E0BD1ACC-CB1D-40DF-BC43-633E1EBBB2D9}" destId="{19EAABB6-17EA-4464-A4D2-78D15E1B2477}" srcOrd="0" destOrd="0" parTransId="{4AD167D3-E8A0-4ADC-B629-7012F1BD95CC}" sibTransId="{31719750-333F-4730-A295-E54D13059071}"/>
    <dgm:cxn modelId="{A532357F-50EA-4056-AD12-406C1377F321}" type="presOf" srcId="{1EA14372-C76A-4309-8148-135812A6F4CB}" destId="{072EA9A3-B7D1-4B9E-A80C-45D58E59D1EC}" srcOrd="0" destOrd="0" presId="urn:microsoft.com/office/officeart/2005/8/layout/vList5"/>
    <dgm:cxn modelId="{C0DF5281-6256-41EE-8CAF-9D97A223380E}" type="presOf" srcId="{FDEC336E-E036-43E3-8A48-95A6D82DDC2B}" destId="{B3BA6B96-A233-4027-9C88-E939438AE92A}" srcOrd="0" destOrd="1" presId="urn:microsoft.com/office/officeart/2005/8/layout/vList5"/>
    <dgm:cxn modelId="{E25C37A2-62BB-4CBA-8D12-CFD27127F8A0}" type="presOf" srcId="{19EAABB6-17EA-4464-A4D2-78D15E1B2477}" destId="{2678E342-C1BF-4D37-8659-C187C86508FE}" srcOrd="0" destOrd="0" presId="urn:microsoft.com/office/officeart/2005/8/layout/vList5"/>
    <dgm:cxn modelId="{4C049FB5-1BE9-4C5E-80AA-7CD141FDE24B}" type="presOf" srcId="{E0BD1ACC-CB1D-40DF-BC43-633E1EBBB2D9}" destId="{240E224C-99DF-4056-BA67-D2EB22D756C5}" srcOrd="0" destOrd="0" presId="urn:microsoft.com/office/officeart/2005/8/layout/vList5"/>
    <dgm:cxn modelId="{FDF45EB9-D2E6-48A0-8F5C-ACFDD9CC32B1}" srcId="{D3CAB66C-9647-43CC-8DB1-045292D33E63}" destId="{86953CEF-011B-4567-9C11-B45C5D9B3729}" srcOrd="0" destOrd="0" parTransId="{9240D42A-7D96-4B2D-8B41-A9A55F781BB3}" sibTransId="{A7C9B4DB-9F74-4DC6-B97D-9B9024D157F1}"/>
    <dgm:cxn modelId="{2A2B94BE-6CB5-4588-A13A-29D37CE5574C}" srcId="{D3CAB66C-9647-43CC-8DB1-045292D33E63}" destId="{31F6751C-6A4B-4C89-B038-478EEC62AE3F}" srcOrd="2" destOrd="0" parTransId="{B272D865-121D-42F1-BA80-51850A1A316A}" sibTransId="{7D984BB2-F459-4F2C-AC8C-5E4518B21A8A}"/>
    <dgm:cxn modelId="{BA9423D2-443D-43FC-BA10-906F30DB68D7}" type="presOf" srcId="{86953CEF-011B-4567-9C11-B45C5D9B3729}" destId="{B3BA6B96-A233-4027-9C88-E939438AE92A}" srcOrd="0" destOrd="0" presId="urn:microsoft.com/office/officeart/2005/8/layout/vList5"/>
    <dgm:cxn modelId="{A57A8ADF-92DF-4982-9833-057C4E515CE2}" type="presOf" srcId="{D3CAB66C-9647-43CC-8DB1-045292D33E63}" destId="{8F446206-927D-4DF4-97D0-9EED7EA6F06B}" srcOrd="0" destOrd="0" presId="urn:microsoft.com/office/officeart/2005/8/layout/vList5"/>
    <dgm:cxn modelId="{136907E4-D427-4C56-AE09-1CAB97EEEE50}" type="presOf" srcId="{49DF9CFF-D4B1-44A4-B0C6-7C85BE8AAB1D}" destId="{2678E342-C1BF-4D37-8659-C187C86508FE}" srcOrd="0" destOrd="1" presId="urn:microsoft.com/office/officeart/2005/8/layout/vList5"/>
    <dgm:cxn modelId="{0073156F-DF00-4D3F-8ADB-0DE73CF215EF}" type="presParOf" srcId="{072EA9A3-B7D1-4B9E-A80C-45D58E59D1EC}" destId="{B926F6A5-6F4B-471C-8985-6A2E3A173B2B}" srcOrd="0" destOrd="0" presId="urn:microsoft.com/office/officeart/2005/8/layout/vList5"/>
    <dgm:cxn modelId="{1B33D6BD-D696-47FE-87C5-F46343280591}" type="presParOf" srcId="{B926F6A5-6F4B-471C-8985-6A2E3A173B2B}" destId="{8F446206-927D-4DF4-97D0-9EED7EA6F06B}" srcOrd="0" destOrd="0" presId="urn:microsoft.com/office/officeart/2005/8/layout/vList5"/>
    <dgm:cxn modelId="{191A0361-D121-4164-BA1A-5B68342E9F4E}" type="presParOf" srcId="{B926F6A5-6F4B-471C-8985-6A2E3A173B2B}" destId="{B3BA6B96-A233-4027-9C88-E939438AE92A}" srcOrd="1" destOrd="0" presId="urn:microsoft.com/office/officeart/2005/8/layout/vList5"/>
    <dgm:cxn modelId="{65F6A20E-99FA-4821-B14B-841BAE1DA651}" type="presParOf" srcId="{072EA9A3-B7D1-4B9E-A80C-45D58E59D1EC}" destId="{2BA1D82E-3FBD-419D-B8F7-1DE440552F84}" srcOrd="1" destOrd="0" presId="urn:microsoft.com/office/officeart/2005/8/layout/vList5"/>
    <dgm:cxn modelId="{D6E91F48-29C1-48D9-8245-A96CCBB8A132}" type="presParOf" srcId="{072EA9A3-B7D1-4B9E-A80C-45D58E59D1EC}" destId="{A237BE4C-3C98-49FD-8EE7-245F1E818B0D}" srcOrd="2" destOrd="0" presId="urn:microsoft.com/office/officeart/2005/8/layout/vList5"/>
    <dgm:cxn modelId="{C2F0477C-8034-4914-8344-7387AAE287FB}" type="presParOf" srcId="{A237BE4C-3C98-49FD-8EE7-245F1E818B0D}" destId="{240E224C-99DF-4056-BA67-D2EB22D756C5}" srcOrd="0" destOrd="0" presId="urn:microsoft.com/office/officeart/2005/8/layout/vList5"/>
    <dgm:cxn modelId="{9583B8D9-3CD5-4914-90F3-18B9F2DFA882}" type="presParOf" srcId="{A237BE4C-3C98-49FD-8EE7-245F1E818B0D}" destId="{2678E342-C1BF-4D37-8659-C187C86508F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8B821EA9-5B92-4602-80AF-A9383354B69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1026BE7-7DD1-46F5-8FDC-36EF205E7297}">
      <dgm:prSet custT="1"/>
      <dgm:spPr/>
      <dgm:t>
        <a:bodyPr/>
        <a:lstStyle/>
        <a:p>
          <a:r>
            <a:rPr lang="en-US" sz="3200" b="1" dirty="0"/>
            <a:t>Submission deadlines required by statute</a:t>
          </a:r>
          <a:endParaRPr lang="en-US" sz="3200" dirty="0"/>
        </a:p>
      </dgm:t>
    </dgm:pt>
    <dgm:pt modelId="{5AD08A20-75BA-423F-A5D3-C37A430E6692}" type="parTrans" cxnId="{362F60A6-C8BA-47C0-BFDB-6A68E38E0EEA}">
      <dgm:prSet/>
      <dgm:spPr/>
      <dgm:t>
        <a:bodyPr/>
        <a:lstStyle/>
        <a:p>
          <a:endParaRPr lang="en-US"/>
        </a:p>
      </dgm:t>
    </dgm:pt>
    <dgm:pt modelId="{38D4947F-F6D4-43C7-9906-EFF8D78719FC}" type="sibTrans" cxnId="{362F60A6-C8BA-47C0-BFDB-6A68E38E0EEA}">
      <dgm:prSet/>
      <dgm:spPr/>
      <dgm:t>
        <a:bodyPr/>
        <a:lstStyle/>
        <a:p>
          <a:endParaRPr lang="en-US"/>
        </a:p>
      </dgm:t>
    </dgm:pt>
    <dgm:pt modelId="{DBE40E6B-DB4C-4FBF-A853-03AE332D41AC}">
      <dgm:prSet custT="1"/>
      <dgm:spPr/>
      <dgm:t>
        <a:bodyPr/>
        <a:lstStyle/>
        <a:p>
          <a:r>
            <a:rPr lang="en-US" sz="3200" dirty="0"/>
            <a:t>On or before August 1:</a:t>
          </a:r>
        </a:p>
      </dgm:t>
    </dgm:pt>
    <dgm:pt modelId="{A1ADA2A9-BE2A-4E6F-AEC5-6655C26F4CE8}" type="parTrans" cxnId="{5584D526-35D4-4BAD-9B0B-19CC0867B59A}">
      <dgm:prSet/>
      <dgm:spPr/>
      <dgm:t>
        <a:bodyPr/>
        <a:lstStyle/>
        <a:p>
          <a:endParaRPr lang="en-US"/>
        </a:p>
      </dgm:t>
    </dgm:pt>
    <dgm:pt modelId="{1F261579-2E19-4D96-875B-91938C0E7159}" type="sibTrans" cxnId="{5584D526-35D4-4BAD-9B0B-19CC0867B59A}">
      <dgm:prSet/>
      <dgm:spPr/>
      <dgm:t>
        <a:bodyPr/>
        <a:lstStyle/>
        <a:p>
          <a:endParaRPr lang="en-US"/>
        </a:p>
      </dgm:t>
    </dgm:pt>
    <dgm:pt modelId="{79C35323-DD3C-4F47-AC52-2A5C52832D4C}">
      <dgm:prSet custT="1"/>
      <dgm:spPr/>
      <dgm:t>
        <a:bodyPr/>
        <a:lstStyle/>
        <a:p>
          <a:r>
            <a:rPr lang="en-US" sz="2400" dirty="0"/>
            <a:t>Submit entire approved contract (pdf) in Portal Collection</a:t>
          </a:r>
        </a:p>
      </dgm:t>
    </dgm:pt>
    <dgm:pt modelId="{DDA93919-0F66-4B75-823F-8FB064FEF07D}" type="parTrans" cxnId="{7C863FB6-F510-4444-8F2A-0209A1C1B0DC}">
      <dgm:prSet/>
      <dgm:spPr/>
      <dgm:t>
        <a:bodyPr/>
        <a:lstStyle/>
        <a:p>
          <a:endParaRPr lang="en-US"/>
        </a:p>
      </dgm:t>
    </dgm:pt>
    <dgm:pt modelId="{6CAAFE21-4986-42B0-A9CD-390B613A61F6}" type="sibTrans" cxnId="{7C863FB6-F510-4444-8F2A-0209A1C1B0DC}">
      <dgm:prSet/>
      <dgm:spPr/>
      <dgm:t>
        <a:bodyPr/>
        <a:lstStyle/>
        <a:p>
          <a:endParaRPr lang="en-US"/>
        </a:p>
      </dgm:t>
    </dgm:pt>
    <dgm:pt modelId="{26225B9F-82CE-4EBF-8BE2-5390E9DBB79A}">
      <dgm:prSet custT="1"/>
      <dgm:spPr/>
      <dgm:t>
        <a:bodyPr/>
        <a:lstStyle/>
        <a:p>
          <a:r>
            <a:rPr lang="en-US" sz="3200" dirty="0"/>
            <a:t>September 30:</a:t>
          </a:r>
        </a:p>
      </dgm:t>
    </dgm:pt>
    <dgm:pt modelId="{27272E9D-5B0E-485C-B09D-D1BD27EE4F0B}" type="parTrans" cxnId="{A38ED11F-7AC3-4A13-8D91-C8E3359E8783}">
      <dgm:prSet/>
      <dgm:spPr/>
      <dgm:t>
        <a:bodyPr/>
        <a:lstStyle/>
        <a:p>
          <a:endParaRPr lang="en-US"/>
        </a:p>
      </dgm:t>
    </dgm:pt>
    <dgm:pt modelId="{F9B6E354-7A43-4F28-B981-DAD79A5F1D74}" type="sibTrans" cxnId="{A38ED11F-7AC3-4A13-8D91-C8E3359E8783}">
      <dgm:prSet/>
      <dgm:spPr/>
      <dgm:t>
        <a:bodyPr/>
        <a:lstStyle/>
        <a:p>
          <a:endParaRPr lang="en-US"/>
        </a:p>
      </dgm:t>
    </dgm:pt>
    <dgm:pt modelId="{796CBCBE-22E2-4E2B-A42A-706A296C20C7}">
      <dgm:prSet custT="1"/>
      <dgm:spPr/>
      <dgm:t>
        <a:bodyPr/>
        <a:lstStyle/>
        <a:p>
          <a:r>
            <a:rPr lang="en-US" sz="2400" dirty="0"/>
            <a:t>Complete Schedule D in the District Budget, submit in LC-2</a:t>
          </a:r>
        </a:p>
      </dgm:t>
    </dgm:pt>
    <dgm:pt modelId="{652F0811-ED0C-4CB2-83F0-84D2FE4FA33E}" type="parTrans" cxnId="{2EC534C7-AF8F-4161-8420-8E4F0BEDDD8D}">
      <dgm:prSet/>
      <dgm:spPr/>
      <dgm:t>
        <a:bodyPr/>
        <a:lstStyle/>
        <a:p>
          <a:endParaRPr lang="en-US"/>
        </a:p>
      </dgm:t>
    </dgm:pt>
    <dgm:pt modelId="{EC9D5DD0-6E47-4EE4-9B3B-6C6CADA5D93D}" type="sibTrans" cxnId="{2EC534C7-AF8F-4161-8420-8E4F0BEDDD8D}">
      <dgm:prSet/>
      <dgm:spPr/>
      <dgm:t>
        <a:bodyPr/>
        <a:lstStyle/>
        <a:p>
          <a:endParaRPr lang="en-US"/>
        </a:p>
      </dgm:t>
    </dgm:pt>
    <dgm:pt modelId="{34C41DDD-874A-45E3-8F8C-46AAADA94F05}">
      <dgm:prSet custT="1"/>
      <dgm:spPr/>
      <dgm:t>
        <a:bodyPr/>
        <a:lstStyle/>
        <a:p>
          <a:r>
            <a:rPr lang="en-US" sz="3200" dirty="0"/>
            <a:t>October 1:</a:t>
          </a:r>
        </a:p>
      </dgm:t>
    </dgm:pt>
    <dgm:pt modelId="{34554DF6-B80B-4719-B13A-A89BB637C900}" type="parTrans" cxnId="{C0794B35-7D4D-4D94-85EC-2D985BD216B6}">
      <dgm:prSet/>
      <dgm:spPr/>
      <dgm:t>
        <a:bodyPr/>
        <a:lstStyle/>
        <a:p>
          <a:endParaRPr lang="en-US"/>
        </a:p>
      </dgm:t>
    </dgm:pt>
    <dgm:pt modelId="{D3F2EDBB-8CA3-4975-AD23-09C2BFA23A25}" type="sibTrans" cxnId="{C0794B35-7D4D-4D94-85EC-2D985BD216B6}">
      <dgm:prSet/>
      <dgm:spPr/>
      <dgm:t>
        <a:bodyPr/>
        <a:lstStyle/>
        <a:p>
          <a:endParaRPr lang="en-US"/>
        </a:p>
      </dgm:t>
    </dgm:pt>
    <dgm:pt modelId="{671F0D04-E4B7-42FA-B9AA-649BF2F8A4F2}">
      <dgm:prSet custT="1"/>
      <dgm:spPr/>
      <dgm:t>
        <a:bodyPr/>
        <a:lstStyle/>
        <a:p>
          <a:r>
            <a:rPr lang="en-US" sz="2400" dirty="0"/>
            <a:t>Withholding state &amp; local funds started for schools not submitting superintendent contract through NDE Portal (CDC)</a:t>
          </a:r>
        </a:p>
      </dgm:t>
    </dgm:pt>
    <dgm:pt modelId="{F6A582AC-5832-4730-8617-E39F3334F392}" type="parTrans" cxnId="{7979E317-BC6C-49C9-846C-7177989BF6AC}">
      <dgm:prSet/>
      <dgm:spPr/>
      <dgm:t>
        <a:bodyPr/>
        <a:lstStyle/>
        <a:p>
          <a:endParaRPr lang="en-US"/>
        </a:p>
      </dgm:t>
    </dgm:pt>
    <dgm:pt modelId="{3C80E0BB-4200-4BD3-960F-997A1CA94683}" type="sibTrans" cxnId="{7979E317-BC6C-49C9-846C-7177989BF6AC}">
      <dgm:prSet/>
      <dgm:spPr/>
      <dgm:t>
        <a:bodyPr/>
        <a:lstStyle/>
        <a:p>
          <a:endParaRPr lang="en-US"/>
        </a:p>
      </dgm:t>
    </dgm:pt>
    <dgm:pt modelId="{851AB7D2-B1A6-42FA-A74C-3A73ECFBF45C}" type="pres">
      <dgm:prSet presAssocID="{8B821EA9-5B92-4602-80AF-A9383354B690}" presName="root" presStyleCnt="0">
        <dgm:presLayoutVars>
          <dgm:dir/>
          <dgm:resizeHandles val="exact"/>
        </dgm:presLayoutVars>
      </dgm:prSet>
      <dgm:spPr/>
    </dgm:pt>
    <dgm:pt modelId="{A5600F81-822F-4E91-ADA2-EF9A88223A6A}" type="pres">
      <dgm:prSet presAssocID="{81026BE7-7DD1-46F5-8FDC-36EF205E7297}" presName="compNode" presStyleCnt="0"/>
      <dgm:spPr/>
    </dgm:pt>
    <dgm:pt modelId="{2FD39D3F-6589-48B7-866A-702CCA129C35}" type="pres">
      <dgm:prSet presAssocID="{81026BE7-7DD1-46F5-8FDC-36EF205E7297}" presName="bgRect" presStyleLbl="bgShp" presStyleIdx="0" presStyleCnt="4"/>
      <dgm:spPr>
        <a:solidFill>
          <a:schemeClr val="accent2">
            <a:lumMod val="75000"/>
          </a:schemeClr>
        </a:solidFill>
      </dgm:spPr>
    </dgm:pt>
    <dgm:pt modelId="{41092989-9DB2-431A-A5A3-64885C721BDE}" type="pres">
      <dgm:prSet presAssocID="{81026BE7-7DD1-46F5-8FDC-36EF205E7297}"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topwatch"/>
        </a:ext>
      </dgm:extLst>
    </dgm:pt>
    <dgm:pt modelId="{0153ECD6-CD21-47ED-9C2B-703A8967857F}" type="pres">
      <dgm:prSet presAssocID="{81026BE7-7DD1-46F5-8FDC-36EF205E7297}" presName="spaceRect" presStyleCnt="0"/>
      <dgm:spPr/>
    </dgm:pt>
    <dgm:pt modelId="{E4B1A321-A58A-400A-AE04-8C0F51839AEC}" type="pres">
      <dgm:prSet presAssocID="{81026BE7-7DD1-46F5-8FDC-36EF205E7297}" presName="parTx" presStyleLbl="revTx" presStyleIdx="0" presStyleCnt="7">
        <dgm:presLayoutVars>
          <dgm:chMax val="0"/>
          <dgm:chPref val="0"/>
        </dgm:presLayoutVars>
      </dgm:prSet>
      <dgm:spPr/>
    </dgm:pt>
    <dgm:pt modelId="{BF3F990C-6A25-404A-8838-55630E61D5F2}" type="pres">
      <dgm:prSet presAssocID="{38D4947F-F6D4-43C7-9906-EFF8D78719FC}" presName="sibTrans" presStyleCnt="0"/>
      <dgm:spPr/>
    </dgm:pt>
    <dgm:pt modelId="{CB14C173-D03F-4577-A9CB-4E7B28642E31}" type="pres">
      <dgm:prSet presAssocID="{DBE40E6B-DB4C-4FBF-A853-03AE332D41AC}" presName="compNode" presStyleCnt="0"/>
      <dgm:spPr/>
    </dgm:pt>
    <dgm:pt modelId="{7680D896-313F-43C4-83E9-AAE0AD3E8C7B}" type="pres">
      <dgm:prSet presAssocID="{DBE40E6B-DB4C-4FBF-A853-03AE332D41AC}" presName="bgRect" presStyleLbl="bgShp" presStyleIdx="1" presStyleCnt="4"/>
      <dgm:spPr/>
    </dgm:pt>
    <dgm:pt modelId="{3012E486-29D5-41A1-A03E-35732D46BE44}" type="pres">
      <dgm:prSet presAssocID="{DBE40E6B-DB4C-4FBF-A853-03AE332D41AC}"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7BCA4D31-B8BC-463E-89E1-B855F996115E}" type="pres">
      <dgm:prSet presAssocID="{DBE40E6B-DB4C-4FBF-A853-03AE332D41AC}" presName="spaceRect" presStyleCnt="0"/>
      <dgm:spPr/>
    </dgm:pt>
    <dgm:pt modelId="{FC7FAC73-A132-4805-8ED4-B8E326B4ADD9}" type="pres">
      <dgm:prSet presAssocID="{DBE40E6B-DB4C-4FBF-A853-03AE332D41AC}" presName="parTx" presStyleLbl="revTx" presStyleIdx="1" presStyleCnt="7">
        <dgm:presLayoutVars>
          <dgm:chMax val="0"/>
          <dgm:chPref val="0"/>
        </dgm:presLayoutVars>
      </dgm:prSet>
      <dgm:spPr/>
    </dgm:pt>
    <dgm:pt modelId="{01C0B9C2-088E-4B5E-AD54-5871B2D01B85}" type="pres">
      <dgm:prSet presAssocID="{DBE40E6B-DB4C-4FBF-A853-03AE332D41AC}" presName="desTx" presStyleLbl="revTx" presStyleIdx="2" presStyleCnt="7" custScaleX="115545" custLinFactNeighborX="-4784" custLinFactNeighborY="1253">
        <dgm:presLayoutVars/>
      </dgm:prSet>
      <dgm:spPr/>
    </dgm:pt>
    <dgm:pt modelId="{B432E0E4-5B0E-452B-9E18-E2E3F1208E2D}" type="pres">
      <dgm:prSet presAssocID="{1F261579-2E19-4D96-875B-91938C0E7159}" presName="sibTrans" presStyleCnt="0"/>
      <dgm:spPr/>
    </dgm:pt>
    <dgm:pt modelId="{6C5548FE-4598-4E26-B33E-6040D1C94CF8}" type="pres">
      <dgm:prSet presAssocID="{26225B9F-82CE-4EBF-8BE2-5390E9DBB79A}" presName="compNode" presStyleCnt="0"/>
      <dgm:spPr/>
    </dgm:pt>
    <dgm:pt modelId="{774B745D-AD3E-4CCB-A18D-BF10CEAED2DB}" type="pres">
      <dgm:prSet presAssocID="{26225B9F-82CE-4EBF-8BE2-5390E9DBB79A}" presName="bgRect" presStyleLbl="bgShp" presStyleIdx="2" presStyleCnt="4" custScaleY="93123"/>
      <dgm:spPr/>
    </dgm:pt>
    <dgm:pt modelId="{19DED346-E078-463A-9E3E-F22D5A106156}" type="pres">
      <dgm:prSet presAssocID="{26225B9F-82CE-4EBF-8BE2-5390E9DBB79A}"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aily Calendar"/>
        </a:ext>
      </dgm:extLst>
    </dgm:pt>
    <dgm:pt modelId="{385790CA-A4D8-4649-A21B-81F7F0B3D752}" type="pres">
      <dgm:prSet presAssocID="{26225B9F-82CE-4EBF-8BE2-5390E9DBB79A}" presName="spaceRect" presStyleCnt="0"/>
      <dgm:spPr/>
    </dgm:pt>
    <dgm:pt modelId="{DB275B83-72AE-427F-B397-F7018C330077}" type="pres">
      <dgm:prSet presAssocID="{26225B9F-82CE-4EBF-8BE2-5390E9DBB79A}" presName="parTx" presStyleLbl="revTx" presStyleIdx="3" presStyleCnt="7">
        <dgm:presLayoutVars>
          <dgm:chMax val="0"/>
          <dgm:chPref val="0"/>
        </dgm:presLayoutVars>
      </dgm:prSet>
      <dgm:spPr/>
    </dgm:pt>
    <dgm:pt modelId="{950E4AF9-BF54-413E-8B29-5615681D468D}" type="pres">
      <dgm:prSet presAssocID="{26225B9F-82CE-4EBF-8BE2-5390E9DBB79A}" presName="desTx" presStyleLbl="revTx" presStyleIdx="4" presStyleCnt="7" custScaleX="116755" custLinFactNeighborX="-6132" custLinFactNeighborY="-7864">
        <dgm:presLayoutVars/>
      </dgm:prSet>
      <dgm:spPr/>
    </dgm:pt>
    <dgm:pt modelId="{7EB62811-B2E2-4599-9511-FADC264089C3}" type="pres">
      <dgm:prSet presAssocID="{F9B6E354-7A43-4F28-B981-DAD79A5F1D74}" presName="sibTrans" presStyleCnt="0"/>
      <dgm:spPr/>
    </dgm:pt>
    <dgm:pt modelId="{1253D980-FDF0-4EF5-A010-410FC2F2BB01}" type="pres">
      <dgm:prSet presAssocID="{34C41DDD-874A-45E3-8F8C-46AAADA94F05}" presName="compNode" presStyleCnt="0"/>
      <dgm:spPr/>
    </dgm:pt>
    <dgm:pt modelId="{C7811B0E-ECE7-4332-A616-A6E7221A77D7}" type="pres">
      <dgm:prSet presAssocID="{34C41DDD-874A-45E3-8F8C-46AAADA94F05}" presName="bgRect" presStyleLbl="bgShp" presStyleIdx="3" presStyleCnt="4"/>
      <dgm:spPr/>
    </dgm:pt>
    <dgm:pt modelId="{9DD81FE5-ADE8-41AF-A1F2-AB6E0F3EDADF}" type="pres">
      <dgm:prSet presAssocID="{34C41DDD-874A-45E3-8F8C-46AAADA94F05}"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nk"/>
        </a:ext>
      </dgm:extLst>
    </dgm:pt>
    <dgm:pt modelId="{5BF4340E-5B17-4BD5-9F90-A405B9769E45}" type="pres">
      <dgm:prSet presAssocID="{34C41DDD-874A-45E3-8F8C-46AAADA94F05}" presName="spaceRect" presStyleCnt="0"/>
      <dgm:spPr/>
    </dgm:pt>
    <dgm:pt modelId="{6A97D48B-331B-4115-A302-DBCFE84F0737}" type="pres">
      <dgm:prSet presAssocID="{34C41DDD-874A-45E3-8F8C-46AAADA94F05}" presName="parTx" presStyleLbl="revTx" presStyleIdx="5" presStyleCnt="7">
        <dgm:presLayoutVars>
          <dgm:chMax val="0"/>
          <dgm:chPref val="0"/>
        </dgm:presLayoutVars>
      </dgm:prSet>
      <dgm:spPr/>
    </dgm:pt>
    <dgm:pt modelId="{EEDA8260-ED4A-4133-93F6-1021C3275B42}" type="pres">
      <dgm:prSet presAssocID="{34C41DDD-874A-45E3-8F8C-46AAADA94F05}" presName="desTx" presStyleLbl="revTx" presStyleIdx="6" presStyleCnt="7" custScaleX="121231" custLinFactNeighborX="-5071" custLinFactNeighborY="-2492">
        <dgm:presLayoutVars/>
      </dgm:prSet>
      <dgm:spPr/>
    </dgm:pt>
  </dgm:ptLst>
  <dgm:cxnLst>
    <dgm:cxn modelId="{16159404-FEC1-4BF3-B8A4-ADCCDDDA6BFD}" type="presOf" srcId="{34C41DDD-874A-45E3-8F8C-46AAADA94F05}" destId="{6A97D48B-331B-4115-A302-DBCFE84F0737}" srcOrd="0" destOrd="0" presId="urn:microsoft.com/office/officeart/2018/2/layout/IconVerticalSolidList"/>
    <dgm:cxn modelId="{7979E317-BC6C-49C9-846C-7177989BF6AC}" srcId="{34C41DDD-874A-45E3-8F8C-46AAADA94F05}" destId="{671F0D04-E4B7-42FA-B9AA-649BF2F8A4F2}" srcOrd="0" destOrd="0" parTransId="{F6A582AC-5832-4730-8617-E39F3334F392}" sibTransId="{3C80E0BB-4200-4BD3-960F-997A1CA94683}"/>
    <dgm:cxn modelId="{AB205319-8040-46CB-B9D1-BBEED51D841D}" type="presOf" srcId="{671F0D04-E4B7-42FA-B9AA-649BF2F8A4F2}" destId="{EEDA8260-ED4A-4133-93F6-1021C3275B42}" srcOrd="0" destOrd="0" presId="urn:microsoft.com/office/officeart/2018/2/layout/IconVerticalSolidList"/>
    <dgm:cxn modelId="{A38ED11F-7AC3-4A13-8D91-C8E3359E8783}" srcId="{8B821EA9-5B92-4602-80AF-A9383354B690}" destId="{26225B9F-82CE-4EBF-8BE2-5390E9DBB79A}" srcOrd="2" destOrd="0" parTransId="{27272E9D-5B0E-485C-B09D-D1BD27EE4F0B}" sibTransId="{F9B6E354-7A43-4F28-B981-DAD79A5F1D74}"/>
    <dgm:cxn modelId="{5584D526-35D4-4BAD-9B0B-19CC0867B59A}" srcId="{8B821EA9-5B92-4602-80AF-A9383354B690}" destId="{DBE40E6B-DB4C-4FBF-A853-03AE332D41AC}" srcOrd="1" destOrd="0" parTransId="{A1ADA2A9-BE2A-4E6F-AEC5-6655C26F4CE8}" sibTransId="{1F261579-2E19-4D96-875B-91938C0E7159}"/>
    <dgm:cxn modelId="{C0794B35-7D4D-4D94-85EC-2D985BD216B6}" srcId="{8B821EA9-5B92-4602-80AF-A9383354B690}" destId="{34C41DDD-874A-45E3-8F8C-46AAADA94F05}" srcOrd="3" destOrd="0" parTransId="{34554DF6-B80B-4719-B13A-A89BB637C900}" sibTransId="{D3F2EDBB-8CA3-4975-AD23-09C2BFA23A25}"/>
    <dgm:cxn modelId="{A7FE3C49-57E4-45CF-A658-BE212D97F32D}" type="presOf" srcId="{79C35323-DD3C-4F47-AC52-2A5C52832D4C}" destId="{01C0B9C2-088E-4B5E-AD54-5871B2D01B85}" srcOrd="0" destOrd="0" presId="urn:microsoft.com/office/officeart/2018/2/layout/IconVerticalSolidList"/>
    <dgm:cxn modelId="{2AF1644F-78AD-46F7-8A53-67DCDD39120C}" type="presOf" srcId="{81026BE7-7DD1-46F5-8FDC-36EF205E7297}" destId="{E4B1A321-A58A-400A-AE04-8C0F51839AEC}" srcOrd="0" destOrd="0" presId="urn:microsoft.com/office/officeart/2018/2/layout/IconVerticalSolidList"/>
    <dgm:cxn modelId="{5D97A951-F5A9-4C5C-81EC-F2890FCCEFB5}" type="presOf" srcId="{DBE40E6B-DB4C-4FBF-A853-03AE332D41AC}" destId="{FC7FAC73-A132-4805-8ED4-B8E326B4ADD9}" srcOrd="0" destOrd="0" presId="urn:microsoft.com/office/officeart/2018/2/layout/IconVerticalSolidList"/>
    <dgm:cxn modelId="{66906B87-531F-4457-8202-8A4F94248DB7}" type="presOf" srcId="{26225B9F-82CE-4EBF-8BE2-5390E9DBB79A}" destId="{DB275B83-72AE-427F-B397-F7018C330077}" srcOrd="0" destOrd="0" presId="urn:microsoft.com/office/officeart/2018/2/layout/IconVerticalSolidList"/>
    <dgm:cxn modelId="{2189EA99-C3C1-4855-9833-349628FCB91C}" type="presOf" srcId="{796CBCBE-22E2-4E2B-A42A-706A296C20C7}" destId="{950E4AF9-BF54-413E-8B29-5615681D468D}" srcOrd="0" destOrd="0" presId="urn:microsoft.com/office/officeart/2018/2/layout/IconVerticalSolidList"/>
    <dgm:cxn modelId="{362F60A6-C8BA-47C0-BFDB-6A68E38E0EEA}" srcId="{8B821EA9-5B92-4602-80AF-A9383354B690}" destId="{81026BE7-7DD1-46F5-8FDC-36EF205E7297}" srcOrd="0" destOrd="0" parTransId="{5AD08A20-75BA-423F-A5D3-C37A430E6692}" sibTransId="{38D4947F-F6D4-43C7-9906-EFF8D78719FC}"/>
    <dgm:cxn modelId="{CA896BA9-525D-43D3-BD67-82DBCAA978D0}" type="presOf" srcId="{8B821EA9-5B92-4602-80AF-A9383354B690}" destId="{851AB7D2-B1A6-42FA-A74C-3A73ECFBF45C}" srcOrd="0" destOrd="0" presId="urn:microsoft.com/office/officeart/2018/2/layout/IconVerticalSolidList"/>
    <dgm:cxn modelId="{7C863FB6-F510-4444-8F2A-0209A1C1B0DC}" srcId="{DBE40E6B-DB4C-4FBF-A853-03AE332D41AC}" destId="{79C35323-DD3C-4F47-AC52-2A5C52832D4C}" srcOrd="0" destOrd="0" parTransId="{DDA93919-0F66-4B75-823F-8FB064FEF07D}" sibTransId="{6CAAFE21-4986-42B0-A9CD-390B613A61F6}"/>
    <dgm:cxn modelId="{2EC534C7-AF8F-4161-8420-8E4F0BEDDD8D}" srcId="{26225B9F-82CE-4EBF-8BE2-5390E9DBB79A}" destId="{796CBCBE-22E2-4E2B-A42A-706A296C20C7}" srcOrd="0" destOrd="0" parTransId="{652F0811-ED0C-4CB2-83F0-84D2FE4FA33E}" sibTransId="{EC9D5DD0-6E47-4EE4-9B3B-6C6CADA5D93D}"/>
    <dgm:cxn modelId="{E419B756-6EF2-470C-A515-8E5458E96B4A}" type="presParOf" srcId="{851AB7D2-B1A6-42FA-A74C-3A73ECFBF45C}" destId="{A5600F81-822F-4E91-ADA2-EF9A88223A6A}" srcOrd="0" destOrd="0" presId="urn:microsoft.com/office/officeart/2018/2/layout/IconVerticalSolidList"/>
    <dgm:cxn modelId="{E96725FB-B285-4CE9-8B61-A91E71D3E37E}" type="presParOf" srcId="{A5600F81-822F-4E91-ADA2-EF9A88223A6A}" destId="{2FD39D3F-6589-48B7-866A-702CCA129C35}" srcOrd="0" destOrd="0" presId="urn:microsoft.com/office/officeart/2018/2/layout/IconVerticalSolidList"/>
    <dgm:cxn modelId="{2341832C-C716-4249-A2CE-6D3D4780EAEE}" type="presParOf" srcId="{A5600F81-822F-4E91-ADA2-EF9A88223A6A}" destId="{41092989-9DB2-431A-A5A3-64885C721BDE}" srcOrd="1" destOrd="0" presId="urn:microsoft.com/office/officeart/2018/2/layout/IconVerticalSolidList"/>
    <dgm:cxn modelId="{DEB990CE-862C-4665-B7B5-695D811BF549}" type="presParOf" srcId="{A5600F81-822F-4E91-ADA2-EF9A88223A6A}" destId="{0153ECD6-CD21-47ED-9C2B-703A8967857F}" srcOrd="2" destOrd="0" presId="urn:microsoft.com/office/officeart/2018/2/layout/IconVerticalSolidList"/>
    <dgm:cxn modelId="{8F5D9C19-E518-4403-9FFB-7F482F0233D4}" type="presParOf" srcId="{A5600F81-822F-4E91-ADA2-EF9A88223A6A}" destId="{E4B1A321-A58A-400A-AE04-8C0F51839AEC}" srcOrd="3" destOrd="0" presId="urn:microsoft.com/office/officeart/2018/2/layout/IconVerticalSolidList"/>
    <dgm:cxn modelId="{4CFAE096-9AEE-49C2-B2C4-54369DF82458}" type="presParOf" srcId="{851AB7D2-B1A6-42FA-A74C-3A73ECFBF45C}" destId="{BF3F990C-6A25-404A-8838-55630E61D5F2}" srcOrd="1" destOrd="0" presId="urn:microsoft.com/office/officeart/2018/2/layout/IconVerticalSolidList"/>
    <dgm:cxn modelId="{7A0F5A85-A05C-4E6E-8AC2-F4E8181375A8}" type="presParOf" srcId="{851AB7D2-B1A6-42FA-A74C-3A73ECFBF45C}" destId="{CB14C173-D03F-4577-A9CB-4E7B28642E31}" srcOrd="2" destOrd="0" presId="urn:microsoft.com/office/officeart/2018/2/layout/IconVerticalSolidList"/>
    <dgm:cxn modelId="{09EA02FD-DB57-4784-8213-2DAC0E46B60F}" type="presParOf" srcId="{CB14C173-D03F-4577-A9CB-4E7B28642E31}" destId="{7680D896-313F-43C4-83E9-AAE0AD3E8C7B}" srcOrd="0" destOrd="0" presId="urn:microsoft.com/office/officeart/2018/2/layout/IconVerticalSolidList"/>
    <dgm:cxn modelId="{39B8AC91-654D-41DF-A6E8-14B1772F7A40}" type="presParOf" srcId="{CB14C173-D03F-4577-A9CB-4E7B28642E31}" destId="{3012E486-29D5-41A1-A03E-35732D46BE44}" srcOrd="1" destOrd="0" presId="urn:microsoft.com/office/officeart/2018/2/layout/IconVerticalSolidList"/>
    <dgm:cxn modelId="{A31CB9D4-A205-4674-8F80-B05FDEC2A64F}" type="presParOf" srcId="{CB14C173-D03F-4577-A9CB-4E7B28642E31}" destId="{7BCA4D31-B8BC-463E-89E1-B855F996115E}" srcOrd="2" destOrd="0" presId="urn:microsoft.com/office/officeart/2018/2/layout/IconVerticalSolidList"/>
    <dgm:cxn modelId="{3638CBC2-FE1B-48D4-A3FF-1640A4ECD5C1}" type="presParOf" srcId="{CB14C173-D03F-4577-A9CB-4E7B28642E31}" destId="{FC7FAC73-A132-4805-8ED4-B8E326B4ADD9}" srcOrd="3" destOrd="0" presId="urn:microsoft.com/office/officeart/2018/2/layout/IconVerticalSolidList"/>
    <dgm:cxn modelId="{AAFA5F59-1EA2-453F-AD2E-B304A7C7ACE6}" type="presParOf" srcId="{CB14C173-D03F-4577-A9CB-4E7B28642E31}" destId="{01C0B9C2-088E-4B5E-AD54-5871B2D01B85}" srcOrd="4" destOrd="0" presId="urn:microsoft.com/office/officeart/2018/2/layout/IconVerticalSolidList"/>
    <dgm:cxn modelId="{AE71A328-9CBA-4AFA-B9F7-D4488A08B9D5}" type="presParOf" srcId="{851AB7D2-B1A6-42FA-A74C-3A73ECFBF45C}" destId="{B432E0E4-5B0E-452B-9E18-E2E3F1208E2D}" srcOrd="3" destOrd="0" presId="urn:microsoft.com/office/officeart/2018/2/layout/IconVerticalSolidList"/>
    <dgm:cxn modelId="{929A4FA2-3753-42E1-A069-A848B8940418}" type="presParOf" srcId="{851AB7D2-B1A6-42FA-A74C-3A73ECFBF45C}" destId="{6C5548FE-4598-4E26-B33E-6040D1C94CF8}" srcOrd="4" destOrd="0" presId="urn:microsoft.com/office/officeart/2018/2/layout/IconVerticalSolidList"/>
    <dgm:cxn modelId="{77B71102-EAB0-42EA-A53A-BEE96718CAD6}" type="presParOf" srcId="{6C5548FE-4598-4E26-B33E-6040D1C94CF8}" destId="{774B745D-AD3E-4CCB-A18D-BF10CEAED2DB}" srcOrd="0" destOrd="0" presId="urn:microsoft.com/office/officeart/2018/2/layout/IconVerticalSolidList"/>
    <dgm:cxn modelId="{05964227-65ED-4422-AFA1-9EB22C7F9B05}" type="presParOf" srcId="{6C5548FE-4598-4E26-B33E-6040D1C94CF8}" destId="{19DED346-E078-463A-9E3E-F22D5A106156}" srcOrd="1" destOrd="0" presId="urn:microsoft.com/office/officeart/2018/2/layout/IconVerticalSolidList"/>
    <dgm:cxn modelId="{CED02D2E-E1EC-4B8D-9A08-AADC185DC53E}" type="presParOf" srcId="{6C5548FE-4598-4E26-B33E-6040D1C94CF8}" destId="{385790CA-A4D8-4649-A21B-81F7F0B3D752}" srcOrd="2" destOrd="0" presId="urn:microsoft.com/office/officeart/2018/2/layout/IconVerticalSolidList"/>
    <dgm:cxn modelId="{E6269C13-1CB0-45A4-B10E-8BA529939FBD}" type="presParOf" srcId="{6C5548FE-4598-4E26-B33E-6040D1C94CF8}" destId="{DB275B83-72AE-427F-B397-F7018C330077}" srcOrd="3" destOrd="0" presId="urn:microsoft.com/office/officeart/2018/2/layout/IconVerticalSolidList"/>
    <dgm:cxn modelId="{66DB43CE-CFE3-4F3C-8054-E23F03B71D86}" type="presParOf" srcId="{6C5548FE-4598-4E26-B33E-6040D1C94CF8}" destId="{950E4AF9-BF54-413E-8B29-5615681D468D}" srcOrd="4" destOrd="0" presId="urn:microsoft.com/office/officeart/2018/2/layout/IconVerticalSolidList"/>
    <dgm:cxn modelId="{01CA1446-F29B-4796-8B4D-D829A40086E5}" type="presParOf" srcId="{851AB7D2-B1A6-42FA-A74C-3A73ECFBF45C}" destId="{7EB62811-B2E2-4599-9511-FADC264089C3}" srcOrd="5" destOrd="0" presId="urn:microsoft.com/office/officeart/2018/2/layout/IconVerticalSolidList"/>
    <dgm:cxn modelId="{51EC9FDC-E5E2-43B1-A3D1-24C2EC1213A9}" type="presParOf" srcId="{851AB7D2-B1A6-42FA-A74C-3A73ECFBF45C}" destId="{1253D980-FDF0-4EF5-A010-410FC2F2BB01}" srcOrd="6" destOrd="0" presId="urn:microsoft.com/office/officeart/2018/2/layout/IconVerticalSolidList"/>
    <dgm:cxn modelId="{753C8FC8-9975-4DA6-B4A8-26386142F1E3}" type="presParOf" srcId="{1253D980-FDF0-4EF5-A010-410FC2F2BB01}" destId="{C7811B0E-ECE7-4332-A616-A6E7221A77D7}" srcOrd="0" destOrd="0" presId="urn:microsoft.com/office/officeart/2018/2/layout/IconVerticalSolidList"/>
    <dgm:cxn modelId="{5F91A8B8-3D7F-4E50-817C-67CB8DC3A59A}" type="presParOf" srcId="{1253D980-FDF0-4EF5-A010-410FC2F2BB01}" destId="{9DD81FE5-ADE8-41AF-A1F2-AB6E0F3EDADF}" srcOrd="1" destOrd="0" presId="urn:microsoft.com/office/officeart/2018/2/layout/IconVerticalSolidList"/>
    <dgm:cxn modelId="{65F25888-8E22-42C0-B001-984ABC138905}" type="presParOf" srcId="{1253D980-FDF0-4EF5-A010-410FC2F2BB01}" destId="{5BF4340E-5B17-4BD5-9F90-A405B9769E45}" srcOrd="2" destOrd="0" presId="urn:microsoft.com/office/officeart/2018/2/layout/IconVerticalSolidList"/>
    <dgm:cxn modelId="{9C294878-AF56-4A3D-A94B-FD499E95BCBB}" type="presParOf" srcId="{1253D980-FDF0-4EF5-A010-410FC2F2BB01}" destId="{6A97D48B-331B-4115-A302-DBCFE84F0737}" srcOrd="3" destOrd="0" presId="urn:microsoft.com/office/officeart/2018/2/layout/IconVerticalSolidList"/>
    <dgm:cxn modelId="{E3F1EBCC-6FA6-410E-BA1A-E20A575A1A1F}" type="presParOf" srcId="{1253D980-FDF0-4EF5-A010-410FC2F2BB01}" destId="{EEDA8260-ED4A-4133-93F6-1021C3275B42}"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E3BACD26-E52C-4561-B3E0-927375F697F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B9A5F0-15D5-497C-B4E3-8123C104E2D3}">
      <dgm:prSet/>
      <dgm:spPr/>
      <dgm:t>
        <a:bodyPr/>
        <a:lstStyle/>
        <a:p>
          <a:r>
            <a:rPr lang="en-US" dirty="0"/>
            <a:t>Average Daily Membership must be audited by your independent auditors.</a:t>
          </a:r>
        </a:p>
      </dgm:t>
    </dgm:pt>
    <dgm:pt modelId="{25D38BE0-528E-4231-BB78-F21EB6B6D25E}" type="parTrans" cxnId="{5125B48B-23A0-4108-BA76-CF2E08C7A16D}">
      <dgm:prSet/>
      <dgm:spPr/>
      <dgm:t>
        <a:bodyPr/>
        <a:lstStyle/>
        <a:p>
          <a:endParaRPr lang="en-US"/>
        </a:p>
      </dgm:t>
    </dgm:pt>
    <dgm:pt modelId="{EB5EF1F6-02E2-470E-B2AD-5F0CF7669A35}" type="sibTrans" cxnId="{5125B48B-23A0-4108-BA76-CF2E08C7A16D}">
      <dgm:prSet/>
      <dgm:spPr/>
      <dgm:t>
        <a:bodyPr/>
        <a:lstStyle/>
        <a:p>
          <a:endParaRPr lang="en-US"/>
        </a:p>
      </dgm:t>
    </dgm:pt>
    <dgm:pt modelId="{C8CE9620-BC65-4D23-92D1-AFFEF0E736AE}">
      <dgm:prSet/>
      <dgm:spPr/>
      <dgm:t>
        <a:bodyPr/>
        <a:lstStyle/>
        <a:p>
          <a:r>
            <a:rPr lang="en-US" dirty="0"/>
            <a:t>Template available for auditors.</a:t>
          </a:r>
        </a:p>
      </dgm:t>
    </dgm:pt>
    <dgm:pt modelId="{D8209545-C37C-4A55-9CFA-35676616FEF1}" type="parTrans" cxnId="{AF3BB405-8C42-4B46-8A6B-69BE6FE7C30A}">
      <dgm:prSet/>
      <dgm:spPr/>
      <dgm:t>
        <a:bodyPr/>
        <a:lstStyle/>
        <a:p>
          <a:endParaRPr lang="en-US"/>
        </a:p>
      </dgm:t>
    </dgm:pt>
    <dgm:pt modelId="{A5F85CFB-0F1D-4FAA-8D2B-61A4D09C8721}" type="sibTrans" cxnId="{AF3BB405-8C42-4B46-8A6B-69BE6FE7C30A}">
      <dgm:prSet/>
      <dgm:spPr/>
      <dgm:t>
        <a:bodyPr/>
        <a:lstStyle/>
        <a:p>
          <a:endParaRPr lang="en-US"/>
        </a:p>
      </dgm:t>
    </dgm:pt>
    <dgm:pt modelId="{6817D5BC-D764-45FC-A7D2-F424BAA77AD7}">
      <dgm:prSet/>
      <dgm:spPr/>
      <dgm:t>
        <a:bodyPr/>
        <a:lstStyle/>
        <a:p>
          <a:r>
            <a:rPr lang="en-US" dirty="0"/>
            <a:t>School District must have individual capable of overseeing financial statement preparation otherwise:</a:t>
          </a:r>
        </a:p>
      </dgm:t>
    </dgm:pt>
    <dgm:pt modelId="{5A4BCAFE-B482-413E-B304-BAB277580326}" type="parTrans" cxnId="{BE78861E-5D61-4305-8EFE-E044C0D8247F}">
      <dgm:prSet/>
      <dgm:spPr/>
      <dgm:t>
        <a:bodyPr/>
        <a:lstStyle/>
        <a:p>
          <a:endParaRPr lang="en-US"/>
        </a:p>
      </dgm:t>
    </dgm:pt>
    <dgm:pt modelId="{7946A8D7-3352-4FCA-B83F-2A46C04857A0}" type="sibTrans" cxnId="{BE78861E-5D61-4305-8EFE-E044C0D8247F}">
      <dgm:prSet/>
      <dgm:spPr/>
      <dgm:t>
        <a:bodyPr/>
        <a:lstStyle/>
        <a:p>
          <a:endParaRPr lang="en-US"/>
        </a:p>
      </dgm:t>
    </dgm:pt>
    <dgm:pt modelId="{10647181-744A-42B6-BCC4-5BB5C2294D96}">
      <dgm:prSet/>
      <dgm:spPr/>
      <dgm:t>
        <a:bodyPr/>
        <a:lstStyle/>
        <a:p>
          <a:r>
            <a:rPr lang="en-US" dirty="0"/>
            <a:t>Must hire acct firm to prepare f/s that is different from the firm that audits the f/s.</a:t>
          </a:r>
        </a:p>
      </dgm:t>
    </dgm:pt>
    <dgm:pt modelId="{D915365A-7A68-4E93-8D74-A874508F9790}" type="parTrans" cxnId="{61A41B6C-37A2-4EB6-B22E-95AD57A4EFF0}">
      <dgm:prSet/>
      <dgm:spPr/>
      <dgm:t>
        <a:bodyPr/>
        <a:lstStyle/>
        <a:p>
          <a:endParaRPr lang="en-US"/>
        </a:p>
      </dgm:t>
    </dgm:pt>
    <dgm:pt modelId="{023966FE-D952-4D6B-8757-8D01802C59A2}" type="sibTrans" cxnId="{61A41B6C-37A2-4EB6-B22E-95AD57A4EFF0}">
      <dgm:prSet/>
      <dgm:spPr/>
      <dgm:t>
        <a:bodyPr/>
        <a:lstStyle/>
        <a:p>
          <a:endParaRPr lang="en-US"/>
        </a:p>
      </dgm:t>
    </dgm:pt>
    <dgm:pt modelId="{9FC1EF4E-4AA9-47EB-B2ED-B21D2433C305}" type="pres">
      <dgm:prSet presAssocID="{E3BACD26-E52C-4561-B3E0-927375F697F7}" presName="root" presStyleCnt="0">
        <dgm:presLayoutVars>
          <dgm:dir/>
          <dgm:resizeHandles val="exact"/>
        </dgm:presLayoutVars>
      </dgm:prSet>
      <dgm:spPr/>
    </dgm:pt>
    <dgm:pt modelId="{0843DA3E-B8C7-4D4B-8D44-104C02F07371}" type="pres">
      <dgm:prSet presAssocID="{50B9A5F0-15D5-497C-B4E3-8123C104E2D3}" presName="compNode" presStyleCnt="0"/>
      <dgm:spPr/>
    </dgm:pt>
    <dgm:pt modelId="{1E47E2C3-70B5-43F6-BDB0-F168F622AE67}" type="pres">
      <dgm:prSet presAssocID="{50B9A5F0-15D5-497C-B4E3-8123C104E2D3}" presName="bgRect" presStyleLbl="bgShp" presStyleIdx="0" presStyleCnt="2"/>
      <dgm:spPr/>
    </dgm:pt>
    <dgm:pt modelId="{B2682621-084C-4CA7-80F9-ADFB2A2225B7}" type="pres">
      <dgm:prSet presAssocID="{50B9A5F0-15D5-497C-B4E3-8123C104E2D3}"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Open Folder"/>
        </a:ext>
      </dgm:extLst>
    </dgm:pt>
    <dgm:pt modelId="{F75E8582-454C-4A37-BDD2-4467A5CDEF50}" type="pres">
      <dgm:prSet presAssocID="{50B9A5F0-15D5-497C-B4E3-8123C104E2D3}" presName="spaceRect" presStyleCnt="0"/>
      <dgm:spPr/>
    </dgm:pt>
    <dgm:pt modelId="{2011DA36-5448-47F8-A11F-8327CE240EA2}" type="pres">
      <dgm:prSet presAssocID="{50B9A5F0-15D5-497C-B4E3-8123C104E2D3}" presName="parTx" presStyleLbl="revTx" presStyleIdx="0" presStyleCnt="4">
        <dgm:presLayoutVars>
          <dgm:chMax val="0"/>
          <dgm:chPref val="0"/>
        </dgm:presLayoutVars>
      </dgm:prSet>
      <dgm:spPr/>
    </dgm:pt>
    <dgm:pt modelId="{ED012B0F-1C62-4062-AFB3-326F449E5D97}" type="pres">
      <dgm:prSet presAssocID="{50B9A5F0-15D5-497C-B4E3-8123C104E2D3}" presName="desTx" presStyleLbl="revTx" presStyleIdx="1" presStyleCnt="4">
        <dgm:presLayoutVars/>
      </dgm:prSet>
      <dgm:spPr/>
    </dgm:pt>
    <dgm:pt modelId="{EF2693FD-1FED-4D0E-A38A-F98128BDBA1E}" type="pres">
      <dgm:prSet presAssocID="{EB5EF1F6-02E2-470E-B2AD-5F0CF7669A35}" presName="sibTrans" presStyleCnt="0"/>
      <dgm:spPr/>
    </dgm:pt>
    <dgm:pt modelId="{5B1C9BA1-9891-4BF7-A8CD-E4B710BCCEC3}" type="pres">
      <dgm:prSet presAssocID="{6817D5BC-D764-45FC-A7D2-F424BAA77AD7}" presName="compNode" presStyleCnt="0"/>
      <dgm:spPr/>
    </dgm:pt>
    <dgm:pt modelId="{C541814D-A60B-4E10-8609-8B185D9AAD33}" type="pres">
      <dgm:prSet presAssocID="{6817D5BC-D764-45FC-A7D2-F424BAA77AD7}" presName="bgRect" presStyleLbl="bgShp" presStyleIdx="1" presStyleCnt="2"/>
      <dgm:spPr/>
    </dgm:pt>
    <dgm:pt modelId="{9CE350D6-0886-4072-825B-26482BCFA4D3}" type="pres">
      <dgm:prSet presAssocID="{6817D5BC-D764-45FC-A7D2-F424BAA77AD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hoolhouse"/>
        </a:ext>
      </dgm:extLst>
    </dgm:pt>
    <dgm:pt modelId="{8F77B7EC-4CC9-482F-80C9-A011DBF95881}" type="pres">
      <dgm:prSet presAssocID="{6817D5BC-D764-45FC-A7D2-F424BAA77AD7}" presName="spaceRect" presStyleCnt="0"/>
      <dgm:spPr/>
    </dgm:pt>
    <dgm:pt modelId="{CC65C81F-C1F6-40A6-965C-D62D65B5D20F}" type="pres">
      <dgm:prSet presAssocID="{6817D5BC-D764-45FC-A7D2-F424BAA77AD7}" presName="parTx" presStyleLbl="revTx" presStyleIdx="2" presStyleCnt="4">
        <dgm:presLayoutVars>
          <dgm:chMax val="0"/>
          <dgm:chPref val="0"/>
        </dgm:presLayoutVars>
      </dgm:prSet>
      <dgm:spPr/>
    </dgm:pt>
    <dgm:pt modelId="{02DACFF9-3B31-4D27-806C-D0C675FBE352}" type="pres">
      <dgm:prSet presAssocID="{6817D5BC-D764-45FC-A7D2-F424BAA77AD7}" presName="desTx" presStyleLbl="revTx" presStyleIdx="3" presStyleCnt="4">
        <dgm:presLayoutVars/>
      </dgm:prSet>
      <dgm:spPr/>
    </dgm:pt>
  </dgm:ptLst>
  <dgm:cxnLst>
    <dgm:cxn modelId="{AF3BB405-8C42-4B46-8A6B-69BE6FE7C30A}" srcId="{50B9A5F0-15D5-497C-B4E3-8123C104E2D3}" destId="{C8CE9620-BC65-4D23-92D1-AFFEF0E736AE}" srcOrd="0" destOrd="0" parTransId="{D8209545-C37C-4A55-9CFA-35676616FEF1}" sibTransId="{A5F85CFB-0F1D-4FAA-8D2B-61A4D09C8721}"/>
    <dgm:cxn modelId="{31090F08-988A-491C-8E0B-7ABFA1235C82}" type="presOf" srcId="{6817D5BC-D764-45FC-A7D2-F424BAA77AD7}" destId="{CC65C81F-C1F6-40A6-965C-D62D65B5D20F}" srcOrd="0" destOrd="0" presId="urn:microsoft.com/office/officeart/2018/2/layout/IconVerticalSolidList"/>
    <dgm:cxn modelId="{41B32511-51E5-4C9D-8546-7E204093FCD2}" type="presOf" srcId="{E3BACD26-E52C-4561-B3E0-927375F697F7}" destId="{9FC1EF4E-4AA9-47EB-B2ED-B21D2433C305}" srcOrd="0" destOrd="0" presId="urn:microsoft.com/office/officeart/2018/2/layout/IconVerticalSolidList"/>
    <dgm:cxn modelId="{BE78861E-5D61-4305-8EFE-E044C0D8247F}" srcId="{E3BACD26-E52C-4561-B3E0-927375F697F7}" destId="{6817D5BC-D764-45FC-A7D2-F424BAA77AD7}" srcOrd="1" destOrd="0" parTransId="{5A4BCAFE-B482-413E-B304-BAB277580326}" sibTransId="{7946A8D7-3352-4FCA-B83F-2A46C04857A0}"/>
    <dgm:cxn modelId="{61A41B6C-37A2-4EB6-B22E-95AD57A4EFF0}" srcId="{6817D5BC-D764-45FC-A7D2-F424BAA77AD7}" destId="{10647181-744A-42B6-BCC4-5BB5C2294D96}" srcOrd="0" destOrd="0" parTransId="{D915365A-7A68-4E93-8D74-A874508F9790}" sibTransId="{023966FE-D952-4D6B-8757-8D01802C59A2}"/>
    <dgm:cxn modelId="{5125B48B-23A0-4108-BA76-CF2E08C7A16D}" srcId="{E3BACD26-E52C-4561-B3E0-927375F697F7}" destId="{50B9A5F0-15D5-497C-B4E3-8123C104E2D3}" srcOrd="0" destOrd="0" parTransId="{25D38BE0-528E-4231-BB78-F21EB6B6D25E}" sibTransId="{EB5EF1F6-02E2-470E-B2AD-5F0CF7669A35}"/>
    <dgm:cxn modelId="{6E9A328E-4379-45B1-8B0D-E82ACD35E1DF}" type="presOf" srcId="{10647181-744A-42B6-BCC4-5BB5C2294D96}" destId="{02DACFF9-3B31-4D27-806C-D0C675FBE352}" srcOrd="0" destOrd="0" presId="urn:microsoft.com/office/officeart/2018/2/layout/IconVerticalSolidList"/>
    <dgm:cxn modelId="{E8BEBAB5-43C0-433F-9641-0FC92715D751}" type="presOf" srcId="{C8CE9620-BC65-4D23-92D1-AFFEF0E736AE}" destId="{ED012B0F-1C62-4062-AFB3-326F449E5D97}" srcOrd="0" destOrd="0" presId="urn:microsoft.com/office/officeart/2018/2/layout/IconVerticalSolidList"/>
    <dgm:cxn modelId="{A54348E6-951E-4961-AA14-B3127069ED62}" type="presOf" srcId="{50B9A5F0-15D5-497C-B4E3-8123C104E2D3}" destId="{2011DA36-5448-47F8-A11F-8327CE240EA2}" srcOrd="0" destOrd="0" presId="urn:microsoft.com/office/officeart/2018/2/layout/IconVerticalSolidList"/>
    <dgm:cxn modelId="{3BE1E002-6E00-4D91-921C-F331EB8A9946}" type="presParOf" srcId="{9FC1EF4E-4AA9-47EB-B2ED-B21D2433C305}" destId="{0843DA3E-B8C7-4D4B-8D44-104C02F07371}" srcOrd="0" destOrd="0" presId="urn:microsoft.com/office/officeart/2018/2/layout/IconVerticalSolidList"/>
    <dgm:cxn modelId="{BBC16FC2-13C1-40BB-97E2-1389899CDBC2}" type="presParOf" srcId="{0843DA3E-B8C7-4D4B-8D44-104C02F07371}" destId="{1E47E2C3-70B5-43F6-BDB0-F168F622AE67}" srcOrd="0" destOrd="0" presId="urn:microsoft.com/office/officeart/2018/2/layout/IconVerticalSolidList"/>
    <dgm:cxn modelId="{C0570E61-9687-4023-9EE1-FB5EC6D57FF8}" type="presParOf" srcId="{0843DA3E-B8C7-4D4B-8D44-104C02F07371}" destId="{B2682621-084C-4CA7-80F9-ADFB2A2225B7}" srcOrd="1" destOrd="0" presId="urn:microsoft.com/office/officeart/2018/2/layout/IconVerticalSolidList"/>
    <dgm:cxn modelId="{8B09F8F1-5427-49C5-9E0B-B2466357352A}" type="presParOf" srcId="{0843DA3E-B8C7-4D4B-8D44-104C02F07371}" destId="{F75E8582-454C-4A37-BDD2-4467A5CDEF50}" srcOrd="2" destOrd="0" presId="urn:microsoft.com/office/officeart/2018/2/layout/IconVerticalSolidList"/>
    <dgm:cxn modelId="{11A12F1F-79C4-4C39-BBC4-B9DC8190A846}" type="presParOf" srcId="{0843DA3E-B8C7-4D4B-8D44-104C02F07371}" destId="{2011DA36-5448-47F8-A11F-8327CE240EA2}" srcOrd="3" destOrd="0" presId="urn:microsoft.com/office/officeart/2018/2/layout/IconVerticalSolidList"/>
    <dgm:cxn modelId="{4638E99B-EACA-4300-AB04-053155E752AB}" type="presParOf" srcId="{0843DA3E-B8C7-4D4B-8D44-104C02F07371}" destId="{ED012B0F-1C62-4062-AFB3-326F449E5D97}" srcOrd="4" destOrd="0" presId="urn:microsoft.com/office/officeart/2018/2/layout/IconVerticalSolidList"/>
    <dgm:cxn modelId="{47937311-9D1F-4324-A70F-7C8F79BAA1A3}" type="presParOf" srcId="{9FC1EF4E-4AA9-47EB-B2ED-B21D2433C305}" destId="{EF2693FD-1FED-4D0E-A38A-F98128BDBA1E}" srcOrd="1" destOrd="0" presId="urn:microsoft.com/office/officeart/2018/2/layout/IconVerticalSolidList"/>
    <dgm:cxn modelId="{F129C22B-15A3-438A-B1F0-1BF873066C74}" type="presParOf" srcId="{9FC1EF4E-4AA9-47EB-B2ED-B21D2433C305}" destId="{5B1C9BA1-9891-4BF7-A8CD-E4B710BCCEC3}" srcOrd="2" destOrd="0" presId="urn:microsoft.com/office/officeart/2018/2/layout/IconVerticalSolidList"/>
    <dgm:cxn modelId="{0025FEDB-B336-4278-8380-0A69009515C6}" type="presParOf" srcId="{5B1C9BA1-9891-4BF7-A8CD-E4B710BCCEC3}" destId="{C541814D-A60B-4E10-8609-8B185D9AAD33}" srcOrd="0" destOrd="0" presId="urn:microsoft.com/office/officeart/2018/2/layout/IconVerticalSolidList"/>
    <dgm:cxn modelId="{DC5E83B0-DAB8-4F78-AA20-221599FFCA27}" type="presParOf" srcId="{5B1C9BA1-9891-4BF7-A8CD-E4B710BCCEC3}" destId="{9CE350D6-0886-4072-825B-26482BCFA4D3}" srcOrd="1" destOrd="0" presId="urn:microsoft.com/office/officeart/2018/2/layout/IconVerticalSolidList"/>
    <dgm:cxn modelId="{2057C42B-0E32-4B95-9BCD-D107FABCA13E}" type="presParOf" srcId="{5B1C9BA1-9891-4BF7-A8CD-E4B710BCCEC3}" destId="{8F77B7EC-4CC9-482F-80C9-A011DBF95881}" srcOrd="2" destOrd="0" presId="urn:microsoft.com/office/officeart/2018/2/layout/IconVerticalSolidList"/>
    <dgm:cxn modelId="{4251BA21-693F-4FD7-B486-7DFA3F2A8B03}" type="presParOf" srcId="{5B1C9BA1-9891-4BF7-A8CD-E4B710BCCEC3}" destId="{CC65C81F-C1F6-40A6-965C-D62D65B5D20F}" srcOrd="3" destOrd="0" presId="urn:microsoft.com/office/officeart/2018/2/layout/IconVerticalSolidList"/>
    <dgm:cxn modelId="{5B0CF647-5AD0-44E1-A432-123ACABE13AB}" type="presParOf" srcId="{5B1C9BA1-9891-4BF7-A8CD-E4B710BCCEC3}" destId="{02DACFF9-3B31-4D27-806C-D0C675FBE352}"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DF446DB-6501-463C-AA8C-11DA27DC19AD}"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C4233E1-E111-4B3A-9970-27C527B2FA30}">
      <dgm:prSet/>
      <dgm:spPr/>
      <dgm:t>
        <a:bodyPr/>
        <a:lstStyle/>
        <a:p>
          <a:r>
            <a:rPr lang="en-US" dirty="0"/>
            <a:t>$.725 per mile Effective January 1, 2026 </a:t>
          </a:r>
        </a:p>
      </dgm:t>
    </dgm:pt>
    <dgm:pt modelId="{3FB1AACF-FD03-4E60-83D2-1412593E3D33}" type="parTrans" cxnId="{A77A0AB5-49A0-42B1-AEC2-6B6058EF4062}">
      <dgm:prSet/>
      <dgm:spPr/>
      <dgm:t>
        <a:bodyPr/>
        <a:lstStyle/>
        <a:p>
          <a:endParaRPr lang="en-US"/>
        </a:p>
      </dgm:t>
    </dgm:pt>
    <dgm:pt modelId="{192DAF66-5095-4602-804A-E3BF6CB841BB}" type="sibTrans" cxnId="{A77A0AB5-49A0-42B1-AEC2-6B6058EF4062}">
      <dgm:prSet/>
      <dgm:spPr/>
      <dgm:t>
        <a:bodyPr/>
        <a:lstStyle/>
        <a:p>
          <a:endParaRPr lang="en-US"/>
        </a:p>
      </dgm:t>
    </dgm:pt>
    <dgm:pt modelId="{105B0C65-265C-4FE0-80A0-F10E74F48327}">
      <dgm:prSet/>
      <dgm:spPr/>
      <dgm:t>
        <a:bodyPr/>
        <a:lstStyle/>
        <a:p>
          <a:r>
            <a:rPr lang="en-US" dirty="0"/>
            <a:t>Regular Resident District Students:</a:t>
          </a:r>
        </a:p>
      </dgm:t>
    </dgm:pt>
    <dgm:pt modelId="{E82E2685-0AF2-419A-BFC9-54A02927F0B1}" type="parTrans" cxnId="{96D8CA99-F214-4066-87AB-32DEF0E440BF}">
      <dgm:prSet/>
      <dgm:spPr/>
      <dgm:t>
        <a:bodyPr/>
        <a:lstStyle/>
        <a:p>
          <a:endParaRPr lang="en-US"/>
        </a:p>
      </dgm:t>
    </dgm:pt>
    <dgm:pt modelId="{CA942BD4-AA38-4129-86E7-7DA5D53EEF34}" type="sibTrans" cxnId="{96D8CA99-F214-4066-87AB-32DEF0E440BF}">
      <dgm:prSet/>
      <dgm:spPr/>
      <dgm:t>
        <a:bodyPr/>
        <a:lstStyle/>
        <a:p>
          <a:endParaRPr lang="en-US"/>
        </a:p>
      </dgm:t>
    </dgm:pt>
    <dgm:pt modelId="{9ED35D02-F45F-47B1-8D3B-4E95BC0DDF5B}">
      <dgm:prSet/>
      <dgm:spPr/>
      <dgm:t>
        <a:bodyPr/>
        <a:lstStyle/>
        <a:p>
          <a:r>
            <a:rPr lang="en-US" dirty="0"/>
            <a:t>$2.0663 per mile  </a:t>
          </a:r>
        </a:p>
      </dgm:t>
    </dgm:pt>
    <dgm:pt modelId="{F8864AD4-7BAE-45DF-A99A-B2720A732403}" type="parTrans" cxnId="{6ED0C7D3-D536-4F04-94A5-011D117A2EB6}">
      <dgm:prSet/>
      <dgm:spPr/>
      <dgm:t>
        <a:bodyPr/>
        <a:lstStyle/>
        <a:p>
          <a:endParaRPr lang="en-US"/>
        </a:p>
      </dgm:t>
    </dgm:pt>
    <dgm:pt modelId="{8376FD71-B2CB-4E4F-9D72-5C91C02EF742}" type="sibTrans" cxnId="{6ED0C7D3-D536-4F04-94A5-011D117A2EB6}">
      <dgm:prSet/>
      <dgm:spPr/>
      <dgm:t>
        <a:bodyPr/>
        <a:lstStyle/>
        <a:p>
          <a:endParaRPr lang="en-US"/>
        </a:p>
      </dgm:t>
    </dgm:pt>
    <dgm:pt modelId="{33CAC96E-9C37-43B1-95C3-E1EC8F9A981C}">
      <dgm:prSet/>
      <dgm:spPr/>
      <dgm:t>
        <a:bodyPr/>
        <a:lstStyle/>
        <a:p>
          <a:r>
            <a:rPr lang="en-US" dirty="0"/>
            <a:t>Qualify if living 4 miles from school</a:t>
          </a:r>
        </a:p>
      </dgm:t>
    </dgm:pt>
    <dgm:pt modelId="{72A8FF5C-AD2B-499E-917D-1AC21A48F2EA}" type="parTrans" cxnId="{8E37600F-D542-47B0-99BE-E20A9EF51B55}">
      <dgm:prSet/>
      <dgm:spPr/>
      <dgm:t>
        <a:bodyPr/>
        <a:lstStyle/>
        <a:p>
          <a:endParaRPr lang="en-US"/>
        </a:p>
      </dgm:t>
    </dgm:pt>
    <dgm:pt modelId="{19E0CA13-ED1E-456F-BFAA-28E107C3B324}" type="sibTrans" cxnId="{8E37600F-D542-47B0-99BE-E20A9EF51B55}">
      <dgm:prSet/>
      <dgm:spPr/>
      <dgm:t>
        <a:bodyPr/>
        <a:lstStyle/>
        <a:p>
          <a:endParaRPr lang="en-US"/>
        </a:p>
      </dgm:t>
    </dgm:pt>
    <dgm:pt modelId="{2B10C306-8DB9-4D21-B491-C8D9DC16306A}">
      <dgm:prSet/>
      <dgm:spPr/>
      <dgm:t>
        <a:bodyPr/>
        <a:lstStyle/>
        <a:p>
          <a:r>
            <a:rPr lang="en-US" dirty="0"/>
            <a:t>Reimburse from 3 miles</a:t>
          </a:r>
        </a:p>
      </dgm:t>
    </dgm:pt>
    <dgm:pt modelId="{FC6195E9-1C6E-429D-BF1B-72B71E8E08F9}" type="parTrans" cxnId="{08E48B6F-ED83-4BCD-8A36-A10717B28B1D}">
      <dgm:prSet/>
      <dgm:spPr/>
      <dgm:t>
        <a:bodyPr/>
        <a:lstStyle/>
        <a:p>
          <a:endParaRPr lang="en-US"/>
        </a:p>
      </dgm:t>
    </dgm:pt>
    <dgm:pt modelId="{42901AB5-3706-467B-8E73-27AEF7693546}" type="sibTrans" cxnId="{08E48B6F-ED83-4BCD-8A36-A10717B28B1D}">
      <dgm:prSet/>
      <dgm:spPr/>
      <dgm:t>
        <a:bodyPr/>
        <a:lstStyle/>
        <a:p>
          <a:endParaRPr lang="en-US"/>
        </a:p>
      </dgm:t>
    </dgm:pt>
    <dgm:pt modelId="{1A571E53-3BF5-4C91-A915-AF2E5EF00C65}">
      <dgm:prSet/>
      <dgm:spPr/>
      <dgm:t>
        <a:bodyPr/>
        <a:lstStyle/>
        <a:p>
          <a:r>
            <a:rPr lang="en-US" dirty="0"/>
            <a:t>One way travel once a day</a:t>
          </a:r>
        </a:p>
      </dgm:t>
    </dgm:pt>
    <dgm:pt modelId="{943E572E-44A1-42E1-A53F-576A64AD9999}" type="parTrans" cxnId="{2D6C8847-6DAA-4043-9545-139840B19730}">
      <dgm:prSet/>
      <dgm:spPr/>
      <dgm:t>
        <a:bodyPr/>
        <a:lstStyle/>
        <a:p>
          <a:endParaRPr lang="en-US"/>
        </a:p>
      </dgm:t>
    </dgm:pt>
    <dgm:pt modelId="{756218B9-6ADE-463D-8957-F240716B6EBE}" type="sibTrans" cxnId="{2D6C8847-6DAA-4043-9545-139840B19730}">
      <dgm:prSet/>
      <dgm:spPr/>
      <dgm:t>
        <a:bodyPr/>
        <a:lstStyle/>
        <a:p>
          <a:endParaRPr lang="en-US"/>
        </a:p>
      </dgm:t>
    </dgm:pt>
    <dgm:pt modelId="{687C269A-48F7-48AA-BEB2-1C384C978D7D}">
      <dgm:prSet/>
      <dgm:spPr/>
      <dgm:t>
        <a:bodyPr/>
        <a:lstStyle/>
        <a:p>
          <a:r>
            <a:rPr lang="en-US" dirty="0"/>
            <a:t>Enrollment Option Students</a:t>
          </a:r>
        </a:p>
      </dgm:t>
    </dgm:pt>
    <dgm:pt modelId="{55CE359B-AB51-4130-9755-C10443065A38}" type="parTrans" cxnId="{9D1E4AAA-8D98-4EC1-97C6-38EB8B0FFB4C}">
      <dgm:prSet/>
      <dgm:spPr/>
      <dgm:t>
        <a:bodyPr/>
        <a:lstStyle/>
        <a:p>
          <a:endParaRPr lang="en-US"/>
        </a:p>
      </dgm:t>
    </dgm:pt>
    <dgm:pt modelId="{F19184C4-14BA-4DEA-B611-439DFF1FA471}" type="sibTrans" cxnId="{9D1E4AAA-8D98-4EC1-97C6-38EB8B0FFB4C}">
      <dgm:prSet/>
      <dgm:spPr/>
      <dgm:t>
        <a:bodyPr/>
        <a:lstStyle/>
        <a:p>
          <a:endParaRPr lang="en-US"/>
        </a:p>
      </dgm:t>
    </dgm:pt>
    <dgm:pt modelId="{23DEAB90-366F-4CFD-9869-22D859A9EBEC}">
      <dgm:prSet/>
      <dgm:spPr/>
      <dgm:t>
        <a:bodyPr/>
        <a:lstStyle/>
        <a:p>
          <a:r>
            <a:rPr lang="en-US" dirty="0"/>
            <a:t>$1.0331 per mile</a:t>
          </a:r>
        </a:p>
      </dgm:t>
    </dgm:pt>
    <dgm:pt modelId="{323238B5-1D41-40DC-8FFC-C786A3014179}" type="parTrans" cxnId="{E5C4D0C7-59B2-4DFB-9041-7018BC0E077B}">
      <dgm:prSet/>
      <dgm:spPr/>
      <dgm:t>
        <a:bodyPr/>
        <a:lstStyle/>
        <a:p>
          <a:endParaRPr lang="en-US"/>
        </a:p>
      </dgm:t>
    </dgm:pt>
    <dgm:pt modelId="{988C4A99-B6B4-447B-9D86-730F2D97F2C2}" type="sibTrans" cxnId="{E5C4D0C7-59B2-4DFB-9041-7018BC0E077B}">
      <dgm:prSet/>
      <dgm:spPr/>
      <dgm:t>
        <a:bodyPr/>
        <a:lstStyle/>
        <a:p>
          <a:endParaRPr lang="en-US"/>
        </a:p>
      </dgm:t>
    </dgm:pt>
    <dgm:pt modelId="{14EA414D-5964-402D-B904-7E9FB8795FFA}">
      <dgm:prSet/>
      <dgm:spPr/>
      <dgm:t>
        <a:bodyPr/>
        <a:lstStyle/>
        <a:p>
          <a:r>
            <a:rPr lang="en-US" dirty="0"/>
            <a:t>Qualify if on free lunch</a:t>
          </a:r>
        </a:p>
      </dgm:t>
    </dgm:pt>
    <dgm:pt modelId="{7F50E4D7-15D3-4107-A96B-FBCA6FBE7334}" type="parTrans" cxnId="{46D3ACB0-FAE0-4951-A449-521A79C7B5C4}">
      <dgm:prSet/>
      <dgm:spPr/>
      <dgm:t>
        <a:bodyPr/>
        <a:lstStyle/>
        <a:p>
          <a:endParaRPr lang="en-US"/>
        </a:p>
      </dgm:t>
    </dgm:pt>
    <dgm:pt modelId="{631728D4-6DA3-4477-83B5-4E6D11FF2467}" type="sibTrans" cxnId="{46D3ACB0-FAE0-4951-A449-521A79C7B5C4}">
      <dgm:prSet/>
      <dgm:spPr/>
      <dgm:t>
        <a:bodyPr/>
        <a:lstStyle/>
        <a:p>
          <a:endParaRPr lang="en-US"/>
        </a:p>
      </dgm:t>
    </dgm:pt>
    <dgm:pt modelId="{D8A54675-4C14-4AAE-A9CF-26DE8AC7370A}">
      <dgm:prSet/>
      <dgm:spPr/>
      <dgm:t>
        <a:bodyPr/>
        <a:lstStyle/>
        <a:p>
          <a:r>
            <a:rPr lang="en-US" dirty="0"/>
            <a:t>Reimburse from 3 miles</a:t>
          </a:r>
        </a:p>
      </dgm:t>
    </dgm:pt>
    <dgm:pt modelId="{2D50AEE3-AD4A-4EBA-A338-F91E28C8187B}" type="parTrans" cxnId="{EA96015E-8DF3-4A75-A6F2-F84F95174B95}">
      <dgm:prSet/>
      <dgm:spPr/>
      <dgm:t>
        <a:bodyPr/>
        <a:lstStyle/>
        <a:p>
          <a:endParaRPr lang="en-US"/>
        </a:p>
      </dgm:t>
    </dgm:pt>
    <dgm:pt modelId="{A29BBEEA-EDFA-438A-9BE7-F7A485C6CB6E}" type="sibTrans" cxnId="{EA96015E-8DF3-4A75-A6F2-F84F95174B95}">
      <dgm:prSet/>
      <dgm:spPr/>
      <dgm:t>
        <a:bodyPr/>
        <a:lstStyle/>
        <a:p>
          <a:endParaRPr lang="en-US"/>
        </a:p>
      </dgm:t>
    </dgm:pt>
    <dgm:pt modelId="{F985646F-7288-4AB8-84C1-11FBE0E930CA}">
      <dgm:prSet/>
      <dgm:spPr/>
      <dgm:t>
        <a:bodyPr/>
        <a:lstStyle/>
        <a:p>
          <a:r>
            <a:rPr lang="en-US" dirty="0"/>
            <a:t>One way travel once a day</a:t>
          </a:r>
        </a:p>
      </dgm:t>
    </dgm:pt>
    <dgm:pt modelId="{2F6A7B6C-5469-4EAF-BBCF-6FE214A0B56A}" type="parTrans" cxnId="{125CCB58-E7FB-4D88-A1C9-D1E2A19103C2}">
      <dgm:prSet/>
      <dgm:spPr/>
      <dgm:t>
        <a:bodyPr/>
        <a:lstStyle/>
        <a:p>
          <a:endParaRPr lang="en-US"/>
        </a:p>
      </dgm:t>
    </dgm:pt>
    <dgm:pt modelId="{41A3E93B-51AA-4760-AC39-1B5AC3987A77}" type="sibTrans" cxnId="{125CCB58-E7FB-4D88-A1C9-D1E2A19103C2}">
      <dgm:prSet/>
      <dgm:spPr/>
      <dgm:t>
        <a:bodyPr/>
        <a:lstStyle/>
        <a:p>
          <a:endParaRPr lang="en-US"/>
        </a:p>
      </dgm:t>
    </dgm:pt>
    <dgm:pt modelId="{28EEC994-DAAE-4413-91ED-2C7822437893}" type="pres">
      <dgm:prSet presAssocID="{BDF446DB-6501-463C-AA8C-11DA27DC19AD}" presName="Name0" presStyleCnt="0">
        <dgm:presLayoutVars>
          <dgm:dir/>
          <dgm:animLvl val="lvl"/>
          <dgm:resizeHandles val="exact"/>
        </dgm:presLayoutVars>
      </dgm:prSet>
      <dgm:spPr/>
    </dgm:pt>
    <dgm:pt modelId="{0A5F0A0C-E7CC-482B-A586-ECBFFCBEAE08}" type="pres">
      <dgm:prSet presAssocID="{687C269A-48F7-48AA-BEB2-1C384C978D7D}" presName="boxAndChildren" presStyleCnt="0"/>
      <dgm:spPr/>
    </dgm:pt>
    <dgm:pt modelId="{BE9A580D-9165-4CE8-B18A-2B5E8DF1E033}" type="pres">
      <dgm:prSet presAssocID="{687C269A-48F7-48AA-BEB2-1C384C978D7D}" presName="parentTextBox" presStyleLbl="node1" presStyleIdx="0" presStyleCnt="3"/>
      <dgm:spPr/>
    </dgm:pt>
    <dgm:pt modelId="{971153FF-14DE-417E-B311-CDAC95C87D4C}" type="pres">
      <dgm:prSet presAssocID="{687C269A-48F7-48AA-BEB2-1C384C978D7D}" presName="entireBox" presStyleLbl="node1" presStyleIdx="0" presStyleCnt="3"/>
      <dgm:spPr/>
    </dgm:pt>
    <dgm:pt modelId="{9053AFDB-1DB4-484A-A782-271E50820EBA}" type="pres">
      <dgm:prSet presAssocID="{687C269A-48F7-48AA-BEB2-1C384C978D7D}" presName="descendantBox" presStyleCnt="0"/>
      <dgm:spPr/>
    </dgm:pt>
    <dgm:pt modelId="{D759BA82-363A-44F6-A796-6A1C30AC4E7F}" type="pres">
      <dgm:prSet presAssocID="{23DEAB90-366F-4CFD-9869-22D859A9EBEC}" presName="childTextBox" presStyleLbl="fgAccFollowNode1" presStyleIdx="0" presStyleCnt="2">
        <dgm:presLayoutVars>
          <dgm:bulletEnabled val="1"/>
        </dgm:presLayoutVars>
      </dgm:prSet>
      <dgm:spPr/>
    </dgm:pt>
    <dgm:pt modelId="{95EB64EC-5A62-4729-B702-8FF5369F92EE}" type="pres">
      <dgm:prSet presAssocID="{CA942BD4-AA38-4129-86E7-7DA5D53EEF34}" presName="sp" presStyleCnt="0"/>
      <dgm:spPr/>
    </dgm:pt>
    <dgm:pt modelId="{6B375215-4205-4196-9304-D39C03330075}" type="pres">
      <dgm:prSet presAssocID="{105B0C65-265C-4FE0-80A0-F10E74F48327}" presName="arrowAndChildren" presStyleCnt="0"/>
      <dgm:spPr/>
    </dgm:pt>
    <dgm:pt modelId="{01133DD0-75CE-45DB-BF9A-6FA04320A132}" type="pres">
      <dgm:prSet presAssocID="{105B0C65-265C-4FE0-80A0-F10E74F48327}" presName="parentTextArrow" presStyleLbl="node1" presStyleIdx="0" presStyleCnt="3"/>
      <dgm:spPr/>
    </dgm:pt>
    <dgm:pt modelId="{43CE6238-FD6A-4979-B6E8-5652F546A03F}" type="pres">
      <dgm:prSet presAssocID="{105B0C65-265C-4FE0-80A0-F10E74F48327}" presName="arrow" presStyleLbl="node1" presStyleIdx="1" presStyleCnt="3"/>
      <dgm:spPr/>
    </dgm:pt>
    <dgm:pt modelId="{6A6D4E9D-4106-4D61-9D27-AF74D66BECAE}" type="pres">
      <dgm:prSet presAssocID="{105B0C65-265C-4FE0-80A0-F10E74F48327}" presName="descendantArrow" presStyleCnt="0"/>
      <dgm:spPr/>
    </dgm:pt>
    <dgm:pt modelId="{C64BFDC3-4E5C-429E-A317-699D8CCF5B23}" type="pres">
      <dgm:prSet presAssocID="{9ED35D02-F45F-47B1-8D3B-4E95BC0DDF5B}" presName="childTextArrow" presStyleLbl="fgAccFollowNode1" presStyleIdx="1" presStyleCnt="2">
        <dgm:presLayoutVars>
          <dgm:bulletEnabled val="1"/>
        </dgm:presLayoutVars>
      </dgm:prSet>
      <dgm:spPr/>
    </dgm:pt>
    <dgm:pt modelId="{6D1CDD3B-3B61-4CE3-8EB1-F4435783375D}" type="pres">
      <dgm:prSet presAssocID="{192DAF66-5095-4602-804A-E3BF6CB841BB}" presName="sp" presStyleCnt="0"/>
      <dgm:spPr/>
    </dgm:pt>
    <dgm:pt modelId="{A03E74AC-0431-470F-B99D-D5497B2082D2}" type="pres">
      <dgm:prSet presAssocID="{2C4233E1-E111-4B3A-9970-27C527B2FA30}" presName="arrowAndChildren" presStyleCnt="0"/>
      <dgm:spPr/>
    </dgm:pt>
    <dgm:pt modelId="{25BABB70-88B6-4C49-9789-7201292D3130}" type="pres">
      <dgm:prSet presAssocID="{2C4233E1-E111-4B3A-9970-27C527B2FA30}" presName="parentTextArrow" presStyleLbl="node1" presStyleIdx="2" presStyleCnt="3"/>
      <dgm:spPr/>
    </dgm:pt>
  </dgm:ptLst>
  <dgm:cxnLst>
    <dgm:cxn modelId="{8E37600F-D542-47B0-99BE-E20A9EF51B55}" srcId="{9ED35D02-F45F-47B1-8D3B-4E95BC0DDF5B}" destId="{33CAC96E-9C37-43B1-95C3-E1EC8F9A981C}" srcOrd="0" destOrd="0" parTransId="{72A8FF5C-AD2B-499E-917D-1AC21A48F2EA}" sibTransId="{19E0CA13-ED1E-456F-BFAA-28E107C3B324}"/>
    <dgm:cxn modelId="{D896B627-6D0B-49B9-A5CA-0725C0C0A2E5}" type="presOf" srcId="{105B0C65-265C-4FE0-80A0-F10E74F48327}" destId="{43CE6238-FD6A-4979-B6E8-5652F546A03F}" srcOrd="1" destOrd="0" presId="urn:microsoft.com/office/officeart/2005/8/layout/process4"/>
    <dgm:cxn modelId="{E4DD3F2F-5714-4E59-9090-E71ECF918548}" type="presOf" srcId="{1A571E53-3BF5-4C91-A915-AF2E5EF00C65}" destId="{C64BFDC3-4E5C-429E-A317-699D8CCF5B23}" srcOrd="0" destOrd="3" presId="urn:microsoft.com/office/officeart/2005/8/layout/process4"/>
    <dgm:cxn modelId="{EA96015E-8DF3-4A75-A6F2-F84F95174B95}" srcId="{23DEAB90-366F-4CFD-9869-22D859A9EBEC}" destId="{D8A54675-4C14-4AAE-A9CF-26DE8AC7370A}" srcOrd="1" destOrd="0" parTransId="{2D50AEE3-AD4A-4EBA-A338-F91E28C8187B}" sibTransId="{A29BBEEA-EDFA-438A-9BE7-F7A485C6CB6E}"/>
    <dgm:cxn modelId="{3A54D65E-A2F6-47C7-9154-05E4118F9F27}" type="presOf" srcId="{2B10C306-8DB9-4D21-B491-C8D9DC16306A}" destId="{C64BFDC3-4E5C-429E-A317-699D8CCF5B23}" srcOrd="0" destOrd="2" presId="urn:microsoft.com/office/officeart/2005/8/layout/process4"/>
    <dgm:cxn modelId="{82017243-DDA1-4452-8C92-40F389A38435}" type="presOf" srcId="{14EA414D-5964-402D-B904-7E9FB8795FFA}" destId="{D759BA82-363A-44F6-A796-6A1C30AC4E7F}" srcOrd="0" destOrd="1" presId="urn:microsoft.com/office/officeart/2005/8/layout/process4"/>
    <dgm:cxn modelId="{2D6C8847-6DAA-4043-9545-139840B19730}" srcId="{9ED35D02-F45F-47B1-8D3B-4E95BC0DDF5B}" destId="{1A571E53-3BF5-4C91-A915-AF2E5EF00C65}" srcOrd="2" destOrd="0" parTransId="{943E572E-44A1-42E1-A53F-576A64AD9999}" sibTransId="{756218B9-6ADE-463D-8957-F240716B6EBE}"/>
    <dgm:cxn modelId="{08E48B6F-ED83-4BCD-8A36-A10717B28B1D}" srcId="{9ED35D02-F45F-47B1-8D3B-4E95BC0DDF5B}" destId="{2B10C306-8DB9-4D21-B491-C8D9DC16306A}" srcOrd="1" destOrd="0" parTransId="{FC6195E9-1C6E-429D-BF1B-72B71E8E08F9}" sibTransId="{42901AB5-3706-467B-8E73-27AEF7693546}"/>
    <dgm:cxn modelId="{125CCB58-E7FB-4D88-A1C9-D1E2A19103C2}" srcId="{23DEAB90-366F-4CFD-9869-22D859A9EBEC}" destId="{F985646F-7288-4AB8-84C1-11FBE0E930CA}" srcOrd="2" destOrd="0" parTransId="{2F6A7B6C-5469-4EAF-BBCF-6FE214A0B56A}" sibTransId="{41A3E93B-51AA-4760-AC39-1B5AC3987A77}"/>
    <dgm:cxn modelId="{77F2C181-8640-42D4-88E3-B489CCDD4762}" type="presOf" srcId="{687C269A-48F7-48AA-BEB2-1C384C978D7D}" destId="{971153FF-14DE-417E-B311-CDAC95C87D4C}" srcOrd="1" destOrd="0" presId="urn:microsoft.com/office/officeart/2005/8/layout/process4"/>
    <dgm:cxn modelId="{EAF41C8C-5F2A-4BC6-9D43-70B97996DBB4}" type="presOf" srcId="{2C4233E1-E111-4B3A-9970-27C527B2FA30}" destId="{25BABB70-88B6-4C49-9789-7201292D3130}" srcOrd="0" destOrd="0" presId="urn:microsoft.com/office/officeart/2005/8/layout/process4"/>
    <dgm:cxn modelId="{96D8CA99-F214-4066-87AB-32DEF0E440BF}" srcId="{BDF446DB-6501-463C-AA8C-11DA27DC19AD}" destId="{105B0C65-265C-4FE0-80A0-F10E74F48327}" srcOrd="1" destOrd="0" parTransId="{E82E2685-0AF2-419A-BFC9-54A02927F0B1}" sibTransId="{CA942BD4-AA38-4129-86E7-7DA5D53EEF34}"/>
    <dgm:cxn modelId="{9D1E4AAA-8D98-4EC1-97C6-38EB8B0FFB4C}" srcId="{BDF446DB-6501-463C-AA8C-11DA27DC19AD}" destId="{687C269A-48F7-48AA-BEB2-1C384C978D7D}" srcOrd="2" destOrd="0" parTransId="{55CE359B-AB51-4130-9755-C10443065A38}" sibTransId="{F19184C4-14BA-4DEA-B611-439DFF1FA471}"/>
    <dgm:cxn modelId="{46D3ACB0-FAE0-4951-A449-521A79C7B5C4}" srcId="{23DEAB90-366F-4CFD-9869-22D859A9EBEC}" destId="{14EA414D-5964-402D-B904-7E9FB8795FFA}" srcOrd="0" destOrd="0" parTransId="{7F50E4D7-15D3-4107-A96B-FBCA6FBE7334}" sibTransId="{631728D4-6DA3-4477-83B5-4E6D11FF2467}"/>
    <dgm:cxn modelId="{695BD8B0-135A-420C-BAF2-3DC90A937E9B}" type="presOf" srcId="{D8A54675-4C14-4AAE-A9CF-26DE8AC7370A}" destId="{D759BA82-363A-44F6-A796-6A1C30AC4E7F}" srcOrd="0" destOrd="2" presId="urn:microsoft.com/office/officeart/2005/8/layout/process4"/>
    <dgm:cxn modelId="{683185B2-06D0-4363-A88E-1386967A0F27}" type="presOf" srcId="{BDF446DB-6501-463C-AA8C-11DA27DC19AD}" destId="{28EEC994-DAAE-4413-91ED-2C7822437893}" srcOrd="0" destOrd="0" presId="urn:microsoft.com/office/officeart/2005/8/layout/process4"/>
    <dgm:cxn modelId="{A77A0AB5-49A0-42B1-AEC2-6B6058EF4062}" srcId="{BDF446DB-6501-463C-AA8C-11DA27DC19AD}" destId="{2C4233E1-E111-4B3A-9970-27C527B2FA30}" srcOrd="0" destOrd="0" parTransId="{3FB1AACF-FD03-4E60-83D2-1412593E3D33}" sibTransId="{192DAF66-5095-4602-804A-E3BF6CB841BB}"/>
    <dgm:cxn modelId="{93CF4EBD-D640-40C2-953F-A70E54410D19}" type="presOf" srcId="{23DEAB90-366F-4CFD-9869-22D859A9EBEC}" destId="{D759BA82-363A-44F6-A796-6A1C30AC4E7F}" srcOrd="0" destOrd="0" presId="urn:microsoft.com/office/officeart/2005/8/layout/process4"/>
    <dgm:cxn modelId="{E5C4D0C7-59B2-4DFB-9041-7018BC0E077B}" srcId="{687C269A-48F7-48AA-BEB2-1C384C978D7D}" destId="{23DEAB90-366F-4CFD-9869-22D859A9EBEC}" srcOrd="0" destOrd="0" parTransId="{323238B5-1D41-40DC-8FFC-C786A3014179}" sibTransId="{988C4A99-B6B4-447B-9D86-730F2D97F2C2}"/>
    <dgm:cxn modelId="{6ED0C7D3-D536-4F04-94A5-011D117A2EB6}" srcId="{105B0C65-265C-4FE0-80A0-F10E74F48327}" destId="{9ED35D02-F45F-47B1-8D3B-4E95BC0DDF5B}" srcOrd="0" destOrd="0" parTransId="{F8864AD4-7BAE-45DF-A99A-B2720A732403}" sibTransId="{8376FD71-B2CB-4E4F-9D72-5C91C02EF742}"/>
    <dgm:cxn modelId="{8D7A1DED-3B1A-47D9-A07D-D3C9F72B60C5}" type="presOf" srcId="{9ED35D02-F45F-47B1-8D3B-4E95BC0DDF5B}" destId="{C64BFDC3-4E5C-429E-A317-699D8CCF5B23}" srcOrd="0" destOrd="0" presId="urn:microsoft.com/office/officeart/2005/8/layout/process4"/>
    <dgm:cxn modelId="{B35C82F2-4533-4CF5-BE1F-D1FA972F6E75}" type="presOf" srcId="{687C269A-48F7-48AA-BEB2-1C384C978D7D}" destId="{BE9A580D-9165-4CE8-B18A-2B5E8DF1E033}" srcOrd="0" destOrd="0" presId="urn:microsoft.com/office/officeart/2005/8/layout/process4"/>
    <dgm:cxn modelId="{A000B4F5-930F-4CC7-A82E-8EF0EAB418FC}" type="presOf" srcId="{33CAC96E-9C37-43B1-95C3-E1EC8F9A981C}" destId="{C64BFDC3-4E5C-429E-A317-699D8CCF5B23}" srcOrd="0" destOrd="1" presId="urn:microsoft.com/office/officeart/2005/8/layout/process4"/>
    <dgm:cxn modelId="{D75351FB-2D5E-4A32-9712-CD42FED3E437}" type="presOf" srcId="{105B0C65-265C-4FE0-80A0-F10E74F48327}" destId="{01133DD0-75CE-45DB-BF9A-6FA04320A132}" srcOrd="0" destOrd="0" presId="urn:microsoft.com/office/officeart/2005/8/layout/process4"/>
    <dgm:cxn modelId="{8F16F9FE-E3A7-42C6-B766-C1DDFDBB5766}" type="presOf" srcId="{F985646F-7288-4AB8-84C1-11FBE0E930CA}" destId="{D759BA82-363A-44F6-A796-6A1C30AC4E7F}" srcOrd="0" destOrd="3" presId="urn:microsoft.com/office/officeart/2005/8/layout/process4"/>
    <dgm:cxn modelId="{715B9914-1D4C-4505-BFD9-080E9E203EEF}" type="presParOf" srcId="{28EEC994-DAAE-4413-91ED-2C7822437893}" destId="{0A5F0A0C-E7CC-482B-A586-ECBFFCBEAE08}" srcOrd="0" destOrd="0" presId="urn:microsoft.com/office/officeart/2005/8/layout/process4"/>
    <dgm:cxn modelId="{25059CA1-A509-4E77-AC81-7745A04F4416}" type="presParOf" srcId="{0A5F0A0C-E7CC-482B-A586-ECBFFCBEAE08}" destId="{BE9A580D-9165-4CE8-B18A-2B5E8DF1E033}" srcOrd="0" destOrd="0" presId="urn:microsoft.com/office/officeart/2005/8/layout/process4"/>
    <dgm:cxn modelId="{94076DD2-9059-4B14-B1E1-ADDF1C0D1994}" type="presParOf" srcId="{0A5F0A0C-E7CC-482B-A586-ECBFFCBEAE08}" destId="{971153FF-14DE-417E-B311-CDAC95C87D4C}" srcOrd="1" destOrd="0" presId="urn:microsoft.com/office/officeart/2005/8/layout/process4"/>
    <dgm:cxn modelId="{5B4900BB-0E2C-4EFA-9F50-88EF435CBF05}" type="presParOf" srcId="{0A5F0A0C-E7CC-482B-A586-ECBFFCBEAE08}" destId="{9053AFDB-1DB4-484A-A782-271E50820EBA}" srcOrd="2" destOrd="0" presId="urn:microsoft.com/office/officeart/2005/8/layout/process4"/>
    <dgm:cxn modelId="{45FC020F-2E4E-4AE8-BEE2-519286930F32}" type="presParOf" srcId="{9053AFDB-1DB4-484A-A782-271E50820EBA}" destId="{D759BA82-363A-44F6-A796-6A1C30AC4E7F}" srcOrd="0" destOrd="0" presId="urn:microsoft.com/office/officeart/2005/8/layout/process4"/>
    <dgm:cxn modelId="{E9F7DD5E-5982-4FDB-99F4-B4117A523211}" type="presParOf" srcId="{28EEC994-DAAE-4413-91ED-2C7822437893}" destId="{95EB64EC-5A62-4729-B702-8FF5369F92EE}" srcOrd="1" destOrd="0" presId="urn:microsoft.com/office/officeart/2005/8/layout/process4"/>
    <dgm:cxn modelId="{D675935A-7A4D-44D9-B2BD-7A596CB6D2BE}" type="presParOf" srcId="{28EEC994-DAAE-4413-91ED-2C7822437893}" destId="{6B375215-4205-4196-9304-D39C03330075}" srcOrd="2" destOrd="0" presId="urn:microsoft.com/office/officeart/2005/8/layout/process4"/>
    <dgm:cxn modelId="{34D45C43-0D67-409A-B3D3-F9C885C7AAB9}" type="presParOf" srcId="{6B375215-4205-4196-9304-D39C03330075}" destId="{01133DD0-75CE-45DB-BF9A-6FA04320A132}" srcOrd="0" destOrd="0" presId="urn:microsoft.com/office/officeart/2005/8/layout/process4"/>
    <dgm:cxn modelId="{BBC85FE2-1EF5-42EE-8F98-8E82F305426B}" type="presParOf" srcId="{6B375215-4205-4196-9304-D39C03330075}" destId="{43CE6238-FD6A-4979-B6E8-5652F546A03F}" srcOrd="1" destOrd="0" presId="urn:microsoft.com/office/officeart/2005/8/layout/process4"/>
    <dgm:cxn modelId="{A2C9A2CB-F6B1-4207-BEE7-72CC23CC8FA2}" type="presParOf" srcId="{6B375215-4205-4196-9304-D39C03330075}" destId="{6A6D4E9D-4106-4D61-9D27-AF74D66BECAE}" srcOrd="2" destOrd="0" presId="urn:microsoft.com/office/officeart/2005/8/layout/process4"/>
    <dgm:cxn modelId="{45A0476E-8086-4C0C-A0D8-6F2FAA2F2769}" type="presParOf" srcId="{6A6D4E9D-4106-4D61-9D27-AF74D66BECAE}" destId="{C64BFDC3-4E5C-429E-A317-699D8CCF5B23}" srcOrd="0" destOrd="0" presId="urn:microsoft.com/office/officeart/2005/8/layout/process4"/>
    <dgm:cxn modelId="{CCEEAE39-4EB8-4B71-BA7D-18A39C3C8758}" type="presParOf" srcId="{28EEC994-DAAE-4413-91ED-2C7822437893}" destId="{6D1CDD3B-3B61-4CE3-8EB1-F4435783375D}" srcOrd="3" destOrd="0" presId="urn:microsoft.com/office/officeart/2005/8/layout/process4"/>
    <dgm:cxn modelId="{F1F8C0CD-5170-4160-8C1A-B67EB8FC5A02}" type="presParOf" srcId="{28EEC994-DAAE-4413-91ED-2C7822437893}" destId="{A03E74AC-0431-470F-B99D-D5497B2082D2}" srcOrd="4" destOrd="0" presId="urn:microsoft.com/office/officeart/2005/8/layout/process4"/>
    <dgm:cxn modelId="{CA432804-304D-4275-BB96-C701C4550C12}" type="presParOf" srcId="{A03E74AC-0431-470F-B99D-D5497B2082D2}" destId="{25BABB70-88B6-4C49-9789-7201292D313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00AAA0F-D0BE-4DDB-824C-5040A66F68EB}"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4FD59124-EFA2-48F7-9999-EA4A05F49F58}">
      <dgm:prSet/>
      <dgm:spPr/>
      <dgm:t>
        <a:bodyPr/>
        <a:lstStyle/>
        <a:p>
          <a:r>
            <a:rPr lang="en-US" dirty="0"/>
            <a:t>Department of Education Payment Information </a:t>
          </a:r>
        </a:p>
      </dgm:t>
    </dgm:pt>
    <dgm:pt modelId="{900ED497-DDAE-43D4-993A-738486C5BF03}" type="parTrans" cxnId="{0C4FC343-B7FF-4720-9480-1A2E8F28C096}">
      <dgm:prSet/>
      <dgm:spPr/>
      <dgm:t>
        <a:bodyPr/>
        <a:lstStyle/>
        <a:p>
          <a:endParaRPr lang="en-US"/>
        </a:p>
      </dgm:t>
    </dgm:pt>
    <dgm:pt modelId="{23280B2F-F36E-4E90-A725-529D7B0BE591}" type="sibTrans" cxnId="{0C4FC343-B7FF-4720-9480-1A2E8F28C096}">
      <dgm:prSet/>
      <dgm:spPr/>
      <dgm:t>
        <a:bodyPr/>
        <a:lstStyle/>
        <a:p>
          <a:endParaRPr lang="en-US"/>
        </a:p>
      </dgm:t>
    </dgm:pt>
    <dgm:pt modelId="{FB081012-D400-4030-8087-A0331864C8D9}">
      <dgm:prSet/>
      <dgm:spPr/>
      <dgm:t>
        <a:bodyPr/>
        <a:lstStyle/>
        <a:p>
          <a:r>
            <a:rPr lang="en-US" dirty="0">
              <a:hlinkClick xmlns:r="http://schemas.openxmlformats.org/officeDocument/2006/relationships" r:id="rId1"/>
            </a:rPr>
            <a:t>https://www.education.ne.gov/fos/payment-information/</a:t>
          </a:r>
          <a:endParaRPr lang="en-US" dirty="0"/>
        </a:p>
      </dgm:t>
    </dgm:pt>
    <dgm:pt modelId="{58212ABC-43C3-4ECA-A712-E9BFBBF4F0F4}" type="parTrans" cxnId="{7E4AAEA9-8684-4221-BA9D-7380478FD52B}">
      <dgm:prSet/>
      <dgm:spPr/>
      <dgm:t>
        <a:bodyPr/>
        <a:lstStyle/>
        <a:p>
          <a:endParaRPr lang="en-US"/>
        </a:p>
      </dgm:t>
    </dgm:pt>
    <dgm:pt modelId="{47D825DF-8204-4723-901E-93AA3FE4EB13}" type="sibTrans" cxnId="{7E4AAEA9-8684-4221-BA9D-7380478FD52B}">
      <dgm:prSet/>
      <dgm:spPr/>
      <dgm:t>
        <a:bodyPr/>
        <a:lstStyle/>
        <a:p>
          <a:endParaRPr lang="en-US"/>
        </a:p>
      </dgm:t>
    </dgm:pt>
    <dgm:pt modelId="{5194EDA2-F211-4C6E-AEC2-93C6CA32C8DB}">
      <dgm:prSet/>
      <dgm:spPr/>
      <dgm:t>
        <a:bodyPr/>
        <a:lstStyle/>
        <a:p>
          <a:r>
            <a:rPr lang="en-US" dirty="0"/>
            <a:t>Grants Management System (GMS)</a:t>
          </a:r>
        </a:p>
      </dgm:t>
    </dgm:pt>
    <dgm:pt modelId="{E55D860F-4311-475D-988A-BC96D38D3A92}" type="parTrans" cxnId="{73564CE3-582A-4230-85C6-277DCDB7F1BF}">
      <dgm:prSet/>
      <dgm:spPr/>
      <dgm:t>
        <a:bodyPr/>
        <a:lstStyle/>
        <a:p>
          <a:endParaRPr lang="en-US"/>
        </a:p>
      </dgm:t>
    </dgm:pt>
    <dgm:pt modelId="{17475E5E-305B-4B0E-8A0A-FC31DA55F218}" type="sibTrans" cxnId="{73564CE3-582A-4230-85C6-277DCDB7F1BF}">
      <dgm:prSet/>
      <dgm:spPr/>
      <dgm:t>
        <a:bodyPr/>
        <a:lstStyle/>
        <a:p>
          <a:endParaRPr lang="en-US"/>
        </a:p>
      </dgm:t>
    </dgm:pt>
    <dgm:pt modelId="{9328D58A-3AB9-48B4-8F76-B8B02AF758F7}">
      <dgm:prSet/>
      <dgm:spPr/>
      <dgm:t>
        <a:bodyPr/>
        <a:lstStyle/>
        <a:p>
          <a:r>
            <a:rPr lang="en-US" dirty="0"/>
            <a:t>Payment Information</a:t>
          </a:r>
        </a:p>
      </dgm:t>
    </dgm:pt>
    <dgm:pt modelId="{E8836B6E-9FB1-4974-908E-AF418A43C4D0}" type="parTrans" cxnId="{C1DFF18A-EB93-49D6-B304-3C98705BBE18}">
      <dgm:prSet/>
      <dgm:spPr/>
      <dgm:t>
        <a:bodyPr/>
        <a:lstStyle/>
        <a:p>
          <a:endParaRPr lang="en-US"/>
        </a:p>
      </dgm:t>
    </dgm:pt>
    <dgm:pt modelId="{88C61F0D-19CD-4E56-91BA-67ADBAB9C344}" type="sibTrans" cxnId="{C1DFF18A-EB93-49D6-B304-3C98705BBE18}">
      <dgm:prSet/>
      <dgm:spPr/>
      <dgm:t>
        <a:bodyPr/>
        <a:lstStyle/>
        <a:p>
          <a:endParaRPr lang="en-US"/>
        </a:p>
      </dgm:t>
    </dgm:pt>
    <dgm:pt modelId="{4B88B59F-0EC7-4DDB-BCB7-D6474F91A755}">
      <dgm:prSet/>
      <dgm:spPr/>
      <dgm:t>
        <a:bodyPr/>
        <a:lstStyle/>
        <a:p>
          <a:r>
            <a:rPr lang="en-US" dirty="0"/>
            <a:t>Audit Confirmation</a:t>
          </a:r>
        </a:p>
      </dgm:t>
    </dgm:pt>
    <dgm:pt modelId="{68BA60BD-CF9D-416A-82B1-6B29C3806CDF}" type="parTrans" cxnId="{1FAC4EF3-7E81-4093-920B-A9FEB10F2440}">
      <dgm:prSet/>
      <dgm:spPr/>
      <dgm:t>
        <a:bodyPr/>
        <a:lstStyle/>
        <a:p>
          <a:endParaRPr lang="en-US"/>
        </a:p>
      </dgm:t>
    </dgm:pt>
    <dgm:pt modelId="{ACCE7EE3-2400-4812-B72B-299CBEE8295A}" type="sibTrans" cxnId="{1FAC4EF3-7E81-4093-920B-A9FEB10F2440}">
      <dgm:prSet/>
      <dgm:spPr/>
      <dgm:t>
        <a:bodyPr/>
        <a:lstStyle/>
        <a:p>
          <a:endParaRPr lang="en-US"/>
        </a:p>
      </dgm:t>
    </dgm:pt>
    <dgm:pt modelId="{C4479C30-E85E-40C9-89C9-62E04A406D75}">
      <dgm:prSet/>
      <dgm:spPr/>
      <dgm:t>
        <a:bodyPr/>
        <a:lstStyle/>
        <a:p>
          <a:r>
            <a:rPr lang="en-US" dirty="0"/>
            <a:t>All District Payments from State of Nebraska</a:t>
          </a:r>
        </a:p>
      </dgm:t>
    </dgm:pt>
    <dgm:pt modelId="{D577A03F-94A1-42D0-824C-EE898D0888CF}" type="parTrans" cxnId="{F0595433-5606-4928-8E04-926972A7E962}">
      <dgm:prSet/>
      <dgm:spPr/>
      <dgm:t>
        <a:bodyPr/>
        <a:lstStyle/>
        <a:p>
          <a:endParaRPr lang="en-US"/>
        </a:p>
      </dgm:t>
    </dgm:pt>
    <dgm:pt modelId="{770182DD-6497-4244-811C-2625777CAF31}" type="sibTrans" cxnId="{F0595433-5606-4928-8E04-926972A7E962}">
      <dgm:prSet/>
      <dgm:spPr/>
      <dgm:t>
        <a:bodyPr/>
        <a:lstStyle/>
        <a:p>
          <a:endParaRPr lang="en-US"/>
        </a:p>
      </dgm:t>
    </dgm:pt>
    <dgm:pt modelId="{40B076CA-0CE7-4F8A-982A-CC031763A904}">
      <dgm:prSet/>
      <dgm:spPr/>
      <dgm:t>
        <a:bodyPr/>
        <a:lstStyle/>
        <a:p>
          <a:r>
            <a:rPr lang="en-US" dirty="0">
              <a:hlinkClick xmlns:r="http://schemas.openxmlformats.org/officeDocument/2006/relationships" r:id="rId2"/>
            </a:rPr>
            <a:t>Liz.hernandez@nebraska.gov</a:t>
          </a:r>
          <a:endParaRPr lang="en-US" dirty="0"/>
        </a:p>
      </dgm:t>
    </dgm:pt>
    <dgm:pt modelId="{8E6409CD-4657-41F5-AAFA-F8AD29384BD3}" type="parTrans" cxnId="{54B2F92A-B0B2-4206-9931-A1CF9613B2F5}">
      <dgm:prSet/>
      <dgm:spPr/>
      <dgm:t>
        <a:bodyPr/>
        <a:lstStyle/>
        <a:p>
          <a:endParaRPr lang="en-US"/>
        </a:p>
      </dgm:t>
    </dgm:pt>
    <dgm:pt modelId="{4F5062C9-A007-45E6-8BC4-0EF89C419C7C}" type="sibTrans" cxnId="{54B2F92A-B0B2-4206-9931-A1CF9613B2F5}">
      <dgm:prSet/>
      <dgm:spPr/>
      <dgm:t>
        <a:bodyPr/>
        <a:lstStyle/>
        <a:p>
          <a:endParaRPr lang="en-US"/>
        </a:p>
      </dgm:t>
    </dgm:pt>
    <dgm:pt modelId="{783D702E-517C-4F2E-BFAE-9E2516389B34}">
      <dgm:prSet/>
      <dgm:spPr/>
      <dgm:t>
        <a:bodyPr/>
        <a:lstStyle/>
        <a:p>
          <a:r>
            <a:rPr lang="en-US" dirty="0"/>
            <a:t>Request to receive email notification of </a:t>
          </a:r>
          <a:r>
            <a:rPr lang="en-US" i="1" dirty="0"/>
            <a:t>all</a:t>
          </a:r>
          <a:r>
            <a:rPr lang="en-US" dirty="0"/>
            <a:t> </a:t>
          </a:r>
          <a:r>
            <a:rPr lang="en-US" i="1" dirty="0"/>
            <a:t>payments</a:t>
          </a:r>
          <a:r>
            <a:rPr lang="en-US" dirty="0"/>
            <a:t> to district from State of Nebraska</a:t>
          </a:r>
        </a:p>
      </dgm:t>
    </dgm:pt>
    <dgm:pt modelId="{5AB7C054-A311-47A8-94B5-5FDEFC7E69A8}" type="parTrans" cxnId="{5802B320-075E-4F87-8760-12304EA22953}">
      <dgm:prSet/>
      <dgm:spPr/>
      <dgm:t>
        <a:bodyPr/>
        <a:lstStyle/>
        <a:p>
          <a:endParaRPr lang="en-US"/>
        </a:p>
      </dgm:t>
    </dgm:pt>
    <dgm:pt modelId="{BBE2B85B-7E9A-4FED-829F-93B3D8047BA9}" type="sibTrans" cxnId="{5802B320-075E-4F87-8760-12304EA22953}">
      <dgm:prSet/>
      <dgm:spPr/>
      <dgm:t>
        <a:bodyPr/>
        <a:lstStyle/>
        <a:p>
          <a:endParaRPr lang="en-US"/>
        </a:p>
      </dgm:t>
    </dgm:pt>
    <dgm:pt modelId="{E6F5E0C9-3CC7-402C-958F-81DD96CCB4DA}">
      <dgm:prSet/>
      <dgm:spPr/>
      <dgm:t>
        <a:bodyPr/>
        <a:lstStyle/>
        <a:p>
          <a:r>
            <a:rPr lang="en-US" dirty="0"/>
            <a:t>Email must be sent from Superintendent</a:t>
          </a:r>
        </a:p>
      </dgm:t>
    </dgm:pt>
    <dgm:pt modelId="{6EA86DDA-07A4-4E02-87E3-9F4053D8EC76}" type="parTrans" cxnId="{2D0E3B1E-D999-4A10-B1E6-762F956C224F}">
      <dgm:prSet/>
      <dgm:spPr/>
      <dgm:t>
        <a:bodyPr/>
        <a:lstStyle/>
        <a:p>
          <a:endParaRPr lang="en-US"/>
        </a:p>
      </dgm:t>
    </dgm:pt>
    <dgm:pt modelId="{DFF366E0-5325-4F68-854E-72C2A8DEA50E}" type="sibTrans" cxnId="{2D0E3B1E-D999-4A10-B1E6-762F956C224F}">
      <dgm:prSet/>
      <dgm:spPr/>
      <dgm:t>
        <a:bodyPr/>
        <a:lstStyle/>
        <a:p>
          <a:endParaRPr lang="en-US"/>
        </a:p>
      </dgm:t>
    </dgm:pt>
    <dgm:pt modelId="{96559C29-D31A-4B19-80BB-2F16DC7534AB}">
      <dgm:prSet/>
      <dgm:spPr/>
      <dgm:t>
        <a:bodyPr/>
        <a:lstStyle/>
        <a:p>
          <a:r>
            <a:rPr lang="en-US" dirty="0"/>
            <a:t>Only one email per district</a:t>
          </a:r>
        </a:p>
      </dgm:t>
    </dgm:pt>
    <dgm:pt modelId="{EDE77880-A5FE-47D8-8300-25ECBAE5ACBD}" type="parTrans" cxnId="{93FF17F7-E251-433F-B691-EEAAEA318288}">
      <dgm:prSet/>
      <dgm:spPr/>
      <dgm:t>
        <a:bodyPr/>
        <a:lstStyle/>
        <a:p>
          <a:endParaRPr lang="en-US"/>
        </a:p>
      </dgm:t>
    </dgm:pt>
    <dgm:pt modelId="{6B544A78-81C4-4FC3-93FD-341D165F13D5}" type="sibTrans" cxnId="{93FF17F7-E251-433F-B691-EEAAEA318288}">
      <dgm:prSet/>
      <dgm:spPr/>
      <dgm:t>
        <a:bodyPr/>
        <a:lstStyle/>
        <a:p>
          <a:endParaRPr lang="en-US"/>
        </a:p>
      </dgm:t>
    </dgm:pt>
    <dgm:pt modelId="{73CAE704-6EE6-4975-A826-8487BFDDF4AA}" type="pres">
      <dgm:prSet presAssocID="{600AAA0F-D0BE-4DDB-824C-5040A66F68EB}" presName="linear" presStyleCnt="0">
        <dgm:presLayoutVars>
          <dgm:animLvl val="lvl"/>
          <dgm:resizeHandles val="exact"/>
        </dgm:presLayoutVars>
      </dgm:prSet>
      <dgm:spPr/>
    </dgm:pt>
    <dgm:pt modelId="{DBE56F25-FB2A-4E82-8D23-899613DABB5A}" type="pres">
      <dgm:prSet presAssocID="{4FD59124-EFA2-48F7-9999-EA4A05F49F58}" presName="parentText" presStyleLbl="node1" presStyleIdx="0" presStyleCnt="2">
        <dgm:presLayoutVars>
          <dgm:chMax val="0"/>
          <dgm:bulletEnabled val="1"/>
        </dgm:presLayoutVars>
      </dgm:prSet>
      <dgm:spPr/>
    </dgm:pt>
    <dgm:pt modelId="{A9490A28-9E09-4D12-B69C-B6ABC5B94A0B}" type="pres">
      <dgm:prSet presAssocID="{4FD59124-EFA2-48F7-9999-EA4A05F49F58}" presName="childText" presStyleLbl="revTx" presStyleIdx="0" presStyleCnt="2">
        <dgm:presLayoutVars>
          <dgm:bulletEnabled val="1"/>
        </dgm:presLayoutVars>
      </dgm:prSet>
      <dgm:spPr/>
    </dgm:pt>
    <dgm:pt modelId="{10474232-48D2-48D2-AEB2-CAB67107D75D}" type="pres">
      <dgm:prSet presAssocID="{C4479C30-E85E-40C9-89C9-62E04A406D75}" presName="parentText" presStyleLbl="node1" presStyleIdx="1" presStyleCnt="2">
        <dgm:presLayoutVars>
          <dgm:chMax val="0"/>
          <dgm:bulletEnabled val="1"/>
        </dgm:presLayoutVars>
      </dgm:prSet>
      <dgm:spPr/>
    </dgm:pt>
    <dgm:pt modelId="{41CB28DB-FC7A-40B4-9FDD-97C88DC50651}" type="pres">
      <dgm:prSet presAssocID="{C4479C30-E85E-40C9-89C9-62E04A406D75}" presName="childText" presStyleLbl="revTx" presStyleIdx="1" presStyleCnt="2">
        <dgm:presLayoutVars>
          <dgm:bulletEnabled val="1"/>
        </dgm:presLayoutVars>
      </dgm:prSet>
      <dgm:spPr/>
    </dgm:pt>
  </dgm:ptLst>
  <dgm:cxnLst>
    <dgm:cxn modelId="{A850D11A-6C3E-4AD5-A152-6C6E69F69954}" type="presOf" srcId="{40B076CA-0CE7-4F8A-982A-CC031763A904}" destId="{41CB28DB-FC7A-40B4-9FDD-97C88DC50651}" srcOrd="0" destOrd="0" presId="urn:microsoft.com/office/officeart/2005/8/layout/vList2"/>
    <dgm:cxn modelId="{2D0E3B1E-D999-4A10-B1E6-762F956C224F}" srcId="{40B076CA-0CE7-4F8A-982A-CC031763A904}" destId="{E6F5E0C9-3CC7-402C-958F-81DD96CCB4DA}" srcOrd="1" destOrd="0" parTransId="{6EA86DDA-07A4-4E02-87E3-9F4053D8EC76}" sibTransId="{DFF366E0-5325-4F68-854E-72C2A8DEA50E}"/>
    <dgm:cxn modelId="{5802B320-075E-4F87-8760-12304EA22953}" srcId="{40B076CA-0CE7-4F8A-982A-CC031763A904}" destId="{783D702E-517C-4F2E-BFAE-9E2516389B34}" srcOrd="0" destOrd="0" parTransId="{5AB7C054-A311-47A8-94B5-5FDEFC7E69A8}" sibTransId="{BBE2B85B-7E9A-4FED-829F-93B3D8047BA9}"/>
    <dgm:cxn modelId="{54B2F92A-B0B2-4206-9931-A1CF9613B2F5}" srcId="{C4479C30-E85E-40C9-89C9-62E04A406D75}" destId="{40B076CA-0CE7-4F8A-982A-CC031763A904}" srcOrd="0" destOrd="0" parTransId="{8E6409CD-4657-41F5-AAFA-F8AD29384BD3}" sibTransId="{4F5062C9-A007-45E6-8BC4-0EF89C419C7C}"/>
    <dgm:cxn modelId="{A078EC2C-E945-4490-AE2F-3E7B29FD5BCE}" type="presOf" srcId="{9328D58A-3AB9-48B4-8F76-B8B02AF758F7}" destId="{A9490A28-9E09-4D12-B69C-B6ABC5B94A0B}" srcOrd="0" destOrd="2" presId="urn:microsoft.com/office/officeart/2005/8/layout/vList2"/>
    <dgm:cxn modelId="{F0595433-5606-4928-8E04-926972A7E962}" srcId="{600AAA0F-D0BE-4DDB-824C-5040A66F68EB}" destId="{C4479C30-E85E-40C9-89C9-62E04A406D75}" srcOrd="1" destOrd="0" parTransId="{D577A03F-94A1-42D0-824C-EE898D0888CF}" sibTransId="{770182DD-6497-4244-811C-2625777CAF31}"/>
    <dgm:cxn modelId="{60446138-3168-49C1-9D52-594D45C43C92}" type="presOf" srcId="{4B88B59F-0EC7-4DDB-BCB7-D6474F91A755}" destId="{A9490A28-9E09-4D12-B69C-B6ABC5B94A0B}" srcOrd="0" destOrd="3" presId="urn:microsoft.com/office/officeart/2005/8/layout/vList2"/>
    <dgm:cxn modelId="{0C4FC343-B7FF-4720-9480-1A2E8F28C096}" srcId="{600AAA0F-D0BE-4DDB-824C-5040A66F68EB}" destId="{4FD59124-EFA2-48F7-9999-EA4A05F49F58}" srcOrd="0" destOrd="0" parTransId="{900ED497-DDAE-43D4-993A-738486C5BF03}" sibTransId="{23280B2F-F36E-4E90-A725-529D7B0BE591}"/>
    <dgm:cxn modelId="{EB0E1C66-2274-4629-A484-AEF9D3B4548A}" type="presOf" srcId="{783D702E-517C-4F2E-BFAE-9E2516389B34}" destId="{41CB28DB-FC7A-40B4-9FDD-97C88DC50651}" srcOrd="0" destOrd="1" presId="urn:microsoft.com/office/officeart/2005/8/layout/vList2"/>
    <dgm:cxn modelId="{17804E4D-F968-4DA6-BA7C-8968812371A9}" type="presOf" srcId="{FB081012-D400-4030-8087-A0331864C8D9}" destId="{A9490A28-9E09-4D12-B69C-B6ABC5B94A0B}" srcOrd="0" destOrd="0" presId="urn:microsoft.com/office/officeart/2005/8/layout/vList2"/>
    <dgm:cxn modelId="{BA273373-A324-4EBA-90C5-A12C4DC64E4B}" type="presOf" srcId="{96559C29-D31A-4B19-80BB-2F16DC7534AB}" destId="{41CB28DB-FC7A-40B4-9FDD-97C88DC50651}" srcOrd="0" destOrd="3" presId="urn:microsoft.com/office/officeart/2005/8/layout/vList2"/>
    <dgm:cxn modelId="{4594EB73-949E-4112-AB22-8D783CE2806F}" type="presOf" srcId="{E6F5E0C9-3CC7-402C-958F-81DD96CCB4DA}" destId="{41CB28DB-FC7A-40B4-9FDD-97C88DC50651}" srcOrd="0" destOrd="2" presId="urn:microsoft.com/office/officeart/2005/8/layout/vList2"/>
    <dgm:cxn modelId="{C1DFF18A-EB93-49D6-B304-3C98705BBE18}" srcId="{4FD59124-EFA2-48F7-9999-EA4A05F49F58}" destId="{9328D58A-3AB9-48B4-8F76-B8B02AF758F7}" srcOrd="2" destOrd="0" parTransId="{E8836B6E-9FB1-4974-908E-AF418A43C4D0}" sibTransId="{88C61F0D-19CD-4E56-91BA-67ADBAB9C344}"/>
    <dgm:cxn modelId="{5717559E-B95F-438D-9DC9-539B38E0A5C0}" type="presOf" srcId="{4FD59124-EFA2-48F7-9999-EA4A05F49F58}" destId="{DBE56F25-FB2A-4E82-8D23-899613DABB5A}" srcOrd="0" destOrd="0" presId="urn:microsoft.com/office/officeart/2005/8/layout/vList2"/>
    <dgm:cxn modelId="{7E4AAEA9-8684-4221-BA9D-7380478FD52B}" srcId="{4FD59124-EFA2-48F7-9999-EA4A05F49F58}" destId="{FB081012-D400-4030-8087-A0331864C8D9}" srcOrd="0" destOrd="0" parTransId="{58212ABC-43C3-4ECA-A712-E9BFBBF4F0F4}" sibTransId="{47D825DF-8204-4723-901E-93AA3FE4EB13}"/>
    <dgm:cxn modelId="{0C2293D2-1CE1-42E0-8DA6-E4212D9A9962}" type="presOf" srcId="{C4479C30-E85E-40C9-89C9-62E04A406D75}" destId="{10474232-48D2-48D2-AEB2-CAB67107D75D}" srcOrd="0" destOrd="0" presId="urn:microsoft.com/office/officeart/2005/8/layout/vList2"/>
    <dgm:cxn modelId="{73564CE3-582A-4230-85C6-277DCDB7F1BF}" srcId="{4FD59124-EFA2-48F7-9999-EA4A05F49F58}" destId="{5194EDA2-F211-4C6E-AEC2-93C6CA32C8DB}" srcOrd="1" destOrd="0" parTransId="{E55D860F-4311-475D-988A-BC96D38D3A92}" sibTransId="{17475E5E-305B-4B0E-8A0A-FC31DA55F218}"/>
    <dgm:cxn modelId="{A83AFFE7-D8A6-4B9A-9ADF-FF7907B8845B}" type="presOf" srcId="{5194EDA2-F211-4C6E-AEC2-93C6CA32C8DB}" destId="{A9490A28-9E09-4D12-B69C-B6ABC5B94A0B}" srcOrd="0" destOrd="1" presId="urn:microsoft.com/office/officeart/2005/8/layout/vList2"/>
    <dgm:cxn modelId="{6B8F03EC-C0CA-4FCC-8593-6DB6AF2993A7}" type="presOf" srcId="{600AAA0F-D0BE-4DDB-824C-5040A66F68EB}" destId="{73CAE704-6EE6-4975-A826-8487BFDDF4AA}" srcOrd="0" destOrd="0" presId="urn:microsoft.com/office/officeart/2005/8/layout/vList2"/>
    <dgm:cxn modelId="{1FAC4EF3-7E81-4093-920B-A9FEB10F2440}" srcId="{4FD59124-EFA2-48F7-9999-EA4A05F49F58}" destId="{4B88B59F-0EC7-4DDB-BCB7-D6474F91A755}" srcOrd="3" destOrd="0" parTransId="{68BA60BD-CF9D-416A-82B1-6B29C3806CDF}" sibTransId="{ACCE7EE3-2400-4812-B72B-299CBEE8295A}"/>
    <dgm:cxn modelId="{93FF17F7-E251-433F-B691-EEAAEA318288}" srcId="{40B076CA-0CE7-4F8A-982A-CC031763A904}" destId="{96559C29-D31A-4B19-80BB-2F16DC7534AB}" srcOrd="2" destOrd="0" parTransId="{EDE77880-A5FE-47D8-8300-25ECBAE5ACBD}" sibTransId="{6B544A78-81C4-4FC3-93FD-341D165F13D5}"/>
    <dgm:cxn modelId="{C4A2A395-281E-4B81-8651-2B72C36DB3AD}" type="presParOf" srcId="{73CAE704-6EE6-4975-A826-8487BFDDF4AA}" destId="{DBE56F25-FB2A-4E82-8D23-899613DABB5A}" srcOrd="0" destOrd="0" presId="urn:microsoft.com/office/officeart/2005/8/layout/vList2"/>
    <dgm:cxn modelId="{7A2B4558-DCD0-455F-8A73-61A91190C75D}" type="presParOf" srcId="{73CAE704-6EE6-4975-A826-8487BFDDF4AA}" destId="{A9490A28-9E09-4D12-B69C-B6ABC5B94A0B}" srcOrd="1" destOrd="0" presId="urn:microsoft.com/office/officeart/2005/8/layout/vList2"/>
    <dgm:cxn modelId="{70C1445E-FB4F-4850-B4A8-174A38C8F100}" type="presParOf" srcId="{73CAE704-6EE6-4975-A826-8487BFDDF4AA}" destId="{10474232-48D2-48D2-AEB2-CAB67107D75D}" srcOrd="2" destOrd="0" presId="urn:microsoft.com/office/officeart/2005/8/layout/vList2"/>
    <dgm:cxn modelId="{BC00A0FD-CA00-45C3-A01D-8A05DDF89037}" type="presParOf" srcId="{73CAE704-6EE6-4975-A826-8487BFDDF4AA}" destId="{41CB28DB-FC7A-40B4-9FDD-97C88DC50651}"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3200" dirty="0">
              <a:effectLst>
                <a:outerShdw blurRad="38100" dist="38100" dir="2700000" algn="tl">
                  <a:srgbClr val="000000">
                    <a:alpha val="43137"/>
                  </a:srgbClr>
                </a:outerShdw>
              </a:effectLst>
            </a:rPr>
            <a:t>Collect Property Taxes</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200" dirty="0">
              <a:effectLst>
                <a:outerShdw blurRad="38100" dist="38100" dir="2700000" algn="tl">
                  <a:srgbClr val="000000">
                    <a:alpha val="43137"/>
                  </a:srgbClr>
                </a:outerShdw>
              </a:effectLst>
            </a:rPr>
            <a:t>Bond Principal &amp; Interest for Project</a:t>
          </a: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133333" custLinFactNeighborX="438" custLinFactNeighborY="30764"/>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ScaleX="116685" custLinFactNeighborX="-58" custLinFactNeighborY="-5292"/>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X="-2010" custLinFactNeighborY="-700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ScaleX="112484" custLinFactNeighborY="253"/>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Y="-7485"/>
      <dgm:spPr>
        <a:blipFill>
          <a:blip xmlns:r="http://schemas.openxmlformats.org/officeDocument/2006/relationships" r:embed="rId2">
            <a:extLst>
              <a:ext uri="{28A0092B-C50C-407E-A947-70E740481C1C}">
                <a14:useLocalDpi xmlns:a14="http://schemas.microsoft.com/office/drawing/2010/main" val="0"/>
              </a:ext>
            </a:extLst>
          </a:blip>
          <a:srcRect/>
          <a:stretch>
            <a:fillRect l="-30000" r="-30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2800" dirty="0">
              <a:effectLst>
                <a:outerShdw blurRad="38100" dist="38100" dir="2700000" algn="tl">
                  <a:srgbClr val="000000">
                    <a:alpha val="43137"/>
                  </a:srgbClr>
                </a:outerShdw>
              </a:effectLst>
            </a:rPr>
            <a:t>Accessibility Barriers</a:t>
          </a:r>
        </a:p>
        <a:p>
          <a:endParaRPr lang="en-US" sz="800" dirty="0">
            <a:effectLst>
              <a:outerShdw blurRad="38100" dist="38100" dir="2700000" algn="tl">
                <a:srgbClr val="000000">
                  <a:alpha val="43137"/>
                </a:srgbClr>
              </a:outerShdw>
            </a:effectLst>
          </a:endParaRPr>
        </a:p>
        <a:p>
          <a:r>
            <a:rPr lang="en-US" sz="2800" dirty="0">
              <a:effectLst>
                <a:outerShdw blurRad="38100" dist="38100" dir="2700000" algn="tl">
                  <a:srgbClr val="000000">
                    <a:alpha val="43137"/>
                  </a:srgbClr>
                </a:outerShdw>
              </a:effectLst>
            </a:rPr>
            <a:t>Life Safety Codes </a:t>
          </a:r>
        </a:p>
        <a:p>
          <a:r>
            <a:rPr lang="en-US" sz="2800" dirty="0">
              <a:effectLst>
                <a:outerShdw blurRad="38100" dist="38100" dir="2700000" algn="tl">
                  <a:srgbClr val="000000">
                    <a:alpha val="43137"/>
                  </a:srgbClr>
                </a:outerShdw>
              </a:effectLst>
            </a:rPr>
            <a:t>Asbestos Removal</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dirty="0">
              <a:effectLst>
                <a:outerShdw blurRad="38100" dist="38100" dir="2700000" algn="tl">
                  <a:srgbClr val="000000">
                    <a:alpha val="43137"/>
                  </a:srgbClr>
                </a:outerShdw>
              </a:effectLst>
            </a:rPr>
            <a:t>Mold Abatement &amp; Removal</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1200" dirty="0">
            <a:effectLst>
              <a:outerShdw blurRad="38100" dist="38100" dir="2700000" algn="tl">
                <a:srgbClr val="000000">
                  <a:alpha val="43137"/>
                </a:srgbClr>
              </a:outerShdw>
            </a:effectLst>
          </a:endParaRPr>
        </a:p>
        <a:p>
          <a:pPr marL="0" marR="0" lvl="0" indent="0" algn="l" defTabSz="914400" eaLnBrk="1" fontAlgn="auto" latinLnBrk="0" hangingPunct="1">
            <a:lnSpc>
              <a:spcPct val="100000"/>
            </a:lnSpc>
            <a:spcBef>
              <a:spcPts val="0"/>
            </a:spcBef>
            <a:spcAft>
              <a:spcPts val="0"/>
            </a:spcAft>
            <a:buClrTx/>
            <a:buSzTx/>
            <a:buFontTx/>
            <a:buNone/>
            <a:tabLst/>
            <a:defRPr/>
          </a:pPr>
          <a:r>
            <a:rPr lang="en-US" sz="2800" dirty="0">
              <a:solidFill>
                <a:schemeClr val="bg1"/>
              </a:solidFill>
              <a:effectLst>
                <a:outerShdw blurRad="38100" dist="38100" dir="2700000" algn="tl">
                  <a:srgbClr val="000000">
                    <a:alpha val="43137"/>
                  </a:srgbClr>
                </a:outerShdw>
              </a:effectLst>
            </a:rPr>
            <a:t>Safety and Security Infrastructure</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800" dirty="0">
            <a:effectLst>
              <a:outerShdw blurRad="38100" dist="38100" dir="2700000" algn="tl">
                <a:srgbClr val="000000">
                  <a:alpha val="43137"/>
                </a:srgbClr>
              </a:outerShdw>
            </a:effectLst>
          </a:endParaRP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133333" custLinFactNeighborX="756" custLinFactNeighborY="42930"/>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X="2754" custLinFactNeighborY="-34857"/>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29000" b="-29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X="-351" custLinFactNeighborY="-18289"/>
      <dgm:spPr>
        <a:blipFill>
          <a:blip xmlns:r="http://schemas.openxmlformats.org/officeDocument/2006/relationships" r:embed="rId2">
            <a:extLst>
              <a:ext uri="{28A0092B-C50C-407E-A947-70E740481C1C}">
                <a14:useLocalDpi xmlns:a14="http://schemas.microsoft.com/office/drawing/2010/main" val="0"/>
              </a:ext>
            </a:extLst>
          </a:blip>
          <a:srcRect/>
          <a:stretch>
            <a:fillRect t="-9000" b="-9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dgm:spPr/>
      <dgm:t>
        <a:bodyPr/>
        <a:lstStyle/>
        <a:p>
          <a:endParaRPr lang="en-US" dirty="0">
            <a:effectLst>
              <a:outerShdw blurRad="38100" dist="38100" dir="2700000" algn="tl">
                <a:srgbClr val="000000">
                  <a:alpha val="43137"/>
                </a:srgbClr>
              </a:outerShdw>
            </a:effectLst>
          </a:endParaRP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dgm:spPr/>
      <dgm:t>
        <a:bodyPr/>
        <a:lstStyle/>
        <a:p>
          <a:endParaRPr lang="en-US" dirty="0">
            <a:effectLst>
              <a:outerShdw blurRad="38100" dist="38100" dir="2700000" algn="tl">
                <a:srgbClr val="000000">
                  <a:alpha val="43137"/>
                </a:srgbClr>
              </a:outerShdw>
            </a:effectLst>
          </a:endParaRP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134269" custLinFactNeighborY="-3378"/>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LinFactNeighborX="-14474"/>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3916"/>
      <dgm:spPr>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643FFD8-882D-4A64-B119-666576D0D27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DFAE24B1-2C11-4F96-841B-A3C5F2C01FE0}">
      <dgm:prSet/>
      <dgm:spPr/>
      <dgm:t>
        <a:bodyPr/>
        <a:lstStyle/>
        <a:p>
          <a:r>
            <a:rPr lang="en-US" b="1" dirty="0"/>
            <a:t>Tax proceeds must be spent for the purposes for which they were originally collected.</a:t>
          </a:r>
          <a:endParaRPr lang="en-US" dirty="0"/>
        </a:p>
      </dgm:t>
    </dgm:pt>
    <dgm:pt modelId="{2A748315-3855-44FA-939E-9C2921FE289C}" type="parTrans" cxnId="{455ED0CE-7AD1-44DF-8859-736FFA9C06BA}">
      <dgm:prSet/>
      <dgm:spPr/>
      <dgm:t>
        <a:bodyPr/>
        <a:lstStyle/>
        <a:p>
          <a:endParaRPr lang="en-US"/>
        </a:p>
      </dgm:t>
    </dgm:pt>
    <dgm:pt modelId="{92AF3020-7DC5-4989-B494-353FFAFC0DD3}" type="sibTrans" cxnId="{455ED0CE-7AD1-44DF-8859-736FFA9C06BA}">
      <dgm:prSet/>
      <dgm:spPr/>
      <dgm:t>
        <a:bodyPr/>
        <a:lstStyle/>
        <a:p>
          <a:endParaRPr lang="en-US"/>
        </a:p>
      </dgm:t>
    </dgm:pt>
    <dgm:pt modelId="{080D81EA-43A2-41D1-99E9-8F51CC55FA62}">
      <dgm:prSet/>
      <dgm:spPr/>
      <dgm:t>
        <a:bodyPr/>
        <a:lstStyle/>
        <a:p>
          <a:r>
            <a:rPr lang="en-US" b="1" i="1" dirty="0"/>
            <a:t>Building projects cannot be paid out of the General Fund.</a:t>
          </a:r>
          <a:endParaRPr lang="en-US" dirty="0"/>
        </a:p>
      </dgm:t>
    </dgm:pt>
    <dgm:pt modelId="{8A4FCBEC-E832-4965-B362-F802232359DE}" type="parTrans" cxnId="{F6AD8621-9C68-4DC2-BBCA-F9BE94F6BCCF}">
      <dgm:prSet/>
      <dgm:spPr/>
      <dgm:t>
        <a:bodyPr/>
        <a:lstStyle/>
        <a:p>
          <a:endParaRPr lang="en-US"/>
        </a:p>
      </dgm:t>
    </dgm:pt>
    <dgm:pt modelId="{0821E88A-3D81-4583-B1F9-44DA735450F9}" type="sibTrans" cxnId="{F6AD8621-9C68-4DC2-BBCA-F9BE94F6BCCF}">
      <dgm:prSet/>
      <dgm:spPr/>
      <dgm:t>
        <a:bodyPr/>
        <a:lstStyle/>
        <a:p>
          <a:endParaRPr lang="en-US"/>
        </a:p>
      </dgm:t>
    </dgm:pt>
    <dgm:pt modelId="{A9240CC1-05CB-4CDA-B69E-91FA0275A4BC}">
      <dgm:prSet/>
      <dgm:spPr/>
      <dgm:t>
        <a:bodyPr/>
        <a:lstStyle/>
        <a:p>
          <a:r>
            <a:rPr lang="en-US" b="1" i="1" dirty="0"/>
            <a:t>Interfund Loans can be made between Taxing Funds</a:t>
          </a:r>
        </a:p>
        <a:p>
          <a:r>
            <a:rPr lang="en-US" b="1" i="1" dirty="0"/>
            <a:t>*One Exception – General can be used for Bond payment in a shortfall situation.</a:t>
          </a:r>
          <a:endParaRPr lang="en-US" dirty="0"/>
        </a:p>
      </dgm:t>
    </dgm:pt>
    <dgm:pt modelId="{22ACE909-E7B7-4AEA-8093-D40ECE12CEDD}" type="parTrans" cxnId="{0509F463-AC9A-4175-A31E-3195DA3FBA39}">
      <dgm:prSet/>
      <dgm:spPr/>
      <dgm:t>
        <a:bodyPr/>
        <a:lstStyle/>
        <a:p>
          <a:endParaRPr lang="en-US"/>
        </a:p>
      </dgm:t>
    </dgm:pt>
    <dgm:pt modelId="{A30B08EB-6D05-4C80-9941-8D6573F46A37}" type="sibTrans" cxnId="{0509F463-AC9A-4175-A31E-3195DA3FBA39}">
      <dgm:prSet/>
      <dgm:spPr/>
      <dgm:t>
        <a:bodyPr/>
        <a:lstStyle/>
        <a:p>
          <a:endParaRPr lang="en-US"/>
        </a:p>
      </dgm:t>
    </dgm:pt>
    <dgm:pt modelId="{E3620D09-3311-48A7-A725-FA7F6D46C926}" type="pres">
      <dgm:prSet presAssocID="{5643FFD8-882D-4A64-B119-666576D0D27B}" presName="linear" presStyleCnt="0">
        <dgm:presLayoutVars>
          <dgm:animLvl val="lvl"/>
          <dgm:resizeHandles val="exact"/>
        </dgm:presLayoutVars>
      </dgm:prSet>
      <dgm:spPr/>
    </dgm:pt>
    <dgm:pt modelId="{64A989B8-F9B8-4EB7-890F-A5A2323D0183}" type="pres">
      <dgm:prSet presAssocID="{DFAE24B1-2C11-4F96-841B-A3C5F2C01FE0}" presName="parentText" presStyleLbl="node1" presStyleIdx="0" presStyleCnt="3">
        <dgm:presLayoutVars>
          <dgm:chMax val="0"/>
          <dgm:bulletEnabled val="1"/>
        </dgm:presLayoutVars>
      </dgm:prSet>
      <dgm:spPr/>
    </dgm:pt>
    <dgm:pt modelId="{841CB43A-1021-417E-9249-137F46EBB827}" type="pres">
      <dgm:prSet presAssocID="{92AF3020-7DC5-4989-B494-353FFAFC0DD3}" presName="spacer" presStyleCnt="0"/>
      <dgm:spPr/>
    </dgm:pt>
    <dgm:pt modelId="{1EB0218F-BC56-484B-8B20-C5CC325DCC68}" type="pres">
      <dgm:prSet presAssocID="{080D81EA-43A2-41D1-99E9-8F51CC55FA62}" presName="parentText" presStyleLbl="node1" presStyleIdx="1" presStyleCnt="3">
        <dgm:presLayoutVars>
          <dgm:chMax val="0"/>
          <dgm:bulletEnabled val="1"/>
        </dgm:presLayoutVars>
      </dgm:prSet>
      <dgm:spPr/>
    </dgm:pt>
    <dgm:pt modelId="{1143F088-C3A7-402C-8A72-BB2FC4D05883}" type="pres">
      <dgm:prSet presAssocID="{0821E88A-3D81-4583-B1F9-44DA735450F9}" presName="spacer" presStyleCnt="0"/>
      <dgm:spPr/>
    </dgm:pt>
    <dgm:pt modelId="{EDC8E4D7-BB71-4369-BC00-A9F21E895211}" type="pres">
      <dgm:prSet presAssocID="{A9240CC1-05CB-4CDA-B69E-91FA0275A4BC}" presName="parentText" presStyleLbl="node1" presStyleIdx="2" presStyleCnt="3">
        <dgm:presLayoutVars>
          <dgm:chMax val="0"/>
          <dgm:bulletEnabled val="1"/>
        </dgm:presLayoutVars>
      </dgm:prSet>
      <dgm:spPr/>
    </dgm:pt>
  </dgm:ptLst>
  <dgm:cxnLst>
    <dgm:cxn modelId="{92AAB903-6C10-4508-9BF6-012F569AEC4B}" type="presOf" srcId="{DFAE24B1-2C11-4F96-841B-A3C5F2C01FE0}" destId="{64A989B8-F9B8-4EB7-890F-A5A2323D0183}" srcOrd="0" destOrd="0" presId="urn:microsoft.com/office/officeart/2005/8/layout/vList2"/>
    <dgm:cxn modelId="{F6AD8621-9C68-4DC2-BBCA-F9BE94F6BCCF}" srcId="{5643FFD8-882D-4A64-B119-666576D0D27B}" destId="{080D81EA-43A2-41D1-99E9-8F51CC55FA62}" srcOrd="1" destOrd="0" parTransId="{8A4FCBEC-E832-4965-B362-F802232359DE}" sibTransId="{0821E88A-3D81-4583-B1F9-44DA735450F9}"/>
    <dgm:cxn modelId="{5A2DD741-977B-4A1B-A9A9-8172364A3594}" type="presOf" srcId="{080D81EA-43A2-41D1-99E9-8F51CC55FA62}" destId="{1EB0218F-BC56-484B-8B20-C5CC325DCC68}" srcOrd="0" destOrd="0" presId="urn:microsoft.com/office/officeart/2005/8/layout/vList2"/>
    <dgm:cxn modelId="{0509F463-AC9A-4175-A31E-3195DA3FBA39}" srcId="{5643FFD8-882D-4A64-B119-666576D0D27B}" destId="{A9240CC1-05CB-4CDA-B69E-91FA0275A4BC}" srcOrd="2" destOrd="0" parTransId="{22ACE909-E7B7-4AEA-8093-D40ECE12CEDD}" sibTransId="{A30B08EB-6D05-4C80-9941-8D6573F46A37}"/>
    <dgm:cxn modelId="{8E00C74C-29D6-4381-9F21-9CE66C7F480B}" type="presOf" srcId="{A9240CC1-05CB-4CDA-B69E-91FA0275A4BC}" destId="{EDC8E4D7-BB71-4369-BC00-A9F21E895211}" srcOrd="0" destOrd="0" presId="urn:microsoft.com/office/officeart/2005/8/layout/vList2"/>
    <dgm:cxn modelId="{54322B8F-EEF7-4B5B-A835-897D2ADB2C23}" type="presOf" srcId="{5643FFD8-882D-4A64-B119-666576D0D27B}" destId="{E3620D09-3311-48A7-A725-FA7F6D46C926}" srcOrd="0" destOrd="0" presId="urn:microsoft.com/office/officeart/2005/8/layout/vList2"/>
    <dgm:cxn modelId="{455ED0CE-7AD1-44DF-8859-736FFA9C06BA}" srcId="{5643FFD8-882D-4A64-B119-666576D0D27B}" destId="{DFAE24B1-2C11-4F96-841B-A3C5F2C01FE0}" srcOrd="0" destOrd="0" parTransId="{2A748315-3855-44FA-939E-9C2921FE289C}" sibTransId="{92AF3020-7DC5-4989-B494-353FFAFC0DD3}"/>
    <dgm:cxn modelId="{4DAEABC8-B14A-48F6-971F-1033A9C662AB}" type="presParOf" srcId="{E3620D09-3311-48A7-A725-FA7F6D46C926}" destId="{64A989B8-F9B8-4EB7-890F-A5A2323D0183}" srcOrd="0" destOrd="0" presId="urn:microsoft.com/office/officeart/2005/8/layout/vList2"/>
    <dgm:cxn modelId="{2A62E8B7-1606-487B-8580-DB92E54C8E5A}" type="presParOf" srcId="{E3620D09-3311-48A7-A725-FA7F6D46C926}" destId="{841CB43A-1021-417E-9249-137F46EBB827}" srcOrd="1" destOrd="0" presId="urn:microsoft.com/office/officeart/2005/8/layout/vList2"/>
    <dgm:cxn modelId="{2B252939-0AAB-4926-900C-9C1EC2CFF7C6}" type="presParOf" srcId="{E3620D09-3311-48A7-A725-FA7F6D46C926}" destId="{1EB0218F-BC56-484B-8B20-C5CC325DCC68}" srcOrd="2" destOrd="0" presId="urn:microsoft.com/office/officeart/2005/8/layout/vList2"/>
    <dgm:cxn modelId="{6C0F75FA-1E4E-4589-9E80-336A64CF152F}" type="presParOf" srcId="{E3620D09-3311-48A7-A725-FA7F6D46C926}" destId="{1143F088-C3A7-402C-8A72-BB2FC4D05883}" srcOrd="3" destOrd="0" presId="urn:microsoft.com/office/officeart/2005/8/layout/vList2"/>
    <dgm:cxn modelId="{C601C60E-0BD5-4B75-87A7-AEEA6167B213}" type="presParOf" srcId="{E3620D09-3311-48A7-A725-FA7F6D46C926}" destId="{EDC8E4D7-BB71-4369-BC00-A9F21E89521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2600" b="1" kern="1200" dirty="0">
              <a:effectLst>
                <a:outerShdw blurRad="38100" dist="38100" dir="2700000" algn="tl">
                  <a:srgbClr val="000000">
                    <a:alpha val="43137"/>
                  </a:srgbClr>
                </a:outerShdw>
              </a:effectLst>
            </a:rPr>
            <a:t>Examples:</a:t>
          </a: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School Buses</a:t>
          </a: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Computers</a:t>
          </a: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Textbooks</a:t>
          </a:r>
        </a:p>
        <a:p>
          <a:pPr marL="0" marR="0" lvl="0" indent="0"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Roof repair or replacement</a:t>
          </a: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055EC77B-14EA-40A5-8136-B164320722F4}">
      <dgm:prSet phldrT="[Text]" custT="1"/>
      <dgm:spPr/>
      <dgm:t>
        <a:bodyPr/>
        <a:lstStyle/>
        <a:p>
          <a:endParaRPr lang="en-US" sz="2400" dirty="0">
            <a:effectLst>
              <a:outerShdw blurRad="38100" dist="38100" dir="2700000" algn="tl">
                <a:srgbClr val="000000">
                  <a:alpha val="43137"/>
                </a:srgbClr>
              </a:outerShdw>
            </a:effectLst>
          </a:endParaRPr>
        </a:p>
        <a:p>
          <a:endParaRPr lang="en-US" sz="2400" dirty="0">
            <a:effectLst>
              <a:outerShdw blurRad="38100" dist="38100" dir="2700000" algn="tl">
                <a:srgbClr val="000000">
                  <a:alpha val="43137"/>
                </a:srgbClr>
              </a:outerShdw>
            </a:effectLst>
          </a:endParaRPr>
        </a:p>
        <a:p>
          <a:r>
            <a:rPr lang="en-US" sz="2400" dirty="0">
              <a:effectLst>
                <a:outerShdw blurRad="38100" dist="38100" dir="2700000" algn="tl">
                  <a:srgbClr val="000000">
                    <a:alpha val="43137"/>
                  </a:srgbClr>
                </a:outerShdw>
              </a:effectLst>
            </a:rPr>
            <a:t>Spread out Capital Outlay Costs</a:t>
          </a:r>
        </a:p>
        <a:p>
          <a:endParaRPr lang="en-US" sz="2400" dirty="0">
            <a:effectLst>
              <a:outerShdw blurRad="38100" dist="38100" dir="2700000" algn="tl">
                <a:srgbClr val="000000">
                  <a:alpha val="43137"/>
                </a:srgbClr>
              </a:outerShdw>
            </a:effectLst>
          </a:endParaRPr>
        </a:p>
        <a:p>
          <a:r>
            <a:rPr lang="en-US" sz="2400" dirty="0">
              <a:effectLst>
                <a:outerShdw blurRad="38100" dist="38100" dir="2700000" algn="tl">
                  <a:srgbClr val="000000">
                    <a:alpha val="43137"/>
                  </a:srgbClr>
                </a:outerShdw>
              </a:effectLst>
            </a:rPr>
            <a:t>Use when you are out of Budget Authority</a:t>
          </a:r>
        </a:p>
        <a:p>
          <a:endParaRPr lang="en-US" sz="2800" dirty="0">
            <a:effectLst>
              <a:outerShdw blurRad="38100" dist="38100" dir="2700000" algn="tl">
                <a:srgbClr val="000000">
                  <a:alpha val="43137"/>
                </a:srgbClr>
              </a:outerShdw>
            </a:effectLst>
          </a:endParaRPr>
        </a:p>
        <a:p>
          <a:endParaRPr lang="en-US" sz="2800" dirty="0">
            <a:effectLst>
              <a:outerShdw blurRad="38100" dist="38100" dir="2700000" algn="tl">
                <a:srgbClr val="000000">
                  <a:alpha val="43137"/>
                </a:srgbClr>
              </a:outerShdw>
            </a:effectLst>
          </a:endParaRPr>
        </a:p>
        <a:p>
          <a:endParaRPr lang="en-US" sz="800" dirty="0">
            <a:effectLst>
              <a:outerShdw blurRad="38100" dist="38100" dir="2700000" algn="tl">
                <a:srgbClr val="000000">
                  <a:alpha val="43137"/>
                </a:srgbClr>
              </a:outerShdw>
            </a:effectLst>
          </a:endParaRPr>
        </a:p>
      </dgm:t>
    </dgm:pt>
    <dgm:pt modelId="{E686BA06-1A09-40B8-810E-238C83AF3CA9}" type="sibTrans" cxnId="{05842409-3437-49CE-8563-9000D6801C92}">
      <dgm:prSet/>
      <dgm:spPr/>
      <dgm:t>
        <a:bodyPr/>
        <a:lstStyle/>
        <a:p>
          <a:endParaRPr lang="en-US"/>
        </a:p>
      </dgm:t>
    </dgm:pt>
    <dgm:pt modelId="{BD9A79F1-318B-404C-969D-C4716FBDCA97}" type="parTrans" cxnId="{05842409-3437-49CE-8563-9000D6801C92}">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133333" custLinFactNeighborY="14583"/>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25719" custScaleY="97903" custLinFactNeighborX="520" custLinFactNeighborY="-15627"/>
      <dgm:spPr>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LinFactNeighborX="-235" custLinFactNeighborY="599"/>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Y="-7485"/>
      <dgm:spPr>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r>
            <a:rPr lang="en-US" sz="2800" dirty="0">
              <a:effectLst>
                <a:outerShdw blurRad="38100" dist="38100" dir="2700000" algn="tl">
                  <a:srgbClr val="000000">
                    <a:alpha val="43137"/>
                  </a:srgbClr>
                </a:outerShdw>
              </a:effectLst>
            </a:rPr>
            <a:t>Reserve General Fund Money for Benefit of District Employees</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2700" kern="1200" dirty="0">
              <a:effectLst>
                <a:outerShdw blurRad="38100" dist="38100" dir="2700000" algn="tl">
                  <a:srgbClr val="000000">
                    <a:alpha val="43137"/>
                  </a:srgbClr>
                </a:outerShdw>
              </a:effectLst>
            </a:rPr>
            <a:t>Early Retirements </a:t>
          </a:r>
        </a:p>
        <a:p>
          <a:pPr marL="0" marR="0" lvl="0" indent="0" defTabSz="914400" eaLnBrk="1" fontAlgn="auto" latinLnBrk="0" hangingPunct="1">
            <a:lnSpc>
              <a:spcPct val="100000"/>
            </a:lnSpc>
            <a:spcBef>
              <a:spcPts val="0"/>
            </a:spcBef>
            <a:spcAft>
              <a:spcPts val="0"/>
            </a:spcAft>
            <a:buClrTx/>
            <a:buSzTx/>
            <a:buFontTx/>
            <a:buNone/>
            <a:tabLst/>
            <a:defRPr/>
          </a:pPr>
          <a:r>
            <a:rPr lang="en-US" sz="2700" kern="1200" dirty="0">
              <a:effectLst>
                <a:outerShdw blurRad="38100" dist="38100" dir="2700000" algn="tl">
                  <a:srgbClr val="000000">
                    <a:alpha val="43137"/>
                  </a:srgbClr>
                </a:outerShdw>
              </a:effectLst>
            </a:rPr>
            <a:t>Unemployment Compensation</a:t>
          </a:r>
        </a:p>
        <a:p>
          <a:pPr marL="0" marR="0" lvl="0" indent="0" defTabSz="914400" eaLnBrk="1" fontAlgn="auto" latinLnBrk="0" hangingPunct="1">
            <a:lnSpc>
              <a:spcPct val="100000"/>
            </a:lnSpc>
            <a:spcBef>
              <a:spcPts val="0"/>
            </a:spcBef>
            <a:spcAft>
              <a:spcPts val="0"/>
            </a:spcAft>
            <a:buClrTx/>
            <a:buSzTx/>
            <a:buFontTx/>
            <a:buNone/>
            <a:tabLst/>
            <a:defRPr/>
          </a:pPr>
          <a:r>
            <a:rPr lang="en-US" sz="2700" kern="1200" dirty="0">
              <a:effectLst>
                <a:outerShdw blurRad="38100" dist="38100" dir="2700000" algn="tl">
                  <a:srgbClr val="000000">
                    <a:alpha val="43137"/>
                  </a:srgbClr>
                </a:outerShdw>
              </a:effectLst>
            </a:rPr>
            <a:t> Deductibles</a:t>
          </a: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133333" custLinFactNeighborX="0" custLinFactNeighborY="25860"/>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ScaleX="111903" custLinFactNeighborX="232" custLinFactNeighborY="1293"/>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Y="-748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39000" b="-39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ScaleX="114327"/>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Y="-7485"/>
      <dgm:spPr>
        <a:blipFill>
          <a:blip xmlns:r="http://schemas.openxmlformats.org/officeDocument/2006/relationships" r:embed="rId2">
            <a:extLst>
              <a:ext uri="{28A0092B-C50C-407E-A947-70E740481C1C}">
                <a14:useLocalDpi xmlns:a14="http://schemas.microsoft.com/office/drawing/2010/main" val="0"/>
              </a:ext>
            </a:extLst>
          </a:blip>
          <a:srcRect/>
          <a:stretch>
            <a:fillRect t="-26000" b="-26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E001872-31C9-4A2E-8ADD-444202D1E391}" type="doc">
      <dgm:prSet loTypeId="urn:microsoft.com/office/officeart/2005/8/layout/hList7" loCatId="picture" qsTypeId="urn:microsoft.com/office/officeart/2005/8/quickstyle/simple1" qsCatId="simple" csTypeId="urn:microsoft.com/office/officeart/2005/8/colors/accent1_2" csCatId="accent1" phldr="1"/>
      <dgm:spPr/>
    </dgm:pt>
    <dgm:pt modelId="{055EC77B-14EA-40A5-8136-B164320722F4}">
      <dgm:prSet phldrT="[Text]" custT="1"/>
      <dgm:spPr/>
      <dgm:t>
        <a:bodyPr/>
        <a:lstStyle/>
        <a:p>
          <a:pPr algn="ctr"/>
          <a:r>
            <a:rPr lang="en-US" sz="3000" dirty="0">
              <a:effectLst>
                <a:outerShdw blurRad="38100" dist="38100" dir="2700000" algn="tl">
                  <a:srgbClr val="000000">
                    <a:alpha val="43137"/>
                  </a:srgbClr>
                </a:outerShdw>
              </a:effectLst>
            </a:rPr>
            <a:t>Uninsured Losses by District</a:t>
          </a:r>
        </a:p>
      </dgm:t>
    </dgm:pt>
    <dgm:pt modelId="{BD9A79F1-318B-404C-969D-C4716FBDCA97}" type="parTrans" cxnId="{05842409-3437-49CE-8563-9000D6801C92}">
      <dgm:prSet/>
      <dgm:spPr/>
      <dgm:t>
        <a:bodyPr/>
        <a:lstStyle/>
        <a:p>
          <a:endParaRPr lang="en-US"/>
        </a:p>
      </dgm:t>
    </dgm:pt>
    <dgm:pt modelId="{E686BA06-1A09-40B8-810E-238C83AF3CA9}" type="sibTrans" cxnId="{05842409-3437-49CE-8563-9000D6801C92}">
      <dgm:prSet/>
      <dgm:spPr/>
      <dgm:t>
        <a:bodyPr/>
        <a:lstStyle/>
        <a:p>
          <a:endParaRPr lang="en-US"/>
        </a:p>
      </dgm:t>
    </dgm:pt>
    <dgm:pt modelId="{B7928E20-6CAE-4D0B-BD96-735D5D8A7112}">
      <dgm:prSet phldrT="[Text]"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defTabSz="914400" eaLnBrk="1" fontAlgn="auto" latinLnBrk="0" hangingPunct="1">
            <a:lnSpc>
              <a:spcPct val="100000"/>
            </a:lnSpc>
            <a:spcBef>
              <a:spcPts val="0"/>
            </a:spcBef>
            <a:spcAft>
              <a:spcPts val="0"/>
            </a:spcAft>
            <a:buClrTx/>
            <a:buSzTx/>
            <a:buFontTx/>
            <a:buNone/>
            <a:tabLst/>
            <a:defRPr/>
          </a:pPr>
          <a:r>
            <a:rPr lang="en-US" sz="3000" kern="1200" dirty="0">
              <a:effectLst>
                <a:outerShdw blurRad="38100" dist="38100" dir="2700000" algn="tl">
                  <a:srgbClr val="000000">
                    <a:alpha val="43137"/>
                  </a:srgbClr>
                </a:outerShdw>
              </a:effectLst>
            </a:rPr>
            <a:t>Legal Fees for Defense against Public Losses</a:t>
          </a:r>
        </a:p>
        <a:p>
          <a:pPr marL="0" marR="0" lvl="0" indent="0"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gm:t>
    </dgm:pt>
    <dgm:pt modelId="{4DF70D95-4E56-4245-9ECB-7671F58C0FA9}" type="parTrans" cxnId="{3A85B9A8-EAFA-40E9-A144-33D314EC459E}">
      <dgm:prSet/>
      <dgm:spPr/>
      <dgm:t>
        <a:bodyPr/>
        <a:lstStyle/>
        <a:p>
          <a:endParaRPr lang="en-US"/>
        </a:p>
      </dgm:t>
    </dgm:pt>
    <dgm:pt modelId="{B205A746-60F8-44D0-84E5-124BB2D50E20}" type="sibTrans" cxnId="{3A85B9A8-EAFA-40E9-A144-33D314EC459E}">
      <dgm:prSet/>
      <dgm:spPr/>
      <dgm:t>
        <a:bodyPr/>
        <a:lstStyle/>
        <a:p>
          <a:endParaRPr lang="en-US"/>
        </a:p>
      </dgm:t>
    </dgm:pt>
    <dgm:pt modelId="{10254EA4-9BCE-4A91-9757-0FAB695D0F11}" type="pres">
      <dgm:prSet presAssocID="{EE001872-31C9-4A2E-8ADD-444202D1E391}" presName="Name0" presStyleCnt="0">
        <dgm:presLayoutVars>
          <dgm:dir/>
          <dgm:resizeHandles val="exact"/>
        </dgm:presLayoutVars>
      </dgm:prSet>
      <dgm:spPr/>
    </dgm:pt>
    <dgm:pt modelId="{547D620E-5C77-424A-8BFE-869C23A43B76}" type="pres">
      <dgm:prSet presAssocID="{EE001872-31C9-4A2E-8ADD-444202D1E391}" presName="fgShape" presStyleLbl="fgShp" presStyleIdx="0" presStyleCnt="1" custScaleX="108696" custScaleY="95833" custLinFactNeighborY="27084"/>
      <dgm:spPr/>
    </dgm:pt>
    <dgm:pt modelId="{078EB9C1-E441-4351-9BE2-B8ADCD0693EF}" type="pres">
      <dgm:prSet presAssocID="{EE001872-31C9-4A2E-8ADD-444202D1E391}" presName="linComp" presStyleCnt="0"/>
      <dgm:spPr/>
    </dgm:pt>
    <dgm:pt modelId="{10DD5011-C960-4D79-8ED7-07BF941BC8B1}" type="pres">
      <dgm:prSet presAssocID="{055EC77B-14EA-40A5-8136-B164320722F4}" presName="compNode" presStyleCnt="0"/>
      <dgm:spPr/>
    </dgm:pt>
    <dgm:pt modelId="{4433C255-F20C-4C2E-AED3-6352B0631701}" type="pres">
      <dgm:prSet presAssocID="{055EC77B-14EA-40A5-8136-B164320722F4}" presName="bkgdShape" presStyleLbl="node1" presStyleIdx="0" presStyleCnt="2" custScaleX="121281"/>
      <dgm:spPr/>
    </dgm:pt>
    <dgm:pt modelId="{8C18AB75-CA47-4BBD-A52E-2F931BF088A9}" type="pres">
      <dgm:prSet presAssocID="{055EC77B-14EA-40A5-8136-B164320722F4}" presName="nodeTx" presStyleLbl="node1" presStyleIdx="0" presStyleCnt="2">
        <dgm:presLayoutVars>
          <dgm:bulletEnabled val="1"/>
        </dgm:presLayoutVars>
      </dgm:prSet>
      <dgm:spPr/>
    </dgm:pt>
    <dgm:pt modelId="{3ECF8FF8-1657-420D-84A2-0799DDADEC6F}" type="pres">
      <dgm:prSet presAssocID="{055EC77B-14EA-40A5-8136-B164320722F4}" presName="invisiNode" presStyleLbl="node1" presStyleIdx="0" presStyleCnt="2"/>
      <dgm:spPr/>
    </dgm:pt>
    <dgm:pt modelId="{18C42AC8-990A-4E01-9FB1-B4040972FCBB}" type="pres">
      <dgm:prSet presAssocID="{055EC77B-14EA-40A5-8136-B164320722F4}" presName="imagNode" presStyleLbl="fgImgPlace1" presStyleIdx="0" presStyleCnt="2" custScaleX="155113" custScaleY="97903" custLinFactNeighborY="-7485"/>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effectLst>
          <a:glow rad="139700">
            <a:schemeClr val="accent3">
              <a:satMod val="175000"/>
              <a:alpha val="40000"/>
            </a:schemeClr>
          </a:glow>
          <a:outerShdw blurRad="50800" dist="38100" dir="2700000" algn="tl" rotWithShape="0">
            <a:prstClr val="black">
              <a:alpha val="40000"/>
            </a:prstClr>
          </a:outerShdw>
        </a:effectLst>
      </dgm:spPr>
    </dgm:pt>
    <dgm:pt modelId="{DFC10EFB-7CED-4563-9CF1-124F0766AB09}" type="pres">
      <dgm:prSet presAssocID="{E686BA06-1A09-40B8-810E-238C83AF3CA9}" presName="sibTrans" presStyleLbl="sibTrans2D1" presStyleIdx="0" presStyleCnt="0"/>
      <dgm:spPr/>
    </dgm:pt>
    <dgm:pt modelId="{0A0573F5-3AD1-4C76-952F-F46303696268}" type="pres">
      <dgm:prSet presAssocID="{B7928E20-6CAE-4D0B-BD96-735D5D8A7112}" presName="compNode" presStyleCnt="0"/>
      <dgm:spPr/>
    </dgm:pt>
    <dgm:pt modelId="{81B4695A-682E-453D-AD06-7BF0A56E01FD}" type="pres">
      <dgm:prSet presAssocID="{B7928E20-6CAE-4D0B-BD96-735D5D8A7112}" presName="bkgdShape" presStyleLbl="node1" presStyleIdx="1" presStyleCnt="2" custScaleX="109329"/>
      <dgm:spPr/>
    </dgm:pt>
    <dgm:pt modelId="{BB6B1C8E-B106-42F0-8067-BCF7FB544069}" type="pres">
      <dgm:prSet presAssocID="{B7928E20-6CAE-4D0B-BD96-735D5D8A7112}" presName="nodeTx" presStyleLbl="node1" presStyleIdx="1" presStyleCnt="2">
        <dgm:presLayoutVars>
          <dgm:bulletEnabled val="1"/>
        </dgm:presLayoutVars>
      </dgm:prSet>
      <dgm:spPr/>
    </dgm:pt>
    <dgm:pt modelId="{96C9769D-4564-4AA7-80B8-C1A5608C737B}" type="pres">
      <dgm:prSet presAssocID="{B7928E20-6CAE-4D0B-BD96-735D5D8A7112}" presName="invisiNode" presStyleLbl="node1" presStyleIdx="1" presStyleCnt="2"/>
      <dgm:spPr/>
    </dgm:pt>
    <dgm:pt modelId="{7DC6770D-A169-4259-95C7-F79787613784}" type="pres">
      <dgm:prSet presAssocID="{B7928E20-6CAE-4D0B-BD96-735D5D8A7112}" presName="imagNode" presStyleLbl="fgImgPlace1" presStyleIdx="1" presStyleCnt="2" custScaleX="153087" custScaleY="102298" custLinFactNeighborY="-7485"/>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8000" r="-18000"/>
          </a:stretch>
        </a:blipFill>
        <a:effectLst>
          <a:glow rad="139700">
            <a:schemeClr val="accent3">
              <a:satMod val="175000"/>
              <a:alpha val="40000"/>
            </a:schemeClr>
          </a:glow>
          <a:outerShdw blurRad="50800" dist="38100" dir="2700000" algn="tl" rotWithShape="0">
            <a:prstClr val="black">
              <a:alpha val="40000"/>
            </a:prstClr>
          </a:outerShdw>
        </a:effectLst>
      </dgm:spPr>
    </dgm:pt>
  </dgm:ptLst>
  <dgm:cxnLst>
    <dgm:cxn modelId="{05842409-3437-49CE-8563-9000D6801C92}" srcId="{EE001872-31C9-4A2E-8ADD-444202D1E391}" destId="{055EC77B-14EA-40A5-8136-B164320722F4}" srcOrd="0" destOrd="0" parTransId="{BD9A79F1-318B-404C-969D-C4716FBDCA97}" sibTransId="{E686BA06-1A09-40B8-810E-238C83AF3CA9}"/>
    <dgm:cxn modelId="{55F34553-F707-40F3-A1A1-09EC0D6D33BF}" type="presOf" srcId="{B7928E20-6CAE-4D0B-BD96-735D5D8A7112}" destId="{BB6B1C8E-B106-42F0-8067-BCF7FB544069}" srcOrd="1" destOrd="0" presId="urn:microsoft.com/office/officeart/2005/8/layout/hList7"/>
    <dgm:cxn modelId="{1441C477-0084-4A38-8AB9-6E9577CAED62}" type="presOf" srcId="{EE001872-31C9-4A2E-8ADD-444202D1E391}" destId="{10254EA4-9BCE-4A91-9757-0FAB695D0F11}" srcOrd="0" destOrd="0" presId="urn:microsoft.com/office/officeart/2005/8/layout/hList7"/>
    <dgm:cxn modelId="{30A7FE7D-5961-42D3-827E-DE9416F3E4AE}" type="presOf" srcId="{B7928E20-6CAE-4D0B-BD96-735D5D8A7112}" destId="{81B4695A-682E-453D-AD06-7BF0A56E01FD}" srcOrd="0" destOrd="0" presId="urn:microsoft.com/office/officeart/2005/8/layout/hList7"/>
    <dgm:cxn modelId="{6894EA7F-5ACA-4C5E-98E3-C55F25FE6395}" type="presOf" srcId="{055EC77B-14EA-40A5-8136-B164320722F4}" destId="{4433C255-F20C-4C2E-AED3-6352B0631701}" srcOrd="0" destOrd="0" presId="urn:microsoft.com/office/officeart/2005/8/layout/hList7"/>
    <dgm:cxn modelId="{23B2FD8C-A600-4472-A5E9-0079AC3ABA8E}" type="presOf" srcId="{055EC77B-14EA-40A5-8136-B164320722F4}" destId="{8C18AB75-CA47-4BBD-A52E-2F931BF088A9}" srcOrd="1" destOrd="0" presId="urn:microsoft.com/office/officeart/2005/8/layout/hList7"/>
    <dgm:cxn modelId="{0C97CC98-7B1E-4561-A812-13CF8238153B}" type="presOf" srcId="{E686BA06-1A09-40B8-810E-238C83AF3CA9}" destId="{DFC10EFB-7CED-4563-9CF1-124F0766AB09}" srcOrd="0" destOrd="0" presId="urn:microsoft.com/office/officeart/2005/8/layout/hList7"/>
    <dgm:cxn modelId="{3A85B9A8-EAFA-40E9-A144-33D314EC459E}" srcId="{EE001872-31C9-4A2E-8ADD-444202D1E391}" destId="{B7928E20-6CAE-4D0B-BD96-735D5D8A7112}" srcOrd="1" destOrd="0" parTransId="{4DF70D95-4E56-4245-9ECB-7671F58C0FA9}" sibTransId="{B205A746-60F8-44D0-84E5-124BB2D50E20}"/>
    <dgm:cxn modelId="{AA0678ED-3A82-4175-A580-C9E6CB6FD69B}" type="presParOf" srcId="{10254EA4-9BCE-4A91-9757-0FAB695D0F11}" destId="{547D620E-5C77-424A-8BFE-869C23A43B76}" srcOrd="0" destOrd="0" presId="urn:microsoft.com/office/officeart/2005/8/layout/hList7"/>
    <dgm:cxn modelId="{0E93121C-67A3-45D1-BE1E-0B24EEE54119}" type="presParOf" srcId="{10254EA4-9BCE-4A91-9757-0FAB695D0F11}" destId="{078EB9C1-E441-4351-9BE2-B8ADCD0693EF}" srcOrd="1" destOrd="0" presId="urn:microsoft.com/office/officeart/2005/8/layout/hList7"/>
    <dgm:cxn modelId="{D9D775FC-E595-46DE-9B5B-1469466C9C10}" type="presParOf" srcId="{078EB9C1-E441-4351-9BE2-B8ADCD0693EF}" destId="{10DD5011-C960-4D79-8ED7-07BF941BC8B1}" srcOrd="0" destOrd="0" presId="urn:microsoft.com/office/officeart/2005/8/layout/hList7"/>
    <dgm:cxn modelId="{11C2EE3D-A240-4F44-8FF2-0236C03076DE}" type="presParOf" srcId="{10DD5011-C960-4D79-8ED7-07BF941BC8B1}" destId="{4433C255-F20C-4C2E-AED3-6352B0631701}" srcOrd="0" destOrd="0" presId="urn:microsoft.com/office/officeart/2005/8/layout/hList7"/>
    <dgm:cxn modelId="{C828AB3A-2732-4356-97CC-3BF78D698FF8}" type="presParOf" srcId="{10DD5011-C960-4D79-8ED7-07BF941BC8B1}" destId="{8C18AB75-CA47-4BBD-A52E-2F931BF088A9}" srcOrd="1" destOrd="0" presId="urn:microsoft.com/office/officeart/2005/8/layout/hList7"/>
    <dgm:cxn modelId="{98A0CE02-3F64-4394-97F5-39682639EE0A}" type="presParOf" srcId="{10DD5011-C960-4D79-8ED7-07BF941BC8B1}" destId="{3ECF8FF8-1657-420D-84A2-0799DDADEC6F}" srcOrd="2" destOrd="0" presId="urn:microsoft.com/office/officeart/2005/8/layout/hList7"/>
    <dgm:cxn modelId="{F0BD91AC-F737-4FB6-A0F3-C770BA0A2D81}" type="presParOf" srcId="{10DD5011-C960-4D79-8ED7-07BF941BC8B1}" destId="{18C42AC8-990A-4E01-9FB1-B4040972FCBB}" srcOrd="3" destOrd="0" presId="urn:microsoft.com/office/officeart/2005/8/layout/hList7"/>
    <dgm:cxn modelId="{C4FAC6A3-0E6A-47A4-9131-ED5B51EFCAA8}" type="presParOf" srcId="{078EB9C1-E441-4351-9BE2-B8ADCD0693EF}" destId="{DFC10EFB-7CED-4563-9CF1-124F0766AB09}" srcOrd="1" destOrd="0" presId="urn:microsoft.com/office/officeart/2005/8/layout/hList7"/>
    <dgm:cxn modelId="{87BFDDE5-F9F9-4E5C-A430-087C9EAE21F2}" type="presParOf" srcId="{078EB9C1-E441-4351-9BE2-B8ADCD0693EF}" destId="{0A0573F5-3AD1-4C76-952F-F46303696268}" srcOrd="2" destOrd="0" presId="urn:microsoft.com/office/officeart/2005/8/layout/hList7"/>
    <dgm:cxn modelId="{98DADE0D-B18C-4D3F-849C-C6C614CF6FCE}" type="presParOf" srcId="{0A0573F5-3AD1-4C76-952F-F46303696268}" destId="{81B4695A-682E-453D-AD06-7BF0A56E01FD}" srcOrd="0" destOrd="0" presId="urn:microsoft.com/office/officeart/2005/8/layout/hList7"/>
    <dgm:cxn modelId="{D3012519-8ED6-42BD-A645-BFCE325F345D}" type="presParOf" srcId="{0A0573F5-3AD1-4C76-952F-F46303696268}" destId="{BB6B1C8E-B106-42F0-8067-BCF7FB544069}" srcOrd="1" destOrd="0" presId="urn:microsoft.com/office/officeart/2005/8/layout/hList7"/>
    <dgm:cxn modelId="{93C23496-6264-4D2E-9B2D-6646505F06F3}" type="presParOf" srcId="{0A0573F5-3AD1-4C76-952F-F46303696268}" destId="{96C9769D-4564-4AA7-80B8-C1A5608C737B}" srcOrd="2" destOrd="0" presId="urn:microsoft.com/office/officeart/2005/8/layout/hList7"/>
    <dgm:cxn modelId="{CF4DCB23-E365-41EC-87AA-F5782542471F}" type="presParOf" srcId="{0A0573F5-3AD1-4C76-952F-F46303696268}" destId="{7DC6770D-A169-4259-95C7-F7978761378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AC121-6BB2-424E-A154-C5D9F5B014FA}">
      <dsp:nvSpPr>
        <dsp:cNvPr id="0" name=""/>
        <dsp:cNvSpPr/>
      </dsp:nvSpPr>
      <dsp:spPr>
        <a:xfrm>
          <a:off x="1161677" y="395738"/>
          <a:ext cx="4099195" cy="3894257"/>
        </a:xfrm>
        <a:prstGeom prst="blockArc">
          <a:avLst>
            <a:gd name="adj1" fmla="val 10267720"/>
            <a:gd name="adj2" fmla="val 18539640"/>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063E4BA-E5CC-4079-A28C-A4C9BD237793}">
      <dsp:nvSpPr>
        <dsp:cNvPr id="0" name=""/>
        <dsp:cNvSpPr/>
      </dsp:nvSpPr>
      <dsp:spPr>
        <a:xfrm>
          <a:off x="1200651" y="780083"/>
          <a:ext cx="4055757" cy="4055757"/>
        </a:xfrm>
        <a:prstGeom prst="blockArc">
          <a:avLst>
            <a:gd name="adj1" fmla="val 3345698"/>
            <a:gd name="adj2" fmla="val 11077315"/>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894328F-0430-4367-A275-0BC258E227FB}">
      <dsp:nvSpPr>
        <dsp:cNvPr id="0" name=""/>
        <dsp:cNvSpPr/>
      </dsp:nvSpPr>
      <dsp:spPr>
        <a:xfrm>
          <a:off x="3395758" y="757523"/>
          <a:ext cx="4055757" cy="4055757"/>
        </a:xfrm>
        <a:prstGeom prst="blockArc">
          <a:avLst>
            <a:gd name="adj1" fmla="val 21361948"/>
            <a:gd name="adj2" fmla="val 7383645"/>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2AEF7E-977C-4B72-AB9D-3A154E7C5C6C}">
      <dsp:nvSpPr>
        <dsp:cNvPr id="0" name=""/>
        <dsp:cNvSpPr/>
      </dsp:nvSpPr>
      <dsp:spPr>
        <a:xfrm>
          <a:off x="3394343" y="505611"/>
          <a:ext cx="4055757" cy="4055757"/>
        </a:xfrm>
        <a:prstGeom prst="blockArc">
          <a:avLst>
            <a:gd name="adj1" fmla="val 14451688"/>
            <a:gd name="adj2" fmla="val 199443"/>
            <a:gd name="adj3" fmla="val 4638"/>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E61059E-FDB0-415D-8219-2F489A31326F}">
      <dsp:nvSpPr>
        <dsp:cNvPr id="0" name=""/>
        <dsp:cNvSpPr/>
      </dsp:nvSpPr>
      <dsp:spPr>
        <a:xfrm>
          <a:off x="2552539" y="1756886"/>
          <a:ext cx="3599893" cy="1782403"/>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2000250">
            <a:lnSpc>
              <a:spcPct val="90000"/>
            </a:lnSpc>
            <a:spcBef>
              <a:spcPct val="0"/>
            </a:spcBef>
            <a:spcAft>
              <a:spcPct val="35000"/>
            </a:spcAft>
            <a:buNone/>
          </a:pPr>
          <a:r>
            <a:rPr lang="en-US" sz="4500" kern="1200" dirty="0"/>
            <a:t>Taxing Funds</a:t>
          </a:r>
        </a:p>
      </dsp:txBody>
      <dsp:txXfrm>
        <a:off x="3079731" y="2017913"/>
        <a:ext cx="2545509" cy="1260349"/>
      </dsp:txXfrm>
    </dsp:sp>
    <dsp:sp modelId="{73FC3B0F-D2B2-4EB7-AB18-37B910166EE9}">
      <dsp:nvSpPr>
        <dsp:cNvPr id="0" name=""/>
        <dsp:cNvSpPr/>
      </dsp:nvSpPr>
      <dsp:spPr>
        <a:xfrm>
          <a:off x="2819400" y="28308"/>
          <a:ext cx="3276602" cy="1550039"/>
        </a:xfrm>
        <a:prstGeom prst="ellipse">
          <a:avLst/>
        </a:prstGeom>
        <a:solidFill>
          <a:srgbClr val="00B4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i="1" kern="1200" dirty="0"/>
            <a:t>General</a:t>
          </a:r>
          <a:endParaRPr lang="en-US" sz="2700" i="1" kern="1200" dirty="0"/>
        </a:p>
      </dsp:txBody>
      <dsp:txXfrm>
        <a:off x="3299247" y="255306"/>
        <a:ext cx="2316908" cy="1096043"/>
      </dsp:txXfrm>
    </dsp:sp>
    <dsp:sp modelId="{8DDD9DB3-CA49-49A3-BD6C-DC8A98B3B10D}">
      <dsp:nvSpPr>
        <dsp:cNvPr id="0" name=""/>
        <dsp:cNvSpPr/>
      </dsp:nvSpPr>
      <dsp:spPr>
        <a:xfrm>
          <a:off x="6210243" y="1913981"/>
          <a:ext cx="2378988" cy="1468728"/>
        </a:xfrm>
        <a:prstGeom prst="ellipse">
          <a:avLst/>
        </a:prstGeom>
        <a:solidFill>
          <a:srgbClr val="0070C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i="1" kern="1200" dirty="0"/>
            <a:t>Special Building</a:t>
          </a:r>
        </a:p>
      </dsp:txBody>
      <dsp:txXfrm>
        <a:off x="6558638" y="2129071"/>
        <a:ext cx="1682198" cy="1038548"/>
      </dsp:txXfrm>
    </dsp:sp>
    <dsp:sp modelId="{6C51AA80-1EE7-48C6-ADE7-E71778EB1E46}">
      <dsp:nvSpPr>
        <dsp:cNvPr id="0" name=""/>
        <dsp:cNvSpPr/>
      </dsp:nvSpPr>
      <dsp:spPr>
        <a:xfrm>
          <a:off x="2590056" y="3690668"/>
          <a:ext cx="3505944" cy="1509736"/>
        </a:xfrm>
        <a:prstGeom prst="ellipse">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i="1" kern="1200" dirty="0"/>
            <a:t>Qualified Capital Purpose</a:t>
          </a:r>
        </a:p>
      </dsp:txBody>
      <dsp:txXfrm>
        <a:off x="3103490" y="3911764"/>
        <a:ext cx="2479076" cy="1067544"/>
      </dsp:txXfrm>
    </dsp:sp>
    <dsp:sp modelId="{34FAFF8A-5765-4CED-B1B0-39CF2AEA1697}">
      <dsp:nvSpPr>
        <dsp:cNvPr id="0" name=""/>
        <dsp:cNvSpPr/>
      </dsp:nvSpPr>
      <dsp:spPr>
        <a:xfrm>
          <a:off x="32322" y="1913981"/>
          <a:ext cx="2443604" cy="14687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i="1" kern="1200" dirty="0"/>
            <a:t>Bond</a:t>
          </a:r>
        </a:p>
      </dsp:txBody>
      <dsp:txXfrm>
        <a:off x="390180" y="2129071"/>
        <a:ext cx="1727888" cy="103854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2380" y="0"/>
          <a:ext cx="2727234" cy="5105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n-US" sz="2900" kern="1200" dirty="0">
              <a:effectLst>
                <a:outerShdw blurRad="38100" dist="38100" dir="2700000" algn="tl">
                  <a:srgbClr val="000000">
                    <a:alpha val="43137"/>
                  </a:srgbClr>
                </a:outerShdw>
              </a:effectLst>
            </a:rPr>
            <a:t>District Extra-Curricular Activities &amp; Student Organizations</a:t>
          </a:r>
        </a:p>
      </dsp:txBody>
      <dsp:txXfrm>
        <a:off x="2380" y="2042160"/>
        <a:ext cx="2727234" cy="2042160"/>
      </dsp:txXfrm>
    </dsp:sp>
    <dsp:sp modelId="{18C42AC8-990A-4E01-9FB1-B4040972FCBB}">
      <dsp:nvSpPr>
        <dsp:cNvPr id="0" name=""/>
        <dsp:cNvSpPr/>
      </dsp:nvSpPr>
      <dsp:spPr>
        <a:xfrm>
          <a:off x="47461" y="196897"/>
          <a:ext cx="2637073" cy="166444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813813" y="0"/>
          <a:ext cx="2727234" cy="5105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900" kern="1200" dirty="0">
              <a:effectLst>
                <a:outerShdw blurRad="38100" dist="38100" dir="2700000" algn="tl">
                  <a:srgbClr val="000000">
                    <a:alpha val="43137"/>
                  </a:srgbClr>
                </a:outerShdw>
              </a:effectLst>
            </a:rPr>
            <a:t>Oversight of Financial Transactions for Student Activities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sp:txBody>
      <dsp:txXfrm>
        <a:off x="2813813" y="2042160"/>
        <a:ext cx="2727234" cy="2042160"/>
      </dsp:txXfrm>
    </dsp:sp>
    <dsp:sp modelId="{7DC6770D-A169-4259-95C7-F79787613784}">
      <dsp:nvSpPr>
        <dsp:cNvPr id="0" name=""/>
        <dsp:cNvSpPr/>
      </dsp:nvSpPr>
      <dsp:spPr>
        <a:xfrm>
          <a:off x="2873735" y="159537"/>
          <a:ext cx="2602629" cy="173916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5000" b="-25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8" y="4307687"/>
          <a:ext cx="5541065" cy="733898"/>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0" y="0"/>
          <a:ext cx="2403847" cy="4876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Financial Activities of all Nutrition Programs </a:t>
          </a:r>
        </a:p>
      </dsp:txBody>
      <dsp:txXfrm>
        <a:off x="0" y="1950720"/>
        <a:ext cx="2403847" cy="1950720"/>
      </dsp:txXfrm>
    </dsp:sp>
    <dsp:sp modelId="{18C42AC8-990A-4E01-9FB1-B4040972FCBB}">
      <dsp:nvSpPr>
        <dsp:cNvPr id="0" name=""/>
        <dsp:cNvSpPr/>
      </dsp:nvSpPr>
      <dsp:spPr>
        <a:xfrm>
          <a:off x="130480" y="351842"/>
          <a:ext cx="2199202" cy="1262396"/>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425438" y="0"/>
          <a:ext cx="2525660" cy="48768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Staff Salaries, Food/Supplies,</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Kitchen Equipment,</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Contractors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900" kern="1200" dirty="0">
            <a:effectLst>
              <a:outerShdw blurRad="38100" dist="38100" dir="2700000" algn="tl">
                <a:srgbClr val="000000">
                  <a:alpha val="43137"/>
                </a:srgbClr>
              </a:outerShdw>
            </a:effectLst>
          </a:endParaRPr>
        </a:p>
      </dsp:txBody>
      <dsp:txXfrm>
        <a:off x="2425438" y="1950720"/>
        <a:ext cx="2525660" cy="1950720"/>
      </dsp:txXfrm>
    </dsp:sp>
    <dsp:sp modelId="{7DC6770D-A169-4259-95C7-F79787613784}">
      <dsp:nvSpPr>
        <dsp:cNvPr id="0" name=""/>
        <dsp:cNvSpPr/>
      </dsp:nvSpPr>
      <dsp:spPr>
        <a:xfrm>
          <a:off x="2623973" y="319760"/>
          <a:ext cx="2164904" cy="1358649"/>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6000" b="-6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47525" y="4152234"/>
          <a:ext cx="4780050" cy="58477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37093" y="0"/>
          <a:ext cx="2629898" cy="50291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effectLst>
                <a:outerShdw blurRad="38100" dist="38100" dir="2700000" algn="tl">
                  <a:srgbClr val="000000">
                    <a:alpha val="43137"/>
                  </a:srgbClr>
                </a:outerShdw>
              </a:effectLst>
            </a:rPr>
            <a:t>Shared Teacher or Administrator </a:t>
          </a:r>
        </a:p>
        <a:p>
          <a:pPr marL="0" lvl="0" indent="0" algn="ctr" defTabSz="1155700">
            <a:lnSpc>
              <a:spcPct val="90000"/>
            </a:lnSpc>
            <a:spcBef>
              <a:spcPct val="0"/>
            </a:spcBef>
            <a:spcAft>
              <a:spcPct val="35000"/>
            </a:spcAft>
            <a:buNone/>
          </a:pPr>
          <a:endParaRPr lang="en-US" sz="1400" kern="1200" dirty="0">
            <a:effectLst>
              <a:outerShdw blurRad="38100" dist="38100" dir="2700000" algn="tl">
                <a:srgbClr val="000000">
                  <a:alpha val="43137"/>
                </a:srgbClr>
              </a:outerShdw>
            </a:effectLst>
          </a:endParaRPr>
        </a:p>
        <a:p>
          <a:pPr marL="0" lvl="0" indent="0" algn="ctr" defTabSz="1155700">
            <a:lnSpc>
              <a:spcPct val="90000"/>
            </a:lnSpc>
            <a:spcBef>
              <a:spcPct val="0"/>
            </a:spcBef>
            <a:spcAft>
              <a:spcPct val="35000"/>
            </a:spcAft>
            <a:buNone/>
          </a:pPr>
          <a:r>
            <a:rPr lang="en-US" sz="2600" kern="1200" dirty="0">
              <a:effectLst>
                <a:outerShdw blurRad="38100" dist="38100" dir="2700000" algn="tl">
                  <a:srgbClr val="000000">
                    <a:alpha val="43137"/>
                  </a:srgbClr>
                </a:outerShdw>
              </a:effectLst>
            </a:rPr>
            <a:t>Program Between Two or More Districts</a:t>
          </a:r>
        </a:p>
      </dsp:txBody>
      <dsp:txXfrm>
        <a:off x="37093" y="2011680"/>
        <a:ext cx="2629898" cy="2011680"/>
      </dsp:txXfrm>
    </dsp:sp>
    <dsp:sp modelId="{18C42AC8-990A-4E01-9FB1-B4040972FCBB}">
      <dsp:nvSpPr>
        <dsp:cNvPr id="0" name=""/>
        <dsp:cNvSpPr/>
      </dsp:nvSpPr>
      <dsp:spPr>
        <a:xfrm>
          <a:off x="72748" y="193958"/>
          <a:ext cx="2597714" cy="163960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743200" y="0"/>
          <a:ext cx="2660293" cy="50291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700" b="1" kern="1200" dirty="0">
              <a:solidFill>
                <a:srgbClr val="FF0000"/>
              </a:solidFill>
              <a:effectLst>
                <a:outerShdw blurRad="38100" dist="38100" dir="2700000" algn="tl">
                  <a:srgbClr val="000000">
                    <a:alpha val="43137"/>
                  </a:srgbClr>
                </a:outerShdw>
              </a:effectLst>
            </a:rPr>
            <a:t>ONLY</a:t>
          </a:r>
          <a:r>
            <a:rPr lang="en-US" sz="2700" kern="1200" dirty="0">
              <a:effectLst>
                <a:outerShdw blurRad="38100" dist="38100" dir="2700000" algn="tl">
                  <a:srgbClr val="000000">
                    <a:alpha val="43137"/>
                  </a:srgbClr>
                </a:outerShdw>
              </a:effectLst>
            </a:rPr>
            <a:t> used by District Serving as </a:t>
          </a:r>
          <a:r>
            <a:rPr lang="en-US" sz="2700" b="1" kern="1200" dirty="0">
              <a:solidFill>
                <a:srgbClr val="FF0000"/>
              </a:solidFill>
              <a:effectLst>
                <a:outerShdw blurRad="38100" dist="38100" dir="2700000" algn="tl">
                  <a:srgbClr val="000000">
                    <a:alpha val="43137"/>
                  </a:srgbClr>
                </a:outerShdw>
              </a:effectLst>
            </a:rPr>
            <a:t>Fiscal Agent</a:t>
          </a:r>
          <a:r>
            <a:rPr lang="en-US" sz="2700" kern="1200" dirty="0">
              <a:effectLst>
                <a:outerShdw blurRad="38100" dist="38100" dir="2700000" algn="tl">
                  <a:srgbClr val="000000">
                    <a:alpha val="43137"/>
                  </a:srgbClr>
                </a:outerShdw>
              </a:effectLst>
            </a:rPr>
            <a:t> to Pay Shared Expense</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sp:txBody>
      <dsp:txXfrm>
        <a:off x="2743200" y="2011680"/>
        <a:ext cx="2660293" cy="2011680"/>
      </dsp:txXfrm>
    </dsp:sp>
    <dsp:sp modelId="{7DC6770D-A169-4259-95C7-F79787613784}">
      <dsp:nvSpPr>
        <dsp:cNvPr id="0" name=""/>
        <dsp:cNvSpPr/>
      </dsp:nvSpPr>
      <dsp:spPr>
        <a:xfrm>
          <a:off x="2779387" y="157156"/>
          <a:ext cx="2563784" cy="1713208"/>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20000" r="-20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55899" y="4243393"/>
          <a:ext cx="5374600" cy="72294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36172" y="0"/>
          <a:ext cx="3088101" cy="52536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effectLst>
                <a:outerShdw blurRad="38100" dist="38100" dir="2700000" algn="tl">
                  <a:srgbClr val="000000">
                    <a:alpha val="43137"/>
                  </a:srgbClr>
                </a:outerShdw>
              </a:effectLst>
            </a:rPr>
            <a:t>Record Transactions Fee-Based Programs</a:t>
          </a:r>
        </a:p>
      </dsp:txBody>
      <dsp:txXfrm>
        <a:off x="36172" y="2101476"/>
        <a:ext cx="3088101" cy="2101476"/>
      </dsp:txXfrm>
    </dsp:sp>
    <dsp:sp modelId="{18C42AC8-990A-4E01-9FB1-B4040972FCBB}">
      <dsp:nvSpPr>
        <dsp:cNvPr id="0" name=""/>
        <dsp:cNvSpPr/>
      </dsp:nvSpPr>
      <dsp:spPr>
        <a:xfrm>
          <a:off x="223388" y="202616"/>
          <a:ext cx="2713669" cy="1712792"/>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3221611" y="0"/>
          <a:ext cx="3244587" cy="525369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600" kern="1200" dirty="0">
              <a:effectLst>
                <a:outerShdw blurRad="38100" dist="38100" dir="2700000" algn="tl">
                  <a:srgbClr val="000000">
                    <a:alpha val="43137"/>
                  </a:srgbClr>
                </a:outerShdw>
              </a:effectLst>
            </a:rPr>
            <a:t>Extra-Curricular Activities,</a:t>
          </a:r>
        </a:p>
        <a:p>
          <a:pPr marL="0" marR="0" lvl="0" indent="0" algn="ctr" defTabSz="914400" eaLnBrk="1" fontAlgn="auto" latinLnBrk="0" hangingPunct="1">
            <a:lnSpc>
              <a:spcPct val="100000"/>
            </a:lnSpc>
            <a:spcBef>
              <a:spcPts val="0"/>
            </a:spcBef>
            <a:spcAft>
              <a:spcPts val="0"/>
            </a:spcAft>
            <a:buClrTx/>
            <a:buSzTx/>
            <a:buFontTx/>
            <a:buNone/>
            <a:tabLst/>
            <a:defRPr/>
          </a:pPr>
          <a:r>
            <a:rPr lang="en-US" sz="2600" kern="1200" dirty="0">
              <a:effectLst>
                <a:outerShdw blurRad="38100" dist="38100" dir="2700000" algn="tl">
                  <a:srgbClr val="000000">
                    <a:alpha val="43137"/>
                  </a:srgbClr>
                </a:outerShdw>
              </a:effectLst>
            </a:rPr>
            <a:t>Post-Secondary Education,</a:t>
          </a:r>
        </a:p>
        <a:p>
          <a:pPr marL="0" marR="0" lvl="0" indent="0" algn="ctr" defTabSz="914400" eaLnBrk="1" fontAlgn="auto" latinLnBrk="0" hangingPunct="1">
            <a:lnSpc>
              <a:spcPct val="100000"/>
            </a:lnSpc>
            <a:spcBef>
              <a:spcPts val="0"/>
            </a:spcBef>
            <a:spcAft>
              <a:spcPts val="0"/>
            </a:spcAft>
            <a:buClrTx/>
            <a:buSzTx/>
            <a:buFontTx/>
            <a:buNone/>
            <a:tabLst/>
            <a:defRPr/>
          </a:pPr>
          <a:r>
            <a:rPr lang="en-US" sz="2600" kern="1200" dirty="0">
              <a:effectLst>
                <a:outerShdw blurRad="38100" dist="38100" dir="2700000" algn="tl">
                  <a:srgbClr val="000000">
                    <a:alpha val="43137"/>
                  </a:srgbClr>
                </a:outerShdw>
              </a:effectLst>
            </a:rPr>
            <a:t>Summer/Night School</a:t>
          </a:r>
        </a:p>
        <a:p>
          <a:pPr marL="0" marR="0" lvl="0" indent="0" algn="ctr" defTabSz="914400" eaLnBrk="1" fontAlgn="auto" latinLnBrk="0" hangingPunct="1">
            <a:lnSpc>
              <a:spcPct val="100000"/>
            </a:lnSpc>
            <a:spcBef>
              <a:spcPts val="0"/>
            </a:spcBef>
            <a:spcAft>
              <a:spcPts val="0"/>
            </a:spcAft>
            <a:buClrTx/>
            <a:buSzTx/>
            <a:buFontTx/>
            <a:buNone/>
            <a:tabLst/>
            <a:defRPr/>
          </a:pPr>
          <a:r>
            <a:rPr lang="en-US" sz="2600" kern="1200" dirty="0">
              <a:solidFill>
                <a:srgbClr val="FF0000"/>
              </a:solidFill>
              <a:effectLst>
                <a:outerShdw blurRad="38100" dist="38100" dir="2700000" algn="tl">
                  <a:srgbClr val="000000">
                    <a:alpha val="43137"/>
                  </a:srgbClr>
                </a:outerShdw>
              </a:effectLst>
            </a:rPr>
            <a:t>(No Other Allowable Uses)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sp:txBody>
      <dsp:txXfrm>
        <a:off x="3221611" y="2101476"/>
        <a:ext cx="3244587" cy="2101476"/>
      </dsp:txXfrm>
    </dsp:sp>
    <dsp:sp modelId="{7DC6770D-A169-4259-95C7-F79787613784}">
      <dsp:nvSpPr>
        <dsp:cNvPr id="0" name=""/>
        <dsp:cNvSpPr/>
      </dsp:nvSpPr>
      <dsp:spPr>
        <a:xfrm>
          <a:off x="3568579" y="0"/>
          <a:ext cx="2678225" cy="1789682"/>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55000" b="-55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69314" y="4498475"/>
          <a:ext cx="6433057" cy="75521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CD8004-FE2A-4220-B3DC-CC2D70BF0204}">
      <dsp:nvSpPr>
        <dsp:cNvPr id="0" name=""/>
        <dsp:cNvSpPr/>
      </dsp:nvSpPr>
      <dsp:spPr>
        <a:xfrm>
          <a:off x="0" y="0"/>
          <a:ext cx="6399276" cy="149961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latin typeface="Georgia" panose="02040502050405020303" pitchFamily="18" charset="0"/>
            </a:rPr>
            <a:t>General, Employee Benefit &amp; Depreciation Funds</a:t>
          </a:r>
        </a:p>
        <a:p>
          <a:pPr marL="0" lvl="0" indent="0" algn="l" defTabSz="1066800">
            <a:lnSpc>
              <a:spcPct val="90000"/>
            </a:lnSpc>
            <a:spcBef>
              <a:spcPct val="0"/>
            </a:spcBef>
            <a:spcAft>
              <a:spcPct val="35000"/>
            </a:spcAft>
            <a:buNone/>
          </a:pPr>
          <a:endParaRPr lang="en-US" sz="1800" kern="1200" dirty="0">
            <a:latin typeface="Georgia" panose="02040502050405020303" pitchFamily="18" charset="0"/>
          </a:endParaRPr>
        </a:p>
      </dsp:txBody>
      <dsp:txXfrm>
        <a:off x="43922" y="43922"/>
        <a:ext cx="4781073" cy="1411772"/>
      </dsp:txXfrm>
    </dsp:sp>
    <dsp:sp modelId="{54752C38-3F6F-41E3-9E94-806C2B526598}">
      <dsp:nvSpPr>
        <dsp:cNvPr id="0" name=""/>
        <dsp:cNvSpPr/>
      </dsp:nvSpPr>
      <dsp:spPr>
        <a:xfrm>
          <a:off x="564641" y="1749551"/>
          <a:ext cx="6399276" cy="1499616"/>
        </a:xfrm>
        <a:prstGeom prst="roundRect">
          <a:avLst>
            <a:gd name="adj" fmla="val 10000"/>
          </a:avLst>
        </a:prstGeom>
        <a:solidFill>
          <a:schemeClr val="accent2">
            <a:hueOff val="-2540515"/>
            <a:satOff val="14603"/>
            <a:lumOff val="558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0" lang="en-US" sz="2400" b="0" i="0" u="none" strike="noStrike" kern="1200" cap="none" spc="0" normalizeH="0" baseline="0" noProof="0" dirty="0">
              <a:effectLst/>
              <a:uLnTx/>
              <a:uFillTx/>
              <a:latin typeface="Georgia" panose="02040502050405020303" pitchFamily="18" charset="0"/>
              <a:ea typeface="+mn-ea"/>
              <a:cs typeface="+mn-cs"/>
            </a:rPr>
            <a:t>Budgeting tool – not cash in the bank</a:t>
          </a:r>
        </a:p>
      </dsp:txBody>
      <dsp:txXfrm>
        <a:off x="608563" y="1793473"/>
        <a:ext cx="4772039" cy="1411772"/>
      </dsp:txXfrm>
    </dsp:sp>
    <dsp:sp modelId="{FF9BB8E0-A32A-444B-9AFF-E2AA43742AAA}">
      <dsp:nvSpPr>
        <dsp:cNvPr id="0" name=""/>
        <dsp:cNvSpPr/>
      </dsp:nvSpPr>
      <dsp:spPr>
        <a:xfrm>
          <a:off x="1129283" y="3499103"/>
          <a:ext cx="6399276" cy="1499616"/>
        </a:xfrm>
        <a:prstGeom prst="roundRect">
          <a:avLst>
            <a:gd name="adj" fmla="val 10000"/>
          </a:avLst>
        </a:prstGeom>
        <a:solidFill>
          <a:schemeClr val="accent2">
            <a:hueOff val="-5081029"/>
            <a:satOff val="29206"/>
            <a:lumOff val="11176"/>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0" i="1" kern="1200" dirty="0">
              <a:latin typeface="Georgia" panose="02040502050405020303" pitchFamily="18" charset="0"/>
            </a:rPr>
            <a:t>Enter on Necessary Cash Reserve line in budget worksheets</a:t>
          </a:r>
        </a:p>
        <a:p>
          <a:pPr marL="228600" lvl="1" indent="-228600" algn="l" defTabSz="1066800">
            <a:lnSpc>
              <a:spcPct val="90000"/>
            </a:lnSpc>
            <a:spcBef>
              <a:spcPct val="0"/>
            </a:spcBef>
            <a:spcAft>
              <a:spcPct val="15000"/>
            </a:spcAft>
            <a:buChar char="•"/>
          </a:pPr>
          <a:r>
            <a:rPr lang="en-US" sz="2400" b="0" i="1" kern="1200" dirty="0">
              <a:latin typeface="Georgia" panose="02040502050405020303" pitchFamily="18" charset="0"/>
            </a:rPr>
            <a:t>Auto populates into LC2</a:t>
          </a:r>
          <a:endParaRPr lang="en-US" sz="2400" kern="1200" dirty="0"/>
        </a:p>
      </dsp:txBody>
      <dsp:txXfrm>
        <a:off x="1173205" y="3543025"/>
        <a:ext cx="4772039" cy="1411772"/>
      </dsp:txXfrm>
    </dsp:sp>
    <dsp:sp modelId="{DA532FB4-DAC1-4586-8F4B-1F83074D73AA}">
      <dsp:nvSpPr>
        <dsp:cNvPr id="0" name=""/>
        <dsp:cNvSpPr/>
      </dsp:nvSpPr>
      <dsp:spPr>
        <a:xfrm>
          <a:off x="5424525" y="1137208"/>
          <a:ext cx="974750" cy="974750"/>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5643844" y="1137208"/>
        <a:ext cx="536112" cy="733499"/>
      </dsp:txXfrm>
    </dsp:sp>
    <dsp:sp modelId="{448887B6-268B-4E53-B6FA-D9370AB1F718}">
      <dsp:nvSpPr>
        <dsp:cNvPr id="0" name=""/>
        <dsp:cNvSpPr/>
      </dsp:nvSpPr>
      <dsp:spPr>
        <a:xfrm>
          <a:off x="5989167" y="2876763"/>
          <a:ext cx="974750" cy="974750"/>
        </a:xfrm>
        <a:prstGeom prst="downArrow">
          <a:avLst>
            <a:gd name="adj1" fmla="val 55000"/>
            <a:gd name="adj2" fmla="val 45000"/>
          </a:avLst>
        </a:prstGeom>
        <a:solidFill>
          <a:schemeClr val="accent2">
            <a:tint val="40000"/>
            <a:alpha val="90000"/>
            <a:hueOff val="-4554378"/>
            <a:satOff val="32229"/>
            <a:lumOff val="3226"/>
            <a:alphaOff val="0"/>
          </a:schemeClr>
        </a:solidFill>
        <a:ln w="12700" cap="flat" cmpd="sng" algn="ctr">
          <a:solidFill>
            <a:schemeClr val="accent2">
              <a:tint val="40000"/>
              <a:alpha val="90000"/>
              <a:hueOff val="-4554378"/>
              <a:satOff val="32229"/>
              <a:lumOff val="32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208486" y="2876763"/>
        <a:ext cx="536112" cy="73349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637692-3999-4C3A-9F32-ED6696F47373}">
      <dsp:nvSpPr>
        <dsp:cNvPr id="0" name=""/>
        <dsp:cNvSpPr/>
      </dsp:nvSpPr>
      <dsp:spPr>
        <a:xfrm>
          <a:off x="3921" y="571780"/>
          <a:ext cx="2358227" cy="94329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eorgia" panose="02040502050405020303" pitchFamily="18" charset="0"/>
            </a:rPr>
            <a:t>Local/County  39%</a:t>
          </a:r>
        </a:p>
      </dsp:txBody>
      <dsp:txXfrm>
        <a:off x="3921" y="571780"/>
        <a:ext cx="2358227" cy="943290"/>
      </dsp:txXfrm>
    </dsp:sp>
    <dsp:sp modelId="{F0E8540D-AF39-4419-AF34-FB303656A245}">
      <dsp:nvSpPr>
        <dsp:cNvPr id="0" name=""/>
        <dsp:cNvSpPr/>
      </dsp:nvSpPr>
      <dsp:spPr>
        <a:xfrm>
          <a:off x="3921" y="1515070"/>
          <a:ext cx="2358227" cy="28548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rgbClr val="7030A0"/>
              </a:solidFill>
              <a:latin typeface="Georgia" panose="02040502050405020303" pitchFamily="18" charset="0"/>
            </a:rPr>
            <a:t>Property Taxes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rgbClr val="7030A0"/>
              </a:solidFill>
              <a:latin typeface="Georgia" panose="02040502050405020303" pitchFamily="18" charset="0"/>
            </a:rPr>
            <a:t>Motor Vehicle Taxes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rgbClr val="7030A0"/>
              </a:solidFill>
              <a:latin typeface="Georgia" panose="02040502050405020303" pitchFamily="18" charset="0"/>
            </a:rPr>
            <a:t>Interest</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rgbClr val="7030A0"/>
              </a:solidFill>
              <a:latin typeface="Georgia" panose="02040502050405020303" pitchFamily="18" charset="0"/>
            </a:rPr>
            <a:t>Fines &amp; Licenses</a:t>
          </a:r>
        </a:p>
      </dsp:txBody>
      <dsp:txXfrm>
        <a:off x="3921" y="1515070"/>
        <a:ext cx="2358227" cy="2854800"/>
      </dsp:txXfrm>
    </dsp:sp>
    <dsp:sp modelId="{392988BE-626B-40DE-A93B-1B13A7B65F67}">
      <dsp:nvSpPr>
        <dsp:cNvPr id="0" name=""/>
        <dsp:cNvSpPr/>
      </dsp:nvSpPr>
      <dsp:spPr>
        <a:xfrm>
          <a:off x="2692300" y="571780"/>
          <a:ext cx="2358227" cy="94329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eorgia" panose="02040502050405020303" pitchFamily="18" charset="0"/>
            </a:rPr>
            <a:t>State</a:t>
          </a:r>
        </a:p>
        <a:p>
          <a:pPr marL="0" lvl="0" indent="0" algn="ctr" defTabSz="889000">
            <a:lnSpc>
              <a:spcPct val="90000"/>
            </a:lnSpc>
            <a:spcBef>
              <a:spcPct val="0"/>
            </a:spcBef>
            <a:spcAft>
              <a:spcPct val="35000"/>
            </a:spcAft>
            <a:buNone/>
          </a:pPr>
          <a:r>
            <a:rPr lang="en-US" sz="2000" b="1" kern="1200" dirty="0">
              <a:latin typeface="Georgia" panose="02040502050405020303" pitchFamily="18" charset="0"/>
            </a:rPr>
            <a:t>50%</a:t>
          </a:r>
        </a:p>
      </dsp:txBody>
      <dsp:txXfrm>
        <a:off x="2692300" y="571780"/>
        <a:ext cx="2358227" cy="943290"/>
      </dsp:txXfrm>
    </dsp:sp>
    <dsp:sp modelId="{16D5FFC0-FD03-4F84-B53D-4C957A896894}">
      <dsp:nvSpPr>
        <dsp:cNvPr id="0" name=""/>
        <dsp:cNvSpPr/>
      </dsp:nvSpPr>
      <dsp:spPr>
        <a:xfrm>
          <a:off x="2692300" y="1515070"/>
          <a:ext cx="2358227" cy="285480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tx2">
                  <a:lumMod val="60000"/>
                  <a:lumOff val="40000"/>
                </a:schemeClr>
              </a:solidFill>
              <a:latin typeface="Georgia" panose="02040502050405020303" pitchFamily="18" charset="0"/>
            </a:rPr>
            <a:t>State Aid</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tx2">
                  <a:lumMod val="60000"/>
                  <a:lumOff val="40000"/>
                </a:schemeClr>
              </a:solidFill>
              <a:latin typeface="Georgia" panose="02040502050405020303" pitchFamily="18" charset="0"/>
            </a:rPr>
            <a:t>State Grants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tx2">
                  <a:lumMod val="60000"/>
                  <a:lumOff val="40000"/>
                </a:schemeClr>
              </a:solidFill>
              <a:latin typeface="Georgia" panose="02040502050405020303" pitchFamily="18" charset="0"/>
            </a:rPr>
            <a:t>Apportionment</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tx2">
                  <a:lumMod val="60000"/>
                  <a:lumOff val="40000"/>
                </a:schemeClr>
              </a:solidFill>
              <a:latin typeface="Georgia" panose="02040502050405020303" pitchFamily="18" charset="0"/>
            </a:rPr>
            <a:t>SPED Reimbursement</a:t>
          </a:r>
        </a:p>
      </dsp:txBody>
      <dsp:txXfrm>
        <a:off x="2692300" y="1515070"/>
        <a:ext cx="2358227" cy="2854800"/>
      </dsp:txXfrm>
    </dsp:sp>
    <dsp:sp modelId="{4C718E3B-9669-4F0B-88E5-0C4E56A446C9}">
      <dsp:nvSpPr>
        <dsp:cNvPr id="0" name=""/>
        <dsp:cNvSpPr/>
      </dsp:nvSpPr>
      <dsp:spPr>
        <a:xfrm>
          <a:off x="5380679" y="571780"/>
          <a:ext cx="2358227" cy="94329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eorgia" panose="02040502050405020303" pitchFamily="18" charset="0"/>
            </a:rPr>
            <a:t>Federal</a:t>
          </a:r>
        </a:p>
        <a:p>
          <a:pPr marL="0" lvl="0" indent="0" algn="ctr" defTabSz="889000">
            <a:lnSpc>
              <a:spcPct val="90000"/>
            </a:lnSpc>
            <a:spcBef>
              <a:spcPct val="0"/>
            </a:spcBef>
            <a:spcAft>
              <a:spcPct val="35000"/>
            </a:spcAft>
            <a:buNone/>
          </a:pPr>
          <a:r>
            <a:rPr lang="en-US" sz="2000" b="1" kern="1200" dirty="0">
              <a:latin typeface="Georgia" panose="02040502050405020303" pitchFamily="18" charset="0"/>
            </a:rPr>
            <a:t>9%       </a:t>
          </a:r>
        </a:p>
      </dsp:txBody>
      <dsp:txXfrm>
        <a:off x="5380679" y="571780"/>
        <a:ext cx="2358227" cy="943290"/>
      </dsp:txXfrm>
    </dsp:sp>
    <dsp:sp modelId="{2A37C1E8-80B1-41D8-A05A-96672F745ACD}">
      <dsp:nvSpPr>
        <dsp:cNvPr id="0" name=""/>
        <dsp:cNvSpPr/>
      </dsp:nvSpPr>
      <dsp:spPr>
        <a:xfrm>
          <a:off x="5380679" y="1515070"/>
          <a:ext cx="2358227" cy="285480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6"/>
              </a:solidFill>
              <a:latin typeface="Georgia" panose="02040502050405020303" pitchFamily="18" charset="0"/>
            </a:rPr>
            <a:t>Title Grants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6"/>
              </a:solidFill>
              <a:latin typeface="Georgia" panose="02040502050405020303" pitchFamily="18" charset="0"/>
            </a:rPr>
            <a:t>IDEA Grants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6"/>
              </a:solidFill>
              <a:latin typeface="Georgia" panose="02040502050405020303" pitchFamily="18" charset="0"/>
            </a:rPr>
            <a:t>ESSER </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6"/>
              </a:solidFill>
              <a:latin typeface="Georgia" panose="02040502050405020303" pitchFamily="18" charset="0"/>
            </a:rPr>
            <a:t>Medicaid</a:t>
          </a:r>
        </a:p>
      </dsp:txBody>
      <dsp:txXfrm>
        <a:off x="5380679" y="1515070"/>
        <a:ext cx="2358227" cy="2854800"/>
      </dsp:txXfrm>
    </dsp:sp>
    <dsp:sp modelId="{1F4E8650-1574-4D1E-AFAD-148D926E268F}">
      <dsp:nvSpPr>
        <dsp:cNvPr id="0" name=""/>
        <dsp:cNvSpPr/>
      </dsp:nvSpPr>
      <dsp:spPr>
        <a:xfrm>
          <a:off x="8069058" y="571780"/>
          <a:ext cx="2358227" cy="94329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1" kern="1200" dirty="0">
              <a:latin typeface="Georgia" panose="02040502050405020303" pitchFamily="18" charset="0"/>
            </a:rPr>
            <a:t>Non-Revenue     less than 2%</a:t>
          </a:r>
        </a:p>
      </dsp:txBody>
      <dsp:txXfrm>
        <a:off x="8069058" y="571780"/>
        <a:ext cx="2358227" cy="943290"/>
      </dsp:txXfrm>
    </dsp:sp>
    <dsp:sp modelId="{A47E4FA8-AC64-491F-AAE0-14435F89D970}">
      <dsp:nvSpPr>
        <dsp:cNvPr id="0" name=""/>
        <dsp:cNvSpPr/>
      </dsp:nvSpPr>
      <dsp:spPr>
        <a:xfrm>
          <a:off x="8072973" y="1515070"/>
          <a:ext cx="2358227" cy="285480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5"/>
              </a:solidFill>
              <a:latin typeface="Georgia" panose="02040502050405020303" pitchFamily="18" charset="0"/>
            </a:rPr>
            <a:t>Loans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5"/>
              </a:solidFill>
              <a:latin typeface="Georgia" panose="02040502050405020303" pitchFamily="18" charset="0"/>
            </a:rPr>
            <a:t>Sale of property</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5"/>
              </a:solidFill>
              <a:latin typeface="Georgia" panose="02040502050405020303" pitchFamily="18" charset="0"/>
            </a:rPr>
            <a:t>Insurance proceeds</a:t>
          </a:r>
        </a:p>
        <a:p>
          <a:pPr marL="228600" lvl="1" indent="-228600" algn="l" defTabSz="889000">
            <a:lnSpc>
              <a:spcPct val="90000"/>
            </a:lnSpc>
            <a:spcBef>
              <a:spcPct val="0"/>
            </a:spcBef>
            <a:spcAft>
              <a:spcPct val="15000"/>
            </a:spcAft>
            <a:buFont typeface="Georgia" panose="02040502050405020303" pitchFamily="18" charset="0"/>
            <a:buChar char="*"/>
          </a:pPr>
          <a:r>
            <a:rPr lang="en-US" sz="2000" kern="1200" dirty="0">
              <a:solidFill>
                <a:schemeClr val="accent5"/>
              </a:solidFill>
              <a:latin typeface="Georgia" panose="02040502050405020303" pitchFamily="18" charset="0"/>
            </a:rPr>
            <a:t>Transfers from other funds</a:t>
          </a:r>
        </a:p>
      </dsp:txBody>
      <dsp:txXfrm>
        <a:off x="8072973" y="1515070"/>
        <a:ext cx="2358227" cy="28548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0BB302-7C21-4801-BDE2-B3DB0550ABF7}">
      <dsp:nvSpPr>
        <dsp:cNvPr id="0" name=""/>
        <dsp:cNvSpPr/>
      </dsp:nvSpPr>
      <dsp:spPr>
        <a:xfrm>
          <a:off x="0" y="34036"/>
          <a:ext cx="7107278" cy="8049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Review Current Budget</a:t>
          </a:r>
        </a:p>
      </dsp:txBody>
      <dsp:txXfrm>
        <a:off x="39295" y="73331"/>
        <a:ext cx="7028688" cy="726370"/>
      </dsp:txXfrm>
    </dsp:sp>
    <dsp:sp modelId="{2C0DF7F8-4A41-4BF5-9405-F9A1629896D9}">
      <dsp:nvSpPr>
        <dsp:cNvPr id="0" name=""/>
        <dsp:cNvSpPr/>
      </dsp:nvSpPr>
      <dsp:spPr>
        <a:xfrm>
          <a:off x="0" y="962836"/>
          <a:ext cx="7107278" cy="804960"/>
        </a:xfrm>
        <a:prstGeom prst="roundRect">
          <a:avLst/>
        </a:prstGeom>
        <a:solidFill>
          <a:schemeClr val="accent5">
            <a:hueOff val="1964523"/>
            <a:satOff val="-2545"/>
            <a:lumOff val="-473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Will Any Funds Need To Be Amended?</a:t>
          </a:r>
        </a:p>
      </dsp:txBody>
      <dsp:txXfrm>
        <a:off x="39295" y="1002131"/>
        <a:ext cx="7028688" cy="726370"/>
      </dsp:txXfrm>
    </dsp:sp>
    <dsp:sp modelId="{FC30C1CD-3F65-4688-84EC-4F8756419653}">
      <dsp:nvSpPr>
        <dsp:cNvPr id="0" name=""/>
        <dsp:cNvSpPr/>
      </dsp:nvSpPr>
      <dsp:spPr>
        <a:xfrm>
          <a:off x="0" y="1891636"/>
          <a:ext cx="7107278" cy="804960"/>
        </a:xfrm>
        <a:prstGeom prst="roundRect">
          <a:avLst/>
        </a:prstGeom>
        <a:solidFill>
          <a:schemeClr val="accent5">
            <a:hueOff val="3929047"/>
            <a:satOff val="-5091"/>
            <a:lumOff val="-94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Amendments Due By August 31st</a:t>
          </a:r>
          <a:endParaRPr lang="en-US" sz="1800" b="1" kern="1200" baseline="30000" dirty="0">
            <a:effectLst/>
            <a:latin typeface="Georgia" panose="02040502050405020303" pitchFamily="18" charset="0"/>
          </a:endParaRPr>
        </a:p>
        <a:p>
          <a:pPr marL="0" lvl="0" indent="0" algn="l" defTabSz="800100">
            <a:lnSpc>
              <a:spcPct val="90000"/>
            </a:lnSpc>
            <a:spcBef>
              <a:spcPct val="0"/>
            </a:spcBef>
            <a:spcAft>
              <a:spcPct val="35000"/>
            </a:spcAft>
            <a:buNone/>
          </a:pPr>
          <a:endParaRPr lang="en-US" sz="1700" b="1" kern="1200" dirty="0">
            <a:effectLst/>
            <a:latin typeface="Georgia" panose="02040502050405020303" pitchFamily="18" charset="0"/>
          </a:endParaRPr>
        </a:p>
      </dsp:txBody>
      <dsp:txXfrm>
        <a:off x="39295" y="1930931"/>
        <a:ext cx="7028688" cy="726370"/>
      </dsp:txXfrm>
    </dsp:sp>
    <dsp:sp modelId="{A6E182AD-0857-41CA-9DE5-49328096F105}">
      <dsp:nvSpPr>
        <dsp:cNvPr id="0" name=""/>
        <dsp:cNvSpPr/>
      </dsp:nvSpPr>
      <dsp:spPr>
        <a:xfrm>
          <a:off x="0" y="2820436"/>
          <a:ext cx="7107278" cy="804960"/>
        </a:xfrm>
        <a:prstGeom prst="roundRect">
          <a:avLst/>
        </a:prstGeom>
        <a:solidFill>
          <a:schemeClr val="accent5">
            <a:hueOff val="5893570"/>
            <a:satOff val="-7636"/>
            <a:lumOff val="-1421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Gather Board Input on Levy Limit &amp; Tax Request</a:t>
          </a:r>
        </a:p>
      </dsp:txBody>
      <dsp:txXfrm>
        <a:off x="39295" y="2859731"/>
        <a:ext cx="7028688" cy="726370"/>
      </dsp:txXfrm>
    </dsp:sp>
    <dsp:sp modelId="{2C378993-6CF6-41DE-8289-EEE4E4A1828C}">
      <dsp:nvSpPr>
        <dsp:cNvPr id="0" name=""/>
        <dsp:cNvSpPr/>
      </dsp:nvSpPr>
      <dsp:spPr>
        <a:xfrm>
          <a:off x="0" y="3749236"/>
          <a:ext cx="7107278" cy="804960"/>
        </a:xfrm>
        <a:prstGeom prst="roundRect">
          <a:avLst/>
        </a:prstGeom>
        <a:solidFill>
          <a:schemeClr val="accent5">
            <a:hueOff val="7858094"/>
            <a:satOff val="-10181"/>
            <a:lumOff val="-189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Prepare Budget &amp; Schedule Hearing(s)</a:t>
          </a:r>
        </a:p>
      </dsp:txBody>
      <dsp:txXfrm>
        <a:off x="39295" y="3788531"/>
        <a:ext cx="7028688" cy="726370"/>
      </dsp:txXfrm>
    </dsp:sp>
    <dsp:sp modelId="{98EF7FF0-E825-4DAC-AD92-74FEC33DA5F6}">
      <dsp:nvSpPr>
        <dsp:cNvPr id="0" name=""/>
        <dsp:cNvSpPr/>
      </dsp:nvSpPr>
      <dsp:spPr>
        <a:xfrm>
          <a:off x="0" y="4678036"/>
          <a:ext cx="7107278" cy="804960"/>
        </a:xfrm>
        <a:prstGeom prst="roundRect">
          <a:avLst/>
        </a:prstGeom>
        <a:solidFill>
          <a:schemeClr val="accent5">
            <a:hueOff val="9822616"/>
            <a:satOff val="-12727"/>
            <a:lumOff val="-236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Adopt Budget</a:t>
          </a:r>
        </a:p>
      </dsp:txBody>
      <dsp:txXfrm>
        <a:off x="39295" y="4717331"/>
        <a:ext cx="7028688" cy="726370"/>
      </dsp:txXfrm>
    </dsp:sp>
    <dsp:sp modelId="{482CF6A0-144F-4000-829E-13C8792C9BC0}">
      <dsp:nvSpPr>
        <dsp:cNvPr id="0" name=""/>
        <dsp:cNvSpPr/>
      </dsp:nvSpPr>
      <dsp:spPr>
        <a:xfrm>
          <a:off x="0" y="5606837"/>
          <a:ext cx="7107278" cy="804960"/>
        </a:xfrm>
        <a:prstGeom prst="roundRect">
          <a:avLst/>
        </a:prstGeom>
        <a:solidFill>
          <a:schemeClr val="accent5">
            <a:hueOff val="11787140"/>
            <a:satOff val="-15272"/>
            <a:lumOff val="-284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effectLst/>
              <a:latin typeface="Georgia" panose="02040502050405020303" pitchFamily="18" charset="0"/>
            </a:rPr>
            <a:t>Monitor Spending throughout School Year</a:t>
          </a:r>
        </a:p>
      </dsp:txBody>
      <dsp:txXfrm>
        <a:off x="39295" y="5646132"/>
        <a:ext cx="7028688" cy="72637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4EEE4D-0189-4687-8775-F2306F82EEDF}">
      <dsp:nvSpPr>
        <dsp:cNvPr id="0" name=""/>
        <dsp:cNvSpPr/>
      </dsp:nvSpPr>
      <dsp:spPr>
        <a:xfrm>
          <a:off x="0" y="2637"/>
          <a:ext cx="4749800" cy="1001937"/>
        </a:xfrm>
        <a:prstGeom prst="roundRect">
          <a:avLst/>
        </a:prstGeom>
        <a:solidFill>
          <a:srgbClr val="FF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solidFill>
                <a:schemeClr val="tx2"/>
              </a:solidFill>
              <a:latin typeface="Georgia" panose="02040502050405020303" pitchFamily="18" charset="0"/>
            </a:rPr>
            <a:t>No manual entries on these pages</a:t>
          </a:r>
        </a:p>
        <a:p>
          <a:pPr marL="0" lvl="0" indent="0" algn="l" defTabSz="800100">
            <a:lnSpc>
              <a:spcPct val="90000"/>
            </a:lnSpc>
            <a:spcBef>
              <a:spcPct val="0"/>
            </a:spcBef>
            <a:spcAft>
              <a:spcPct val="35000"/>
            </a:spcAft>
            <a:buNone/>
          </a:pPr>
          <a:r>
            <a:rPr lang="en-US" sz="1800" b="1" i="1" kern="1200" dirty="0">
              <a:solidFill>
                <a:schemeClr val="tx2"/>
              </a:solidFill>
              <a:latin typeface="Georgia" panose="02040502050405020303" pitchFamily="18" charset="0"/>
            </a:rPr>
            <a:t>***Data flows through from ”Fund” worksheet pages</a:t>
          </a:r>
        </a:p>
      </dsp:txBody>
      <dsp:txXfrm>
        <a:off x="48911" y="51548"/>
        <a:ext cx="4651978" cy="904115"/>
      </dsp:txXfrm>
    </dsp:sp>
    <dsp:sp modelId="{F0002AFA-BC84-4826-B422-E54338CF9BC9}">
      <dsp:nvSpPr>
        <dsp:cNvPr id="0" name=""/>
        <dsp:cNvSpPr/>
      </dsp:nvSpPr>
      <dsp:spPr>
        <a:xfrm>
          <a:off x="0" y="1044957"/>
          <a:ext cx="4749800" cy="1001937"/>
        </a:xfrm>
        <a:prstGeom prst="roundRect">
          <a:avLst/>
        </a:prstGeom>
        <a:solidFill>
          <a:schemeClr val="accent4">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endParaRPr lang="en-US" sz="1800" kern="1200" dirty="0">
            <a:solidFill>
              <a:schemeClr val="tx2"/>
            </a:solidFill>
            <a:latin typeface="Georgia" panose="02040502050405020303" pitchFamily="18" charset="0"/>
          </a:endParaRPr>
        </a:p>
        <a:p>
          <a:pPr marL="0" lvl="0" indent="0" algn="l" defTabSz="800100">
            <a:lnSpc>
              <a:spcPct val="90000"/>
            </a:lnSpc>
            <a:spcBef>
              <a:spcPct val="0"/>
            </a:spcBef>
            <a:spcAft>
              <a:spcPct val="35000"/>
            </a:spcAft>
            <a:buNone/>
          </a:pPr>
          <a:r>
            <a:rPr lang="en-US" sz="1800" kern="1200" dirty="0">
              <a:solidFill>
                <a:schemeClr val="tx2"/>
              </a:solidFill>
              <a:latin typeface="Georgia" panose="02040502050405020303" pitchFamily="18" charset="0"/>
            </a:rPr>
            <a:t>Page 2 = Column F Current Budget</a:t>
          </a:r>
        </a:p>
        <a:p>
          <a:pPr marL="0" lvl="0" indent="0" algn="l" defTabSz="800100">
            <a:lnSpc>
              <a:spcPct val="90000"/>
            </a:lnSpc>
            <a:spcBef>
              <a:spcPct val="0"/>
            </a:spcBef>
            <a:spcAft>
              <a:spcPct val="35000"/>
            </a:spcAft>
            <a:buNone/>
          </a:pPr>
          <a:r>
            <a:rPr lang="en-US" sz="1800" kern="1200" dirty="0">
              <a:solidFill>
                <a:schemeClr val="tx2"/>
              </a:solidFill>
              <a:latin typeface="Georgia" panose="02040502050405020303" pitchFamily="18" charset="0"/>
            </a:rPr>
            <a:t>Page 3 = Column E Actual/Estimated</a:t>
          </a:r>
        </a:p>
        <a:p>
          <a:pPr marL="0" lvl="0" indent="0" algn="l" defTabSz="800100">
            <a:lnSpc>
              <a:spcPct val="90000"/>
            </a:lnSpc>
            <a:spcBef>
              <a:spcPct val="0"/>
            </a:spcBef>
            <a:spcAft>
              <a:spcPct val="35000"/>
            </a:spcAft>
            <a:buNone/>
          </a:pPr>
          <a:r>
            <a:rPr lang="en-US" sz="1800" kern="1200" dirty="0">
              <a:solidFill>
                <a:schemeClr val="tx2"/>
              </a:solidFill>
              <a:latin typeface="Georgia" panose="02040502050405020303" pitchFamily="18" charset="0"/>
            </a:rPr>
            <a:t>Page 4 = Column D 24/25 Audit Data</a:t>
          </a:r>
        </a:p>
        <a:p>
          <a:pPr marL="0" lvl="0" indent="0" algn="ctr" defTabSz="800100">
            <a:lnSpc>
              <a:spcPct val="90000"/>
            </a:lnSpc>
            <a:spcBef>
              <a:spcPct val="0"/>
            </a:spcBef>
            <a:spcAft>
              <a:spcPct val="35000"/>
            </a:spcAft>
            <a:buNone/>
          </a:pPr>
          <a:endParaRPr lang="en-US" sz="1800" i="1" kern="1200" dirty="0">
            <a:latin typeface="Georgia" panose="02040502050405020303" pitchFamily="18" charset="0"/>
          </a:endParaRPr>
        </a:p>
      </dsp:txBody>
      <dsp:txXfrm>
        <a:off x="48911" y="1093868"/>
        <a:ext cx="4651978" cy="904115"/>
      </dsp:txXfrm>
    </dsp:sp>
    <dsp:sp modelId="{D94CCDDD-FA45-47FD-A1A4-CD1AFEAFE9F3}">
      <dsp:nvSpPr>
        <dsp:cNvPr id="0" name=""/>
        <dsp:cNvSpPr/>
      </dsp:nvSpPr>
      <dsp:spPr>
        <a:xfrm>
          <a:off x="0" y="2038766"/>
          <a:ext cx="4749800" cy="1001937"/>
        </a:xfrm>
        <a:prstGeom prst="roundRect">
          <a:avLst/>
        </a:prstGeom>
        <a:solidFill>
          <a:schemeClr val="accent6">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US" sz="2200" kern="1200" dirty="0">
            <a:solidFill>
              <a:schemeClr val="tx2"/>
            </a:solidFill>
            <a:latin typeface="Georgia" panose="02040502050405020303" pitchFamily="18" charset="0"/>
          </a:endParaRPr>
        </a:p>
        <a:p>
          <a:pPr marL="0" lvl="0" indent="0" algn="ctr" defTabSz="977900">
            <a:lnSpc>
              <a:spcPct val="90000"/>
            </a:lnSpc>
            <a:spcBef>
              <a:spcPct val="0"/>
            </a:spcBef>
            <a:spcAft>
              <a:spcPct val="35000"/>
            </a:spcAft>
            <a:buNone/>
          </a:pPr>
          <a:r>
            <a:rPr lang="en-US" sz="1800" kern="1200" dirty="0">
              <a:solidFill>
                <a:schemeClr val="tx2"/>
              </a:solidFill>
              <a:latin typeface="Georgia" panose="02040502050405020303" pitchFamily="18" charset="0"/>
            </a:rPr>
            <a:t>Page 2 is check point for auditors</a:t>
          </a:r>
        </a:p>
        <a:p>
          <a:pPr marL="0" lvl="0" indent="0" algn="ctr" defTabSz="977900">
            <a:lnSpc>
              <a:spcPct val="90000"/>
            </a:lnSpc>
            <a:spcBef>
              <a:spcPct val="0"/>
            </a:spcBef>
            <a:spcAft>
              <a:spcPct val="35000"/>
            </a:spcAft>
            <a:buNone/>
          </a:pPr>
          <a:r>
            <a:rPr lang="en-US" sz="1800" kern="1200" dirty="0">
              <a:solidFill>
                <a:schemeClr val="tx2"/>
              </a:solidFill>
              <a:latin typeface="Georgia" panose="02040502050405020303" pitchFamily="18" charset="0"/>
            </a:rPr>
            <a:t>Make sure this page is correct</a:t>
          </a:r>
        </a:p>
        <a:p>
          <a:pPr marL="0" lvl="0" indent="0" algn="ctr" defTabSz="977900">
            <a:lnSpc>
              <a:spcPct val="90000"/>
            </a:lnSpc>
            <a:spcBef>
              <a:spcPct val="0"/>
            </a:spcBef>
            <a:spcAft>
              <a:spcPct val="35000"/>
            </a:spcAft>
            <a:buNone/>
          </a:pPr>
          <a:endParaRPr lang="en-US" sz="2200" kern="1200" dirty="0">
            <a:solidFill>
              <a:schemeClr val="tx2"/>
            </a:solidFill>
            <a:latin typeface="Georgia" panose="02040502050405020303" pitchFamily="18" charset="0"/>
          </a:endParaRPr>
        </a:p>
      </dsp:txBody>
      <dsp:txXfrm>
        <a:off x="48911" y="2087677"/>
        <a:ext cx="4651978" cy="904115"/>
      </dsp:txXfrm>
    </dsp:sp>
    <dsp:sp modelId="{2C838D15-8CA6-4808-8939-7592AEDDC87B}">
      <dsp:nvSpPr>
        <dsp:cNvPr id="0" name=""/>
        <dsp:cNvSpPr/>
      </dsp:nvSpPr>
      <dsp:spPr>
        <a:xfrm>
          <a:off x="0" y="3031526"/>
          <a:ext cx="4749800" cy="1001937"/>
        </a:xfrm>
        <a:prstGeom prst="roundRect">
          <a:avLst/>
        </a:prstGeom>
        <a:solidFill>
          <a:schemeClr val="accent2">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Georgia" panose="02040502050405020303" pitchFamily="18" charset="0"/>
            </a:rPr>
            <a:t>Verify State Aid number is correct</a:t>
          </a:r>
        </a:p>
        <a:p>
          <a:pPr marL="0" lvl="0" indent="0" algn="l" defTabSz="800100">
            <a:lnSpc>
              <a:spcPct val="90000"/>
            </a:lnSpc>
            <a:spcBef>
              <a:spcPct val="0"/>
            </a:spcBef>
            <a:spcAft>
              <a:spcPct val="35000"/>
            </a:spcAft>
            <a:buNone/>
          </a:pPr>
          <a:r>
            <a:rPr lang="en-US" sz="1800" b="0" i="0" kern="1200" dirty="0">
              <a:solidFill>
                <a:schemeClr val="tx2"/>
              </a:solidFill>
              <a:effectLst/>
              <a:latin typeface="Georgia" panose="02040502050405020303" pitchFamily="18" charset="0"/>
            </a:rPr>
            <a:t>Verify MVT has an entry</a:t>
          </a:r>
        </a:p>
        <a:p>
          <a:pPr marL="0" lvl="0" indent="0" algn="l" defTabSz="800100">
            <a:lnSpc>
              <a:spcPct val="90000"/>
            </a:lnSpc>
            <a:spcBef>
              <a:spcPct val="0"/>
            </a:spcBef>
            <a:spcAft>
              <a:spcPct val="35000"/>
            </a:spcAft>
            <a:buNone/>
          </a:pPr>
          <a:r>
            <a:rPr lang="en-US" sz="1800" b="0" i="0" kern="1200" dirty="0">
              <a:solidFill>
                <a:schemeClr val="tx2"/>
              </a:solidFill>
              <a:effectLst/>
              <a:latin typeface="Georgia" panose="02040502050405020303" pitchFamily="18" charset="0"/>
            </a:rPr>
            <a:t>Verify CT Balance has entry</a:t>
          </a:r>
        </a:p>
      </dsp:txBody>
      <dsp:txXfrm>
        <a:off x="48911" y="3080437"/>
        <a:ext cx="4651978" cy="904115"/>
      </dsp:txXfrm>
    </dsp:sp>
    <dsp:sp modelId="{63CAC393-F322-4666-AE84-5BEF6F5DA397}">
      <dsp:nvSpPr>
        <dsp:cNvPr id="0" name=""/>
        <dsp:cNvSpPr/>
      </dsp:nvSpPr>
      <dsp:spPr>
        <a:xfrm>
          <a:off x="0" y="4041155"/>
          <a:ext cx="4749800" cy="1001937"/>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Georgia" panose="02040502050405020303" pitchFamily="18" charset="0"/>
            </a:rPr>
            <a:t>Ending balance of Page 4 is beginning balance of Page 3. Then Page 3 ending balance is Page 2 beginning balance</a:t>
          </a:r>
        </a:p>
      </dsp:txBody>
      <dsp:txXfrm>
        <a:off x="48911" y="4090066"/>
        <a:ext cx="4651978" cy="904115"/>
      </dsp:txXfrm>
    </dsp:sp>
    <dsp:sp modelId="{6CB7E5C6-890E-424F-8703-51C1E106D53D}">
      <dsp:nvSpPr>
        <dsp:cNvPr id="0" name=""/>
        <dsp:cNvSpPr/>
      </dsp:nvSpPr>
      <dsp:spPr>
        <a:xfrm>
          <a:off x="0" y="5051406"/>
          <a:ext cx="4749800" cy="1001937"/>
        </a:xfrm>
        <a:prstGeom prst="round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solidFill>
                <a:schemeClr val="tx2"/>
              </a:solidFill>
              <a:latin typeface="Georgia" panose="02040502050405020303" pitchFamily="18" charset="0"/>
            </a:rPr>
            <a:t>If something is out of balance or a correction is needed – Go back to “Fund” worksheet page &amp; correct, then check page again to verify corrections flowed through</a:t>
          </a:r>
          <a:endParaRPr lang="en-US" sz="1800" b="0" i="0" kern="1200" dirty="0">
            <a:effectLst/>
            <a:latin typeface="Georgia" panose="02040502050405020303" pitchFamily="18" charset="0"/>
          </a:endParaRPr>
        </a:p>
      </dsp:txBody>
      <dsp:txXfrm>
        <a:off x="48911" y="5100317"/>
        <a:ext cx="4651978" cy="904115"/>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522F2-2503-469B-AE76-E04BC02E9296}">
      <dsp:nvSpPr>
        <dsp:cNvPr id="0" name=""/>
        <dsp:cNvSpPr/>
      </dsp:nvSpPr>
      <dsp:spPr>
        <a:xfrm>
          <a:off x="0" y="4687"/>
          <a:ext cx="11093450" cy="102685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9001E4-419D-4F52-8753-927C0620D34F}">
      <dsp:nvSpPr>
        <dsp:cNvPr id="0" name=""/>
        <dsp:cNvSpPr/>
      </dsp:nvSpPr>
      <dsp:spPr>
        <a:xfrm>
          <a:off x="310622" y="235729"/>
          <a:ext cx="565319" cy="56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F333C7-EDC8-458A-BB0D-7E3B530CBC6D}">
      <dsp:nvSpPr>
        <dsp:cNvPr id="0" name=""/>
        <dsp:cNvSpPr/>
      </dsp:nvSpPr>
      <dsp:spPr>
        <a:xfrm>
          <a:off x="1186564" y="4687"/>
          <a:ext cx="9870946" cy="1091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67" tIns="115467" rIns="115467" bIns="115467"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bg1"/>
              </a:solidFill>
              <a:latin typeface="Georgia" panose="02040502050405020303" pitchFamily="18" charset="0"/>
            </a:rPr>
            <a:t>Don’t forget to fill out the other pages in the budget:</a:t>
          </a:r>
        </a:p>
        <a:p>
          <a:pPr marL="0" lvl="0" indent="0" algn="l" defTabSz="800100">
            <a:lnSpc>
              <a:spcPct val="100000"/>
            </a:lnSpc>
            <a:spcBef>
              <a:spcPct val="0"/>
            </a:spcBef>
            <a:spcAft>
              <a:spcPct val="35000"/>
            </a:spcAft>
            <a:buNone/>
          </a:pPr>
          <a:r>
            <a:rPr lang="en-US" sz="1800" kern="1200" dirty="0">
              <a:solidFill>
                <a:schemeClr val="bg1"/>
              </a:solidFill>
              <a:latin typeface="Georgia" panose="02040502050405020303" pitchFamily="18" charset="0"/>
            </a:rPr>
            <a:t>Interlocal agreement, Trade Name, Correspondence, Schedule D, Debt Outstanding</a:t>
          </a:r>
        </a:p>
      </dsp:txBody>
      <dsp:txXfrm>
        <a:off x="1186564" y="4687"/>
        <a:ext cx="9870946" cy="1091028"/>
      </dsp:txXfrm>
    </dsp:sp>
    <dsp:sp modelId="{691BAC8E-5E12-4F89-AB60-211715A3D65B}">
      <dsp:nvSpPr>
        <dsp:cNvPr id="0" name=""/>
        <dsp:cNvSpPr/>
      </dsp:nvSpPr>
      <dsp:spPr>
        <a:xfrm>
          <a:off x="0" y="1368473"/>
          <a:ext cx="11093450" cy="1026850"/>
        </a:xfrm>
        <a:prstGeom prst="roundRect">
          <a:avLst>
            <a:gd name="adj" fmla="val 10000"/>
          </a:avLst>
        </a:prstGeom>
        <a:solidFill>
          <a:srgbClr val="0070C0"/>
        </a:solidFill>
        <a:ln>
          <a:noFill/>
        </a:ln>
        <a:effectLst/>
      </dsp:spPr>
      <dsp:style>
        <a:lnRef idx="0">
          <a:scrgbClr r="0" g="0" b="0"/>
        </a:lnRef>
        <a:fillRef idx="1">
          <a:scrgbClr r="0" g="0" b="0"/>
        </a:fillRef>
        <a:effectRef idx="0">
          <a:scrgbClr r="0" g="0" b="0"/>
        </a:effectRef>
        <a:fontRef idx="minor"/>
      </dsp:style>
    </dsp:sp>
    <dsp:sp modelId="{1D1B45F9-34FB-42D4-A80F-FC944EB0AC26}">
      <dsp:nvSpPr>
        <dsp:cNvPr id="0" name=""/>
        <dsp:cNvSpPr/>
      </dsp:nvSpPr>
      <dsp:spPr>
        <a:xfrm>
          <a:off x="310622" y="1599514"/>
          <a:ext cx="565319" cy="56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740A68-5003-4ABF-84FC-8224A74C4994}">
      <dsp:nvSpPr>
        <dsp:cNvPr id="0" name=""/>
        <dsp:cNvSpPr/>
      </dsp:nvSpPr>
      <dsp:spPr>
        <a:xfrm>
          <a:off x="1186564" y="1368473"/>
          <a:ext cx="9870946" cy="1091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67" tIns="115467" rIns="115467" bIns="115467"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bg1"/>
              </a:solidFill>
              <a:latin typeface="Georgia" panose="02040502050405020303" pitchFamily="18" charset="0"/>
            </a:rPr>
            <a:t>Don’t type over formulas</a:t>
          </a:r>
        </a:p>
        <a:p>
          <a:pPr marL="0" lvl="0" indent="0" algn="l" defTabSz="800100">
            <a:lnSpc>
              <a:spcPct val="100000"/>
            </a:lnSpc>
            <a:spcBef>
              <a:spcPct val="0"/>
            </a:spcBef>
            <a:spcAft>
              <a:spcPct val="35000"/>
            </a:spcAft>
            <a:buNone/>
          </a:pPr>
          <a:r>
            <a:rPr lang="en-US" sz="1800" kern="1200" dirty="0">
              <a:solidFill>
                <a:schemeClr val="bg1"/>
              </a:solidFill>
              <a:latin typeface="Georgia" panose="02040502050405020303" pitchFamily="18" charset="0"/>
            </a:rPr>
            <a:t>It could cause errors to important pages like JPH, cover page or hearing pages</a:t>
          </a:r>
        </a:p>
      </dsp:txBody>
      <dsp:txXfrm>
        <a:off x="1186564" y="1368473"/>
        <a:ext cx="9870946" cy="1091028"/>
      </dsp:txXfrm>
    </dsp:sp>
    <dsp:sp modelId="{46DE2EEF-4078-4172-A68A-71EB927C773E}">
      <dsp:nvSpPr>
        <dsp:cNvPr id="0" name=""/>
        <dsp:cNvSpPr/>
      </dsp:nvSpPr>
      <dsp:spPr>
        <a:xfrm>
          <a:off x="0" y="2732258"/>
          <a:ext cx="11093450" cy="1026850"/>
        </a:xfrm>
        <a:prstGeom prst="roundRect">
          <a:avLst>
            <a:gd name="adj" fmla="val 10000"/>
          </a:avLst>
        </a:prstGeom>
        <a:solidFill>
          <a:srgbClr val="00B050"/>
        </a:solidFill>
        <a:ln>
          <a:noFill/>
        </a:ln>
        <a:effectLst/>
      </dsp:spPr>
      <dsp:style>
        <a:lnRef idx="0">
          <a:scrgbClr r="0" g="0" b="0"/>
        </a:lnRef>
        <a:fillRef idx="1">
          <a:scrgbClr r="0" g="0" b="0"/>
        </a:fillRef>
        <a:effectRef idx="0">
          <a:scrgbClr r="0" g="0" b="0"/>
        </a:effectRef>
        <a:fontRef idx="minor"/>
      </dsp:style>
    </dsp:sp>
    <dsp:sp modelId="{90404746-4CE1-451D-8B95-6890A6BBB1C6}">
      <dsp:nvSpPr>
        <dsp:cNvPr id="0" name=""/>
        <dsp:cNvSpPr/>
      </dsp:nvSpPr>
      <dsp:spPr>
        <a:xfrm>
          <a:off x="310622" y="2963299"/>
          <a:ext cx="565319" cy="56476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A8328A-315E-4B3A-A8E8-EFC04239DC44}">
      <dsp:nvSpPr>
        <dsp:cNvPr id="0" name=""/>
        <dsp:cNvSpPr/>
      </dsp:nvSpPr>
      <dsp:spPr>
        <a:xfrm>
          <a:off x="1186564" y="2732258"/>
          <a:ext cx="9870946" cy="1091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67" tIns="115467" rIns="115467" bIns="115467" numCol="1" spcCol="1270" anchor="ctr" anchorCtr="0">
          <a:noAutofit/>
        </a:bodyPr>
        <a:lstStyle/>
        <a:p>
          <a:pPr marL="0" lvl="0" indent="0" algn="l" defTabSz="800100">
            <a:lnSpc>
              <a:spcPct val="100000"/>
            </a:lnSpc>
            <a:spcBef>
              <a:spcPct val="0"/>
            </a:spcBef>
            <a:spcAft>
              <a:spcPct val="35000"/>
            </a:spcAft>
            <a:buNone/>
          </a:pPr>
          <a:r>
            <a:rPr lang="en-US" sz="1800" b="1" kern="1200" dirty="0">
              <a:solidFill>
                <a:schemeClr val="bg1"/>
              </a:solidFill>
              <a:latin typeface="Georgia" panose="02040502050405020303" pitchFamily="18" charset="0"/>
            </a:rPr>
            <a:t>Don’t struggle – Call us, we will be glad to help!</a:t>
          </a:r>
          <a:endParaRPr lang="en-US" sz="1800" kern="1200" dirty="0">
            <a:solidFill>
              <a:schemeClr val="bg1"/>
            </a:solidFill>
            <a:latin typeface="Georgia" panose="02040502050405020303" pitchFamily="18" charset="0"/>
          </a:endParaRPr>
        </a:p>
      </dsp:txBody>
      <dsp:txXfrm>
        <a:off x="1186564" y="2732258"/>
        <a:ext cx="9870946" cy="1091028"/>
      </dsp:txXfrm>
    </dsp:sp>
    <dsp:sp modelId="{8B345606-B2EB-4C10-B75A-EA9E4E72D515}">
      <dsp:nvSpPr>
        <dsp:cNvPr id="0" name=""/>
        <dsp:cNvSpPr/>
      </dsp:nvSpPr>
      <dsp:spPr>
        <a:xfrm>
          <a:off x="0" y="4096043"/>
          <a:ext cx="11093450" cy="102685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55CC0BC-E3D5-4FE8-99CF-D36A516D46A2}">
      <dsp:nvSpPr>
        <dsp:cNvPr id="0" name=""/>
        <dsp:cNvSpPr/>
      </dsp:nvSpPr>
      <dsp:spPr>
        <a:xfrm>
          <a:off x="310925" y="4327085"/>
          <a:ext cx="565319" cy="564767"/>
        </a:xfrm>
        <a:prstGeom prst="rect">
          <a:avLst/>
        </a:prstGeom>
        <a:blipFill>
          <a:blip xmlns:r="http://schemas.openxmlformats.org/officeDocument/2006/relationships">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6B067A7-CBD1-45D2-8AC4-5E5A238F64AF}">
      <dsp:nvSpPr>
        <dsp:cNvPr id="0" name=""/>
        <dsp:cNvSpPr/>
      </dsp:nvSpPr>
      <dsp:spPr>
        <a:xfrm>
          <a:off x="1187171" y="4096043"/>
          <a:ext cx="9832080" cy="1091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467" tIns="115467" rIns="115467" bIns="115467" numCol="1" spcCol="1270" anchor="ctr" anchorCtr="0">
          <a:noAutofit/>
        </a:bodyPr>
        <a:lstStyle/>
        <a:p>
          <a:pPr marL="0" lvl="0" indent="0" algn="l" defTabSz="755650">
            <a:lnSpc>
              <a:spcPct val="100000"/>
            </a:lnSpc>
            <a:spcBef>
              <a:spcPct val="0"/>
            </a:spcBef>
            <a:spcAft>
              <a:spcPct val="35000"/>
            </a:spcAft>
            <a:buNone/>
          </a:pPr>
          <a:r>
            <a:rPr lang="en-US" sz="1700" b="1" kern="1200" dirty="0">
              <a:solidFill>
                <a:schemeClr val="bg1"/>
              </a:solidFill>
              <a:latin typeface="Georgia" panose="02040502050405020303" pitchFamily="18" charset="0"/>
            </a:rPr>
            <a:t>Save, Save, Save </a:t>
          </a:r>
        </a:p>
        <a:p>
          <a:pPr marL="0" lvl="0" indent="0" algn="l" defTabSz="755650">
            <a:lnSpc>
              <a:spcPct val="100000"/>
            </a:lnSpc>
            <a:spcBef>
              <a:spcPct val="0"/>
            </a:spcBef>
            <a:spcAft>
              <a:spcPct val="35000"/>
            </a:spcAft>
            <a:buNone/>
          </a:pPr>
          <a:r>
            <a:rPr lang="en-US" sz="1700" kern="1200" dirty="0">
              <a:solidFill>
                <a:schemeClr val="bg1"/>
              </a:solidFill>
              <a:latin typeface="Georgia" panose="02040502050405020303" pitchFamily="18" charset="0"/>
            </a:rPr>
            <a:t>Upload to LC2 often – Check Budget Authority, Levy &amp; Property Tax Limits</a:t>
          </a:r>
        </a:p>
        <a:p>
          <a:pPr marL="0" lvl="0" indent="0" algn="l" defTabSz="755650">
            <a:lnSpc>
              <a:spcPct val="100000"/>
            </a:lnSpc>
            <a:spcBef>
              <a:spcPct val="0"/>
            </a:spcBef>
            <a:spcAft>
              <a:spcPct val="35000"/>
            </a:spcAft>
            <a:buNone/>
          </a:pPr>
          <a:r>
            <a:rPr lang="en-US" sz="1700" kern="1200" dirty="0">
              <a:solidFill>
                <a:schemeClr val="bg1"/>
              </a:solidFill>
              <a:latin typeface="Georgia" panose="02040502050405020303" pitchFamily="18" charset="0"/>
            </a:rPr>
            <a:t>Return to Budget for corrections &amp; then re-upload to LC2</a:t>
          </a:r>
        </a:p>
      </dsp:txBody>
      <dsp:txXfrm>
        <a:off x="1187171" y="4096043"/>
        <a:ext cx="9832080" cy="1091028"/>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24652" y="0"/>
          <a:ext cx="2383452" cy="49530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effectLst>
                <a:outerShdw blurRad="38100" dist="38100" dir="2700000" algn="tl">
                  <a:srgbClr val="000000">
                    <a:alpha val="43137"/>
                  </a:srgbClr>
                </a:outerShdw>
              </a:effectLst>
            </a:rPr>
            <a:t>Operation of District</a:t>
          </a:r>
        </a:p>
      </dsp:txBody>
      <dsp:txXfrm>
        <a:off x="24652" y="1981200"/>
        <a:ext cx="2383452" cy="1981200"/>
      </dsp:txXfrm>
    </dsp:sp>
    <dsp:sp modelId="{18C42AC8-990A-4E01-9FB1-B4040972FCBB}">
      <dsp:nvSpPr>
        <dsp:cNvPr id="0" name=""/>
        <dsp:cNvSpPr/>
      </dsp:nvSpPr>
      <dsp:spPr>
        <a:xfrm>
          <a:off x="-62798" y="314473"/>
          <a:ext cx="2558354" cy="1614762"/>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16000" b="-16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637803" y="0"/>
          <a:ext cx="2383452" cy="49530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8920" tIns="248920" rIns="248920" bIns="248920" numCol="1" spcCol="1270" anchor="ctr" anchorCtr="0">
          <a:noAutofit/>
        </a:bodyPr>
        <a:lstStyle/>
        <a:p>
          <a:pPr marL="0" lvl="0" indent="0" algn="ctr" defTabSz="1555750">
            <a:lnSpc>
              <a:spcPct val="90000"/>
            </a:lnSpc>
            <a:spcBef>
              <a:spcPct val="0"/>
            </a:spcBef>
            <a:spcAft>
              <a:spcPct val="35000"/>
            </a:spcAft>
            <a:buNone/>
          </a:pPr>
          <a:r>
            <a:rPr lang="en-US" sz="3500" kern="1200" dirty="0">
              <a:effectLst>
                <a:outerShdw blurRad="38100" dist="38100" dir="2700000" algn="tl">
                  <a:srgbClr val="000000">
                    <a:alpha val="43137"/>
                  </a:srgbClr>
                </a:outerShdw>
              </a:effectLst>
            </a:rPr>
            <a:t>No Building Projects</a:t>
          </a:r>
        </a:p>
      </dsp:txBody>
      <dsp:txXfrm>
        <a:off x="2637803" y="1981200"/>
        <a:ext cx="2383452" cy="1981200"/>
      </dsp:txXfrm>
    </dsp:sp>
    <dsp:sp modelId="{7DC6770D-A169-4259-95C7-F79787613784}">
      <dsp:nvSpPr>
        <dsp:cNvPr id="0" name=""/>
        <dsp:cNvSpPr/>
      </dsp:nvSpPr>
      <dsp:spPr>
        <a:xfrm>
          <a:off x="2567059" y="278228"/>
          <a:ext cx="2524938" cy="1687251"/>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0" y="3760113"/>
          <a:ext cx="4967955" cy="1176335"/>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BA6B96-A233-4027-9C88-E939438AE92A}">
      <dsp:nvSpPr>
        <dsp:cNvPr id="0" name=""/>
        <dsp:cNvSpPr/>
      </dsp:nvSpPr>
      <dsp:spPr>
        <a:xfrm rot="5400000">
          <a:off x="6301587" y="-2303662"/>
          <a:ext cx="1698041" cy="6729984"/>
        </a:xfrm>
        <a:prstGeom prst="round2SameRect">
          <a:avLst/>
        </a:prstGeom>
        <a:solidFill>
          <a:schemeClr val="accent3">
            <a:lumMod val="60000"/>
            <a:lumOff val="40000"/>
            <a:alpha val="9000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latin typeface="Arial" panose="020B0604020202020204" pitchFamily="34" charset="0"/>
            </a:rPr>
            <a:t>Allows districts to levy more than the $1.05 levy limit</a:t>
          </a:r>
        </a:p>
        <a:p>
          <a:pPr marL="228600" lvl="1" indent="-228600" algn="l" defTabSz="1111250">
            <a:lnSpc>
              <a:spcPct val="90000"/>
            </a:lnSpc>
            <a:spcBef>
              <a:spcPct val="0"/>
            </a:spcBef>
            <a:spcAft>
              <a:spcPct val="15000"/>
            </a:spcAft>
            <a:buChar char="•"/>
          </a:pPr>
          <a:r>
            <a:rPr lang="en-US" sz="2500" i="0" kern="1200" dirty="0">
              <a:latin typeface="Arial" panose="020B0604020202020204" pitchFamily="34" charset="0"/>
            </a:rPr>
            <a:t>Found on Budget Schedule B</a:t>
          </a:r>
        </a:p>
        <a:p>
          <a:pPr marL="228600" lvl="1" indent="-228600" algn="l" defTabSz="1111250">
            <a:lnSpc>
              <a:spcPct val="90000"/>
            </a:lnSpc>
            <a:spcBef>
              <a:spcPct val="0"/>
            </a:spcBef>
            <a:spcAft>
              <a:spcPct val="15000"/>
            </a:spcAft>
            <a:buChar char="•"/>
          </a:pPr>
          <a:r>
            <a:rPr lang="en-US" sz="2500" i="0" kern="1200" dirty="0">
              <a:latin typeface="Arial" panose="020B0604020202020204" pitchFamily="34" charset="0"/>
            </a:rPr>
            <a:t>No State Board approval needed</a:t>
          </a:r>
        </a:p>
      </dsp:txBody>
      <dsp:txXfrm rot="-5400000">
        <a:off x="3785616" y="295201"/>
        <a:ext cx="6647092" cy="1532257"/>
      </dsp:txXfrm>
    </dsp:sp>
    <dsp:sp modelId="{8F446206-927D-4DF4-97D0-9EED7EA6F06B}">
      <dsp:nvSpPr>
        <dsp:cNvPr id="0" name=""/>
        <dsp:cNvSpPr/>
      </dsp:nvSpPr>
      <dsp:spPr>
        <a:xfrm>
          <a:off x="0" y="53"/>
          <a:ext cx="3785616" cy="2122552"/>
        </a:xfrm>
        <a:prstGeom prst="roundRect">
          <a:avLst/>
        </a:prstGeom>
        <a:solidFill>
          <a:srgbClr val="009EDE"/>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a:latin typeface="Arial" panose="020B0604020202020204" pitchFamily="34" charset="0"/>
            </a:rPr>
            <a:t>Levy Exclusions</a:t>
          </a:r>
        </a:p>
      </dsp:txBody>
      <dsp:txXfrm>
        <a:off x="103614" y="103667"/>
        <a:ext cx="3578388" cy="1915324"/>
      </dsp:txXfrm>
    </dsp:sp>
    <dsp:sp modelId="{2678E342-C1BF-4D37-8659-C187C86508FE}">
      <dsp:nvSpPr>
        <dsp:cNvPr id="0" name=""/>
        <dsp:cNvSpPr/>
      </dsp:nvSpPr>
      <dsp:spPr>
        <a:xfrm rot="5400000">
          <a:off x="6301587" y="-74983"/>
          <a:ext cx="1698041" cy="6729984"/>
        </a:xfrm>
        <a:prstGeom prst="round2SameRect">
          <a:avLst/>
        </a:prstGeom>
        <a:solidFill>
          <a:schemeClr val="accent2">
            <a:lumMod val="40000"/>
            <a:lumOff val="60000"/>
            <a:alpha val="90000"/>
          </a:schemeClr>
        </a:solidFill>
        <a:ln w="12700" cap="flat" cmpd="sng" algn="ctr">
          <a:solidFill>
            <a:schemeClr val="accent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i="0" kern="1200" dirty="0">
              <a:solidFill>
                <a:schemeClr val="tx1"/>
              </a:solidFill>
              <a:latin typeface="Arial" panose="020B0604020202020204" pitchFamily="34" charset="0"/>
            </a:rPr>
            <a:t>Allows districts to spend more than their Certified Budget Authority</a:t>
          </a:r>
        </a:p>
        <a:p>
          <a:pPr marL="228600" lvl="1" indent="-228600" algn="l" defTabSz="1111250">
            <a:lnSpc>
              <a:spcPct val="90000"/>
            </a:lnSpc>
            <a:spcBef>
              <a:spcPct val="0"/>
            </a:spcBef>
            <a:spcAft>
              <a:spcPct val="15000"/>
            </a:spcAft>
            <a:buChar char="•"/>
          </a:pPr>
          <a:r>
            <a:rPr lang="en-US" sz="2500" i="0" kern="1200" dirty="0">
              <a:solidFill>
                <a:schemeClr val="tx1"/>
              </a:solidFill>
              <a:latin typeface="Arial" panose="020B0604020202020204" pitchFamily="34" charset="0"/>
            </a:rPr>
            <a:t>Most need State Board approval</a:t>
          </a:r>
        </a:p>
      </dsp:txBody>
      <dsp:txXfrm rot="-5400000">
        <a:off x="3785616" y="2523880"/>
        <a:ext cx="6647092" cy="1532257"/>
      </dsp:txXfrm>
    </dsp:sp>
    <dsp:sp modelId="{240E224C-99DF-4056-BA67-D2EB22D756C5}">
      <dsp:nvSpPr>
        <dsp:cNvPr id="0" name=""/>
        <dsp:cNvSpPr/>
      </dsp:nvSpPr>
      <dsp:spPr>
        <a:xfrm>
          <a:off x="0" y="2228732"/>
          <a:ext cx="3785616" cy="2122552"/>
        </a:xfrm>
        <a:prstGeom prst="roundRect">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a:latin typeface="Arial" panose="020B0604020202020204" pitchFamily="34" charset="0"/>
            </a:rPr>
            <a:t>Expenditure Exclusions</a:t>
          </a:r>
        </a:p>
      </dsp:txBody>
      <dsp:txXfrm>
        <a:off x="103614" y="2332346"/>
        <a:ext cx="3578388" cy="191532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D39D3F-6589-48B7-866A-702CCA129C35}">
      <dsp:nvSpPr>
        <dsp:cNvPr id="0" name=""/>
        <dsp:cNvSpPr/>
      </dsp:nvSpPr>
      <dsp:spPr>
        <a:xfrm>
          <a:off x="-241837" y="9911"/>
          <a:ext cx="10657114" cy="1107382"/>
        </a:xfrm>
        <a:prstGeom prst="roundRect">
          <a:avLst>
            <a:gd name="adj" fmla="val 1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dsp:style>
    </dsp:sp>
    <dsp:sp modelId="{41092989-9DB2-431A-A5A3-64885C721BDE}">
      <dsp:nvSpPr>
        <dsp:cNvPr id="0" name=""/>
        <dsp:cNvSpPr/>
      </dsp:nvSpPr>
      <dsp:spPr>
        <a:xfrm>
          <a:off x="93145" y="259072"/>
          <a:ext cx="609060" cy="609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4B1A321-A58A-400A-AE04-8C0F51839AEC}">
      <dsp:nvSpPr>
        <dsp:cNvPr id="0" name=""/>
        <dsp:cNvSpPr/>
      </dsp:nvSpPr>
      <dsp:spPr>
        <a:xfrm>
          <a:off x="1037189" y="9911"/>
          <a:ext cx="9375584"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422400">
            <a:lnSpc>
              <a:spcPct val="90000"/>
            </a:lnSpc>
            <a:spcBef>
              <a:spcPct val="0"/>
            </a:spcBef>
            <a:spcAft>
              <a:spcPct val="35000"/>
            </a:spcAft>
            <a:buNone/>
          </a:pPr>
          <a:r>
            <a:rPr lang="en-US" sz="3200" b="1" kern="1200" dirty="0"/>
            <a:t>Submission deadlines required by statute</a:t>
          </a:r>
          <a:endParaRPr lang="en-US" sz="3200" kern="1200" dirty="0"/>
        </a:p>
      </dsp:txBody>
      <dsp:txXfrm>
        <a:off x="1037189" y="9911"/>
        <a:ext cx="9375584" cy="1107382"/>
      </dsp:txXfrm>
    </dsp:sp>
    <dsp:sp modelId="{7680D896-313F-43C4-83E9-AAE0AD3E8C7B}">
      <dsp:nvSpPr>
        <dsp:cNvPr id="0" name=""/>
        <dsp:cNvSpPr/>
      </dsp:nvSpPr>
      <dsp:spPr>
        <a:xfrm>
          <a:off x="-241837" y="1394140"/>
          <a:ext cx="10657114" cy="110738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12E486-29D5-41A1-A03E-35732D46BE44}">
      <dsp:nvSpPr>
        <dsp:cNvPr id="0" name=""/>
        <dsp:cNvSpPr/>
      </dsp:nvSpPr>
      <dsp:spPr>
        <a:xfrm>
          <a:off x="93145" y="1643301"/>
          <a:ext cx="609060" cy="609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7FAC73-A132-4805-8ED4-B8E326B4ADD9}">
      <dsp:nvSpPr>
        <dsp:cNvPr id="0" name=""/>
        <dsp:cNvSpPr/>
      </dsp:nvSpPr>
      <dsp:spPr>
        <a:xfrm>
          <a:off x="1037189" y="1394140"/>
          <a:ext cx="4795701"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422400">
            <a:lnSpc>
              <a:spcPct val="90000"/>
            </a:lnSpc>
            <a:spcBef>
              <a:spcPct val="0"/>
            </a:spcBef>
            <a:spcAft>
              <a:spcPct val="35000"/>
            </a:spcAft>
            <a:buNone/>
          </a:pPr>
          <a:r>
            <a:rPr lang="en-US" sz="3200" kern="1200" dirty="0"/>
            <a:t>On or before August 1:</a:t>
          </a:r>
        </a:p>
      </dsp:txBody>
      <dsp:txXfrm>
        <a:off x="1037189" y="1394140"/>
        <a:ext cx="4795701" cy="1107382"/>
      </dsp:txXfrm>
    </dsp:sp>
    <dsp:sp modelId="{01C0B9C2-088E-4B5E-AD54-5871B2D01B85}">
      <dsp:nvSpPr>
        <dsp:cNvPr id="0" name=""/>
        <dsp:cNvSpPr/>
      </dsp:nvSpPr>
      <dsp:spPr>
        <a:xfrm>
          <a:off x="5257817" y="1408015"/>
          <a:ext cx="5291826"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066800">
            <a:lnSpc>
              <a:spcPct val="90000"/>
            </a:lnSpc>
            <a:spcBef>
              <a:spcPct val="0"/>
            </a:spcBef>
            <a:spcAft>
              <a:spcPct val="35000"/>
            </a:spcAft>
            <a:buNone/>
          </a:pPr>
          <a:r>
            <a:rPr lang="en-US" sz="2400" kern="1200" dirty="0"/>
            <a:t>Submit entire approved contract (pdf) in Portal Collection</a:t>
          </a:r>
        </a:p>
      </dsp:txBody>
      <dsp:txXfrm>
        <a:off x="5257817" y="1408015"/>
        <a:ext cx="5291826" cy="1107382"/>
      </dsp:txXfrm>
    </dsp:sp>
    <dsp:sp modelId="{774B745D-AD3E-4CCB-A18D-BF10CEAED2DB}">
      <dsp:nvSpPr>
        <dsp:cNvPr id="0" name=""/>
        <dsp:cNvSpPr/>
      </dsp:nvSpPr>
      <dsp:spPr>
        <a:xfrm>
          <a:off x="-241837" y="2813897"/>
          <a:ext cx="10657114" cy="96218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DED346-E078-463A-9E3E-F22D5A106156}">
      <dsp:nvSpPr>
        <dsp:cNvPr id="0" name=""/>
        <dsp:cNvSpPr/>
      </dsp:nvSpPr>
      <dsp:spPr>
        <a:xfrm>
          <a:off x="93145" y="2990461"/>
          <a:ext cx="609060" cy="609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275B83-72AE-427F-B397-F7018C330077}">
      <dsp:nvSpPr>
        <dsp:cNvPr id="0" name=""/>
        <dsp:cNvSpPr/>
      </dsp:nvSpPr>
      <dsp:spPr>
        <a:xfrm>
          <a:off x="1037189" y="2778368"/>
          <a:ext cx="4795701"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422400">
            <a:lnSpc>
              <a:spcPct val="90000"/>
            </a:lnSpc>
            <a:spcBef>
              <a:spcPct val="0"/>
            </a:spcBef>
            <a:spcAft>
              <a:spcPct val="35000"/>
            </a:spcAft>
            <a:buNone/>
          </a:pPr>
          <a:r>
            <a:rPr lang="en-US" sz="3200" kern="1200" dirty="0"/>
            <a:t>September 30:</a:t>
          </a:r>
        </a:p>
      </dsp:txBody>
      <dsp:txXfrm>
        <a:off x="1037189" y="2778368"/>
        <a:ext cx="4795701" cy="1107382"/>
      </dsp:txXfrm>
    </dsp:sp>
    <dsp:sp modelId="{950E4AF9-BF54-413E-8B29-5615681D468D}">
      <dsp:nvSpPr>
        <dsp:cNvPr id="0" name=""/>
        <dsp:cNvSpPr/>
      </dsp:nvSpPr>
      <dsp:spPr>
        <a:xfrm>
          <a:off x="5168372" y="2691284"/>
          <a:ext cx="5347243"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066800">
            <a:lnSpc>
              <a:spcPct val="90000"/>
            </a:lnSpc>
            <a:spcBef>
              <a:spcPct val="0"/>
            </a:spcBef>
            <a:spcAft>
              <a:spcPct val="35000"/>
            </a:spcAft>
            <a:buNone/>
          </a:pPr>
          <a:r>
            <a:rPr lang="en-US" sz="2400" kern="1200" dirty="0"/>
            <a:t>Complete Schedule D in the District Budget, submit in LC-2</a:t>
          </a:r>
        </a:p>
      </dsp:txBody>
      <dsp:txXfrm>
        <a:off x="5168372" y="2691284"/>
        <a:ext cx="5347243" cy="1107382"/>
      </dsp:txXfrm>
    </dsp:sp>
    <dsp:sp modelId="{C7811B0E-ECE7-4332-A616-A6E7221A77D7}">
      <dsp:nvSpPr>
        <dsp:cNvPr id="0" name=""/>
        <dsp:cNvSpPr/>
      </dsp:nvSpPr>
      <dsp:spPr>
        <a:xfrm>
          <a:off x="-241837" y="4162597"/>
          <a:ext cx="10657114" cy="1107382"/>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D81FE5-ADE8-41AF-A1F2-AB6E0F3EDADF}">
      <dsp:nvSpPr>
        <dsp:cNvPr id="0" name=""/>
        <dsp:cNvSpPr/>
      </dsp:nvSpPr>
      <dsp:spPr>
        <a:xfrm>
          <a:off x="93145" y="4411758"/>
          <a:ext cx="609060" cy="6090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97D48B-331B-4115-A302-DBCFE84F0737}">
      <dsp:nvSpPr>
        <dsp:cNvPr id="0" name=""/>
        <dsp:cNvSpPr/>
      </dsp:nvSpPr>
      <dsp:spPr>
        <a:xfrm>
          <a:off x="1037189" y="4162597"/>
          <a:ext cx="4795701"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422400">
            <a:lnSpc>
              <a:spcPct val="90000"/>
            </a:lnSpc>
            <a:spcBef>
              <a:spcPct val="0"/>
            </a:spcBef>
            <a:spcAft>
              <a:spcPct val="35000"/>
            </a:spcAft>
            <a:buNone/>
          </a:pPr>
          <a:r>
            <a:rPr lang="en-US" sz="3200" kern="1200" dirty="0"/>
            <a:t>October 1:</a:t>
          </a:r>
        </a:p>
      </dsp:txBody>
      <dsp:txXfrm>
        <a:off x="1037189" y="4162597"/>
        <a:ext cx="4795701" cy="1107382"/>
      </dsp:txXfrm>
    </dsp:sp>
    <dsp:sp modelId="{EEDA8260-ED4A-4133-93F6-1021C3275B42}">
      <dsp:nvSpPr>
        <dsp:cNvPr id="0" name=""/>
        <dsp:cNvSpPr/>
      </dsp:nvSpPr>
      <dsp:spPr>
        <a:xfrm>
          <a:off x="5114467" y="4135001"/>
          <a:ext cx="5552238" cy="1107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198" tIns="117198" rIns="117198" bIns="117198" numCol="1" spcCol="1270" anchor="ctr" anchorCtr="0">
          <a:noAutofit/>
        </a:bodyPr>
        <a:lstStyle/>
        <a:p>
          <a:pPr marL="0" lvl="0" indent="0" algn="l" defTabSz="1066800">
            <a:lnSpc>
              <a:spcPct val="90000"/>
            </a:lnSpc>
            <a:spcBef>
              <a:spcPct val="0"/>
            </a:spcBef>
            <a:spcAft>
              <a:spcPct val="35000"/>
            </a:spcAft>
            <a:buNone/>
          </a:pPr>
          <a:r>
            <a:rPr lang="en-US" sz="2400" kern="1200" dirty="0"/>
            <a:t>Withholding state &amp; local funds started for schools not submitting superintendent contract through NDE Portal (CDC)</a:t>
          </a:r>
        </a:p>
      </dsp:txBody>
      <dsp:txXfrm>
        <a:off x="5114467" y="4135001"/>
        <a:ext cx="5552238" cy="1107382"/>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47E2C3-70B5-43F6-BDB0-F168F622AE67}">
      <dsp:nvSpPr>
        <dsp:cNvPr id="0" name=""/>
        <dsp:cNvSpPr/>
      </dsp:nvSpPr>
      <dsp:spPr>
        <a:xfrm>
          <a:off x="0" y="707092"/>
          <a:ext cx="10515600" cy="130540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682621-084C-4CA7-80F9-ADFB2A2225B7}">
      <dsp:nvSpPr>
        <dsp:cNvPr id="0" name=""/>
        <dsp:cNvSpPr/>
      </dsp:nvSpPr>
      <dsp:spPr>
        <a:xfrm>
          <a:off x="394883" y="1000807"/>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11DA36-5448-47F8-A11F-8327CE240EA2}">
      <dsp:nvSpPr>
        <dsp:cNvPr id="0" name=""/>
        <dsp:cNvSpPr/>
      </dsp:nvSpPr>
      <dsp:spPr>
        <a:xfrm>
          <a:off x="1507738" y="707092"/>
          <a:ext cx="4732020"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90000"/>
            </a:lnSpc>
            <a:spcBef>
              <a:spcPct val="0"/>
            </a:spcBef>
            <a:spcAft>
              <a:spcPct val="35000"/>
            </a:spcAft>
            <a:buNone/>
          </a:pPr>
          <a:r>
            <a:rPr lang="en-US" sz="2500" kern="1200" dirty="0"/>
            <a:t>Average Daily Membership must be audited by your independent auditors.</a:t>
          </a:r>
        </a:p>
      </dsp:txBody>
      <dsp:txXfrm>
        <a:off x="1507738" y="707092"/>
        <a:ext cx="4732020" cy="1305401"/>
      </dsp:txXfrm>
    </dsp:sp>
    <dsp:sp modelId="{ED012B0F-1C62-4062-AFB3-326F449E5D97}">
      <dsp:nvSpPr>
        <dsp:cNvPr id="0" name=""/>
        <dsp:cNvSpPr/>
      </dsp:nvSpPr>
      <dsp:spPr>
        <a:xfrm>
          <a:off x="6239758" y="707092"/>
          <a:ext cx="427584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00100">
            <a:lnSpc>
              <a:spcPct val="90000"/>
            </a:lnSpc>
            <a:spcBef>
              <a:spcPct val="0"/>
            </a:spcBef>
            <a:spcAft>
              <a:spcPct val="35000"/>
            </a:spcAft>
            <a:buNone/>
          </a:pPr>
          <a:r>
            <a:rPr lang="en-US" sz="1800" kern="1200" dirty="0"/>
            <a:t>Template available for auditors.</a:t>
          </a:r>
        </a:p>
      </dsp:txBody>
      <dsp:txXfrm>
        <a:off x="6239758" y="707092"/>
        <a:ext cx="4275841" cy="1305401"/>
      </dsp:txXfrm>
    </dsp:sp>
    <dsp:sp modelId="{C541814D-A60B-4E10-8609-8B185D9AAD33}">
      <dsp:nvSpPr>
        <dsp:cNvPr id="0" name=""/>
        <dsp:cNvSpPr/>
      </dsp:nvSpPr>
      <dsp:spPr>
        <a:xfrm>
          <a:off x="0" y="2338844"/>
          <a:ext cx="10515600" cy="130540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CE350D6-0886-4072-825B-26482BCFA4D3}">
      <dsp:nvSpPr>
        <dsp:cNvPr id="0" name=""/>
        <dsp:cNvSpPr/>
      </dsp:nvSpPr>
      <dsp:spPr>
        <a:xfrm>
          <a:off x="394883" y="2632559"/>
          <a:ext cx="717970" cy="717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C65C81F-C1F6-40A6-965C-D62D65B5D20F}">
      <dsp:nvSpPr>
        <dsp:cNvPr id="0" name=""/>
        <dsp:cNvSpPr/>
      </dsp:nvSpPr>
      <dsp:spPr>
        <a:xfrm>
          <a:off x="1507738" y="2338844"/>
          <a:ext cx="4732020"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90000"/>
            </a:lnSpc>
            <a:spcBef>
              <a:spcPct val="0"/>
            </a:spcBef>
            <a:spcAft>
              <a:spcPct val="35000"/>
            </a:spcAft>
            <a:buNone/>
          </a:pPr>
          <a:r>
            <a:rPr lang="en-US" sz="2500" kern="1200" dirty="0"/>
            <a:t>School District must have individual capable of overseeing financial statement preparation otherwise:</a:t>
          </a:r>
        </a:p>
      </dsp:txBody>
      <dsp:txXfrm>
        <a:off x="1507738" y="2338844"/>
        <a:ext cx="4732020" cy="1305401"/>
      </dsp:txXfrm>
    </dsp:sp>
    <dsp:sp modelId="{02DACFF9-3B31-4D27-806C-D0C675FBE352}">
      <dsp:nvSpPr>
        <dsp:cNvPr id="0" name=""/>
        <dsp:cNvSpPr/>
      </dsp:nvSpPr>
      <dsp:spPr>
        <a:xfrm>
          <a:off x="6239758" y="2338844"/>
          <a:ext cx="427584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800100">
            <a:lnSpc>
              <a:spcPct val="90000"/>
            </a:lnSpc>
            <a:spcBef>
              <a:spcPct val="0"/>
            </a:spcBef>
            <a:spcAft>
              <a:spcPct val="35000"/>
            </a:spcAft>
            <a:buNone/>
          </a:pPr>
          <a:r>
            <a:rPr lang="en-US" sz="1800" kern="1200" dirty="0"/>
            <a:t>Must hire acct firm to prepare f/s that is different from the firm that audits the f/s.</a:t>
          </a:r>
        </a:p>
      </dsp:txBody>
      <dsp:txXfrm>
        <a:off x="6239758" y="2338844"/>
        <a:ext cx="4275841" cy="1305401"/>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1153FF-14DE-417E-B311-CDAC95C87D4C}">
      <dsp:nvSpPr>
        <dsp:cNvPr id="0" name=""/>
        <dsp:cNvSpPr/>
      </dsp:nvSpPr>
      <dsp:spPr>
        <a:xfrm>
          <a:off x="0" y="4957091"/>
          <a:ext cx="6347692" cy="162702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Enrollment Option Students</a:t>
          </a:r>
        </a:p>
      </dsp:txBody>
      <dsp:txXfrm>
        <a:off x="0" y="4957091"/>
        <a:ext cx="6347692" cy="878595"/>
      </dsp:txXfrm>
    </dsp:sp>
    <dsp:sp modelId="{D759BA82-363A-44F6-A796-6A1C30AC4E7F}">
      <dsp:nvSpPr>
        <dsp:cNvPr id="0" name=""/>
        <dsp:cNvSpPr/>
      </dsp:nvSpPr>
      <dsp:spPr>
        <a:xfrm>
          <a:off x="0" y="5803145"/>
          <a:ext cx="6347692" cy="74843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t" anchorCtr="0">
          <a:noAutofit/>
        </a:bodyPr>
        <a:lstStyle/>
        <a:p>
          <a:pPr marL="0" lvl="0" indent="0" algn="l" defTabSz="622300">
            <a:lnSpc>
              <a:spcPct val="90000"/>
            </a:lnSpc>
            <a:spcBef>
              <a:spcPct val="0"/>
            </a:spcBef>
            <a:spcAft>
              <a:spcPct val="35000"/>
            </a:spcAft>
            <a:buNone/>
          </a:pPr>
          <a:r>
            <a:rPr lang="en-US" sz="1400" kern="1200" dirty="0"/>
            <a:t>$1.0331 per mile</a:t>
          </a:r>
        </a:p>
        <a:p>
          <a:pPr marL="57150" lvl="1" indent="-57150" algn="l" defTabSz="488950">
            <a:lnSpc>
              <a:spcPct val="90000"/>
            </a:lnSpc>
            <a:spcBef>
              <a:spcPct val="0"/>
            </a:spcBef>
            <a:spcAft>
              <a:spcPct val="15000"/>
            </a:spcAft>
            <a:buChar char="•"/>
          </a:pPr>
          <a:r>
            <a:rPr lang="en-US" sz="1100" kern="1200" dirty="0"/>
            <a:t>Qualify if on free lunch</a:t>
          </a:r>
        </a:p>
        <a:p>
          <a:pPr marL="57150" lvl="1" indent="-57150" algn="l" defTabSz="488950">
            <a:lnSpc>
              <a:spcPct val="90000"/>
            </a:lnSpc>
            <a:spcBef>
              <a:spcPct val="0"/>
            </a:spcBef>
            <a:spcAft>
              <a:spcPct val="15000"/>
            </a:spcAft>
            <a:buChar char="•"/>
          </a:pPr>
          <a:r>
            <a:rPr lang="en-US" sz="1100" kern="1200" dirty="0"/>
            <a:t>Reimburse from 3 miles</a:t>
          </a:r>
        </a:p>
        <a:p>
          <a:pPr marL="57150" lvl="1" indent="-57150" algn="l" defTabSz="488950">
            <a:lnSpc>
              <a:spcPct val="90000"/>
            </a:lnSpc>
            <a:spcBef>
              <a:spcPct val="0"/>
            </a:spcBef>
            <a:spcAft>
              <a:spcPct val="15000"/>
            </a:spcAft>
            <a:buChar char="•"/>
          </a:pPr>
          <a:r>
            <a:rPr lang="en-US" sz="1100" kern="1200" dirty="0"/>
            <a:t>One way travel once a day</a:t>
          </a:r>
        </a:p>
      </dsp:txBody>
      <dsp:txXfrm>
        <a:off x="0" y="5803145"/>
        <a:ext cx="6347692" cy="748432"/>
      </dsp:txXfrm>
    </dsp:sp>
    <dsp:sp modelId="{43CE6238-FD6A-4979-B6E8-5652F546A03F}">
      <dsp:nvSpPr>
        <dsp:cNvPr id="0" name=""/>
        <dsp:cNvSpPr/>
      </dsp:nvSpPr>
      <dsp:spPr>
        <a:xfrm rot="10800000">
          <a:off x="0" y="2479127"/>
          <a:ext cx="6347692" cy="2502368"/>
        </a:xfrm>
        <a:prstGeom prst="upArrowCallout">
          <a:avLst/>
        </a:prstGeom>
        <a:solidFill>
          <a:schemeClr val="accent2">
            <a:hueOff val="-2540515"/>
            <a:satOff val="14603"/>
            <a:lumOff val="5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Regular Resident District Students:</a:t>
          </a:r>
        </a:p>
      </dsp:txBody>
      <dsp:txXfrm rot="-10800000">
        <a:off x="0" y="2479127"/>
        <a:ext cx="6347692" cy="878331"/>
      </dsp:txXfrm>
    </dsp:sp>
    <dsp:sp modelId="{C64BFDC3-4E5C-429E-A317-699D8CCF5B23}">
      <dsp:nvSpPr>
        <dsp:cNvPr id="0" name=""/>
        <dsp:cNvSpPr/>
      </dsp:nvSpPr>
      <dsp:spPr>
        <a:xfrm>
          <a:off x="0" y="3357459"/>
          <a:ext cx="6347692" cy="748208"/>
        </a:xfrm>
        <a:prstGeom prst="rect">
          <a:avLst/>
        </a:prstGeom>
        <a:solidFill>
          <a:schemeClr val="accent2">
            <a:tint val="40000"/>
            <a:alpha val="90000"/>
            <a:hueOff val="-4554378"/>
            <a:satOff val="32229"/>
            <a:lumOff val="3226"/>
            <a:alphaOff val="0"/>
          </a:schemeClr>
        </a:solidFill>
        <a:ln w="12700" cap="flat" cmpd="sng" algn="ctr">
          <a:solidFill>
            <a:schemeClr val="accent2">
              <a:tint val="40000"/>
              <a:alpha val="90000"/>
              <a:hueOff val="-4554378"/>
              <a:satOff val="32229"/>
              <a:lumOff val="322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568" tIns="17780" rIns="99568" bIns="17780" numCol="1" spcCol="1270" anchor="t" anchorCtr="0">
          <a:noAutofit/>
        </a:bodyPr>
        <a:lstStyle/>
        <a:p>
          <a:pPr marL="0" lvl="0" indent="0" algn="l" defTabSz="622300">
            <a:lnSpc>
              <a:spcPct val="90000"/>
            </a:lnSpc>
            <a:spcBef>
              <a:spcPct val="0"/>
            </a:spcBef>
            <a:spcAft>
              <a:spcPct val="35000"/>
            </a:spcAft>
            <a:buNone/>
          </a:pPr>
          <a:r>
            <a:rPr lang="en-US" sz="1400" kern="1200" dirty="0"/>
            <a:t>$2.0663 per mile  </a:t>
          </a:r>
        </a:p>
        <a:p>
          <a:pPr marL="57150" lvl="1" indent="-57150" algn="l" defTabSz="488950">
            <a:lnSpc>
              <a:spcPct val="90000"/>
            </a:lnSpc>
            <a:spcBef>
              <a:spcPct val="0"/>
            </a:spcBef>
            <a:spcAft>
              <a:spcPct val="15000"/>
            </a:spcAft>
            <a:buChar char="•"/>
          </a:pPr>
          <a:r>
            <a:rPr lang="en-US" sz="1100" kern="1200" dirty="0"/>
            <a:t>Qualify if living 4 miles from school</a:t>
          </a:r>
        </a:p>
        <a:p>
          <a:pPr marL="57150" lvl="1" indent="-57150" algn="l" defTabSz="488950">
            <a:lnSpc>
              <a:spcPct val="90000"/>
            </a:lnSpc>
            <a:spcBef>
              <a:spcPct val="0"/>
            </a:spcBef>
            <a:spcAft>
              <a:spcPct val="15000"/>
            </a:spcAft>
            <a:buChar char="•"/>
          </a:pPr>
          <a:r>
            <a:rPr lang="en-US" sz="1100" kern="1200" dirty="0"/>
            <a:t>Reimburse from 3 miles</a:t>
          </a:r>
        </a:p>
        <a:p>
          <a:pPr marL="57150" lvl="1" indent="-57150" algn="l" defTabSz="488950">
            <a:lnSpc>
              <a:spcPct val="90000"/>
            </a:lnSpc>
            <a:spcBef>
              <a:spcPct val="0"/>
            </a:spcBef>
            <a:spcAft>
              <a:spcPct val="15000"/>
            </a:spcAft>
            <a:buChar char="•"/>
          </a:pPr>
          <a:r>
            <a:rPr lang="en-US" sz="1100" kern="1200" dirty="0"/>
            <a:t>One way travel once a day</a:t>
          </a:r>
        </a:p>
      </dsp:txBody>
      <dsp:txXfrm>
        <a:off x="0" y="3357459"/>
        <a:ext cx="6347692" cy="748208"/>
      </dsp:txXfrm>
    </dsp:sp>
    <dsp:sp modelId="{25BABB70-88B6-4C49-9789-7201292D3130}">
      <dsp:nvSpPr>
        <dsp:cNvPr id="0" name=""/>
        <dsp:cNvSpPr/>
      </dsp:nvSpPr>
      <dsp:spPr>
        <a:xfrm rot="10800000">
          <a:off x="0" y="1164"/>
          <a:ext cx="6347692" cy="2502368"/>
        </a:xfrm>
        <a:prstGeom prst="upArrowCallout">
          <a:avLst/>
        </a:prstGeom>
        <a:solidFill>
          <a:schemeClr val="accent2">
            <a:hueOff val="-5081029"/>
            <a:satOff val="29206"/>
            <a:lumOff val="1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t>$.725 per mile Effective January 1, 2026 </a:t>
          </a:r>
        </a:p>
      </dsp:txBody>
      <dsp:txXfrm rot="10800000">
        <a:off x="0" y="1164"/>
        <a:ext cx="6347692" cy="1625964"/>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E56F25-FB2A-4E82-8D23-899613DABB5A}">
      <dsp:nvSpPr>
        <dsp:cNvPr id="0" name=""/>
        <dsp:cNvSpPr/>
      </dsp:nvSpPr>
      <dsp:spPr>
        <a:xfrm>
          <a:off x="0" y="113904"/>
          <a:ext cx="6263640" cy="10155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Department of Education Payment Information </a:t>
          </a:r>
        </a:p>
      </dsp:txBody>
      <dsp:txXfrm>
        <a:off x="49576" y="163480"/>
        <a:ext cx="6164488" cy="916408"/>
      </dsp:txXfrm>
    </dsp:sp>
    <dsp:sp modelId="{A9490A28-9E09-4D12-B69C-B6ABC5B94A0B}">
      <dsp:nvSpPr>
        <dsp:cNvPr id="0" name=""/>
        <dsp:cNvSpPr/>
      </dsp:nvSpPr>
      <dsp:spPr>
        <a:xfrm>
          <a:off x="0" y="1129464"/>
          <a:ext cx="6263640"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hlinkClick xmlns:r="http://schemas.openxmlformats.org/officeDocument/2006/relationships" r:id="rId1"/>
            </a:rPr>
            <a:t>https://www.education.ne.gov/fos/payment-information/</a:t>
          </a:r>
          <a:endParaRPr lang="en-US" sz="2200" kern="1200" dirty="0"/>
        </a:p>
        <a:p>
          <a:pPr marL="228600" lvl="1" indent="-228600" algn="l" defTabSz="977900">
            <a:lnSpc>
              <a:spcPct val="90000"/>
            </a:lnSpc>
            <a:spcBef>
              <a:spcPct val="0"/>
            </a:spcBef>
            <a:spcAft>
              <a:spcPct val="20000"/>
            </a:spcAft>
            <a:buChar char="•"/>
          </a:pPr>
          <a:r>
            <a:rPr lang="en-US" sz="2200" kern="1200" dirty="0"/>
            <a:t>Grants Management System (GMS)</a:t>
          </a:r>
        </a:p>
        <a:p>
          <a:pPr marL="228600" lvl="1" indent="-228600" algn="l" defTabSz="977900">
            <a:lnSpc>
              <a:spcPct val="90000"/>
            </a:lnSpc>
            <a:spcBef>
              <a:spcPct val="0"/>
            </a:spcBef>
            <a:spcAft>
              <a:spcPct val="20000"/>
            </a:spcAft>
            <a:buChar char="•"/>
          </a:pPr>
          <a:r>
            <a:rPr lang="en-US" sz="2200" kern="1200" dirty="0"/>
            <a:t>Payment Information</a:t>
          </a:r>
        </a:p>
        <a:p>
          <a:pPr marL="228600" lvl="1" indent="-228600" algn="l" defTabSz="977900">
            <a:lnSpc>
              <a:spcPct val="90000"/>
            </a:lnSpc>
            <a:spcBef>
              <a:spcPct val="0"/>
            </a:spcBef>
            <a:spcAft>
              <a:spcPct val="20000"/>
            </a:spcAft>
            <a:buChar char="•"/>
          </a:pPr>
          <a:r>
            <a:rPr lang="en-US" sz="2200" kern="1200" dirty="0"/>
            <a:t>Audit Confirmation</a:t>
          </a:r>
        </a:p>
      </dsp:txBody>
      <dsp:txXfrm>
        <a:off x="0" y="1129464"/>
        <a:ext cx="6263640" cy="1622880"/>
      </dsp:txXfrm>
    </dsp:sp>
    <dsp:sp modelId="{10474232-48D2-48D2-AEB2-CAB67107D75D}">
      <dsp:nvSpPr>
        <dsp:cNvPr id="0" name=""/>
        <dsp:cNvSpPr/>
      </dsp:nvSpPr>
      <dsp:spPr>
        <a:xfrm>
          <a:off x="0" y="2752343"/>
          <a:ext cx="6263640" cy="1015560"/>
        </a:xfrm>
        <a:prstGeom prst="roundRect">
          <a:avLst/>
        </a:prstGeom>
        <a:solidFill>
          <a:schemeClr val="accent5">
            <a:hueOff val="11787140"/>
            <a:satOff val="-15272"/>
            <a:lumOff val="-284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All District Payments from State of Nebraska</a:t>
          </a:r>
        </a:p>
      </dsp:txBody>
      <dsp:txXfrm>
        <a:off x="49576" y="2801919"/>
        <a:ext cx="6164488" cy="916408"/>
      </dsp:txXfrm>
    </dsp:sp>
    <dsp:sp modelId="{41CB28DB-FC7A-40B4-9FDD-97C88DC50651}">
      <dsp:nvSpPr>
        <dsp:cNvPr id="0" name=""/>
        <dsp:cNvSpPr/>
      </dsp:nvSpPr>
      <dsp:spPr>
        <a:xfrm>
          <a:off x="0" y="3767904"/>
          <a:ext cx="6263640" cy="1622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8871"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hlinkClick xmlns:r="http://schemas.openxmlformats.org/officeDocument/2006/relationships" r:id="rId2"/>
            </a:rPr>
            <a:t>Liz.hernandez@nebraska.gov</a:t>
          </a:r>
          <a:endParaRPr lang="en-US" sz="2200" kern="1200" dirty="0"/>
        </a:p>
        <a:p>
          <a:pPr marL="457200" lvl="2" indent="-228600" algn="l" defTabSz="977900">
            <a:lnSpc>
              <a:spcPct val="90000"/>
            </a:lnSpc>
            <a:spcBef>
              <a:spcPct val="0"/>
            </a:spcBef>
            <a:spcAft>
              <a:spcPct val="20000"/>
            </a:spcAft>
            <a:buChar char="•"/>
          </a:pPr>
          <a:r>
            <a:rPr lang="en-US" sz="2200" kern="1200" dirty="0"/>
            <a:t>Request to receive email notification of </a:t>
          </a:r>
          <a:r>
            <a:rPr lang="en-US" sz="2200" i="1" kern="1200" dirty="0"/>
            <a:t>all</a:t>
          </a:r>
          <a:r>
            <a:rPr lang="en-US" sz="2200" kern="1200" dirty="0"/>
            <a:t> </a:t>
          </a:r>
          <a:r>
            <a:rPr lang="en-US" sz="2200" i="1" kern="1200" dirty="0"/>
            <a:t>payments</a:t>
          </a:r>
          <a:r>
            <a:rPr lang="en-US" sz="2200" kern="1200" dirty="0"/>
            <a:t> to district from State of Nebraska</a:t>
          </a:r>
        </a:p>
        <a:p>
          <a:pPr marL="457200" lvl="2" indent="-228600" algn="l" defTabSz="977900">
            <a:lnSpc>
              <a:spcPct val="90000"/>
            </a:lnSpc>
            <a:spcBef>
              <a:spcPct val="0"/>
            </a:spcBef>
            <a:spcAft>
              <a:spcPct val="20000"/>
            </a:spcAft>
            <a:buChar char="•"/>
          </a:pPr>
          <a:r>
            <a:rPr lang="en-US" sz="2200" kern="1200" dirty="0"/>
            <a:t>Email must be sent from Superintendent</a:t>
          </a:r>
        </a:p>
        <a:p>
          <a:pPr marL="457200" lvl="2" indent="-228600" algn="l" defTabSz="977900">
            <a:lnSpc>
              <a:spcPct val="90000"/>
            </a:lnSpc>
            <a:spcBef>
              <a:spcPct val="0"/>
            </a:spcBef>
            <a:spcAft>
              <a:spcPct val="20000"/>
            </a:spcAft>
            <a:buChar char="•"/>
          </a:pPr>
          <a:r>
            <a:rPr lang="en-US" sz="2200" kern="1200" dirty="0"/>
            <a:t>Only one email per district</a:t>
          </a:r>
        </a:p>
      </dsp:txBody>
      <dsp:txXfrm>
        <a:off x="0" y="3767904"/>
        <a:ext cx="6263640" cy="1622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13052" y="0"/>
          <a:ext cx="2532917" cy="50291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n-US" sz="3200" kern="1200" dirty="0">
              <a:effectLst>
                <a:outerShdw blurRad="38100" dist="38100" dir="2700000" algn="tl">
                  <a:srgbClr val="000000">
                    <a:alpha val="43137"/>
                  </a:srgbClr>
                </a:outerShdw>
              </a:effectLst>
            </a:rPr>
            <a:t>Collect Property Taxes</a:t>
          </a:r>
        </a:p>
      </dsp:txBody>
      <dsp:txXfrm>
        <a:off x="-13052" y="2011680"/>
        <a:ext cx="2532917" cy="2011680"/>
      </dsp:txXfrm>
    </dsp:sp>
    <dsp:sp modelId="{18C42AC8-990A-4E01-9FB1-B4040972FCBB}">
      <dsp:nvSpPr>
        <dsp:cNvPr id="0" name=""/>
        <dsp:cNvSpPr/>
      </dsp:nvSpPr>
      <dsp:spPr>
        <a:xfrm>
          <a:off x="-45450" y="201980"/>
          <a:ext cx="2597714" cy="163960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678414" y="0"/>
          <a:ext cx="2441724" cy="502919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227584" rIns="227584" bIns="227584"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kern="1200" dirty="0">
              <a:effectLst>
                <a:outerShdw blurRad="38100" dist="38100" dir="2700000" algn="tl">
                  <a:srgbClr val="000000">
                    <a:alpha val="43137"/>
                  </a:srgbClr>
                </a:outerShdw>
              </a:effectLst>
            </a:rPr>
            <a:t>Bond Principal &amp; Interest for Project</a:t>
          </a:r>
        </a:p>
      </dsp:txBody>
      <dsp:txXfrm>
        <a:off x="2678414" y="2011680"/>
        <a:ext cx="2441724" cy="2011680"/>
      </dsp:txXfrm>
    </dsp:sp>
    <dsp:sp modelId="{7DC6770D-A169-4259-95C7-F79787613784}">
      <dsp:nvSpPr>
        <dsp:cNvPr id="0" name=""/>
        <dsp:cNvSpPr/>
      </dsp:nvSpPr>
      <dsp:spPr>
        <a:xfrm>
          <a:off x="2617385" y="157156"/>
          <a:ext cx="2563784" cy="171320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30000" r="-30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8" y="4023362"/>
          <a:ext cx="5135735" cy="100583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2350" y="0"/>
          <a:ext cx="2692570" cy="50901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Accessibility Barriers</a:t>
          </a:r>
        </a:p>
        <a:p>
          <a:pPr marL="0" lvl="0" indent="0" algn="ctr" defTabSz="1244600">
            <a:lnSpc>
              <a:spcPct val="90000"/>
            </a:lnSpc>
            <a:spcBef>
              <a:spcPct val="0"/>
            </a:spcBef>
            <a:spcAft>
              <a:spcPct val="35000"/>
            </a:spcAft>
            <a:buNone/>
          </a:pPr>
          <a:endParaRPr lang="en-US" sz="800" kern="1200" dirty="0">
            <a:effectLst>
              <a:outerShdw blurRad="38100" dist="38100" dir="2700000" algn="tl">
                <a:srgbClr val="000000">
                  <a:alpha val="43137"/>
                </a:srgbClr>
              </a:outerShdw>
            </a:effectLst>
          </a:endParaRPr>
        </a:p>
        <a:p>
          <a:pPr marL="0" lvl="0" indent="0" algn="ctr" defTabSz="124460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Life Safety Codes </a:t>
          </a:r>
        </a:p>
        <a:p>
          <a:pPr marL="0" lvl="0" indent="0" algn="ctr" defTabSz="124460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Asbestos Removal</a:t>
          </a:r>
        </a:p>
      </dsp:txBody>
      <dsp:txXfrm>
        <a:off x="2350" y="2036064"/>
        <a:ext cx="2692570" cy="2036064"/>
      </dsp:txXfrm>
    </dsp:sp>
    <dsp:sp modelId="{18C42AC8-990A-4E01-9FB1-B4040972FCBB}">
      <dsp:nvSpPr>
        <dsp:cNvPr id="0" name=""/>
        <dsp:cNvSpPr/>
      </dsp:nvSpPr>
      <dsp:spPr>
        <a:xfrm>
          <a:off x="80716" y="0"/>
          <a:ext cx="2629201" cy="1659478"/>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29000" b="-29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775698" y="0"/>
          <a:ext cx="2692570" cy="50901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1200" dirty="0">
              <a:effectLst>
                <a:outerShdw blurRad="38100" dist="38100" dir="2700000" algn="tl">
                  <a:srgbClr val="000000">
                    <a:alpha val="43137"/>
                  </a:srgbClr>
                </a:outerShdw>
              </a:effectLst>
            </a:rPr>
            <a:t>Mold Abatement &amp; Removal</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1200" kern="1200" dirty="0">
            <a:effectLst>
              <a:outerShdw blurRad="38100" dist="38100" dir="2700000" algn="tl">
                <a:srgbClr val="000000">
                  <a:alpha val="43137"/>
                </a:srgbClr>
              </a:outerShdw>
            </a:effectLst>
          </a:endParaRPr>
        </a:p>
        <a:p>
          <a:pPr marL="0" marR="0" lvl="0" indent="0" algn="l" defTabSz="914400" eaLnBrk="1" fontAlgn="auto" latinLnBrk="0" hangingPunct="1">
            <a:lnSpc>
              <a:spcPct val="100000"/>
            </a:lnSpc>
            <a:spcBef>
              <a:spcPts val="0"/>
            </a:spcBef>
            <a:spcAft>
              <a:spcPts val="0"/>
            </a:spcAft>
            <a:buClrTx/>
            <a:buSzTx/>
            <a:buFontTx/>
            <a:buNone/>
            <a:tabLst/>
            <a:defRPr/>
          </a:pPr>
          <a:r>
            <a:rPr lang="en-US" sz="2800" kern="1200" dirty="0">
              <a:solidFill>
                <a:schemeClr val="bg1"/>
              </a:solidFill>
              <a:effectLst>
                <a:outerShdw blurRad="38100" dist="38100" dir="2700000" algn="tl">
                  <a:srgbClr val="000000">
                    <a:alpha val="43137"/>
                  </a:srgbClr>
                </a:outerShdw>
              </a:effectLst>
            </a:rPr>
            <a:t>Safety and Security Infrastructure</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800" kern="1200" dirty="0">
            <a:effectLst>
              <a:outerShdw blurRad="38100" dist="38100" dir="2700000" algn="tl">
                <a:srgbClr val="000000">
                  <a:alpha val="43137"/>
                </a:srgbClr>
              </a:outerShdw>
            </a:effectLst>
          </a:endParaRPr>
        </a:p>
      </dsp:txBody>
      <dsp:txXfrm>
        <a:off x="2775698" y="2036064"/>
        <a:ext cx="2692570" cy="2036064"/>
      </dsp:txXfrm>
    </dsp:sp>
    <dsp:sp modelId="{7DC6770D-A169-4259-95C7-F79787613784}">
      <dsp:nvSpPr>
        <dsp:cNvPr id="0" name=""/>
        <dsp:cNvSpPr/>
      </dsp:nvSpPr>
      <dsp:spPr>
        <a:xfrm>
          <a:off x="2818604" y="0"/>
          <a:ext cx="2594860" cy="173397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9000" b="-9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8" y="4072130"/>
          <a:ext cx="5470637" cy="1018029"/>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0" y="0"/>
          <a:ext cx="2460659" cy="50948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endParaRPr lang="en-US" sz="6500" kern="1200" dirty="0">
            <a:effectLst>
              <a:outerShdw blurRad="38100" dist="38100" dir="2700000" algn="tl">
                <a:srgbClr val="000000">
                  <a:alpha val="43137"/>
                </a:srgbClr>
              </a:outerShdw>
            </a:effectLst>
          </a:endParaRPr>
        </a:p>
      </dsp:txBody>
      <dsp:txXfrm>
        <a:off x="0" y="2037946"/>
        <a:ext cx="2460659" cy="2037946"/>
      </dsp:txXfrm>
    </dsp:sp>
    <dsp:sp modelId="{18C42AC8-990A-4E01-9FB1-B4040972FCBB}">
      <dsp:nvSpPr>
        <dsp:cNvPr id="0" name=""/>
        <dsp:cNvSpPr/>
      </dsp:nvSpPr>
      <dsp:spPr>
        <a:xfrm>
          <a:off x="-60556" y="357302"/>
          <a:ext cx="2631632" cy="1593370"/>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4000" b="-4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713196" y="0"/>
          <a:ext cx="2460659" cy="509486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462280" rIns="462280" bIns="462280" numCol="1" spcCol="1270" anchor="ctr" anchorCtr="0">
          <a:noAutofit/>
        </a:bodyPr>
        <a:lstStyle/>
        <a:p>
          <a:pPr marL="0" lvl="0" indent="0" algn="ctr" defTabSz="2889250">
            <a:lnSpc>
              <a:spcPct val="90000"/>
            </a:lnSpc>
            <a:spcBef>
              <a:spcPct val="0"/>
            </a:spcBef>
            <a:spcAft>
              <a:spcPct val="35000"/>
            </a:spcAft>
            <a:buNone/>
          </a:pPr>
          <a:endParaRPr lang="en-US" sz="6500" kern="1200" dirty="0">
            <a:effectLst>
              <a:outerShdw blurRad="38100" dist="38100" dir="2700000" algn="tl">
                <a:srgbClr val="000000">
                  <a:alpha val="43137"/>
                </a:srgbClr>
              </a:outerShdw>
            </a:effectLst>
          </a:endParaRPr>
        </a:p>
      </dsp:txBody>
      <dsp:txXfrm>
        <a:off x="2713196" y="2037946"/>
        <a:ext cx="2460659" cy="2037946"/>
      </dsp:txXfrm>
    </dsp:sp>
    <dsp:sp modelId="{7DC6770D-A169-4259-95C7-F79787613784}">
      <dsp:nvSpPr>
        <dsp:cNvPr id="0" name=""/>
        <dsp:cNvSpPr/>
      </dsp:nvSpPr>
      <dsp:spPr>
        <a:xfrm>
          <a:off x="2644896" y="286198"/>
          <a:ext cx="2597259" cy="173557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29489" y="3919130"/>
          <a:ext cx="5122621" cy="102612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A989B8-F9B8-4EB7-890F-A5A2323D0183}">
      <dsp:nvSpPr>
        <dsp:cNvPr id="0" name=""/>
        <dsp:cNvSpPr/>
      </dsp:nvSpPr>
      <dsp:spPr>
        <a:xfrm>
          <a:off x="0" y="87605"/>
          <a:ext cx="6263640" cy="1728492"/>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kern="1200" dirty="0"/>
            <a:t>Tax proceeds must be spent for the purposes for which they were originally collected.</a:t>
          </a:r>
          <a:endParaRPr lang="en-US" sz="2500" kern="1200" dirty="0"/>
        </a:p>
      </dsp:txBody>
      <dsp:txXfrm>
        <a:off x="84378" y="171983"/>
        <a:ext cx="6094884" cy="1559736"/>
      </dsp:txXfrm>
    </dsp:sp>
    <dsp:sp modelId="{1EB0218F-BC56-484B-8B20-C5CC325DCC68}">
      <dsp:nvSpPr>
        <dsp:cNvPr id="0" name=""/>
        <dsp:cNvSpPr/>
      </dsp:nvSpPr>
      <dsp:spPr>
        <a:xfrm>
          <a:off x="0" y="1888097"/>
          <a:ext cx="6263640" cy="1728492"/>
        </a:xfrm>
        <a:prstGeom prst="roundRect">
          <a:avLst/>
        </a:prstGeom>
        <a:solidFill>
          <a:schemeClr val="accent2">
            <a:hueOff val="-2540515"/>
            <a:satOff val="14603"/>
            <a:lumOff val="5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1" kern="1200" dirty="0"/>
            <a:t>Building projects cannot be paid out of the General Fund.</a:t>
          </a:r>
          <a:endParaRPr lang="en-US" sz="2500" kern="1200" dirty="0"/>
        </a:p>
      </dsp:txBody>
      <dsp:txXfrm>
        <a:off x="84378" y="1972475"/>
        <a:ext cx="6094884" cy="1559736"/>
      </dsp:txXfrm>
    </dsp:sp>
    <dsp:sp modelId="{EDC8E4D7-BB71-4369-BC00-A9F21E895211}">
      <dsp:nvSpPr>
        <dsp:cNvPr id="0" name=""/>
        <dsp:cNvSpPr/>
      </dsp:nvSpPr>
      <dsp:spPr>
        <a:xfrm>
          <a:off x="0" y="3688590"/>
          <a:ext cx="6263640" cy="1728492"/>
        </a:xfrm>
        <a:prstGeom prst="roundRect">
          <a:avLst/>
        </a:prstGeom>
        <a:solidFill>
          <a:schemeClr val="accent2">
            <a:hueOff val="-5081029"/>
            <a:satOff val="29206"/>
            <a:lumOff val="111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1" i="1" kern="1200" dirty="0"/>
            <a:t>Interfund Loans can be made between Taxing Funds</a:t>
          </a:r>
        </a:p>
        <a:p>
          <a:pPr marL="0" lvl="0" indent="0" algn="l" defTabSz="1111250">
            <a:lnSpc>
              <a:spcPct val="90000"/>
            </a:lnSpc>
            <a:spcBef>
              <a:spcPct val="0"/>
            </a:spcBef>
            <a:spcAft>
              <a:spcPct val="35000"/>
            </a:spcAft>
            <a:buNone/>
          </a:pPr>
          <a:r>
            <a:rPr lang="en-US" sz="2500" b="1" i="1" kern="1200" dirty="0"/>
            <a:t>*One Exception – General can be used for Bond payment in a shortfall situation.</a:t>
          </a:r>
          <a:endParaRPr lang="en-US" sz="2500" kern="1200" dirty="0"/>
        </a:p>
      </dsp:txBody>
      <dsp:txXfrm>
        <a:off x="84378" y="3772968"/>
        <a:ext cx="6094884" cy="155973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19993" y="0"/>
          <a:ext cx="2458880" cy="53398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en-US" sz="2400" kern="1200" dirty="0">
            <a:effectLst>
              <a:outerShdw blurRad="38100" dist="38100" dir="2700000" algn="tl">
                <a:srgbClr val="000000">
                  <a:alpha val="43137"/>
                </a:srgbClr>
              </a:outerShdw>
            </a:effectLst>
          </a:endParaRPr>
        </a:p>
        <a:p>
          <a:pPr marL="0" lvl="0" indent="0" algn="ctr" defTabSz="1066800">
            <a:lnSpc>
              <a:spcPct val="90000"/>
            </a:lnSpc>
            <a:spcBef>
              <a:spcPct val="0"/>
            </a:spcBef>
            <a:spcAft>
              <a:spcPct val="35000"/>
            </a:spcAft>
            <a:buNone/>
          </a:pPr>
          <a:endParaRPr lang="en-US" sz="2400" kern="1200" dirty="0">
            <a:effectLst>
              <a:outerShdw blurRad="38100" dist="38100" dir="2700000" algn="tl">
                <a:srgbClr val="000000">
                  <a:alpha val="43137"/>
                </a:srgbClr>
              </a:outerShdw>
            </a:effectLst>
          </a:endParaRPr>
        </a:p>
        <a:p>
          <a:pPr marL="0" lvl="0" indent="0" algn="ctr" defTabSz="1066800">
            <a:lnSpc>
              <a:spcPct val="90000"/>
            </a:lnSpc>
            <a:spcBef>
              <a:spcPct val="0"/>
            </a:spcBef>
            <a:spcAft>
              <a:spcPct val="35000"/>
            </a:spcAft>
            <a:buNone/>
          </a:pPr>
          <a:r>
            <a:rPr lang="en-US" sz="2400" kern="1200" dirty="0">
              <a:effectLst>
                <a:outerShdw blurRad="38100" dist="38100" dir="2700000" algn="tl">
                  <a:srgbClr val="000000">
                    <a:alpha val="43137"/>
                  </a:srgbClr>
                </a:outerShdw>
              </a:effectLst>
            </a:rPr>
            <a:t>Spread out Capital Outlay Costs</a:t>
          </a:r>
        </a:p>
        <a:p>
          <a:pPr marL="0" lvl="0" indent="0" algn="ctr" defTabSz="1066800">
            <a:lnSpc>
              <a:spcPct val="90000"/>
            </a:lnSpc>
            <a:spcBef>
              <a:spcPct val="0"/>
            </a:spcBef>
            <a:spcAft>
              <a:spcPct val="35000"/>
            </a:spcAft>
            <a:buNone/>
          </a:pPr>
          <a:endParaRPr lang="en-US" sz="2400" kern="1200" dirty="0">
            <a:effectLst>
              <a:outerShdw blurRad="38100" dist="38100" dir="2700000" algn="tl">
                <a:srgbClr val="000000">
                  <a:alpha val="43137"/>
                </a:srgbClr>
              </a:outerShdw>
            </a:effectLst>
          </a:endParaRPr>
        </a:p>
        <a:p>
          <a:pPr marL="0" lvl="0" indent="0" algn="ctr" defTabSz="1066800">
            <a:lnSpc>
              <a:spcPct val="90000"/>
            </a:lnSpc>
            <a:spcBef>
              <a:spcPct val="0"/>
            </a:spcBef>
            <a:spcAft>
              <a:spcPct val="35000"/>
            </a:spcAft>
            <a:buNone/>
          </a:pPr>
          <a:r>
            <a:rPr lang="en-US" sz="2400" kern="1200" dirty="0">
              <a:effectLst>
                <a:outerShdw blurRad="38100" dist="38100" dir="2700000" algn="tl">
                  <a:srgbClr val="000000">
                    <a:alpha val="43137"/>
                  </a:srgbClr>
                </a:outerShdw>
              </a:effectLst>
            </a:rPr>
            <a:t>Use when you are out of Budget Authority</a:t>
          </a:r>
        </a:p>
        <a:p>
          <a:pPr marL="0" lvl="0" indent="0" algn="ctr" defTabSz="1066800">
            <a:lnSpc>
              <a:spcPct val="90000"/>
            </a:lnSpc>
            <a:spcBef>
              <a:spcPct val="0"/>
            </a:spcBef>
            <a:spcAft>
              <a:spcPct val="35000"/>
            </a:spcAft>
            <a:buNone/>
          </a:pPr>
          <a:endParaRPr lang="en-US" sz="2800" kern="1200" dirty="0">
            <a:effectLst>
              <a:outerShdw blurRad="38100" dist="38100" dir="2700000" algn="tl">
                <a:srgbClr val="000000">
                  <a:alpha val="43137"/>
                </a:srgbClr>
              </a:outerShdw>
            </a:effectLst>
          </a:endParaRPr>
        </a:p>
        <a:p>
          <a:pPr marL="0" lvl="0" indent="0" algn="ctr" defTabSz="1066800">
            <a:lnSpc>
              <a:spcPct val="90000"/>
            </a:lnSpc>
            <a:spcBef>
              <a:spcPct val="0"/>
            </a:spcBef>
            <a:spcAft>
              <a:spcPct val="35000"/>
            </a:spcAft>
            <a:buNone/>
          </a:pPr>
          <a:endParaRPr lang="en-US" sz="2800" kern="1200" dirty="0">
            <a:effectLst>
              <a:outerShdw blurRad="38100" dist="38100" dir="2700000" algn="tl">
                <a:srgbClr val="000000">
                  <a:alpha val="43137"/>
                </a:srgbClr>
              </a:outerShdw>
            </a:effectLst>
          </a:endParaRPr>
        </a:p>
        <a:p>
          <a:pPr marL="0" lvl="0" indent="0" algn="ctr" defTabSz="1066800">
            <a:lnSpc>
              <a:spcPct val="90000"/>
            </a:lnSpc>
            <a:spcBef>
              <a:spcPct val="0"/>
            </a:spcBef>
            <a:spcAft>
              <a:spcPct val="35000"/>
            </a:spcAft>
            <a:buNone/>
          </a:pPr>
          <a:endParaRPr lang="en-US" sz="800" kern="1200" dirty="0">
            <a:effectLst>
              <a:outerShdw blurRad="38100" dist="38100" dir="2700000" algn="tl">
                <a:srgbClr val="000000">
                  <a:alpha val="43137"/>
                </a:srgbClr>
              </a:outerShdw>
            </a:effectLst>
          </a:endParaRPr>
        </a:p>
      </dsp:txBody>
      <dsp:txXfrm>
        <a:off x="-19993" y="2135935"/>
        <a:ext cx="2458880" cy="2135935"/>
      </dsp:txXfrm>
    </dsp:sp>
    <dsp:sp modelId="{18C42AC8-990A-4E01-9FB1-B4040972FCBB}">
      <dsp:nvSpPr>
        <dsp:cNvPr id="0" name=""/>
        <dsp:cNvSpPr/>
      </dsp:nvSpPr>
      <dsp:spPr>
        <a:xfrm>
          <a:off x="100946" y="61160"/>
          <a:ext cx="2235492" cy="1740877"/>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638505" y="0"/>
          <a:ext cx="2458880" cy="533983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600" b="1" kern="1200" dirty="0">
              <a:effectLst>
                <a:outerShdw blurRad="38100" dist="38100" dir="2700000" algn="tl">
                  <a:srgbClr val="000000">
                    <a:alpha val="43137"/>
                  </a:srgbClr>
                </a:outerShdw>
              </a:effectLst>
            </a:rPr>
            <a:t>Examples:</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School Buses</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Computers</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Textbooks</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1200" dirty="0">
              <a:effectLst>
                <a:outerShdw blurRad="38100" dist="38100" dir="2700000" algn="tl">
                  <a:srgbClr val="000000">
                    <a:alpha val="43137"/>
                  </a:srgbClr>
                </a:outerShdw>
              </a:effectLst>
            </a:rPr>
            <a:t>Roof repair or replacement</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sp:txBody>
      <dsp:txXfrm>
        <a:off x="2638505" y="2135935"/>
        <a:ext cx="2458880" cy="2135935"/>
      </dsp:txXfrm>
    </dsp:sp>
    <dsp:sp modelId="{7DC6770D-A169-4259-95C7-F79787613784}">
      <dsp:nvSpPr>
        <dsp:cNvPr id="0" name=""/>
        <dsp:cNvSpPr/>
      </dsp:nvSpPr>
      <dsp:spPr>
        <a:xfrm>
          <a:off x="2512653" y="166863"/>
          <a:ext cx="2722141" cy="181902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36113" y="4255182"/>
          <a:ext cx="5142573" cy="1067964"/>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22292" y="0"/>
          <a:ext cx="2591754" cy="5105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effectLst>
                <a:outerShdw blurRad="38100" dist="38100" dir="2700000" algn="tl">
                  <a:srgbClr val="000000">
                    <a:alpha val="43137"/>
                  </a:srgbClr>
                </a:outerShdw>
              </a:effectLst>
            </a:rPr>
            <a:t>Reserve General Fund Money for Benefit of District Employees</a:t>
          </a:r>
        </a:p>
      </dsp:txBody>
      <dsp:txXfrm>
        <a:off x="22292" y="2042160"/>
        <a:ext cx="2591754" cy="2042160"/>
      </dsp:txXfrm>
    </dsp:sp>
    <dsp:sp modelId="{18C42AC8-990A-4E01-9FB1-B4040972FCBB}">
      <dsp:nvSpPr>
        <dsp:cNvPr id="0" name=""/>
        <dsp:cNvSpPr/>
      </dsp:nvSpPr>
      <dsp:spPr>
        <a:xfrm>
          <a:off x="-5740" y="196897"/>
          <a:ext cx="2637073" cy="166444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39000" b="-39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700815" y="0"/>
          <a:ext cx="2647896" cy="5105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2700" kern="1200" dirty="0">
              <a:effectLst>
                <a:outerShdw blurRad="38100" dist="38100" dir="2700000" algn="tl">
                  <a:srgbClr val="000000">
                    <a:alpha val="43137"/>
                  </a:srgbClr>
                </a:outerShdw>
              </a:effectLst>
            </a:rPr>
            <a:t>Early Retirements </a:t>
          </a:r>
        </a:p>
        <a:p>
          <a:pPr marL="0" marR="0" lvl="0" indent="0" algn="ctr" defTabSz="914400" eaLnBrk="1" fontAlgn="auto" latinLnBrk="0" hangingPunct="1">
            <a:lnSpc>
              <a:spcPct val="100000"/>
            </a:lnSpc>
            <a:spcBef>
              <a:spcPts val="0"/>
            </a:spcBef>
            <a:spcAft>
              <a:spcPts val="0"/>
            </a:spcAft>
            <a:buClrTx/>
            <a:buSzTx/>
            <a:buFontTx/>
            <a:buNone/>
            <a:tabLst/>
            <a:defRPr/>
          </a:pPr>
          <a:r>
            <a:rPr lang="en-US" sz="2700" kern="1200" dirty="0">
              <a:effectLst>
                <a:outerShdw blurRad="38100" dist="38100" dir="2700000" algn="tl">
                  <a:srgbClr val="000000">
                    <a:alpha val="43137"/>
                  </a:srgbClr>
                </a:outerShdw>
              </a:effectLst>
            </a:rPr>
            <a:t>Unemployment Compensation</a:t>
          </a:r>
        </a:p>
        <a:p>
          <a:pPr marL="0" marR="0" lvl="0" indent="0" algn="ctr" defTabSz="914400" eaLnBrk="1" fontAlgn="auto" latinLnBrk="0" hangingPunct="1">
            <a:lnSpc>
              <a:spcPct val="100000"/>
            </a:lnSpc>
            <a:spcBef>
              <a:spcPts val="0"/>
            </a:spcBef>
            <a:spcAft>
              <a:spcPts val="0"/>
            </a:spcAft>
            <a:buClrTx/>
            <a:buSzTx/>
            <a:buFontTx/>
            <a:buNone/>
            <a:tabLst/>
            <a:defRPr/>
          </a:pPr>
          <a:r>
            <a:rPr lang="en-US" sz="2700" kern="1200" dirty="0">
              <a:effectLst>
                <a:outerShdw blurRad="38100" dist="38100" dir="2700000" algn="tl">
                  <a:srgbClr val="000000">
                    <a:alpha val="43137"/>
                  </a:srgbClr>
                </a:outerShdw>
              </a:effectLst>
            </a:rPr>
            <a:t> Deductibles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sp:txBody>
      <dsp:txXfrm>
        <a:off x="2700815" y="2042160"/>
        <a:ext cx="2647896" cy="2042160"/>
      </dsp:txXfrm>
    </dsp:sp>
    <dsp:sp modelId="{7DC6770D-A169-4259-95C7-F79787613784}">
      <dsp:nvSpPr>
        <dsp:cNvPr id="0" name=""/>
        <dsp:cNvSpPr/>
      </dsp:nvSpPr>
      <dsp:spPr>
        <a:xfrm>
          <a:off x="2723448" y="159537"/>
          <a:ext cx="2602629" cy="1739166"/>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26000" b="-26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8" y="4084322"/>
          <a:ext cx="5342988" cy="1021077"/>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33C255-F20C-4C2E-AED3-6352B0631701}">
      <dsp:nvSpPr>
        <dsp:cNvPr id="0" name=""/>
        <dsp:cNvSpPr/>
      </dsp:nvSpPr>
      <dsp:spPr>
        <a:xfrm>
          <a:off x="-18292" y="0"/>
          <a:ext cx="2754468" cy="5105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dirty="0">
              <a:effectLst>
                <a:outerShdw blurRad="38100" dist="38100" dir="2700000" algn="tl">
                  <a:srgbClr val="000000">
                    <a:alpha val="43137"/>
                  </a:srgbClr>
                </a:outerShdw>
              </a:effectLst>
            </a:rPr>
            <a:t>Uninsured Losses by District</a:t>
          </a:r>
        </a:p>
      </dsp:txBody>
      <dsp:txXfrm>
        <a:off x="-18292" y="2042160"/>
        <a:ext cx="2754468" cy="2042160"/>
      </dsp:txXfrm>
    </dsp:sp>
    <dsp:sp modelId="{18C42AC8-990A-4E01-9FB1-B4040972FCBB}">
      <dsp:nvSpPr>
        <dsp:cNvPr id="0" name=""/>
        <dsp:cNvSpPr/>
      </dsp:nvSpPr>
      <dsp:spPr>
        <a:xfrm>
          <a:off x="40404" y="196897"/>
          <a:ext cx="2637073" cy="166444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81B4695A-682E-453D-AD06-7BF0A56E01FD}">
      <dsp:nvSpPr>
        <dsp:cNvPr id="0" name=""/>
        <dsp:cNvSpPr/>
      </dsp:nvSpPr>
      <dsp:spPr>
        <a:xfrm>
          <a:off x="2864114" y="0"/>
          <a:ext cx="2483021" cy="510540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a:p>
          <a:pPr marL="0" marR="0" lvl="0" indent="0" algn="ctr" defTabSz="914400" eaLnBrk="1" fontAlgn="auto" latinLnBrk="0" hangingPunct="1">
            <a:lnSpc>
              <a:spcPct val="100000"/>
            </a:lnSpc>
            <a:spcBef>
              <a:spcPts val="0"/>
            </a:spcBef>
            <a:spcAft>
              <a:spcPts val="0"/>
            </a:spcAft>
            <a:buClrTx/>
            <a:buSzTx/>
            <a:buFontTx/>
            <a:buNone/>
            <a:tabLst/>
            <a:defRPr/>
          </a:pPr>
          <a:r>
            <a:rPr lang="en-US" sz="3000" kern="1200" dirty="0">
              <a:effectLst>
                <a:outerShdw blurRad="38100" dist="38100" dir="2700000" algn="tl">
                  <a:srgbClr val="000000">
                    <a:alpha val="43137"/>
                  </a:srgbClr>
                </a:outerShdw>
              </a:effectLst>
            </a:rPr>
            <a:t>Legal Fees for Defense against Public Losses</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2600" kern="1200" dirty="0">
            <a:effectLst>
              <a:outerShdw blurRad="38100" dist="38100" dir="2700000" algn="tl">
                <a:srgbClr val="000000">
                  <a:alpha val="43137"/>
                </a:srgbClr>
              </a:outerShdw>
            </a:effectLst>
          </a:endParaRPr>
        </a:p>
      </dsp:txBody>
      <dsp:txXfrm>
        <a:off x="2864114" y="2042160"/>
        <a:ext cx="2483021" cy="2042160"/>
      </dsp:txXfrm>
    </dsp:sp>
    <dsp:sp modelId="{7DC6770D-A169-4259-95C7-F79787613784}">
      <dsp:nvSpPr>
        <dsp:cNvPr id="0" name=""/>
        <dsp:cNvSpPr/>
      </dsp:nvSpPr>
      <dsp:spPr>
        <a:xfrm>
          <a:off x="2804310" y="159537"/>
          <a:ext cx="2602629" cy="1739166"/>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8000" r="-18000"/>
          </a:stretch>
        </a:blipFill>
        <a:ln w="12700" cap="flat" cmpd="sng" algn="ctr">
          <a:solidFill>
            <a:schemeClr val="lt1">
              <a:hueOff val="0"/>
              <a:satOff val="0"/>
              <a:lumOff val="0"/>
              <a:alphaOff val="0"/>
            </a:schemeClr>
          </a:solidFill>
          <a:prstDash val="solid"/>
          <a:miter lim="800000"/>
        </a:ln>
        <a:effectLst>
          <a:glow rad="139700">
            <a:schemeClr val="accent3">
              <a:satMod val="175000"/>
              <a:alpha val="40000"/>
            </a:schemeClr>
          </a:glow>
          <a:outerShdw blurRad="50800" dist="38100" dir="2700000" algn="tl" rotWithShape="0">
            <a:prstClr val="black">
              <a:alpha val="40000"/>
            </a:prstClr>
          </a:outerShdw>
        </a:effectLst>
      </dsp:spPr>
      <dsp:style>
        <a:lnRef idx="2">
          <a:scrgbClr r="0" g="0" b="0"/>
        </a:lnRef>
        <a:fillRef idx="1">
          <a:scrgbClr r="0" g="0" b="0"/>
        </a:fillRef>
        <a:effectRef idx="0">
          <a:scrgbClr r="0" g="0" b="0"/>
        </a:effectRef>
        <a:fontRef idx="minor"/>
      </dsp:style>
    </dsp:sp>
    <dsp:sp modelId="{547D620E-5C77-424A-8BFE-869C23A43B76}">
      <dsp:nvSpPr>
        <dsp:cNvPr id="0" name=""/>
        <dsp:cNvSpPr/>
      </dsp:nvSpPr>
      <dsp:spPr>
        <a:xfrm>
          <a:off x="-8" y="4307687"/>
          <a:ext cx="5388664" cy="733898"/>
        </a:xfrm>
        <a:prstGeom prst="leftRight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9.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3414C9-4FFB-7749-3DFD-63BD27E17451}"/>
              </a:ext>
            </a:extLst>
          </p:cNvPr>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a:t>2026 New Supt Orientation</a:t>
            </a:r>
            <a:endParaRPr lang="en-US" dirty="0"/>
          </a:p>
        </p:txBody>
      </p:sp>
      <p:sp>
        <p:nvSpPr>
          <p:cNvPr id="3" name="Date Placeholder 2">
            <a:extLst>
              <a:ext uri="{FF2B5EF4-FFF2-40B4-BE49-F238E27FC236}">
                <a16:creationId xmlns:a16="http://schemas.microsoft.com/office/drawing/2014/main" id="{AE3C2A12-53B8-20C9-5BD0-C86621F8E2E1}"/>
              </a:ext>
            </a:extLst>
          </p:cNvPr>
          <p:cNvSpPr>
            <a:spLocks noGrp="1"/>
          </p:cNvSpPr>
          <p:nvPr>
            <p:ph type="dt" sz="quarter" idx="1"/>
          </p:nvPr>
        </p:nvSpPr>
        <p:spPr>
          <a:xfrm>
            <a:off x="4143587" y="0"/>
            <a:ext cx="3169920" cy="481727"/>
          </a:xfrm>
          <a:prstGeom prst="rect">
            <a:avLst/>
          </a:prstGeom>
        </p:spPr>
        <p:txBody>
          <a:bodyPr vert="horz" lIns="96661" tIns="48331" rIns="96661" bIns="48331" rtlCol="0"/>
          <a:lstStyle>
            <a:lvl1pPr algn="r">
              <a:defRPr sz="1300"/>
            </a:lvl1pPr>
          </a:lstStyle>
          <a:p>
            <a:endParaRPr lang="en-US" dirty="0"/>
          </a:p>
        </p:txBody>
      </p:sp>
      <p:sp>
        <p:nvSpPr>
          <p:cNvPr id="4" name="Footer Placeholder 3">
            <a:extLst>
              <a:ext uri="{FF2B5EF4-FFF2-40B4-BE49-F238E27FC236}">
                <a16:creationId xmlns:a16="http://schemas.microsoft.com/office/drawing/2014/main" id="{56EAAFF6-E993-81D3-2A90-0167C11808F5}"/>
              </a:ext>
            </a:extLst>
          </p:cNvPr>
          <p:cNvSpPr>
            <a:spLocks noGrp="1"/>
          </p:cNvSpPr>
          <p:nvPr>
            <p:ph type="ftr" sz="quarter" idx="2"/>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5" name="Slide Number Placeholder 4">
            <a:extLst>
              <a:ext uri="{FF2B5EF4-FFF2-40B4-BE49-F238E27FC236}">
                <a16:creationId xmlns:a16="http://schemas.microsoft.com/office/drawing/2014/main" id="{AB6DC237-0FCC-62B6-C683-ABDC9BB76AC6}"/>
              </a:ext>
            </a:extLst>
          </p:cNvPr>
          <p:cNvSpPr>
            <a:spLocks noGrp="1"/>
          </p:cNvSpPr>
          <p:nvPr>
            <p:ph type="sldNum" sz="quarter" idx="3"/>
          </p:nvPr>
        </p:nvSpPr>
        <p:spPr>
          <a:xfrm>
            <a:off x="4143587" y="9119474"/>
            <a:ext cx="3169920" cy="481726"/>
          </a:xfrm>
          <a:prstGeom prst="rect">
            <a:avLst/>
          </a:prstGeom>
        </p:spPr>
        <p:txBody>
          <a:bodyPr vert="horz" lIns="96661" tIns="48331" rIns="96661" bIns="48331" rtlCol="0" anchor="b"/>
          <a:lstStyle>
            <a:lvl1pPr algn="r">
              <a:defRPr sz="1300"/>
            </a:lvl1pPr>
          </a:lstStyle>
          <a:p>
            <a:fld id="{4CFED2A1-85B2-4909-9FA6-7506DB7B6F61}" type="slidenum">
              <a:rPr lang="en-US" smtClean="0"/>
              <a:t>‹#›</a:t>
            </a:fld>
            <a:endParaRPr lang="en-US" dirty="0"/>
          </a:p>
        </p:txBody>
      </p:sp>
    </p:spTree>
    <p:extLst>
      <p:ext uri="{BB962C8B-B14F-4D97-AF65-F5344CB8AC3E}">
        <p14:creationId xmlns:p14="http://schemas.microsoft.com/office/powerpoint/2010/main" val="2886360780"/>
      </p:ext>
    </p:extLst>
  </p:cSld>
  <p:clrMap bg1="lt1" tx1="dk1" bg2="lt2" tx2="dk2" accent1="accent1" accent2="accent2" accent3="accent3" accent4="accent4" accent5="accent5" accent6="accent6" hlink="hlink" folHlink="folHlink"/>
  <p:hf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7-13T14:03:13.449"/>
    </inkml:context>
    <inkml:brush xml:id="br0">
      <inkml:brushProperty name="width" value="0.05" units="cm"/>
      <inkml:brushProperty name="height" value="0.05" units="cm"/>
      <inkml:brushProperty name="color" value="#E71224"/>
    </inkml:brush>
  </inkml:definitions>
  <inkml:trace contextRef="#ctx0" brushRef="#br0">2981 1 24575,'-2'21'0,"0"1"0,-1-2 0,-1 2 0,0-1 0,-2-1 0,0 1 0,-2-1 0,0-1 0,-1 1 0,-1-2 0,-16 24 0,11-21 0,0 0 0,-2-1 0,1-2 0,-2 1 0,-1-2 0,-1 0 0,0-1 0,0-1 0,-27 13 0,-8 4 0,40-21 0,1-2 0,-2 0 0,-1-2 0,1 1 0,-30 8 0,-23 1 0,-75 27 0,101-27 0,-1-2 0,0-3 0,-1-2 0,0-1 0,-1-2 0,-80 1 0,-768-10 0,829-2 0,-79-13 0,57 5 0,48 4 0,1-1 0,0-2 0,1-2 0,-54-26 0,82 35 0,-17-9 0,0-1 0,1 0 0,0-3 0,-37-32 0,-80-87 0,124 117 0,6 4 0,1 0 0,0 0 0,1-1 0,1 0 0,-8-21 0,-12-19 0,2 0-1365,18 33-5461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r>
              <a:rPr lang="en-US"/>
              <a:t>2026 New Supt Orientation</a:t>
            </a:r>
            <a:endParaRPr lang="en-US" dirty="0"/>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dirty="0"/>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dirty="0"/>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dirty="0"/>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D1F28C2D-B3C6-4D82-ABF5-1AC3266BB614}" type="slidenum">
              <a:rPr lang="en-US" smtClean="0"/>
              <a:t>‹#›</a:t>
            </a:fld>
            <a:endParaRPr lang="en-US" dirty="0"/>
          </a:p>
        </p:txBody>
      </p:sp>
    </p:spTree>
    <p:extLst>
      <p:ext uri="{BB962C8B-B14F-4D97-AF65-F5344CB8AC3E}">
        <p14:creationId xmlns:p14="http://schemas.microsoft.com/office/powerpoint/2010/main" val="2667230760"/>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2154">
              <a:defRPr/>
            </a:pPr>
            <a:r>
              <a:rPr lang="en-US" sz="1700" b="1" i="1" dirty="0"/>
              <a:t>Taxes collected must be spent for the purpose for which they were originally taxed.</a:t>
            </a:r>
          </a:p>
          <a:p>
            <a:endParaRPr lang="en-US" dirty="0"/>
          </a:p>
          <a:p>
            <a:r>
              <a:rPr lang="en-US" dirty="0"/>
              <a:t>Loans / Borrowing – Only between taxing Funds</a:t>
            </a:r>
          </a:p>
          <a:p>
            <a:endParaRPr lang="en-US" sz="100" dirty="0"/>
          </a:p>
          <a:p>
            <a:r>
              <a:rPr lang="en-US" dirty="0"/>
              <a:t>Close Out a Fund – Proceeds go to the General Fund</a:t>
            </a:r>
          </a:p>
          <a:p>
            <a:endParaRPr lang="en-US" sz="100" dirty="0"/>
          </a:p>
          <a:p>
            <a:r>
              <a:rPr lang="en-US" dirty="0"/>
              <a:t>Cannot make transfers to the Special Building Fund or Qualified Capital Undertaking Fund</a:t>
            </a:r>
          </a:p>
          <a:p>
            <a:endParaRPr lang="en-US" sz="100" dirty="0"/>
          </a:p>
          <a:p>
            <a:r>
              <a:rPr lang="en-US" dirty="0"/>
              <a:t>Questions on Use of Funds – Call Us</a:t>
            </a:r>
          </a:p>
          <a:p>
            <a:endParaRPr lang="en-US" dirty="0"/>
          </a:p>
        </p:txBody>
      </p:sp>
      <p:sp>
        <p:nvSpPr>
          <p:cNvPr id="6" name="Header Placeholder 5"/>
          <p:cNvSpPr>
            <a:spLocks noGrp="1"/>
          </p:cNvSpPr>
          <p:nvPr>
            <p:ph type="hdr" sz="quarter" idx="12"/>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7" name="Footer Placeholder 6"/>
          <p:cNvSpPr>
            <a:spLocks noGrp="1"/>
          </p:cNvSpPr>
          <p:nvPr>
            <p:ph type="ftr" sz="quarter" idx="13"/>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2871256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Operation of all Nutrition Programs for the District</a:t>
            </a:r>
          </a:p>
          <a:p>
            <a:pPr lvl="2"/>
            <a:r>
              <a:rPr lang="en-US" dirty="0"/>
              <a:t>Food and Supplies</a:t>
            </a:r>
          </a:p>
          <a:p>
            <a:pPr lvl="2"/>
            <a:r>
              <a:rPr lang="en-US" dirty="0"/>
              <a:t>Salaries/Benefits of Nutrition Staff</a:t>
            </a:r>
          </a:p>
          <a:p>
            <a:pPr lvl="2"/>
            <a:r>
              <a:rPr lang="en-US" dirty="0"/>
              <a:t>Kitchen and Related Equipment</a:t>
            </a:r>
          </a:p>
          <a:p>
            <a:pPr lvl="2"/>
            <a:r>
              <a:rPr lang="en-US" dirty="0"/>
              <a:t>Contracted Food Services</a:t>
            </a:r>
          </a:p>
          <a:p>
            <a:pPr lvl="2"/>
            <a:endParaRPr lang="en-US" sz="700" dirty="0"/>
          </a:p>
          <a:p>
            <a:pPr lvl="0"/>
            <a:r>
              <a:rPr lang="en-US" sz="700" dirty="0"/>
              <a:t>Important to show kitchen equipment purchases in School Nutrition Fund</a:t>
            </a:r>
          </a:p>
          <a:p>
            <a:pPr lvl="0"/>
            <a:endParaRPr lang="en-US" sz="700" dirty="0"/>
          </a:p>
          <a:p>
            <a:pPr lvl="0"/>
            <a:r>
              <a:rPr lang="en-US" sz="700" dirty="0"/>
              <a:t>Cannot carry over more than 3 months expenses into following school year.  </a:t>
            </a:r>
          </a:p>
          <a:p>
            <a:pPr marL="186028" indent="-186028">
              <a:buFont typeface="Arial" panose="020B0604020202020204" pitchFamily="34" charset="0"/>
              <a:buChar char="•"/>
            </a:pPr>
            <a:r>
              <a:rPr lang="en-US" sz="700" dirty="0"/>
              <a:t>NDE will ask for valid rationale and how district will lower it.  </a:t>
            </a:r>
          </a:p>
          <a:p>
            <a:pPr marL="186028" indent="-186028">
              <a:buFont typeface="Arial" panose="020B0604020202020204" pitchFamily="34" charset="0"/>
              <a:buChar char="•"/>
            </a:pPr>
            <a:r>
              <a:rPr lang="en-US" sz="700" dirty="0"/>
              <a:t>Federal Reimbursement rate could be decreased if not resolved</a:t>
            </a:r>
          </a:p>
          <a:p>
            <a:pPr marL="682104" lvl="1" indent="-186028">
              <a:buFont typeface="Arial" panose="020B0604020202020204" pitchFamily="34" charset="0"/>
              <a:buChar char="•"/>
            </a:pPr>
            <a:endParaRPr lang="en-US" sz="600" dirty="0"/>
          </a:p>
          <a:p>
            <a:r>
              <a:rPr lang="en-US" dirty="0"/>
              <a:t>Revenue Source:</a:t>
            </a:r>
          </a:p>
          <a:p>
            <a:pPr lvl="1"/>
            <a:r>
              <a:rPr lang="en-US" dirty="0"/>
              <a:t>Sales of Lunches</a:t>
            </a:r>
          </a:p>
          <a:p>
            <a:pPr lvl="1"/>
            <a:r>
              <a:rPr lang="en-US" dirty="0"/>
              <a:t>Federal Reimbursement</a:t>
            </a:r>
          </a:p>
          <a:p>
            <a:pPr lvl="1"/>
            <a:r>
              <a:rPr lang="en-US" dirty="0"/>
              <a:t>State Reimbursement</a:t>
            </a:r>
          </a:p>
          <a:p>
            <a:pPr lvl="1"/>
            <a:r>
              <a:rPr lang="en-US" dirty="0"/>
              <a:t>General Fund Transfers</a:t>
            </a:r>
          </a:p>
          <a:p>
            <a:pPr eaLnBrk="1" hangingPunct="1">
              <a:buFont typeface="Arial" pitchFamily="34" charset="0"/>
              <a:buChar char="•"/>
            </a:pPr>
            <a:r>
              <a:rPr lang="en-US" dirty="0"/>
              <a:t>The School Nutrition Fund shall reflect a record of all revenues and expenditures for the operation of all Nutrition Programs </a:t>
            </a:r>
          </a:p>
          <a:p>
            <a:pPr eaLnBrk="1" hangingPunct="1">
              <a:buFont typeface="Arial" charset="0"/>
              <a:buNone/>
            </a:pPr>
            <a:endParaRPr lang="en-US" dirty="0"/>
          </a:p>
          <a:p>
            <a:pPr eaLnBrk="1" hangingPunct="1"/>
            <a:r>
              <a:rPr lang="en-US" dirty="0"/>
              <a:t>If a deficit is incurred in the operation, the deficiency shall be covered by funds transferred from the General Fund.</a:t>
            </a:r>
          </a:p>
          <a:p>
            <a:pPr lvl="0"/>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344623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Used by a District serving as fiscal agent between the district and one or more other districts or other agency</a:t>
            </a:r>
          </a:p>
          <a:p>
            <a:pPr lvl="1"/>
            <a:r>
              <a:rPr lang="en-US" dirty="0"/>
              <a:t>Examples: Shared Teacher or Administrator, Shared Instructional Programs between Districts</a:t>
            </a:r>
          </a:p>
          <a:p>
            <a:pPr lvl="1"/>
            <a:endParaRPr lang="en-US" sz="700" dirty="0"/>
          </a:p>
          <a:p>
            <a:r>
              <a:rPr lang="en-US" dirty="0"/>
              <a:t>Revenue Source:</a:t>
            </a:r>
          </a:p>
          <a:p>
            <a:pPr lvl="1"/>
            <a:r>
              <a:rPr lang="en-US" dirty="0"/>
              <a:t>District serving as Fiscal Agent – General Fund transfer expensed to appropriate category</a:t>
            </a:r>
          </a:p>
          <a:p>
            <a:pPr lvl="1"/>
            <a:r>
              <a:rPr lang="en-US" dirty="0"/>
              <a:t>Member Districts: Tuition paid – Instructional Program; Salary/Benefits – Shared Teacher or Administrator</a:t>
            </a:r>
          </a:p>
          <a:p>
            <a:pPr lvl="1"/>
            <a:endParaRPr lang="en-US" dirty="0"/>
          </a:p>
          <a:p>
            <a:pPr lvl="0"/>
            <a:r>
              <a:rPr lang="en-US" dirty="0"/>
              <a:t>Can be an agreement between district and another public agency – like a city.</a:t>
            </a:r>
          </a:p>
          <a:p>
            <a:pPr lvl="0"/>
            <a:endParaRPr lang="en-US" dirty="0"/>
          </a:p>
          <a:p>
            <a:pPr eaLnBrk="1" hangingPunct="1"/>
            <a:r>
              <a:rPr lang="en-US" dirty="0"/>
              <a:t>The Cooperative Fund may be used by the school district acting as the fiscal agent for any cooperative activity between one or more public agencies. </a:t>
            </a:r>
          </a:p>
          <a:p>
            <a:pPr eaLnBrk="1" hangingPunct="1"/>
            <a:endParaRPr lang="en-US" sz="800" dirty="0"/>
          </a:p>
          <a:p>
            <a:pPr eaLnBrk="1" hangingPunct="1"/>
            <a:r>
              <a:rPr lang="en-US" dirty="0"/>
              <a:t>All school districts, including the school district acting as the fiscal agent, shall show the payment for services to the cooperative in their General Fund. </a:t>
            </a:r>
          </a:p>
          <a:p>
            <a:pPr lvl="0"/>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3435770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Record Transactions for Fee-Based Programs</a:t>
            </a:r>
          </a:p>
          <a:p>
            <a:pPr lvl="2"/>
            <a:r>
              <a:rPr lang="en-US" dirty="0"/>
              <a:t>Extracurricular Activities</a:t>
            </a:r>
          </a:p>
          <a:p>
            <a:pPr lvl="2"/>
            <a:r>
              <a:rPr lang="en-US" dirty="0"/>
              <a:t>Postsecondary Education</a:t>
            </a:r>
          </a:p>
          <a:p>
            <a:pPr lvl="2"/>
            <a:r>
              <a:rPr lang="en-US" dirty="0"/>
              <a:t>Summer or Night School</a:t>
            </a:r>
          </a:p>
          <a:p>
            <a:endParaRPr lang="en-US" sz="600" dirty="0"/>
          </a:p>
          <a:p>
            <a:r>
              <a:rPr lang="en-US" dirty="0"/>
              <a:t>Revenue Source:</a:t>
            </a:r>
          </a:p>
          <a:p>
            <a:pPr lvl="1"/>
            <a:r>
              <a:rPr lang="en-US" b="1" i="1" dirty="0"/>
              <a:t>Only</a:t>
            </a:r>
            <a:r>
              <a:rPr lang="en-US" dirty="0"/>
              <a:t> from Fees Collected for Programs/Activities Listed Above</a:t>
            </a:r>
          </a:p>
          <a:p>
            <a:pPr lvl="1"/>
            <a:endParaRPr lang="en-US" sz="600" dirty="0"/>
          </a:p>
          <a:p>
            <a:r>
              <a:rPr lang="en-US" dirty="0"/>
              <a:t>Expenditures must be for the purposes for which the fees were collected.</a:t>
            </a:r>
          </a:p>
          <a:p>
            <a:endParaRPr lang="en-US" dirty="0"/>
          </a:p>
          <a:p>
            <a:pPr eaLnBrk="1" hangingPunct="1"/>
            <a:r>
              <a:rPr lang="en-US" sz="1400" dirty="0"/>
              <a:t>The Student Fee Fund is a separate fund not supported by tax revenue.</a:t>
            </a:r>
          </a:p>
          <a:p>
            <a:pPr eaLnBrk="1" hangingPunct="1"/>
            <a:endParaRPr lang="en-US" sz="300" dirty="0"/>
          </a:p>
          <a:p>
            <a:pPr eaLnBrk="1" hangingPunct="1"/>
            <a:r>
              <a:rPr lang="en-US" sz="1400" dirty="0"/>
              <a:t>Includes money collected from students pursuant to the Public Elementary and Secondary Student Fee Authorization Act (§79-2,125 through §79-2,135).</a:t>
            </a:r>
          </a:p>
          <a:p>
            <a:endParaRPr lang="en-US" dirty="0"/>
          </a:p>
          <a:p>
            <a:pPr eaLnBrk="1" hangingPunct="1"/>
            <a:r>
              <a:rPr lang="en-US" sz="3000" dirty="0"/>
              <a:t>Included are fees for:</a:t>
            </a:r>
          </a:p>
          <a:p>
            <a:pPr lvl="1" eaLnBrk="1" hangingPunct="1"/>
            <a:r>
              <a:rPr lang="en-US" dirty="0"/>
              <a:t> Extracurricular Activities</a:t>
            </a:r>
          </a:p>
          <a:p>
            <a:pPr lvl="1" eaLnBrk="1" hangingPunct="1"/>
            <a:r>
              <a:rPr lang="en-US" dirty="0"/>
              <a:t> Postsecondary Education </a:t>
            </a:r>
          </a:p>
          <a:p>
            <a:pPr lvl="1" eaLnBrk="1" hangingPunct="1"/>
            <a:r>
              <a:rPr lang="en-US" dirty="0"/>
              <a:t> Summer or Night School.  </a:t>
            </a:r>
          </a:p>
          <a:p>
            <a:pPr eaLnBrk="1" hangingPunct="1"/>
            <a:endParaRPr lang="en-US" sz="2200" b="1" dirty="0"/>
          </a:p>
          <a:p>
            <a:pPr eaLnBrk="1" hangingPunct="1"/>
            <a:r>
              <a:rPr lang="en-US" dirty="0"/>
              <a:t>Expenditures from this fund must be for the purposes for which the fees were collected.</a:t>
            </a:r>
          </a:p>
          <a:p>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1470730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478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rPr>
              <a:t>6/28/2023</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A9B440-9ECB-4143-8227-2E8A8961220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1239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C63662A6-E159-DCD1-17AF-7734168E2195}"/>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07A221A4-C1BA-2336-FA93-BC84E09C2767}"/>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48564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711991D5-D52A-AA3C-AA6C-348AF2F0B2D4}"/>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81663244-F58F-4F7B-B99B-40BCF5FEBE1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49259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5963" y="1162050"/>
            <a:ext cx="5578475" cy="3138488"/>
          </a:xfrm>
        </p:spPr>
      </p:sp>
      <p:sp>
        <p:nvSpPr>
          <p:cNvPr id="3" name="Notes Placeholder 2"/>
          <p:cNvSpPr>
            <a:spLocks noGrp="1"/>
          </p:cNvSpPr>
          <p:nvPr>
            <p:ph type="body" idx="1"/>
          </p:nvPr>
        </p:nvSpPr>
        <p:spPr/>
        <p:txBody>
          <a:bodyPr>
            <a:normAutofit/>
          </a:bodyPr>
          <a:lstStyle/>
          <a:p>
            <a:pPr lvl="1">
              <a:buFont typeface="Arial" pitchFamily="34" charset="0"/>
              <a:buChar char="•"/>
            </a:pPr>
            <a:r>
              <a:rPr lang="en-US" dirty="0"/>
              <a:t>Completing the Budget provides a school district with the authority to levy and to spend district funds</a:t>
            </a:r>
            <a:endParaRPr lang="en-US" dirty="0">
              <a:solidFill>
                <a:srgbClr val="C00000"/>
              </a:solidFill>
            </a:endParaRPr>
          </a:p>
          <a:p>
            <a:pPr lvl="1">
              <a:buFont typeface="Arial" pitchFamily="34" charset="0"/>
              <a:buNone/>
            </a:pPr>
            <a:endParaRPr lang="en-US" dirty="0">
              <a:solidFill>
                <a:srgbClr val="C00000"/>
              </a:solidFill>
            </a:endParaRPr>
          </a:p>
          <a:p>
            <a:pPr lvl="1">
              <a:buFont typeface="Arial" pitchFamily="34" charset="0"/>
              <a:buNone/>
            </a:pPr>
            <a:endParaRPr lang="en-US" dirty="0">
              <a:solidFill>
                <a:srgbClr val="C00000"/>
              </a:solidFill>
            </a:endParaRPr>
          </a:p>
          <a:p>
            <a:pPr marL="1098218" lvl="2" indent="-173403">
              <a:buFont typeface="Arial" panose="020B0604020202020204" pitchFamily="34" charset="0"/>
              <a:buChar char="•"/>
            </a:pPr>
            <a:endParaRPr lang="en-US" dirty="0">
              <a:solidFill>
                <a:srgbClr val="C00000"/>
              </a:solidFill>
            </a:endParaRPr>
          </a:p>
          <a:p>
            <a:pPr marL="1098218" lvl="2" indent="-173403">
              <a:buFont typeface="Arial" panose="020B0604020202020204" pitchFamily="34" charset="0"/>
              <a:buChar char="•"/>
            </a:pPr>
            <a:endParaRPr lang="en-US" dirty="0">
              <a:solidFill>
                <a:srgbClr val="C00000"/>
              </a:solidFill>
            </a:endParaRPr>
          </a:p>
          <a:p>
            <a:pPr marL="1098218" lvl="2" indent="-173403">
              <a:buFont typeface="Arial" panose="020B0604020202020204" pitchFamily="34" charset="0"/>
              <a:buChar char="•"/>
            </a:pPr>
            <a:endParaRPr lang="en-US" dirty="0">
              <a:solidFill>
                <a:srgbClr val="C00000"/>
              </a:solidFill>
            </a:endParaRPr>
          </a:p>
        </p:txBody>
      </p:sp>
      <p:sp>
        <p:nvSpPr>
          <p:cNvPr id="9" name="Footer Placeholder 8"/>
          <p:cNvSpPr>
            <a:spLocks noGrp="1"/>
          </p:cNvSpPr>
          <p:nvPr>
            <p:ph type="ftr" sz="quarter" idx="12"/>
          </p:nvPr>
        </p:nvSpPr>
        <p:spPr/>
        <p:txBody>
          <a:bodyPr/>
          <a:lstStyle/>
          <a:p>
            <a:pPr marL="0" marR="0" lvl="0" indent="0" algn="l" defTabSz="46240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Nebraska Department of Education</a:t>
            </a:r>
          </a:p>
        </p:txBody>
      </p:sp>
      <p:sp>
        <p:nvSpPr>
          <p:cNvPr id="10" name="Header Placeholder 9"/>
          <p:cNvSpPr>
            <a:spLocks noGrp="1"/>
          </p:cNvSpPr>
          <p:nvPr>
            <p:ph type="hdr" sz="quarter" idx="13"/>
          </p:nvPr>
        </p:nvSpPr>
        <p:spPr/>
        <p:txBody>
          <a:bodyPr/>
          <a:lstStyle/>
          <a:p>
            <a:pPr marL="0" marR="0" lvl="0" indent="0" algn="l" defTabSz="46240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669EF037-A854-8AE0-76C6-50A1C9B097FB}"/>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0691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8212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Items located</a:t>
            </a:r>
            <a:r>
              <a:rPr lang="en-US" baseline="0" dirty="0"/>
              <a:t> at </a:t>
            </a:r>
            <a:r>
              <a:rPr lang="en-US" dirty="0"/>
              <a:t>the bottom of</a:t>
            </a:r>
            <a:r>
              <a:rPr lang="en-US" baseline="0" dirty="0"/>
              <a:t> the Special Grant fund list </a:t>
            </a:r>
            <a:r>
              <a:rPr lang="en-US" u="sng" baseline="0" dirty="0"/>
              <a:t>Do</a:t>
            </a:r>
            <a:r>
              <a:rPr lang="en-US" baseline="0" dirty="0"/>
              <a:t> require state board approval since they are specific to your district. A couple of things to consider…</a:t>
            </a:r>
          </a:p>
          <a:p>
            <a:endParaRPr lang="en-US" baseline="0" dirty="0"/>
          </a:p>
          <a:p>
            <a:r>
              <a:rPr lang="en-US" baseline="0" dirty="0"/>
              <a:t>Insurance Settlements:  </a:t>
            </a:r>
          </a:p>
          <a:p>
            <a:pPr marL="664546" lvl="1" indent="-181240">
              <a:buFont typeface="Arial" panose="020B0604020202020204" pitchFamily="34" charset="0"/>
              <a:buChar char="•"/>
            </a:pPr>
            <a:r>
              <a:rPr lang="en-US" baseline="0" dirty="0"/>
              <a:t>Consider depositing settlements into your Special Building Fund, so you don’t have to request state board approval when you need to spend those funds.</a:t>
            </a:r>
          </a:p>
          <a:p>
            <a:pPr marL="664546" lvl="1" indent="-181240">
              <a:buFont typeface="Arial" panose="020B0604020202020204" pitchFamily="34" charset="0"/>
              <a:buChar char="•"/>
            </a:pPr>
            <a:r>
              <a:rPr lang="en-US" baseline="0" dirty="0"/>
              <a:t>In recorded in the Special Building Fund, then it wouldn’t impact per pupil costs</a:t>
            </a:r>
          </a:p>
          <a:p>
            <a:endParaRPr lang="en-US" baseline="0" dirty="0"/>
          </a:p>
          <a:p>
            <a:r>
              <a:rPr lang="en-US" baseline="0" dirty="0"/>
              <a:t>Inter-fund loans:  </a:t>
            </a:r>
          </a:p>
          <a:p>
            <a:pPr marL="664546" lvl="1" indent="-181240">
              <a:buFont typeface="Arial" panose="020B0604020202020204" pitchFamily="34" charset="0"/>
              <a:buChar char="•"/>
            </a:pPr>
            <a:r>
              <a:rPr lang="en-US" baseline="0" dirty="0"/>
              <a:t>The General Fund may loan to another taxing funds  </a:t>
            </a:r>
          </a:p>
          <a:p>
            <a:pPr marL="690652" lvl="1" indent="-181240">
              <a:buFont typeface="Arial" panose="020B0604020202020204" pitchFamily="34" charset="0"/>
              <a:buChar char="•"/>
            </a:pPr>
            <a:r>
              <a:rPr lang="en-US" baseline="0" dirty="0"/>
              <a:t>You have two years to repay an inter-fund loan</a:t>
            </a:r>
          </a:p>
          <a:p>
            <a:pPr marL="483306" lvl="1" indent="0">
              <a:buFont typeface="Arial" panose="020B0604020202020204" pitchFamily="34" charset="0"/>
              <a:buNone/>
            </a:pPr>
            <a:endParaRPr lang="en-US" baseline="0" dirty="0"/>
          </a:p>
          <a:p>
            <a:r>
              <a:rPr lang="en-US" baseline="0" dirty="0"/>
              <a:t>Short Term borrowing </a:t>
            </a:r>
          </a:p>
          <a:p>
            <a:pPr marL="664546" lvl="1" indent="-181240">
              <a:buFont typeface="Arial" panose="020B0604020202020204" pitchFamily="34" charset="0"/>
              <a:buChar char="•"/>
            </a:pPr>
            <a:r>
              <a:rPr lang="en-US" baseline="0" dirty="0"/>
              <a:t>Need a load from the bank to help get through a shortfall in revenue during the year.</a:t>
            </a:r>
          </a:p>
          <a:p>
            <a:pPr marL="664546" lvl="1" indent="-181240">
              <a:buFont typeface="Arial" panose="020B0604020202020204" pitchFamily="34" charset="0"/>
              <a:buChar char="•"/>
            </a:pPr>
            <a:r>
              <a:rPr lang="en-US" baseline="0" dirty="0"/>
              <a:t>Must repay this in a year</a:t>
            </a:r>
          </a:p>
          <a:p>
            <a:pPr marL="664546" lvl="1" indent="-181240">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5AF8DDF-E8D7-480D-305C-65C206CDD66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6/28/2023</a:t>
            </a:r>
          </a:p>
        </p:txBody>
      </p:sp>
      <p:sp>
        <p:nvSpPr>
          <p:cNvPr id="6" name="Header Placeholder 5">
            <a:extLst>
              <a:ext uri="{FF2B5EF4-FFF2-40B4-BE49-F238E27FC236}">
                <a16:creationId xmlns:a16="http://schemas.microsoft.com/office/drawing/2014/main" id="{01AA4A24-3815-08A2-692F-A16C4EB76D4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5133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Operation of District:</a:t>
            </a:r>
          </a:p>
          <a:p>
            <a:pPr marL="186028" indent="-186028">
              <a:buFont typeface="Arial" panose="020B0604020202020204" pitchFamily="34" charset="0"/>
              <a:buChar char="•"/>
            </a:pPr>
            <a:r>
              <a:rPr lang="en-US" dirty="0"/>
              <a:t>Salaries/benefits – 65-70% of total budget</a:t>
            </a:r>
          </a:p>
          <a:p>
            <a:pPr marL="186028" indent="-186028">
              <a:buFont typeface="Arial" panose="020B0604020202020204" pitchFamily="34" charset="0"/>
              <a:buChar char="•"/>
            </a:pPr>
            <a:r>
              <a:rPr lang="en-US" dirty="0"/>
              <a:t>Facilities costs – utilities and </a:t>
            </a:r>
          </a:p>
          <a:p>
            <a:pPr marL="186028" indent="-186028">
              <a:buFont typeface="Arial" panose="020B0604020202020204" pitchFamily="34" charset="0"/>
              <a:buChar char="•"/>
            </a:pPr>
            <a:r>
              <a:rPr lang="en-US" dirty="0"/>
              <a:t>Curriculum Costs</a:t>
            </a:r>
          </a:p>
          <a:p>
            <a:pPr marL="186028" indent="-186028">
              <a:buFont typeface="Arial" panose="020B0604020202020204" pitchFamily="34" charset="0"/>
              <a:buChar char="•"/>
            </a:pPr>
            <a:r>
              <a:rPr lang="en-US" dirty="0"/>
              <a:t>State and Federal Program</a:t>
            </a:r>
          </a:p>
          <a:p>
            <a:pPr marL="186028" indent="-186028">
              <a:buFont typeface="Arial" panose="020B0604020202020204" pitchFamily="34" charset="0"/>
              <a:buChar char="•"/>
            </a:pPr>
            <a:r>
              <a:rPr lang="en-US" dirty="0"/>
              <a:t>Pupil transportation</a:t>
            </a:r>
          </a:p>
          <a:p>
            <a:endParaRPr lang="en-US" dirty="0"/>
          </a:p>
          <a:p>
            <a:endParaRPr lang="en-US" dirty="0"/>
          </a:p>
          <a:p>
            <a:r>
              <a:rPr lang="en-US" dirty="0"/>
              <a:t>No building projects</a:t>
            </a:r>
          </a:p>
          <a:p>
            <a:pPr marL="186028" indent="-186028">
              <a:buFont typeface="Arial" panose="020B0604020202020204" pitchFamily="34" charset="0"/>
              <a:buChar char="•"/>
            </a:pPr>
            <a:r>
              <a:rPr lang="en-US" dirty="0"/>
              <a:t>Repairs &amp; Maintenance costs</a:t>
            </a:r>
          </a:p>
          <a:p>
            <a:pPr marL="186028" indent="-186028">
              <a:buFont typeface="Arial" panose="020B0604020202020204" pitchFamily="34" charset="0"/>
              <a:buChar char="•"/>
            </a:pPr>
            <a:r>
              <a:rPr lang="en-US" dirty="0"/>
              <a:t>Replace windows</a:t>
            </a:r>
          </a:p>
          <a:p>
            <a:endParaRPr lang="en-US" dirty="0"/>
          </a:p>
          <a:p>
            <a:endParaRPr lang="en-US" dirty="0"/>
          </a:p>
          <a:p>
            <a:r>
              <a:rPr lang="en-US" dirty="0"/>
              <a:t>Main Revenue is Property Taxes</a:t>
            </a:r>
          </a:p>
          <a:p>
            <a:pPr marL="186028" indent="-186028">
              <a:buFont typeface="Arial" panose="020B0604020202020204" pitchFamily="34" charset="0"/>
              <a:buChar char="•"/>
            </a:pPr>
            <a:r>
              <a:rPr lang="en-US" dirty="0"/>
              <a:t>Funding for federal and state programs</a:t>
            </a:r>
          </a:p>
          <a:p>
            <a:pPr marL="186028" indent="-186028">
              <a:buFont typeface="Arial" panose="020B0604020202020204" pitchFamily="34" charset="0"/>
              <a:buChar char="•"/>
            </a:pPr>
            <a:r>
              <a:rPr lang="en-US" dirty="0"/>
              <a:t>State funding – apportionment received by all district</a:t>
            </a:r>
          </a:p>
          <a:p>
            <a:pPr marL="186028" indent="-186028">
              <a:buFont typeface="Arial" panose="020B0604020202020204" pitchFamily="34" charset="0"/>
              <a:buChar char="•"/>
            </a:pPr>
            <a:endParaRPr lang="en-US" dirty="0"/>
          </a:p>
          <a:p>
            <a:endParaRPr lang="en-US" dirty="0"/>
          </a:p>
          <a:p>
            <a:pPr marL="186028" indent="-186028">
              <a:buFont typeface="Arial" panose="020B0604020202020204" pitchFamily="34" charset="0"/>
              <a:buChar char="•"/>
            </a:pPr>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31829946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rPr>
              <a:t>6/28/2023</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A9B440-9ECB-4143-8227-2E8A8961220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8958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rPr>
              <a:t>6/28/2023</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A9B440-9ECB-4143-8227-2E8A8961220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34361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a:extLst>
              <a:ext uri="{FF2B5EF4-FFF2-40B4-BE49-F238E27FC236}">
                <a16:creationId xmlns:a16="http://schemas.microsoft.com/office/drawing/2014/main" id="{B2738C31-AC09-B4C5-98A5-0811BD5A3ED0}"/>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FBC4154F-AF86-7C33-23DB-B7A48E21735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38305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Items located</a:t>
            </a:r>
            <a:r>
              <a:rPr lang="en-US" baseline="0" dirty="0"/>
              <a:t> at </a:t>
            </a:r>
            <a:r>
              <a:rPr lang="en-US" dirty="0"/>
              <a:t>the bottom of</a:t>
            </a:r>
            <a:r>
              <a:rPr lang="en-US" baseline="0" dirty="0"/>
              <a:t> the Special Grant fund list </a:t>
            </a:r>
            <a:r>
              <a:rPr lang="en-US" u="sng" baseline="0" dirty="0"/>
              <a:t>Do</a:t>
            </a:r>
            <a:r>
              <a:rPr lang="en-US" baseline="0" dirty="0"/>
              <a:t> require state board approval since they are specific to your district. A couple of things to consider…</a:t>
            </a:r>
          </a:p>
          <a:p>
            <a:endParaRPr lang="en-US" baseline="0" dirty="0"/>
          </a:p>
          <a:p>
            <a:r>
              <a:rPr lang="en-US" baseline="0" dirty="0"/>
              <a:t>Insurance Settlements:  </a:t>
            </a:r>
          </a:p>
          <a:p>
            <a:pPr marL="664546" lvl="1" indent="-181240">
              <a:buFont typeface="Arial" panose="020B0604020202020204" pitchFamily="34" charset="0"/>
              <a:buChar char="•"/>
            </a:pPr>
            <a:r>
              <a:rPr lang="en-US" baseline="0" dirty="0"/>
              <a:t>Consider depositing settlements into your Special Building Fund, so you don’t have to request state board approval when you need to spend those funds.</a:t>
            </a:r>
          </a:p>
          <a:p>
            <a:pPr marL="664546" lvl="1" indent="-181240">
              <a:buFont typeface="Arial" panose="020B0604020202020204" pitchFamily="34" charset="0"/>
              <a:buChar char="•"/>
            </a:pPr>
            <a:r>
              <a:rPr lang="en-US" baseline="0" dirty="0"/>
              <a:t>In recorded in the Special Building Fund, then it wouldn’t impact per pupil costs</a:t>
            </a:r>
          </a:p>
          <a:p>
            <a:endParaRPr lang="en-US" baseline="0" dirty="0"/>
          </a:p>
          <a:p>
            <a:r>
              <a:rPr lang="en-US" baseline="0" dirty="0"/>
              <a:t>Inter-fund loans:  </a:t>
            </a:r>
          </a:p>
          <a:p>
            <a:pPr marL="664546" lvl="1" indent="-181240">
              <a:buFont typeface="Arial" panose="020B0604020202020204" pitchFamily="34" charset="0"/>
              <a:buChar char="•"/>
            </a:pPr>
            <a:r>
              <a:rPr lang="en-US" baseline="0" dirty="0"/>
              <a:t>The General Fund may loan to another taxing funds  </a:t>
            </a:r>
          </a:p>
          <a:p>
            <a:pPr marL="690652" lvl="1" indent="-181240">
              <a:buFont typeface="Arial" panose="020B0604020202020204" pitchFamily="34" charset="0"/>
              <a:buChar char="•"/>
            </a:pPr>
            <a:r>
              <a:rPr lang="en-US" baseline="0" dirty="0"/>
              <a:t>You have two years to repay an inter-fund loan</a:t>
            </a:r>
          </a:p>
          <a:p>
            <a:pPr marL="483306" lvl="1" indent="0">
              <a:buFont typeface="Arial" panose="020B0604020202020204" pitchFamily="34" charset="0"/>
              <a:buNone/>
            </a:pPr>
            <a:endParaRPr lang="en-US" baseline="0" dirty="0"/>
          </a:p>
          <a:p>
            <a:r>
              <a:rPr lang="en-US" baseline="0" dirty="0"/>
              <a:t>Short Term borrowing </a:t>
            </a:r>
          </a:p>
          <a:p>
            <a:pPr marL="664546" lvl="1" indent="-181240">
              <a:buFont typeface="Arial" panose="020B0604020202020204" pitchFamily="34" charset="0"/>
              <a:buChar char="•"/>
            </a:pPr>
            <a:r>
              <a:rPr lang="en-US" baseline="0" dirty="0"/>
              <a:t>Need a load from the bank to help get through a shortfall in revenue during the year.</a:t>
            </a:r>
          </a:p>
          <a:p>
            <a:pPr marL="664546" lvl="1" indent="-181240">
              <a:buFont typeface="Arial" panose="020B0604020202020204" pitchFamily="34" charset="0"/>
              <a:buChar char="•"/>
            </a:pPr>
            <a:r>
              <a:rPr lang="en-US" baseline="0" dirty="0"/>
              <a:t>Must repay this in a year</a:t>
            </a:r>
          </a:p>
          <a:p>
            <a:pPr marL="664546" lvl="1" indent="-181240">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5AF8DDF-E8D7-480D-305C-65C206CDD66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6/28/2023</a:t>
            </a:r>
          </a:p>
        </p:txBody>
      </p:sp>
      <p:sp>
        <p:nvSpPr>
          <p:cNvPr id="6" name="Header Placeholder 5">
            <a:extLst>
              <a:ext uri="{FF2B5EF4-FFF2-40B4-BE49-F238E27FC236}">
                <a16:creationId xmlns:a16="http://schemas.microsoft.com/office/drawing/2014/main" id="{01AA4A24-3815-08A2-692F-A16C4EB76D43}"/>
              </a:ext>
            </a:extLst>
          </p:cNvPr>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4814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5169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3BC34-9951-A9A2-E4BC-6C5A350490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57306-9471-736D-457F-25B9149EA9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0D2C21-EF63-738C-6EB7-C53CF7C8A03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447FEF-D5FA-7208-DE99-1CA99364DDE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51122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8957A-F9BD-9509-B6F3-8FE974A184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71AD0E-B938-5D47-9C69-1727073BD4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94B9F7-62A0-1873-BEDD-90DA3239CE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B28BB1-0E5A-BF39-716D-57C84E284C8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4114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20046-3F6B-F549-77DE-4AF6FF2F7C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303AC9-56C1-0412-EE5E-A29A447A1F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201C7-330D-CC74-531D-AF154DB8F2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AC8368-28CC-A279-E377-D4A66731A7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617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8c76e4a9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8c76e4a9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58964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a:extLst>
            <a:ext uri="{FF2B5EF4-FFF2-40B4-BE49-F238E27FC236}">
              <a16:creationId xmlns:a16="http://schemas.microsoft.com/office/drawing/2014/main" id="{8D4C56C5-B05C-B669-690C-844F5141A821}"/>
            </a:ext>
          </a:extLst>
        </p:cNvPr>
        <p:cNvGrpSpPr/>
        <p:nvPr/>
      </p:nvGrpSpPr>
      <p:grpSpPr>
        <a:xfrm>
          <a:off x="0" y="0"/>
          <a:ext cx="0" cy="0"/>
          <a:chOff x="0" y="0"/>
          <a:chExt cx="0" cy="0"/>
        </a:xfrm>
      </p:grpSpPr>
      <p:sp>
        <p:nvSpPr>
          <p:cNvPr id="58" name="Google Shape;58;g38c76e4a95c_0_0:notes">
            <a:extLst>
              <a:ext uri="{FF2B5EF4-FFF2-40B4-BE49-F238E27FC236}">
                <a16:creationId xmlns:a16="http://schemas.microsoft.com/office/drawing/2014/main" id="{F85920A6-7898-ABB5-790F-510AC3D2875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8c76e4a95c_0_0:notes">
            <a:extLst>
              <a:ext uri="{FF2B5EF4-FFF2-40B4-BE49-F238E27FC236}">
                <a16:creationId xmlns:a16="http://schemas.microsoft.com/office/drawing/2014/main" id="{00D93E80-FA20-5010-A100-F074CCA253F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27017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Collect property taxes to pay for Bond Principal, Bond Interest, related costs</a:t>
            </a:r>
          </a:p>
          <a:p>
            <a:pPr lvl="1"/>
            <a:endParaRPr lang="en-US" dirty="0"/>
          </a:p>
          <a:p>
            <a:pPr marL="418565" indent="-372056"/>
            <a:r>
              <a:rPr lang="en-US" dirty="0"/>
              <a:t>Revenue Source:</a:t>
            </a:r>
          </a:p>
          <a:p>
            <a:pPr marL="744114" lvl="1" indent="-372056"/>
            <a:r>
              <a:rPr lang="en-US" dirty="0"/>
              <a:t>Property Taxes</a:t>
            </a:r>
          </a:p>
          <a:p>
            <a:pPr marL="744114" lvl="1" indent="-372056"/>
            <a:endParaRPr lang="en-US" dirty="0"/>
          </a:p>
          <a:p>
            <a:pPr marL="418565" indent="-372056"/>
            <a:r>
              <a:rPr lang="en-US" dirty="0"/>
              <a:t>Levy is restricted to amount needed to pay Bond Principal and Interest</a:t>
            </a:r>
          </a:p>
          <a:p>
            <a:endParaRPr lang="en-US" dirty="0"/>
          </a:p>
          <a:p>
            <a:endParaRPr lang="en-US" dirty="0"/>
          </a:p>
          <a:p>
            <a:r>
              <a:rPr lang="en-US" dirty="0"/>
              <a:t>Many</a:t>
            </a:r>
            <a:r>
              <a:rPr lang="en-US" baseline="0" dirty="0"/>
              <a:t> times the county treasurer retains the property tax revenue in a special fund  and makes the payments for the district.</a:t>
            </a:r>
          </a:p>
          <a:p>
            <a:endParaRPr lang="en-US" baseline="0" dirty="0"/>
          </a:p>
          <a:p>
            <a:pPr eaLnBrk="1" hangingPunct="1">
              <a:lnSpc>
                <a:spcPct val="90000"/>
              </a:lnSpc>
            </a:pPr>
            <a:r>
              <a:rPr lang="en-US" sz="1400" dirty="0"/>
              <a:t>The Bond Fund shall be used to record tax receipts, investment interest, and the payment of bond principal, interest, and other related costs (i.e. trustee fees).</a:t>
            </a:r>
            <a:r>
              <a:rPr lang="en-US" dirty="0"/>
              <a:t> </a:t>
            </a:r>
          </a:p>
          <a:p>
            <a:pPr eaLnBrk="1" hangingPunct="1">
              <a:lnSpc>
                <a:spcPct val="90000"/>
              </a:lnSpc>
            </a:pPr>
            <a:endParaRPr lang="en-US" dirty="0"/>
          </a:p>
          <a:p>
            <a:pPr eaLnBrk="1" hangingPunct="1">
              <a:lnSpc>
                <a:spcPct val="90000"/>
              </a:lnSpc>
            </a:pPr>
            <a:r>
              <a:rPr lang="en-US" sz="1400" dirty="0"/>
              <a:t>If the fund balance is not sufficient to meet interest or bond retirement payments from the Bond Fund, the General Fund shall be used for these payments.</a:t>
            </a:r>
            <a:r>
              <a:rPr lang="en-US" dirty="0"/>
              <a:t> </a:t>
            </a:r>
          </a:p>
          <a:p>
            <a:endParaRPr lang="en-US" dirty="0"/>
          </a:p>
          <a:p>
            <a:pPr>
              <a:buFont typeface="Arial" pitchFamily="34" charset="0"/>
              <a:buChar char="•"/>
              <a:defRPr/>
            </a:pPr>
            <a:r>
              <a:rPr lang="en-US" sz="1400" dirty="0"/>
              <a:t>Revenue from a levy to retire bonds in any school district is retained in a separate fund by the county treasurer, the financial institution serving as a fiscal agent, or the school district.</a:t>
            </a:r>
          </a:p>
          <a:p>
            <a:pPr>
              <a:buNone/>
              <a:defRPr/>
            </a:pPr>
            <a:endParaRPr lang="en-US" sz="100" dirty="0"/>
          </a:p>
          <a:p>
            <a:pPr>
              <a:lnSpc>
                <a:spcPct val="90000"/>
              </a:lnSpc>
              <a:buFont typeface="Arial" pitchFamily="34" charset="0"/>
              <a:buChar char="•"/>
              <a:defRPr/>
            </a:pPr>
            <a:r>
              <a:rPr lang="en-US" sz="1400" dirty="0"/>
              <a:t>Proceeds from a bond issue shall be deposited into the Special Building Fund to be expended on the actual building project.  </a:t>
            </a:r>
          </a:p>
          <a:p>
            <a:pPr marL="87986">
              <a:lnSpc>
                <a:spcPct val="90000"/>
              </a:lnSpc>
              <a:defRPr/>
            </a:pPr>
            <a:endParaRPr lang="en-US" sz="100" dirty="0"/>
          </a:p>
          <a:p>
            <a:pPr>
              <a:lnSpc>
                <a:spcPct val="90000"/>
              </a:lnSpc>
              <a:buFont typeface="Arial" pitchFamily="34" charset="0"/>
              <a:buChar char="•"/>
              <a:defRPr/>
            </a:pPr>
            <a:r>
              <a:rPr lang="en-US" sz="1400" dirty="0"/>
              <a:t>The tax levy for this fund is restricted to expenditures for principal and interest on bonds.</a:t>
            </a:r>
          </a:p>
          <a:p>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35525815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8c76e4a95c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8c76e4a95c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87221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8c76e4a95c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8c76e4a95c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38988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8c76e4a95c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38c76e4a95c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7456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38c76e4a95c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38c76e4a95c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77471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8c76e4a95c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8c76e4a95c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55036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38c76e4a95c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38c76e4a95c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6945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rPr>
              <a:t>6/28/2023</a:t>
            </a: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9A9B440-9ECB-4143-8227-2E8A8961220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841065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500" dirty="0"/>
          </a:p>
        </p:txBody>
      </p:sp>
      <p:sp>
        <p:nvSpPr>
          <p:cNvPr id="4" name="Slide Number Placeholder 3"/>
          <p:cNvSpPr>
            <a:spLocks noGrp="1"/>
          </p:cNvSpPr>
          <p:nvPr>
            <p:ph type="sldNum" sz="quarter" idx="5"/>
          </p:nvPr>
        </p:nvSpPr>
        <p:spPr/>
        <p:txBody>
          <a:bodyPr/>
          <a:lstStyle/>
          <a:p>
            <a:pPr marL="0" marR="0" lvl="0" indent="0" algn="r" defTabSz="462458"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62458"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4148485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2188" lvl="1" indent="-183324">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26453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72188" lvl="1" indent="-183324">
              <a:buFont typeface="Arial" panose="020B0604020202020204" pitchFamily="34" charset="0"/>
              <a:buChar char="•"/>
            </a:pPr>
            <a:endParaRPr lang="en-US" baseline="0" dirty="0"/>
          </a:p>
          <a:p>
            <a:endParaRPr lang="en-US" dirty="0"/>
          </a:p>
        </p:txBody>
      </p:sp>
      <p:sp>
        <p:nvSpPr>
          <p:cNvPr id="4" name="Slide Number Placeholder 3"/>
          <p:cNvSpPr>
            <a:spLocks noGrp="1"/>
          </p:cNvSpPr>
          <p:nvPr>
            <p:ph type="sldNum" sz="quarter" idx="5"/>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2F872A02-ADFA-084A-96E3-D510C9B63517}"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248048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Collect property taxes to pay for Bond Principal, Bond Interest, related costs</a:t>
            </a:r>
          </a:p>
          <a:p>
            <a:pPr lvl="1"/>
            <a:endParaRPr lang="en-US" dirty="0"/>
          </a:p>
          <a:p>
            <a:pPr marL="418565" indent="-372056"/>
            <a:r>
              <a:rPr lang="en-US" dirty="0"/>
              <a:t>Revenue Source:</a:t>
            </a:r>
          </a:p>
          <a:p>
            <a:pPr marL="744114" lvl="1" indent="-372056"/>
            <a:r>
              <a:rPr lang="en-US" dirty="0"/>
              <a:t>Property Taxes</a:t>
            </a:r>
          </a:p>
          <a:p>
            <a:pPr marL="744114" lvl="1" indent="-372056"/>
            <a:endParaRPr lang="en-US" dirty="0"/>
          </a:p>
          <a:p>
            <a:pPr marL="418565" indent="-372056"/>
            <a:r>
              <a:rPr lang="en-US" dirty="0"/>
              <a:t>Levy is restricted to amount needed to pay Bond Principal and Interest</a:t>
            </a:r>
          </a:p>
          <a:p>
            <a:endParaRPr lang="en-US" dirty="0"/>
          </a:p>
          <a:p>
            <a:endParaRPr lang="en-US" dirty="0"/>
          </a:p>
          <a:p>
            <a:r>
              <a:rPr lang="en-US" dirty="0"/>
              <a:t>Main advantage in using</a:t>
            </a:r>
            <a:r>
              <a:rPr lang="en-US" baseline="0" dirty="0"/>
              <a:t> the QCPUF is that your levy could be outside the $1.05 levy limit.  Not as much as an issue in recent years with the higher property valuations</a:t>
            </a:r>
          </a:p>
          <a:p>
            <a:endParaRPr lang="en-US" dirty="0"/>
          </a:p>
          <a:p>
            <a:r>
              <a:rPr lang="en-US" dirty="0"/>
              <a:t>Many</a:t>
            </a:r>
            <a:r>
              <a:rPr lang="en-US" baseline="0" dirty="0"/>
              <a:t> times the county treasurer retains the property tax revenue in a special fund  and makes the payments for the district.</a:t>
            </a:r>
            <a:endParaRPr lang="en-US" dirty="0"/>
          </a:p>
          <a:p>
            <a:endParaRPr lang="en-US" dirty="0"/>
          </a:p>
          <a:p>
            <a:pPr eaLnBrk="1" hangingPunct="1"/>
            <a:r>
              <a:rPr lang="en-US" dirty="0"/>
              <a:t>A Qualified Capital Purpose Undertaking Fund may be established for:</a:t>
            </a:r>
          </a:p>
          <a:p>
            <a:pPr eaLnBrk="1" hangingPunct="1"/>
            <a:endParaRPr lang="en-US" sz="800" dirty="0"/>
          </a:p>
          <a:p>
            <a:pPr lvl="1" eaLnBrk="1" hangingPunct="1"/>
            <a:r>
              <a:rPr lang="en-US" sz="2400" dirty="0"/>
              <a:t>the removal of environmental hazards, </a:t>
            </a:r>
          </a:p>
          <a:p>
            <a:pPr lvl="1" eaLnBrk="1" hangingPunct="1"/>
            <a:endParaRPr lang="en-US" sz="600" dirty="0"/>
          </a:p>
          <a:p>
            <a:pPr lvl="1" eaLnBrk="1" hangingPunct="1"/>
            <a:r>
              <a:rPr lang="en-US" sz="2400" dirty="0"/>
              <a:t>the reduction or elimination of accessibility barriers in school district buildings, </a:t>
            </a:r>
          </a:p>
          <a:p>
            <a:pPr lvl="1" eaLnBrk="1" hangingPunct="1"/>
            <a:endParaRPr lang="en-US" sz="600" dirty="0"/>
          </a:p>
          <a:p>
            <a:pPr lvl="1" eaLnBrk="1" hangingPunct="1"/>
            <a:r>
              <a:rPr lang="en-US" sz="2400" dirty="0"/>
              <a:t>the repayment of a qualified zone academy bond issued for a qualified capital purpose</a:t>
            </a:r>
            <a:r>
              <a:rPr lang="en-US" dirty="0"/>
              <a:t>,</a:t>
            </a:r>
          </a:p>
          <a:p>
            <a:pPr eaLnBrk="1" hangingPunct="1"/>
            <a:endParaRPr lang="en-US" dirty="0"/>
          </a:p>
          <a:p>
            <a:pPr eaLnBrk="1" hangingPunct="1"/>
            <a:r>
              <a:rPr lang="en-US" dirty="0"/>
              <a:t>A Qualified Capital Purpose Undertaking Fund may be established for (con’t):</a:t>
            </a:r>
          </a:p>
          <a:p>
            <a:pPr eaLnBrk="1" hangingPunct="1"/>
            <a:endParaRPr lang="en-US" sz="600" dirty="0"/>
          </a:p>
          <a:p>
            <a:pPr lvl="1" eaLnBrk="1" hangingPunct="1"/>
            <a:r>
              <a:rPr lang="en-US" sz="2400" dirty="0"/>
              <a:t>modifications for life safety code violations, and</a:t>
            </a:r>
          </a:p>
          <a:p>
            <a:pPr lvl="1" eaLnBrk="1" hangingPunct="1"/>
            <a:endParaRPr lang="en-US" sz="600" dirty="0"/>
          </a:p>
          <a:p>
            <a:pPr lvl="1" eaLnBrk="1" hangingPunct="1"/>
            <a:r>
              <a:rPr lang="en-US" sz="2400" dirty="0"/>
              <a:t>mold abatement and prevention projects</a:t>
            </a:r>
          </a:p>
          <a:p>
            <a:pPr lvl="0" eaLnBrk="1" hangingPunct="1"/>
            <a:endParaRPr lang="en-US" sz="2400" dirty="0"/>
          </a:p>
          <a:p>
            <a:pPr eaLnBrk="1" hangingPunct="1">
              <a:lnSpc>
                <a:spcPct val="80000"/>
              </a:lnSpc>
            </a:pPr>
            <a:r>
              <a:rPr lang="en-US" dirty="0"/>
              <a:t>Bonds for this purpose would include, but not be limited to:</a:t>
            </a:r>
          </a:p>
          <a:p>
            <a:pPr eaLnBrk="1" hangingPunct="1">
              <a:lnSpc>
                <a:spcPct val="80000"/>
              </a:lnSpc>
            </a:pPr>
            <a:endParaRPr lang="en-US" i="1" dirty="0"/>
          </a:p>
          <a:p>
            <a:pPr lvl="1" eaLnBrk="1" hangingPunct="1">
              <a:lnSpc>
                <a:spcPct val="80000"/>
              </a:lnSpc>
            </a:pPr>
            <a:r>
              <a:rPr lang="en-US" i="1" dirty="0"/>
              <a:t>Qualified School Construction Bonds</a:t>
            </a:r>
          </a:p>
          <a:p>
            <a:pPr lvl="1" eaLnBrk="1" hangingPunct="1">
              <a:lnSpc>
                <a:spcPct val="80000"/>
              </a:lnSpc>
            </a:pPr>
            <a:endParaRPr lang="en-US" i="1" dirty="0"/>
          </a:p>
          <a:p>
            <a:pPr lvl="1" eaLnBrk="1" hangingPunct="1">
              <a:lnSpc>
                <a:spcPct val="80000"/>
              </a:lnSpc>
            </a:pPr>
            <a:r>
              <a:rPr lang="en-US" i="1" dirty="0"/>
              <a:t>Build America Bonds</a:t>
            </a:r>
          </a:p>
          <a:p>
            <a:pPr lvl="1" eaLnBrk="1" hangingPunct="1">
              <a:lnSpc>
                <a:spcPct val="80000"/>
              </a:lnSpc>
              <a:buFont typeface="Arial" charset="0"/>
              <a:buNone/>
            </a:pPr>
            <a:endParaRPr lang="en-US" i="1" dirty="0"/>
          </a:p>
          <a:p>
            <a:pPr lvl="1" eaLnBrk="1" hangingPunct="1">
              <a:lnSpc>
                <a:spcPct val="80000"/>
              </a:lnSpc>
            </a:pPr>
            <a:r>
              <a:rPr lang="en-US" i="1" dirty="0"/>
              <a:t>Any other bonds authorized by ARRA</a:t>
            </a:r>
          </a:p>
          <a:p>
            <a:endParaRPr lang="en-US" dirty="0"/>
          </a:p>
          <a:p>
            <a:pPr eaLnBrk="1" hangingPunct="1">
              <a:lnSpc>
                <a:spcPct val="80000"/>
              </a:lnSpc>
            </a:pPr>
            <a:r>
              <a:rPr lang="en-US" sz="1400" dirty="0"/>
              <a:t>The School Board may issue bonds for any Qualified Capital Purpose Undertaking Fund project. </a:t>
            </a:r>
          </a:p>
          <a:p>
            <a:pPr eaLnBrk="1" hangingPunct="1">
              <a:lnSpc>
                <a:spcPct val="80000"/>
              </a:lnSpc>
            </a:pPr>
            <a:endParaRPr lang="en-US" dirty="0"/>
          </a:p>
          <a:p>
            <a:pPr eaLnBrk="1" hangingPunct="1">
              <a:lnSpc>
                <a:spcPct val="80000"/>
              </a:lnSpc>
            </a:pPr>
            <a:endParaRPr lang="en-US" sz="200" dirty="0"/>
          </a:p>
          <a:p>
            <a:pPr eaLnBrk="1" hangingPunct="1">
              <a:lnSpc>
                <a:spcPct val="80000"/>
              </a:lnSpc>
            </a:pPr>
            <a:r>
              <a:rPr lang="en-US" sz="1400" dirty="0"/>
              <a:t>General Fund expenditures for the purpose of this fund are not allowable.  </a:t>
            </a:r>
          </a:p>
          <a:p>
            <a:pPr eaLnBrk="1" hangingPunct="1">
              <a:lnSpc>
                <a:spcPct val="80000"/>
              </a:lnSpc>
            </a:pPr>
            <a:endParaRPr lang="en-US" dirty="0"/>
          </a:p>
          <a:p>
            <a:pPr eaLnBrk="1" hangingPunct="1">
              <a:lnSpc>
                <a:spcPct val="80000"/>
              </a:lnSpc>
            </a:pPr>
            <a:endParaRPr lang="en-US" sz="200" dirty="0"/>
          </a:p>
          <a:p>
            <a:pPr eaLnBrk="1" hangingPunct="1">
              <a:lnSpc>
                <a:spcPct val="80000"/>
              </a:lnSpc>
            </a:pPr>
            <a:r>
              <a:rPr lang="en-US" sz="1400" dirty="0"/>
              <a:t>The tax levy and duration of this fund is restricted.</a:t>
            </a:r>
          </a:p>
          <a:p>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365162231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2458" rtl="0" eaLnBrk="1" fontAlgn="auto" latinLnBrk="0" hangingPunct="1">
              <a:lnSpc>
                <a:spcPct val="100000"/>
              </a:lnSpc>
              <a:spcBef>
                <a:spcPts val="0"/>
              </a:spcBef>
              <a:spcAft>
                <a:spcPts val="0"/>
              </a:spcAft>
              <a:buClrTx/>
              <a:buSzTx/>
              <a:buFontTx/>
              <a:buNone/>
              <a:tabLst/>
              <a:defRPr/>
            </a:pPr>
            <a:fld id="{FB6DD483-9E45-4E22-8487-77AA9AFA95CD}" type="slidenum">
              <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62458"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784882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sz="quarter" idx="12"/>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39A9B440-9ECB-4143-8227-2E8A89612200}" type="slidenum">
              <a:rPr kumimoji="0" 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84</a:t>
            </a:fld>
            <a:endParaRPr kumimoji="0" lang="en-US" sz="13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924000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C15CDD-EA79-41EF-A80C-04ED0D32994D}"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500487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6" name="Slide Number Placehold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C15CDD-EA79-41EF-A80C-04ED0D32994D}"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611826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8DBB73C1-6A39-5579-FEF2-813FF9C6A8D8}"/>
              </a:ext>
            </a:extLst>
          </p:cNvPr>
          <p:cNvSpPr>
            <a:spLocks noGrp="1"/>
          </p:cNvSpPr>
          <p:nvPr>
            <p:ph type="hdr" sz="quarter"/>
          </p:nvPr>
        </p:nvSpPr>
        <p:spPr/>
        <p:txBody>
          <a:bodyPr/>
          <a:lstStyle/>
          <a:p>
            <a:pPr marL="0" marR="0" lvl="0" indent="0" algn="l" defTabSz="92487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4759EE08-CCB3-B89B-B084-CE3168AFDFA3}"/>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63783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955E4E6C-B16A-E1D6-6862-5193A453BAD0}"/>
              </a:ext>
            </a:extLst>
          </p:cNvPr>
          <p:cNvSpPr>
            <a:spLocks noGrp="1"/>
          </p:cNvSpPr>
          <p:nvPr>
            <p:ph type="hdr" sz="quarter"/>
          </p:nvPr>
        </p:nvSpPr>
        <p:spPr/>
        <p:txBody>
          <a:bodyPr/>
          <a:lstStyle/>
          <a:p>
            <a:pPr marL="0" marR="0" lvl="0" indent="0" algn="l" defTabSz="92487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A4438E99-ED13-DA97-1532-B59844BCCE4E}"/>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78222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97714A28-A7F2-2D37-0397-A52DB0A3A042}"/>
              </a:ext>
            </a:extLst>
          </p:cNvPr>
          <p:cNvSpPr>
            <a:spLocks noGrp="1"/>
          </p:cNvSpPr>
          <p:nvPr>
            <p:ph type="hdr" sz="quarter"/>
          </p:nvPr>
        </p:nvSpPr>
        <p:spPr/>
        <p:txBody>
          <a:bodyPr/>
          <a:lstStyle/>
          <a:p>
            <a:pPr marL="0" marR="0" lvl="0" indent="0" algn="l" defTabSz="92487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D5CE1C39-D507-9C80-BDED-7C120B705E6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5039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b="1" u="sng" dirty="0">
              <a:solidFill>
                <a:srgbClr val="7030A0"/>
              </a:solidFill>
            </a:endParaRPr>
          </a:p>
        </p:txBody>
      </p:sp>
      <p:sp>
        <p:nvSpPr>
          <p:cNvPr id="5" name="Header Placeholder 4">
            <a:extLst>
              <a:ext uri="{FF2B5EF4-FFF2-40B4-BE49-F238E27FC236}">
                <a16:creationId xmlns:a16="http://schemas.microsoft.com/office/drawing/2014/main" id="{FAC4BAA3-90D5-1D02-148F-832D9E360009}"/>
              </a:ext>
            </a:extLst>
          </p:cNvPr>
          <p:cNvSpPr>
            <a:spLocks noGrp="1"/>
          </p:cNvSpPr>
          <p:nvPr>
            <p:ph type="hdr" sz="quarter"/>
          </p:nvPr>
        </p:nvSpPr>
        <p:spPr/>
        <p:txBody>
          <a:bodyPr/>
          <a:lstStyle/>
          <a:p>
            <a:pPr marL="0" marR="0" lvl="0" indent="0" algn="l" defTabSz="92487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42432583-A32B-7EC5-FD5E-BF6FFF94F4E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9513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56BB9FC1-5E05-3D39-21D6-BF54F9DA2E78}"/>
              </a:ext>
            </a:extLst>
          </p:cNvPr>
          <p:cNvSpPr>
            <a:spLocks noGrp="1"/>
          </p:cNvSpPr>
          <p:nvPr>
            <p:ph type="hdr" sz="quarter"/>
          </p:nvPr>
        </p:nvSpPr>
        <p:spPr/>
        <p:txBody>
          <a:bodyPr/>
          <a:lstStyle/>
          <a:p>
            <a:pPr marL="0" marR="0" lvl="0" indent="0" algn="l" defTabSz="97769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Date Placeholder 5">
            <a:extLst>
              <a:ext uri="{FF2B5EF4-FFF2-40B4-BE49-F238E27FC236}">
                <a16:creationId xmlns:a16="http://schemas.microsoft.com/office/drawing/2014/main" id="{DD391278-F121-7D22-2B43-0347C78A971A}"/>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8945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Header Placeholder 4">
            <a:extLst>
              <a:ext uri="{FF2B5EF4-FFF2-40B4-BE49-F238E27FC236}">
                <a16:creationId xmlns:a16="http://schemas.microsoft.com/office/drawing/2014/main" id="{8E262EB6-9C14-92BC-5D2B-1C9B52E0CF22}"/>
              </a:ext>
            </a:extLst>
          </p:cNvPr>
          <p:cNvSpPr>
            <a:spLocks noGrp="1"/>
          </p:cNvSpPr>
          <p:nvPr>
            <p:ph type="hdr" sz="quarter"/>
          </p:nvPr>
        </p:nvSpPr>
        <p:spPr/>
        <p:txBody>
          <a:bodyPr/>
          <a:lstStyle/>
          <a:p>
            <a:pPr marL="0" marR="0" lvl="0" indent="0" algn="l" defTabSz="924879"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0E0817AE-88BA-EBC4-D6BC-405670695590}"/>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00291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 - Improvement to the Site</a:t>
            </a:r>
          </a:p>
          <a:p>
            <a:pPr lvl="1"/>
            <a:r>
              <a:rPr lang="en-US" dirty="0"/>
              <a:t>Purchase or Improve Sites</a:t>
            </a:r>
          </a:p>
          <a:p>
            <a:pPr lvl="1"/>
            <a:r>
              <a:rPr lang="en-US" dirty="0"/>
              <a:t>Build, Alter or Improve Facilities</a:t>
            </a:r>
          </a:p>
          <a:p>
            <a:pPr lvl="1"/>
            <a:r>
              <a:rPr lang="en-US" dirty="0"/>
              <a:t>Furnish New Facilities</a:t>
            </a:r>
          </a:p>
          <a:p>
            <a:endParaRPr lang="en-US" sz="1100" dirty="0"/>
          </a:p>
          <a:p>
            <a:r>
              <a:rPr lang="en-US" dirty="0"/>
              <a:t>Revenue Sources:</a:t>
            </a:r>
          </a:p>
          <a:p>
            <a:pPr lvl="1"/>
            <a:r>
              <a:rPr lang="en-US" dirty="0"/>
              <a:t>Bond proceeds</a:t>
            </a:r>
          </a:p>
          <a:p>
            <a:pPr lvl="1"/>
            <a:r>
              <a:rPr lang="en-US" dirty="0"/>
              <a:t>Sale of Property</a:t>
            </a:r>
          </a:p>
          <a:p>
            <a:pPr lvl="1"/>
            <a:r>
              <a:rPr lang="en-US" dirty="0"/>
              <a:t>Tax receipts</a:t>
            </a:r>
          </a:p>
          <a:p>
            <a:pPr lvl="1"/>
            <a:endParaRPr lang="en-US" sz="1100" dirty="0"/>
          </a:p>
          <a:p>
            <a:r>
              <a:rPr lang="en-US" dirty="0"/>
              <a:t>Levy is restricted    </a:t>
            </a:r>
          </a:p>
          <a:p>
            <a:endParaRPr lang="en-US" dirty="0"/>
          </a:p>
          <a:p>
            <a:r>
              <a:rPr lang="en-US" dirty="0"/>
              <a:t>LB 788 in Legislature to lower the maximum</a:t>
            </a:r>
            <a:r>
              <a:rPr lang="en-US" baseline="0" dirty="0"/>
              <a:t> levy to 5¢.  With vote of people, the levy can be 14¢</a:t>
            </a:r>
          </a:p>
          <a:p>
            <a:pPr marL="186028" indent="-186028">
              <a:buFont typeface="Arial" panose="020B0604020202020204" pitchFamily="34" charset="0"/>
              <a:buChar char="•"/>
            </a:pPr>
            <a:r>
              <a:rPr lang="en-US" baseline="0" dirty="0"/>
              <a:t>Bill has a provision for districts with a higher levy in place prior to passage for a specific project, they can continue with that higher levy through the 2024-25 school year -  7 years from 2017/18</a:t>
            </a:r>
          </a:p>
          <a:p>
            <a:endParaRPr lang="en-US" baseline="0" dirty="0"/>
          </a:p>
          <a:p>
            <a:pPr>
              <a:buFont typeface="Arial" pitchFamily="34" charset="0"/>
              <a:buChar char="•"/>
              <a:defRPr/>
            </a:pPr>
            <a:r>
              <a:rPr lang="en-US" dirty="0"/>
              <a:t>A Special Building Fund is established to:</a:t>
            </a:r>
          </a:p>
          <a:p>
            <a:pPr lvl="1">
              <a:buFont typeface="Arial" pitchFamily="34" charset="0"/>
              <a:buChar char="–"/>
              <a:defRPr/>
            </a:pPr>
            <a:r>
              <a:rPr lang="en-US" dirty="0"/>
              <a:t>Acquire or improve sites </a:t>
            </a:r>
          </a:p>
          <a:p>
            <a:pPr lvl="1">
              <a:buFont typeface="Arial" pitchFamily="34" charset="0"/>
              <a:buChar char="–"/>
              <a:defRPr/>
            </a:pPr>
            <a:r>
              <a:rPr lang="en-US" dirty="0"/>
              <a:t>Erect, alter or improve buildings</a:t>
            </a:r>
          </a:p>
          <a:p>
            <a:pPr lvl="1">
              <a:buFont typeface="Arial" pitchFamily="34" charset="0"/>
              <a:buChar char="–"/>
              <a:defRPr/>
            </a:pPr>
            <a:r>
              <a:rPr lang="en-US" dirty="0"/>
              <a:t>Cost to furnish new buildings</a:t>
            </a:r>
          </a:p>
          <a:p>
            <a:pPr marL="366611" lvl="1">
              <a:defRPr/>
            </a:pPr>
            <a:endParaRPr lang="en-US" sz="1900" dirty="0"/>
          </a:p>
          <a:p>
            <a:pPr marL="274959" lvl="1" indent="-274959">
              <a:buFont typeface="Arial" pitchFamily="34" charset="0"/>
              <a:buChar char="•"/>
              <a:defRPr/>
            </a:pPr>
            <a:r>
              <a:rPr lang="en-US" sz="2500" dirty="0"/>
              <a:t>Provides a way to identify cost associated with construction activities</a:t>
            </a:r>
            <a:endParaRPr lang="en-US" sz="1900" dirty="0"/>
          </a:p>
          <a:p>
            <a:endParaRPr lang="en-US" baseline="0" dirty="0"/>
          </a:p>
          <a:p>
            <a:pPr>
              <a:buFont typeface="Arial" pitchFamily="34" charset="0"/>
              <a:buChar char="•"/>
              <a:defRPr/>
            </a:pPr>
            <a:r>
              <a:rPr lang="en-US" sz="2400" dirty="0"/>
              <a:t>The primary sources of revenue for the Special Building Fund are:</a:t>
            </a:r>
            <a:endParaRPr lang="en-US" dirty="0"/>
          </a:p>
          <a:p>
            <a:pPr>
              <a:buFont typeface="Arial" pitchFamily="34" charset="0"/>
              <a:buChar char="•"/>
              <a:defRPr/>
            </a:pPr>
            <a:endParaRPr lang="en-US" sz="800" dirty="0"/>
          </a:p>
          <a:p>
            <a:pPr lvl="1">
              <a:buFont typeface="Arial" pitchFamily="34" charset="0"/>
              <a:buChar char="–"/>
              <a:defRPr/>
            </a:pPr>
            <a:r>
              <a:rPr lang="en-US" dirty="0"/>
              <a:t>sale of bonds	</a:t>
            </a:r>
          </a:p>
          <a:p>
            <a:pPr lvl="1">
              <a:buFont typeface="Arial" pitchFamily="34" charset="0"/>
              <a:buChar char="–"/>
              <a:defRPr/>
            </a:pPr>
            <a:r>
              <a:rPr lang="en-US" dirty="0"/>
              <a:t>the sale of property</a:t>
            </a:r>
          </a:p>
          <a:p>
            <a:pPr lvl="1">
              <a:buFont typeface="Arial" pitchFamily="34" charset="0"/>
              <a:buChar char="–"/>
              <a:defRPr/>
            </a:pPr>
            <a:r>
              <a:rPr lang="en-US" dirty="0"/>
              <a:t>tax receipts</a:t>
            </a:r>
          </a:p>
          <a:p>
            <a:pPr lvl="1">
              <a:buNone/>
              <a:defRPr/>
            </a:pPr>
            <a:endParaRPr lang="en-US" sz="800" dirty="0"/>
          </a:p>
          <a:p>
            <a:pPr>
              <a:buFont typeface="Arial" pitchFamily="34" charset="0"/>
              <a:buChar char="•"/>
              <a:defRPr/>
            </a:pPr>
            <a:r>
              <a:rPr lang="en-US" sz="2400" dirty="0"/>
              <a:t>General Fund expenditures for the purpose of this fund are not allowable.</a:t>
            </a:r>
            <a:r>
              <a:rPr lang="en-US" sz="2200" dirty="0"/>
              <a:t> </a:t>
            </a:r>
          </a:p>
          <a:p>
            <a:pPr>
              <a:buFont typeface="Arial" pitchFamily="34" charset="0"/>
              <a:buChar char="•"/>
              <a:defRPr/>
            </a:pPr>
            <a:endParaRPr lang="en-US" sz="1600" dirty="0"/>
          </a:p>
          <a:p>
            <a:pPr>
              <a:buFont typeface="Arial" pitchFamily="34" charset="0"/>
              <a:buChar char="•"/>
              <a:defRPr/>
            </a:pPr>
            <a:r>
              <a:rPr lang="en-US" sz="2200" dirty="0"/>
              <a:t>The tax levy for this fund is restricted.</a:t>
            </a:r>
          </a:p>
          <a:p>
            <a:endParaRPr lang="en-US" baseline="0"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187712900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algn="l" defTabSz="924916"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t>2026 New Supt Orientation</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24916" rtl="0" eaLnBrk="1" fontAlgn="auto" latinLnBrk="0" hangingPunct="1">
              <a:lnSpc>
                <a:spcPct val="100000"/>
              </a:lnSpc>
              <a:spcBef>
                <a:spcPts val="0"/>
              </a:spcBef>
              <a:spcAft>
                <a:spcPts val="0"/>
              </a:spcAft>
              <a:buClrTx/>
              <a:buSzTx/>
              <a:buFontTx/>
              <a:buNone/>
              <a:tabLst/>
              <a:defRPr/>
            </a:pPr>
            <a:fld id="{39A9B440-9ECB-4143-8227-2E8A89612200}" type="slidenum">
              <a:rPr kumimoji="0" lang="en-US" sz="13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24916" rtl="0" eaLnBrk="1" fontAlgn="auto" latinLnBrk="0" hangingPunct="1">
                <a:lnSpc>
                  <a:spcPct val="100000"/>
                </a:lnSpc>
                <a:spcBef>
                  <a:spcPts val="0"/>
                </a:spcBef>
                <a:spcAft>
                  <a:spcPts val="0"/>
                </a:spcAft>
                <a:buClrTx/>
                <a:buSzTx/>
                <a:buFontTx/>
                <a:buNone/>
                <a:tabLst/>
                <a:defRPr/>
              </a:pPr>
              <a:t>113</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Date Placeholder 6">
            <a:extLst>
              <a:ext uri="{FF2B5EF4-FFF2-40B4-BE49-F238E27FC236}">
                <a16:creationId xmlns:a16="http://schemas.microsoft.com/office/drawing/2014/main" id="{0C089602-E94F-C2B7-8218-E23E79508BF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90737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FAED5A-EE73-0851-DCBC-16FCD81A6A9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8750DE3-0C03-2207-9ECC-213B9AC9AD25}"/>
              </a:ext>
            </a:extLst>
          </p:cNvPr>
          <p:cNvSpPr txBox="1">
            <a:spLocks noGrp="1"/>
          </p:cNvSpPr>
          <p:nvPr>
            <p:ph type="body" sz="quarter" idx="1"/>
          </p:nvPr>
        </p:nvSpPr>
        <p:spPr/>
        <p:txBody>
          <a:bodyPr/>
          <a:lstStyle/>
          <a:p>
            <a:pPr lvl="0"/>
            <a:r>
              <a:rPr lang="en-US"/>
              <a:t>Last year at this time, we had not received any of the allocations for Title I-C, II-A, III-A, IV-A, and IV-B, but this year we have the amounts</a:t>
            </a:r>
          </a:p>
          <a:p>
            <a:pPr lvl="0"/>
            <a:endParaRPr lang="en-US"/>
          </a:p>
        </p:txBody>
      </p:sp>
      <p:sp>
        <p:nvSpPr>
          <p:cNvPr id="4" name="Slide Number Placeholder 3">
            <a:extLst>
              <a:ext uri="{FF2B5EF4-FFF2-40B4-BE49-F238E27FC236}">
                <a16:creationId xmlns:a16="http://schemas.microsoft.com/office/drawing/2014/main" id="{03AC01CC-5574-A92F-181F-0F603B36289A}"/>
              </a:ext>
            </a:extLst>
          </p:cNvPr>
          <p:cNvSpPr txBox="1"/>
          <p:nvPr/>
        </p:nvSpPr>
        <p:spPr>
          <a:xfrm>
            <a:off x="3884608" y="8685208"/>
            <a:ext cx="2971800" cy="458791"/>
          </a:xfrm>
          <a:prstGeom prst="rect">
            <a:avLst/>
          </a:prstGeom>
          <a:noFill/>
          <a:ln cap="flat">
            <a:noFill/>
          </a:ln>
        </p:spPr>
        <p:txBody>
          <a:bodyPr vert="horz" wrap="square" lIns="91440" tIns="45720" rIns="91440" bIns="45720"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fld id="{E02A7129-F949-4854-91FD-2E4B01B6E26D}" type="slidenum">
              <a:rPr kumimoji="0" sz="1800" b="0" i="0" u="none" strike="noStrike" kern="0" cap="none" spc="0" normalizeH="0" baseline="0" noProof="0">
                <a:ln>
                  <a:noFill/>
                </a:ln>
                <a:solidFill>
                  <a:srgbClr val="000000"/>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t>122</a:t>
            </a:fld>
            <a:endParaRPr kumimoji="0" lang="en-US"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3997715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If you don’t have your salary and benefits info for your Title I teacher, call your bookkeeper at lunch and we’ll help you with the T &amp; E calculator.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0E4B31B-1C55-4663-9BDA-CCC2D59D7221}" type="slidenum">
              <a:rPr kumimoji="0" lang="en-US" sz="1200" b="0" i="0" u="none" strike="noStrike" kern="1200" cap="none" spc="0" normalizeH="0" baseline="0" noProof="0" smtClean="0">
                <a:ln>
                  <a:noFill/>
                </a:ln>
                <a:solidFill>
                  <a:srgbClr val="000000"/>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srgbClr val="000000"/>
              </a:solidFill>
              <a:effectLst/>
              <a:uLnTx/>
              <a:uFillTx/>
              <a:latin typeface="Aptos"/>
              <a:ea typeface="+mn-ea"/>
              <a:cs typeface="+mn-cs"/>
            </a:endParaRPr>
          </a:p>
        </p:txBody>
      </p:sp>
    </p:spTree>
    <p:extLst>
      <p:ext uri="{BB962C8B-B14F-4D97-AF65-F5344CB8AC3E}">
        <p14:creationId xmlns:p14="http://schemas.microsoft.com/office/powerpoint/2010/main" val="29466392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049A3E81-1378-4F83-8B57-B223754499B2}" type="slidenum">
              <a:rPr lang="en-US" smtClean="0"/>
              <a:t>150</a:t>
            </a:fld>
            <a:endParaRPr lang="en-US"/>
          </a:p>
        </p:txBody>
      </p:sp>
    </p:spTree>
    <p:extLst>
      <p:ext uri="{BB962C8B-B14F-4D97-AF65-F5344CB8AC3E}">
        <p14:creationId xmlns:p14="http://schemas.microsoft.com/office/powerpoint/2010/main" val="19236856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lvl="0"/>
            <a:fld id="{049A3E81-1378-4F83-8B57-B223754499B2}" type="slidenum">
              <a:rPr lang="en-US" smtClean="0"/>
              <a:t>151</a:t>
            </a:fld>
            <a:endParaRPr lang="en-US"/>
          </a:p>
        </p:txBody>
      </p:sp>
    </p:spTree>
    <p:extLst>
      <p:ext uri="{BB962C8B-B14F-4D97-AF65-F5344CB8AC3E}">
        <p14:creationId xmlns:p14="http://schemas.microsoft.com/office/powerpoint/2010/main" val="16709204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xfrm>
            <a:off x="830263" y="1233488"/>
            <a:ext cx="5916612" cy="3327400"/>
          </a:xfrm>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RUSS END</a:t>
            </a:r>
          </a:p>
        </p:txBody>
      </p:sp>
      <p:sp>
        <p:nvSpPr>
          <p:cNvPr id="6" name="Header Placeholder 5"/>
          <p:cNvSpPr>
            <a:spLocks noGrp="1"/>
          </p:cNvSpPr>
          <p:nvPr>
            <p:ph type="hdr" sz="quarter" idx="11"/>
          </p:nvPr>
        </p:nvSpPr>
        <p:spPr/>
        <p:txBody>
          <a:bodyPr/>
          <a:lstStyle/>
          <a:p>
            <a:pPr defTabSz="996137">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2" name="Footer Placeholder 1"/>
          <p:cNvSpPr>
            <a:spLocks noGrp="1"/>
          </p:cNvSpPr>
          <p:nvPr>
            <p:ph type="ftr" sz="quarter" idx="12"/>
          </p:nvPr>
        </p:nvSpPr>
        <p:spPr/>
        <p:txBody>
          <a:bodyPr/>
          <a:lstStyle/>
          <a:p>
            <a:pPr defTabSz="996137">
              <a:defRPr/>
            </a:pPr>
            <a:r>
              <a:rPr lang="en-US" sz="1400" dirty="0">
                <a:solidFill>
                  <a:prstClr val="black"/>
                </a:solidFill>
                <a:latin typeface="Calibri"/>
              </a:rPr>
              <a:t>Nebraska Department of Education</a:t>
            </a:r>
          </a:p>
        </p:txBody>
      </p:sp>
    </p:spTree>
    <p:extLst>
      <p:ext uri="{BB962C8B-B14F-4D97-AF65-F5344CB8AC3E}">
        <p14:creationId xmlns:p14="http://schemas.microsoft.com/office/powerpoint/2010/main" val="41453539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Spread out costly capital outlay costs over a period of years.</a:t>
            </a:r>
            <a:endParaRPr lang="en-US" sz="600" dirty="0"/>
          </a:p>
          <a:p>
            <a:pPr lvl="1"/>
            <a:endParaRPr lang="en-US" sz="600" dirty="0"/>
          </a:p>
          <a:p>
            <a:r>
              <a:rPr lang="en-US" dirty="0"/>
              <a:t>Revenue Source:</a:t>
            </a:r>
          </a:p>
          <a:p>
            <a:pPr lvl="1"/>
            <a:r>
              <a:rPr lang="en-US" dirty="0"/>
              <a:t>Transfers from the General Fund that are expensed to appropriate category</a:t>
            </a:r>
            <a:endParaRPr lang="en-US" sz="600" dirty="0"/>
          </a:p>
          <a:p>
            <a:pPr lvl="1"/>
            <a:endParaRPr lang="en-US" sz="600" dirty="0"/>
          </a:p>
          <a:p>
            <a:r>
              <a:rPr lang="en-US" dirty="0"/>
              <a:t>Set up Accounts by Expenditure Type</a:t>
            </a:r>
          </a:p>
          <a:p>
            <a:pPr lvl="1"/>
            <a:r>
              <a:rPr lang="en-US" dirty="0"/>
              <a:t>Instructional, Transportation, Building</a:t>
            </a:r>
          </a:p>
          <a:p>
            <a:pPr lvl="1"/>
            <a:endParaRPr lang="en-US" sz="600" dirty="0"/>
          </a:p>
          <a:p>
            <a:r>
              <a:rPr lang="en-US" dirty="0"/>
              <a:t>Restricted by Allowable Reserve Limit</a:t>
            </a:r>
          </a:p>
          <a:p>
            <a:endParaRPr lang="en-US" dirty="0"/>
          </a:p>
          <a:p>
            <a:pPr>
              <a:buFont typeface="Arial" pitchFamily="34" charset="0"/>
              <a:buChar char="•"/>
              <a:defRPr/>
            </a:pPr>
            <a:r>
              <a:rPr lang="en-US" dirty="0"/>
              <a:t>A Depreciation Fund is established to facilitate the eventual purchase of costly capital outlay</a:t>
            </a:r>
          </a:p>
          <a:p>
            <a:pPr>
              <a:buFont typeface="Arial" pitchFamily="34" charset="0"/>
              <a:buChar char="•"/>
              <a:defRPr/>
            </a:pPr>
            <a:endParaRPr lang="en-US" dirty="0"/>
          </a:p>
          <a:p>
            <a:pPr>
              <a:buFont typeface="Arial" pitchFamily="34" charset="0"/>
              <a:buChar char="•"/>
              <a:defRPr/>
            </a:pPr>
            <a:r>
              <a:rPr lang="en-US" dirty="0"/>
              <a:t>Spreads replacement costs over a period of years</a:t>
            </a:r>
          </a:p>
          <a:p>
            <a:pPr>
              <a:buFont typeface="Arial" pitchFamily="34" charset="0"/>
              <a:buChar char="•"/>
              <a:defRPr/>
            </a:pPr>
            <a:endParaRPr lang="en-US" dirty="0"/>
          </a:p>
          <a:p>
            <a:pPr>
              <a:buFont typeface="Arial" pitchFamily="34" charset="0"/>
              <a:buChar char="•"/>
              <a:defRPr/>
            </a:pPr>
            <a:r>
              <a:rPr lang="en-US" dirty="0"/>
              <a:t>Funds are shown as an expense from the General Fund and the Depreciation Fund will show the revenue as a transfer from the General Fund.</a:t>
            </a:r>
          </a:p>
          <a:p>
            <a:endParaRPr lang="en-US" dirty="0"/>
          </a:p>
          <a:p>
            <a:endParaRPr lang="en-US" dirty="0"/>
          </a:p>
          <a:p>
            <a:pPr defTabSz="992154">
              <a:defRPr/>
            </a:pPr>
            <a:r>
              <a:rPr lang="en-US" baseline="0" dirty="0"/>
              <a:t>Special Building vs Depreciation Fund</a:t>
            </a:r>
          </a:p>
          <a:p>
            <a:pPr marL="186028" indent="-186028" defTabSz="992154">
              <a:buFont typeface="Arial" panose="020B0604020202020204" pitchFamily="34" charset="0"/>
              <a:buChar char="•"/>
              <a:defRPr/>
            </a:pPr>
            <a:r>
              <a:rPr lang="en-US" baseline="0" dirty="0"/>
              <a:t>Special Building – IMPROVEMENT TO THE SITE – NEW</a:t>
            </a:r>
          </a:p>
          <a:p>
            <a:pPr marL="186028" indent="-186028" defTabSz="992154">
              <a:buFont typeface="Arial" panose="020B0604020202020204" pitchFamily="34" charset="0"/>
              <a:buChar char="•"/>
              <a:defRPr/>
            </a:pPr>
            <a:r>
              <a:rPr lang="en-US" baseline="0" dirty="0"/>
              <a:t>Depreciation  -  REPLACEMENT OF EXISITING</a:t>
            </a:r>
          </a:p>
          <a:p>
            <a:pPr marL="186028" indent="-186028" defTabSz="992154">
              <a:buFont typeface="Arial" panose="020B0604020202020204" pitchFamily="34" charset="0"/>
              <a:buChar char="•"/>
              <a:defRPr/>
            </a:pPr>
            <a:endParaRPr lang="en-US" baseline="0" dirty="0"/>
          </a:p>
          <a:p>
            <a:pPr defTabSz="992154">
              <a:defRPr/>
            </a:pPr>
            <a:r>
              <a:rPr lang="en-US" dirty="0"/>
              <a:t>Important in how the board</a:t>
            </a:r>
            <a:r>
              <a:rPr lang="en-US" baseline="0" dirty="0"/>
              <a:t> motion is worded</a:t>
            </a:r>
            <a:endParaRPr lang="en-US" dirty="0"/>
          </a:p>
          <a:p>
            <a:pPr defTabSz="992154">
              <a:defRPr/>
            </a:pPr>
            <a:endParaRPr lang="en-US" dirty="0"/>
          </a:p>
          <a:p>
            <a:pPr defTabSz="992154">
              <a:defRPr/>
            </a:pPr>
            <a:r>
              <a:rPr lang="en-US" dirty="0"/>
              <a:t>Track</a:t>
            </a:r>
            <a:r>
              <a:rPr lang="en-US" baseline="0" dirty="0"/>
              <a:t> –</a:t>
            </a:r>
          </a:p>
          <a:p>
            <a:pPr marL="186028" indent="-186028" defTabSz="992154">
              <a:buFont typeface="Arial" panose="020B0604020202020204" pitchFamily="34" charset="0"/>
              <a:buChar char="•"/>
              <a:defRPr/>
            </a:pPr>
            <a:r>
              <a:rPr lang="en-US" baseline="0" dirty="0"/>
              <a:t>If have a track – could be a depreciation project, but you know a new one track would always be an improvement to the site</a:t>
            </a:r>
          </a:p>
          <a:p>
            <a:pPr defTabSz="992154">
              <a:defRPr/>
            </a:pPr>
            <a:endParaRPr lang="en-US" dirty="0"/>
          </a:p>
          <a:p>
            <a:r>
              <a:rPr lang="en-US" dirty="0"/>
              <a:t>Roof-</a:t>
            </a:r>
          </a:p>
          <a:p>
            <a:pPr marL="186028" indent="-186028">
              <a:buFont typeface="Arial" panose="020B0604020202020204" pitchFamily="34" charset="0"/>
              <a:buChar char="•"/>
            </a:pPr>
            <a:r>
              <a:rPr lang="en-US" dirty="0"/>
              <a:t>Replacement</a:t>
            </a:r>
            <a:r>
              <a:rPr lang="en-US" baseline="0" dirty="0"/>
              <a:t> – depreciation fund</a:t>
            </a:r>
          </a:p>
          <a:p>
            <a:pPr marL="186028" indent="-186028">
              <a:buFont typeface="Arial" panose="020B0604020202020204" pitchFamily="34" charset="0"/>
              <a:buChar char="•"/>
            </a:pPr>
            <a:r>
              <a:rPr lang="en-US" baseline="0" dirty="0"/>
              <a:t>Improved roof – Special Building Fund</a:t>
            </a:r>
          </a:p>
          <a:p>
            <a:pPr marL="186028" indent="-186028">
              <a:buFont typeface="Arial" panose="020B0604020202020204" pitchFamily="34" charset="0"/>
              <a:buChar char="•"/>
            </a:pPr>
            <a:r>
              <a:rPr lang="en-US" baseline="0" dirty="0"/>
              <a:t>Find mold in the roof – could use QCPUF – a good contractor can always find some mold in a roof</a:t>
            </a:r>
          </a:p>
          <a:p>
            <a:pPr marL="186028" indent="-186028">
              <a:buFont typeface="Arial" panose="020B0604020202020204" pitchFamily="34" charset="0"/>
              <a:buChar char="•"/>
            </a:pPr>
            <a:endParaRPr lang="en-US" baseline="0" dirty="0"/>
          </a:p>
          <a:p>
            <a:pPr>
              <a:buFont typeface="Wingdings" pitchFamily="2" charset="2"/>
              <a:buChar char="Ø"/>
            </a:pPr>
            <a:r>
              <a:rPr lang="en-US" dirty="0"/>
              <a:t>This fund is considered to be a component of the General Fund.</a:t>
            </a:r>
          </a:p>
          <a:p>
            <a:endParaRPr lang="en-US" dirty="0"/>
          </a:p>
          <a:p>
            <a:endParaRPr lang="en-US" sz="800" dirty="0"/>
          </a:p>
          <a:p>
            <a:pPr>
              <a:buFont typeface="Wingdings" pitchFamily="2" charset="2"/>
              <a:buChar char="Ø"/>
            </a:pPr>
            <a:r>
              <a:rPr lang="en-US" dirty="0"/>
              <a:t>The Depreciation Fund is restricted by statute as part of the allowable reserve limitation.</a:t>
            </a:r>
          </a:p>
          <a:p>
            <a:pPr marL="186028" indent="-186028">
              <a:buFont typeface="Arial" panose="020B0604020202020204" pitchFamily="34" charset="0"/>
              <a:buChar char="•"/>
            </a:pPr>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2342632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Reserve General Fund for District Employee Benefits</a:t>
            </a:r>
          </a:p>
          <a:p>
            <a:pPr lvl="1"/>
            <a:endParaRPr lang="en-US" sz="600" dirty="0"/>
          </a:p>
          <a:p>
            <a:r>
              <a:rPr lang="en-US" dirty="0"/>
              <a:t>Revenue Source:</a:t>
            </a:r>
          </a:p>
          <a:p>
            <a:pPr lvl="1"/>
            <a:r>
              <a:rPr lang="en-US" dirty="0"/>
              <a:t>Transfers from the General Fund that are expensed to appropriate category</a:t>
            </a:r>
          </a:p>
          <a:p>
            <a:pPr lvl="1"/>
            <a:endParaRPr lang="en-US" sz="600" dirty="0"/>
          </a:p>
          <a:p>
            <a:r>
              <a:rPr lang="en-US" dirty="0"/>
              <a:t>Set up Accounts by Expenditure Type</a:t>
            </a:r>
          </a:p>
          <a:p>
            <a:pPr lvl="1"/>
            <a:r>
              <a:rPr lang="en-US" dirty="0"/>
              <a:t>Unemployment, Early Retirement, Deductibles</a:t>
            </a:r>
          </a:p>
          <a:p>
            <a:pPr lvl="1"/>
            <a:endParaRPr lang="en-US" sz="700" dirty="0"/>
          </a:p>
          <a:p>
            <a:r>
              <a:rPr lang="en-US" dirty="0"/>
              <a:t>Cash Reserve is Restricted by Allowable Reserve Limit</a:t>
            </a:r>
          </a:p>
          <a:p>
            <a:endParaRPr lang="en-US" dirty="0"/>
          </a:p>
          <a:p>
            <a:pPr eaLnBrk="1" hangingPunct="1"/>
            <a:r>
              <a:rPr lang="en-US" dirty="0"/>
              <a:t>Is established to reserve General Fund money for the benefit of school district employees.</a:t>
            </a:r>
          </a:p>
          <a:p>
            <a:pPr eaLnBrk="1" hangingPunct="1">
              <a:buFont typeface="Arial" charset="0"/>
              <a:buNone/>
            </a:pPr>
            <a:endParaRPr lang="en-US" dirty="0"/>
          </a:p>
          <a:p>
            <a:pPr eaLnBrk="1" hangingPunct="1"/>
            <a:r>
              <a:rPr lang="en-US" dirty="0"/>
              <a:t>Funds are shown as an expense from the General Fund and the Employee Benefit Fund will show the revenue as a transfer from the General Fund.</a:t>
            </a:r>
          </a:p>
          <a:p>
            <a:pPr>
              <a:buFont typeface="Arial" pitchFamily="34" charset="0"/>
              <a:buChar char="•"/>
              <a:defRPr/>
            </a:pPr>
            <a:endParaRPr lang="en-US" sz="7600" dirty="0"/>
          </a:p>
          <a:p>
            <a:pPr>
              <a:buFont typeface="Arial" pitchFamily="34" charset="0"/>
              <a:buChar char="•"/>
              <a:defRPr/>
            </a:pPr>
            <a:r>
              <a:rPr lang="en-US" sz="7600" dirty="0"/>
              <a:t>A school district may divide this fund into more than one account to allocate a portion of this fund for different valid purposes:</a:t>
            </a:r>
          </a:p>
          <a:p>
            <a:pPr lvl="1">
              <a:buFont typeface="Arial" pitchFamily="34" charset="0"/>
              <a:buChar char="–"/>
              <a:defRPr/>
            </a:pPr>
            <a:endParaRPr lang="en-US" sz="7600" dirty="0"/>
          </a:p>
          <a:p>
            <a:pPr lvl="1">
              <a:buFont typeface="Arial" pitchFamily="34" charset="0"/>
              <a:buChar char="–"/>
              <a:defRPr/>
            </a:pPr>
            <a:r>
              <a:rPr lang="en-US" sz="7800" dirty="0"/>
              <a:t>Unemployment compensation</a:t>
            </a:r>
          </a:p>
          <a:p>
            <a:pPr lvl="1">
              <a:buFont typeface="Arial" pitchFamily="34" charset="0"/>
              <a:buChar char="–"/>
              <a:defRPr/>
            </a:pPr>
            <a:endParaRPr lang="en-US" sz="7800" dirty="0"/>
          </a:p>
          <a:p>
            <a:pPr lvl="1">
              <a:buFont typeface="Arial" pitchFamily="34" charset="0"/>
              <a:buChar char="–"/>
              <a:defRPr/>
            </a:pPr>
            <a:r>
              <a:rPr lang="en-US" sz="7800" dirty="0"/>
              <a:t>Early retirement</a:t>
            </a:r>
          </a:p>
          <a:p>
            <a:pPr lvl="1">
              <a:buFont typeface="Arial" pitchFamily="34" charset="0"/>
              <a:buChar char="–"/>
              <a:defRPr/>
            </a:pPr>
            <a:endParaRPr lang="en-US" sz="7800" dirty="0"/>
          </a:p>
          <a:p>
            <a:pPr lvl="1">
              <a:buFont typeface="Arial" pitchFamily="34" charset="0"/>
              <a:buChar char="–"/>
              <a:defRPr/>
            </a:pPr>
            <a:r>
              <a:rPr lang="en-US" sz="7800" dirty="0"/>
              <a:t>Health insurance deductibles</a:t>
            </a:r>
          </a:p>
          <a:p>
            <a:pPr eaLnBrk="1" hangingPunct="1"/>
            <a:endParaRPr lang="en-US" dirty="0"/>
          </a:p>
          <a:p>
            <a:pPr>
              <a:buFont typeface="Arial" pitchFamily="34" charset="0"/>
              <a:buChar char="•"/>
              <a:defRPr/>
            </a:pPr>
            <a:r>
              <a:rPr lang="en-US" dirty="0"/>
              <a:t>The cash reserve of this fund is restricted by statute as part of the allowable reserve limitation</a:t>
            </a:r>
          </a:p>
          <a:p>
            <a:pPr>
              <a:buNone/>
              <a:defRPr/>
            </a:pPr>
            <a:endParaRPr lang="en-US" dirty="0"/>
          </a:p>
          <a:p>
            <a:pPr>
              <a:buFont typeface="Arial" pitchFamily="34" charset="0"/>
              <a:buChar char="•"/>
              <a:defRPr/>
            </a:pPr>
            <a:r>
              <a:rPr lang="en-US" dirty="0"/>
              <a:t>The Employee Benefit Fund is considered to be a component of the General Fund</a:t>
            </a:r>
          </a:p>
          <a:p>
            <a:endParaRPr lang="en-US" dirty="0"/>
          </a:p>
          <a:p>
            <a:pPr lvl="1"/>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3658041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Purpose:</a:t>
            </a:r>
          </a:p>
          <a:p>
            <a:pPr lvl="1"/>
            <a:r>
              <a:rPr lang="en-US" dirty="0"/>
              <a:t>Fund District Uninsured Losses and Legal Fees</a:t>
            </a:r>
          </a:p>
          <a:p>
            <a:pPr lvl="1"/>
            <a:endParaRPr lang="en-US" sz="600" dirty="0"/>
          </a:p>
          <a:p>
            <a:r>
              <a:rPr lang="en-US" dirty="0"/>
              <a:t>Revenue Source:</a:t>
            </a:r>
          </a:p>
          <a:p>
            <a:pPr lvl="1"/>
            <a:r>
              <a:rPr lang="en-US" dirty="0"/>
              <a:t>Transfers from the General Fund that are expensed to appropriate category</a:t>
            </a:r>
            <a:endParaRPr lang="en-US" sz="600" dirty="0"/>
          </a:p>
          <a:p>
            <a:endParaRPr lang="en-US" sz="600" dirty="0"/>
          </a:p>
          <a:p>
            <a:r>
              <a:rPr lang="en-US" dirty="0"/>
              <a:t>Budgeted</a:t>
            </a:r>
            <a:r>
              <a:rPr lang="en-US" baseline="0" dirty="0"/>
              <a:t> </a:t>
            </a:r>
            <a:r>
              <a:rPr lang="en-US" dirty="0"/>
              <a:t>Expenditures from this Fund cannot exceed 5% of General Fund Total Budget</a:t>
            </a:r>
          </a:p>
          <a:p>
            <a:endParaRPr lang="en-US" dirty="0"/>
          </a:p>
          <a:p>
            <a:r>
              <a:rPr lang="en-US" dirty="0"/>
              <a:t>Usually</a:t>
            </a:r>
            <a:r>
              <a:rPr lang="en-US" baseline="0" dirty="0"/>
              <a:t> used by larger districts</a:t>
            </a:r>
          </a:p>
          <a:p>
            <a:endParaRPr lang="en-US" baseline="0" dirty="0"/>
          </a:p>
          <a:p>
            <a:pPr>
              <a:buFont typeface="Arial" pitchFamily="34" charset="0"/>
              <a:buChar char="•"/>
              <a:defRPr/>
            </a:pPr>
            <a:r>
              <a:rPr lang="en-US" sz="1400" dirty="0"/>
              <a:t>Authorized by statute to fund uninsured losses and legal fees.  </a:t>
            </a:r>
          </a:p>
          <a:p>
            <a:pPr>
              <a:buNone/>
              <a:defRPr/>
            </a:pPr>
            <a:endParaRPr lang="en-US" sz="800" dirty="0"/>
          </a:p>
          <a:p>
            <a:pPr>
              <a:lnSpc>
                <a:spcPct val="90000"/>
              </a:lnSpc>
              <a:buFont typeface="Arial" pitchFamily="34" charset="0"/>
              <a:buChar char="•"/>
              <a:defRPr/>
            </a:pPr>
            <a:r>
              <a:rPr lang="en-US" sz="1400" dirty="0"/>
              <a:t>Expenditures from this fund shall not exceed five percent of the total budgeted General Fund expenditures of the school district. </a:t>
            </a:r>
          </a:p>
          <a:p>
            <a:pPr>
              <a:lnSpc>
                <a:spcPct val="90000"/>
              </a:lnSpc>
              <a:buNone/>
              <a:defRPr/>
            </a:pPr>
            <a:endParaRPr lang="en-US" sz="800" dirty="0"/>
          </a:p>
          <a:p>
            <a:pPr>
              <a:lnSpc>
                <a:spcPct val="90000"/>
              </a:lnSpc>
              <a:buFont typeface="Arial" pitchFamily="34" charset="0"/>
              <a:buChar char="•"/>
              <a:defRPr/>
            </a:pPr>
            <a:r>
              <a:rPr lang="en-US" sz="1400" dirty="0"/>
              <a:t>Funds are shown as an expense from the General Fund and the Contingency Fund will show the revenue as a transfer from the General Fund.</a:t>
            </a:r>
          </a:p>
          <a:p>
            <a:endParaRPr lang="en-US" baseline="0" dirty="0"/>
          </a:p>
          <a:p>
            <a:endParaRPr lang="en-US" dirty="0"/>
          </a:p>
          <a:p>
            <a:pPr lvl="1"/>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2108742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9043" indent="-279043" defTabSz="372056">
              <a:spcBef>
                <a:spcPct val="20000"/>
              </a:spcBef>
              <a:buFont typeface="Arial"/>
              <a:buChar char="•"/>
              <a:defRPr/>
            </a:pPr>
            <a:r>
              <a:rPr lang="en-US" sz="2300" dirty="0">
                <a:solidFill>
                  <a:srgbClr val="1F1646"/>
                </a:solidFill>
                <a:latin typeface="Century Gothic"/>
              </a:rPr>
              <a:t>Purpose:</a:t>
            </a:r>
          </a:p>
          <a:p>
            <a:pPr marL="604592" lvl="1" indent="-232537" defTabSz="372056">
              <a:spcBef>
                <a:spcPct val="20000"/>
              </a:spcBef>
              <a:buFont typeface="Arial"/>
              <a:buChar char="–"/>
              <a:defRPr/>
            </a:pPr>
            <a:r>
              <a:rPr lang="en-US" sz="2000" dirty="0">
                <a:solidFill>
                  <a:srgbClr val="1F1646"/>
                </a:solidFill>
                <a:latin typeface="Century Gothic"/>
              </a:rPr>
              <a:t>Account for Financial Transactions for District Extra-Curricular Activities and District Student Organizations</a:t>
            </a:r>
          </a:p>
          <a:p>
            <a:pPr marL="604592" lvl="1" indent="-232537" defTabSz="372056">
              <a:spcBef>
                <a:spcPct val="20000"/>
              </a:spcBef>
              <a:buFont typeface="Arial"/>
              <a:buChar char="–"/>
              <a:defRPr/>
            </a:pPr>
            <a:endParaRPr lang="en-US" sz="600" dirty="0">
              <a:solidFill>
                <a:srgbClr val="1F1646"/>
              </a:solidFill>
              <a:latin typeface="Century Gothic"/>
            </a:endParaRPr>
          </a:p>
          <a:p>
            <a:pPr marL="279043" indent="-279043" defTabSz="372056">
              <a:spcBef>
                <a:spcPct val="20000"/>
              </a:spcBef>
              <a:buFont typeface="Arial"/>
              <a:buChar char="•"/>
              <a:defRPr/>
            </a:pPr>
            <a:r>
              <a:rPr lang="en-US" sz="2300" dirty="0">
                <a:solidFill>
                  <a:srgbClr val="1F1646"/>
                </a:solidFill>
                <a:latin typeface="Century Gothic"/>
              </a:rPr>
              <a:t>Revenue Source:</a:t>
            </a:r>
          </a:p>
          <a:p>
            <a:pPr marL="604592" lvl="1" indent="-232537" defTabSz="372056">
              <a:spcBef>
                <a:spcPct val="20000"/>
              </a:spcBef>
              <a:buFont typeface="Arial"/>
              <a:buChar char="–"/>
              <a:defRPr/>
            </a:pPr>
            <a:r>
              <a:rPr lang="en-US" sz="2000" dirty="0">
                <a:solidFill>
                  <a:srgbClr val="1F1646"/>
                </a:solidFill>
                <a:latin typeface="Century Gothic"/>
              </a:rPr>
              <a:t>Activity/Organization Fund Raising</a:t>
            </a:r>
          </a:p>
          <a:p>
            <a:pPr marL="604592" lvl="1" indent="-232537" defTabSz="372056">
              <a:spcBef>
                <a:spcPct val="20000"/>
              </a:spcBef>
              <a:buFont typeface="Arial"/>
              <a:buChar char="–"/>
              <a:defRPr/>
            </a:pPr>
            <a:r>
              <a:rPr lang="en-US" sz="2000" dirty="0">
                <a:solidFill>
                  <a:srgbClr val="1F1646"/>
                </a:solidFill>
                <a:latin typeface="Century Gothic"/>
              </a:rPr>
              <a:t>General Fund Transfers if deficits occur</a:t>
            </a:r>
          </a:p>
          <a:p>
            <a:pPr marL="604592" lvl="1" indent="-232537" defTabSz="372056">
              <a:spcBef>
                <a:spcPct val="20000"/>
              </a:spcBef>
              <a:buFont typeface="Arial"/>
              <a:buChar char="–"/>
              <a:defRPr/>
            </a:pPr>
            <a:endParaRPr lang="en-US" sz="600" dirty="0">
              <a:solidFill>
                <a:srgbClr val="1F1646"/>
              </a:solidFill>
              <a:latin typeface="Century Gothic"/>
            </a:endParaRPr>
          </a:p>
          <a:p>
            <a:pPr marL="279043" indent="-279043" defTabSz="372056">
              <a:spcBef>
                <a:spcPct val="20000"/>
              </a:spcBef>
              <a:buFont typeface="Arial"/>
              <a:buChar char="•"/>
              <a:defRPr/>
            </a:pPr>
            <a:r>
              <a:rPr lang="en-US" sz="2300" dirty="0">
                <a:solidFill>
                  <a:srgbClr val="1F1646"/>
                </a:solidFill>
                <a:latin typeface="Century Gothic"/>
              </a:rPr>
              <a:t>Activities Fund cannot be used to record General Fund Operational Costs or to be used as a Clearinghouse for the General Fund</a:t>
            </a:r>
          </a:p>
          <a:p>
            <a:pPr marL="279043" indent="-279043" defTabSz="372056">
              <a:spcBef>
                <a:spcPct val="20000"/>
              </a:spcBef>
              <a:buFont typeface="Arial"/>
              <a:buChar char="•"/>
              <a:defRPr/>
            </a:pPr>
            <a:endParaRPr lang="en-US" sz="2300" dirty="0">
              <a:solidFill>
                <a:srgbClr val="1F1646"/>
              </a:solidFill>
              <a:latin typeface="Century Gothic"/>
            </a:endParaRPr>
          </a:p>
          <a:p>
            <a:pPr>
              <a:buFont typeface="Arial" pitchFamily="34" charset="0"/>
              <a:buChar char="•"/>
              <a:defRPr/>
            </a:pPr>
            <a:r>
              <a:rPr lang="en-US" sz="2500" dirty="0"/>
              <a:t>The Activities Fund is required to account extra-curricular activities </a:t>
            </a:r>
          </a:p>
          <a:p>
            <a:pPr>
              <a:buNone/>
              <a:defRPr/>
            </a:pPr>
            <a:endParaRPr lang="en-US" sz="1100" dirty="0"/>
          </a:p>
          <a:p>
            <a:pPr>
              <a:buFont typeface="Arial" pitchFamily="34" charset="0"/>
              <a:buChar char="•"/>
              <a:defRPr/>
            </a:pPr>
            <a:r>
              <a:rPr lang="en-US" sz="2500" dirty="0"/>
              <a:t>If included in the General Fund the school district’s operational costs would be distorted </a:t>
            </a:r>
          </a:p>
          <a:p>
            <a:pPr>
              <a:buNone/>
              <a:defRPr/>
            </a:pPr>
            <a:endParaRPr lang="en-US" sz="1100" dirty="0"/>
          </a:p>
          <a:p>
            <a:pPr>
              <a:buFont typeface="Arial" pitchFamily="34" charset="0"/>
              <a:buChar char="•"/>
              <a:defRPr/>
            </a:pPr>
            <a:r>
              <a:rPr lang="en-US" sz="2500" dirty="0"/>
              <a:t>The Activities Fund is not to be used to record general operation revenues or expenditures, nor shall this fund be used as a clearinghouse for the General Fund.  </a:t>
            </a:r>
          </a:p>
          <a:p>
            <a:pPr eaLnBrk="1" hangingPunct="1"/>
            <a:r>
              <a:rPr lang="en-US" sz="2500" dirty="0"/>
              <a:t>The school district may divide this fund into more than one account to allocate a portion of this fund for different purposes</a:t>
            </a:r>
          </a:p>
          <a:p>
            <a:pPr eaLnBrk="1" hangingPunct="1">
              <a:buFont typeface="Arial" charset="0"/>
              <a:buNone/>
            </a:pPr>
            <a:endParaRPr lang="en-US" sz="2500" dirty="0"/>
          </a:p>
          <a:p>
            <a:pPr eaLnBrk="1" hangingPunct="1"/>
            <a:r>
              <a:rPr lang="en-US" sz="2500" dirty="0"/>
              <a:t>If deficits in such activities are incurred, they shall be covered by funds transferred from the General Fund</a:t>
            </a:r>
          </a:p>
          <a:p>
            <a:pPr defTabSz="372056">
              <a:spcBef>
                <a:spcPct val="20000"/>
              </a:spcBef>
              <a:defRPr/>
            </a:pPr>
            <a:endParaRPr lang="en-US" sz="2300" dirty="0">
              <a:solidFill>
                <a:srgbClr val="1F1646"/>
              </a:solidFill>
              <a:latin typeface="Century Gothic"/>
            </a:endParaRPr>
          </a:p>
          <a:p>
            <a:pPr defTabSz="372056">
              <a:spcBef>
                <a:spcPct val="20000"/>
              </a:spcBef>
              <a:defRPr/>
            </a:pPr>
            <a:endParaRPr lang="en-US" sz="2300" dirty="0">
              <a:solidFill>
                <a:srgbClr val="1F1646"/>
              </a:solidFill>
              <a:latin typeface="Century Gothic"/>
            </a:endParaRPr>
          </a:p>
          <a:p>
            <a:pPr lvl="1"/>
            <a:endParaRPr lang="en-US" dirty="0"/>
          </a:p>
        </p:txBody>
      </p:sp>
      <p:sp>
        <p:nvSpPr>
          <p:cNvPr id="4" name="Header Placeholder 3"/>
          <p:cNvSpPr>
            <a:spLocks noGrp="1"/>
          </p:cNvSpPr>
          <p:nvPr>
            <p:ph type="hdr" sz="quarter" idx="10"/>
          </p:nvPr>
        </p:nvSpPr>
        <p:spPr/>
        <p:txBody>
          <a:bodyPr/>
          <a:lstStyle/>
          <a:p>
            <a:pPr defTabSz="992045">
              <a:defRPr/>
            </a:pPr>
            <a:r>
              <a:rPr lang="en-US" sz="1400">
                <a:solidFill>
                  <a:prstClr val="black"/>
                </a:solidFill>
                <a:latin typeface="Calibri"/>
              </a:rPr>
              <a:t>2026 New Supt Orientation</a:t>
            </a:r>
            <a:endParaRPr lang="en-US" sz="1400" dirty="0">
              <a:solidFill>
                <a:prstClr val="black"/>
              </a:solidFill>
              <a:latin typeface="Calibri"/>
            </a:endParaRPr>
          </a:p>
        </p:txBody>
      </p:sp>
      <p:sp>
        <p:nvSpPr>
          <p:cNvPr id="6" name="Footer Placeholder 5"/>
          <p:cNvSpPr>
            <a:spLocks noGrp="1"/>
          </p:cNvSpPr>
          <p:nvPr>
            <p:ph type="ftr" sz="quarter" idx="12"/>
          </p:nvPr>
        </p:nvSpPr>
        <p:spPr/>
        <p:txBody>
          <a:bodyPr/>
          <a:lstStyle/>
          <a:p>
            <a:pPr defTabSz="992045">
              <a:defRPr/>
            </a:pPr>
            <a:r>
              <a:rPr lang="en-US" sz="1400" dirty="0">
                <a:solidFill>
                  <a:prstClr val="black"/>
                </a:solidFill>
                <a:latin typeface="Calibri"/>
              </a:rPr>
              <a:t>Nebraska Department of Education            School Finance</a:t>
            </a:r>
          </a:p>
        </p:txBody>
      </p:sp>
    </p:spTree>
    <p:extLst>
      <p:ext uri="{BB962C8B-B14F-4D97-AF65-F5344CB8AC3E}">
        <p14:creationId xmlns:p14="http://schemas.microsoft.com/office/powerpoint/2010/main" val="2952962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9.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9.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3952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6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1850" y="896294"/>
            <a:ext cx="3513813" cy="5097100"/>
          </a:xfrm>
        </p:spPr>
        <p:txBody>
          <a:bodyPr anchor="t" anchorCtr="0"/>
          <a:lstStyle>
            <a:lvl1pPr>
              <a:defRPr sz="6000">
                <a:solidFill>
                  <a:schemeClr val="accent6"/>
                </a:solidFill>
              </a:defRPr>
            </a:lvl1pPr>
          </a:lstStyle>
          <a:p>
            <a:r>
              <a:rPr lang="en-US"/>
              <a:t>Click to edit Master title style</a:t>
            </a:r>
            <a:endParaRPr lang="en-US" dirty="0"/>
          </a:p>
        </p:txBody>
      </p:sp>
    </p:spTree>
    <p:extLst>
      <p:ext uri="{BB962C8B-B14F-4D97-AF65-F5344CB8AC3E}">
        <p14:creationId xmlns:p14="http://schemas.microsoft.com/office/powerpoint/2010/main" val="646194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7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1850" y="941559"/>
            <a:ext cx="10466875" cy="2426330"/>
          </a:xfrm>
        </p:spPr>
        <p:txBody>
          <a:bodyPr anchor="t" anchorCtr="0"/>
          <a:lstStyle>
            <a:lvl1pPr>
              <a:defRPr sz="600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36695971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0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330859" y="1448553"/>
            <a:ext cx="9379391" cy="2525916"/>
          </a:xfrm>
        </p:spPr>
        <p:txBody>
          <a:bodyPr anchor="t" anchorCtr="0"/>
          <a:lstStyle>
            <a:lvl1pPr algn="ctr">
              <a:defRPr sz="6000">
                <a:solidFill>
                  <a:schemeClr val="accent5"/>
                </a:solidFill>
              </a:defRPr>
            </a:lvl1pPr>
          </a:lstStyle>
          <a:p>
            <a:r>
              <a:rPr lang="en-US"/>
              <a:t>Click to edit Master title style</a:t>
            </a:r>
            <a:endParaRPr lang="en-US" dirty="0"/>
          </a:p>
        </p:txBody>
      </p:sp>
    </p:spTree>
    <p:extLst>
      <p:ext uri="{BB962C8B-B14F-4D97-AF65-F5344CB8AC3E}">
        <p14:creationId xmlns:p14="http://schemas.microsoft.com/office/powerpoint/2010/main" val="1589105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330859" y="3693813"/>
            <a:ext cx="9379391" cy="2317688"/>
          </a:xfrm>
        </p:spPr>
        <p:txBody>
          <a:bodyPr anchor="t" anchorCtr="0"/>
          <a:lstStyle>
            <a:lvl1pPr algn="ctr">
              <a:defRPr sz="60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29706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359" y="606580"/>
            <a:ext cx="10433366" cy="2960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8577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9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8625" y="932507"/>
            <a:ext cx="6826314" cy="510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18971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454305" y="3802455"/>
            <a:ext cx="6844420" cy="30716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831850" y="896294"/>
            <a:ext cx="3513813" cy="5961706"/>
          </a:xfrm>
        </p:spPr>
        <p:txBody>
          <a:bodyPr anchor="t" anchorCtr="0"/>
          <a:lstStyle>
            <a:lvl1pPr>
              <a:defRPr sz="6000">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3791858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4253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4253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solidFill>
                <a:srgbClr val="1F1646">
                  <a:tint val="75000"/>
                </a:srgbClr>
              </a:solidFill>
            </a:endParaRPr>
          </a:p>
        </p:txBody>
      </p:sp>
      <p:sp>
        <p:nvSpPr>
          <p:cNvPr id="7" name="Slide Number Placeholder 6"/>
          <p:cNvSpPr>
            <a:spLocks noGrp="1"/>
          </p:cNvSpPr>
          <p:nvPr>
            <p:ph type="sldNum" sz="quarter" idx="12"/>
          </p:nvPr>
        </p:nvSpPr>
        <p:spPr/>
        <p:txBody>
          <a:bodyPr/>
          <a:lstStyle/>
          <a:p>
            <a:fld id="{15E6EA29-BDCB-7B4E-9B72-86CA995AD269}" type="slidenum">
              <a:rPr lang="en-US" smtClean="0"/>
              <a:t>‹#›</a:t>
            </a:fld>
            <a:endParaRPr lang="en-US" dirty="0"/>
          </a:p>
        </p:txBody>
      </p:sp>
    </p:spTree>
    <p:extLst>
      <p:ext uri="{BB962C8B-B14F-4D97-AF65-F5344CB8AC3E}">
        <p14:creationId xmlns:p14="http://schemas.microsoft.com/office/powerpoint/2010/main" val="39517356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0474" y="5532437"/>
            <a:ext cx="8391526" cy="1325563"/>
          </a:xfrm>
        </p:spPr>
        <p:txBody>
          <a:bodyPr/>
          <a:lstStyle>
            <a:lvl1pPr algn="ctr">
              <a:defRPr>
                <a:solidFill>
                  <a:schemeClr val="accent1"/>
                </a:solidFill>
              </a:defRPr>
            </a:lvl1pPr>
          </a:lstStyle>
          <a:p>
            <a:r>
              <a:rPr lang="en-US"/>
              <a:t>Click to edit Master title style</a:t>
            </a:r>
            <a:endParaRPr lang="en-US" dirty="0"/>
          </a:p>
        </p:txBody>
      </p:sp>
    </p:spTree>
    <p:extLst>
      <p:ext uri="{BB962C8B-B14F-4D97-AF65-F5344CB8AC3E}">
        <p14:creationId xmlns:p14="http://schemas.microsoft.com/office/powerpoint/2010/main" val="2727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91274" y="365125"/>
            <a:ext cx="4962526" cy="1325563"/>
          </a:xfrm>
        </p:spPr>
        <p:txBody>
          <a:bodyPr/>
          <a:lstStyle>
            <a:lvl1pPr>
              <a:defRPr>
                <a:solidFill>
                  <a:schemeClr val="accent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391274" y="1825625"/>
            <a:ext cx="4962525"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48251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6" name="Slide Number Placeholder 5"/>
          <p:cNvSpPr>
            <a:spLocks noGrp="1"/>
          </p:cNvSpPr>
          <p:nvPr>
            <p:ph type="sldNum" sz="quarter" idx="12"/>
          </p:nvPr>
        </p:nvSpPr>
        <p:spPr/>
        <p:txBody>
          <a:bodyPr/>
          <a:lstStyle/>
          <a:p>
            <a:fld id="{15E6EA29-BDCB-7B4E-9B72-86CA995AD269}" type="slidenum">
              <a:rPr lang="en-US" smtClean="0"/>
              <a:t>‹#›</a:t>
            </a:fld>
            <a:endParaRPr lang="en-US" dirty="0"/>
          </a:p>
        </p:txBody>
      </p:sp>
    </p:spTree>
    <p:extLst>
      <p:ext uri="{BB962C8B-B14F-4D97-AF65-F5344CB8AC3E}">
        <p14:creationId xmlns:p14="http://schemas.microsoft.com/office/powerpoint/2010/main" val="2610798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19198" y="3060700"/>
            <a:ext cx="9772651" cy="1325563"/>
          </a:xfrm>
        </p:spPr>
        <p:txBody>
          <a:bodyPr/>
          <a:lstStyle>
            <a:lvl1pPr algn="ctr">
              <a:defRPr>
                <a:solidFill>
                  <a:schemeClr val="bg1"/>
                </a:solidFill>
              </a:defRPr>
            </a:lvl1pPr>
          </a:lstStyle>
          <a:p>
            <a:r>
              <a:rPr lang="en-US"/>
              <a:t>Click to edit Master title style</a:t>
            </a:r>
            <a:endParaRPr lang="en-US" dirty="0"/>
          </a:p>
        </p:txBody>
      </p:sp>
      <p:sp>
        <p:nvSpPr>
          <p:cNvPr id="5" name="Subtitle 2"/>
          <p:cNvSpPr>
            <a:spLocks noGrp="1"/>
          </p:cNvSpPr>
          <p:nvPr>
            <p:ph type="subTitle" idx="1"/>
          </p:nvPr>
        </p:nvSpPr>
        <p:spPr>
          <a:xfrm>
            <a:off x="971550" y="4659313"/>
            <a:ext cx="1026795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7726993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90975" y="2127250"/>
            <a:ext cx="5019676" cy="1325563"/>
          </a:xfrm>
        </p:spPr>
        <p:txBody>
          <a:bodyPr/>
          <a:lstStyle>
            <a:lvl1pPr>
              <a:defRPr>
                <a:solidFill>
                  <a:schemeClr val="bg1"/>
                </a:solidFill>
              </a:defRPr>
            </a:lvl1pPr>
          </a:lstStyle>
          <a:p>
            <a:r>
              <a:rPr lang="en-US"/>
              <a:t>Click to edit Master title style</a:t>
            </a:r>
            <a:endParaRPr lang="en-US" dirty="0"/>
          </a:p>
        </p:txBody>
      </p:sp>
      <p:sp>
        <p:nvSpPr>
          <p:cNvPr id="4" name="Content Placeholder 3"/>
          <p:cNvSpPr>
            <a:spLocks noGrp="1"/>
          </p:cNvSpPr>
          <p:nvPr>
            <p:ph sz="half" idx="2"/>
          </p:nvPr>
        </p:nvSpPr>
        <p:spPr>
          <a:xfrm>
            <a:off x="3990975" y="3562350"/>
            <a:ext cx="5019676" cy="2614612"/>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948249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a:t>Click to edit Master title style</a:t>
            </a:r>
            <a:endParaRPr lang="en-US" dirty="0"/>
          </a:p>
        </p:txBody>
      </p:sp>
      <p:sp>
        <p:nvSpPr>
          <p:cNvPr id="5" name="Text Placeholder 4"/>
          <p:cNvSpPr>
            <a:spLocks noGrp="1"/>
          </p:cNvSpPr>
          <p:nvPr>
            <p:ph type="body" sz="quarter" idx="3"/>
          </p:nvPr>
        </p:nvSpPr>
        <p:spPr>
          <a:xfrm>
            <a:off x="4848225" y="1681163"/>
            <a:ext cx="65071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848225" y="2505074"/>
            <a:ext cx="6507163" cy="43529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35888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91274" y="365125"/>
            <a:ext cx="4962526" cy="1325563"/>
          </a:xfrm>
        </p:spPr>
        <p:txBody>
          <a:bodyPr/>
          <a:lstStyle>
            <a:lvl1pPr>
              <a:defRPr>
                <a:solidFill>
                  <a:schemeClr val="accent1"/>
                </a:solidFill>
              </a:defRPr>
            </a:lvl1pPr>
          </a:lstStyle>
          <a:p>
            <a:r>
              <a:rPr lang="en-US" dirty="0"/>
              <a:t>Click to edit Master title style</a:t>
            </a:r>
          </a:p>
        </p:txBody>
      </p:sp>
      <p:sp>
        <p:nvSpPr>
          <p:cNvPr id="4" name="Content Placeholder 3"/>
          <p:cNvSpPr>
            <a:spLocks noGrp="1"/>
          </p:cNvSpPr>
          <p:nvPr>
            <p:ph sz="half" idx="2"/>
          </p:nvPr>
        </p:nvSpPr>
        <p:spPr>
          <a:xfrm>
            <a:off x="6391274" y="1825625"/>
            <a:ext cx="496252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739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19125" y="4038599"/>
            <a:ext cx="10944225" cy="2062163"/>
          </a:xfrm>
        </p:spPr>
        <p:txBody>
          <a:bodyPr anchor="t"/>
          <a:lstStyle>
            <a:lvl1pPr algn="ctr">
              <a:defRPr sz="6000"/>
            </a:lvl1pPr>
          </a:lstStyle>
          <a:p>
            <a:r>
              <a:rPr lang="en-US"/>
              <a:t>Click to edit Master title style</a:t>
            </a:r>
          </a:p>
        </p:txBody>
      </p:sp>
    </p:spTree>
    <p:extLst>
      <p:ext uri="{BB962C8B-B14F-4D97-AF65-F5344CB8AC3E}">
        <p14:creationId xmlns:p14="http://schemas.microsoft.com/office/powerpoint/2010/main" val="31349943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cSld name="1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3829940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159BFA-FEBC-434C-85AF-E33ECF3FC66A}" type="datetimeFigureOut">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6EA29-BDCB-7B4E-9B72-86CA995AD269}" type="slidenum">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214489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0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330859" y="1448553"/>
            <a:ext cx="9379391" cy="2525916"/>
          </a:xfrm>
        </p:spPr>
        <p:txBody>
          <a:bodyPr anchor="t" anchorCtr="0"/>
          <a:lstStyle>
            <a:lvl1pPr algn="ctr">
              <a:defRPr sz="6000">
                <a:solidFill>
                  <a:schemeClr val="accent5"/>
                </a:solidFill>
              </a:defRPr>
            </a:lvl1pPr>
          </a:lstStyle>
          <a:p>
            <a:r>
              <a:rPr lang="en-US" dirty="0"/>
              <a:t>Click to edit Master title style</a:t>
            </a:r>
          </a:p>
        </p:txBody>
      </p:sp>
    </p:spTree>
    <p:extLst>
      <p:ext uri="{BB962C8B-B14F-4D97-AF65-F5344CB8AC3E}">
        <p14:creationId xmlns:p14="http://schemas.microsoft.com/office/powerpoint/2010/main" val="4706922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4253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4253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159BFA-FEBC-434C-85AF-E33ECF3FC66A}" type="datetimeFigureOut">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6EA29-BDCB-7B4E-9B72-86CA995AD269}" type="slidenum">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236968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159BFA-FEBC-434C-85AF-E33ECF3FC66A}" type="datetimeFigureOut">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CBE19839-9A15-9240-A47A-520DE2FBAC43}" type="slidenum">
              <a:rPr kumimoji="0" lang="en-US" sz="1200" b="0" i="0" u="none" strike="noStrike" kern="1200" cap="none" spc="0" normalizeH="0" baseline="0" noProof="0" smtClean="0">
                <a:ln>
                  <a:noFill/>
                </a:ln>
                <a:solidFill>
                  <a:srgbClr val="1F1646">
                    <a:tint val="75000"/>
                  </a:srgbClr>
                </a:solidFill>
                <a:effectLst/>
                <a:uLnTx/>
                <a:uFillTx/>
                <a:latin typeface="Tw Cen MT" panose="020B0602020104020603"/>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1F1646">
                  <a:tint val="75000"/>
                </a:srgbClr>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2890852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8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240326" y="1285587"/>
            <a:ext cx="7976102" cy="2525916"/>
          </a:xfrm>
        </p:spPr>
        <p:txBody>
          <a:bodyPr anchor="t" anchorCtr="0"/>
          <a:lstStyle>
            <a:lvl1pPr>
              <a:defRPr sz="6000">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17236764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234253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4253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159BFA-FEBC-434C-85AF-E33ECF3FC66A}" type="datetimeFigureOut">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CBE19839-9A15-9240-A47A-520DE2FBAC43}" type="slidenum">
              <a:rPr kumimoji="0" lang="en-US" sz="1200" b="0" i="0" u="none" strike="noStrike" kern="1200" cap="none" spc="0" normalizeH="0" baseline="0" noProof="0" smtClean="0">
                <a:ln>
                  <a:noFill/>
                </a:ln>
                <a:solidFill>
                  <a:srgbClr val="1F1646">
                    <a:tint val="75000"/>
                  </a:srgbClr>
                </a:solidFill>
                <a:effectLst/>
                <a:uLnTx/>
                <a:uFillTx/>
                <a:latin typeface="Palatino Linotype" panose="02040502050505030304"/>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1F1646">
                  <a:tint val="75000"/>
                </a:srgbClr>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4564071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3173774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10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1330859" y="1448553"/>
            <a:ext cx="9379391" cy="2525916"/>
          </a:xfrm>
        </p:spPr>
        <p:txBody>
          <a:bodyPr anchor="t" anchorCtr="0"/>
          <a:lstStyle>
            <a:lvl1pPr algn="ctr">
              <a:defRPr sz="6000">
                <a:solidFill>
                  <a:schemeClr val="accent5"/>
                </a:solidFill>
              </a:defRPr>
            </a:lvl1pPr>
          </a:lstStyle>
          <a:p>
            <a:r>
              <a:rPr lang="en-US"/>
              <a:t>Click to edit Master title style</a:t>
            </a:r>
            <a:endParaRPr lang="en-US" dirty="0"/>
          </a:p>
        </p:txBody>
      </p:sp>
    </p:spTree>
    <p:extLst>
      <p:ext uri="{BB962C8B-B14F-4D97-AF65-F5344CB8AC3E}">
        <p14:creationId xmlns:p14="http://schemas.microsoft.com/office/powerpoint/2010/main" val="769812168"/>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7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1850" y="941559"/>
            <a:ext cx="10466875" cy="2426330"/>
          </a:xfrm>
        </p:spPr>
        <p:txBody>
          <a:bodyPr anchor="t" anchorCtr="0"/>
          <a:lstStyle>
            <a:lvl1pPr>
              <a:defRPr sz="6000">
                <a:solidFill>
                  <a:schemeClr val="tx2"/>
                </a:solidFill>
              </a:defRPr>
            </a:lvl1pPr>
          </a:lstStyle>
          <a:p>
            <a:r>
              <a:rPr lang="en-US"/>
              <a:t>Click to edit Master title style</a:t>
            </a:r>
            <a:endParaRPr lang="en-US" dirty="0"/>
          </a:p>
        </p:txBody>
      </p:sp>
    </p:spTree>
    <p:extLst>
      <p:ext uri="{BB962C8B-B14F-4D97-AF65-F5344CB8AC3E}">
        <p14:creationId xmlns:p14="http://schemas.microsoft.com/office/powerpoint/2010/main" val="2551825842"/>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159BFA-FEBC-434C-85AF-E33ECF3FC66A}" type="datetimeFigureOut">
              <a:rPr kumimoji="0" lang="en-US" sz="1200" b="0" i="0" u="none" strike="noStrike" kern="1200" cap="none" spc="0" normalizeH="0" baseline="0" noProof="0" smtClean="0">
                <a:ln>
                  <a:noFill/>
                </a:ln>
                <a:solidFill>
                  <a:srgbClr val="000000">
                    <a:tint val="75000"/>
                  </a:srgb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dirty="0">
              <a:ln>
                <a:noFill/>
              </a:ln>
              <a:solidFill>
                <a:srgbClr val="000000">
                  <a:tint val="75000"/>
                </a:srgb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342900" rtl="0" eaLnBrk="1" fontAlgn="auto" latinLnBrk="0" hangingPunct="1">
              <a:lnSpc>
                <a:spcPct val="100000"/>
              </a:lnSpc>
              <a:spcBef>
                <a:spcPts val="0"/>
              </a:spcBef>
              <a:spcAft>
                <a:spcPts val="0"/>
              </a:spcAft>
              <a:buClrTx/>
              <a:buSzTx/>
              <a:buFontTx/>
              <a:buNone/>
              <a:tabLst/>
              <a:defRPr/>
            </a:pPr>
            <a:fld id="{CBE19839-9A15-9240-A47A-520DE2FBAC43}" type="slidenum">
              <a:rPr kumimoji="0" lang="en-US" sz="1200" b="0" i="0" u="none" strike="noStrike" kern="1200" cap="none" spc="0" normalizeH="0" baseline="0" noProof="0" smtClean="0">
                <a:ln>
                  <a:noFill/>
                </a:ln>
                <a:solidFill>
                  <a:srgbClr val="1F1646">
                    <a:tint val="75000"/>
                  </a:srgbClr>
                </a:solidFill>
                <a:effectLst/>
                <a:uLnTx/>
                <a:uFillTx/>
                <a:latin typeface="Arial" panose="020B0604020202020204" pitchFamily="34" charset="0"/>
                <a:ea typeface="+mn-ea"/>
                <a:cs typeface="+mn-cs"/>
              </a:rPr>
              <a:pPr marL="0" marR="0" lvl="0" indent="0" algn="r" defTabSz="3429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1F1646">
                  <a:tint val="75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05951554"/>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D803E20-8C20-4A87-BD07-0F8F5602391A}" type="datetime1">
              <a:rPr kumimoji="0" lang="en-US" sz="1800" b="0" i="0" u="none" strike="noStrike" kern="1200" cap="none" spc="0" normalizeH="0" baseline="0" noProof="0" smtClean="0">
                <a:ln>
                  <a:noFill/>
                </a:ln>
                <a:solidFill>
                  <a:srgbClr val="1F1646">
                    <a:tint val="75000"/>
                  </a:srgb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800" b="0" i="0" u="none" strike="noStrike" kern="1200" cap="none" spc="0" normalizeH="0" baseline="0" noProof="0" dirty="0">
              <a:ln>
                <a:noFill/>
              </a:ln>
              <a:solidFill>
                <a:srgbClr val="1F1646">
                  <a:tint val="75000"/>
                </a:srgb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lvl1pPr>
              <a:defRPr>
                <a:latin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F1646">
                  <a:tint val="75000"/>
                </a:srgb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lvl1pPr>
              <a:defRPr>
                <a:latin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BE19839-9A15-9240-A47A-520DE2FBAC43}" type="slidenum">
              <a:rPr kumimoji="0" lang="en-US" sz="1200" b="0" i="0" u="none" strike="noStrike" kern="1200" cap="none" spc="0" normalizeH="0" baseline="0" noProof="0" smtClean="0">
                <a:ln>
                  <a:noFill/>
                </a:ln>
                <a:solidFill>
                  <a:srgbClr val="1F1646">
                    <a:tint val="75000"/>
                  </a:srgb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1F1646">
                  <a:tint val="75000"/>
                </a:srgb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01204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9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8625" y="932507"/>
            <a:ext cx="6826314" cy="51061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48470768"/>
      </p:ext>
    </p:extLst>
  </p:cSld>
  <p:clrMapOvr>
    <a:masterClrMapping/>
  </p:clrMapOvr>
  <p:hf sldNum="0"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5EE5D24-CCA8-45D2-B5F5-9B612208944C}" type="datetime1">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DE7F1BF-DED5-48C7-A963-EBA66E4AB75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81481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7013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1159BFA-FEBC-434C-85AF-E33ECF3FC66A}" type="datetimeFigureOut">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7/16/2026</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E6EA29-BDCB-7B4E-9B72-86CA995AD269}" type="slidenum">
              <a:rPr kumimoji="0" lang="en-US" sz="1200" b="0" i="0" u="none" strike="noStrike" kern="1200" cap="none" spc="0" normalizeH="0" baseline="0" noProof="0" smtClean="0">
                <a:ln>
                  <a:noFill/>
                </a:ln>
                <a:solidFill>
                  <a:srgbClr val="000000">
                    <a:tint val="75000"/>
                  </a:srgbClr>
                </a:solidFill>
                <a:effectLst/>
                <a:uLnTx/>
                <a:uFillTx/>
                <a:latin typeface="Tw Cen MT" panose="020B0602020104020603"/>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dirty="0">
              <a:ln>
                <a:noFill/>
              </a:ln>
              <a:solidFill>
                <a:srgbClr val="000000">
                  <a:tint val="75000"/>
                </a:srgbClr>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4205276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120592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2">
    <p:bg>
      <p:bgPr>
        <a:blipFill>
          <a:blip r:embed="rId2"/>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56CF5-86DF-6FCC-C7E4-04F4D7E51CBC}"/>
              </a:ext>
            </a:extLst>
          </p:cNvPr>
          <p:cNvSpPr txBox="1">
            <a:spLocks noGrp="1"/>
          </p:cNvSpPr>
          <p:nvPr>
            <p:ph type="title"/>
          </p:nvPr>
        </p:nvSpPr>
        <p:spPr>
          <a:xfrm>
            <a:off x="1748588" y="172766"/>
            <a:ext cx="9605214" cy="1232693"/>
          </a:xfrm>
        </p:spPr>
        <p:txBody>
          <a:bodyPr/>
          <a:lstStyle>
            <a:lvl1pPr>
              <a:defRPr b="1">
                <a:solidFill>
                  <a:srgbClr val="FFFFFF"/>
                </a:solidFill>
                <a:latin typeface="Century Gothic Pro" pitchFamily="34"/>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EFB28568-658A-9931-82FD-FB0276AB7DC9}"/>
              </a:ext>
            </a:extLst>
          </p:cNvPr>
          <p:cNvSpPr txBox="1">
            <a:spLocks noGrp="1"/>
          </p:cNvSpPr>
          <p:nvPr>
            <p:ph idx="1"/>
          </p:nvPr>
        </p:nvSpPr>
        <p:spPr>
          <a:xfrm>
            <a:off x="838203" y="1812761"/>
            <a:ext cx="10515600" cy="4251155"/>
          </a:xfrm>
        </p:spPr>
        <p:txBody>
          <a:bodyPr/>
          <a:lstStyle>
            <a:lvl1pPr>
              <a:defRPr>
                <a:latin typeface="Century Gothic Pro" pitchFamily="34"/>
              </a:defRPr>
            </a:lvl1pPr>
            <a:lvl2pPr>
              <a:defRPr>
                <a:latin typeface="Century Gothic Pro" pitchFamily="34"/>
              </a:defRPr>
            </a:lvl2pPr>
            <a:lvl3pPr>
              <a:defRPr>
                <a:latin typeface="Century Gothic Pro" pitchFamily="34"/>
              </a:defRPr>
            </a:lvl3pPr>
            <a:lvl4pPr>
              <a:defRPr>
                <a:latin typeface="Century Gothic Pro" pitchFamily="34"/>
              </a:defRPr>
            </a:lvl4pPr>
            <a:lvl5pPr>
              <a:defRPr>
                <a:latin typeface="Century Gothic Pro"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1797371"/>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954747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391274" y="365125"/>
            <a:ext cx="4962526" cy="1325563"/>
          </a:xfrm>
        </p:spPr>
        <p:txBody>
          <a:bodyPr/>
          <a:lstStyle>
            <a:lvl1pPr>
              <a:defRPr>
                <a:solidFill>
                  <a:schemeClr val="accent1"/>
                </a:solidFill>
              </a:defRPr>
            </a:lvl1pPr>
          </a:lstStyle>
          <a:p>
            <a:r>
              <a:rPr lang="en-US"/>
              <a:t>Click to edit Master title style</a:t>
            </a:r>
          </a:p>
        </p:txBody>
      </p:sp>
      <p:sp>
        <p:nvSpPr>
          <p:cNvPr id="4" name="Content Placeholder 3"/>
          <p:cNvSpPr>
            <a:spLocks noGrp="1"/>
          </p:cNvSpPr>
          <p:nvPr>
            <p:ph sz="half" idx="2"/>
          </p:nvPr>
        </p:nvSpPr>
        <p:spPr>
          <a:xfrm>
            <a:off x="6391274" y="1825625"/>
            <a:ext cx="496252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171621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47339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chemeClr val="accent1"/>
                </a:solidFill>
              </a:defRPr>
            </a:lvl1pPr>
          </a:lstStyle>
          <a:p>
            <a:r>
              <a:rPr lang="en-US"/>
              <a:t>Click to edit Master title style</a:t>
            </a:r>
          </a:p>
        </p:txBody>
      </p:sp>
      <p:sp>
        <p:nvSpPr>
          <p:cNvPr id="5" name="Text Placeholder 4"/>
          <p:cNvSpPr>
            <a:spLocks noGrp="1"/>
          </p:cNvSpPr>
          <p:nvPr>
            <p:ph type="body" sz="quarter" idx="3"/>
          </p:nvPr>
        </p:nvSpPr>
        <p:spPr>
          <a:xfrm>
            <a:off x="4848225" y="1681163"/>
            <a:ext cx="650716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848225" y="2505074"/>
            <a:ext cx="6507163" cy="435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5129798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20577940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595959"/>
                </a:solidFill>
                <a:cs typeface="Arial"/>
                <a:sym typeface="Arial"/>
              </a:rPr>
              <a:pPr defTabSz="1219170">
                <a:buClr>
                  <a:srgbClr val="000000"/>
                </a:buClr>
              </a:pPr>
              <a:t>‹#›</a:t>
            </a:fld>
            <a:endParaRPr lang="en" kern="0">
              <a:solidFill>
                <a:srgbClr val="595959"/>
              </a:solidFill>
              <a:cs typeface="Arial"/>
              <a:sym typeface="Arial"/>
            </a:endParaRPr>
          </a:p>
        </p:txBody>
      </p:sp>
    </p:spTree>
    <p:extLst>
      <p:ext uri="{BB962C8B-B14F-4D97-AF65-F5344CB8AC3E}">
        <p14:creationId xmlns:p14="http://schemas.microsoft.com/office/powerpoint/2010/main" val="1337345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6512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896294"/>
            <a:ext cx="3513813" cy="5097100"/>
          </a:xfrm>
        </p:spPr>
        <p:txBody>
          <a:bodyPr anchor="t" anchorCtr="0"/>
          <a:lstStyle>
            <a:lvl1pPr>
              <a:defRPr sz="60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282893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359" y="3467474"/>
            <a:ext cx="10433366" cy="3406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4287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359" y="4282290"/>
            <a:ext cx="10433366" cy="25917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itle 1"/>
          <p:cNvSpPr>
            <a:spLocks noGrp="1"/>
          </p:cNvSpPr>
          <p:nvPr>
            <p:ph type="title"/>
          </p:nvPr>
        </p:nvSpPr>
        <p:spPr>
          <a:xfrm>
            <a:off x="865359" y="3354309"/>
            <a:ext cx="10433366" cy="927981"/>
          </a:xfrm>
        </p:spPr>
        <p:txBody>
          <a:bodyPr anchor="t" anchorCtr="0"/>
          <a:lstStyle>
            <a:lvl1pPr>
              <a:defRPr sz="6000">
                <a:solidFill>
                  <a:schemeClr val="accent2"/>
                </a:solidFill>
              </a:defRPr>
            </a:lvl1pPr>
          </a:lstStyle>
          <a:p>
            <a:r>
              <a:rPr lang="en-US"/>
              <a:t>Click to edit Master title style</a:t>
            </a:r>
            <a:endParaRPr lang="en-US" dirty="0"/>
          </a:p>
        </p:txBody>
      </p:sp>
    </p:spTree>
    <p:extLst>
      <p:ext uri="{BB962C8B-B14F-4D97-AF65-F5344CB8AC3E}">
        <p14:creationId xmlns:p14="http://schemas.microsoft.com/office/powerpoint/2010/main" val="66371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5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p:nvPr>
        </p:nvSpPr>
        <p:spPr>
          <a:xfrm>
            <a:off x="831850" y="896294"/>
            <a:ext cx="3513813" cy="5097100"/>
          </a:xfrm>
        </p:spPr>
        <p:txBody>
          <a:bodyPr anchor="t" anchorCtr="0"/>
          <a:lstStyle>
            <a:lvl1pPr>
              <a:defRPr sz="6000">
                <a:solidFill>
                  <a:schemeClr val="accent5"/>
                </a:solidFill>
              </a:defRPr>
            </a:lvl1pPr>
          </a:lstStyle>
          <a:p>
            <a:r>
              <a:rPr lang="en-US"/>
              <a:t>Click to edit Master title style</a:t>
            </a:r>
            <a:endParaRPr lang="en-US" dirty="0"/>
          </a:p>
        </p:txBody>
      </p:sp>
    </p:spTree>
    <p:extLst>
      <p:ext uri="{BB962C8B-B14F-4D97-AF65-F5344CB8AC3E}">
        <p14:creationId xmlns:p14="http://schemas.microsoft.com/office/powerpoint/2010/main" val="2180841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46.xml"/><Relationship Id="rId1" Type="http://schemas.openxmlformats.org/officeDocument/2006/relationships/slideLayout" Target="../slideLayouts/slideLayout45.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5" Type="http://schemas.openxmlformats.org/officeDocument/2006/relationships/image" Target="../media/image1.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1.png"/><Relationship Id="rId5" Type="http://schemas.openxmlformats.org/officeDocument/2006/relationships/theme" Target="../theme/theme3.xml"/><Relationship Id="rId4"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image" Target="../media/image1.png"/><Relationship Id="rId5" Type="http://schemas.openxmlformats.org/officeDocument/2006/relationships/theme" Target="../theme/theme4.xml"/><Relationship Id="rId4"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37.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theme" Target="../theme/theme6.xml"/><Relationship Id="rId1" Type="http://schemas.openxmlformats.org/officeDocument/2006/relationships/slideLayout" Target="../slideLayouts/slideLayout38.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7.xml"/><Relationship Id="rId1" Type="http://schemas.openxmlformats.org/officeDocument/2006/relationships/slideLayout" Target="../slideLayouts/slideLayout39.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40.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image" Target="../media/image23.png"/><Relationship Id="rId5" Type="http://schemas.openxmlformats.org/officeDocument/2006/relationships/theme" Target="../theme/theme9.xml"/><Relationship Id="rId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16973"/>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477473"/>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36512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36512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C29B5-B3EC-0141-BE1B-9E5EC6E713CC}" type="slidenum">
              <a:rPr lang="en-US" smtClean="0"/>
              <a:t>‹#›</a:t>
            </a:fld>
            <a:endParaRPr lang="en-US" dirty="0"/>
          </a:p>
        </p:txBody>
      </p:sp>
    </p:spTree>
    <p:extLst>
      <p:ext uri="{BB962C8B-B14F-4D97-AF65-F5344CB8AC3E}">
        <p14:creationId xmlns:p14="http://schemas.microsoft.com/office/powerpoint/2010/main" val="30298473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700" r:id="rId25"/>
  </p:sldLayoutIdLst>
  <p:hf sldNum="0" hdr="0" ftr="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82076337"/>
      </p:ext>
    </p:extLst>
  </p:cSld>
  <p:clrMap bg1="lt1" tx1="dk1" bg2="dk2" tx2="lt2" accent1="accent1" accent2="accent2" accent3="accent3" accent4="accent4" accent5="accent5" accent6="accent6" hlink="hlink" folHlink="folHlink"/>
  <p:sldLayoutIdLst>
    <p:sldLayoutId id="2147483714" r:id="rId1"/>
    <p:sldLayoutId id="2147483715" r:id="rId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16973"/>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477473"/>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36512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59BFA-FEBC-434C-85AF-E33ECF3FC66A}" type="datetimeFigureOut">
              <a:rPr lang="en-US" smtClean="0"/>
              <a:t>7/16/2026</a:t>
            </a:fld>
            <a:endParaRPr lang="en-US" dirty="0"/>
          </a:p>
        </p:txBody>
      </p:sp>
      <p:sp>
        <p:nvSpPr>
          <p:cNvPr id="6" name="Slide Number Placeholder 5"/>
          <p:cNvSpPr>
            <a:spLocks noGrp="1"/>
          </p:cNvSpPr>
          <p:nvPr>
            <p:ph type="sldNum" sz="quarter" idx="4"/>
          </p:nvPr>
        </p:nvSpPr>
        <p:spPr>
          <a:xfrm>
            <a:off x="8610600" y="36512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E6EA29-BDCB-7B4E-9B72-86CA995AD269}" type="slidenum">
              <a:rPr lang="en-US" smtClean="0"/>
              <a:t>‹#›</a:t>
            </a:fld>
            <a:endParaRPr lang="en-US" dirty="0"/>
          </a:p>
        </p:txBody>
      </p:sp>
    </p:spTree>
    <p:extLst>
      <p:ext uri="{BB962C8B-B14F-4D97-AF65-F5344CB8AC3E}">
        <p14:creationId xmlns:p14="http://schemas.microsoft.com/office/powerpoint/2010/main" val="1737258431"/>
      </p:ext>
    </p:extLst>
  </p:cSld>
  <p:clrMap bg1="lt1" tx1="dk1" bg2="lt2" tx2="dk2" accent1="accent1" accent2="accent2" accent3="accent3" accent4="accent4" accent5="accent5" accent6="accent6" hlink="hlink" folHlink="folHlink"/>
  <p:sldLayoutIdLst>
    <p:sldLayoutId id="2147483686" r:id="rId1"/>
    <p:sldLayoutId id="2147483692" r:id="rId2"/>
    <p:sldLayoutId id="2147483703" r:id="rId3"/>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16973"/>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477473"/>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36512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59BFA-FEBC-434C-85AF-E33ECF3FC66A}" type="datetimeFigureOut">
              <a:rPr lang="en-US" smtClean="0"/>
              <a:t>7/16/2026</a:t>
            </a:fld>
            <a:endParaRPr lang="en-US" dirty="0"/>
          </a:p>
        </p:txBody>
      </p:sp>
      <p:sp>
        <p:nvSpPr>
          <p:cNvPr id="6" name="Slide Number Placeholder 5"/>
          <p:cNvSpPr>
            <a:spLocks noGrp="1"/>
          </p:cNvSpPr>
          <p:nvPr>
            <p:ph type="sldNum" sz="quarter" idx="4"/>
          </p:nvPr>
        </p:nvSpPr>
        <p:spPr>
          <a:xfrm>
            <a:off x="8610600" y="36512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342900"/>
            <a:fld id="{CBE19839-9A15-9240-A47A-520DE2FBAC43}" type="slidenum">
              <a:rPr lang="en-US" smtClean="0">
                <a:solidFill>
                  <a:srgbClr val="1F1646">
                    <a:tint val="75000"/>
                  </a:srgbClr>
                </a:solidFill>
              </a:rPr>
              <a:pPr defTabSz="342900"/>
              <a:t>‹#›</a:t>
            </a:fld>
            <a:endParaRPr lang="en-US" dirty="0">
              <a:solidFill>
                <a:srgbClr val="1F1646">
                  <a:tint val="75000"/>
                </a:srgbClr>
              </a:solidFill>
            </a:endParaRPr>
          </a:p>
        </p:txBody>
      </p:sp>
    </p:spTree>
    <p:extLst>
      <p:ext uri="{BB962C8B-B14F-4D97-AF65-F5344CB8AC3E}">
        <p14:creationId xmlns:p14="http://schemas.microsoft.com/office/powerpoint/2010/main" val="41735236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16973"/>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2477473"/>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365125"/>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defRPr>
            </a:lvl1pPr>
          </a:lstStyle>
          <a:p>
            <a:fld id="{F1159BFA-FEBC-434C-85AF-E33ECF3FC66A}" type="datetimeFigureOut">
              <a:rPr lang="en-US" smtClean="0"/>
              <a:pPr/>
              <a:t>7/16/2026</a:t>
            </a:fld>
            <a:endParaRPr lang="en-US" dirty="0"/>
          </a:p>
        </p:txBody>
      </p:sp>
      <p:sp>
        <p:nvSpPr>
          <p:cNvPr id="6" name="Slide Number Placeholder 5"/>
          <p:cNvSpPr>
            <a:spLocks noGrp="1"/>
          </p:cNvSpPr>
          <p:nvPr>
            <p:ph type="sldNum" sz="quarter" idx="4"/>
          </p:nvPr>
        </p:nvSpPr>
        <p:spPr>
          <a:xfrm>
            <a:off x="8610600" y="365125"/>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defRPr>
            </a:lvl1pPr>
          </a:lstStyle>
          <a:p>
            <a:pPr defTabSz="342900"/>
            <a:fld id="{CBE19839-9A15-9240-A47A-520DE2FBAC43}" type="slidenum">
              <a:rPr lang="en-US" smtClean="0">
                <a:solidFill>
                  <a:srgbClr val="1F1646">
                    <a:tint val="75000"/>
                  </a:srgbClr>
                </a:solidFill>
              </a:rPr>
              <a:pPr defTabSz="342900"/>
              <a:t>‹#›</a:t>
            </a:fld>
            <a:endParaRPr lang="en-US" dirty="0">
              <a:solidFill>
                <a:srgbClr val="1F1646">
                  <a:tint val="75000"/>
                </a:srgbClr>
              </a:solidFill>
            </a:endParaRPr>
          </a:p>
        </p:txBody>
      </p:sp>
    </p:spTree>
    <p:extLst>
      <p:ext uri="{BB962C8B-B14F-4D97-AF65-F5344CB8AC3E}">
        <p14:creationId xmlns:p14="http://schemas.microsoft.com/office/powerpoint/2010/main" val="239541689"/>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6B2B9-FB53-4496-8810-D46C1A14E9C1}" type="datetime1">
              <a:rPr lang="en-US" smtClean="0"/>
              <a:t>7/16/2026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E7F1BF-DED5-48C7-A963-EBA66E4AB753}" type="slidenum">
              <a:rPr lang="en-US" smtClean="0"/>
              <a:t>‹#›</a:t>
            </a:fld>
            <a:endParaRPr lang="en-US"/>
          </a:p>
        </p:txBody>
      </p:sp>
    </p:spTree>
    <p:extLst>
      <p:ext uri="{BB962C8B-B14F-4D97-AF65-F5344CB8AC3E}">
        <p14:creationId xmlns:p14="http://schemas.microsoft.com/office/powerpoint/2010/main" val="3287977951"/>
      </p:ext>
    </p:extLst>
  </p:cSld>
  <p:clrMap bg1="lt1" tx1="dk1" bg2="lt2" tx2="dk2" accent1="accent1" accent2="accent2" accent3="accent3" accent4="accent4" accent5="accent5" accent6="accent6" hlink="hlink" folHlink="folHlink"/>
  <p:sldLayoutIdLst>
    <p:sldLayoutId id="2147483699"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38400" y="365125"/>
            <a:ext cx="89154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38400" y="1825625"/>
            <a:ext cx="89154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C29B5-B3EC-0141-BE1B-9E5EC6E713CC}" type="slidenum">
              <a:rPr lang="en-US" smtClean="0"/>
              <a:t>‹#›</a:t>
            </a:fld>
            <a:endParaRPr lang="en-US" dirty="0"/>
          </a:p>
        </p:txBody>
      </p:sp>
    </p:spTree>
    <p:extLst>
      <p:ext uri="{BB962C8B-B14F-4D97-AF65-F5344CB8AC3E}">
        <p14:creationId xmlns:p14="http://schemas.microsoft.com/office/powerpoint/2010/main" val="2000146591"/>
      </p:ext>
    </p:extLst>
  </p:cSld>
  <p:clrMap bg1="lt1" tx1="dk1" bg2="lt2" tx2="dk2" accent1="accent1" accent2="accent2" accent3="accent3" accent4="accent4" accent5="accent5" accent6="accent6" hlink="hlink" folHlink="folHlink"/>
  <p:sldLayoutIdLst>
    <p:sldLayoutId id="2147483702" r:id="rId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016973"/>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2477473"/>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36512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159BFA-FEBC-434C-85AF-E33ECF3FC66A}" type="datetimeFigureOut">
              <a:rPr lang="en-US" smtClean="0"/>
              <a:t>7/16/2026</a:t>
            </a:fld>
            <a:endParaRPr lang="en-US" dirty="0"/>
          </a:p>
        </p:txBody>
      </p:sp>
      <p:sp>
        <p:nvSpPr>
          <p:cNvPr id="6" name="Slide Number Placeholder 5"/>
          <p:cNvSpPr>
            <a:spLocks noGrp="1"/>
          </p:cNvSpPr>
          <p:nvPr>
            <p:ph type="sldNum" sz="quarter" idx="4"/>
          </p:nvPr>
        </p:nvSpPr>
        <p:spPr>
          <a:xfrm>
            <a:off x="8610600" y="36512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C29B5-B3EC-0141-BE1B-9E5EC6E713CC}" type="slidenum">
              <a:rPr lang="en-US" smtClean="0"/>
              <a:t>‹#›</a:t>
            </a:fld>
            <a:endParaRPr lang="en-US" dirty="0"/>
          </a:p>
        </p:txBody>
      </p:sp>
    </p:spTree>
    <p:extLst>
      <p:ext uri="{BB962C8B-B14F-4D97-AF65-F5344CB8AC3E}">
        <p14:creationId xmlns:p14="http://schemas.microsoft.com/office/powerpoint/2010/main" val="128287305"/>
      </p:ext>
    </p:extLst>
  </p:cSld>
  <p:clrMap bg1="lt1" tx1="dk1" bg2="lt2" tx2="dk2" accent1="accent1" accent2="accent2" accent3="accent3" accent4="accent4" accent5="accent5" accent6="accent6" hlink="hlink" folHlink="folHlink"/>
  <p:sldLayoutIdLst>
    <p:sldLayoutId id="2147483705" r:id="rId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9D0A9F-389F-7D72-8C73-F5C8B44A36F2}"/>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2EE5F7F4-C505-B8FE-BDE0-C896BBD587CE}"/>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031E71-22C5-E60A-62F1-489E6021577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fld id="{A256127F-F0B9-44DC-9ABB-5636C5E2ABD9}" type="datetime1">
              <a:rPr lang="en-US"/>
              <a:pPr lvl="0"/>
              <a:t>7/16/2026</a:t>
            </a:fld>
            <a:endParaRPr lang="en-US"/>
          </a:p>
        </p:txBody>
      </p:sp>
      <p:sp>
        <p:nvSpPr>
          <p:cNvPr id="5" name="Footer Placeholder 4">
            <a:extLst>
              <a:ext uri="{FF2B5EF4-FFF2-40B4-BE49-F238E27FC236}">
                <a16:creationId xmlns:a16="http://schemas.microsoft.com/office/drawing/2014/main" id="{A74DD210-B90F-C1B0-B5E9-410D703FA9A1}"/>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endParaRPr lang="en-US"/>
          </a:p>
        </p:txBody>
      </p:sp>
      <p:sp>
        <p:nvSpPr>
          <p:cNvPr id="6" name="Slide Number Placeholder 5">
            <a:extLst>
              <a:ext uri="{FF2B5EF4-FFF2-40B4-BE49-F238E27FC236}">
                <a16:creationId xmlns:a16="http://schemas.microsoft.com/office/drawing/2014/main" id="{E60B0AFD-B5F9-A95D-EFA5-35C5290F6F8E}"/>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767676"/>
                </a:solidFill>
                <a:uFillTx/>
                <a:latin typeface="Aptos"/>
              </a:defRPr>
            </a:lvl1pPr>
          </a:lstStyle>
          <a:p>
            <a:pPr lvl="0"/>
            <a:fld id="{DDF5A513-BC84-43A3-82FD-6625B3B39551}" type="slidenum">
              <a:t>‹#›</a:t>
            </a:fld>
            <a:endParaRPr lang="en-US"/>
          </a:p>
        </p:txBody>
      </p:sp>
    </p:spTree>
    <p:extLst>
      <p:ext uri="{BB962C8B-B14F-4D97-AF65-F5344CB8AC3E}">
        <p14:creationId xmlns:p14="http://schemas.microsoft.com/office/powerpoint/2010/main" val="829974040"/>
      </p:ext>
    </p:extLst>
  </p:cSld>
  <p:clrMap bg1="lt1" tx1="dk1" bg2="lt2" tx2="dk2" accent1="accent1" accent2="accent2" accent3="accent3" accent4="accent4" accent5="accent5" accent6="accent6" hlink="hlink" folHlink="folHlink"/>
  <p:sldLayoutIdLst>
    <p:sldLayoutId id="2147483707" r:id="rId1"/>
  </p:sldLayoutIdLst>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38400" y="365125"/>
            <a:ext cx="89154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438400" y="1825625"/>
            <a:ext cx="89154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7C29B5-B3EC-0141-BE1B-9E5EC6E713CC}" type="slidenum">
              <a:rPr lang="en-US" smtClean="0"/>
              <a:t>‹#›</a:t>
            </a:fld>
            <a:endParaRPr lang="en-US"/>
          </a:p>
        </p:txBody>
      </p:sp>
    </p:spTree>
    <p:extLst>
      <p:ext uri="{BB962C8B-B14F-4D97-AF65-F5344CB8AC3E}">
        <p14:creationId xmlns:p14="http://schemas.microsoft.com/office/powerpoint/2010/main" val="33153250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hyperlink" Target="https://sfos.education.ne.gov/" TargetMode="External"/><Relationship Id="rId1" Type="http://schemas.openxmlformats.org/officeDocument/2006/relationships/slideLayout" Target="../slideLayouts/slideLayout26.xml"/></Relationships>
</file>

<file path=ppt/slides/_rels/slide101.xml.rels><?xml version="1.0" encoding="UTF-8" standalone="yes"?>
<Relationships xmlns="http://schemas.openxmlformats.org/package/2006/relationships"><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40.png"/><Relationship Id="rId5" Type="http://schemas.openxmlformats.org/officeDocument/2006/relationships/image" Target="../media/image139.jpeg"/><Relationship Id="rId4" Type="http://schemas.openxmlformats.org/officeDocument/2006/relationships/image" Target="../media/image138.jpeg"/></Relationships>
</file>

<file path=ppt/slides/_rels/slide10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2.png"/><Relationship Id="rId1" Type="http://schemas.openxmlformats.org/officeDocument/2006/relationships/slideLayout" Target="../slideLayouts/slideLayout2.xml"/><Relationship Id="rId4" Type="http://schemas.openxmlformats.org/officeDocument/2006/relationships/image" Target="../media/image143.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5.xml"/></Relationships>
</file>

<file path=ppt/slides/_rels/slide106.xml.rels><?xml version="1.0" encoding="UTF-8" standalone="yes"?>
<Relationships xmlns="http://schemas.openxmlformats.org/package/2006/relationships"><Relationship Id="rId3" Type="http://schemas.openxmlformats.org/officeDocument/2006/relationships/image" Target="../media/image145.png"/><Relationship Id="rId7" Type="http://schemas.openxmlformats.org/officeDocument/2006/relationships/image" Target="../media/image149.png"/><Relationship Id="rId2" Type="http://schemas.openxmlformats.org/officeDocument/2006/relationships/image" Target="../media/image144.png"/><Relationship Id="rId1" Type="http://schemas.openxmlformats.org/officeDocument/2006/relationships/slideLayout" Target="../slideLayouts/slideLayout2.xml"/><Relationship Id="rId6" Type="http://schemas.openxmlformats.org/officeDocument/2006/relationships/image" Target="../media/image148.png"/><Relationship Id="rId5" Type="http://schemas.openxmlformats.org/officeDocument/2006/relationships/image" Target="../media/image147.png"/><Relationship Id="rId4" Type="http://schemas.openxmlformats.org/officeDocument/2006/relationships/image" Target="../media/image146.png"/></Relationships>
</file>

<file path=ppt/slides/_rels/slide107.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48.xml"/><Relationship Id="rId1" Type="http://schemas.openxmlformats.org/officeDocument/2006/relationships/slideLayout" Target="../slideLayouts/slideLayout26.xml"/><Relationship Id="rId4" Type="http://schemas.openxmlformats.org/officeDocument/2006/relationships/image" Target="../media/image152.png"/></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0.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50.xml"/><Relationship Id="rId1" Type="http://schemas.openxmlformats.org/officeDocument/2006/relationships/slideLayout" Target="../slideLayouts/slideLayout2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6.xml.rels><?xml version="1.0" encoding="UTF-8" standalone="yes"?>
<Relationships xmlns="http://schemas.openxmlformats.org/package/2006/relationships"><Relationship Id="rId2" Type="http://schemas.openxmlformats.org/officeDocument/2006/relationships/image" Target="../media/image155.png"/><Relationship Id="rId1" Type="http://schemas.openxmlformats.org/officeDocument/2006/relationships/slideLayout" Target="../slideLayouts/slideLayout26.xml"/></Relationships>
</file>

<file path=ppt/slides/_rels/slide117.xml.rels><?xml version="1.0" encoding="UTF-8" standalone="yes"?>
<Relationships xmlns="http://schemas.openxmlformats.org/package/2006/relationships"><Relationship Id="rId2" Type="http://schemas.openxmlformats.org/officeDocument/2006/relationships/hyperlink" Target="https://www.education.ne.gov/fos/lep-allowance-expenditure-requirement/" TargetMode="External"/><Relationship Id="rId1" Type="http://schemas.openxmlformats.org/officeDocument/2006/relationships/slideLayout" Target="../slideLayouts/slideLayout28.xml"/></Relationships>
</file>

<file path=ppt/slides/_rels/slide118.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39.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51.xml"/><Relationship Id="rId1" Type="http://schemas.openxmlformats.org/officeDocument/2006/relationships/slideLayout" Target="../slideLayouts/slideLayout40.xml"/></Relationships>
</file>

<file path=ppt/slides/_rels/slide123.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4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0.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127.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40.xml"/></Relationships>
</file>

<file path=ppt/slides/_rels/slide128.xml.rels><?xml version="1.0" encoding="UTF-8" standalone="yes"?>
<Relationships xmlns="http://schemas.openxmlformats.org/package/2006/relationships"><Relationship Id="rId2" Type="http://schemas.openxmlformats.org/officeDocument/2006/relationships/hyperlink" Target="mailto:NDE.ServiceDesk@Nebraska.gov" TargetMode="External"/><Relationship Id="rId1" Type="http://schemas.openxmlformats.org/officeDocument/2006/relationships/slideLayout" Target="../slideLayouts/slideLayout4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30.xml.rels><?xml version="1.0" encoding="UTF-8" standalone="yes"?>
<Relationships xmlns="http://schemas.openxmlformats.org/package/2006/relationships"><Relationship Id="rId3" Type="http://schemas.openxmlformats.org/officeDocument/2006/relationships/hyperlink" Target="https://portal.education.ne.gov/" TargetMode="External"/><Relationship Id="rId2" Type="http://schemas.openxmlformats.org/officeDocument/2006/relationships/image" Target="../media/image163.png"/><Relationship Id="rId1" Type="http://schemas.openxmlformats.org/officeDocument/2006/relationships/slideLayout" Target="../slideLayouts/slideLayout43.xml"/></Relationships>
</file>

<file path=ppt/slides/_rels/slide131.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43.xml"/></Relationships>
</file>

<file path=ppt/slides/_rels/slide132.xml.rels><?xml version="1.0" encoding="UTF-8" standalone="yes"?>
<Relationships xmlns="http://schemas.openxmlformats.org/package/2006/relationships"><Relationship Id="rId2" Type="http://schemas.openxmlformats.org/officeDocument/2006/relationships/image" Target="../media/image165.jpeg"/><Relationship Id="rId1" Type="http://schemas.openxmlformats.org/officeDocument/2006/relationships/slideLayout" Target="../slideLayouts/slideLayout4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7.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4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 Id="rId9" Type="http://schemas.openxmlformats.org/officeDocument/2006/relationships/image" Target="../media/image46.gif"/></Relationships>
</file>

<file path=ppt/slides/_rels/slide14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43.xml"/></Relationships>
</file>

<file path=ppt/slides/_rels/slide141.xml.rels><?xml version="1.0" encoding="UTF-8" standalone="yes"?>
<Relationships xmlns="http://schemas.openxmlformats.org/package/2006/relationships"><Relationship Id="rId3" Type="http://schemas.openxmlformats.org/officeDocument/2006/relationships/hyperlink" Target="https://help.education.ne.gov/" TargetMode="External"/><Relationship Id="rId2" Type="http://schemas.openxmlformats.org/officeDocument/2006/relationships/hyperlink" Target="mailto:NDE.ServiceDesk@Nebraska.gov" TargetMode="External"/><Relationship Id="rId1" Type="http://schemas.openxmlformats.org/officeDocument/2006/relationships/slideLayout" Target="../slideLayouts/slideLayout44.xml"/><Relationship Id="rId5" Type="http://schemas.openxmlformats.org/officeDocument/2006/relationships/hyperlink" Target="https://www.education.ne.gov/portal/" TargetMode="External"/><Relationship Id="rId4" Type="http://schemas.openxmlformats.org/officeDocument/2006/relationships/hyperlink" Target="https://www.education.ne.gov/bulletin/" TargetMode="External"/></Relationships>
</file>

<file path=ppt/slides/_rels/slide142.xml.rels><?xml version="1.0" encoding="UTF-8" standalone="yes"?>
<Relationships xmlns="http://schemas.openxmlformats.org/package/2006/relationships"><Relationship Id="rId3" Type="http://schemas.openxmlformats.org/officeDocument/2006/relationships/hyperlink" Target="https://www.education.ne.gov/dataservices/consolidated-data-collection-cdc/" TargetMode="External"/><Relationship Id="rId2" Type="http://schemas.openxmlformats.org/officeDocument/2006/relationships/hyperlink" Target="https://www.education.ne.gov/dataservices/adviser-resources/" TargetMode="External"/><Relationship Id="rId1" Type="http://schemas.openxmlformats.org/officeDocument/2006/relationships/slideLayout" Target="../slideLayouts/slideLayout44.xml"/><Relationship Id="rId5" Type="http://schemas.openxmlformats.org/officeDocument/2006/relationships/hyperlink" Target="https://www.education.ne.gov/dataservices/staff/" TargetMode="External"/><Relationship Id="rId4" Type="http://schemas.openxmlformats.org/officeDocument/2006/relationships/hyperlink" Target="https://www.education.ne.gov/bulletin/" TargetMode="Externa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5.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diagramLayout" Target="../diagrams/layout23.xml"/><Relationship Id="rId7" Type="http://schemas.openxmlformats.org/officeDocument/2006/relationships/image" Target="../media/image172.gif"/><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14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1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0.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notesSlide" Target="../notesSlides/notesSlide54.xml"/><Relationship Id="rId7" Type="http://schemas.openxmlformats.org/officeDocument/2006/relationships/hyperlink" Target="https://www.ecfr.gov/current/title-2/subtitle-A/chapter-II/part-200?toc=1" TargetMode="External"/><Relationship Id="rId2" Type="http://schemas.openxmlformats.org/officeDocument/2006/relationships/slideLayout" Target="../slideLayouts/slideLayout17.xml"/><Relationship Id="rId1" Type="http://schemas.openxmlformats.org/officeDocument/2006/relationships/tags" Target="../tags/tag1.xml"/><Relationship Id="rId6" Type="http://schemas.openxmlformats.org/officeDocument/2006/relationships/hyperlink" Target="https://nde.instructure.com/courses/655" TargetMode="External"/><Relationship Id="rId5" Type="http://schemas.openxmlformats.org/officeDocument/2006/relationships/hyperlink" Target="https://www.education.ne.gov/gms2/technical-assistance-fact-sheets-templates/" TargetMode="External"/><Relationship Id="rId4" Type="http://schemas.openxmlformats.org/officeDocument/2006/relationships/hyperlink" Target="https://www.education.ne.gov/gms2/grants-management-fiscal-monitoring/" TargetMode="External"/></Relationships>
</file>

<file path=ppt/slides/_rels/slide152.xml.rels><?xml version="1.0" encoding="UTF-8" standalone="yes"?>
<Relationships xmlns="http://schemas.openxmlformats.org/package/2006/relationships"><Relationship Id="rId3" Type="http://schemas.openxmlformats.org/officeDocument/2006/relationships/hyperlink" Target="http://www.education.ne.gov/FOS" TargetMode="External"/><Relationship Id="rId2" Type="http://schemas.openxmlformats.org/officeDocument/2006/relationships/hyperlink" Target="http://www.education.ne.gov/" TargetMode="External"/><Relationship Id="rId1" Type="http://schemas.openxmlformats.org/officeDocument/2006/relationships/slideLayout" Target="../slideLayouts/slideLayout2.xml"/><Relationship Id="rId5" Type="http://schemas.openxmlformats.org/officeDocument/2006/relationships/hyperlink" Target="https://www.education.ne.gov/fos/payment-information/" TargetMode="External"/><Relationship Id="rId4" Type="http://schemas.openxmlformats.org/officeDocument/2006/relationships/hyperlink" Target="https://portal.education.ne.gov/" TargetMode="External"/></Relationships>
</file>

<file path=ppt/slides/_rels/slide153.xml.rels><?xml version="1.0" encoding="UTF-8" standalone="yes"?>
<Relationships xmlns="http://schemas.openxmlformats.org/package/2006/relationships"><Relationship Id="rId2" Type="http://schemas.openxmlformats.org/officeDocument/2006/relationships/image" Target="../media/image175.gif"/><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hyperlink" Target="mailto:bryce.wilson@nebraska.gov"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mailto:kelsey.larsen@nebraska.gov" TargetMode="External"/><Relationship Id="rId5" Type="http://schemas.openxmlformats.org/officeDocument/2006/relationships/hyperlink" Target="mailto:stephanie.degroot@nebraska.gov" TargetMode="External"/><Relationship Id="rId4" Type="http://schemas.openxmlformats.org/officeDocument/2006/relationships/hyperlink" Target="mailto:michelle.cartwright@nebraska.gov" TargetMode="External"/></Relationships>
</file>

<file path=ppt/slides/_rels/slide155.xml.rels><?xml version="1.0" encoding="UTF-8" standalone="yes"?>
<Relationships xmlns="http://schemas.openxmlformats.org/package/2006/relationships"><Relationship Id="rId2" Type="http://schemas.openxmlformats.org/officeDocument/2006/relationships/image" Target="../media/image176.gif"/><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image" Target="../media/image177.sv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s://www.education.ne.gov/fos/budgeting-school-district/" TargetMode="External"/><Relationship Id="rId1" Type="http://schemas.openxmlformats.org/officeDocument/2006/relationships/slideLayout" Target="../slideLayouts/slideLayout29.xml"/><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56.jpeg"/><Relationship Id="rId7" Type="http://schemas.openxmlformats.org/officeDocument/2006/relationships/diagramColors" Target="../diagrams/colors14.xml"/><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3" Type="http://schemas.openxmlformats.org/officeDocument/2006/relationships/hyperlink" Target="https://auditors.nebraska.gov/Budget_Info.html" TargetMode="External"/><Relationship Id="rId2" Type="http://schemas.openxmlformats.org/officeDocument/2006/relationships/image" Target="../media/image59.png"/><Relationship Id="rId1" Type="http://schemas.openxmlformats.org/officeDocument/2006/relationships/slideLayout" Target="../slideLayouts/slideLayout30.xml"/><Relationship Id="rId4" Type="http://schemas.openxmlformats.org/officeDocument/2006/relationships/image" Target="../media/image60.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www.education.ne.gov/fos/budgeting-school-district/" TargetMode="External"/><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3" Type="http://schemas.openxmlformats.org/officeDocument/2006/relationships/hyperlink" Target="https://www.education.ne.gov/wp-content/uploads/2026/06/2526DistrictUsersManual_06-01-26.pdf" TargetMode="External"/><Relationship Id="rId2" Type="http://schemas.openxmlformats.org/officeDocument/2006/relationships/hyperlink" Target="https://www.education.ne.gov/nderule/uniform-system-of-accounting/" TargetMode="Externa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hyperlink" Target="https://www.education.ne.gov/wp-content/uploads/2026/04/2526ESUUsersManual_April-2026.pd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65.png"/><Relationship Id="rId2" Type="http://schemas.openxmlformats.org/officeDocument/2006/relationships/diagramData" Target="../diagrams/data17.xml"/><Relationship Id="rId1" Type="http://schemas.openxmlformats.org/officeDocument/2006/relationships/slideLayout" Target="../slideLayouts/slideLayout30.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image" Target="../media/image68.png"/></Relationships>
</file>

<file path=ppt/slides/_rels/slide37.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0.xml"/><Relationship Id="rId1" Type="http://schemas.openxmlformats.org/officeDocument/2006/relationships/slideLayout" Target="../slideLayouts/slideLayout29.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1.xml"/></Relationships>
</file>

<file path=ppt/slides/_rels/slide4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1.xml"/></Relationships>
</file>

<file path=ppt/slides/_rels/slide4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9.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81.pn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56.jpeg"/><Relationship Id="rId7" Type="http://schemas.openxmlformats.org/officeDocument/2006/relationships/diagramColors" Target="../diagrams/colors19.xml"/><Relationship Id="rId2" Type="http://schemas.openxmlformats.org/officeDocument/2006/relationships/notesSlide" Target="../notesSlides/notesSlide21.xml"/><Relationship Id="rId1" Type="http://schemas.openxmlformats.org/officeDocument/2006/relationships/slideLayout" Target="../slideLayouts/slideLayout29.xml"/><Relationship Id="rId6" Type="http://schemas.openxmlformats.org/officeDocument/2006/relationships/diagramQuickStyle" Target="../diagrams/quickStyle19.xml"/><Relationship Id="rId5" Type="http://schemas.openxmlformats.org/officeDocument/2006/relationships/diagramLayout" Target="../diagrams/layout19.xml"/><Relationship Id="rId10" Type="http://schemas.openxmlformats.org/officeDocument/2006/relationships/image" Target="../media/image60.png"/><Relationship Id="rId4" Type="http://schemas.openxmlformats.org/officeDocument/2006/relationships/diagramData" Target="../diagrams/data19.xml"/><Relationship Id="rId9" Type="http://schemas.openxmlformats.org/officeDocument/2006/relationships/image" Target="../media/image82.png"/></Relationships>
</file>

<file path=ppt/slides/_rels/slide48.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22.xml"/><Relationship Id="rId1" Type="http://schemas.openxmlformats.org/officeDocument/2006/relationships/slideLayout" Target="../slideLayouts/slideLayout29.xml"/><Relationship Id="rId5" Type="http://schemas.openxmlformats.org/officeDocument/2006/relationships/image" Target="../media/image83.jpeg"/><Relationship Id="rId4" Type="http://schemas.openxmlformats.org/officeDocument/2006/relationships/image" Target="../media/image46.emf"/></Relationships>
</file>

<file path=ppt/slides/_rels/slide49.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1.xml.rels><?xml version="1.0" encoding="UTF-8" standalone="yes"?>
<Relationships xmlns="http://schemas.openxmlformats.org/package/2006/relationships"><Relationship Id="rId3" Type="http://schemas.openxmlformats.org/officeDocument/2006/relationships/hyperlink" Target="https://www.education.ne.gov/fos/process-for-amending-a-budget/" TargetMode="External"/><Relationship Id="rId2" Type="http://schemas.openxmlformats.org/officeDocument/2006/relationships/notesSlide" Target="../notesSlides/notesSlide23.xml"/><Relationship Id="rId1" Type="http://schemas.openxmlformats.org/officeDocument/2006/relationships/slideLayout" Target="../slideLayouts/slideLayout26.xml"/><Relationship Id="rId5" Type="http://schemas.openxmlformats.org/officeDocument/2006/relationships/image" Target="../media/image86.png"/><Relationship Id="rId4" Type="http://schemas.openxmlformats.org/officeDocument/2006/relationships/image" Target="../media/image85.png"/></Relationships>
</file>

<file path=ppt/slides/_rels/slide52.xml.rels><?xml version="1.0" encoding="UTF-8" standalone="yes"?>
<Relationships xmlns="http://schemas.openxmlformats.org/package/2006/relationships"><Relationship Id="rId3" Type="http://schemas.openxmlformats.org/officeDocument/2006/relationships/hyperlink" Target="https://www.education.ne.gov/fos/pupil-transportation/" TargetMode="External"/><Relationship Id="rId2" Type="http://schemas.openxmlformats.org/officeDocument/2006/relationships/notesSlide" Target="../notesSlides/notesSlide24.xml"/><Relationship Id="rId1" Type="http://schemas.openxmlformats.org/officeDocument/2006/relationships/slideLayout" Target="../slideLayouts/slideLayout26.xml"/><Relationship Id="rId5" Type="http://schemas.openxmlformats.org/officeDocument/2006/relationships/image" Target="../media/image88.svg"/><Relationship Id="rId4" Type="http://schemas.openxmlformats.org/officeDocument/2006/relationships/image" Target="../media/image87.png"/></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5.xml"/><Relationship Id="rId1" Type="http://schemas.openxmlformats.org/officeDocument/2006/relationships/slideLayout" Target="../slideLayouts/slideLayout26.xml"/></Relationships>
</file>

<file path=ppt/slides/_rels/slide5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6.xml"/><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3" Type="http://schemas.openxmlformats.org/officeDocument/2006/relationships/hyperlink" Target="mailto:stephanie.degroot@nebraska.gov" TargetMode="External"/><Relationship Id="rId2" Type="http://schemas.openxmlformats.org/officeDocument/2006/relationships/image" Target="../media/image91.jpeg"/><Relationship Id="rId1" Type="http://schemas.openxmlformats.org/officeDocument/2006/relationships/slideLayout" Target="../slideLayouts/slideLayout27.xml"/></Relationships>
</file>

<file path=ppt/slides/_rels/slide56.xml.rels><?xml version="1.0" encoding="UTF-8" standalone="yes"?>
<Relationships xmlns="http://schemas.openxmlformats.org/package/2006/relationships"><Relationship Id="rId3" Type="http://schemas.openxmlformats.org/officeDocument/2006/relationships/image" Target="../media/image92.svg"/><Relationship Id="rId2" Type="http://schemas.openxmlformats.org/officeDocument/2006/relationships/notesSlide" Target="../notesSlides/notesSlide27.xml"/><Relationship Id="rId1" Type="http://schemas.openxmlformats.org/officeDocument/2006/relationships/slideLayout" Target="../slideLayouts/slideLayout26.xml"/><Relationship Id="rId4" Type="http://schemas.openxmlformats.org/officeDocument/2006/relationships/image" Target="../media/image93.png"/></Relationships>
</file>

<file path=ppt/slides/_rels/slide57.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8.xml"/><Relationship Id="rId1" Type="http://schemas.openxmlformats.org/officeDocument/2006/relationships/slideLayout" Target="../slideLayouts/slideLayout45.xml"/></Relationships>
</file>

<file path=ppt/slides/_rels/slide58.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9.xml"/><Relationship Id="rId1" Type="http://schemas.openxmlformats.org/officeDocument/2006/relationships/slideLayout" Target="../slideLayouts/slideLayout45.xml"/></Relationships>
</file>

<file path=ppt/slides/_rels/slide59.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30.xml"/><Relationship Id="rId1" Type="http://schemas.openxmlformats.org/officeDocument/2006/relationships/slideLayout" Target="../slideLayouts/slideLayout45.xml"/><Relationship Id="rId4" Type="http://schemas.openxmlformats.org/officeDocument/2006/relationships/image" Target="../media/image95.png"/></Relationships>
</file>

<file path=ppt/slides/_rels/slide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31.xml"/><Relationship Id="rId1" Type="http://schemas.openxmlformats.org/officeDocument/2006/relationships/slideLayout" Target="../slideLayouts/slideLayout45.xml"/></Relationships>
</file>

<file path=ppt/slides/_rels/slide61.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32.xml"/><Relationship Id="rId1" Type="http://schemas.openxmlformats.org/officeDocument/2006/relationships/slideLayout" Target="../slideLayouts/slideLayout46.xml"/><Relationship Id="rId5" Type="http://schemas.openxmlformats.org/officeDocument/2006/relationships/image" Target="../media/image98.png"/><Relationship Id="rId4" Type="http://schemas.openxmlformats.org/officeDocument/2006/relationships/image" Target="../media/image97.png"/></Relationships>
</file>

<file path=ppt/slides/_rels/slide62.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33.xml"/><Relationship Id="rId1" Type="http://schemas.openxmlformats.org/officeDocument/2006/relationships/slideLayout" Target="../slideLayouts/slideLayout46.xml"/><Relationship Id="rId4" Type="http://schemas.openxmlformats.org/officeDocument/2006/relationships/image" Target="../media/image97.png"/></Relationships>
</file>

<file path=ppt/slides/_rels/slide63.xml.rels><?xml version="1.0" encoding="UTF-8" standalone="yes"?>
<Relationships xmlns="http://schemas.openxmlformats.org/package/2006/relationships"><Relationship Id="rId8" Type="http://schemas.openxmlformats.org/officeDocument/2006/relationships/hyperlink" Target="https://smarterschoolspending.com/4---implement-the-plan.html" TargetMode="External"/><Relationship Id="rId3" Type="http://schemas.openxmlformats.org/officeDocument/2006/relationships/image" Target="../media/image96.jpg"/><Relationship Id="rId7" Type="http://schemas.openxmlformats.org/officeDocument/2006/relationships/hyperlink" Target="https://smarterschoolspending.com/3---pay-for-priorities.html" TargetMode="External"/><Relationship Id="rId2" Type="http://schemas.openxmlformats.org/officeDocument/2006/relationships/notesSlide" Target="../notesSlides/notesSlide34.xml"/><Relationship Id="rId1" Type="http://schemas.openxmlformats.org/officeDocument/2006/relationships/slideLayout" Target="../slideLayouts/slideLayout46.xml"/><Relationship Id="rId6" Type="http://schemas.openxmlformats.org/officeDocument/2006/relationships/hyperlink" Target="https://smarterschoolspending.com/2---set-instructional-priorities.html" TargetMode="External"/><Relationship Id="rId5" Type="http://schemas.openxmlformats.org/officeDocument/2006/relationships/hyperlink" Target="https://smarterschoolspending.com/1---plan---prepare.html" TargetMode="External"/><Relationship Id="rId4" Type="http://schemas.openxmlformats.org/officeDocument/2006/relationships/image" Target="../media/image97.png"/><Relationship Id="rId9" Type="http://schemas.openxmlformats.org/officeDocument/2006/relationships/hyperlink" Target="https://smarterschoolspending.com/5---ensure-sustainability.html"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96.jpg"/><Relationship Id="rId2" Type="http://schemas.openxmlformats.org/officeDocument/2006/relationships/notesSlide" Target="../notesSlides/notesSlide35.xml"/><Relationship Id="rId1" Type="http://schemas.openxmlformats.org/officeDocument/2006/relationships/slideLayout" Target="../slideLayouts/slideLayout46.xml"/><Relationship Id="rId4" Type="http://schemas.openxmlformats.org/officeDocument/2006/relationships/image" Target="../media/image97.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7.xml"/><Relationship Id="rId1" Type="http://schemas.openxmlformats.org/officeDocument/2006/relationships/slideLayout" Target="../slideLayouts/slideLayout34.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7.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34.xml"/></Relationships>
</file>

<file path=ppt/slides/_rels/slide68.xml.rels><?xml version="1.0" encoding="UTF-8" standalone="yes"?>
<Relationships xmlns="http://schemas.openxmlformats.org/package/2006/relationships"><Relationship Id="rId3" Type="http://schemas.openxmlformats.org/officeDocument/2006/relationships/hyperlink" Target="mailto:Kelsey.Larsen@nebraska.gov" TargetMode="External"/><Relationship Id="rId2" Type="http://schemas.openxmlformats.org/officeDocument/2006/relationships/notesSlide" Target="../notesSlides/notesSlide38.xml"/><Relationship Id="rId1" Type="http://schemas.openxmlformats.org/officeDocument/2006/relationships/slideLayout" Target="../slideLayouts/slideLayout35.xml"/><Relationship Id="rId4" Type="http://schemas.openxmlformats.org/officeDocument/2006/relationships/image" Target="../media/image100.png"/></Relationships>
</file>

<file path=ppt/slides/_rels/slide69.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1.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2" Type="http://schemas.openxmlformats.org/officeDocument/2006/relationships/image" Target="../media/image103.gif"/><Relationship Id="rId1" Type="http://schemas.openxmlformats.org/officeDocument/2006/relationships/slideLayout" Target="../slideLayouts/slideLayout35.xml"/></Relationships>
</file>

<file path=ppt/slides/_rels/slide7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35.xml"/></Relationships>
</file>

<file path=ppt/slides/_rels/slide7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5.xml"/></Relationships>
</file>

<file path=ppt/slides/_rels/slide7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5.xml"/></Relationships>
</file>

<file path=ppt/slides/_rels/slide76.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5.xml"/></Relationships>
</file>

<file path=ppt/slides/_rels/slide77.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35.xml"/></Relationships>
</file>

<file path=ppt/slides/_rels/slide78.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image" Target="../media/image109.svg"/><Relationship Id="rId1" Type="http://schemas.openxmlformats.org/officeDocument/2006/relationships/slideLayout" Target="../slideLayouts/slideLayout36.xml"/><Relationship Id="rId5" Type="http://schemas.openxmlformats.org/officeDocument/2006/relationships/image" Target="../media/image112.svg"/><Relationship Id="rId4" Type="http://schemas.openxmlformats.org/officeDocument/2006/relationships/image" Target="../media/image111.svg"/></Relationships>
</file>

<file path=ppt/slides/_rels/slide79.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hyperlink" Target="https://www.education.ne.gov/FOS/"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5.xml"/></Relationships>
</file>

<file path=ppt/slides/_rels/slide81.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35.xml"/></Relationships>
</file>

<file path=ppt/slides/_rels/slide8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40.xml"/><Relationship Id="rId1" Type="http://schemas.openxmlformats.org/officeDocument/2006/relationships/slideLayout" Target="../slideLayouts/slideLayout35.xml"/><Relationship Id="rId4" Type="http://schemas.openxmlformats.org/officeDocument/2006/relationships/image" Target="../media/image117.png"/></Relationships>
</file>

<file path=ppt/slides/_rels/slide83.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3" Type="http://schemas.openxmlformats.org/officeDocument/2006/relationships/image" Target="../media/image119.gif"/><Relationship Id="rId2" Type="http://schemas.openxmlformats.org/officeDocument/2006/relationships/notesSlide" Target="../notesSlides/notesSlide41.xml"/><Relationship Id="rId1" Type="http://schemas.openxmlformats.org/officeDocument/2006/relationships/slideLayout" Target="../slideLayouts/slideLayout3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4.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4.xml"/></Relationships>
</file>

<file path=ppt/slides/_rels/slide88.xml.rels><?xml version="1.0" encoding="UTF-8" standalone="yes"?>
<Relationships xmlns="http://schemas.openxmlformats.org/package/2006/relationships"><Relationship Id="rId3" Type="http://schemas.openxmlformats.org/officeDocument/2006/relationships/image" Target="../media/image121.svg"/><Relationship Id="rId2" Type="http://schemas.openxmlformats.org/officeDocument/2006/relationships/image" Target="../media/image120.svg"/><Relationship Id="rId1" Type="http://schemas.openxmlformats.org/officeDocument/2006/relationships/slideLayout" Target="../slideLayouts/slideLayout36.xml"/><Relationship Id="rId5" Type="http://schemas.openxmlformats.org/officeDocument/2006/relationships/image" Target="../media/image112.svg"/><Relationship Id="rId4" Type="http://schemas.openxmlformats.org/officeDocument/2006/relationships/image" Target="../media/image122.svg"/></Relationships>
</file>

<file path=ppt/slides/_rels/slide89.xml.rels><?xml version="1.0" encoding="UTF-8" standalone="yes"?>
<Relationships xmlns="http://schemas.openxmlformats.org/package/2006/relationships"><Relationship Id="rId3" Type="http://schemas.openxmlformats.org/officeDocument/2006/relationships/hyperlink" Target="https://www.education.ne.gov/fos/enrollment-option-application-instructions-faqs/" TargetMode="External"/><Relationship Id="rId2" Type="http://schemas.openxmlformats.org/officeDocument/2006/relationships/image" Target="../media/image123.png"/><Relationship Id="rId1" Type="http://schemas.openxmlformats.org/officeDocument/2006/relationships/slideLayout" Target="../slideLayouts/slideLayout34.xml"/><Relationship Id="rId5" Type="http://schemas.openxmlformats.org/officeDocument/2006/relationships/image" Target="../media/image125.png"/><Relationship Id="rId4" Type="http://schemas.openxmlformats.org/officeDocument/2006/relationships/image" Target="../media/image124.png"/></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6.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0.xml.rels><?xml version="1.0" encoding="UTF-8" standalone="yes"?>
<Relationships xmlns="http://schemas.openxmlformats.org/package/2006/relationships"><Relationship Id="rId3" Type="http://schemas.openxmlformats.org/officeDocument/2006/relationships/hyperlink" Target="mailto:michelle.cartwright@nebraska.gov" TargetMode="External"/><Relationship Id="rId2" Type="http://schemas.openxmlformats.org/officeDocument/2006/relationships/hyperlink" Target="mailto:kelsey.larsen@nebraska.gov" TargetMode="External"/><Relationship Id="rId1" Type="http://schemas.openxmlformats.org/officeDocument/2006/relationships/slideLayout" Target="../slideLayouts/slideLayout35.xml"/><Relationship Id="rId5" Type="http://schemas.openxmlformats.org/officeDocument/2006/relationships/image" Target="../media/image125.png"/><Relationship Id="rId4" Type="http://schemas.openxmlformats.org/officeDocument/2006/relationships/image" Target="../media/image126.png"/></Relationships>
</file>

<file path=ppt/slides/_rels/slide91.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3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6.xml"/></Relationships>
</file>

<file path=ppt/slides/_rels/slide95.xml.rels><?xml version="1.0" encoding="UTF-8" standalone="yes"?>
<Relationships xmlns="http://schemas.openxmlformats.org/package/2006/relationships"><Relationship Id="rId3" Type="http://schemas.openxmlformats.org/officeDocument/2006/relationships/hyperlink" Target="https://www.education.ne.gov/fos/state-aid/" TargetMode="External"/><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hyperlink" Target="https://www.education.ne.gov/fos/state-aid/" TargetMode="External"/><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7.xml"/></Relationships>
</file>

<file path=ppt/slides/_rels/slide98.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135.png"/><Relationship Id="rId4" Type="http://schemas.openxmlformats.org/officeDocument/2006/relationships/image" Target="../media/image1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5BAEC-780D-E595-9346-4AB4524E5FBE}"/>
              </a:ext>
            </a:extLst>
          </p:cNvPr>
          <p:cNvSpPr>
            <a:spLocks noGrp="1"/>
          </p:cNvSpPr>
          <p:nvPr>
            <p:ph type="title"/>
          </p:nvPr>
        </p:nvSpPr>
        <p:spPr/>
        <p:txBody>
          <a:bodyPr>
            <a:normAutofit/>
          </a:bodyPr>
          <a:lstStyle/>
          <a:p>
            <a:pPr algn="ctr"/>
            <a:r>
              <a:rPr lang="en-US" sz="4400" b="1" dirty="0">
                <a:solidFill>
                  <a:srgbClr val="080808"/>
                </a:solidFill>
              </a:rPr>
              <a:t>Welcome to</a:t>
            </a:r>
            <a:br>
              <a:rPr lang="en-US" sz="4400" b="1" dirty="0">
                <a:solidFill>
                  <a:srgbClr val="080808"/>
                </a:solidFill>
              </a:rPr>
            </a:br>
            <a:r>
              <a:rPr lang="en-US" sz="4400" b="1" dirty="0">
                <a:solidFill>
                  <a:srgbClr val="080808"/>
                </a:solidFill>
              </a:rPr>
              <a:t> New Superintendent Orientation</a:t>
            </a:r>
            <a:br>
              <a:rPr lang="en-US" sz="4400" b="1" dirty="0">
                <a:solidFill>
                  <a:srgbClr val="080808"/>
                </a:solidFill>
              </a:rPr>
            </a:br>
            <a:r>
              <a:rPr lang="en-US" sz="4400" b="1" dirty="0">
                <a:solidFill>
                  <a:srgbClr val="080808"/>
                </a:solidFill>
              </a:rPr>
              <a:t>July 2026</a:t>
            </a:r>
            <a:endParaRPr lang="en-US" sz="4400" b="1" dirty="0"/>
          </a:p>
        </p:txBody>
      </p:sp>
    </p:spTree>
    <p:extLst>
      <p:ext uri="{BB962C8B-B14F-4D97-AF65-F5344CB8AC3E}">
        <p14:creationId xmlns:p14="http://schemas.microsoft.com/office/powerpoint/2010/main" val="13772412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900" y="228600"/>
            <a:ext cx="10464800" cy="635000"/>
          </a:xfrm>
        </p:spPr>
        <p:txBody>
          <a:bodyPr>
            <a:normAutofit fontScale="90000"/>
          </a:bodyPr>
          <a:lstStyle/>
          <a:p>
            <a:pPr algn="ctr"/>
            <a:r>
              <a:rPr lang="en-US" sz="4400" b="1" dirty="0">
                <a:solidFill>
                  <a:schemeClr val="tx2"/>
                </a:solidFill>
              </a:rPr>
              <a:t>Depreciation Fund</a:t>
            </a:r>
          </a:p>
        </p:txBody>
      </p:sp>
      <p:graphicFrame>
        <p:nvGraphicFramePr>
          <p:cNvPr id="3" name="Diagram 2"/>
          <p:cNvGraphicFramePr/>
          <p:nvPr/>
        </p:nvGraphicFramePr>
        <p:xfrm>
          <a:off x="1228628" y="1068803"/>
          <a:ext cx="5214801" cy="5339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3317009" y="5526373"/>
            <a:ext cx="391333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2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420073" y="1803971"/>
            <a:ext cx="3505199" cy="453951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18167" y="1185306"/>
            <a:ext cx="1371601" cy="1742067"/>
          </a:xfrm>
          <a:prstGeom prst="rect">
            <a:avLst/>
          </a:prstGeom>
        </p:spPr>
      </p:pic>
      <p:sp>
        <p:nvSpPr>
          <p:cNvPr id="13" name="TextBox 12"/>
          <p:cNvSpPr txBox="1"/>
          <p:nvPr/>
        </p:nvSpPr>
        <p:spPr>
          <a:xfrm>
            <a:off x="7458174" y="3172069"/>
            <a:ext cx="3505198" cy="32470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Revenue Source: General Fund Transfers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Restricted by Allowable Reserves Limit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a:ea typeface="+mn-ea"/>
              <a:cs typeface="+mn-cs"/>
            </a:endParaRPr>
          </a:p>
        </p:txBody>
      </p:sp>
      <p:sp>
        <p:nvSpPr>
          <p:cNvPr id="5" name="TextBox 4">
            <a:extLst>
              <a:ext uri="{FF2B5EF4-FFF2-40B4-BE49-F238E27FC236}">
                <a16:creationId xmlns:a16="http://schemas.microsoft.com/office/drawing/2014/main" id="{FDA75A39-90BC-264B-78E2-9810F5A80193}"/>
              </a:ext>
            </a:extLst>
          </p:cNvPr>
          <p:cNvSpPr txBox="1"/>
          <p:nvPr/>
        </p:nvSpPr>
        <p:spPr>
          <a:xfrm>
            <a:off x="1559336" y="5516133"/>
            <a:ext cx="2887579" cy="98488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Replacement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75935265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C134A809-9B80-4AA1-A2E6-9C875BCA53DE}"/>
              </a:ext>
            </a:extLst>
          </p:cNvPr>
          <p:cNvSpPr>
            <a:spLocks noGrp="1"/>
          </p:cNvSpPr>
          <p:nvPr>
            <p:ph type="title"/>
          </p:nvPr>
        </p:nvSpPr>
        <p:spPr>
          <a:xfrm>
            <a:off x="58605" y="945073"/>
            <a:ext cx="3523826" cy="5121376"/>
          </a:xfrm>
        </p:spPr>
        <p:txBody>
          <a:bodyPr>
            <a:normAutofit fontScale="90000"/>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400" b="1" u="none" strike="noStrike" kern="1200" cap="none" spc="0" normalizeH="0" baseline="0" noProof="0" dirty="0">
                <a:ln>
                  <a:noFill/>
                </a:ln>
                <a:solidFill>
                  <a:schemeClr val="bg1"/>
                </a:solidFill>
                <a:effectLst/>
                <a:uLnTx/>
                <a:uFillTx/>
                <a:latin typeface="Tw Cen MT" panose="020B0602020104020603"/>
                <a:ea typeface="+mn-ea"/>
                <a:cs typeface="+mn-cs"/>
              </a:rPr>
              <a:t>STATE AID CERTIFICATION FORM</a:t>
            </a:r>
            <a:br>
              <a:rPr kumimoji="0" lang="en-US" sz="4400" b="1" u="none" strike="noStrike" kern="1200" cap="none" spc="0" normalizeH="0" baseline="0" noProof="0" dirty="0">
                <a:ln>
                  <a:noFill/>
                </a:ln>
                <a:solidFill>
                  <a:schemeClr val="bg1"/>
                </a:solidFill>
                <a:effectLst/>
                <a:uLnTx/>
                <a:uFillTx/>
                <a:latin typeface="Tw Cen MT" panose="020B0602020104020603"/>
                <a:ea typeface="+mn-ea"/>
                <a:cs typeface="+mn-cs"/>
              </a:rPr>
            </a:br>
            <a:br>
              <a:rPr kumimoji="0" lang="en-US" sz="4400" b="1" i="1" u="none" strike="noStrike" kern="1200" cap="none" spc="0" normalizeH="0" baseline="0" noProof="0" dirty="0">
                <a:ln>
                  <a:noFill/>
                </a:ln>
                <a:solidFill>
                  <a:schemeClr val="bg1"/>
                </a:solidFill>
                <a:effectLst/>
                <a:uLnTx/>
                <a:uFillTx/>
                <a:latin typeface="Tw Cen MT" panose="020B0602020104020603"/>
                <a:ea typeface="+mn-ea"/>
                <a:cs typeface="+mn-cs"/>
              </a:rPr>
            </a:br>
            <a:r>
              <a:rPr lang="en-US" sz="2400" i="1" dirty="0">
                <a:solidFill>
                  <a:schemeClr val="bg1"/>
                </a:solidFill>
                <a:latin typeface="Tw Cen MT" panose="020B0602020104020603"/>
              </a:rPr>
              <a:t>Released by March 1</a:t>
            </a:r>
            <a:br>
              <a:rPr lang="en-US" sz="2400" i="1" dirty="0">
                <a:solidFill>
                  <a:schemeClr val="bg1"/>
                </a:solidFill>
                <a:latin typeface="Tw Cen MT" panose="020B0602020104020603"/>
              </a:rPr>
            </a:br>
            <a:r>
              <a:rPr lang="en-US" sz="2400" i="1" dirty="0">
                <a:solidFill>
                  <a:schemeClr val="tx1"/>
                </a:solidFill>
                <a:latin typeface="Tw Cen MT" panose="020B0602020104020603"/>
                <a:hlinkClick r:id="rId2">
                  <a:extLst>
                    <a:ext uri="{A12FA001-AC4F-418D-AE19-62706E023703}">
                      <ahyp:hlinkClr xmlns:ahyp="http://schemas.microsoft.com/office/drawing/2018/hyperlinkcolor" val="tx"/>
                    </a:ext>
                  </a:extLst>
                </a:hlinkClick>
              </a:rPr>
              <a:t>https://sfos.education.ne.gov</a:t>
            </a:r>
            <a:br>
              <a:rPr lang="en-US" sz="2400" i="1" dirty="0">
                <a:solidFill>
                  <a:schemeClr val="bg1"/>
                </a:solidFill>
                <a:latin typeface="Tw Cen MT" panose="020B0602020104020603"/>
              </a:rPr>
            </a:br>
            <a:endParaRPr lang="en-US" sz="2400" i="1" dirty="0">
              <a:solidFill>
                <a:schemeClr val="bg1"/>
              </a:solidFill>
              <a:latin typeface="Tw Cen MT" panose="020B0602020104020603"/>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3" name="Content Placeholder 2">
            <a:extLst>
              <a:ext uri="{FF2B5EF4-FFF2-40B4-BE49-F238E27FC236}">
                <a16:creationId xmlns:a16="http://schemas.microsoft.com/office/drawing/2014/main" id="{1D11C600-CEFB-4DCF-89DE-A022420010A9}"/>
              </a:ext>
              <a:ext uri="{C183D7F6-B498-43B3-948B-1728B52AA6E4}">
                <adec:decorative xmlns:adec="http://schemas.microsoft.com/office/drawing/2017/decorative" val="1"/>
              </a:ext>
            </a:extLst>
          </p:cNvPr>
          <p:cNvSpPr>
            <a:spLocks noGrp="1"/>
          </p:cNvSpPr>
          <p:nvPr>
            <p:ph idx="1"/>
          </p:nvPr>
        </p:nvSpPr>
        <p:spPr>
          <a:xfrm>
            <a:off x="10840339" y="4415692"/>
            <a:ext cx="861868" cy="1813932"/>
          </a:xfrm>
          <a:solidFill>
            <a:schemeClr val="bg1"/>
          </a:solidFill>
        </p:spPr>
        <p:txBody>
          <a:bodyPr anchor="ctr">
            <a:normAutofit/>
          </a:bodyPr>
          <a:lstStyle/>
          <a:p>
            <a:pPr marL="457200" lvl="1" indent="0">
              <a:buNone/>
            </a:pPr>
            <a:endParaRPr lang="en-US" sz="1800" dirty="0">
              <a:ea typeface="Cambria" panose="02040503050406030204" pitchFamily="18" charset="0"/>
            </a:endParaRPr>
          </a:p>
          <a:p>
            <a:endParaRPr lang="en-US" sz="2000" dirty="0">
              <a:ea typeface="Cambria" panose="02040503050406030204" pitchFamily="18" charset="0"/>
            </a:endParaRPr>
          </a:p>
          <a:p>
            <a:pPr marL="0" indent="0">
              <a:buNone/>
            </a:pPr>
            <a:endParaRPr lang="en-US" sz="1500" dirty="0"/>
          </a:p>
        </p:txBody>
      </p:sp>
      <p:pic>
        <p:nvPicPr>
          <p:cNvPr id="4" name="Picture 3">
            <a:extLst>
              <a:ext uri="{FF2B5EF4-FFF2-40B4-BE49-F238E27FC236}">
                <a16:creationId xmlns:a16="http://schemas.microsoft.com/office/drawing/2014/main" id="{F9FC5089-91EF-F954-43C7-D539A787281F}"/>
              </a:ext>
            </a:extLst>
          </p:cNvPr>
          <p:cNvPicPr>
            <a:picLocks noChangeAspect="1"/>
          </p:cNvPicPr>
          <p:nvPr/>
        </p:nvPicPr>
        <p:blipFill>
          <a:blip r:embed="rId3"/>
          <a:srcRect l="792" r="792"/>
          <a:stretch/>
        </p:blipFill>
        <p:spPr>
          <a:xfrm>
            <a:off x="5225454" y="76761"/>
            <a:ext cx="5630421" cy="6858000"/>
          </a:xfrm>
          <a:prstGeom prst="rect">
            <a:avLst/>
          </a:prstGeom>
          <a:ln w="12700">
            <a:solidFill>
              <a:schemeClr val="accent1"/>
            </a:solidFill>
          </a:ln>
        </p:spPr>
      </p:pic>
      <p:sp>
        <p:nvSpPr>
          <p:cNvPr id="5" name="Rectangle: Rounded Corners 4">
            <a:extLst>
              <a:ext uri="{FF2B5EF4-FFF2-40B4-BE49-F238E27FC236}">
                <a16:creationId xmlns:a16="http://schemas.microsoft.com/office/drawing/2014/main" id="{4CE4555A-1ACA-7AAB-5B19-F9C3F19F6404}"/>
              </a:ext>
              <a:ext uri="{C183D7F6-B498-43B3-948B-1728B52AA6E4}">
                <adec:decorative xmlns:adec="http://schemas.microsoft.com/office/drawing/2017/decorative" val="1"/>
              </a:ext>
            </a:extLst>
          </p:cNvPr>
          <p:cNvSpPr/>
          <p:nvPr/>
        </p:nvSpPr>
        <p:spPr>
          <a:xfrm>
            <a:off x="5216011" y="1593709"/>
            <a:ext cx="5614884" cy="2426186"/>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 name="Rectangle: Rounded Corners 5">
            <a:extLst>
              <a:ext uri="{FF2B5EF4-FFF2-40B4-BE49-F238E27FC236}">
                <a16:creationId xmlns:a16="http://schemas.microsoft.com/office/drawing/2014/main" id="{91700F52-2182-45D8-3718-A48238E8358E}"/>
              </a:ext>
              <a:ext uri="{C183D7F6-B498-43B3-948B-1728B52AA6E4}">
                <adec:decorative xmlns:adec="http://schemas.microsoft.com/office/drawing/2017/decorative" val="1"/>
              </a:ext>
            </a:extLst>
          </p:cNvPr>
          <p:cNvSpPr/>
          <p:nvPr/>
        </p:nvSpPr>
        <p:spPr>
          <a:xfrm>
            <a:off x="10126735" y="4021200"/>
            <a:ext cx="713604" cy="130318"/>
          </a:xfrm>
          <a:prstGeom prst="roundRect">
            <a:avLst/>
          </a:prstGeom>
          <a:noFill/>
          <a:ln w="28575">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7" name="Arrow: Down 6">
            <a:extLst>
              <a:ext uri="{FF2B5EF4-FFF2-40B4-BE49-F238E27FC236}">
                <a16:creationId xmlns:a16="http://schemas.microsoft.com/office/drawing/2014/main" id="{55FD1EAD-9F50-4B5C-DC0E-21B83E71173D}"/>
              </a:ext>
              <a:ext uri="{C183D7F6-B498-43B3-948B-1728B52AA6E4}">
                <adec:decorative xmlns:adec="http://schemas.microsoft.com/office/drawing/2017/decorative" val="1"/>
              </a:ext>
            </a:extLst>
          </p:cNvPr>
          <p:cNvSpPr/>
          <p:nvPr/>
        </p:nvSpPr>
        <p:spPr>
          <a:xfrm rot="2875895">
            <a:off x="11208553" y="3344178"/>
            <a:ext cx="125438" cy="796283"/>
          </a:xfrm>
          <a:prstGeom prst="down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9" name="Arrow: Down 8">
            <a:extLst>
              <a:ext uri="{FF2B5EF4-FFF2-40B4-BE49-F238E27FC236}">
                <a16:creationId xmlns:a16="http://schemas.microsoft.com/office/drawing/2014/main" id="{94D6814C-934F-0AD3-9386-05DBE8A5BF61}"/>
              </a:ext>
              <a:ext uri="{C183D7F6-B498-43B3-948B-1728B52AA6E4}">
                <adec:decorative xmlns:adec="http://schemas.microsoft.com/office/drawing/2017/decorative" val="1"/>
              </a:ext>
            </a:extLst>
          </p:cNvPr>
          <p:cNvSpPr/>
          <p:nvPr/>
        </p:nvSpPr>
        <p:spPr>
          <a:xfrm rot="2875895">
            <a:off x="11174367" y="4611195"/>
            <a:ext cx="125438" cy="796283"/>
          </a:xfrm>
          <a:prstGeom prst="downArrow">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1" name="Arrow: Down 10">
            <a:extLst>
              <a:ext uri="{FF2B5EF4-FFF2-40B4-BE49-F238E27FC236}">
                <a16:creationId xmlns:a16="http://schemas.microsoft.com/office/drawing/2014/main" id="{8DC4EFAB-BA74-3A9E-C257-7AF7C784571C}"/>
              </a:ext>
              <a:ext uri="{C183D7F6-B498-43B3-948B-1728B52AA6E4}">
                <adec:decorative xmlns:adec="http://schemas.microsoft.com/office/drawing/2017/decorative" val="1"/>
              </a:ext>
            </a:extLst>
          </p:cNvPr>
          <p:cNvSpPr/>
          <p:nvPr/>
        </p:nvSpPr>
        <p:spPr>
          <a:xfrm rot="2875895">
            <a:off x="11124408" y="5013235"/>
            <a:ext cx="125438" cy="796283"/>
          </a:xfrm>
          <a:prstGeom prst="down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4" name="Rectangle: Rounded Corners 13">
            <a:extLst>
              <a:ext uri="{FF2B5EF4-FFF2-40B4-BE49-F238E27FC236}">
                <a16:creationId xmlns:a16="http://schemas.microsoft.com/office/drawing/2014/main" id="{87710655-75C0-6E56-8890-616482007D70}"/>
              </a:ext>
              <a:ext uri="{C183D7F6-B498-43B3-948B-1728B52AA6E4}">
                <adec:decorative xmlns:adec="http://schemas.microsoft.com/office/drawing/2017/decorative" val="1"/>
              </a:ext>
            </a:extLst>
          </p:cNvPr>
          <p:cNvSpPr/>
          <p:nvPr/>
        </p:nvSpPr>
        <p:spPr>
          <a:xfrm>
            <a:off x="5216248" y="4301874"/>
            <a:ext cx="5614884" cy="1020783"/>
          </a:xfrm>
          <a:prstGeom prst="round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5" name="Rectangle: Rounded Corners 14">
            <a:extLst>
              <a:ext uri="{FF2B5EF4-FFF2-40B4-BE49-F238E27FC236}">
                <a16:creationId xmlns:a16="http://schemas.microsoft.com/office/drawing/2014/main" id="{1310D101-AE70-780D-CFA1-642F60DA9684}"/>
              </a:ext>
              <a:ext uri="{C183D7F6-B498-43B3-948B-1728B52AA6E4}">
                <adec:decorative xmlns:adec="http://schemas.microsoft.com/office/drawing/2017/decorative" val="1"/>
              </a:ext>
            </a:extLst>
          </p:cNvPr>
          <p:cNvSpPr/>
          <p:nvPr/>
        </p:nvSpPr>
        <p:spPr>
          <a:xfrm>
            <a:off x="10151477" y="5322658"/>
            <a:ext cx="713604" cy="156893"/>
          </a:xfrm>
          <a:prstGeom prst="roundRect">
            <a:avLst/>
          </a:prstGeom>
          <a:noFill/>
          <a:ln w="28575">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6" name="Rectangle: Rounded Corners 15">
            <a:extLst>
              <a:ext uri="{FF2B5EF4-FFF2-40B4-BE49-F238E27FC236}">
                <a16:creationId xmlns:a16="http://schemas.microsoft.com/office/drawing/2014/main" id="{10B29AA6-5BB7-331E-709D-4B48F1361651}"/>
              </a:ext>
              <a:ext uri="{C183D7F6-B498-43B3-948B-1728B52AA6E4}">
                <adec:decorative xmlns:adec="http://schemas.microsoft.com/office/drawing/2017/decorative" val="1"/>
              </a:ext>
            </a:extLst>
          </p:cNvPr>
          <p:cNvSpPr/>
          <p:nvPr/>
        </p:nvSpPr>
        <p:spPr>
          <a:xfrm>
            <a:off x="5216248" y="5598941"/>
            <a:ext cx="5611243" cy="156893"/>
          </a:xfrm>
          <a:prstGeom prst="roundRect">
            <a:avLst/>
          </a:prstGeom>
          <a:noFill/>
          <a:ln w="28575">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7" name="Rectangle: Rounded Corners 16">
            <a:extLst>
              <a:ext uri="{FF2B5EF4-FFF2-40B4-BE49-F238E27FC236}">
                <a16:creationId xmlns:a16="http://schemas.microsoft.com/office/drawing/2014/main" id="{0C7D1BF2-29ED-FD77-AE2F-C2818270F099}"/>
              </a:ext>
              <a:ext uri="{C183D7F6-B498-43B3-948B-1728B52AA6E4}">
                <adec:decorative xmlns:adec="http://schemas.microsoft.com/office/drawing/2017/decorative" val="1"/>
              </a:ext>
            </a:extLst>
          </p:cNvPr>
          <p:cNvSpPr/>
          <p:nvPr/>
        </p:nvSpPr>
        <p:spPr>
          <a:xfrm>
            <a:off x="5196272" y="6601992"/>
            <a:ext cx="5631219" cy="156893"/>
          </a:xfrm>
          <a:prstGeom prst="roundRect">
            <a:avLst/>
          </a:prstGeom>
          <a:noFill/>
          <a:ln w="285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8" name="Arrow: Down 17">
            <a:extLst>
              <a:ext uri="{FF2B5EF4-FFF2-40B4-BE49-F238E27FC236}">
                <a16:creationId xmlns:a16="http://schemas.microsoft.com/office/drawing/2014/main" id="{669F2C79-B742-2F18-D39F-5CA1DBFB67E1}"/>
              </a:ext>
              <a:ext uri="{C183D7F6-B498-43B3-948B-1728B52AA6E4}">
                <adec:decorative xmlns:adec="http://schemas.microsoft.com/office/drawing/2017/decorative" val="1"/>
              </a:ext>
            </a:extLst>
          </p:cNvPr>
          <p:cNvSpPr/>
          <p:nvPr/>
        </p:nvSpPr>
        <p:spPr>
          <a:xfrm rot="2875895">
            <a:off x="11170803" y="5981629"/>
            <a:ext cx="125438" cy="796283"/>
          </a:xfrm>
          <a:prstGeom prst="down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3" name="Rectangle: Rounded Corners 12">
            <a:extLst>
              <a:ext uri="{FF2B5EF4-FFF2-40B4-BE49-F238E27FC236}">
                <a16:creationId xmlns:a16="http://schemas.microsoft.com/office/drawing/2014/main" id="{B1EC4C07-FE3E-28A9-E876-0A9FA2FF8B35}"/>
              </a:ext>
              <a:ext uri="{C183D7F6-B498-43B3-948B-1728B52AA6E4}">
                <adec:decorative xmlns:adec="http://schemas.microsoft.com/office/drawing/2017/decorative" val="1"/>
              </a:ext>
            </a:extLst>
          </p:cNvPr>
          <p:cNvSpPr/>
          <p:nvPr/>
        </p:nvSpPr>
        <p:spPr>
          <a:xfrm>
            <a:off x="5233222" y="726087"/>
            <a:ext cx="5614884" cy="723136"/>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9" name="Arrow: Down 18">
            <a:extLst>
              <a:ext uri="{FF2B5EF4-FFF2-40B4-BE49-F238E27FC236}">
                <a16:creationId xmlns:a16="http://schemas.microsoft.com/office/drawing/2014/main" id="{F31ABBDB-27A5-3215-13FF-B729171E63A0}"/>
              </a:ext>
              <a:ext uri="{C183D7F6-B498-43B3-948B-1728B52AA6E4}">
                <adec:decorative xmlns:adec="http://schemas.microsoft.com/office/drawing/2017/decorative" val="1"/>
              </a:ext>
            </a:extLst>
          </p:cNvPr>
          <p:cNvSpPr/>
          <p:nvPr/>
        </p:nvSpPr>
        <p:spPr>
          <a:xfrm rot="2875895">
            <a:off x="11212053" y="749619"/>
            <a:ext cx="125438" cy="79628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Rectangle: Rounded Corners 19">
            <a:extLst>
              <a:ext uri="{FF2B5EF4-FFF2-40B4-BE49-F238E27FC236}">
                <a16:creationId xmlns:a16="http://schemas.microsoft.com/office/drawing/2014/main" id="{AAB46A9B-FEDB-762B-1DE1-CB282CC8D7CB}"/>
              </a:ext>
              <a:ext uri="{C183D7F6-B498-43B3-948B-1728B52AA6E4}">
                <adec:decorative xmlns:adec="http://schemas.microsoft.com/office/drawing/2017/decorative" val="1"/>
              </a:ext>
            </a:extLst>
          </p:cNvPr>
          <p:cNvSpPr/>
          <p:nvPr/>
        </p:nvSpPr>
        <p:spPr>
          <a:xfrm>
            <a:off x="10143290" y="1453372"/>
            <a:ext cx="713604" cy="130318"/>
          </a:xfrm>
          <a:prstGeom prst="round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39911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18" grpId="0" animBg="1"/>
      <p:bldP spid="19" grpId="0" animBg="1"/>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p:nvPr>
        </p:nvSpPr>
        <p:spPr>
          <a:xfrm>
            <a:off x="1635327" y="269542"/>
            <a:ext cx="8915400" cy="1034129"/>
          </a:xfrm>
          <a:prstGeom prst="rect">
            <a:avLst/>
          </a:prstGeom>
          <a:noFill/>
        </p:spPr>
        <p:txBody>
          <a:bodyPr wrap="square" rtlCol="0">
            <a:spAutoFit/>
          </a:bodyPr>
          <a:lstStyle/>
          <a:p>
            <a:pPr marL="45720" algn="ctr" defTabSz="457200"/>
            <a:r>
              <a:rPr lang="en-US" sz="4400" b="1" dirty="0">
                <a:solidFill>
                  <a:srgbClr val="7030A0"/>
                </a:solidFill>
              </a:rPr>
              <a:t>CATEGORIES OF NEEDS</a:t>
            </a:r>
          </a:p>
          <a:p>
            <a:endParaRPr lang="en-US" sz="2400" dirty="0"/>
          </a:p>
        </p:txBody>
      </p:sp>
      <p:grpSp>
        <p:nvGrpSpPr>
          <p:cNvPr id="7" name="Group 6"/>
          <p:cNvGrpSpPr/>
          <p:nvPr/>
        </p:nvGrpSpPr>
        <p:grpSpPr>
          <a:xfrm>
            <a:off x="918920" y="1260479"/>
            <a:ext cx="1844636" cy="4883848"/>
            <a:chOff x="0" y="0"/>
            <a:chExt cx="1659433" cy="4495800"/>
          </a:xfrm>
          <a:scene3d>
            <a:camera prst="orthographicFront"/>
            <a:lightRig rig="flat" dir="t"/>
          </a:scene3d>
        </p:grpSpPr>
        <p:sp>
          <p:nvSpPr>
            <p:cNvPr id="8" name="Rounded Rectangle 7"/>
            <p:cNvSpPr/>
            <p:nvPr/>
          </p:nvSpPr>
          <p:spPr>
            <a:xfrm>
              <a:off x="0"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9" name="Rounded Rectangle 4"/>
            <p:cNvSpPr txBox="1"/>
            <p:nvPr/>
          </p:nvSpPr>
          <p:spPr>
            <a:xfrm>
              <a:off x="0" y="1798320"/>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99568" rIns="99568" bIns="99568" numCol="1" spcCol="1270" anchor="t"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BASIC FUNDING</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Estimated amount required to generally operate a school district with a specified number of students</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Calculated by a comparison group</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Average general fund operating expenditures</a:t>
              </a:r>
            </a:p>
          </p:txBody>
        </p:sp>
      </p:grpSp>
      <p:grpSp>
        <p:nvGrpSpPr>
          <p:cNvPr id="10" name="Group 9"/>
          <p:cNvGrpSpPr/>
          <p:nvPr/>
        </p:nvGrpSpPr>
        <p:grpSpPr>
          <a:xfrm>
            <a:off x="2962904" y="1256112"/>
            <a:ext cx="1964133" cy="4883848"/>
            <a:chOff x="1663949" y="0"/>
            <a:chExt cx="1704700" cy="4495800"/>
          </a:xfrm>
          <a:scene3d>
            <a:camera prst="orthographicFront"/>
            <a:lightRig rig="flat" dir="t"/>
          </a:scene3d>
        </p:grpSpPr>
        <p:sp>
          <p:nvSpPr>
            <p:cNvPr id="11" name="Rounded Rectangle 10"/>
            <p:cNvSpPr/>
            <p:nvPr/>
          </p:nvSpPr>
          <p:spPr>
            <a:xfrm>
              <a:off x="1709216"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12" name="Rounded Rectangle 4"/>
            <p:cNvSpPr txBox="1"/>
            <p:nvPr/>
          </p:nvSpPr>
          <p:spPr>
            <a:xfrm>
              <a:off x="1663949" y="1798320"/>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99568" rIns="99568" bIns="99568" numCol="1" spcCol="1270" anchor="t"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ALLOWANCES</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Based on estimated or actual expense</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District specific</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Addresses a specified situation by reducing basic funding </a:t>
              </a:r>
            </a:p>
          </p:txBody>
        </p:sp>
      </p:grpSp>
      <p:grpSp>
        <p:nvGrpSpPr>
          <p:cNvPr id="13" name="Group 12"/>
          <p:cNvGrpSpPr/>
          <p:nvPr/>
        </p:nvGrpSpPr>
        <p:grpSpPr>
          <a:xfrm>
            <a:off x="5128880" y="1260479"/>
            <a:ext cx="1918246" cy="4862815"/>
            <a:chOff x="3418433" y="0"/>
            <a:chExt cx="1659433" cy="4495800"/>
          </a:xfrm>
          <a:scene3d>
            <a:camera prst="orthographicFront"/>
            <a:lightRig rig="flat" dir="t"/>
          </a:scene3d>
        </p:grpSpPr>
        <p:sp>
          <p:nvSpPr>
            <p:cNvPr id="14" name="Rounded Rectangle 13"/>
            <p:cNvSpPr/>
            <p:nvPr/>
          </p:nvSpPr>
          <p:spPr>
            <a:xfrm>
              <a:off x="3418433"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15" name="Rounded Rectangle 4"/>
            <p:cNvSpPr txBox="1"/>
            <p:nvPr/>
          </p:nvSpPr>
          <p:spPr>
            <a:xfrm>
              <a:off x="3418433" y="1798320"/>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99568" rIns="99568" bIns="99568" numCol="1" spcCol="1270" anchor="t"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ADJUSTMENTS</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Increases the needs</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Adds money to formula</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Addresses a specified situation without reducing basic funding</a:t>
              </a:r>
            </a:p>
            <a:p>
              <a:pPr marL="57150" marR="0" lvl="1" indent="-57150" algn="l" defTabSz="488950" rtl="0" eaLnBrk="1" fontAlgn="auto" latinLnBrk="0" hangingPunct="1">
                <a:lnSpc>
                  <a:spcPct val="90000"/>
                </a:lnSpc>
                <a:spcBef>
                  <a:spcPct val="0"/>
                </a:spcBef>
                <a:spcAft>
                  <a:spcPct val="15000"/>
                </a:spcAft>
                <a:buClrTx/>
                <a:buSzTx/>
                <a:buFontTx/>
                <a:buChar char="••"/>
                <a:tabLst/>
                <a:defRPr/>
              </a:pPr>
              <a:endParaRPr kumimoji="0" lang="en-US" sz="11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endParaRPr>
            </a:p>
          </p:txBody>
        </p:sp>
      </p:grpSp>
      <p:grpSp>
        <p:nvGrpSpPr>
          <p:cNvPr id="16" name="Group 15"/>
          <p:cNvGrpSpPr/>
          <p:nvPr/>
        </p:nvGrpSpPr>
        <p:grpSpPr>
          <a:xfrm>
            <a:off x="7274506" y="1282429"/>
            <a:ext cx="1857930" cy="4912697"/>
            <a:chOff x="5127649" y="0"/>
            <a:chExt cx="1685915" cy="4495800"/>
          </a:xfrm>
          <a:scene3d>
            <a:camera prst="orthographicFront"/>
            <a:lightRig rig="flat" dir="t"/>
          </a:scene3d>
        </p:grpSpPr>
        <p:sp>
          <p:nvSpPr>
            <p:cNvPr id="17" name="Rounded Rectangle 16"/>
            <p:cNvSpPr/>
            <p:nvPr/>
          </p:nvSpPr>
          <p:spPr>
            <a:xfrm>
              <a:off x="5127649"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18" name="Rounded Rectangle 4"/>
            <p:cNvSpPr txBox="1"/>
            <p:nvPr/>
          </p:nvSpPr>
          <p:spPr>
            <a:xfrm>
              <a:off x="5154131" y="1798320"/>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99568" rIns="99568" bIns="99568" numCol="1" spcCol="1270" anchor="t"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CORRECTIONS</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Added or subtracted</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Corrects for an allowance or an adjustment</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Occurs 2 years later</a:t>
              </a:r>
            </a:p>
          </p:txBody>
        </p:sp>
      </p:grpSp>
      <p:grpSp>
        <p:nvGrpSpPr>
          <p:cNvPr id="19" name="Group 18"/>
          <p:cNvGrpSpPr/>
          <p:nvPr/>
        </p:nvGrpSpPr>
        <p:grpSpPr>
          <a:xfrm>
            <a:off x="9308073" y="1273180"/>
            <a:ext cx="1971957" cy="4871148"/>
            <a:chOff x="6903642" y="0"/>
            <a:chExt cx="1692006" cy="4495800"/>
          </a:xfrm>
          <a:scene3d>
            <a:camera prst="orthographicFront"/>
            <a:lightRig rig="flat" dir="t"/>
          </a:scene3d>
        </p:grpSpPr>
        <p:sp>
          <p:nvSpPr>
            <p:cNvPr id="20" name="Rounded Rectangle 19"/>
            <p:cNvSpPr/>
            <p:nvPr/>
          </p:nvSpPr>
          <p:spPr>
            <a:xfrm>
              <a:off x="6936215"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21" name="Rounded Rectangle 4"/>
            <p:cNvSpPr txBox="1"/>
            <p:nvPr/>
          </p:nvSpPr>
          <p:spPr>
            <a:xfrm>
              <a:off x="6903642" y="1798320"/>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99568" tIns="99568" rIns="99568" bIns="99568" numCol="1" spcCol="1270" anchor="t" anchorCtr="1">
              <a:noAutofit/>
            </a:bodyPr>
            <a:lstStyle/>
            <a:p>
              <a:pPr marL="0" marR="0" lvl="0" indent="0" algn="ctr" defTabSz="622300" rtl="0" eaLnBrk="1" fontAlgn="auto" latinLnBrk="0" hangingPunct="1">
                <a:lnSpc>
                  <a:spcPct val="90000"/>
                </a:lnSpc>
                <a:spcBef>
                  <a:spcPct val="0"/>
                </a:spcBef>
                <a:spcAft>
                  <a:spcPct val="35000"/>
                </a:spcAft>
                <a:buClrTx/>
                <a:buSzTx/>
                <a:buFontTx/>
                <a:buNone/>
                <a:tabLst/>
                <a:defRPr/>
              </a:pPr>
              <a:r>
                <a:rPr kumimoji="0" lang="en-US" sz="18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NEEDS STABILIZATION</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An amount added or subtracted</a:t>
              </a:r>
            </a:p>
            <a:p>
              <a:pPr marL="57150" marR="0" lvl="1" indent="-57150" algn="l" defTabSz="488950" rtl="0" eaLnBrk="1" fontAlgn="auto" latinLnBrk="0" hangingPunct="1">
                <a:lnSpc>
                  <a:spcPct val="90000"/>
                </a:lnSpc>
                <a:spcBef>
                  <a:spcPct val="0"/>
                </a:spcBef>
                <a:spcAft>
                  <a:spcPct val="15000"/>
                </a:spcAft>
                <a:buClrTx/>
                <a:buSzTx/>
                <a:buFontTx/>
                <a:buChar char="••"/>
                <a:tabLst/>
                <a:defRPr/>
              </a:pPr>
              <a:r>
                <a:rPr kumimoji="0" lang="en-US" sz="15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Keeps the needs from growing or declining by more than a specific rate</a:t>
              </a:r>
            </a:p>
          </p:txBody>
        </p:sp>
      </p:grpSp>
      <p:pic>
        <p:nvPicPr>
          <p:cNvPr id="22" name="Pictur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2629" y="1558652"/>
            <a:ext cx="1471912" cy="147191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23" name="Picture 12" descr="Image result for student growth ic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23312" y="1555205"/>
            <a:ext cx="1470072" cy="14700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4" name="Picture 6" descr="Image result for income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353683" y="1542505"/>
            <a:ext cx="1456076" cy="147687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5" name="Picture 8" descr="Image result for income 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13249" y="1609452"/>
            <a:ext cx="1419727" cy="141972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6" name="Picture 12" descr="Image result for income 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71181" y="1568574"/>
            <a:ext cx="1458578" cy="145857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7" name="Left-Right Arrow 26">
            <a:extLst>
              <a:ext uri="{C183D7F6-B498-43B3-948B-1728B52AA6E4}">
                <adec:decorative xmlns:adec="http://schemas.microsoft.com/office/drawing/2017/decorative" val="1"/>
              </a:ext>
            </a:extLst>
          </p:cNvPr>
          <p:cNvSpPr/>
          <p:nvPr/>
        </p:nvSpPr>
        <p:spPr>
          <a:xfrm>
            <a:off x="2106094" y="5802056"/>
            <a:ext cx="7816596" cy="674370"/>
          </a:xfrm>
          <a:prstGeom prst="leftRightArrow">
            <a:avLst/>
          </a:prstGeom>
          <a:solidFill>
            <a:schemeClr val="accent2">
              <a:lumMod val="40000"/>
              <a:lumOff val="60000"/>
            </a:schemeClr>
          </a:solidFill>
          <a:scene3d>
            <a:camera prst="orthographicFront"/>
            <a:lightRig rig="flat" dir="t"/>
          </a:scene3d>
          <a:sp3d prstMaterial="dkEdge">
            <a:bevelT w="8200" h="38100"/>
          </a:sp3d>
        </p:spPr>
        <p:style>
          <a:lnRef idx="1">
            <a:schemeClr val="lt1">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28" name="TextBox 27"/>
          <p:cNvSpPr txBox="1"/>
          <p:nvPr/>
        </p:nvSpPr>
        <p:spPr>
          <a:xfrm>
            <a:off x="3140765" y="5919502"/>
            <a:ext cx="4969127"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rPr>
              <a:t>COSTS TO EDUCATE THE STUDENTS </a:t>
            </a:r>
          </a:p>
        </p:txBody>
      </p:sp>
    </p:spTree>
    <p:extLst>
      <p:ext uri="{BB962C8B-B14F-4D97-AF65-F5344CB8AC3E}">
        <p14:creationId xmlns:p14="http://schemas.microsoft.com/office/powerpoint/2010/main" val="24512970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63325" y="1670262"/>
            <a:ext cx="3760967" cy="4594778"/>
          </a:xfrm>
          <a:prstGeom prst="roundRect">
            <a:avLst>
              <a:gd name="adj" fmla="val 8887"/>
            </a:avLst>
          </a:prstGeom>
          <a:solidFill>
            <a:schemeClr val="accent5">
              <a:lumMod val="20000"/>
              <a:lumOff val="80000"/>
            </a:schemeClr>
          </a:solidFill>
          <a:ln w="12700" cap="flat" cmpd="sng" algn="ctr">
            <a:solidFill>
              <a:sysClr val="windowText" lastClr="000000">
                <a:shade val="50000"/>
              </a:sysClr>
            </a:solidFill>
            <a:prstDash val="solid"/>
            <a:miter lim="800000"/>
          </a:ln>
          <a:effectLst/>
        </p:spPr>
        <p:txBody>
          <a:bodyPr wrap="square" rtlCol="0">
            <a:noAutofit/>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1" i="0" u="sng" strike="noStrike" kern="1200" cap="none" spc="0" normalizeH="0" baseline="0" noProof="0" dirty="0">
                <a:ln>
                  <a:noFill/>
                </a:ln>
                <a:solidFill>
                  <a:srgbClr val="1F1646"/>
                </a:solidFill>
                <a:effectLst/>
                <a:uLnTx/>
                <a:uFillTx/>
                <a:latin typeface="Tw Cen MT" panose="020B0602020104020603"/>
                <a:ea typeface="+mn-ea"/>
                <a:cs typeface="+mn-cs"/>
              </a:rPr>
              <a:t>ESTIMATED AMOUNT</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0" i="0" u="none" strike="noStrike" kern="1200" cap="none" spc="0" normalizeH="0" baseline="0" noProof="0" dirty="0">
                <a:ln>
                  <a:noFill/>
                </a:ln>
                <a:solidFill>
                  <a:srgbClr val="1F1646"/>
                </a:solidFill>
                <a:effectLst/>
                <a:uLnTx/>
                <a:uFillTx/>
                <a:latin typeface="Tw Cen MT" panose="020B0602020104020603"/>
                <a:ea typeface="+mn-ea"/>
                <a:cs typeface="+mn-cs"/>
              </a:rPr>
              <a:t>required to generally operate a school district with a specified number of students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1600" b="1" i="1" u="none" strike="noStrike" kern="1200" cap="none" spc="0" normalizeH="0" baseline="0" noProof="0" dirty="0">
              <a:ln>
                <a:noFill/>
              </a:ln>
              <a:solidFill>
                <a:srgbClr val="1F1646"/>
              </a:solidFill>
              <a:effectLst/>
              <a:uLnTx/>
              <a:uFillTx/>
              <a:latin typeface="Tw Cen MT" panose="020B0602020104020603"/>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1" i="0" u="sng" strike="noStrike" kern="1200" cap="none" spc="0" normalizeH="0" baseline="0" noProof="0" dirty="0">
                <a:ln>
                  <a:noFill/>
                </a:ln>
                <a:solidFill>
                  <a:srgbClr val="1F1646"/>
                </a:solidFill>
                <a:effectLst/>
                <a:uLnTx/>
                <a:uFillTx/>
                <a:latin typeface="Tw Cen MT" panose="020B0602020104020603"/>
                <a:ea typeface="+mn-ea"/>
                <a:cs typeface="+mn-cs"/>
              </a:rPr>
              <a:t>CALCULATED BY COMPARISON GROUP</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0" i="0" u="none" strike="noStrike" kern="1200" cap="none" spc="0" normalizeH="0" baseline="0" noProof="0" dirty="0">
                <a:ln>
                  <a:noFill/>
                </a:ln>
                <a:solidFill>
                  <a:srgbClr val="1F1646"/>
                </a:solidFill>
                <a:effectLst/>
                <a:uLnTx/>
                <a:uFillTx/>
                <a:latin typeface="Tw Cen MT" panose="020B0602020104020603"/>
                <a:ea typeface="+mn-ea"/>
                <a:cs typeface="+mn-cs"/>
              </a:rPr>
              <a:t>Using the 10 larger and 10 smaller districts closest in size and measured by formula students </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1600" b="0" i="0" u="none" strike="noStrike" kern="1200" cap="none" spc="0" normalizeH="0" baseline="0" noProof="0" dirty="0">
              <a:ln>
                <a:noFill/>
              </a:ln>
              <a:solidFill>
                <a:srgbClr val="1F1646"/>
              </a:solidFill>
              <a:effectLst/>
              <a:uLnTx/>
              <a:uFillTx/>
              <a:latin typeface="Tw Cen MT" panose="020B0602020104020603"/>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1" i="0" u="sng" strike="noStrike" kern="1200" cap="none" spc="0" normalizeH="0" baseline="0" noProof="0" dirty="0">
                <a:ln>
                  <a:noFill/>
                </a:ln>
                <a:solidFill>
                  <a:srgbClr val="1F1646"/>
                </a:solidFill>
                <a:effectLst/>
                <a:uLnTx/>
                <a:uFillTx/>
                <a:latin typeface="Tw Cen MT" panose="020B0602020104020603"/>
                <a:ea typeface="+mn-ea"/>
                <a:cs typeface="+mn-cs"/>
              </a:rPr>
              <a:t>ADJUSTED GFOE</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600" b="0" i="0" u="none" strike="noStrike" kern="1200" cap="none" spc="0" normalizeH="0" baseline="0" noProof="0" dirty="0">
                <a:ln>
                  <a:noFill/>
                </a:ln>
                <a:solidFill>
                  <a:srgbClr val="1F1646"/>
                </a:solidFill>
                <a:effectLst/>
                <a:uLnTx/>
                <a:uFillTx/>
                <a:latin typeface="Tw Cen MT" panose="020B0602020104020603"/>
                <a:ea typeface="+mn-ea"/>
                <a:cs typeface="+mn-cs"/>
              </a:rPr>
              <a:t>is averaged when calculating basic funding</a:t>
            </a:r>
          </a:p>
        </p:txBody>
      </p:sp>
      <p:sp>
        <p:nvSpPr>
          <p:cNvPr id="6" name="Title 5">
            <a:extLst>
              <a:ext uri="{FF2B5EF4-FFF2-40B4-BE49-F238E27FC236}">
                <a16:creationId xmlns:a16="http://schemas.microsoft.com/office/drawing/2014/main" id="{120CE08C-D32D-CFD1-E99B-0082CDC02035}"/>
              </a:ext>
            </a:extLst>
          </p:cNvPr>
          <p:cNvSpPr>
            <a:spLocks noGrp="1"/>
          </p:cNvSpPr>
          <p:nvPr>
            <p:ph type="title"/>
          </p:nvPr>
        </p:nvSpPr>
        <p:spPr>
          <a:xfrm>
            <a:off x="763325" y="122779"/>
            <a:ext cx="4475480" cy="924457"/>
          </a:xfrm>
        </p:spPr>
        <p:txBody>
          <a:bodyPr/>
          <a:lstStyle/>
          <a:p>
            <a:r>
              <a:rPr lang="en-US" b="1" dirty="0"/>
              <a:t>BASIC FUNDING</a:t>
            </a:r>
          </a:p>
        </p:txBody>
      </p:sp>
      <p:pic>
        <p:nvPicPr>
          <p:cNvPr id="4" name="Picture 5">
            <a:extLst>
              <a:ext uri="{FF2B5EF4-FFF2-40B4-BE49-F238E27FC236}">
                <a16:creationId xmlns:a16="http://schemas.microsoft.com/office/drawing/2014/main" id="{622D0E25-3C53-C5AE-09F8-818A9AF935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5093207" y="433967"/>
            <a:ext cx="6335468" cy="622521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7">
            <a:extLst>
              <a:ext uri="{FF2B5EF4-FFF2-40B4-BE49-F238E27FC236}">
                <a16:creationId xmlns:a16="http://schemas.microsoft.com/office/drawing/2014/main" id="{292C0D4F-FCCC-81BE-5547-5A22ED0409AB}"/>
              </a:ext>
              <a:ext uri="{C183D7F6-B498-43B3-948B-1728B52AA6E4}">
                <adec:decorative xmlns:adec="http://schemas.microsoft.com/office/drawing/2017/decorative" val="1"/>
              </a:ext>
            </a:extLst>
          </p:cNvPr>
          <p:cNvSpPr/>
          <p:nvPr/>
        </p:nvSpPr>
        <p:spPr>
          <a:xfrm>
            <a:off x="5238805" y="2845421"/>
            <a:ext cx="5922530" cy="3498817"/>
          </a:xfrm>
          <a:prstGeom prst="roundRect">
            <a:avLst>
              <a:gd name="adj" fmla="val 6575"/>
            </a:avLst>
          </a:prstGeom>
          <a:noFill/>
          <a:ln w="28575">
            <a:solidFill>
              <a:schemeClr val="accent1">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F1646"/>
                </a:solidFill>
              </a:ln>
              <a:solidFill>
                <a:srgbClr val="1F1646"/>
              </a:solidFill>
              <a:effectLst/>
              <a:uLnTx/>
              <a:uFillTx/>
              <a:latin typeface="Franklin Gothic Medium"/>
              <a:ea typeface="+mn-ea"/>
              <a:cs typeface="+mn-cs"/>
            </a:endParaRPr>
          </a:p>
        </p:txBody>
      </p:sp>
      <p:sp>
        <p:nvSpPr>
          <p:cNvPr id="8" name="Rounded Rectangle 8">
            <a:extLst>
              <a:ext uri="{FF2B5EF4-FFF2-40B4-BE49-F238E27FC236}">
                <a16:creationId xmlns:a16="http://schemas.microsoft.com/office/drawing/2014/main" id="{37819854-E372-B615-81D1-E6F8BC1B40D9}"/>
              </a:ext>
              <a:ext uri="{C183D7F6-B498-43B3-948B-1728B52AA6E4}">
                <adec:decorative xmlns:adec="http://schemas.microsoft.com/office/drawing/2017/decorative" val="1"/>
              </a:ext>
            </a:extLst>
          </p:cNvPr>
          <p:cNvSpPr/>
          <p:nvPr/>
        </p:nvSpPr>
        <p:spPr>
          <a:xfrm>
            <a:off x="5238804" y="4402318"/>
            <a:ext cx="5922529" cy="192511"/>
          </a:xfrm>
          <a:prstGeom prst="roundRect">
            <a:avLst/>
          </a:prstGeom>
          <a:noFill/>
          <a:ln w="28575">
            <a:solidFill>
              <a:srgbClr val="E46416"/>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F1646"/>
                </a:solidFill>
              </a:ln>
              <a:solidFill>
                <a:srgbClr val="1F1646"/>
              </a:solidFill>
              <a:effectLst/>
              <a:uLnTx/>
              <a:uFillTx/>
              <a:latin typeface="Franklin Gothic Medium"/>
              <a:ea typeface="+mn-ea"/>
              <a:cs typeface="+mn-cs"/>
            </a:endParaRPr>
          </a:p>
        </p:txBody>
      </p:sp>
      <p:pic>
        <p:nvPicPr>
          <p:cNvPr id="9" name="Picture 8">
            <a:extLst>
              <a:ext uri="{FF2B5EF4-FFF2-40B4-BE49-F238E27FC236}">
                <a16:creationId xmlns:a16="http://schemas.microsoft.com/office/drawing/2014/main" id="{27F70394-F528-5E6C-B015-1CA4E2F96675}"/>
              </a:ext>
            </a:extLst>
          </p:cNvPr>
          <p:cNvPicPr>
            <a:picLocks noChangeAspect="1"/>
          </p:cNvPicPr>
          <p:nvPr/>
        </p:nvPicPr>
        <p:blipFill>
          <a:blip r:embed="rId4"/>
          <a:stretch>
            <a:fillRect/>
          </a:stretch>
        </p:blipFill>
        <p:spPr>
          <a:xfrm>
            <a:off x="7660480" y="905676"/>
            <a:ext cx="590550" cy="238125"/>
          </a:xfrm>
          <a:prstGeom prst="rect">
            <a:avLst/>
          </a:prstGeom>
        </p:spPr>
      </p:pic>
      <p:sp>
        <p:nvSpPr>
          <p:cNvPr id="10" name="Down Arrow 9">
            <a:extLst>
              <a:ext uri="{FF2B5EF4-FFF2-40B4-BE49-F238E27FC236}">
                <a16:creationId xmlns:a16="http://schemas.microsoft.com/office/drawing/2014/main" id="{35D20A6F-47C5-2D0F-6F7B-213FF82577A8}"/>
              </a:ext>
              <a:ext uri="{C183D7F6-B498-43B3-948B-1728B52AA6E4}">
                <adec:decorative xmlns:adec="http://schemas.microsoft.com/office/drawing/2017/decorative" val="1"/>
              </a:ext>
            </a:extLst>
          </p:cNvPr>
          <p:cNvSpPr/>
          <p:nvPr/>
        </p:nvSpPr>
        <p:spPr>
          <a:xfrm rot="19532119">
            <a:off x="8701772" y="1417886"/>
            <a:ext cx="304800" cy="537670"/>
          </a:xfrm>
          <a:prstGeom prst="downArrow">
            <a:avLst/>
          </a:prstGeom>
          <a:solidFill>
            <a:schemeClr val="accent1">
              <a:lumMod val="75000"/>
            </a:schemeClr>
          </a:solidFill>
          <a:effectLst>
            <a:outerShdw blurRad="76200" dir="13500000" sy="23000" kx="1200000" algn="br" rotWithShape="0">
              <a:prstClr val="black">
                <a:alpha val="2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F1646"/>
                </a:solidFill>
              </a:ln>
              <a:solidFill>
                <a:srgbClr val="6699FF"/>
              </a:solidFill>
              <a:effectLst/>
              <a:uLnTx/>
              <a:uFillTx/>
              <a:latin typeface="Franklin Gothic Medium"/>
              <a:ea typeface="+mn-ea"/>
              <a:cs typeface="+mn-cs"/>
            </a:endParaRPr>
          </a:p>
        </p:txBody>
      </p:sp>
    </p:spTree>
    <p:extLst>
      <p:ext uri="{BB962C8B-B14F-4D97-AF65-F5344CB8AC3E}">
        <p14:creationId xmlns:p14="http://schemas.microsoft.com/office/powerpoint/2010/main" val="800850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heel(1)">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0"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1A3B-A194-8DA0-E59F-C720ABD899C7}"/>
              </a:ext>
            </a:extLst>
          </p:cNvPr>
          <p:cNvSpPr>
            <a:spLocks noGrp="1"/>
          </p:cNvSpPr>
          <p:nvPr>
            <p:ph type="title"/>
          </p:nvPr>
        </p:nvSpPr>
        <p:spPr>
          <a:xfrm>
            <a:off x="838200" y="0"/>
            <a:ext cx="10515600" cy="949762"/>
          </a:xfrm>
        </p:spPr>
        <p:txBody>
          <a:bodyPr/>
          <a:lstStyle/>
          <a:p>
            <a:pPr algn="ctr"/>
            <a:r>
              <a:rPr lang="en-US" b="1" dirty="0"/>
              <a:t>NEEDS &amp; ALLOWANCES</a:t>
            </a:r>
          </a:p>
        </p:txBody>
      </p:sp>
      <p:sp>
        <p:nvSpPr>
          <p:cNvPr id="4" name="Content Placeholder 3">
            <a:extLst>
              <a:ext uri="{FF2B5EF4-FFF2-40B4-BE49-F238E27FC236}">
                <a16:creationId xmlns:a16="http://schemas.microsoft.com/office/drawing/2014/main" id="{1DFE3C98-CB4A-395B-C8A9-F47D86FEDA24}"/>
              </a:ext>
            </a:extLst>
          </p:cNvPr>
          <p:cNvSpPr>
            <a:spLocks noGrp="1"/>
          </p:cNvSpPr>
          <p:nvPr>
            <p:ph sz="half" idx="2"/>
          </p:nvPr>
        </p:nvSpPr>
        <p:spPr>
          <a:xfrm>
            <a:off x="5518206" y="1310865"/>
            <a:ext cx="6178164" cy="4351338"/>
          </a:xfrm>
        </p:spPr>
        <p:txBody>
          <a:bodyPr>
            <a:noAutofit/>
          </a:bodyPr>
          <a:lstStyle/>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Transportation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Distance Education &amp; Telecommunication</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Elementary Site</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Summer School</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Focus School &amp; Programs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Special Receipts</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Poverty/Limited English Proficiency (LEP)</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ü"/>
              <a:tabLst/>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Community Achievement </a:t>
            </a:r>
          </a:p>
        </p:txBody>
      </p:sp>
      <p:sp>
        <p:nvSpPr>
          <p:cNvPr id="5" name="TextBox 4">
            <a:extLst>
              <a:ext uri="{FF2B5EF4-FFF2-40B4-BE49-F238E27FC236}">
                <a16:creationId xmlns:a16="http://schemas.microsoft.com/office/drawing/2014/main" id="{A512CCB1-7651-3BF4-D117-86BF4B79A141}"/>
              </a:ext>
            </a:extLst>
          </p:cNvPr>
          <p:cNvSpPr txBox="1"/>
          <p:nvPr/>
        </p:nvSpPr>
        <p:spPr>
          <a:xfrm>
            <a:off x="1426186" y="1594661"/>
            <a:ext cx="3760967" cy="4594778"/>
          </a:xfrm>
          <a:prstGeom prst="roundRect">
            <a:avLst>
              <a:gd name="adj" fmla="val 8887"/>
            </a:avLst>
          </a:prstGeom>
          <a:solidFill>
            <a:srgbClr val="79C65A"/>
          </a:solidFill>
          <a:ln w="12700" cap="flat" cmpd="sng" algn="ctr">
            <a:solidFill>
              <a:sysClr val="windowText" lastClr="000000">
                <a:shade val="50000"/>
              </a:sysClr>
            </a:solidFill>
            <a:prstDash val="solid"/>
            <a:miter lim="800000"/>
          </a:ln>
          <a:effectLst/>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Tw Cen MT" panose="020B0602020104020603"/>
                <a:ea typeface="+mn-ea"/>
                <a:cs typeface="+mn-cs"/>
              </a:rPr>
              <a:t>2026/27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0000"/>
                </a:solidFill>
                <a:effectLst/>
                <a:uLnTx/>
                <a:uFillTx/>
                <a:latin typeface="Tw Cen MT" panose="020B0602020104020603"/>
                <a:ea typeface="+mn-ea"/>
                <a:cs typeface="+mn-cs"/>
              </a:rPr>
              <a:t>Allowances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Recognizes Funding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For……</a:t>
            </a:r>
          </a:p>
        </p:txBody>
      </p:sp>
      <p:cxnSp>
        <p:nvCxnSpPr>
          <p:cNvPr id="8" name="Straight Connector 7">
            <a:extLst>
              <a:ext uri="{FF2B5EF4-FFF2-40B4-BE49-F238E27FC236}">
                <a16:creationId xmlns:a16="http://schemas.microsoft.com/office/drawing/2014/main" id="{61394A41-91B8-CBA5-0096-68DD96448C35}"/>
              </a:ext>
              <a:ext uri="{C183D7F6-B498-43B3-948B-1728B52AA6E4}">
                <adec:decorative xmlns:adec="http://schemas.microsoft.com/office/drawing/2017/decorative" val="1"/>
              </a:ext>
            </a:extLst>
          </p:cNvPr>
          <p:cNvCxnSpPr>
            <a:cxnSpLocks/>
          </p:cNvCxnSpPr>
          <p:nvPr/>
        </p:nvCxnSpPr>
        <p:spPr>
          <a:xfrm>
            <a:off x="1518078" y="3429000"/>
            <a:ext cx="2752264" cy="0"/>
          </a:xfrm>
          <a:prstGeom prst="line">
            <a:avLst/>
          </a:prstGeom>
          <a:ln w="38100">
            <a:solidFill>
              <a:schemeClr val="accent2"/>
            </a:solidFill>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7784715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1A3B-A194-8DA0-E59F-C720ABD899C7}"/>
              </a:ext>
            </a:extLst>
          </p:cNvPr>
          <p:cNvSpPr>
            <a:spLocks noGrp="1"/>
          </p:cNvSpPr>
          <p:nvPr>
            <p:ph type="title"/>
          </p:nvPr>
        </p:nvSpPr>
        <p:spPr>
          <a:xfrm>
            <a:off x="838200" y="0"/>
            <a:ext cx="10515600" cy="949762"/>
          </a:xfrm>
        </p:spPr>
        <p:txBody>
          <a:bodyPr/>
          <a:lstStyle/>
          <a:p>
            <a:pPr marL="45720" marR="0" lvl="0" indent="0" algn="ctr" defTabSz="457200" rtl="0" eaLnBrk="1" fontAlgn="auto" latinLnBrk="0" hangingPunct="1">
              <a:lnSpc>
                <a:spcPct val="100000"/>
              </a:lnSpc>
              <a:spcBef>
                <a:spcPts val="0"/>
              </a:spcBef>
              <a:spcAft>
                <a:spcPts val="0"/>
              </a:spcAft>
              <a:buClrTx/>
              <a:buSzTx/>
              <a:buFontTx/>
              <a:buNone/>
              <a:tabLst/>
              <a:defRPr/>
            </a:pPr>
            <a:r>
              <a:rPr lang="en-US" b="1" dirty="0"/>
              <a:t>NEED &amp; ADJUSTMENTS</a:t>
            </a:r>
          </a:p>
        </p:txBody>
      </p:sp>
      <p:sp>
        <p:nvSpPr>
          <p:cNvPr id="4" name="Content Placeholder 3">
            <a:extLst>
              <a:ext uri="{FF2B5EF4-FFF2-40B4-BE49-F238E27FC236}">
                <a16:creationId xmlns:a16="http://schemas.microsoft.com/office/drawing/2014/main" id="{1DFE3C98-CB4A-395B-C8A9-F47D86FEDA24}"/>
              </a:ext>
            </a:extLst>
          </p:cNvPr>
          <p:cNvSpPr>
            <a:spLocks noGrp="1"/>
          </p:cNvSpPr>
          <p:nvPr>
            <p:ph sz="half" idx="2"/>
          </p:nvPr>
        </p:nvSpPr>
        <p:spPr>
          <a:xfrm>
            <a:off x="6266184" y="1810151"/>
            <a:ext cx="5087616" cy="4351338"/>
          </a:xfrm>
        </p:spPr>
        <p:txBody>
          <a:bodyPr>
            <a:noAutofit/>
          </a:bodyPr>
          <a:lstStyle/>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chemeClr val="tx1"/>
                </a:solidFill>
                <a:effectLst/>
                <a:uLnTx/>
                <a:uFillTx/>
                <a:latin typeface="Tw Cen MT" panose="020B0602020104020603"/>
                <a:ea typeface="+mn-ea"/>
                <a:cs typeface="+mn-cs"/>
              </a:rPr>
              <a:t>Student Growth</a:t>
            </a: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3200" b="0" i="0" u="none" strike="noStrike" kern="1200" cap="none" spc="0" normalizeH="0" baseline="0" noProof="0" dirty="0">
              <a:ln>
                <a:noFill/>
              </a:ln>
              <a:solidFill>
                <a:schemeClr val="tx1"/>
              </a:solidFill>
              <a:effectLst/>
              <a:uLnTx/>
              <a:uFillTx/>
              <a:latin typeface="Tw Cen MT" panose="020B0602020104020603"/>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chemeClr val="tx1"/>
                </a:solidFill>
                <a:effectLst/>
                <a:uLnTx/>
                <a:uFillTx/>
                <a:latin typeface="Tw Cen MT" panose="020B0602020104020603"/>
                <a:ea typeface="+mn-ea"/>
                <a:cs typeface="+mn-cs"/>
              </a:rPr>
              <a:t>Two-Year New School</a:t>
            </a: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3200" b="0" i="0" u="none" strike="noStrike" kern="1200" cap="none" spc="0" normalizeH="0" baseline="0" noProof="0" dirty="0">
              <a:ln>
                <a:noFill/>
              </a:ln>
              <a:solidFill>
                <a:schemeClr val="tx1"/>
              </a:solidFill>
              <a:effectLst/>
              <a:uLnTx/>
              <a:uFillTx/>
              <a:latin typeface="Tw Cen MT" panose="020B0602020104020603"/>
              <a:ea typeface="+mn-ea"/>
              <a:cs typeface="+mn-cs"/>
            </a:endParaRPr>
          </a:p>
          <a:p>
            <a:pPr marL="285750" marR="0" lvl="0" indent="-285750"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3200" b="0" i="0" u="none" strike="noStrike" kern="1200" cap="none" spc="0" normalizeH="0" baseline="0" noProof="0" dirty="0">
                <a:ln>
                  <a:noFill/>
                </a:ln>
                <a:solidFill>
                  <a:schemeClr val="tx1"/>
                </a:solidFill>
                <a:effectLst/>
                <a:uLnTx/>
                <a:uFillTx/>
                <a:latin typeface="Tw Cen MT" panose="020B0602020104020603"/>
                <a:ea typeface="+mn-ea"/>
                <a:cs typeface="+mn-cs"/>
              </a:rPr>
              <a:t>System Averaging</a:t>
            </a:r>
          </a:p>
          <a:p>
            <a:pPr marL="0" marR="0" lvl="0" indent="0" algn="l" defTabSz="914400" rtl="0" eaLnBrk="1" fontAlgn="auto" latinLnBrk="0" hangingPunct="1">
              <a:lnSpc>
                <a:spcPct val="100000"/>
              </a:lnSpc>
              <a:spcBef>
                <a:spcPts val="0"/>
              </a:spcBef>
              <a:spcAft>
                <a:spcPts val="0"/>
              </a:spcAft>
              <a:buClrTx/>
              <a:buSzTx/>
              <a:buNone/>
              <a:tabLst/>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sp>
        <p:nvSpPr>
          <p:cNvPr id="5" name="TextBox 4">
            <a:extLst>
              <a:ext uri="{FF2B5EF4-FFF2-40B4-BE49-F238E27FC236}">
                <a16:creationId xmlns:a16="http://schemas.microsoft.com/office/drawing/2014/main" id="{A512CCB1-7651-3BF4-D117-86BF4B79A141}"/>
              </a:ext>
            </a:extLst>
          </p:cNvPr>
          <p:cNvSpPr txBox="1"/>
          <p:nvPr/>
        </p:nvSpPr>
        <p:spPr>
          <a:xfrm>
            <a:off x="1356674" y="1566711"/>
            <a:ext cx="3760967" cy="4594778"/>
          </a:xfrm>
          <a:prstGeom prst="roundRect">
            <a:avLst>
              <a:gd name="adj" fmla="val 8887"/>
            </a:avLst>
          </a:prstGeom>
          <a:solidFill>
            <a:schemeClr val="accent6">
              <a:lumMod val="20000"/>
              <a:lumOff val="80000"/>
            </a:schemeClr>
          </a:solidFill>
          <a:ln w="12700" cap="flat" cmpd="sng" algn="ctr">
            <a:solidFill>
              <a:sysClr val="windowText" lastClr="000000">
                <a:shade val="50000"/>
              </a:sysClr>
            </a:solidFill>
            <a:prstDash val="solid"/>
            <a:miter lim="800000"/>
          </a:ln>
          <a:effectLst/>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w Cen MT" panose="020B0602020104020603"/>
                <a:ea typeface="+mn-ea"/>
                <a:cs typeface="+mn-cs"/>
              </a:rPr>
              <a:t>2025/26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w Cen MT" panose="020B0602020104020603"/>
                <a:ea typeface="+mn-ea"/>
                <a:cs typeface="+mn-cs"/>
              </a:rPr>
              <a:t>Adjustments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1" u="none" strike="noStrike" kern="1200" cap="none" spc="0" normalizeH="0" baseline="0" noProof="0" dirty="0">
              <a:ln>
                <a:noFill/>
              </a:ln>
              <a:solidFill>
                <a:srgbClr val="C00000"/>
              </a:solidFill>
              <a:effectLst/>
              <a:uLnTx/>
              <a:uFillTx/>
              <a:latin typeface="Georgia" panose="02040502050405020303"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Adds Money to the Formula For…....</a:t>
            </a:r>
            <a:endParaRPr kumimoji="0" lang="en-US" sz="1600" b="1" i="1"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cxnSp>
        <p:nvCxnSpPr>
          <p:cNvPr id="21" name="Straight Connector 20">
            <a:extLst>
              <a:ext uri="{C183D7F6-B498-43B3-948B-1728B52AA6E4}">
                <adec:decorative xmlns:adec="http://schemas.microsoft.com/office/drawing/2017/decorative" val="1"/>
              </a:ext>
            </a:extLst>
          </p:cNvPr>
          <p:cNvCxnSpPr>
            <a:cxnSpLocks/>
          </p:cNvCxnSpPr>
          <p:nvPr/>
        </p:nvCxnSpPr>
        <p:spPr>
          <a:xfrm>
            <a:off x="1593492" y="3635406"/>
            <a:ext cx="2752264" cy="0"/>
          </a:xfrm>
          <a:prstGeom prst="line">
            <a:avLst/>
          </a:prstGeom>
          <a:ln w="38100">
            <a:headEnd type="non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6172775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C1C671F-037E-9EFF-1D56-7F17BB29CFAC}"/>
              </a:ext>
            </a:extLst>
          </p:cNvPr>
          <p:cNvSpPr>
            <a:spLocks noGrp="1"/>
          </p:cNvSpPr>
          <p:nvPr>
            <p:ph type="body" idx="1"/>
          </p:nvPr>
        </p:nvSpPr>
        <p:spPr>
          <a:xfrm>
            <a:off x="1898374" y="3716216"/>
            <a:ext cx="7924800" cy="3066247"/>
          </a:xfrm>
          <a:solidFill>
            <a:schemeClr val="accent2">
              <a:lumMod val="60000"/>
              <a:lumOff val="40000"/>
            </a:schemeClr>
          </a:solidFill>
          <a:ln w="25400">
            <a:solidFill>
              <a:sysClr val="windowText" lastClr="000000">
                <a:shade val="50000"/>
              </a:sysClr>
            </a:solidFill>
          </a:ln>
        </p:spPr>
        <p:txBody>
          <a:bodyPr>
            <a:noAutofit/>
          </a:bodyPr>
          <a:lstStyle/>
          <a:p>
            <a:pPr marR="0" lvl="0" algn="l" fontAlgn="auto">
              <a:spcBef>
                <a:spcPts val="0"/>
              </a:spcBef>
              <a:spcAft>
                <a:spcPts val="600"/>
              </a:spcAft>
              <a:buClrTx/>
              <a:buSzTx/>
              <a:tabLst/>
              <a:defRPr/>
            </a:pPr>
            <a:r>
              <a:rPr kumimoji="0" lang="en-US" sz="2000" i="0" u="sng" strike="noStrike" cap="none" spc="0" normalizeH="0" baseline="0" noProof="0" dirty="0">
                <a:ln>
                  <a:noFill/>
                </a:ln>
                <a:solidFill>
                  <a:schemeClr val="tx1"/>
                </a:solidFill>
                <a:effectLst/>
                <a:uLnTx/>
                <a:uFillTx/>
              </a:rPr>
              <a:t>Poverty &amp; Limited English Proficiency Corrections</a:t>
            </a:r>
          </a:p>
          <a:p>
            <a:pPr marL="800100" marR="0" lvl="1" indent="-228600" algn="l" fontAlgn="auto">
              <a:spcBef>
                <a:spcPts val="0"/>
              </a:spcBef>
              <a:spcAft>
                <a:spcPts val="600"/>
              </a:spcAft>
              <a:buClrTx/>
              <a:buSzTx/>
              <a:buFont typeface="Arial" panose="020B0604020202020204" pitchFamily="34" charset="0"/>
              <a:buChar char="•"/>
              <a:tabLst/>
              <a:defRPr/>
            </a:pPr>
            <a:r>
              <a:rPr kumimoji="0" lang="en-US" i="0" u="none" strike="noStrike" cap="none" spc="0" normalizeH="0" baseline="0" noProof="0" dirty="0">
                <a:ln>
                  <a:noFill/>
                </a:ln>
                <a:solidFill>
                  <a:schemeClr val="tx1"/>
                </a:solidFill>
                <a:effectLst/>
                <a:uLnTx/>
                <a:uFillTx/>
              </a:rPr>
              <a:t>Subtract any excess allowance received</a:t>
            </a:r>
          </a:p>
          <a:p>
            <a:pPr marL="800100" marR="0" lvl="1" indent="-228600" algn="l" fontAlgn="auto">
              <a:spcBef>
                <a:spcPts val="0"/>
              </a:spcBef>
              <a:spcAft>
                <a:spcPts val="600"/>
              </a:spcAft>
              <a:buClrTx/>
              <a:buSzTx/>
              <a:buFont typeface="Arial" panose="020B0604020202020204" pitchFamily="34" charset="0"/>
              <a:buChar char="•"/>
              <a:tabLst/>
              <a:defRPr/>
            </a:pPr>
            <a:r>
              <a:rPr kumimoji="0" lang="en-US" i="0" u="none" strike="noStrike" cap="none" spc="0" normalizeH="0" baseline="0" noProof="0" dirty="0">
                <a:ln>
                  <a:noFill/>
                </a:ln>
                <a:solidFill>
                  <a:schemeClr val="tx1"/>
                </a:solidFill>
                <a:effectLst/>
                <a:uLnTx/>
                <a:uFillTx/>
              </a:rPr>
              <a:t>Penalized if plan requirement not met</a:t>
            </a:r>
          </a:p>
          <a:p>
            <a:pPr marL="800100" marR="0" lvl="1" indent="-228600" algn="l" fontAlgn="auto">
              <a:spcBef>
                <a:spcPts val="0"/>
              </a:spcBef>
              <a:spcAft>
                <a:spcPts val="600"/>
              </a:spcAft>
              <a:buClrTx/>
              <a:buSzTx/>
              <a:buFont typeface="Arial" panose="020B0604020202020204" pitchFamily="34" charset="0"/>
              <a:buChar char="•"/>
              <a:tabLst/>
              <a:defRPr/>
            </a:pPr>
            <a:r>
              <a:rPr kumimoji="0" lang="en-US" i="0" u="none" strike="noStrike" cap="none" spc="0" normalizeH="0" baseline="0" noProof="0" dirty="0">
                <a:ln>
                  <a:noFill/>
                </a:ln>
                <a:solidFill>
                  <a:schemeClr val="tx1"/>
                </a:solidFill>
                <a:effectLst/>
                <a:uLnTx/>
                <a:uFillTx/>
              </a:rPr>
              <a:t>LEP – Disqualified for current year</a:t>
            </a:r>
            <a:r>
              <a:rPr lang="en-US" dirty="0">
                <a:solidFill>
                  <a:schemeClr val="tx1"/>
                </a:solidFill>
              </a:rPr>
              <a:t> if</a:t>
            </a:r>
            <a:r>
              <a:rPr kumimoji="0" lang="en-US" i="0" u="none" strike="noStrike" cap="none" spc="0" normalizeH="0" baseline="0" noProof="0" dirty="0">
                <a:ln>
                  <a:noFill/>
                </a:ln>
                <a:solidFill>
                  <a:schemeClr val="tx1"/>
                </a:solidFill>
                <a:effectLst/>
                <a:uLnTx/>
                <a:uFillTx/>
              </a:rPr>
              <a:t> minimum spending requirement is not met</a:t>
            </a:r>
          </a:p>
          <a:p>
            <a:pPr marR="0" lvl="0" algn="l" fontAlgn="auto">
              <a:spcBef>
                <a:spcPts val="0"/>
              </a:spcBef>
              <a:spcAft>
                <a:spcPts val="600"/>
              </a:spcAft>
              <a:buClrTx/>
              <a:buSzTx/>
              <a:tabLst/>
              <a:defRPr/>
            </a:pPr>
            <a:r>
              <a:rPr kumimoji="0" lang="en-US" sz="2000" i="0" u="sng" strike="noStrike" cap="none" spc="0" normalizeH="0" baseline="0" noProof="0" dirty="0">
                <a:ln>
                  <a:noFill/>
                </a:ln>
                <a:solidFill>
                  <a:schemeClr val="tx1"/>
                </a:solidFill>
                <a:effectLst/>
                <a:uLnTx/>
                <a:uFillTx/>
              </a:rPr>
              <a:t>Student Growth Correction</a:t>
            </a:r>
          </a:p>
          <a:p>
            <a:pPr marL="800100" marR="0" lvl="1" indent="-228600" algn="l" fontAlgn="auto">
              <a:spcBef>
                <a:spcPts val="0"/>
              </a:spcBef>
              <a:spcAft>
                <a:spcPts val="600"/>
              </a:spcAft>
              <a:buClrTx/>
              <a:buSzTx/>
              <a:buFont typeface="Arial" panose="020B0604020202020204" pitchFamily="34" charset="0"/>
              <a:buChar char="•"/>
              <a:tabLst/>
              <a:defRPr/>
            </a:pPr>
            <a:r>
              <a:rPr kumimoji="0" lang="en-US" i="0" u="none" strike="noStrike" cap="none" spc="0" normalizeH="0" baseline="0" noProof="0" dirty="0">
                <a:ln>
                  <a:noFill/>
                </a:ln>
                <a:solidFill>
                  <a:schemeClr val="tx1"/>
                </a:solidFill>
                <a:effectLst/>
                <a:uLnTx/>
                <a:uFillTx/>
              </a:rPr>
              <a:t>An amount added or subtracted</a:t>
            </a:r>
          </a:p>
          <a:p>
            <a:pPr marL="800100" marR="0" lvl="1" indent="-228600" algn="l" fontAlgn="auto">
              <a:spcBef>
                <a:spcPts val="0"/>
              </a:spcBef>
              <a:spcAft>
                <a:spcPts val="600"/>
              </a:spcAft>
              <a:buClrTx/>
              <a:buSzTx/>
              <a:buFont typeface="Arial" panose="020B0604020202020204" pitchFamily="34" charset="0"/>
              <a:buChar char="•"/>
              <a:tabLst/>
              <a:defRPr/>
            </a:pPr>
            <a:r>
              <a:rPr kumimoji="0" lang="en-US" i="0" u="none" strike="noStrike" cap="none" spc="0" normalizeH="0" baseline="0" noProof="0" dirty="0">
                <a:ln>
                  <a:noFill/>
                </a:ln>
                <a:solidFill>
                  <a:schemeClr val="tx1"/>
                </a:solidFill>
                <a:effectLst/>
                <a:uLnTx/>
                <a:uFillTx/>
              </a:rPr>
              <a:t>Aligns with actual student growth</a:t>
            </a:r>
            <a:endParaRPr lang="en-US" dirty="0">
              <a:solidFill>
                <a:schemeClr val="tx1"/>
              </a:solidFill>
            </a:endParaRPr>
          </a:p>
          <a:p>
            <a:endParaRPr lang="en-US" dirty="0"/>
          </a:p>
        </p:txBody>
      </p:sp>
      <p:sp>
        <p:nvSpPr>
          <p:cNvPr id="4" name="TextBox 3">
            <a:extLst>
              <a:ext uri="{FF2B5EF4-FFF2-40B4-BE49-F238E27FC236}">
                <a16:creationId xmlns:a16="http://schemas.microsoft.com/office/drawing/2014/main" id="{21B2F473-E84B-B42D-874A-9A48A1F40D8D}"/>
              </a:ext>
            </a:extLst>
          </p:cNvPr>
          <p:cNvSpPr txBox="1"/>
          <p:nvPr/>
        </p:nvSpPr>
        <p:spPr>
          <a:xfrm>
            <a:off x="1898374" y="1342513"/>
            <a:ext cx="7924800" cy="2086487"/>
          </a:xfrm>
          <a:prstGeom prst="rect">
            <a:avLst/>
          </a:prstGeom>
          <a:noFill/>
          <a:ln w="31750">
            <a:solidFill>
              <a:sysClr val="windowText" lastClr="000000">
                <a:shade val="50000"/>
              </a:sysClr>
            </a:solidFill>
          </a:ln>
        </p:spPr>
        <p:txBody>
          <a:bodyPr vert="horz" lIns="91440" tIns="45720" rIns="91440" bIns="45720" rtlCol="0">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OCCURS</a:t>
            </a:r>
            <a:r>
              <a:rPr kumimoji="0" lang="en-US" sz="2400" b="0" i="1" u="none" strike="noStrike" kern="1200" cap="none" spc="0" normalizeH="0" baseline="0" noProof="0" dirty="0">
                <a:ln>
                  <a:noFill/>
                </a:ln>
                <a:solidFill>
                  <a:srgbClr val="000000"/>
                </a:solidFill>
                <a:effectLst/>
                <a:uLnTx/>
                <a:uFillTx/>
                <a:latin typeface="Tw Cen MT" panose="020B0602020104020603"/>
                <a:ea typeface="+mn-ea"/>
                <a:cs typeface="+mn-cs"/>
              </a:rPr>
              <a:t>…</a:t>
            </a: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Two years after the district receives the allowance. </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	        Compares the estimated to what occurred.</a:t>
            </a:r>
          </a:p>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100" b="1" i="1"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WHY…….Aligns the funding with when the expenditure or</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400" b="1" i="1" u="none" strike="noStrike" kern="1200" cap="none" spc="0" normalizeH="0" baseline="0" noProof="0" dirty="0">
                <a:ln>
                  <a:noFill/>
                </a:ln>
                <a:solidFill>
                  <a:srgbClr val="000000"/>
                </a:solidFill>
                <a:effectLst/>
                <a:uLnTx/>
                <a:uFillTx/>
                <a:latin typeface="Tw Cen MT" panose="020B0602020104020603"/>
                <a:ea typeface="+mn-ea"/>
                <a:cs typeface="+mn-cs"/>
              </a:rPr>
              <a:t>                  student growth is expected.</a:t>
            </a:r>
          </a:p>
        </p:txBody>
      </p:sp>
      <p:sp>
        <p:nvSpPr>
          <p:cNvPr id="5" name="TextBox 4">
            <a:extLst>
              <a:ext uri="{FF2B5EF4-FFF2-40B4-BE49-F238E27FC236}">
                <a16:creationId xmlns:a16="http://schemas.microsoft.com/office/drawing/2014/main" id="{B5BDAD46-033C-DB01-B563-9B9AE4FB5221}"/>
              </a:ext>
            </a:extLst>
          </p:cNvPr>
          <p:cNvSpPr txBox="1"/>
          <p:nvPr/>
        </p:nvSpPr>
        <p:spPr>
          <a:xfrm>
            <a:off x="1806603" y="198963"/>
            <a:ext cx="8016571" cy="1138773"/>
          </a:xfrm>
          <a:prstGeom prst="rect">
            <a:avLst/>
          </a:prstGeom>
          <a:noFill/>
        </p:spPr>
        <p:txBody>
          <a:bodyPr wrap="square" rtlCol="0">
            <a:spAutoFit/>
          </a:bodyPr>
          <a:lstStyle/>
          <a:p>
            <a:pPr marL="4572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Tw Cen MT" panose="020B0602020104020603"/>
                <a:ea typeface="+mn-ea"/>
                <a:cs typeface="+mn-cs"/>
              </a:rPr>
              <a:t>NEED &amp; CORRECTIONS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68799642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727551" y="199350"/>
            <a:ext cx="8689692" cy="1138773"/>
          </a:xfrm>
          <a:prstGeom prst="rect">
            <a:avLst/>
          </a:prstGeom>
          <a:noFill/>
        </p:spPr>
        <p:txBody>
          <a:bodyPr wrap="square" rtlCol="0">
            <a:spAutoFit/>
          </a:bodyPr>
          <a:lstStyle/>
          <a:p>
            <a:pPr marL="4572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Tw Cen MT" panose="020B0602020104020603"/>
                <a:ea typeface="+mn-ea"/>
                <a:cs typeface="+mn-cs"/>
              </a:rPr>
              <a:t>COMPONENTS OF RESOURCES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grpSp>
        <p:nvGrpSpPr>
          <p:cNvPr id="18" name="Group 17"/>
          <p:cNvGrpSpPr/>
          <p:nvPr/>
        </p:nvGrpSpPr>
        <p:grpSpPr>
          <a:xfrm>
            <a:off x="468130" y="1219200"/>
            <a:ext cx="1659433" cy="4495800"/>
            <a:chOff x="0" y="0"/>
            <a:chExt cx="1659433" cy="4495800"/>
          </a:xfrm>
          <a:scene3d>
            <a:camera prst="orthographicFront"/>
            <a:lightRig rig="flat" dir="t"/>
          </a:scene3d>
        </p:grpSpPr>
        <p:sp>
          <p:nvSpPr>
            <p:cNvPr id="19" name="Rounded Rectangle 18"/>
            <p:cNvSpPr/>
            <p:nvPr/>
          </p:nvSpPr>
          <p:spPr>
            <a:xfrm>
              <a:off x="0"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20" name="Rounded Rectangle 4"/>
            <p:cNvSpPr txBox="1"/>
            <p:nvPr/>
          </p:nvSpPr>
          <p:spPr>
            <a:xfrm>
              <a:off x="0" y="1798320"/>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YIELD FROM LOCAL EFFORT RATE</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Property tax capacity</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Local Effort rate – hypothetical tax rate</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Applies a tax rate to </a:t>
              </a:r>
              <a:r>
                <a:rPr kumimoji="0" lang="en-US" sz="1200" b="0" i="0" u="none" strike="noStrike" kern="1200" cap="none" spc="0" normalizeH="0" baseline="0" noProof="0" dirty="0" err="1">
                  <a:ln>
                    <a:noFill/>
                  </a:ln>
                  <a:solidFill>
                    <a:srgbClr val="1F1646">
                      <a:hueOff val="0"/>
                      <a:satOff val="0"/>
                      <a:lumOff val="0"/>
                      <a:alphaOff val="0"/>
                    </a:srgbClr>
                  </a:solidFill>
                  <a:effectLst/>
                  <a:uLnTx/>
                  <a:uFillTx/>
                  <a:latin typeface="Tw Cen MT" panose="020B0602020104020603"/>
                  <a:ea typeface="+mn-ea"/>
                  <a:cs typeface="+mn-cs"/>
                </a:rPr>
                <a:t>adjuste</a:t>
              </a: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d valuations</a:t>
              </a:r>
            </a:p>
          </p:txBody>
        </p:sp>
      </p:grpSp>
      <p:grpSp>
        <p:nvGrpSpPr>
          <p:cNvPr id="21" name="Group 20"/>
          <p:cNvGrpSpPr/>
          <p:nvPr/>
        </p:nvGrpSpPr>
        <p:grpSpPr>
          <a:xfrm>
            <a:off x="2328368" y="1219200"/>
            <a:ext cx="1659433" cy="4495800"/>
            <a:chOff x="1709216" y="0"/>
            <a:chExt cx="1659433" cy="4495800"/>
          </a:xfrm>
          <a:scene3d>
            <a:camera prst="orthographicFront"/>
            <a:lightRig rig="flat" dir="t"/>
          </a:scene3d>
        </p:grpSpPr>
        <p:sp>
          <p:nvSpPr>
            <p:cNvPr id="22" name="Rounded Rectangle 21"/>
            <p:cNvSpPr/>
            <p:nvPr/>
          </p:nvSpPr>
          <p:spPr>
            <a:xfrm>
              <a:off x="1709216"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23" name="Rounded Rectangle 4"/>
            <p:cNvSpPr txBox="1"/>
            <p:nvPr/>
          </p:nvSpPr>
          <p:spPr>
            <a:xfrm>
              <a:off x="1709216" y="1798320"/>
              <a:ext cx="1659433" cy="2115954"/>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NET OPTION   FUNDING</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Provides funding for the additional non-resident students being educated</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Enrollment Option Program</a:t>
              </a:r>
            </a:p>
            <a:p>
              <a:pPr marL="57150" marR="0" lvl="1" indent="-57150" algn="l" defTabSz="400050" rtl="0" eaLnBrk="1" fontAlgn="auto" latinLnBrk="0" hangingPunct="1">
                <a:lnSpc>
                  <a:spcPct val="90000"/>
                </a:lnSpc>
                <a:spcBef>
                  <a:spcPct val="0"/>
                </a:spcBef>
                <a:spcAft>
                  <a:spcPct val="15000"/>
                </a:spcAft>
                <a:buClrTx/>
                <a:buSzTx/>
                <a:buFontTx/>
                <a:buChar char="••"/>
                <a:tabLst/>
                <a:defRPr/>
              </a:pPr>
              <a:endParaRPr kumimoji="0" lang="en-US" sz="9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endParaRPr>
            </a:p>
          </p:txBody>
        </p:sp>
      </p:grpSp>
      <p:grpSp>
        <p:nvGrpSpPr>
          <p:cNvPr id="24" name="Group 23"/>
          <p:cNvGrpSpPr/>
          <p:nvPr/>
        </p:nvGrpSpPr>
        <p:grpSpPr>
          <a:xfrm>
            <a:off x="4128014" y="1257300"/>
            <a:ext cx="1681739" cy="4495800"/>
            <a:chOff x="3418433" y="0"/>
            <a:chExt cx="1681739" cy="4495800"/>
          </a:xfrm>
          <a:scene3d>
            <a:camera prst="orthographicFront"/>
            <a:lightRig rig="flat" dir="t"/>
          </a:scene3d>
        </p:grpSpPr>
        <p:sp>
          <p:nvSpPr>
            <p:cNvPr id="25" name="Rounded Rectangle 24"/>
            <p:cNvSpPr/>
            <p:nvPr/>
          </p:nvSpPr>
          <p:spPr>
            <a:xfrm>
              <a:off x="3418433"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32" name="Rounded Rectangle 4"/>
            <p:cNvSpPr txBox="1"/>
            <p:nvPr/>
          </p:nvSpPr>
          <p:spPr>
            <a:xfrm>
              <a:off x="3440739" y="1753538"/>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ALLOCATED      INCOME TAX</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Distributes a percentage of individual income taxes back to the school district</a:t>
              </a:r>
            </a:p>
          </p:txBody>
        </p:sp>
      </p:grpSp>
      <p:grpSp>
        <p:nvGrpSpPr>
          <p:cNvPr id="41" name="Group 40"/>
          <p:cNvGrpSpPr/>
          <p:nvPr/>
        </p:nvGrpSpPr>
        <p:grpSpPr>
          <a:xfrm>
            <a:off x="5894863" y="1259040"/>
            <a:ext cx="1671047" cy="4495800"/>
            <a:chOff x="5127649" y="0"/>
            <a:chExt cx="1671047" cy="4495800"/>
          </a:xfrm>
          <a:scene3d>
            <a:camera prst="orthographicFront"/>
            <a:lightRig rig="flat" dir="t"/>
          </a:scene3d>
        </p:grpSpPr>
        <p:sp>
          <p:nvSpPr>
            <p:cNvPr id="42" name="Rounded Rectangle 41"/>
            <p:cNvSpPr/>
            <p:nvPr/>
          </p:nvSpPr>
          <p:spPr>
            <a:xfrm>
              <a:off x="5127649"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43" name="Rounded Rectangle 4"/>
            <p:cNvSpPr txBox="1"/>
            <p:nvPr/>
          </p:nvSpPr>
          <p:spPr>
            <a:xfrm>
              <a:off x="5139263" y="1751798"/>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OTHER               ACTUAL RECEIPTS</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Special Education</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Motor vehicles</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Apportionment </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Power district sales tax</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Interest</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Fines/license fees</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Tuition</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State Wards</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PILT Funds</a:t>
              </a:r>
            </a:p>
          </p:txBody>
        </p:sp>
      </p:grpSp>
      <p:grpSp>
        <p:nvGrpSpPr>
          <p:cNvPr id="44" name="Group 43"/>
          <p:cNvGrpSpPr/>
          <p:nvPr/>
        </p:nvGrpSpPr>
        <p:grpSpPr>
          <a:xfrm>
            <a:off x="7771918" y="1244600"/>
            <a:ext cx="1659433" cy="4495800"/>
            <a:chOff x="6836866" y="0"/>
            <a:chExt cx="1659433" cy="4495800"/>
          </a:xfrm>
          <a:scene3d>
            <a:camera prst="orthographicFront"/>
            <a:lightRig rig="flat" dir="t"/>
          </a:scene3d>
        </p:grpSpPr>
        <p:sp>
          <p:nvSpPr>
            <p:cNvPr id="45" name="Rounded Rectangle 44"/>
            <p:cNvSpPr/>
            <p:nvPr/>
          </p:nvSpPr>
          <p:spPr>
            <a:xfrm>
              <a:off x="6836866"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46" name="Rounded Rectangle 4"/>
            <p:cNvSpPr txBox="1"/>
            <p:nvPr/>
          </p:nvSpPr>
          <p:spPr>
            <a:xfrm>
              <a:off x="6836866" y="1766238"/>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COMMUNITY ACHIEVEMENT       PLAN AID</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Aid for cooperative programs in the Learning Community</a:t>
              </a:r>
            </a:p>
            <a:p>
              <a:pPr marL="57150" marR="0" lvl="1" indent="-57150" algn="l" defTabSz="400050" rtl="0" eaLnBrk="1" fontAlgn="auto" latinLnBrk="0" hangingPunct="1">
                <a:lnSpc>
                  <a:spcPct val="9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Sharing of administrative  and instructional staff for approval and accreditation requirements</a:t>
              </a:r>
            </a:p>
          </p:txBody>
        </p:sp>
      </p:grpSp>
      <p:pic>
        <p:nvPicPr>
          <p:cNvPr id="47" name="Picture 4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596" y="1437525"/>
            <a:ext cx="1333889" cy="1333889"/>
          </a:xfrm>
          <a:prstGeom prst="rect">
            <a:avLst/>
          </a:prstGeom>
          <a:noFill/>
          <a:ln>
            <a:noFill/>
          </a:ln>
          <a:effectLst>
            <a:outerShdw blurRad="152400" dist="317500" dir="5400000" sx="90000" sy="-19000" rotWithShape="0">
              <a:prstClr val="black">
                <a:alpha val="15000"/>
              </a:prstClr>
            </a:outerShdw>
          </a:effectLst>
        </p:spPr>
      </p:pic>
      <p:pic>
        <p:nvPicPr>
          <p:cNvPr id="48" name="Picture 4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6118" y="1449211"/>
            <a:ext cx="1235363" cy="1235363"/>
          </a:xfrm>
          <a:prstGeom prst="rect">
            <a:avLst/>
          </a:prstGeom>
          <a:noFill/>
          <a:ln>
            <a:noFill/>
          </a:ln>
          <a:effectLst>
            <a:outerShdw blurRad="152400" dist="317500" dir="5400000" sx="90000" sy="-19000" rotWithShape="0">
              <a:prstClr val="black">
                <a:alpha val="15000"/>
              </a:prstClr>
            </a:outerShdw>
          </a:effectLst>
        </p:spPr>
      </p:pic>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2638" y="1393484"/>
            <a:ext cx="1328738" cy="1328738"/>
          </a:xfrm>
          <a:prstGeom prst="rect">
            <a:avLst/>
          </a:prstGeom>
          <a:noFill/>
          <a:ln>
            <a:noFill/>
          </a:ln>
          <a:effectLst>
            <a:outerShdw blurRad="152400" dist="317500" dir="5400000" sx="90000" sy="-19000" rotWithShape="0">
              <a:prstClr val="black">
                <a:alpha val="15000"/>
              </a:prstClr>
            </a:outerShdw>
          </a:effectLst>
        </p:spPr>
      </p:pic>
      <p:pic>
        <p:nvPicPr>
          <p:cNvPr id="50" name="Picture 4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34380" y="1444703"/>
            <a:ext cx="1219200" cy="1219200"/>
          </a:xfrm>
          <a:prstGeom prst="rect">
            <a:avLst/>
          </a:prstGeom>
          <a:noFill/>
          <a:ln>
            <a:noFill/>
          </a:ln>
          <a:effectLst>
            <a:outerShdw blurRad="152400" dist="317500" dir="5400000" sx="90000" sy="-19000" rotWithShape="0">
              <a:prstClr val="black">
                <a:alpha val="15000"/>
              </a:prstClr>
            </a:outerShdw>
          </a:effectLst>
        </p:spPr>
      </p:pic>
      <p:pic>
        <p:nvPicPr>
          <p:cNvPr id="51" name="Picture 5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88995" y="1370223"/>
            <a:ext cx="1301701" cy="1301701"/>
          </a:xfrm>
          <a:prstGeom prst="rect">
            <a:avLst/>
          </a:prstGeom>
          <a:noFill/>
          <a:ln>
            <a:noFill/>
          </a:ln>
          <a:effectLst>
            <a:outerShdw blurRad="152400" dist="317500" dir="5400000" sx="90000" sy="-19000" rotWithShape="0">
              <a:prstClr val="black">
                <a:alpha val="15000"/>
              </a:prstClr>
            </a:outerShdw>
          </a:effectLst>
        </p:spPr>
      </p:pic>
      <p:grpSp>
        <p:nvGrpSpPr>
          <p:cNvPr id="2" name="Group 1">
            <a:extLst>
              <a:ext uri="{FF2B5EF4-FFF2-40B4-BE49-F238E27FC236}">
                <a16:creationId xmlns:a16="http://schemas.microsoft.com/office/drawing/2014/main" id="{BB065F35-D666-8E6D-9DF0-0E1ED2077E4C}"/>
              </a:ext>
            </a:extLst>
          </p:cNvPr>
          <p:cNvGrpSpPr/>
          <p:nvPr/>
        </p:nvGrpSpPr>
        <p:grpSpPr>
          <a:xfrm>
            <a:off x="9604220" y="1219200"/>
            <a:ext cx="1659433" cy="4495800"/>
            <a:chOff x="6836866" y="0"/>
            <a:chExt cx="1659433" cy="4495800"/>
          </a:xfrm>
          <a:scene3d>
            <a:camera prst="orthographicFront"/>
            <a:lightRig rig="flat" dir="t"/>
          </a:scene3d>
        </p:grpSpPr>
        <p:sp>
          <p:nvSpPr>
            <p:cNvPr id="3" name="Rounded Rectangle 44">
              <a:extLst>
                <a:ext uri="{FF2B5EF4-FFF2-40B4-BE49-F238E27FC236}">
                  <a16:creationId xmlns:a16="http://schemas.microsoft.com/office/drawing/2014/main" id="{022969F5-92B7-EE97-A4B5-4058107EE5EC}"/>
                </a:ext>
              </a:extLst>
            </p:cNvPr>
            <p:cNvSpPr/>
            <p:nvPr/>
          </p:nvSpPr>
          <p:spPr>
            <a:xfrm>
              <a:off x="6836866" y="0"/>
              <a:ext cx="1659433" cy="44958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4" name="Rounded Rectangle 4">
              <a:extLst>
                <a:ext uri="{FF2B5EF4-FFF2-40B4-BE49-F238E27FC236}">
                  <a16:creationId xmlns:a16="http://schemas.microsoft.com/office/drawing/2014/main" id="{109314B9-09BB-8A38-5AC7-BAD40316C18B}"/>
                </a:ext>
              </a:extLst>
            </p:cNvPr>
            <p:cNvSpPr txBox="1"/>
            <p:nvPr/>
          </p:nvSpPr>
          <p:spPr>
            <a:xfrm>
              <a:off x="6836866" y="1791638"/>
              <a:ext cx="1659433" cy="179832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85344" tIns="85344" rIns="85344" bIns="85344" numCol="1" spcCol="1270" anchor="t" anchorCtr="1">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en-US" sz="14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FOUNDATION AID</a:t>
              </a:r>
              <a:endPar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endParaRPr>
            </a:p>
            <a:p>
              <a:pPr marL="57150" marR="0" lvl="1" indent="-57150" algn="l" defTabSz="400050" rtl="0" eaLnBrk="1" fontAlgn="auto" latinLnBrk="0" hangingPunct="1">
                <a:lnSpc>
                  <a:spcPct val="90000"/>
                </a:lnSpc>
                <a:spcBef>
                  <a:spcPct val="0"/>
                </a:spcBef>
                <a:spcAft>
                  <a:spcPct val="15000"/>
                </a:spcAft>
                <a:buClrTx/>
                <a:buSzTx/>
                <a:buFontTx/>
                <a:buChar char="••"/>
                <a:tabLst/>
                <a:defRPr/>
              </a:pPr>
              <a:endPar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endParaRP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$1500 per Formula Student. </a:t>
              </a:r>
            </a:p>
            <a:p>
              <a:pPr marL="57150" marR="0" lvl="1" indent="-57150" algn="l" defTabSz="400050" rtl="0" eaLnBrk="1" fontAlgn="auto" latinLnBrk="0" hangingPunct="1">
                <a:lnSpc>
                  <a:spcPct val="150000"/>
                </a:lnSpc>
                <a:spcBef>
                  <a:spcPct val="0"/>
                </a:spcBef>
                <a:spcAft>
                  <a:spcPct val="15000"/>
                </a:spcAft>
                <a:buClrTx/>
                <a:buSzTx/>
                <a:buFontTx/>
                <a:buChar char="••"/>
                <a:tabLst/>
                <a:defRPr/>
              </a:pPr>
              <a:r>
                <a:rPr kumimoji="0" lang="en-US" sz="1200" b="0" i="0" u="none" strike="noStrike" kern="1200" cap="none" spc="0" normalizeH="0" baseline="0" noProof="0" dirty="0">
                  <a:ln>
                    <a:noFill/>
                  </a:ln>
                  <a:solidFill>
                    <a:srgbClr val="1F1646">
                      <a:hueOff val="0"/>
                      <a:satOff val="0"/>
                      <a:lumOff val="0"/>
                      <a:alphaOff val="0"/>
                    </a:srgbClr>
                  </a:solidFill>
                  <a:effectLst/>
                  <a:uLnTx/>
                  <a:uFillTx/>
                  <a:latin typeface="Tw Cen MT" panose="020B0602020104020603"/>
                  <a:ea typeface="+mn-ea"/>
                  <a:cs typeface="+mn-cs"/>
                </a:rPr>
                <a:t>Only 60% is included in Resources</a:t>
              </a:r>
            </a:p>
          </p:txBody>
        </p:sp>
      </p:grpSp>
      <p:sp>
        <p:nvSpPr>
          <p:cNvPr id="6" name="Left-Right Arrow 51">
            <a:extLst>
              <a:ext uri="{FF2B5EF4-FFF2-40B4-BE49-F238E27FC236}">
                <a16:creationId xmlns:a16="http://schemas.microsoft.com/office/drawing/2014/main" id="{B30CCBF7-D974-E7D2-1CEB-D5D3C1235028}"/>
              </a:ext>
              <a:ext uri="{C183D7F6-B498-43B3-948B-1728B52AA6E4}">
                <adec:decorative xmlns:adec="http://schemas.microsoft.com/office/drawing/2017/decorative" val="1"/>
              </a:ext>
            </a:extLst>
          </p:cNvPr>
          <p:cNvSpPr/>
          <p:nvPr/>
        </p:nvSpPr>
        <p:spPr>
          <a:xfrm>
            <a:off x="1379621" y="5449524"/>
            <a:ext cx="9006360" cy="498310"/>
          </a:xfrm>
          <a:prstGeom prst="leftRightArrow">
            <a:avLst/>
          </a:prstGeom>
          <a:solidFill>
            <a:schemeClr val="accent2">
              <a:lumMod val="40000"/>
              <a:lumOff val="60000"/>
            </a:schemeClr>
          </a:solidFill>
          <a:scene3d>
            <a:camera prst="orthographicFront"/>
            <a:lightRig rig="flat" dir="t"/>
          </a:scene3d>
          <a:sp3d prstMaterial="dkEdge">
            <a:bevelT w="8200" h="38100"/>
          </a:sp3d>
        </p:spPr>
        <p:style>
          <a:lnRef idx="1">
            <a:schemeClr val="lt1">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7" name="Content Placeholder 1">
            <a:extLst>
              <a:ext uri="{FF2B5EF4-FFF2-40B4-BE49-F238E27FC236}">
                <a16:creationId xmlns:a16="http://schemas.microsoft.com/office/drawing/2014/main" id="{BBF68CE1-BC4C-2FC3-90B6-B62A63A5C697}"/>
              </a:ext>
            </a:extLst>
          </p:cNvPr>
          <p:cNvSpPr txBox="1">
            <a:spLocks/>
          </p:cNvSpPr>
          <p:nvPr/>
        </p:nvSpPr>
        <p:spPr>
          <a:xfrm>
            <a:off x="720720" y="5528854"/>
            <a:ext cx="9237263" cy="40318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4572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rPr>
              <a:t>    REVENUE SOURCES</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sp>
        <p:nvSpPr>
          <p:cNvPr id="8" name="Flowchart: Connector 7">
            <a:extLst>
              <a:ext uri="{FF2B5EF4-FFF2-40B4-BE49-F238E27FC236}">
                <a16:creationId xmlns:a16="http://schemas.microsoft.com/office/drawing/2014/main" id="{42FE8383-C7F6-6241-41DA-376B114614C8}"/>
              </a:ext>
              <a:ext uri="{C183D7F6-B498-43B3-948B-1728B52AA6E4}">
                <adec:decorative xmlns:adec="http://schemas.microsoft.com/office/drawing/2017/decorative" val="1"/>
              </a:ext>
            </a:extLst>
          </p:cNvPr>
          <p:cNvSpPr/>
          <p:nvPr/>
        </p:nvSpPr>
        <p:spPr>
          <a:xfrm>
            <a:off x="9699235" y="1372684"/>
            <a:ext cx="1373491" cy="1292999"/>
          </a:xfrm>
          <a:prstGeom prst="flowChartConnecto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5" name="Picture 4">
            <a:extLst>
              <a:ext uri="{FF2B5EF4-FFF2-40B4-BE49-F238E27FC236}">
                <a16:creationId xmlns:a16="http://schemas.microsoft.com/office/drawing/2014/main" id="{B6519FFD-3030-CFE1-7F8F-BBD591E34A25}"/>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9807479" y="1654172"/>
            <a:ext cx="1179176" cy="703801"/>
          </a:xfrm>
          <a:prstGeom prst="rect">
            <a:avLst/>
          </a:prstGeom>
          <a:noFill/>
          <a:ln>
            <a:noFill/>
          </a:ln>
          <a:effectLst>
            <a:outerShdw blurRad="152400" dist="317500" dir="5400000" sx="90000" sy="-19000" rotWithShape="0">
              <a:prstClr val="black">
                <a:alpha val="15000"/>
              </a:prstClr>
            </a:outerShdw>
          </a:effectLst>
        </p:spPr>
      </p:pic>
    </p:spTree>
    <p:extLst>
      <p:ext uri="{BB962C8B-B14F-4D97-AF65-F5344CB8AC3E}">
        <p14:creationId xmlns:p14="http://schemas.microsoft.com/office/powerpoint/2010/main" val="137453154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01276" y="186029"/>
            <a:ext cx="8382000" cy="923330"/>
          </a:xfrm>
          <a:prstGeom prst="rect">
            <a:avLst/>
          </a:prstGeom>
          <a:solidFill>
            <a:schemeClr val="tx1">
              <a:lumMod val="25000"/>
              <a:lumOff val="75000"/>
            </a:schemeClr>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FFFF00"/>
                </a:solidFill>
                <a:effectLst/>
                <a:uLnTx/>
                <a:uFillTx/>
                <a:latin typeface="Tw Cen MT" panose="020B0602020104020603"/>
                <a:ea typeface="Segoe UI Black" panose="020B0A02040204020203" pitchFamily="34" charset="0"/>
                <a:cs typeface="+mn-cs"/>
              </a:rPr>
              <a:t>PRIOR YEAR CORRECTION</a:t>
            </a:r>
            <a:endParaRPr kumimoji="0" lang="en-US" sz="5400" b="0" i="0" u="none" strike="noStrike" kern="1200" cap="none" spc="0" normalizeH="0" baseline="0" noProof="0" dirty="0">
              <a:ln>
                <a:noFill/>
              </a:ln>
              <a:solidFill>
                <a:srgbClr val="FFFFFF"/>
              </a:solidFill>
              <a:effectLst/>
              <a:uLnTx/>
              <a:uFillTx/>
              <a:latin typeface="Tw Cen MT" panose="020B0602020104020603"/>
              <a:ea typeface="Segoe UI Black" panose="020B0A02040204020203" pitchFamily="34" charset="0"/>
              <a:cs typeface="+mn-cs"/>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6912" y="1434468"/>
            <a:ext cx="3484492" cy="2115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96912" y="3761658"/>
            <a:ext cx="3484492" cy="2115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ight Brace 8">
            <a:extLst>
              <a:ext uri="{C183D7F6-B498-43B3-948B-1728B52AA6E4}">
                <adec:decorative xmlns:adec="http://schemas.microsoft.com/office/drawing/2017/decorative" val="1"/>
              </a:ext>
            </a:extLst>
          </p:cNvPr>
          <p:cNvSpPr/>
          <p:nvPr/>
        </p:nvSpPr>
        <p:spPr>
          <a:xfrm>
            <a:off x="5985100" y="1612699"/>
            <a:ext cx="1244497" cy="4038600"/>
          </a:xfrm>
          <a:prstGeom prst="rightBrace">
            <a:avLst>
              <a:gd name="adj1" fmla="val 8333"/>
              <a:gd name="adj2" fmla="val 28947"/>
            </a:avLst>
          </a:prstGeom>
          <a:ln>
            <a:solidFill>
              <a:schemeClr val="tx1">
                <a:lumMod val="95000"/>
                <a:lumOff val="5000"/>
              </a:schemeClr>
            </a:solidFill>
          </a:ln>
        </p:spPr>
        <p:style>
          <a:lnRef idx="2">
            <a:schemeClr val="accent6"/>
          </a:lnRef>
          <a:fillRef idx="0">
            <a:schemeClr val="accent6"/>
          </a:fillRef>
          <a:effectRef idx="1">
            <a:schemeClr val="accent6"/>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sp>
        <p:nvSpPr>
          <p:cNvPr id="10" name="Rectangle 9"/>
          <p:cNvSpPr/>
          <p:nvPr/>
        </p:nvSpPr>
        <p:spPr>
          <a:xfrm rot="5400000">
            <a:off x="4554997" y="3236927"/>
            <a:ext cx="2916183" cy="707886"/>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0000"/>
                </a:solidFill>
                <a:effectLst/>
                <a:uLnTx/>
                <a:uFillTx/>
                <a:latin typeface="Segoe UI Semilight" panose="020B0402040204020203" pitchFamily="34" charset="0"/>
                <a:ea typeface="+mn-ea"/>
                <a:cs typeface="Segoe UI Semilight" panose="020B0402040204020203" pitchFamily="34" charset="0"/>
              </a:rPr>
              <a:t>DIFFERENCE</a:t>
            </a:r>
          </a:p>
        </p:txBody>
      </p:sp>
      <p:sp>
        <p:nvSpPr>
          <p:cNvPr id="11" name="Rectangle 10"/>
          <p:cNvSpPr/>
          <p:nvPr/>
        </p:nvSpPr>
        <p:spPr>
          <a:xfrm>
            <a:off x="6692987" y="2001973"/>
            <a:ext cx="4572000" cy="3046988"/>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689">
                    <a:lumMod val="75000"/>
                  </a:srgbClr>
                </a:solidFill>
                <a:effectLst/>
                <a:uLnTx/>
                <a:uFillTx/>
                <a:latin typeface="Segoe UI Semilight" panose="020B0402040204020203" pitchFamily="34" charset="0"/>
                <a:ea typeface="+mn-ea"/>
                <a:cs typeface="Segoe UI Semilight" panose="020B0402040204020203" pitchFamily="34" charset="0"/>
              </a:rPr>
              <a:t>2025/26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689">
                    <a:lumMod val="75000"/>
                  </a:srgbClr>
                </a:solidFill>
                <a:effectLst/>
                <a:uLnTx/>
                <a:uFillTx/>
                <a:latin typeface="Segoe UI Semilight" panose="020B0402040204020203" pitchFamily="34" charset="0"/>
                <a:ea typeface="+mn-ea"/>
                <a:cs typeface="Segoe UI Semilight" panose="020B0402040204020203" pitchFamily="34" charset="0"/>
              </a:rPr>
              <a:t>Prior Year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689">
                    <a:lumMod val="75000"/>
                  </a:srgbClr>
                </a:solidFill>
                <a:effectLst/>
                <a:uLnTx/>
                <a:uFillTx/>
                <a:latin typeface="Segoe UI Semilight" panose="020B0402040204020203" pitchFamily="34" charset="0"/>
                <a:ea typeface="+mn-ea"/>
                <a:cs typeface="Segoe UI Semilight" panose="020B0402040204020203" pitchFamily="34" charset="0"/>
              </a:rPr>
              <a:t>Correction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FF00"/>
              </a:solidFill>
              <a:effectLst/>
              <a:uLnTx/>
              <a:uFillTx/>
              <a:latin typeface="Segoe UI Semilight" panose="020B0402040204020203" pitchFamily="34" charset="0"/>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1" u="none" strike="noStrike" kern="1200" cap="none" spc="0" normalizeH="0" baseline="0" noProof="0" dirty="0">
              <a:ln>
                <a:noFill/>
              </a:ln>
              <a:solidFill>
                <a:srgbClr val="FFFF00"/>
              </a:solidFill>
              <a:effectLst/>
              <a:uLnTx/>
              <a:uFillTx/>
              <a:latin typeface="Segoe UI Semilight" panose="020B0402040204020203" pitchFamily="34" charset="0"/>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1" i="1" u="none" strike="noStrike" kern="1200" cap="none" spc="0" normalizeH="0" baseline="0" noProof="0" dirty="0">
              <a:ln>
                <a:noFill/>
              </a:ln>
              <a:solidFill>
                <a:srgbClr val="FFFF00"/>
              </a:solidFill>
              <a:effectLst/>
              <a:uLnTx/>
              <a:uFillTx/>
              <a:latin typeface="Segoe UI Semilight" panose="020B0402040204020203" pitchFamily="34" charset="0"/>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689">
                    <a:lumMod val="75000"/>
                  </a:srgbClr>
                </a:solidFill>
                <a:effectLst/>
                <a:uLnTx/>
                <a:uFillTx/>
                <a:latin typeface="Segoe UI Semilight" panose="020B0402040204020203" pitchFamily="34" charset="0"/>
                <a:ea typeface="+mn-ea"/>
                <a:cs typeface="Segoe UI Semilight" panose="020B0402040204020203" pitchFamily="34" charset="0"/>
              </a:rPr>
              <a:t>2026/27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1689">
                    <a:lumMod val="75000"/>
                  </a:srgbClr>
                </a:solidFill>
                <a:effectLst/>
                <a:uLnTx/>
                <a:uFillTx/>
                <a:latin typeface="Segoe UI Semilight" panose="020B0402040204020203" pitchFamily="34" charset="0"/>
                <a:ea typeface="+mn-ea"/>
                <a:cs typeface="Segoe UI Semilight" panose="020B0402040204020203" pitchFamily="34" charset="0"/>
              </a:rPr>
              <a:t>TEEOSA Aid</a:t>
            </a:r>
          </a:p>
        </p:txBody>
      </p:sp>
      <p:sp>
        <p:nvSpPr>
          <p:cNvPr id="12" name="Plus 11">
            <a:extLst>
              <a:ext uri="{C183D7F6-B498-43B3-948B-1728B52AA6E4}">
                <adec:decorative xmlns:adec="http://schemas.microsoft.com/office/drawing/2017/decorative" val="1"/>
              </a:ext>
            </a:extLst>
          </p:cNvPr>
          <p:cNvSpPr/>
          <p:nvPr/>
        </p:nvSpPr>
        <p:spPr>
          <a:xfrm>
            <a:off x="8636087" y="3272764"/>
            <a:ext cx="685800" cy="636211"/>
          </a:xfrm>
          <a:prstGeom prst="mathPlus">
            <a:avLst/>
          </a:prstGeom>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outerShdw blurRad="75057" dist="38100" dir="5400000" sy="-20000" rotWithShape="0">
                  <a:prstClr val="black">
                    <a:alpha val="25000"/>
                  </a:prstClr>
                </a:outerShdw>
              </a:effectLst>
              <a:uLnTx/>
              <a:uFillTx/>
              <a:latin typeface="Tw Cen MT" panose="020B0602020104020603"/>
              <a:ea typeface="+mn-ea"/>
              <a:cs typeface="+mn-cs"/>
            </a:endParaRPr>
          </a:p>
        </p:txBody>
      </p:sp>
      <p:sp>
        <p:nvSpPr>
          <p:cNvPr id="2" name="Rounded Rectangle 6">
            <a:extLst>
              <a:ext uri="{FF2B5EF4-FFF2-40B4-BE49-F238E27FC236}">
                <a16:creationId xmlns:a16="http://schemas.microsoft.com/office/drawing/2014/main" id="{CF667DAA-A466-A4E1-AAEB-81EE345CD0E1}"/>
              </a:ext>
            </a:extLst>
          </p:cNvPr>
          <p:cNvSpPr/>
          <p:nvPr/>
        </p:nvSpPr>
        <p:spPr>
          <a:xfrm>
            <a:off x="1623755" y="2249684"/>
            <a:ext cx="3457649" cy="517370"/>
          </a:xfrm>
          <a:prstGeom prst="roundRect">
            <a:avLst/>
          </a:prstGeom>
          <a:solidFill>
            <a:srgbClr val="FFFFCC"/>
          </a:solidFill>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Segoe UI Semilight" panose="020B0402040204020203" pitchFamily="34" charset="0"/>
              </a:rPr>
              <a:t>2025/26  Certification</a:t>
            </a:r>
          </a:p>
        </p:txBody>
      </p:sp>
      <p:sp>
        <p:nvSpPr>
          <p:cNvPr id="3" name="Rounded Rectangle 7">
            <a:extLst>
              <a:ext uri="{FF2B5EF4-FFF2-40B4-BE49-F238E27FC236}">
                <a16:creationId xmlns:a16="http://schemas.microsoft.com/office/drawing/2014/main" id="{C9361B22-56C2-EC8F-3A65-C86F295443C7}"/>
              </a:ext>
            </a:extLst>
          </p:cNvPr>
          <p:cNvSpPr/>
          <p:nvPr/>
        </p:nvSpPr>
        <p:spPr>
          <a:xfrm>
            <a:off x="1570389" y="4615104"/>
            <a:ext cx="3511015" cy="510778"/>
          </a:xfrm>
          <a:prstGeom prst="roundRect">
            <a:avLst/>
          </a:prstGeom>
          <a:solidFill>
            <a:srgbClr val="FFFFCC"/>
          </a:solidFill>
        </p:spPr>
        <p:style>
          <a:lnRef idx="2">
            <a:schemeClr val="dk1">
              <a:shade val="50000"/>
            </a:schemeClr>
          </a:lnRef>
          <a:fillRef idx="1">
            <a:schemeClr val="dk1"/>
          </a:fillRef>
          <a:effectRef idx="0">
            <a:schemeClr val="dk1"/>
          </a:effectRef>
          <a:fontRef idx="minor">
            <a:schemeClr val="lt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w Cen MT" panose="020B0602020104020603"/>
                <a:ea typeface="+mn-ea"/>
                <a:cs typeface="Segoe UI Semilight" panose="020B0402040204020203" pitchFamily="34" charset="0"/>
              </a:rPr>
              <a:t>2025/26  Recalculation</a:t>
            </a:r>
          </a:p>
        </p:txBody>
      </p:sp>
    </p:spTree>
    <p:extLst>
      <p:ext uri="{BB962C8B-B14F-4D97-AF65-F5344CB8AC3E}">
        <p14:creationId xmlns:p14="http://schemas.microsoft.com/office/powerpoint/2010/main" val="382798352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6871" y="1659203"/>
            <a:ext cx="3999833" cy="5014974"/>
          </a:xfrm>
        </p:spPr>
        <p:txBody>
          <a:bodyPr>
            <a:normAutofit fontScale="92500" lnSpcReduction="10000"/>
          </a:bodyPr>
          <a:lstStyle/>
          <a:p>
            <a:pPr marL="0" indent="0">
              <a:buNone/>
            </a:pPr>
            <a:r>
              <a:rPr lang="en-US" b="1" u="sng" dirty="0">
                <a:solidFill>
                  <a:srgbClr val="00B050"/>
                </a:solidFill>
              </a:rPr>
              <a:t>Positive Correction</a:t>
            </a:r>
          </a:p>
          <a:p>
            <a:r>
              <a:rPr lang="en-US" sz="2400" dirty="0"/>
              <a:t>Lump-Sum Payment</a:t>
            </a:r>
          </a:p>
          <a:p>
            <a:pPr lvl="1"/>
            <a:r>
              <a:rPr lang="en-US" dirty="0"/>
              <a:t>On or before July 15 NDE will notify districts</a:t>
            </a:r>
          </a:p>
          <a:p>
            <a:pPr lvl="1"/>
            <a:endParaRPr lang="en-US" dirty="0"/>
          </a:p>
          <a:p>
            <a:pPr lvl="1"/>
            <a:r>
              <a:rPr lang="en-US" dirty="0"/>
              <a:t>Over $1000 can be paid in September if requested</a:t>
            </a:r>
          </a:p>
          <a:p>
            <a:pPr lvl="1"/>
            <a:endParaRPr lang="en-US" dirty="0"/>
          </a:p>
          <a:p>
            <a:pPr lvl="1"/>
            <a:r>
              <a:rPr lang="en-US" dirty="0"/>
              <a:t>Under $1000 is automatically paid without requesting</a:t>
            </a:r>
          </a:p>
          <a:p>
            <a:pPr lvl="1"/>
            <a:endParaRPr lang="en-US" dirty="0"/>
          </a:p>
          <a:p>
            <a:pPr lvl="1"/>
            <a:r>
              <a:rPr lang="en-US" dirty="0"/>
              <a:t>If a district does not request, it will be included in the 10 monthly installments</a:t>
            </a:r>
          </a:p>
        </p:txBody>
      </p:sp>
      <p:sp>
        <p:nvSpPr>
          <p:cNvPr id="4" name="TextBox 3"/>
          <p:cNvSpPr txBox="1"/>
          <p:nvPr/>
        </p:nvSpPr>
        <p:spPr>
          <a:xfrm>
            <a:off x="1931430" y="103656"/>
            <a:ext cx="8382000" cy="76944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7030A0"/>
                </a:solidFill>
                <a:effectLst/>
                <a:uLnTx/>
                <a:uFillTx/>
                <a:latin typeface="Tw Cen MT" panose="020B0602020104020603"/>
                <a:ea typeface="Segoe UI Black" panose="020B0A02040204020203" pitchFamily="34" charset="0"/>
                <a:cs typeface="+mn-cs"/>
              </a:rPr>
              <a:t>PRIOR YEAR CORRECTION</a:t>
            </a:r>
          </a:p>
        </p:txBody>
      </p:sp>
      <p:sp>
        <p:nvSpPr>
          <p:cNvPr id="5" name="Content Placeholder 2"/>
          <p:cNvSpPr txBox="1">
            <a:spLocks/>
          </p:cNvSpPr>
          <p:nvPr/>
        </p:nvSpPr>
        <p:spPr>
          <a:xfrm>
            <a:off x="6806143" y="4166690"/>
            <a:ext cx="3252281" cy="51874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800" b="0" i="0" u="none" strike="noStrike" kern="1200" cap="none" spc="0" normalizeH="0" baseline="0" noProof="0" dirty="0">
                <a:ln>
                  <a:noFill/>
                </a:ln>
                <a:solidFill>
                  <a:srgbClr val="FF0000"/>
                </a:solidFill>
                <a:effectLst/>
                <a:uLnTx/>
                <a:uFillTx/>
                <a:latin typeface="Tw Cen MT" panose="020B0602020104020603"/>
                <a:ea typeface="+mn-ea"/>
                <a:cs typeface="+mn-cs"/>
              </a:rPr>
              <a:t>Negative Correction</a:t>
            </a:r>
            <a:endParaRPr kumimoji="0" lang="en-US" sz="2400" b="0" i="0" u="none" strike="noStrike" kern="1200" cap="none" spc="0" normalizeH="0" baseline="0" noProof="0" dirty="0">
              <a:ln>
                <a:noFill/>
              </a:ln>
              <a:solidFill>
                <a:srgbClr val="FF0000"/>
              </a:solidFill>
              <a:effectLst/>
              <a:uLnTx/>
              <a:uFillTx/>
              <a:latin typeface="Tw Cen MT" panose="020B0602020104020603"/>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sp>
        <p:nvSpPr>
          <p:cNvPr id="11" name="TextBox 10">
            <a:extLst>
              <a:ext uri="{FF2B5EF4-FFF2-40B4-BE49-F238E27FC236}">
                <a16:creationId xmlns:a16="http://schemas.microsoft.com/office/drawing/2014/main" id="{7E047114-0B08-ED24-FE6F-B361FC5E8353}"/>
              </a:ext>
            </a:extLst>
          </p:cNvPr>
          <p:cNvSpPr txBox="1"/>
          <p:nvPr/>
        </p:nvSpPr>
        <p:spPr>
          <a:xfrm>
            <a:off x="3048000" y="974849"/>
            <a:ext cx="6096000"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7030A0"/>
                </a:solidFill>
                <a:effectLst/>
                <a:uLnTx/>
                <a:uFillTx/>
                <a:latin typeface="Tw Cen MT" panose="020B0602020104020603"/>
                <a:ea typeface="+mn-ea"/>
                <a:cs typeface="+mn-cs"/>
              </a:rPr>
              <a:t>Included on State Aid Certification Form</a:t>
            </a:r>
          </a:p>
        </p:txBody>
      </p:sp>
      <p:pic>
        <p:nvPicPr>
          <p:cNvPr id="2" name="Picture 1">
            <a:extLst>
              <a:ext uri="{FF2B5EF4-FFF2-40B4-BE49-F238E27FC236}">
                <a16:creationId xmlns:a16="http://schemas.microsoft.com/office/drawing/2014/main" id="{937E32BC-EDD6-B9F1-55BD-665B0C52D514}"/>
              </a:ext>
            </a:extLst>
          </p:cNvPr>
          <p:cNvPicPr>
            <a:picLocks noChangeAspect="1"/>
          </p:cNvPicPr>
          <p:nvPr/>
        </p:nvPicPr>
        <p:blipFill>
          <a:blip r:embed="rId3">
            <a:extLst>
              <a:ext uri="{28A0092B-C50C-407E-A947-70E740481C1C}">
                <a14:useLocalDpi xmlns:a14="http://schemas.microsoft.com/office/drawing/2010/main" val="0"/>
              </a:ext>
            </a:extLst>
          </a:blip>
          <a:srcRect l="14" r="14"/>
          <a:stretch/>
        </p:blipFill>
        <p:spPr>
          <a:xfrm>
            <a:off x="4790692" y="1476158"/>
            <a:ext cx="6885616" cy="2514951"/>
          </a:xfrm>
          <a:prstGeom prst="rect">
            <a:avLst/>
          </a:prstGeom>
          <a:ln w="28575">
            <a:solidFill>
              <a:srgbClr val="92D050"/>
            </a:solidFill>
          </a:ln>
        </p:spPr>
      </p:pic>
      <p:sp>
        <p:nvSpPr>
          <p:cNvPr id="10" name="Down Arrow 9">
            <a:extLst>
              <a:ext uri="{C183D7F6-B498-43B3-948B-1728B52AA6E4}">
                <adec:decorative xmlns:adec="http://schemas.microsoft.com/office/drawing/2017/decorative" val="1"/>
              </a:ext>
            </a:extLst>
          </p:cNvPr>
          <p:cNvSpPr/>
          <p:nvPr/>
        </p:nvSpPr>
        <p:spPr>
          <a:xfrm rot="17697084">
            <a:off x="10557097" y="2993397"/>
            <a:ext cx="182990" cy="871204"/>
          </a:xfrm>
          <a:prstGeom prst="downArrow">
            <a:avLst/>
          </a:prstGeom>
          <a:solidFill>
            <a:srgbClr val="00B050"/>
          </a:solidFill>
          <a:effectLst>
            <a:outerShdw blurRad="76200" dir="13500000" sy="23000" kx="1200000" algn="br" rotWithShape="0">
              <a:prstClr val="black">
                <a:alpha val="2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F1646"/>
                </a:solidFill>
              </a:ln>
              <a:solidFill>
                <a:srgbClr val="6699FF"/>
              </a:solidFill>
              <a:effectLst/>
              <a:uLnTx/>
              <a:uFillTx/>
              <a:latin typeface="Franklin Gothic Medium"/>
              <a:ea typeface="+mn-ea"/>
              <a:cs typeface="+mn-cs"/>
            </a:endParaRPr>
          </a:p>
        </p:txBody>
      </p:sp>
      <p:pic>
        <p:nvPicPr>
          <p:cNvPr id="6" name="Picture 5">
            <a:extLst>
              <a:ext uri="{FF2B5EF4-FFF2-40B4-BE49-F238E27FC236}">
                <a16:creationId xmlns:a16="http://schemas.microsoft.com/office/drawing/2014/main" id="{41C3D47E-A54A-D9C6-C233-D1491231E078}"/>
              </a:ext>
            </a:extLst>
          </p:cNvPr>
          <p:cNvPicPr>
            <a:picLocks noChangeAspect="1"/>
          </p:cNvPicPr>
          <p:nvPr/>
        </p:nvPicPr>
        <p:blipFill>
          <a:blip r:embed="rId4"/>
          <a:stretch>
            <a:fillRect/>
          </a:stretch>
        </p:blipFill>
        <p:spPr>
          <a:xfrm>
            <a:off x="4790692" y="4861018"/>
            <a:ext cx="6935168" cy="1609950"/>
          </a:xfrm>
          <a:prstGeom prst="rect">
            <a:avLst/>
          </a:prstGeom>
          <a:ln w="28575">
            <a:solidFill>
              <a:srgbClr val="FF0000"/>
            </a:solidFill>
          </a:ln>
        </p:spPr>
      </p:pic>
      <p:sp>
        <p:nvSpPr>
          <p:cNvPr id="8" name="Down Arrow 7">
            <a:extLst>
              <a:ext uri="{C183D7F6-B498-43B3-948B-1728B52AA6E4}">
                <adec:decorative xmlns:adec="http://schemas.microsoft.com/office/drawing/2017/decorative" val="1"/>
              </a:ext>
            </a:extLst>
          </p:cNvPr>
          <p:cNvSpPr/>
          <p:nvPr/>
        </p:nvSpPr>
        <p:spPr>
          <a:xfrm rot="17697084">
            <a:off x="10704583" y="5438992"/>
            <a:ext cx="193697" cy="986353"/>
          </a:xfrm>
          <a:prstGeom prst="downArrow">
            <a:avLst/>
          </a:prstGeom>
          <a:solidFill>
            <a:srgbClr val="FF0000"/>
          </a:solidFill>
          <a:effectLst>
            <a:outerShdw blurRad="76200" dir="13500000" sy="23000" kx="1200000" algn="br" rotWithShape="0">
              <a:prstClr val="black">
                <a:alpha val="20000"/>
              </a:prstClr>
            </a:outerShdw>
          </a:effectLst>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F1646"/>
                </a:solidFill>
              </a:ln>
              <a:solidFill>
                <a:srgbClr val="7030A0"/>
              </a:solidFill>
              <a:effectLst/>
              <a:uLnTx/>
              <a:uFillTx/>
              <a:latin typeface="Franklin Gothic Medium"/>
              <a:ea typeface="+mn-ea"/>
              <a:cs typeface="+mn-cs"/>
            </a:endParaRPr>
          </a:p>
        </p:txBody>
      </p:sp>
    </p:spTree>
    <p:extLst>
      <p:ext uri="{BB962C8B-B14F-4D97-AF65-F5344CB8AC3E}">
        <p14:creationId xmlns:p14="http://schemas.microsoft.com/office/powerpoint/2010/main" val="3757422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anim calcmode="lin" valueType="num">
                                      <p:cBhvr>
                                        <p:cTn id="14" dur="2000" fill="hold"/>
                                        <p:tgtEl>
                                          <p:spTgt spid="8"/>
                                        </p:tgtEl>
                                        <p:attrNameLst>
                                          <p:attrName>ppt_w</p:attrName>
                                        </p:attrNameLst>
                                      </p:cBhvr>
                                      <p:tavLst>
                                        <p:tav tm="0" fmla="#ppt_w*sin(2.5*pi*$)">
                                          <p:val>
                                            <p:fltVal val="0"/>
                                          </p:val>
                                        </p:tav>
                                        <p:tav tm="100000">
                                          <p:val>
                                            <p:fltVal val="1"/>
                                          </p:val>
                                        </p:tav>
                                      </p:tavLst>
                                    </p:anim>
                                    <p:anim calcmode="lin" valueType="num">
                                      <p:cBhvr>
                                        <p:cTn id="15" dur="2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82614" y="1023963"/>
            <a:ext cx="4167271" cy="4461163"/>
          </a:xfrm>
        </p:spPr>
        <p:txBody>
          <a:bodyPr>
            <a:normAutofit/>
          </a:bodyPr>
          <a:lstStyle/>
          <a:p>
            <a:r>
              <a:rPr lang="en-US" sz="5200" b="1" dirty="0">
                <a:solidFill>
                  <a:srgbClr val="FFFFFF"/>
                </a:solidFill>
                <a:latin typeface="Ink Free" panose="03080402000500000000" pitchFamily="66" charset="0"/>
              </a:rPr>
              <a:t>COMMON State Aid QUESTIONS</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4" name="Content Placeholder 2"/>
          <p:cNvSpPr>
            <a:spLocks noGrp="1"/>
          </p:cNvSpPr>
          <p:nvPr>
            <p:ph idx="1"/>
          </p:nvPr>
        </p:nvSpPr>
        <p:spPr>
          <a:xfrm>
            <a:off x="4246838" y="461734"/>
            <a:ext cx="7457482" cy="5585619"/>
          </a:xfrm>
          <a:prstGeom prst="rect">
            <a:avLst/>
          </a:prstGeom>
        </p:spPr>
        <p:txBody>
          <a:bodyPr anchor="ctr">
            <a:normAutofit/>
          </a:bodyPr>
          <a:lstStyle/>
          <a:p>
            <a:pPr marL="0" indent="0" algn="ctr">
              <a:buNone/>
            </a:pPr>
            <a:r>
              <a:rPr lang="en-US" sz="4000" b="1" i="1" dirty="0">
                <a:solidFill>
                  <a:srgbClr val="FF0000"/>
                </a:solidFill>
                <a:latin typeface="+mj-lt"/>
                <a:cs typeface="Times New Roman" panose="02020603050405020304" pitchFamily="18" charset="0"/>
              </a:rPr>
              <a:t>Why does our school district receive very little state aid?</a:t>
            </a:r>
          </a:p>
          <a:p>
            <a:pPr marL="0" indent="0">
              <a:buNone/>
            </a:pPr>
            <a:endParaRPr lang="en-US" sz="2400" b="1" dirty="0">
              <a:solidFill>
                <a:schemeClr val="tx2">
                  <a:lumMod val="75000"/>
                </a:schemeClr>
              </a:solidFill>
              <a:latin typeface="+mj-lt"/>
              <a:cs typeface="Times New Roman" panose="02020603050405020304" pitchFamily="18" charset="0"/>
            </a:endParaRPr>
          </a:p>
          <a:p>
            <a:pPr lvl="2">
              <a:buClr>
                <a:schemeClr val="bg1">
                  <a:lumMod val="50000"/>
                </a:schemeClr>
              </a:buClr>
              <a:buFont typeface="Arial" panose="020B0604020202020204" pitchFamily="34" charset="0"/>
              <a:buChar char="•"/>
            </a:pPr>
            <a:r>
              <a:rPr lang="en-US" sz="2400" dirty="0">
                <a:solidFill>
                  <a:schemeClr val="tx2">
                    <a:lumMod val="75000"/>
                  </a:schemeClr>
                </a:solidFill>
                <a:latin typeface="+mj-lt"/>
                <a:cs typeface="Times New Roman" panose="02020603050405020304" pitchFamily="18" charset="0"/>
              </a:rPr>
              <a:t>Does not receive equalization aid</a:t>
            </a:r>
          </a:p>
          <a:p>
            <a:pPr lvl="3">
              <a:buClr>
                <a:schemeClr val="bg1">
                  <a:lumMod val="50000"/>
                </a:schemeClr>
              </a:buClr>
              <a:buFont typeface="Arial" panose="020B0604020202020204" pitchFamily="34" charset="0"/>
              <a:buChar char="•"/>
            </a:pPr>
            <a:r>
              <a:rPr lang="en-US" sz="2200" dirty="0">
                <a:solidFill>
                  <a:schemeClr val="tx2">
                    <a:lumMod val="75000"/>
                  </a:schemeClr>
                </a:solidFill>
                <a:latin typeface="+mj-lt"/>
                <a:cs typeface="Times New Roman" panose="02020603050405020304" pitchFamily="18" charset="0"/>
              </a:rPr>
              <a:t>Equalization Aid is the largest component of TEEOSA Aid </a:t>
            </a:r>
          </a:p>
          <a:p>
            <a:pPr lvl="2">
              <a:buClr>
                <a:schemeClr val="bg1">
                  <a:lumMod val="50000"/>
                </a:schemeClr>
              </a:buClr>
              <a:buFont typeface="Arial" panose="020B0604020202020204" pitchFamily="34" charset="0"/>
              <a:buChar char="•"/>
            </a:pPr>
            <a:r>
              <a:rPr lang="en-US" sz="2400" dirty="0">
                <a:solidFill>
                  <a:schemeClr val="tx2">
                    <a:lumMod val="75000"/>
                  </a:schemeClr>
                </a:solidFill>
                <a:latin typeface="+mj-lt"/>
                <a:cs typeface="Times New Roman" panose="02020603050405020304" pitchFamily="18" charset="0"/>
              </a:rPr>
              <a:t>Not utilizing allowances and adjustments</a:t>
            </a:r>
          </a:p>
          <a:p>
            <a:pPr lvl="2">
              <a:buClr>
                <a:schemeClr val="bg1">
                  <a:lumMod val="50000"/>
                </a:schemeClr>
              </a:buClr>
              <a:buFont typeface="Arial" panose="020B0604020202020204" pitchFamily="34" charset="0"/>
              <a:buChar char="•"/>
            </a:pPr>
            <a:r>
              <a:rPr lang="en-US" sz="2400" dirty="0">
                <a:solidFill>
                  <a:schemeClr val="tx2">
                    <a:lumMod val="75000"/>
                  </a:schemeClr>
                </a:solidFill>
                <a:latin typeface="+mj-lt"/>
                <a:cs typeface="Times New Roman" panose="02020603050405020304" pitchFamily="18" charset="0"/>
              </a:rPr>
              <a:t>Had a correction for a prior year allowance/adjustment</a:t>
            </a:r>
          </a:p>
          <a:p>
            <a:pPr lvl="2">
              <a:buClr>
                <a:schemeClr val="bg1">
                  <a:lumMod val="50000"/>
                </a:schemeClr>
              </a:buClr>
              <a:buFont typeface="Arial" panose="020B0604020202020204" pitchFamily="34" charset="0"/>
              <a:buChar char="•"/>
            </a:pPr>
            <a:r>
              <a:rPr lang="en-US" sz="2400" dirty="0">
                <a:solidFill>
                  <a:schemeClr val="tx2">
                    <a:lumMod val="75000"/>
                  </a:schemeClr>
                </a:solidFill>
                <a:latin typeface="+mj-lt"/>
                <a:cs typeface="Times New Roman" panose="02020603050405020304" pitchFamily="18" charset="0"/>
              </a:rPr>
              <a:t>Resources are greater than your needs</a:t>
            </a:r>
          </a:p>
          <a:p>
            <a:pPr lvl="2">
              <a:buClr>
                <a:schemeClr val="bg1">
                  <a:lumMod val="50000"/>
                </a:schemeClr>
              </a:buClr>
              <a:buFont typeface="Arial" panose="020B0604020202020204" pitchFamily="34" charset="0"/>
              <a:buChar char="•"/>
            </a:pPr>
            <a:r>
              <a:rPr lang="en-US" sz="2400" dirty="0">
                <a:solidFill>
                  <a:schemeClr val="tx2">
                    <a:lumMod val="75000"/>
                  </a:schemeClr>
                </a:solidFill>
                <a:latin typeface="+mj-lt"/>
                <a:cs typeface="Times New Roman" panose="02020603050405020304" pitchFamily="18" charset="0"/>
              </a:rPr>
              <a:t>Property-rich = less support from the state</a:t>
            </a:r>
          </a:p>
          <a:p>
            <a:pPr lvl="1">
              <a:buFont typeface="Arial" panose="020B0604020202020204" pitchFamily="34" charset="0"/>
              <a:buChar char="•"/>
            </a:pPr>
            <a:endParaRPr lang="en-US" dirty="0">
              <a:solidFill>
                <a:schemeClr val="tx2">
                  <a:lumMod val="75000"/>
                </a:schemeClr>
              </a:solidFill>
              <a:latin typeface="+mj-lt"/>
              <a:cs typeface="Times New Roman" panose="02020603050405020304" pitchFamily="18" charset="0"/>
            </a:endParaRPr>
          </a:p>
        </p:txBody>
      </p:sp>
    </p:spTree>
    <p:extLst>
      <p:ext uri="{BB962C8B-B14F-4D97-AF65-F5344CB8AC3E}">
        <p14:creationId xmlns:p14="http://schemas.microsoft.com/office/powerpoint/2010/main" val="3975884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600" y="228600"/>
            <a:ext cx="10426700" cy="762000"/>
          </a:xfrm>
        </p:spPr>
        <p:txBody>
          <a:bodyPr>
            <a:normAutofit/>
          </a:bodyPr>
          <a:lstStyle/>
          <a:p>
            <a:pPr algn="ctr"/>
            <a:r>
              <a:rPr lang="en-US" sz="4400" b="1" dirty="0">
                <a:solidFill>
                  <a:schemeClr val="tx2"/>
                </a:solidFill>
              </a:rPr>
              <a:t>Employee Benefit Fund  </a:t>
            </a:r>
          </a:p>
        </p:txBody>
      </p:sp>
      <p:sp>
        <p:nvSpPr>
          <p:cNvPr id="4" name="Rectangle 3">
            <a:extLst>
              <a:ext uri="{C183D7F6-B498-43B3-948B-1728B52AA6E4}">
                <adec:decorative xmlns:adec="http://schemas.microsoft.com/office/drawing/2017/decorative" val="1"/>
              </a:ext>
            </a:extLst>
          </p:cNvPr>
          <p:cNvSpPr/>
          <p:nvPr/>
        </p:nvSpPr>
        <p:spPr>
          <a:xfrm>
            <a:off x="2027079" y="5142866"/>
            <a:ext cx="8183106"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t> </a:t>
            </a:r>
            <a:b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br>
            <a:endParaRPr kumimoji="0" lang="en-US" sz="1800" b="1" i="0" u="none" strike="noStrike" kern="1200" cap="none" spc="0" normalizeH="0" baseline="0" noProof="0" dirty="0">
              <a:ln>
                <a:noFill/>
              </a:ln>
              <a:solidFill>
                <a:srgbClr val="1F1646"/>
              </a:solidFill>
              <a:effectLst/>
              <a:uLnTx/>
              <a:uFillTx/>
              <a:latin typeface="Franklin Gothic Medium"/>
              <a:ea typeface="+mn-ea"/>
              <a:cs typeface="+mn-cs"/>
            </a:endParaRPr>
          </a:p>
        </p:txBody>
      </p:sp>
      <p:graphicFrame>
        <p:nvGraphicFramePr>
          <p:cNvPr id="3" name="Diagram 2"/>
          <p:cNvGraphicFramePr/>
          <p:nvPr/>
        </p:nvGraphicFramePr>
        <p:xfrm>
          <a:off x="1165779" y="1320800"/>
          <a:ext cx="5342971"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855195" y="5559713"/>
            <a:ext cx="391333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2000" b="1"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721599" y="1703732"/>
            <a:ext cx="3276599" cy="453951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24897" y="1174841"/>
            <a:ext cx="1371601" cy="1742067"/>
          </a:xfrm>
          <a:prstGeom prst="rect">
            <a:avLst/>
          </a:prstGeom>
        </p:spPr>
      </p:pic>
      <p:sp>
        <p:nvSpPr>
          <p:cNvPr id="13" name="TextBox 12"/>
          <p:cNvSpPr txBox="1"/>
          <p:nvPr/>
        </p:nvSpPr>
        <p:spPr>
          <a:xfrm>
            <a:off x="7619999" y="3024949"/>
            <a:ext cx="3505198"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Revenue Source: General Fund Transfers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Restricted by Allowable Reserves Limit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a:ea typeface="+mn-ea"/>
              <a:cs typeface="+mn-cs"/>
            </a:endParaRPr>
          </a:p>
        </p:txBody>
      </p:sp>
    </p:spTree>
    <p:extLst>
      <p:ext uri="{BB962C8B-B14F-4D97-AF65-F5344CB8AC3E}">
        <p14:creationId xmlns:p14="http://schemas.microsoft.com/office/powerpoint/2010/main" val="2544194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438400" y="365125"/>
            <a:ext cx="8915400" cy="821649"/>
          </a:xfrm>
          <a:solidFill>
            <a:srgbClr val="FFFF00"/>
          </a:solidFill>
        </p:spPr>
        <p:txBody>
          <a:bodyPr/>
          <a:lstStyle/>
          <a:p>
            <a:pPr algn="ctr"/>
            <a:r>
              <a:rPr lang="en-US" b="1" dirty="0">
                <a:solidFill>
                  <a:schemeClr val="tx1">
                    <a:lumMod val="90000"/>
                    <a:lumOff val="10000"/>
                  </a:schemeClr>
                </a:solidFill>
                <a:latin typeface="Ink Free" panose="03080402000500000000" pitchFamily="66" charset="0"/>
              </a:rPr>
              <a:t>COMMON QUESTIONS</a:t>
            </a:r>
          </a:p>
        </p:txBody>
      </p:sp>
      <p:sp>
        <p:nvSpPr>
          <p:cNvPr id="5" name="TextBox 4"/>
          <p:cNvSpPr txBox="1"/>
          <p:nvPr/>
        </p:nvSpPr>
        <p:spPr>
          <a:xfrm>
            <a:off x="1762786" y="1290934"/>
            <a:ext cx="64770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Franklin Gothic Medium"/>
                <a:ea typeface="+mn-ea"/>
                <a:cs typeface="+mn-cs"/>
              </a:rPr>
              <a:t>I’m a non-equalized district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Bradley Hand ITC" panose="03070402050302030203" pitchFamily="66" charset="0"/>
                <a:ea typeface="+mn-ea"/>
                <a:cs typeface="+mn-cs"/>
              </a:rPr>
              <a:t>….does TEEOSA aid matter?</a:t>
            </a:r>
          </a:p>
        </p:txBody>
      </p:sp>
      <p:pic>
        <p:nvPicPr>
          <p:cNvPr id="6" name="Picture 5"/>
          <p:cNvPicPr>
            <a:picLocks noChangeAspect="1"/>
          </p:cNvPicPr>
          <p:nvPr/>
        </p:nvPicPr>
        <p:blipFill>
          <a:blip r:embed="rId2">
            <a:duotone>
              <a:schemeClr val="accent2">
                <a:shade val="45000"/>
                <a:satMod val="135000"/>
              </a:schemeClr>
              <a:prstClr val="white"/>
            </a:duotone>
          </a:blip>
          <a:stretch>
            <a:fillRect/>
          </a:stretch>
        </p:blipFill>
        <p:spPr>
          <a:xfrm>
            <a:off x="1987980" y="2920998"/>
            <a:ext cx="1711764" cy="1711764"/>
          </a:xfrm>
          <a:prstGeom prst="rect">
            <a:avLst/>
          </a:prstGeom>
        </p:spPr>
      </p:pic>
      <p:pic>
        <p:nvPicPr>
          <p:cNvPr id="7" name="Picture 6"/>
          <p:cNvPicPr>
            <a:picLocks noChangeAspect="1"/>
          </p:cNvPicPr>
          <p:nvPr/>
        </p:nvPicPr>
        <p:blipFill>
          <a:blip r:embed="rId2">
            <a:duotone>
              <a:schemeClr val="accent2">
                <a:shade val="45000"/>
                <a:satMod val="135000"/>
              </a:schemeClr>
              <a:prstClr val="white"/>
            </a:duotone>
          </a:blip>
          <a:stretch>
            <a:fillRect/>
          </a:stretch>
        </p:blipFill>
        <p:spPr>
          <a:xfrm>
            <a:off x="3778403" y="2929376"/>
            <a:ext cx="1695007" cy="1695007"/>
          </a:xfrm>
          <a:prstGeom prst="rect">
            <a:avLst/>
          </a:prstGeom>
        </p:spPr>
      </p:pic>
      <p:pic>
        <p:nvPicPr>
          <p:cNvPr id="8" name="Picture 7"/>
          <p:cNvPicPr>
            <a:picLocks noChangeAspect="1"/>
          </p:cNvPicPr>
          <p:nvPr/>
        </p:nvPicPr>
        <p:blipFill>
          <a:blip r:embed="rId2">
            <a:duotone>
              <a:schemeClr val="accent2">
                <a:shade val="45000"/>
                <a:satMod val="135000"/>
              </a:schemeClr>
              <a:prstClr val="white"/>
            </a:duotone>
          </a:blip>
          <a:stretch>
            <a:fillRect/>
          </a:stretch>
        </p:blipFill>
        <p:spPr>
          <a:xfrm>
            <a:off x="5437125" y="2920998"/>
            <a:ext cx="1695007" cy="1695007"/>
          </a:xfrm>
          <a:prstGeom prst="rect">
            <a:avLst/>
          </a:prstGeom>
        </p:spPr>
      </p:pic>
      <p:pic>
        <p:nvPicPr>
          <p:cNvPr id="9" name="Picture 8"/>
          <p:cNvPicPr>
            <a:picLocks noChangeAspect="1"/>
          </p:cNvPicPr>
          <p:nvPr/>
        </p:nvPicPr>
        <p:blipFill>
          <a:blip r:embed="rId2">
            <a:duotone>
              <a:schemeClr val="accent2">
                <a:shade val="45000"/>
                <a:satMod val="135000"/>
              </a:schemeClr>
              <a:prstClr val="white"/>
            </a:duotone>
          </a:blip>
          <a:stretch>
            <a:fillRect/>
          </a:stretch>
        </p:blipFill>
        <p:spPr>
          <a:xfrm>
            <a:off x="9301342" y="2223675"/>
            <a:ext cx="2445214" cy="2445214"/>
          </a:xfrm>
          <a:prstGeom prst="rect">
            <a:avLst/>
          </a:prstGeom>
        </p:spPr>
      </p:pic>
      <p:sp>
        <p:nvSpPr>
          <p:cNvPr id="10" name="TextBox 9"/>
          <p:cNvSpPr txBox="1"/>
          <p:nvPr/>
        </p:nvSpPr>
        <p:spPr>
          <a:xfrm>
            <a:off x="2240383" y="3727925"/>
            <a:ext cx="112234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NET OPTION FUNDING</a:t>
            </a:r>
          </a:p>
        </p:txBody>
      </p:sp>
      <p:sp>
        <p:nvSpPr>
          <p:cNvPr id="11" name="TextBox 10"/>
          <p:cNvSpPr txBox="1"/>
          <p:nvPr/>
        </p:nvSpPr>
        <p:spPr>
          <a:xfrm>
            <a:off x="4010650" y="3686787"/>
            <a:ext cx="113218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ALLOCATED INCOME TAX</a:t>
            </a:r>
          </a:p>
        </p:txBody>
      </p:sp>
      <p:sp>
        <p:nvSpPr>
          <p:cNvPr id="12" name="TextBox 11"/>
          <p:cNvSpPr txBox="1"/>
          <p:nvPr/>
        </p:nvSpPr>
        <p:spPr>
          <a:xfrm>
            <a:off x="5610903" y="3686787"/>
            <a:ext cx="135948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COMMUNITY ACHIEVEMENT PLAN AID</a:t>
            </a:r>
          </a:p>
        </p:txBody>
      </p:sp>
      <p:sp>
        <p:nvSpPr>
          <p:cNvPr id="13" name="TextBox 12"/>
          <p:cNvSpPr txBox="1"/>
          <p:nvPr/>
        </p:nvSpPr>
        <p:spPr>
          <a:xfrm>
            <a:off x="9672470" y="3579051"/>
            <a:ext cx="16439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Franklin Gothic Medium"/>
                <a:ea typeface="+mn-ea"/>
                <a:cs typeface="+mn-cs"/>
              </a:rPr>
              <a:t>EQUALIZATION AID</a:t>
            </a:r>
          </a:p>
        </p:txBody>
      </p:sp>
      <p:sp>
        <p:nvSpPr>
          <p:cNvPr id="14" name="Rounded Rectangle 13">
            <a:extLst>
              <a:ext uri="{C183D7F6-B498-43B3-948B-1728B52AA6E4}">
                <adec:decorative xmlns:adec="http://schemas.microsoft.com/office/drawing/2017/decorative" val="1"/>
              </a:ext>
            </a:extLst>
          </p:cNvPr>
          <p:cNvSpPr/>
          <p:nvPr/>
        </p:nvSpPr>
        <p:spPr>
          <a:xfrm>
            <a:off x="1907955" y="2724435"/>
            <a:ext cx="7334403" cy="2006979"/>
          </a:xfrm>
          <a:prstGeom prst="roundRect">
            <a:avLst/>
          </a:prstGeom>
          <a:noFill/>
          <a:ln w="285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0000"/>
              </a:solidFill>
              <a:effectLst/>
              <a:uLnTx/>
              <a:uFillTx/>
              <a:latin typeface="Franklin Gothic Medium"/>
              <a:ea typeface="+mn-ea"/>
              <a:cs typeface="+mn-cs"/>
            </a:endParaRPr>
          </a:p>
        </p:txBody>
      </p:sp>
      <p:sp>
        <p:nvSpPr>
          <p:cNvPr id="15" name="TextBox 14"/>
          <p:cNvSpPr txBox="1"/>
          <p:nvPr/>
        </p:nvSpPr>
        <p:spPr>
          <a:xfrm>
            <a:off x="5058525" y="5240534"/>
            <a:ext cx="4941464" cy="1123712"/>
          </a:xfrm>
          <a:prstGeom prst="roundRect">
            <a:avLst/>
          </a:prstGeom>
          <a:solidFill>
            <a:schemeClr val="tx1">
              <a:lumMod val="25000"/>
              <a:lumOff val="75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prstClr val="black"/>
                </a:solidFill>
                <a:effectLst/>
                <a:uLnTx/>
                <a:uFillTx/>
                <a:latin typeface="Franklin Gothic Medium"/>
                <a:ea typeface="+mn-ea"/>
                <a:cs typeface="+mn-cs"/>
              </a:rPr>
              <a:t>2026/27 TEEOSA Aid Certification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Franklin Gothic Medium"/>
                <a:ea typeface="+mn-ea"/>
                <a:cs typeface="+mn-cs"/>
              </a:rPr>
              <a:t>44 Equalized Districts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Franklin Gothic Medium"/>
                <a:ea typeface="+mn-ea"/>
                <a:cs typeface="+mn-cs"/>
              </a:rPr>
              <a:t>200 Non-Equalized Districts</a:t>
            </a:r>
          </a:p>
        </p:txBody>
      </p:sp>
      <p:pic>
        <p:nvPicPr>
          <p:cNvPr id="2" name="Picture 1">
            <a:extLst>
              <a:ext uri="{FF2B5EF4-FFF2-40B4-BE49-F238E27FC236}">
                <a16:creationId xmlns:a16="http://schemas.microsoft.com/office/drawing/2014/main" id="{FC6D9B62-4EDD-2787-3B44-20983957F708}"/>
              </a:ext>
            </a:extLst>
          </p:cNvPr>
          <p:cNvPicPr>
            <a:picLocks noChangeAspect="1"/>
          </p:cNvPicPr>
          <p:nvPr/>
        </p:nvPicPr>
        <p:blipFill rotWithShape="1">
          <a:blip r:embed="rId2">
            <a:duotone>
              <a:schemeClr val="accent2">
                <a:shade val="45000"/>
                <a:satMod val="135000"/>
              </a:schemeClr>
              <a:prstClr val="white"/>
            </a:duotone>
          </a:blip>
          <a:srcRect l="1" t="979" r="979" b="1"/>
          <a:stretch/>
        </p:blipFill>
        <p:spPr>
          <a:xfrm>
            <a:off x="7269625" y="2916899"/>
            <a:ext cx="1695007" cy="1695007"/>
          </a:xfrm>
          <a:prstGeom prst="rect">
            <a:avLst/>
          </a:prstGeom>
          <a:gradFill>
            <a:gsLst>
              <a:gs pos="0">
                <a:schemeClr val="accent1">
                  <a:lumMod val="5000"/>
                  <a:lumOff val="95000"/>
                </a:schemeClr>
              </a:gs>
              <a:gs pos="74000">
                <a:schemeClr val="accent1">
                  <a:lumMod val="45000"/>
                  <a:lumOff val="55000"/>
                </a:schemeClr>
              </a:gs>
              <a:gs pos="91000">
                <a:schemeClr val="accent1">
                  <a:lumMod val="45000"/>
                  <a:lumOff val="55000"/>
                </a:schemeClr>
              </a:gs>
              <a:gs pos="100000">
                <a:schemeClr val="accent1">
                  <a:lumMod val="30000"/>
                  <a:lumOff val="70000"/>
                </a:schemeClr>
              </a:gs>
            </a:gsLst>
            <a:lin ang="5400000" scaled="1"/>
          </a:gradFill>
        </p:spPr>
      </p:pic>
      <p:sp>
        <p:nvSpPr>
          <p:cNvPr id="16" name="TextBox 15">
            <a:extLst>
              <a:ext uri="{FF2B5EF4-FFF2-40B4-BE49-F238E27FC236}">
                <a16:creationId xmlns:a16="http://schemas.microsoft.com/office/drawing/2014/main" id="{DD9127DF-D89F-6FB5-5DFA-C1D86154BEFE}"/>
              </a:ext>
            </a:extLst>
          </p:cNvPr>
          <p:cNvSpPr txBox="1"/>
          <p:nvPr/>
        </p:nvSpPr>
        <p:spPr>
          <a:xfrm>
            <a:off x="7441172" y="3697172"/>
            <a:ext cx="135948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FOUNDATION   AID</a:t>
            </a:r>
          </a:p>
        </p:txBody>
      </p:sp>
    </p:spTree>
    <p:extLst>
      <p:ext uri="{BB962C8B-B14F-4D97-AF65-F5344CB8AC3E}">
        <p14:creationId xmlns:p14="http://schemas.microsoft.com/office/powerpoint/2010/main" val="992788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438400" y="365125"/>
            <a:ext cx="8915400" cy="821649"/>
          </a:xfrm>
          <a:solidFill>
            <a:srgbClr val="FFFF00"/>
          </a:solidFill>
        </p:spPr>
        <p:txBody>
          <a:bodyPr/>
          <a:lstStyle/>
          <a:p>
            <a:pPr algn="ctr"/>
            <a:r>
              <a:rPr lang="en-US" b="1" dirty="0">
                <a:solidFill>
                  <a:schemeClr val="tx1">
                    <a:lumMod val="90000"/>
                    <a:lumOff val="10000"/>
                  </a:schemeClr>
                </a:solidFill>
                <a:latin typeface="Ink Free" panose="03080402000500000000" pitchFamily="66" charset="0"/>
              </a:rPr>
              <a:t>COMMON QUESTIONS</a:t>
            </a:r>
          </a:p>
        </p:txBody>
      </p:sp>
      <p:sp>
        <p:nvSpPr>
          <p:cNvPr id="3" name="Content Placeholder 2"/>
          <p:cNvSpPr>
            <a:spLocks noGrp="1"/>
          </p:cNvSpPr>
          <p:nvPr>
            <p:ph sz="quarter" idx="1"/>
          </p:nvPr>
        </p:nvSpPr>
        <p:spPr>
          <a:xfrm>
            <a:off x="2413269" y="1885985"/>
            <a:ext cx="8305800" cy="1143000"/>
          </a:xfrm>
        </p:spPr>
        <p:txBody>
          <a:bodyPr>
            <a:normAutofit fontScale="92500" lnSpcReduction="10000"/>
          </a:bodyPr>
          <a:lstStyle/>
          <a:p>
            <a:pPr marL="0" indent="0" algn="ctr">
              <a:buNone/>
            </a:pPr>
            <a:r>
              <a:rPr lang="en-US" sz="4000" b="1" dirty="0">
                <a:solidFill>
                  <a:srgbClr val="FF0000"/>
                </a:solidFill>
                <a:latin typeface="Bradley Hand ITC" panose="03070402050302030203" pitchFamily="66" charset="0"/>
                <a:cs typeface="Times New Roman" panose="02020603050405020304" pitchFamily="18" charset="0"/>
              </a:rPr>
              <a:t>Does my general fund levy rate </a:t>
            </a:r>
          </a:p>
          <a:p>
            <a:pPr marL="0" indent="0" algn="ctr">
              <a:buNone/>
            </a:pPr>
            <a:r>
              <a:rPr lang="en-US" sz="4000" b="1" dirty="0">
                <a:solidFill>
                  <a:srgbClr val="FF0000"/>
                </a:solidFill>
                <a:latin typeface="Bradley Hand ITC" panose="03070402050302030203" pitchFamily="66" charset="0"/>
                <a:cs typeface="Times New Roman" panose="02020603050405020304" pitchFamily="18" charset="0"/>
              </a:rPr>
              <a:t>have any effect on TEEOSA aid?</a:t>
            </a:r>
            <a:endParaRPr lang="en-US" sz="4000" dirty="0">
              <a:cs typeface="Times New Roman" panose="02020603050405020304" pitchFamily="18" charset="0"/>
            </a:endParaRPr>
          </a:p>
          <a:p>
            <a:pPr marL="0" indent="0">
              <a:buNone/>
            </a:pPr>
            <a:endParaRPr lang="en-US" sz="3200" dirty="0"/>
          </a:p>
          <a:p>
            <a:pPr marL="0" indent="0">
              <a:buNone/>
            </a:pPr>
            <a:endParaRPr lang="en-US" sz="3200" b="1" dirty="0"/>
          </a:p>
        </p:txBody>
      </p:sp>
      <p:sp>
        <p:nvSpPr>
          <p:cNvPr id="6" name="TextBox 5"/>
          <p:cNvSpPr txBox="1"/>
          <p:nvPr/>
        </p:nvSpPr>
        <p:spPr>
          <a:xfrm>
            <a:off x="3073130" y="3538087"/>
            <a:ext cx="7645939" cy="1600438"/>
          </a:xfrm>
          <a:prstGeom prst="rect">
            <a:avLst/>
          </a:prstGeom>
          <a:noFill/>
        </p:spPr>
        <p:txBody>
          <a:bodyPr wrap="square" rtlCol="0">
            <a:spAutoFit/>
          </a:bodyPr>
          <a:lstStyle/>
          <a:p>
            <a:pPr marL="914400" marR="0" lvl="2" indent="0" algn="l" defTabSz="914400" rtl="0" eaLnBrk="1" fontAlgn="auto" latinLnBrk="0" hangingPunct="1">
              <a:lnSpc>
                <a:spcPct val="100000"/>
              </a:lnSpc>
              <a:spcBef>
                <a:spcPts val="0"/>
              </a:spcBef>
              <a:spcAft>
                <a:spcPts val="0"/>
              </a:spcAft>
              <a:buClrTx/>
              <a:buSzTx/>
              <a:buFontTx/>
              <a:buNone/>
              <a:tabLst/>
              <a:defRPr/>
            </a:pPr>
            <a:r>
              <a:rPr kumimoji="0" lang="en-US" sz="4000" b="0" i="1"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No, general fund levy rate does not affect TEEOSA aid.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Medium"/>
              <a:ea typeface="+mn-ea"/>
              <a:cs typeface="+mn-cs"/>
            </a:endParaRPr>
          </a:p>
        </p:txBody>
      </p:sp>
    </p:spTree>
    <p:extLst>
      <p:ext uri="{BB962C8B-B14F-4D97-AF65-F5344CB8AC3E}">
        <p14:creationId xmlns:p14="http://schemas.microsoft.com/office/powerpoint/2010/main" val="316514102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438400" y="365125"/>
            <a:ext cx="8915400" cy="821649"/>
          </a:xfrm>
          <a:solidFill>
            <a:srgbClr val="FFFF00"/>
          </a:solidFill>
        </p:spPr>
        <p:txBody>
          <a:bodyPr/>
          <a:lstStyle/>
          <a:p>
            <a:pPr algn="ctr"/>
            <a:r>
              <a:rPr lang="en-US" b="1" dirty="0">
                <a:solidFill>
                  <a:schemeClr val="tx1">
                    <a:lumMod val="90000"/>
                    <a:lumOff val="10000"/>
                  </a:schemeClr>
                </a:solidFill>
                <a:latin typeface="Ink Free" panose="03080402000500000000" pitchFamily="66" charset="0"/>
              </a:rPr>
              <a:t>COMMON QUESTIONS</a:t>
            </a:r>
          </a:p>
        </p:txBody>
      </p:sp>
      <p:sp>
        <p:nvSpPr>
          <p:cNvPr id="5" name="Content Placeholder 2"/>
          <p:cNvSpPr>
            <a:spLocks noGrp="1"/>
          </p:cNvSpPr>
          <p:nvPr>
            <p:ph sz="quarter" idx="1"/>
          </p:nvPr>
        </p:nvSpPr>
        <p:spPr>
          <a:xfrm>
            <a:off x="2945860" y="1661808"/>
            <a:ext cx="8484140" cy="5105401"/>
          </a:xfrm>
        </p:spPr>
        <p:txBody>
          <a:bodyPr>
            <a:normAutofit/>
          </a:bodyPr>
          <a:lstStyle/>
          <a:p>
            <a:pPr marL="0" indent="0" algn="ctr">
              <a:buNone/>
            </a:pPr>
            <a:r>
              <a:rPr lang="en-US" sz="3600" b="1" dirty="0">
                <a:solidFill>
                  <a:srgbClr val="FF0000"/>
                </a:solidFill>
                <a:latin typeface="Bradley Hand ITC" panose="03070402050302030203" pitchFamily="66" charset="0"/>
                <a:cs typeface="Times New Roman" panose="02020603050405020304" pitchFamily="18" charset="0"/>
              </a:rPr>
              <a:t>Can districts maximize </a:t>
            </a:r>
          </a:p>
          <a:p>
            <a:pPr marL="0" indent="0" algn="ctr">
              <a:buNone/>
            </a:pPr>
            <a:r>
              <a:rPr lang="en-US" sz="3600" b="1" dirty="0">
                <a:solidFill>
                  <a:srgbClr val="FF0000"/>
                </a:solidFill>
                <a:latin typeface="Bradley Hand ITC" panose="03070402050302030203" pitchFamily="66" charset="0"/>
                <a:cs typeface="Times New Roman" panose="02020603050405020304" pitchFamily="18" charset="0"/>
              </a:rPr>
              <a:t>their financial situation?</a:t>
            </a:r>
          </a:p>
          <a:p>
            <a:pPr marL="0" indent="0" algn="ctr">
              <a:buNone/>
            </a:pPr>
            <a:r>
              <a:rPr lang="en-US" sz="2800" b="1" dirty="0">
                <a:solidFill>
                  <a:srgbClr val="FF0000"/>
                </a:solidFill>
                <a:cs typeface="Times New Roman" panose="02020603050405020304" pitchFamily="18" charset="0"/>
              </a:rPr>
              <a:t> </a:t>
            </a:r>
            <a:endParaRPr lang="en-US" sz="2800" b="1" u="sng" dirty="0">
              <a:cs typeface="Times New Roman" panose="02020603050405020304" pitchFamily="18" charset="0"/>
            </a:endParaRPr>
          </a:p>
          <a:p>
            <a:pPr>
              <a:buClr>
                <a:srgbClr val="0972B3"/>
              </a:buClr>
              <a:buFont typeface="Arial" panose="020B0604020202020204" pitchFamily="34" charset="0"/>
              <a:buChar char="•"/>
            </a:pPr>
            <a:r>
              <a:rPr lang="en-US" dirty="0">
                <a:solidFill>
                  <a:schemeClr val="tx1"/>
                </a:solidFill>
                <a:cs typeface="Times New Roman" panose="02020603050405020304" pitchFamily="18" charset="0"/>
              </a:rPr>
              <a:t>Understand the components of formula need</a:t>
            </a:r>
          </a:p>
          <a:p>
            <a:pPr>
              <a:buClr>
                <a:srgbClr val="0972B3"/>
              </a:buClr>
              <a:buFont typeface="Arial" panose="020B0604020202020204" pitchFamily="34" charset="0"/>
              <a:buChar char="•"/>
            </a:pPr>
            <a:r>
              <a:rPr lang="en-US" dirty="0">
                <a:solidFill>
                  <a:schemeClr val="tx1"/>
                </a:solidFill>
                <a:cs typeface="Times New Roman" panose="02020603050405020304" pitchFamily="18" charset="0"/>
              </a:rPr>
              <a:t>Code revenues and expenses correctly</a:t>
            </a:r>
          </a:p>
          <a:p>
            <a:pPr>
              <a:buClr>
                <a:srgbClr val="0972B3"/>
              </a:buClr>
              <a:buFont typeface="Arial" panose="020B0604020202020204" pitchFamily="34" charset="0"/>
              <a:buChar char="•"/>
            </a:pPr>
            <a:r>
              <a:rPr lang="en-US" dirty="0">
                <a:solidFill>
                  <a:schemeClr val="tx1"/>
                </a:solidFill>
                <a:cs typeface="Times New Roman" panose="02020603050405020304" pitchFamily="18" charset="0"/>
              </a:rPr>
              <a:t>Look at the whole picture when determining where to code expenses</a:t>
            </a:r>
          </a:p>
          <a:p>
            <a:pPr>
              <a:buClr>
                <a:srgbClr val="0972B3"/>
              </a:buClr>
              <a:buFont typeface="Arial" panose="020B0604020202020204" pitchFamily="34" charset="0"/>
              <a:buChar char="•"/>
            </a:pPr>
            <a:r>
              <a:rPr lang="en-US" dirty="0">
                <a:solidFill>
                  <a:schemeClr val="tx1"/>
                </a:solidFill>
                <a:cs typeface="Times New Roman" panose="02020603050405020304" pitchFamily="18" charset="0"/>
              </a:rPr>
              <a:t>Submit </a:t>
            </a:r>
            <a:r>
              <a:rPr lang="en-US" u="sng" dirty="0">
                <a:solidFill>
                  <a:schemeClr val="tx1"/>
                </a:solidFill>
                <a:cs typeface="Times New Roman" panose="02020603050405020304" pitchFamily="18" charset="0"/>
              </a:rPr>
              <a:t>verified data </a:t>
            </a:r>
            <a:r>
              <a:rPr lang="en-US" dirty="0">
                <a:solidFill>
                  <a:schemeClr val="tx1"/>
                </a:solidFill>
                <a:cs typeface="Times New Roman" panose="02020603050405020304" pitchFamily="18" charset="0"/>
              </a:rPr>
              <a:t>by the due dates</a:t>
            </a:r>
            <a:endParaRPr lang="en-US" sz="2400" dirty="0">
              <a:cs typeface="Times New Roman" panose="02020603050405020304" pitchFamily="18" charset="0"/>
            </a:endParaRPr>
          </a:p>
          <a:p>
            <a:pPr marL="301943" lvl="1" indent="0">
              <a:buNone/>
            </a:pPr>
            <a:endParaRPr lang="en-US" sz="1200" dirty="0">
              <a:latin typeface="Times New Roman" panose="02020603050405020304" pitchFamily="18" charset="0"/>
              <a:cs typeface="Times New Roman" panose="02020603050405020304" pitchFamily="18" charset="0"/>
            </a:endParaRPr>
          </a:p>
          <a:p>
            <a:pPr>
              <a:buNone/>
            </a:pPr>
            <a:endParaRPr lang="en-US" sz="2800" u="sng" dirty="0"/>
          </a:p>
        </p:txBody>
      </p:sp>
    </p:spTree>
    <p:extLst>
      <p:ext uri="{BB962C8B-B14F-4D97-AF65-F5344CB8AC3E}">
        <p14:creationId xmlns:p14="http://schemas.microsoft.com/office/powerpoint/2010/main" val="34799446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rcRect/>
          <a:stretch/>
        </p:blipFill>
        <p:spPr>
          <a:xfrm>
            <a:off x="831342" y="1593482"/>
            <a:ext cx="10857896" cy="4591885"/>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745AF0E5-D600-0DB5-8AA2-1EC59FAD2829}"/>
              </a:ext>
            </a:extLst>
          </p:cNvPr>
          <p:cNvSpPr txBox="1"/>
          <p:nvPr/>
        </p:nvSpPr>
        <p:spPr>
          <a:xfrm>
            <a:off x="831342" y="107534"/>
            <a:ext cx="10499267"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rgbClr val="3CBFAE"/>
                </a:solidFill>
                <a:effectLst/>
                <a:uLnTx/>
                <a:uFillTx/>
                <a:latin typeface="Century Gothic" panose="020B0502020202020204" pitchFamily="34" charset="0"/>
                <a:ea typeface="+mn-ea"/>
                <a:cs typeface="+mn-cs"/>
              </a:rPr>
              <a:t>NDE Legacy Portal - ADVISER</a:t>
            </a:r>
            <a:endParaRPr kumimoji="0" lang="en-US" sz="4000" b="1" i="0" u="none" strike="noStrike" kern="1200" cap="none" spc="0" normalizeH="0" baseline="0" noProof="0" dirty="0">
              <a:ln>
                <a:noFill/>
              </a:ln>
              <a:solidFill>
                <a:srgbClr val="3CBFAE"/>
              </a:solidFill>
              <a:effectLst/>
              <a:uLnTx/>
              <a:uFillTx/>
              <a:latin typeface="Century Gothic" panose="020B0502020202020204" pitchFamily="34" charset="0"/>
              <a:ea typeface="+mn-ea"/>
              <a:cs typeface="+mn-cs"/>
            </a:endParaRPr>
          </a:p>
        </p:txBody>
      </p:sp>
      <p:sp>
        <p:nvSpPr>
          <p:cNvPr id="3" name="Arrow: Down 2">
            <a:extLst>
              <a:ext uri="{FF2B5EF4-FFF2-40B4-BE49-F238E27FC236}">
                <a16:creationId xmlns:a16="http://schemas.microsoft.com/office/drawing/2014/main" id="{43E58188-69B3-CF66-3322-F0998B59DB86}"/>
              </a:ext>
              <a:ext uri="{C183D7F6-B498-43B3-948B-1728B52AA6E4}">
                <adec:decorative xmlns:adec="http://schemas.microsoft.com/office/drawing/2017/decorative" val="1"/>
              </a:ext>
            </a:extLst>
          </p:cNvPr>
          <p:cNvSpPr/>
          <p:nvPr/>
        </p:nvSpPr>
        <p:spPr>
          <a:xfrm rot="3056259">
            <a:off x="2922533" y="2629548"/>
            <a:ext cx="288744" cy="103439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 name="Rectangle: Rounded Corners 4">
            <a:extLst>
              <a:ext uri="{FF2B5EF4-FFF2-40B4-BE49-F238E27FC236}">
                <a16:creationId xmlns:a16="http://schemas.microsoft.com/office/drawing/2014/main" id="{4556C37F-AECC-9081-F305-A822CA0228B1}"/>
              </a:ext>
              <a:ext uri="{C183D7F6-B498-43B3-948B-1728B52AA6E4}">
                <adec:decorative xmlns:adec="http://schemas.microsoft.com/office/drawing/2017/decorative" val="1"/>
              </a:ext>
            </a:extLst>
          </p:cNvPr>
          <p:cNvSpPr/>
          <p:nvPr/>
        </p:nvSpPr>
        <p:spPr>
          <a:xfrm rot="5400000">
            <a:off x="2847752" y="5133757"/>
            <a:ext cx="322741" cy="1446245"/>
          </a:xfrm>
          <a:prstGeom prst="roundRect">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noFill/>
              <a:effectLst/>
              <a:uLnTx/>
              <a:uFillTx/>
              <a:latin typeface="Tw Cen MT" panose="020B0602020104020603"/>
              <a:ea typeface="+mn-ea"/>
              <a:cs typeface="+mn-cs"/>
            </a:endParaRPr>
          </a:p>
        </p:txBody>
      </p:sp>
    </p:spTree>
    <p:extLst>
      <p:ext uri="{BB962C8B-B14F-4D97-AF65-F5344CB8AC3E}">
        <p14:creationId xmlns:p14="http://schemas.microsoft.com/office/powerpoint/2010/main" val="422057669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9605-426A-D94C-8D68-B193A505539A}"/>
              </a:ext>
            </a:extLst>
          </p:cNvPr>
          <p:cNvSpPr>
            <a:spLocks noGrp="1"/>
          </p:cNvSpPr>
          <p:nvPr>
            <p:ph type="title"/>
          </p:nvPr>
        </p:nvSpPr>
        <p:spPr>
          <a:xfrm>
            <a:off x="838200" y="204173"/>
            <a:ext cx="10515600" cy="695713"/>
          </a:xfrm>
        </p:spPr>
        <p:txBody>
          <a:bodyPr>
            <a:normAutofit/>
          </a:bodyPr>
          <a:lstStyle/>
          <a:p>
            <a:pPr algn="ctr"/>
            <a:r>
              <a:rPr lang="en-US" b="1" dirty="0"/>
              <a:t>ADVISER- </a:t>
            </a:r>
            <a:r>
              <a:rPr lang="en-US" sz="4400" b="1" dirty="0"/>
              <a:t>School Finance Review</a:t>
            </a:r>
            <a:endParaRPr lang="en-US" dirty="0"/>
          </a:p>
        </p:txBody>
      </p:sp>
      <p:sp>
        <p:nvSpPr>
          <p:cNvPr id="3" name="Content Placeholder 2">
            <a:extLst>
              <a:ext uri="{FF2B5EF4-FFF2-40B4-BE49-F238E27FC236}">
                <a16:creationId xmlns:a16="http://schemas.microsoft.com/office/drawing/2014/main" id="{4E4E6639-E19C-5C49-8181-6FC4F9CEC011}"/>
              </a:ext>
            </a:extLst>
          </p:cNvPr>
          <p:cNvSpPr>
            <a:spLocks noGrp="1"/>
          </p:cNvSpPr>
          <p:nvPr>
            <p:ph idx="1"/>
          </p:nvPr>
        </p:nvSpPr>
        <p:spPr>
          <a:xfrm>
            <a:off x="838200" y="1296955"/>
            <a:ext cx="10666445" cy="5356872"/>
          </a:xfrm>
        </p:spPr>
        <p:txBody>
          <a:bodyPr>
            <a:normAutofit fontScale="77500" lnSpcReduction="20000"/>
          </a:bodyPr>
          <a:lstStyle/>
          <a:p>
            <a:pPr marL="0" indent="0" algn="l">
              <a:buNone/>
            </a:pPr>
            <a:r>
              <a:rPr lang="en-US" sz="3600" b="1" dirty="0"/>
              <a:t>Information is received nightly from districts’ Student Information System (SIS). </a:t>
            </a:r>
          </a:p>
          <a:p>
            <a:pPr marL="0" indent="0" algn="l">
              <a:buNone/>
            </a:pPr>
            <a:endParaRPr lang="en-US" sz="3600" b="1" dirty="0"/>
          </a:p>
          <a:p>
            <a:pPr marL="0" indent="0">
              <a:buNone/>
            </a:pPr>
            <a:r>
              <a:rPr lang="en-US" sz="3600" b="1" dirty="0"/>
              <a:t>Reports from SIS and ADVISOR should be compared for discrepancies.</a:t>
            </a:r>
          </a:p>
          <a:p>
            <a:pPr marL="0" indent="0">
              <a:buNone/>
            </a:pPr>
            <a:endParaRPr lang="en-US" sz="3600" b="1" dirty="0"/>
          </a:p>
          <a:p>
            <a:pPr marL="0" indent="0">
              <a:buNone/>
            </a:pPr>
            <a:r>
              <a:rPr lang="en-US" sz="3600" b="1" dirty="0"/>
              <a:t>If assistance is needed, contact the Service Desk. </a:t>
            </a:r>
          </a:p>
          <a:p>
            <a:pPr marL="0" indent="0" algn="l">
              <a:buNone/>
            </a:pPr>
            <a:endParaRPr lang="en-US" sz="3600" b="1" dirty="0"/>
          </a:p>
          <a:p>
            <a:pPr marL="0" indent="0" algn="l">
              <a:buNone/>
            </a:pPr>
            <a:r>
              <a:rPr lang="en-US" sz="3600" b="1" u="sng" dirty="0"/>
              <a:t>ADVISER Reports used for TEEOSA</a:t>
            </a:r>
          </a:p>
          <a:p>
            <a:pPr marL="914400" lvl="1" indent="-457200" algn="l">
              <a:buFont typeface="Arial" panose="020B0604020202020204" pitchFamily="34" charset="0"/>
              <a:buChar char="•"/>
            </a:pPr>
            <a:r>
              <a:rPr lang="en-US" sz="3200" dirty="0"/>
              <a:t>Average Daily Membership (ADM)</a:t>
            </a:r>
          </a:p>
          <a:p>
            <a:pPr marL="914400" lvl="1" indent="-457200" algn="l">
              <a:buFont typeface="Arial" panose="020B0604020202020204" pitchFamily="34" charset="0"/>
              <a:buChar char="•"/>
            </a:pPr>
            <a:r>
              <a:rPr lang="en-US" sz="3200" dirty="0"/>
              <a:t>Fall Membership (October 1</a:t>
            </a:r>
            <a:r>
              <a:rPr lang="en-US" sz="3200" baseline="30000" dirty="0"/>
              <a:t>st</a:t>
            </a:r>
            <a:r>
              <a:rPr lang="en-US" sz="3200" dirty="0"/>
              <a:t>)</a:t>
            </a:r>
          </a:p>
          <a:p>
            <a:pPr marL="914400" lvl="1" indent="-457200" algn="l">
              <a:buFont typeface="Arial" panose="020B0604020202020204" pitchFamily="34" charset="0"/>
              <a:buChar char="•"/>
            </a:pPr>
            <a:r>
              <a:rPr lang="en-US" sz="3200" dirty="0"/>
              <a:t>Option In/Out </a:t>
            </a:r>
          </a:p>
          <a:p>
            <a:pPr marL="914400" lvl="1" indent="-457200" algn="l">
              <a:buFont typeface="Arial" panose="020B0604020202020204" pitchFamily="34" charset="0"/>
              <a:buChar char="•"/>
            </a:pPr>
            <a:r>
              <a:rPr lang="en-US" sz="3200" dirty="0"/>
              <a:t>Contracted Students</a:t>
            </a:r>
          </a:p>
          <a:p>
            <a:pPr marL="914400" lvl="1" indent="-457200" algn="l">
              <a:buFont typeface="Arial" panose="020B0604020202020204" pitchFamily="34" charset="0"/>
              <a:buChar char="•"/>
            </a:pPr>
            <a:r>
              <a:rPr lang="en-US" sz="3200" dirty="0"/>
              <a:t>Qualified Early Childhood</a:t>
            </a:r>
          </a:p>
          <a:p>
            <a:pPr marL="914400" lvl="1" indent="-457200" algn="l">
              <a:buFont typeface="Arial" panose="020B0604020202020204" pitchFamily="34" charset="0"/>
              <a:buChar char="•"/>
            </a:pPr>
            <a:r>
              <a:rPr lang="en-US" sz="3200" dirty="0"/>
              <a:t>Limited English Proficient (LEP)</a:t>
            </a:r>
          </a:p>
        </p:txBody>
      </p:sp>
    </p:spTree>
    <p:extLst>
      <p:ext uri="{BB962C8B-B14F-4D97-AF65-F5344CB8AC3E}">
        <p14:creationId xmlns:p14="http://schemas.microsoft.com/office/powerpoint/2010/main" val="4237705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C134A809-9B80-4AA1-A2E6-9C875BCA53DE}"/>
              </a:ext>
            </a:extLst>
          </p:cNvPr>
          <p:cNvSpPr>
            <a:spLocks noGrp="1"/>
          </p:cNvSpPr>
          <p:nvPr>
            <p:ph type="title"/>
          </p:nvPr>
        </p:nvSpPr>
        <p:spPr>
          <a:xfrm>
            <a:off x="333633" y="1287004"/>
            <a:ext cx="3200400" cy="4461163"/>
          </a:xfrm>
        </p:spPr>
        <p:txBody>
          <a:bodyPr>
            <a:normAutofit/>
          </a:bodyPr>
          <a:lstStyle/>
          <a:p>
            <a:pPr>
              <a:lnSpc>
                <a:spcPct val="150000"/>
              </a:lnSpc>
            </a:pPr>
            <a:r>
              <a:rPr lang="en-US" sz="4100" b="1" dirty="0">
                <a:solidFill>
                  <a:srgbClr val="FFFFFF"/>
                </a:solidFill>
              </a:rPr>
              <a:t>TEEOSA </a:t>
            </a:r>
            <a:br>
              <a:rPr lang="en-US" sz="4100" b="1" dirty="0">
                <a:solidFill>
                  <a:srgbClr val="FFFFFF"/>
                </a:solidFill>
              </a:rPr>
            </a:br>
            <a:r>
              <a:rPr lang="en-US" sz="4100" b="1" dirty="0">
                <a:solidFill>
                  <a:srgbClr val="FFFFFF"/>
                </a:solidFill>
              </a:rPr>
              <a:t>DATA </a:t>
            </a:r>
            <a:br>
              <a:rPr lang="en-US" sz="4100" b="1" dirty="0">
                <a:solidFill>
                  <a:srgbClr val="FFFFFF"/>
                </a:solidFill>
              </a:rPr>
            </a:br>
            <a:r>
              <a:rPr lang="en-US" sz="4100" b="1" dirty="0">
                <a:solidFill>
                  <a:srgbClr val="FFFFFF"/>
                </a:solidFill>
              </a:rPr>
              <a:t>SYSTEMS</a:t>
            </a:r>
            <a:endParaRPr lang="en-US" sz="41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3" name="Content Placeholder 2">
            <a:extLst>
              <a:ext uri="{FF2B5EF4-FFF2-40B4-BE49-F238E27FC236}">
                <a16:creationId xmlns:a16="http://schemas.microsoft.com/office/drawing/2014/main" id="{1D11C600-CEFB-4DCF-89DE-A022420010A9}"/>
              </a:ext>
            </a:extLst>
          </p:cNvPr>
          <p:cNvSpPr>
            <a:spLocks noGrp="1"/>
          </p:cNvSpPr>
          <p:nvPr>
            <p:ph idx="1"/>
          </p:nvPr>
        </p:nvSpPr>
        <p:spPr>
          <a:xfrm>
            <a:off x="4167272" y="834016"/>
            <a:ext cx="8021680" cy="5585619"/>
          </a:xfrm>
        </p:spPr>
        <p:txBody>
          <a:bodyPr anchor="t" anchorCtr="0">
            <a:normAutofit/>
          </a:bodyPr>
          <a:lstStyle/>
          <a:p>
            <a:pPr marL="0" indent="0">
              <a:buNone/>
            </a:pPr>
            <a:r>
              <a:rPr lang="en-US" dirty="0">
                <a:ea typeface="Cambria" panose="02040503050406030204" pitchFamily="18" charset="0"/>
              </a:rPr>
              <a:t>TEEOSA State Aid Collection </a:t>
            </a:r>
            <a:r>
              <a:rPr lang="en-US" sz="2000" dirty="0">
                <a:ea typeface="Cambria" panose="02040503050406030204" pitchFamily="18" charset="0"/>
              </a:rPr>
              <a:t>(New Portal)</a:t>
            </a:r>
          </a:p>
          <a:p>
            <a:pPr marL="914400" lvl="1" indent="-457200">
              <a:buFont typeface="Arial" panose="020B0604020202020204" pitchFamily="34" charset="0"/>
              <a:buChar char="•"/>
            </a:pPr>
            <a:r>
              <a:rPr lang="en-US" dirty="0">
                <a:ea typeface="Cambria" panose="02040503050406030204" pitchFamily="18" charset="0"/>
              </a:rPr>
              <a:t>Assessed Valuation and Levies</a:t>
            </a:r>
          </a:p>
          <a:p>
            <a:pPr marL="914400" lvl="1" indent="-457200">
              <a:buFont typeface="Arial" panose="020B0604020202020204" pitchFamily="34" charset="0"/>
              <a:buChar char="•"/>
            </a:pPr>
            <a:r>
              <a:rPr lang="en-US" dirty="0">
                <a:ea typeface="Cambria" panose="02040503050406030204" pitchFamily="18" charset="0"/>
              </a:rPr>
              <a:t>Elementary Site Allowance</a:t>
            </a:r>
          </a:p>
          <a:p>
            <a:pPr marL="914400" lvl="1" indent="-457200">
              <a:buFont typeface="Arial" panose="020B0604020202020204" pitchFamily="34" charset="0"/>
              <a:buChar char="•"/>
            </a:pPr>
            <a:r>
              <a:rPr lang="en-US" dirty="0">
                <a:ea typeface="Cambria" panose="02040503050406030204" pitchFamily="18" charset="0"/>
              </a:rPr>
              <a:t>Estimated Expenditures for Poverty and LEP</a:t>
            </a:r>
          </a:p>
          <a:p>
            <a:pPr marL="914400" lvl="1" indent="-457200">
              <a:buFont typeface="Arial" panose="020B0604020202020204" pitchFamily="34" charset="0"/>
              <a:buChar char="•"/>
            </a:pPr>
            <a:r>
              <a:rPr lang="en-US" dirty="0">
                <a:ea typeface="Cambria" panose="02040503050406030204" pitchFamily="18" charset="0"/>
              </a:rPr>
              <a:t>Student Growth Adjustment</a:t>
            </a:r>
          </a:p>
          <a:p>
            <a:pPr marL="914400" lvl="1" indent="-457200">
              <a:buFont typeface="Arial" panose="020B0604020202020204" pitchFamily="34" charset="0"/>
              <a:buChar char="•"/>
            </a:pPr>
            <a:r>
              <a:rPr lang="en-US" dirty="0">
                <a:ea typeface="Cambria" panose="02040503050406030204" pitchFamily="18" charset="0"/>
              </a:rPr>
              <a:t>Summer School Student Unit</a:t>
            </a:r>
          </a:p>
          <a:p>
            <a:pPr marL="914400" lvl="1" indent="-457200">
              <a:buFont typeface="Arial" panose="020B0604020202020204" pitchFamily="34" charset="0"/>
              <a:buChar char="•"/>
            </a:pPr>
            <a:r>
              <a:rPr lang="en-US" dirty="0">
                <a:ea typeface="Cambria" panose="02040503050406030204" pitchFamily="18" charset="0"/>
              </a:rPr>
              <a:t>Two-Year New School Adjustment Application</a:t>
            </a:r>
          </a:p>
          <a:p>
            <a:pPr marL="457200" lvl="1" indent="0">
              <a:buNone/>
            </a:pPr>
            <a:endParaRPr lang="en-US" dirty="0">
              <a:ea typeface="Cambria" panose="02040503050406030204" pitchFamily="18" charset="0"/>
            </a:endParaRPr>
          </a:p>
          <a:p>
            <a:pPr marL="0" indent="0">
              <a:buNone/>
            </a:pPr>
            <a:r>
              <a:rPr lang="en-US" dirty="0">
                <a:ea typeface="Cambria" panose="02040503050406030204" pitchFamily="18" charset="0"/>
              </a:rPr>
              <a:t>PK Instructional Program Hours/K Program </a:t>
            </a:r>
            <a:r>
              <a:rPr lang="en-US" sz="1800" dirty="0">
                <a:ea typeface="Cambria" panose="02040503050406030204" pitchFamily="18" charset="0"/>
              </a:rPr>
              <a:t>(Legacy Portal – CDC)</a:t>
            </a:r>
          </a:p>
          <a:p>
            <a:pPr lvl="1"/>
            <a:r>
              <a:rPr lang="en-US" sz="2000" dirty="0">
                <a:ea typeface="Cambria" panose="02040503050406030204" pitchFamily="18" charset="0"/>
              </a:rPr>
              <a:t> </a:t>
            </a:r>
            <a:r>
              <a:rPr lang="en-US" dirty="0">
                <a:ea typeface="Cambria" panose="02040503050406030204" pitchFamily="18" charset="0"/>
              </a:rPr>
              <a:t>Data entered here is used for Early Childhood Formula Student counts</a:t>
            </a:r>
          </a:p>
          <a:p>
            <a:pPr marL="0" indent="0">
              <a:buNone/>
            </a:pPr>
            <a:endParaRPr lang="en-US" sz="2000" dirty="0">
              <a:ea typeface="Cambria" panose="02040503050406030204" pitchFamily="18" charset="0"/>
            </a:endParaRPr>
          </a:p>
          <a:p>
            <a:pPr marL="0" indent="0">
              <a:buNone/>
            </a:pPr>
            <a:r>
              <a:rPr lang="en-US" sz="2000" b="1" dirty="0">
                <a:ea typeface="Cambria" panose="02040503050406030204" pitchFamily="18" charset="0"/>
              </a:rPr>
              <a:t>**Open September, due by October 15 each year</a:t>
            </a:r>
          </a:p>
          <a:p>
            <a:pPr marL="0" indent="0">
              <a:buNone/>
            </a:pPr>
            <a:endParaRPr lang="en-US" sz="1500" dirty="0"/>
          </a:p>
        </p:txBody>
      </p:sp>
    </p:spTree>
    <p:extLst>
      <p:ext uri="{BB962C8B-B14F-4D97-AF65-F5344CB8AC3E}">
        <p14:creationId xmlns:p14="http://schemas.microsoft.com/office/powerpoint/2010/main" val="277895297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C134A809-9B80-4AA1-A2E6-9C875BCA53DE}"/>
              </a:ext>
            </a:extLst>
          </p:cNvPr>
          <p:cNvSpPr>
            <a:spLocks noGrp="1"/>
          </p:cNvSpPr>
          <p:nvPr>
            <p:ph type="title"/>
          </p:nvPr>
        </p:nvSpPr>
        <p:spPr>
          <a:xfrm>
            <a:off x="242268" y="1297910"/>
            <a:ext cx="3200400" cy="4114752"/>
          </a:xfrm>
        </p:spPr>
        <p:txBody>
          <a:bodyPr>
            <a:normAutofit/>
          </a:bodyPr>
          <a:lstStyle/>
          <a:p>
            <a:pPr>
              <a:lnSpc>
                <a:spcPct val="200000"/>
              </a:lnSpc>
            </a:pPr>
            <a:r>
              <a:rPr lang="en-US" sz="4100" b="1" dirty="0">
                <a:solidFill>
                  <a:srgbClr val="FFFFFF"/>
                </a:solidFill>
              </a:rPr>
              <a:t>TEEOSA </a:t>
            </a:r>
            <a:br>
              <a:rPr lang="en-US" sz="4100" b="1" dirty="0">
                <a:solidFill>
                  <a:srgbClr val="FFFFFF"/>
                </a:solidFill>
              </a:rPr>
            </a:br>
            <a:r>
              <a:rPr lang="en-US" sz="4100" b="1" dirty="0">
                <a:solidFill>
                  <a:srgbClr val="FFFFFF"/>
                </a:solidFill>
              </a:rPr>
              <a:t>State Aid</a:t>
            </a:r>
            <a:br>
              <a:rPr lang="en-US" sz="4100" b="1" dirty="0">
                <a:solidFill>
                  <a:srgbClr val="FFFFFF"/>
                </a:solidFill>
              </a:rPr>
            </a:br>
            <a:r>
              <a:rPr lang="en-US" sz="4100" b="1" dirty="0">
                <a:solidFill>
                  <a:srgbClr val="FFFFFF"/>
                </a:solidFill>
              </a:rPr>
              <a:t>Collection </a:t>
            </a:r>
            <a:endParaRPr lang="en-US" sz="4100" dirty="0">
              <a:solidFill>
                <a:srgbClr val="FFFFFF"/>
              </a:solidFill>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4" name="TextBox 3">
            <a:extLst>
              <a:ext uri="{FF2B5EF4-FFF2-40B4-BE49-F238E27FC236}">
                <a16:creationId xmlns:a16="http://schemas.microsoft.com/office/drawing/2014/main" id="{1234589F-A9AC-738B-C3A9-72D3B221788B}"/>
              </a:ext>
              <a:ext uri="{C183D7F6-B498-43B3-948B-1728B52AA6E4}">
                <adec:decorative xmlns:adec="http://schemas.microsoft.com/office/drawing/2017/decorative" val="1"/>
              </a:ext>
            </a:extLst>
          </p:cNvPr>
          <p:cNvSpPr txBox="1"/>
          <p:nvPr/>
        </p:nvSpPr>
        <p:spPr>
          <a:xfrm>
            <a:off x="9444561" y="5600735"/>
            <a:ext cx="2023902" cy="108184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pic>
        <p:nvPicPr>
          <p:cNvPr id="6" name="Picture 5">
            <a:extLst>
              <a:ext uri="{FF2B5EF4-FFF2-40B4-BE49-F238E27FC236}">
                <a16:creationId xmlns:a16="http://schemas.microsoft.com/office/drawing/2014/main" id="{87D1E26F-6CC1-7489-BA90-79457228B67D}"/>
              </a:ext>
            </a:extLst>
          </p:cNvPr>
          <p:cNvPicPr>
            <a:picLocks noChangeAspect="1"/>
          </p:cNvPicPr>
          <p:nvPr/>
        </p:nvPicPr>
        <p:blipFill>
          <a:blip r:embed="rId2"/>
          <a:stretch>
            <a:fillRect/>
          </a:stretch>
        </p:blipFill>
        <p:spPr>
          <a:xfrm>
            <a:off x="4003785" y="0"/>
            <a:ext cx="8188215" cy="6858000"/>
          </a:xfrm>
          <a:prstGeom prst="rect">
            <a:avLst/>
          </a:prstGeom>
        </p:spPr>
      </p:pic>
    </p:spTree>
    <p:extLst>
      <p:ext uri="{BB962C8B-B14F-4D97-AF65-F5344CB8AC3E}">
        <p14:creationId xmlns:p14="http://schemas.microsoft.com/office/powerpoint/2010/main" val="64007700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9409F-314B-A5A8-9092-E8BBDDF3CC24}"/>
              </a:ext>
            </a:extLst>
          </p:cNvPr>
          <p:cNvSpPr>
            <a:spLocks noGrp="1"/>
          </p:cNvSpPr>
          <p:nvPr>
            <p:ph type="title"/>
          </p:nvPr>
        </p:nvSpPr>
        <p:spPr>
          <a:xfrm>
            <a:off x="838200" y="-93649"/>
            <a:ext cx="10515600" cy="1263140"/>
          </a:xfrm>
        </p:spPr>
        <p:txBody>
          <a:bodyPr>
            <a:normAutofit/>
          </a:bodyPr>
          <a:lstStyle/>
          <a:p>
            <a:pPr marL="0" marR="0" lvl="0" indent="0" algn="ctr" defTabSz="914400" rtl="0" eaLnBrk="1" fontAlgn="auto" latinLnBrk="0" hangingPunct="1">
              <a:lnSpc>
                <a:spcPct val="100000"/>
              </a:lnSpc>
              <a:spcBef>
                <a:spcPts val="0"/>
              </a:spcBef>
              <a:spcAft>
                <a:spcPts val="0"/>
              </a:spcAft>
              <a:tabLst/>
              <a:defRPr/>
            </a:pPr>
            <a:r>
              <a:rPr kumimoji="0" lang="en-US" sz="4400" b="0" i="0" u="none" strike="noStrike" kern="1200" cap="none" spc="0" normalizeH="0" baseline="0" noProof="0" dirty="0">
                <a:ln>
                  <a:noFill/>
                </a:ln>
                <a:solidFill>
                  <a:schemeClr val="accent4"/>
                </a:solidFill>
                <a:effectLst/>
                <a:uLnTx/>
                <a:uFillTx/>
                <a:ea typeface="Segoe UI Black" panose="020B0A02040204020203" pitchFamily="34" charset="0"/>
                <a:cs typeface="+mn-cs"/>
              </a:rPr>
              <a:t>LEP &amp; Poverty Expenditure Requirement</a:t>
            </a:r>
            <a:endParaRPr lang="en-US" dirty="0">
              <a:solidFill>
                <a:schemeClr val="accent4"/>
              </a:solidFill>
            </a:endParaRPr>
          </a:p>
        </p:txBody>
      </p:sp>
      <p:sp>
        <p:nvSpPr>
          <p:cNvPr id="3" name="Content Placeholder 2">
            <a:extLst>
              <a:ext uri="{FF2B5EF4-FFF2-40B4-BE49-F238E27FC236}">
                <a16:creationId xmlns:a16="http://schemas.microsoft.com/office/drawing/2014/main" id="{B1EC3892-CEA8-3601-23A5-FD3BBA28DDBC}"/>
              </a:ext>
            </a:extLst>
          </p:cNvPr>
          <p:cNvSpPr>
            <a:spLocks noGrp="1"/>
          </p:cNvSpPr>
          <p:nvPr>
            <p:ph sz="half" idx="1"/>
          </p:nvPr>
        </p:nvSpPr>
        <p:spPr>
          <a:xfrm>
            <a:off x="838201" y="1243080"/>
            <a:ext cx="4671646" cy="4186827"/>
          </a:xfrm>
        </p:spPr>
        <p:txBody>
          <a:bodyP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*RIGHT NOW*</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2025/26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Expenditures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117.65% level of Expenditures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Reports posted identifying required level</a:t>
            </a:r>
          </a:p>
          <a:p>
            <a:pPr marL="285750" indent="-285750">
              <a:lnSpc>
                <a:spcPct val="100000"/>
              </a:lnSpc>
              <a:spcBef>
                <a:spcPts val="0"/>
              </a:spcBef>
              <a:buFont typeface="Arial" panose="020B0604020202020204" pitchFamily="34" charset="0"/>
              <a:buChar char="•"/>
              <a:defRPr/>
            </a:pPr>
            <a:r>
              <a:rPr lang="en-US" sz="2400" dirty="0">
                <a:solidFill>
                  <a:srgbClr val="001689">
                    <a:lumMod val="75000"/>
                  </a:srgbClr>
                </a:solidFill>
                <a:cs typeface="Segoe UI Semilight" panose="020B0402040204020203" pitchFamily="34" charset="0"/>
              </a:rPr>
              <a:t>Coding for</a:t>
            </a:r>
            <a:r>
              <a:rPr kumimoji="0" lang="en-US" sz="2400" b="0"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 25/26 AFR</a:t>
            </a:r>
          </a:p>
        </p:txBody>
      </p:sp>
      <p:sp>
        <p:nvSpPr>
          <p:cNvPr id="4" name="Content Placeholder 3">
            <a:extLst>
              <a:ext uri="{FF2B5EF4-FFF2-40B4-BE49-F238E27FC236}">
                <a16:creationId xmlns:a16="http://schemas.microsoft.com/office/drawing/2014/main" id="{2ED34EDE-75FE-176B-24B9-6989BAE84EAD}"/>
              </a:ext>
            </a:extLst>
          </p:cNvPr>
          <p:cNvSpPr>
            <a:spLocks noGrp="1"/>
          </p:cNvSpPr>
          <p:nvPr>
            <p:ph sz="half" idx="2"/>
          </p:nvPr>
        </p:nvSpPr>
        <p:spPr>
          <a:xfrm>
            <a:off x="6172200" y="1243081"/>
            <a:ext cx="5181600" cy="4259222"/>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*UPCOMING*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2027/28</a:t>
            </a:r>
            <a:endParaRPr kumimoji="0" lang="en-US" sz="3200" b="1" i="0" u="sng"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Expenditures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sng"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Report this fall</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Sept 1 – Oct 15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75000"/>
                  </a:srgbClr>
                </a:solidFill>
                <a:effectLst/>
                <a:uLnTx/>
                <a:uFillTx/>
                <a:ea typeface="+mn-ea"/>
                <a:cs typeface="Segoe UI Semilight" panose="020B0402040204020203" pitchFamily="34" charset="0"/>
              </a:rPr>
              <a:t>TEEOSA Collection - Estimated Expenditures for LEP and Poverty</a:t>
            </a:r>
          </a:p>
          <a:p>
            <a:endParaRPr lang="en-US" dirty="0"/>
          </a:p>
        </p:txBody>
      </p:sp>
      <p:cxnSp>
        <p:nvCxnSpPr>
          <p:cNvPr id="6" name="Straight Connector 5">
            <a:extLst>
              <a:ext uri="{FF2B5EF4-FFF2-40B4-BE49-F238E27FC236}">
                <a16:creationId xmlns:a16="http://schemas.microsoft.com/office/drawing/2014/main" id="{790A3259-C349-26E0-39AB-114D7B24E948}"/>
              </a:ext>
              <a:ext uri="{C183D7F6-B498-43B3-948B-1728B52AA6E4}">
                <adec:decorative xmlns:adec="http://schemas.microsoft.com/office/drawing/2017/decorative" val="1"/>
              </a:ext>
            </a:extLst>
          </p:cNvPr>
          <p:cNvCxnSpPr>
            <a:cxnSpLocks/>
          </p:cNvCxnSpPr>
          <p:nvPr/>
        </p:nvCxnSpPr>
        <p:spPr>
          <a:xfrm>
            <a:off x="5730229" y="1243080"/>
            <a:ext cx="0" cy="419828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39337B05-DF12-11A0-23B2-EDF096B05938}"/>
              </a:ext>
            </a:extLst>
          </p:cNvPr>
          <p:cNvSpPr txBox="1"/>
          <p:nvPr/>
        </p:nvSpPr>
        <p:spPr>
          <a:xfrm>
            <a:off x="1838720" y="5827474"/>
            <a:ext cx="770350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rPr>
              <a:t>Reports have been posted here: </a:t>
            </a: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hlinkClick r:id="" action="ppaction://noaction">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hlinkClick r:id="" action="ppaction://noaction">
                  <a:extLst>
                    <a:ext uri="{A12FA001-AC4F-418D-AE19-62706E023703}">
                      <ahyp:hlinkClr xmlns:ahyp="http://schemas.microsoft.com/office/drawing/2018/hyperlinkcolor" val="tx"/>
                    </a:ext>
                  </a:extLst>
                </a:hlinkClick>
              </a:rPr>
              <a:t>https://www.education.ne.gov/fos/poverty-allowance-expenditure-requirement/</a:t>
            </a: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hlinkClick r:id="rId2">
                  <a:extLst>
                    <a:ext uri="{A12FA001-AC4F-418D-AE19-62706E023703}">
                      <ahyp:hlinkClr xmlns:ahyp="http://schemas.microsoft.com/office/drawing/2018/hyperlinkcolor" val="tx"/>
                    </a:ext>
                  </a:extLst>
                </a:hlinkClick>
              </a:rPr>
              <a:t>https://www.education.ne.gov/fos/lep-allowance-expenditure-requirement/</a:t>
            </a: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6936932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4800" b="1" i="1" dirty="0"/>
              <a:t>Superintendency Pay Transparency Act</a:t>
            </a:r>
          </a:p>
        </p:txBody>
      </p:sp>
      <p:graphicFrame>
        <p:nvGraphicFramePr>
          <p:cNvPr id="6" name="Content Placeholder 2">
            <a:extLst>
              <a:ext uri="{FF2B5EF4-FFF2-40B4-BE49-F238E27FC236}">
                <a16:creationId xmlns:a16="http://schemas.microsoft.com/office/drawing/2014/main" id="{093BDAE3-9269-3BBE-1769-7D1EE197D63E}"/>
              </a:ext>
            </a:extLst>
          </p:cNvPr>
          <p:cNvGraphicFramePr>
            <a:graphicFrameLocks noGrp="1"/>
          </p:cNvGraphicFramePr>
          <p:nvPr>
            <p:ph idx="1"/>
          </p:nvPr>
        </p:nvGraphicFramePr>
        <p:xfrm>
          <a:off x="838200" y="1325563"/>
          <a:ext cx="10657114" cy="52798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4294967295"/>
          </p:nvPr>
        </p:nvSpPr>
        <p:spPr>
          <a:xfrm>
            <a:off x="9448800" y="6356350"/>
            <a:ext cx="2743200" cy="365125"/>
          </a:xfrm>
          <a:prstGeom prst="rect">
            <a:avLst/>
          </a:prstGeom>
        </p:spPr>
        <p:txBody>
          <a:bodyP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BE19839-9A15-9240-A47A-520DE2FBAC43}" type="slidenum">
              <a:rPr kumimoji="0" lang="en-US" sz="1200" b="0" i="0" u="none" strike="noStrike" kern="1200" cap="none" spc="0" normalizeH="0" baseline="0" noProof="0">
                <a:ln>
                  <a:noFill/>
                </a:ln>
                <a:solidFill>
                  <a:srgbClr val="898989"/>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118</a:t>
            </a:fld>
            <a:endParaRPr kumimoji="0" lang="en-US" sz="1200" b="0" i="0" u="none" strike="noStrike" kern="1200" cap="none" spc="0" normalizeH="0" baseline="0" noProof="0" dirty="0">
              <a:ln>
                <a:noFill/>
              </a:ln>
              <a:solidFill>
                <a:srgbClr val="898989"/>
              </a:solidFill>
              <a:effectLst/>
              <a:uLnTx/>
              <a:uFillTx/>
              <a:latin typeface="Century Gothic"/>
              <a:ea typeface="+mn-ea"/>
              <a:cs typeface="+mn-cs"/>
            </a:endParaRPr>
          </a:p>
        </p:txBody>
      </p:sp>
      <p:sp>
        <p:nvSpPr>
          <p:cNvPr id="7" name="Title 1">
            <a:extLst>
              <a:ext uri="{FF2B5EF4-FFF2-40B4-BE49-F238E27FC236}">
                <a16:creationId xmlns:a16="http://schemas.microsoft.com/office/drawing/2014/main" id="{B2A8524E-25F2-421F-3D99-EEC18495AA0F}"/>
              </a:ext>
            </a:extLst>
          </p:cNvPr>
          <p:cNvSpPr txBox="1">
            <a:spLocks/>
          </p:cNvSpPr>
          <p:nvPr/>
        </p:nvSpPr>
        <p:spPr>
          <a:xfrm>
            <a:off x="287971" y="252545"/>
            <a:ext cx="4794667" cy="6383383"/>
          </a:xfrm>
          <a:prstGeom prst="rect">
            <a:avLst/>
          </a:prstGeom>
        </p:spPr>
        <p:txBody>
          <a:bodyPr>
            <a:normAutofit/>
          </a:bodyPr>
          <a:lst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1" u="none" strike="noStrike" kern="1200" cap="none" spc="0" normalizeH="0" baseline="0" noProof="0" dirty="0">
                <a:ln>
                  <a:noFill/>
                </a:ln>
                <a:solidFill>
                  <a:srgbClr val="FFFFFF"/>
                </a:solidFill>
                <a:effectLst/>
                <a:uLnTx/>
                <a:uFillTx/>
                <a:latin typeface="Tw Cen MT" panose="020B0602020104020603"/>
                <a:ea typeface="+mj-ea"/>
                <a:cs typeface="+mj-cs"/>
              </a:rPr>
              <a:t>T </a:t>
            </a:r>
          </a:p>
        </p:txBody>
      </p:sp>
    </p:spTree>
    <p:extLst>
      <p:ext uri="{BB962C8B-B14F-4D97-AF65-F5344CB8AC3E}">
        <p14:creationId xmlns:p14="http://schemas.microsoft.com/office/powerpoint/2010/main" val="40530936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FCC3E-8B33-E23C-D722-39B72BB02FF7}"/>
              </a:ext>
            </a:extLst>
          </p:cNvPr>
          <p:cNvSpPr>
            <a:spLocks noGrp="1"/>
          </p:cNvSpPr>
          <p:nvPr>
            <p:ph type="title"/>
          </p:nvPr>
        </p:nvSpPr>
        <p:spPr/>
        <p:txBody>
          <a:bodyPr/>
          <a:lstStyle/>
          <a:p>
            <a:r>
              <a:rPr lang="en-US" dirty="0"/>
              <a:t>Federal Program</a:t>
            </a:r>
            <a:br>
              <a:rPr lang="en-US" dirty="0"/>
            </a:br>
            <a:r>
              <a:rPr lang="en-US" dirty="0"/>
              <a:t>Updates</a:t>
            </a:r>
          </a:p>
        </p:txBody>
      </p:sp>
    </p:spTree>
    <p:extLst>
      <p:ext uri="{BB962C8B-B14F-4D97-AF65-F5344CB8AC3E}">
        <p14:creationId xmlns:p14="http://schemas.microsoft.com/office/powerpoint/2010/main" val="1299089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700" y="228600"/>
            <a:ext cx="10363200" cy="787400"/>
          </a:xfrm>
        </p:spPr>
        <p:txBody>
          <a:bodyPr>
            <a:normAutofit/>
          </a:bodyPr>
          <a:lstStyle/>
          <a:p>
            <a:pPr algn="ctr"/>
            <a:r>
              <a:rPr lang="en-US" sz="4400" b="1" dirty="0">
                <a:solidFill>
                  <a:schemeClr val="tx2"/>
                </a:solidFill>
              </a:rPr>
              <a:t>Contingency Fund</a:t>
            </a:r>
          </a:p>
        </p:txBody>
      </p:sp>
      <p:sp>
        <p:nvSpPr>
          <p:cNvPr id="4" name="Rectangle 3">
            <a:extLst>
              <a:ext uri="{C183D7F6-B498-43B3-948B-1728B52AA6E4}">
                <adec:decorative xmlns:adec="http://schemas.microsoft.com/office/drawing/2017/decorative" val="1"/>
              </a:ext>
            </a:extLst>
          </p:cNvPr>
          <p:cNvSpPr/>
          <p:nvPr/>
        </p:nvSpPr>
        <p:spPr>
          <a:xfrm>
            <a:off x="2027079" y="5142866"/>
            <a:ext cx="8183106"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t> </a:t>
            </a:r>
            <a:b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br>
            <a:endParaRPr kumimoji="0" lang="en-US" sz="1800" b="1" i="0" u="none" strike="noStrike" kern="1200" cap="none" spc="0" normalizeH="0" baseline="0" noProof="0" dirty="0">
              <a:ln>
                <a:noFill/>
              </a:ln>
              <a:solidFill>
                <a:srgbClr val="1F1646"/>
              </a:solidFill>
              <a:effectLst/>
              <a:uLnTx/>
              <a:uFillTx/>
              <a:latin typeface="Franklin Gothic Medium"/>
              <a:ea typeface="+mn-ea"/>
              <a:cs typeface="+mn-cs"/>
            </a:endParaRPr>
          </a:p>
        </p:txBody>
      </p:sp>
      <p:graphicFrame>
        <p:nvGraphicFramePr>
          <p:cNvPr id="3" name="Diagram 2"/>
          <p:cNvGraphicFramePr/>
          <p:nvPr/>
        </p:nvGraphicFramePr>
        <p:xfrm>
          <a:off x="1077556" y="1295400"/>
          <a:ext cx="5388647"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060796" y="5696461"/>
            <a:ext cx="36604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16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784791" y="1713538"/>
            <a:ext cx="3276601" cy="453951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00790" y="1168401"/>
            <a:ext cx="1371601" cy="1742067"/>
          </a:xfrm>
          <a:prstGeom prst="rect">
            <a:avLst/>
          </a:prstGeom>
        </p:spPr>
      </p:pic>
      <p:sp>
        <p:nvSpPr>
          <p:cNvPr id="13" name="TextBox 12"/>
          <p:cNvSpPr txBox="1"/>
          <p:nvPr/>
        </p:nvSpPr>
        <p:spPr>
          <a:xfrm>
            <a:off x="7797491" y="2885069"/>
            <a:ext cx="3276600" cy="337015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Revenue Source: General Fund Transfers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1689"/>
                </a:solidFill>
                <a:effectLst/>
                <a:uLnTx/>
                <a:uFillTx/>
                <a:latin typeface="Franklin Gothic Medium"/>
                <a:ea typeface="+mn-ea"/>
                <a:cs typeface="+mn-cs"/>
              </a:rPr>
              <a:t>Budgeted Expenditures Limited to 5% of Total General Fund Budget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a:ea typeface="+mn-ea"/>
              <a:cs typeface="+mn-cs"/>
            </a:endParaRPr>
          </a:p>
        </p:txBody>
      </p:sp>
    </p:spTree>
    <p:extLst>
      <p:ext uri="{BB962C8B-B14F-4D97-AF65-F5344CB8AC3E}">
        <p14:creationId xmlns:p14="http://schemas.microsoft.com/office/powerpoint/2010/main" val="415963635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56302DB-E162-BDAA-5DE4-989DE1A4BBDF}"/>
              </a:ext>
            </a:extLst>
          </p:cNvPr>
          <p:cNvSpPr txBox="1">
            <a:spLocks noGrp="1"/>
          </p:cNvSpPr>
          <p:nvPr>
            <p:ph type="title"/>
          </p:nvPr>
        </p:nvSpPr>
        <p:spPr/>
        <p:txBody>
          <a:bodyPr/>
          <a:lstStyle/>
          <a:p>
            <a:pPr lvl="0"/>
            <a:r>
              <a:rPr lang="en-US"/>
              <a:t>ESSA Consolidated Grants</a:t>
            </a:r>
          </a:p>
        </p:txBody>
      </p:sp>
      <p:graphicFrame>
        <p:nvGraphicFramePr>
          <p:cNvPr id="3" name="Content Placeholder 5">
            <a:extLst>
              <a:ext uri="{FF2B5EF4-FFF2-40B4-BE49-F238E27FC236}">
                <a16:creationId xmlns:a16="http://schemas.microsoft.com/office/drawing/2014/main" id="{C63CED8A-3E1E-5798-5D50-6F0296F1E168}"/>
              </a:ext>
            </a:extLst>
          </p:cNvPr>
          <p:cNvGraphicFramePr>
            <a:graphicFrameLocks noGrp="1"/>
          </p:cNvGraphicFramePr>
          <p:nvPr>
            <p:ph idx="1"/>
          </p:nvPr>
        </p:nvGraphicFramePr>
        <p:xfrm>
          <a:off x="836246" y="1812926"/>
          <a:ext cx="10517555" cy="3408700"/>
        </p:xfrm>
        <a:graphic>
          <a:graphicData uri="http://schemas.openxmlformats.org/drawingml/2006/table">
            <a:tbl>
              <a:tblPr firstRow="1" bandRow="1">
                <a:effectLst/>
                <a:tableStyleId>{5C22544A-7EE6-4342-B048-85BDC9FD1C3A}</a:tableStyleId>
              </a:tblPr>
              <a:tblGrid>
                <a:gridCol w="1445849">
                  <a:extLst>
                    <a:ext uri="{9D8B030D-6E8A-4147-A177-3AD203B41FA5}">
                      <a16:colId xmlns:a16="http://schemas.microsoft.com/office/drawing/2014/main" val="3760897140"/>
                    </a:ext>
                  </a:extLst>
                </a:gridCol>
                <a:gridCol w="7065111">
                  <a:extLst>
                    <a:ext uri="{9D8B030D-6E8A-4147-A177-3AD203B41FA5}">
                      <a16:colId xmlns:a16="http://schemas.microsoft.com/office/drawing/2014/main" val="2250937996"/>
                    </a:ext>
                  </a:extLst>
                </a:gridCol>
                <a:gridCol w="2006595">
                  <a:extLst>
                    <a:ext uri="{9D8B030D-6E8A-4147-A177-3AD203B41FA5}">
                      <a16:colId xmlns:a16="http://schemas.microsoft.com/office/drawing/2014/main" val="1754356631"/>
                    </a:ext>
                  </a:extLst>
                </a:gridCol>
              </a:tblGrid>
              <a:tr h="370844">
                <a:tc>
                  <a:txBody>
                    <a:bodyPr/>
                    <a:lstStyle/>
                    <a:p>
                      <a:pPr lvl="0"/>
                      <a:r>
                        <a:rPr lang="en-US"/>
                        <a:t>Name</a:t>
                      </a:r>
                    </a:p>
                  </a:txBody>
                  <a:tcPr/>
                </a:tc>
                <a:tc>
                  <a:txBody>
                    <a:bodyPr/>
                    <a:lstStyle/>
                    <a:p>
                      <a:pPr lvl="0"/>
                      <a:r>
                        <a:rPr lang="en-US"/>
                        <a:t>Purpose</a:t>
                      </a:r>
                    </a:p>
                  </a:txBody>
                  <a:tcPr/>
                </a:tc>
                <a:tc>
                  <a:txBody>
                    <a:bodyPr/>
                    <a:lstStyle/>
                    <a:p>
                      <a:pPr lvl="0"/>
                      <a:r>
                        <a:rPr lang="en-US"/>
                        <a:t>Disbursement Code</a:t>
                      </a:r>
                    </a:p>
                    <a:p>
                      <a:pPr lvl="0"/>
                      <a:endParaRPr lang="en-US"/>
                    </a:p>
                  </a:txBody>
                  <a:tcPr/>
                </a:tc>
                <a:extLst>
                  <a:ext uri="{0D108BD9-81ED-4DB2-BD59-A6C34878D82A}">
                    <a16:rowId xmlns:a16="http://schemas.microsoft.com/office/drawing/2014/main" val="1576937115"/>
                  </a:ext>
                </a:extLst>
              </a:tr>
              <a:tr h="370844">
                <a:tc>
                  <a:txBody>
                    <a:bodyPr/>
                    <a:lstStyle/>
                    <a:p>
                      <a:pPr lvl="0"/>
                      <a:r>
                        <a:rPr lang="en-US"/>
                        <a:t>Title I-A</a:t>
                      </a:r>
                    </a:p>
                  </a:txBody>
                  <a:tcPr/>
                </a:tc>
                <a:tc>
                  <a:txBody>
                    <a:bodyPr/>
                    <a:lstStyle/>
                    <a:p>
                      <a:pPr lvl="0" algn="l"/>
                      <a:r>
                        <a:rPr lang="en-US" dirty="0"/>
                        <a:t>Support for Educationally Disadvantaged Students</a:t>
                      </a:r>
                    </a:p>
                  </a:txBody>
                  <a:tcPr/>
                </a:tc>
                <a:tc>
                  <a:txBody>
                    <a:bodyPr/>
                    <a:lstStyle/>
                    <a:p>
                      <a:pPr lvl="0" algn="l"/>
                      <a:r>
                        <a:rPr lang="en-US"/>
                        <a:t>6200</a:t>
                      </a:r>
                    </a:p>
                  </a:txBody>
                  <a:tcPr/>
                </a:tc>
                <a:extLst>
                  <a:ext uri="{0D108BD9-81ED-4DB2-BD59-A6C34878D82A}">
                    <a16:rowId xmlns:a16="http://schemas.microsoft.com/office/drawing/2014/main" val="1771395530"/>
                  </a:ext>
                </a:extLst>
              </a:tr>
              <a:tr h="370844">
                <a:tc>
                  <a:txBody>
                    <a:bodyPr/>
                    <a:lstStyle/>
                    <a:p>
                      <a:pPr lvl="0"/>
                      <a:r>
                        <a:rPr lang="en-US"/>
                        <a:t>Title I-D</a:t>
                      </a:r>
                    </a:p>
                  </a:txBody>
                  <a:tcPr/>
                </a:tc>
                <a:tc>
                  <a:txBody>
                    <a:bodyPr/>
                    <a:lstStyle/>
                    <a:p>
                      <a:pPr lvl="0" algn="l"/>
                      <a:r>
                        <a:rPr lang="en-US"/>
                        <a:t>Neglected and Delinquent Student </a:t>
                      </a:r>
                      <a:r>
                        <a:rPr lang="en-US" dirty="0"/>
                        <a:t>S</a:t>
                      </a:r>
                      <a:r>
                        <a:rPr lang="en-US"/>
                        <a:t>upport</a:t>
                      </a:r>
                      <a:endParaRPr lang="en-US" dirty="0"/>
                    </a:p>
                  </a:txBody>
                  <a:tcPr/>
                </a:tc>
                <a:tc>
                  <a:txBody>
                    <a:bodyPr/>
                    <a:lstStyle/>
                    <a:p>
                      <a:pPr lvl="0" algn="l"/>
                      <a:r>
                        <a:rPr lang="en-US"/>
                        <a:t>6230</a:t>
                      </a:r>
                    </a:p>
                  </a:txBody>
                  <a:tcPr/>
                </a:tc>
                <a:extLst>
                  <a:ext uri="{0D108BD9-81ED-4DB2-BD59-A6C34878D82A}">
                    <a16:rowId xmlns:a16="http://schemas.microsoft.com/office/drawing/2014/main" val="1633103163"/>
                  </a:ext>
                </a:extLst>
              </a:tr>
              <a:tr h="370844">
                <a:tc>
                  <a:txBody>
                    <a:bodyPr/>
                    <a:lstStyle/>
                    <a:p>
                      <a:pPr lvl="0"/>
                      <a:r>
                        <a:rPr lang="en-US"/>
                        <a:t>Title II-A</a:t>
                      </a:r>
                    </a:p>
                  </a:txBody>
                  <a:tcPr/>
                </a:tc>
                <a:tc>
                  <a:txBody>
                    <a:bodyPr/>
                    <a:lstStyle/>
                    <a:p>
                      <a:pPr lvl="0" algn="l"/>
                      <a:r>
                        <a:rPr lang="en-US"/>
                        <a:t>Professional Development or Class Size Reduction</a:t>
                      </a:r>
                    </a:p>
                  </a:txBody>
                  <a:tcPr/>
                </a:tc>
                <a:tc>
                  <a:txBody>
                    <a:bodyPr/>
                    <a:lstStyle/>
                    <a:p>
                      <a:pPr lvl="0" algn="l"/>
                      <a:r>
                        <a:rPr lang="en-US"/>
                        <a:t>6310</a:t>
                      </a:r>
                    </a:p>
                  </a:txBody>
                  <a:tcPr/>
                </a:tc>
                <a:extLst>
                  <a:ext uri="{0D108BD9-81ED-4DB2-BD59-A6C34878D82A}">
                    <a16:rowId xmlns:a16="http://schemas.microsoft.com/office/drawing/2014/main" val="290218891"/>
                  </a:ext>
                </a:extLst>
              </a:tr>
              <a:tr h="370844">
                <a:tc>
                  <a:txBody>
                    <a:bodyPr/>
                    <a:lstStyle/>
                    <a:p>
                      <a:pPr lvl="0"/>
                      <a:r>
                        <a:rPr lang="en-US"/>
                        <a:t>Title III-EL</a:t>
                      </a:r>
                    </a:p>
                  </a:txBody>
                  <a:tcPr/>
                </a:tc>
                <a:tc>
                  <a:txBody>
                    <a:bodyPr/>
                    <a:lstStyle/>
                    <a:p>
                      <a:pPr lvl="0" algn="l"/>
                      <a:r>
                        <a:rPr lang="en-US"/>
                        <a:t>Support for English Language Learners</a:t>
                      </a:r>
                    </a:p>
                  </a:txBody>
                  <a:tcPr/>
                </a:tc>
                <a:tc>
                  <a:txBody>
                    <a:bodyPr/>
                    <a:lstStyle/>
                    <a:p>
                      <a:pPr lvl="0" algn="l"/>
                      <a:r>
                        <a:rPr lang="en-US"/>
                        <a:t>6925</a:t>
                      </a:r>
                    </a:p>
                  </a:txBody>
                  <a:tcPr/>
                </a:tc>
                <a:extLst>
                  <a:ext uri="{0D108BD9-81ED-4DB2-BD59-A6C34878D82A}">
                    <a16:rowId xmlns:a16="http://schemas.microsoft.com/office/drawing/2014/main" val="1692947479"/>
                  </a:ext>
                </a:extLst>
              </a:tr>
              <a:tr h="370844">
                <a:tc>
                  <a:txBody>
                    <a:bodyPr/>
                    <a:lstStyle/>
                    <a:p>
                      <a:pPr lvl="0"/>
                      <a:r>
                        <a:rPr lang="en-US"/>
                        <a:t>Title III-IE</a:t>
                      </a:r>
                    </a:p>
                  </a:txBody>
                  <a:tcPr/>
                </a:tc>
                <a:tc>
                  <a:txBody>
                    <a:bodyPr/>
                    <a:lstStyle/>
                    <a:p>
                      <a:pPr lvl="0" algn="l"/>
                      <a:r>
                        <a:rPr lang="en-US"/>
                        <a:t>Support for Immigrant Education Students </a:t>
                      </a:r>
                    </a:p>
                  </a:txBody>
                  <a:tcPr/>
                </a:tc>
                <a:tc>
                  <a:txBody>
                    <a:bodyPr/>
                    <a:lstStyle/>
                    <a:p>
                      <a:pPr lvl="0" algn="l"/>
                      <a:r>
                        <a:rPr lang="en-US"/>
                        <a:t>6926</a:t>
                      </a:r>
                    </a:p>
                  </a:txBody>
                  <a:tcPr/>
                </a:tc>
                <a:extLst>
                  <a:ext uri="{0D108BD9-81ED-4DB2-BD59-A6C34878D82A}">
                    <a16:rowId xmlns:a16="http://schemas.microsoft.com/office/drawing/2014/main" val="1580069651"/>
                  </a:ext>
                </a:extLst>
              </a:tr>
              <a:tr h="370844">
                <a:tc>
                  <a:txBody>
                    <a:bodyPr/>
                    <a:lstStyle/>
                    <a:p>
                      <a:pPr lvl="0"/>
                      <a:r>
                        <a:rPr lang="en-US"/>
                        <a:t>Title IV-A</a:t>
                      </a:r>
                    </a:p>
                  </a:txBody>
                  <a:tcPr/>
                </a:tc>
                <a:tc>
                  <a:txBody>
                    <a:bodyPr/>
                    <a:lstStyle/>
                    <a:p>
                      <a:pPr lvl="0" algn="l"/>
                      <a:r>
                        <a:rPr lang="en-US"/>
                        <a:t>Student Support and Academic Enrichment in the areas of Well-Rounded, Safe and Healthy, and Effective Use of Technology</a:t>
                      </a:r>
                    </a:p>
                  </a:txBody>
                  <a:tcPr/>
                </a:tc>
                <a:tc>
                  <a:txBody>
                    <a:bodyPr/>
                    <a:lstStyle/>
                    <a:p>
                      <a:pPr lvl="0" algn="l"/>
                      <a:r>
                        <a:rPr lang="en-US" dirty="0"/>
                        <a:t>6969</a:t>
                      </a:r>
                    </a:p>
                  </a:txBody>
                  <a:tcPr/>
                </a:tc>
                <a:extLst>
                  <a:ext uri="{0D108BD9-81ED-4DB2-BD59-A6C34878D82A}">
                    <a16:rowId xmlns:a16="http://schemas.microsoft.com/office/drawing/2014/main" val="2047744358"/>
                  </a:ext>
                </a:extLst>
              </a:tr>
            </a:tbl>
          </a:graphicData>
        </a:graphic>
      </p:graphicFrame>
    </p:spTree>
    <p:extLst>
      <p:ext uri="{BB962C8B-B14F-4D97-AF65-F5344CB8AC3E}">
        <p14:creationId xmlns:p14="http://schemas.microsoft.com/office/powerpoint/2010/main" val="425704958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D820F5FE-94EB-14CB-62BE-7FDCC7968D86}"/>
              </a:ext>
            </a:extLst>
          </p:cNvPr>
          <p:cNvSpPr txBox="1">
            <a:spLocks noGrp="1"/>
          </p:cNvSpPr>
          <p:nvPr>
            <p:ph type="title"/>
          </p:nvPr>
        </p:nvSpPr>
        <p:spPr/>
        <p:txBody>
          <a:bodyPr/>
          <a:lstStyle/>
          <a:p>
            <a:pPr lvl="0"/>
            <a:r>
              <a:rPr lang="en-US"/>
              <a:t>Additional Federal Grants</a:t>
            </a:r>
          </a:p>
        </p:txBody>
      </p:sp>
      <p:graphicFrame>
        <p:nvGraphicFramePr>
          <p:cNvPr id="3" name="Content Placeholder 5">
            <a:extLst>
              <a:ext uri="{FF2B5EF4-FFF2-40B4-BE49-F238E27FC236}">
                <a16:creationId xmlns:a16="http://schemas.microsoft.com/office/drawing/2014/main" id="{E9734373-1195-3C69-BB05-11BFE142A638}"/>
              </a:ext>
            </a:extLst>
          </p:cNvPr>
          <p:cNvGraphicFramePr>
            <a:graphicFrameLocks noGrp="1"/>
          </p:cNvGraphicFramePr>
          <p:nvPr>
            <p:ph idx="1"/>
          </p:nvPr>
        </p:nvGraphicFramePr>
        <p:xfrm>
          <a:off x="836246" y="1812926"/>
          <a:ext cx="10517555" cy="4221492"/>
        </p:xfrm>
        <a:graphic>
          <a:graphicData uri="http://schemas.openxmlformats.org/drawingml/2006/table">
            <a:tbl>
              <a:tblPr firstRow="1" bandRow="1">
                <a:effectLst/>
                <a:tableStyleId>{5C22544A-7EE6-4342-B048-85BDC9FD1C3A}</a:tableStyleId>
              </a:tblPr>
              <a:tblGrid>
                <a:gridCol w="1445849">
                  <a:extLst>
                    <a:ext uri="{9D8B030D-6E8A-4147-A177-3AD203B41FA5}">
                      <a16:colId xmlns:a16="http://schemas.microsoft.com/office/drawing/2014/main" val="770258320"/>
                    </a:ext>
                  </a:extLst>
                </a:gridCol>
                <a:gridCol w="7065111">
                  <a:extLst>
                    <a:ext uri="{9D8B030D-6E8A-4147-A177-3AD203B41FA5}">
                      <a16:colId xmlns:a16="http://schemas.microsoft.com/office/drawing/2014/main" val="4150397854"/>
                    </a:ext>
                  </a:extLst>
                </a:gridCol>
                <a:gridCol w="2006595">
                  <a:extLst>
                    <a:ext uri="{9D8B030D-6E8A-4147-A177-3AD203B41FA5}">
                      <a16:colId xmlns:a16="http://schemas.microsoft.com/office/drawing/2014/main" val="2043941310"/>
                    </a:ext>
                  </a:extLst>
                </a:gridCol>
              </a:tblGrid>
              <a:tr h="370844">
                <a:tc>
                  <a:txBody>
                    <a:bodyPr/>
                    <a:lstStyle/>
                    <a:p>
                      <a:pPr lvl="0"/>
                      <a:r>
                        <a:rPr lang="en-US"/>
                        <a:t>Name</a:t>
                      </a:r>
                    </a:p>
                  </a:txBody>
                  <a:tcPr/>
                </a:tc>
                <a:tc>
                  <a:txBody>
                    <a:bodyPr/>
                    <a:lstStyle/>
                    <a:p>
                      <a:pPr lvl="0"/>
                      <a:r>
                        <a:rPr lang="en-US"/>
                        <a:t>Purpose</a:t>
                      </a:r>
                    </a:p>
                  </a:txBody>
                  <a:tcPr/>
                </a:tc>
                <a:tc>
                  <a:txBody>
                    <a:bodyPr/>
                    <a:lstStyle/>
                    <a:p>
                      <a:pPr lvl="0"/>
                      <a:r>
                        <a:rPr lang="en-US"/>
                        <a:t>Disbursement Code</a:t>
                      </a:r>
                    </a:p>
                    <a:p>
                      <a:pPr lvl="0"/>
                      <a:endParaRPr lang="en-US"/>
                    </a:p>
                  </a:txBody>
                  <a:tcPr/>
                </a:tc>
                <a:extLst>
                  <a:ext uri="{0D108BD9-81ED-4DB2-BD59-A6C34878D82A}">
                    <a16:rowId xmlns:a16="http://schemas.microsoft.com/office/drawing/2014/main" val="3766240675"/>
                  </a:ext>
                </a:extLst>
              </a:tr>
              <a:tr h="370844">
                <a:tc>
                  <a:txBody>
                    <a:bodyPr/>
                    <a:lstStyle/>
                    <a:p>
                      <a:pPr lvl="0"/>
                      <a:r>
                        <a:rPr lang="en-US"/>
                        <a:t>CSI Grant</a:t>
                      </a:r>
                    </a:p>
                  </a:txBody>
                  <a:tcPr/>
                </a:tc>
                <a:tc>
                  <a:txBody>
                    <a:bodyPr/>
                    <a:lstStyle/>
                    <a:p>
                      <a:pPr lvl="0" algn="l"/>
                      <a:r>
                        <a:rPr lang="en-US"/>
                        <a:t>Buildings identified as Continuous School Improvement                            New Schools will be identified in November 2026</a:t>
                      </a:r>
                    </a:p>
                  </a:txBody>
                  <a:tcPr/>
                </a:tc>
                <a:tc>
                  <a:txBody>
                    <a:bodyPr/>
                    <a:lstStyle/>
                    <a:p>
                      <a:pPr lvl="0" algn="l"/>
                      <a:r>
                        <a:rPr lang="en-US"/>
                        <a:t>6212</a:t>
                      </a:r>
                    </a:p>
                  </a:txBody>
                  <a:tcPr/>
                </a:tc>
                <a:extLst>
                  <a:ext uri="{0D108BD9-81ED-4DB2-BD59-A6C34878D82A}">
                    <a16:rowId xmlns:a16="http://schemas.microsoft.com/office/drawing/2014/main" val="1136783195"/>
                  </a:ext>
                </a:extLst>
              </a:tr>
              <a:tr h="370844">
                <a:tc>
                  <a:txBody>
                    <a:bodyPr/>
                    <a:lstStyle/>
                    <a:p>
                      <a:pPr lvl="0"/>
                      <a:r>
                        <a:rPr lang="en-US"/>
                        <a:t>RLIS</a:t>
                      </a:r>
                    </a:p>
                  </a:txBody>
                  <a:tcPr/>
                </a:tc>
                <a:tc>
                  <a:txBody>
                    <a:bodyPr/>
                    <a:lstStyle/>
                    <a:p>
                      <a:pPr lvl="0" algn="l"/>
                      <a:r>
                        <a:rPr lang="en-US"/>
                        <a:t>Rural and Low Income School </a:t>
                      </a:r>
                    </a:p>
                  </a:txBody>
                  <a:tcPr/>
                </a:tc>
                <a:tc>
                  <a:txBody>
                    <a:bodyPr/>
                    <a:lstStyle/>
                    <a:p>
                      <a:pPr lvl="0" algn="l"/>
                      <a:r>
                        <a:rPr lang="en-US"/>
                        <a:t>6330</a:t>
                      </a:r>
                    </a:p>
                  </a:txBody>
                  <a:tcPr/>
                </a:tc>
                <a:extLst>
                  <a:ext uri="{0D108BD9-81ED-4DB2-BD59-A6C34878D82A}">
                    <a16:rowId xmlns:a16="http://schemas.microsoft.com/office/drawing/2014/main" val="1415517320"/>
                  </a:ext>
                </a:extLst>
              </a:tr>
              <a:tr h="370844">
                <a:tc>
                  <a:txBody>
                    <a:bodyPr/>
                    <a:lstStyle/>
                    <a:p>
                      <a:pPr lvl="0"/>
                      <a:r>
                        <a:rPr lang="en-US"/>
                        <a:t>SRSA (REAP)</a:t>
                      </a:r>
                    </a:p>
                  </a:txBody>
                  <a:tcPr/>
                </a:tc>
                <a:tc>
                  <a:txBody>
                    <a:bodyPr/>
                    <a:lstStyle/>
                    <a:p>
                      <a:pPr lvl="0" algn="l"/>
                      <a:r>
                        <a:rPr lang="en-US"/>
                        <a:t>Small Rural School Achievement Program--Schools with an ADA of 600 or less are eligible.  (All information from this grant is sent directly from the federal government.)</a:t>
                      </a:r>
                    </a:p>
                  </a:txBody>
                  <a:tcPr/>
                </a:tc>
                <a:tc>
                  <a:txBody>
                    <a:bodyPr/>
                    <a:lstStyle/>
                    <a:p>
                      <a:pPr lvl="0" algn="l"/>
                      <a:r>
                        <a:rPr lang="en-US"/>
                        <a:t>6310</a:t>
                      </a:r>
                    </a:p>
                  </a:txBody>
                  <a:tcPr/>
                </a:tc>
                <a:extLst>
                  <a:ext uri="{0D108BD9-81ED-4DB2-BD59-A6C34878D82A}">
                    <a16:rowId xmlns:a16="http://schemas.microsoft.com/office/drawing/2014/main" val="3855799374"/>
                  </a:ext>
                </a:extLst>
              </a:tr>
              <a:tr h="370844">
                <a:tc>
                  <a:txBody>
                    <a:bodyPr/>
                    <a:lstStyle/>
                    <a:p>
                      <a:pPr lvl="0"/>
                      <a:r>
                        <a:rPr lang="en-US"/>
                        <a:t>McKinney-Vento</a:t>
                      </a:r>
                    </a:p>
                  </a:txBody>
                  <a:tcPr/>
                </a:tc>
                <a:tc>
                  <a:txBody>
                    <a:bodyPr/>
                    <a:lstStyle/>
                    <a:p>
                      <a:pPr lvl="0" algn="l"/>
                      <a:r>
                        <a:rPr lang="en-US"/>
                        <a:t>Districts that have identified at least 20 students experiencing homeless can apply for this grant.  3-year cycle.  Year 2 starts this year.</a:t>
                      </a:r>
                    </a:p>
                  </a:txBody>
                  <a:tcPr/>
                </a:tc>
                <a:tc>
                  <a:txBody>
                    <a:bodyPr/>
                    <a:lstStyle/>
                    <a:p>
                      <a:pPr lvl="0" algn="l"/>
                      <a:r>
                        <a:rPr lang="en-US"/>
                        <a:t>6991</a:t>
                      </a:r>
                    </a:p>
                  </a:txBody>
                  <a:tcPr/>
                </a:tc>
                <a:extLst>
                  <a:ext uri="{0D108BD9-81ED-4DB2-BD59-A6C34878D82A}">
                    <a16:rowId xmlns:a16="http://schemas.microsoft.com/office/drawing/2014/main" val="2099677433"/>
                  </a:ext>
                </a:extLst>
              </a:tr>
              <a:tr h="370844">
                <a:tc>
                  <a:txBody>
                    <a:bodyPr/>
                    <a:lstStyle/>
                    <a:p>
                      <a:pPr lvl="0"/>
                      <a:endParaRPr lang="en-US"/>
                    </a:p>
                  </a:txBody>
                  <a:tcPr/>
                </a:tc>
                <a:tc>
                  <a:txBody>
                    <a:bodyPr/>
                    <a:lstStyle/>
                    <a:p>
                      <a:pPr lvl="0" algn="l"/>
                      <a:endParaRPr lang="en-US"/>
                    </a:p>
                  </a:txBody>
                  <a:tcPr/>
                </a:tc>
                <a:tc>
                  <a:txBody>
                    <a:bodyPr/>
                    <a:lstStyle/>
                    <a:p>
                      <a:pPr lvl="0" algn="l"/>
                      <a:endParaRPr lang="en-US"/>
                    </a:p>
                  </a:txBody>
                  <a:tcPr/>
                </a:tc>
                <a:extLst>
                  <a:ext uri="{0D108BD9-81ED-4DB2-BD59-A6C34878D82A}">
                    <a16:rowId xmlns:a16="http://schemas.microsoft.com/office/drawing/2014/main" val="3801895132"/>
                  </a:ext>
                </a:extLst>
              </a:tr>
              <a:tr h="370844">
                <a:tc>
                  <a:txBody>
                    <a:bodyPr/>
                    <a:lstStyle/>
                    <a:p>
                      <a:pPr lvl="0"/>
                      <a:endParaRPr lang="en-US"/>
                    </a:p>
                  </a:txBody>
                  <a:tcPr/>
                </a:tc>
                <a:tc>
                  <a:txBody>
                    <a:bodyPr/>
                    <a:lstStyle/>
                    <a:p>
                      <a:pPr lvl="0" algn="l"/>
                      <a:endParaRPr lang="en-US"/>
                    </a:p>
                  </a:txBody>
                  <a:tcPr/>
                </a:tc>
                <a:tc>
                  <a:txBody>
                    <a:bodyPr/>
                    <a:lstStyle/>
                    <a:p>
                      <a:pPr lvl="0" algn="l"/>
                      <a:endParaRPr lang="en-US"/>
                    </a:p>
                  </a:txBody>
                  <a:tcPr/>
                </a:tc>
                <a:extLst>
                  <a:ext uri="{0D108BD9-81ED-4DB2-BD59-A6C34878D82A}">
                    <a16:rowId xmlns:a16="http://schemas.microsoft.com/office/drawing/2014/main" val="2251930676"/>
                  </a:ext>
                </a:extLst>
              </a:tr>
            </a:tbl>
          </a:graphicData>
        </a:graphic>
      </p:graphicFrame>
    </p:spTree>
    <p:extLst>
      <p:ext uri="{BB962C8B-B14F-4D97-AF65-F5344CB8AC3E}">
        <p14:creationId xmlns:p14="http://schemas.microsoft.com/office/powerpoint/2010/main" val="204754677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9008D-BDFB-1B71-BE43-4153630D6862}"/>
              </a:ext>
            </a:extLst>
          </p:cNvPr>
          <p:cNvSpPr txBox="1">
            <a:spLocks noGrp="1"/>
          </p:cNvSpPr>
          <p:nvPr>
            <p:ph type="title"/>
          </p:nvPr>
        </p:nvSpPr>
        <p:spPr>
          <a:xfrm>
            <a:off x="1201060" y="593950"/>
            <a:ext cx="9797143" cy="1013227"/>
          </a:xfrm>
        </p:spPr>
        <p:txBody>
          <a:bodyPr/>
          <a:lstStyle/>
          <a:p>
            <a:pPr lvl="0"/>
            <a:r>
              <a:rPr lang="en-US" sz="4000">
                <a:latin typeface="Century Gothic Pro"/>
              </a:rPr>
              <a:t>Good News: We have the allocations!</a:t>
            </a:r>
          </a:p>
        </p:txBody>
      </p:sp>
      <p:pic>
        <p:nvPicPr>
          <p:cNvPr id="11" name="Content Placeholder 10">
            <a:extLst>
              <a:ext uri="{FF2B5EF4-FFF2-40B4-BE49-F238E27FC236}">
                <a16:creationId xmlns:a16="http://schemas.microsoft.com/office/drawing/2014/main" id="{A8447170-5135-66F7-E2DF-7665ED875217}"/>
              </a:ext>
            </a:extLst>
          </p:cNvPr>
          <p:cNvPicPr>
            <a:picLocks noGrp="1" noChangeAspect="1"/>
          </p:cNvPicPr>
          <p:nvPr>
            <p:ph idx="1"/>
          </p:nvPr>
        </p:nvPicPr>
        <p:blipFill>
          <a:blip r:embed="rId3"/>
          <a:stretch>
            <a:fillRect/>
          </a:stretch>
        </p:blipFill>
        <p:spPr>
          <a:xfrm>
            <a:off x="867764" y="1600656"/>
            <a:ext cx="10456478" cy="43513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9566316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7A398-44CB-7342-FED5-05354225B0BC}"/>
              </a:ext>
            </a:extLst>
          </p:cNvPr>
          <p:cNvSpPr txBox="1">
            <a:spLocks noGrp="1"/>
          </p:cNvSpPr>
          <p:nvPr>
            <p:ph type="title"/>
          </p:nvPr>
        </p:nvSpPr>
        <p:spPr/>
        <p:txBody>
          <a:bodyPr/>
          <a:lstStyle/>
          <a:p>
            <a:pPr lvl="0"/>
            <a:r>
              <a:rPr lang="en-US"/>
              <a:t>2026-2027 Application is Open in GMS</a:t>
            </a:r>
          </a:p>
        </p:txBody>
      </p:sp>
      <p:sp>
        <p:nvSpPr>
          <p:cNvPr id="3" name="Content Placeholder 2">
            <a:extLst>
              <a:ext uri="{FF2B5EF4-FFF2-40B4-BE49-F238E27FC236}">
                <a16:creationId xmlns:a16="http://schemas.microsoft.com/office/drawing/2014/main" id="{63DA1697-BF22-9C0B-7DC7-A52BB553E7E3}"/>
              </a:ext>
            </a:extLst>
          </p:cNvPr>
          <p:cNvSpPr txBox="1">
            <a:spLocks noGrp="1"/>
          </p:cNvSpPr>
          <p:nvPr>
            <p:ph idx="1"/>
          </p:nvPr>
        </p:nvSpPr>
        <p:spPr/>
        <p:txBody>
          <a:bodyPr>
            <a:normAutofit/>
          </a:bodyPr>
          <a:lstStyle/>
          <a:p>
            <a:r>
              <a:rPr lang="en-US" dirty="0"/>
              <a:t>No delays this year!  </a:t>
            </a:r>
          </a:p>
          <a:p>
            <a:r>
              <a:rPr lang="en-US" dirty="0"/>
              <a:t>Closing Date is 9-30-2026</a:t>
            </a:r>
          </a:p>
          <a:p>
            <a:r>
              <a:rPr lang="en-US" dirty="0"/>
              <a:t>Allocations have been uploaded into the grant</a:t>
            </a:r>
          </a:p>
          <a:p>
            <a:r>
              <a:rPr lang="en-US" dirty="0"/>
              <a:t>Time and Effort Calculator</a:t>
            </a:r>
          </a:p>
        </p:txBody>
      </p:sp>
      <p:pic>
        <p:nvPicPr>
          <p:cNvPr id="10" name="Picture 9">
            <a:extLst>
              <a:ext uri="{FF2B5EF4-FFF2-40B4-BE49-F238E27FC236}">
                <a16:creationId xmlns:a16="http://schemas.microsoft.com/office/drawing/2014/main" id="{35C3A024-CA3B-CFBB-51F4-8F3DBB9460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8220" y="3049243"/>
            <a:ext cx="2744126" cy="2744126"/>
          </a:xfrm>
          <a:prstGeom prst="rect">
            <a:avLst/>
          </a:prstGeom>
        </p:spPr>
      </p:pic>
    </p:spTree>
    <p:extLst>
      <p:ext uri="{BB962C8B-B14F-4D97-AF65-F5344CB8AC3E}">
        <p14:creationId xmlns:p14="http://schemas.microsoft.com/office/powerpoint/2010/main" val="155571830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B7ADA-B2DF-6CB4-7322-EF5579C2E1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0647F1-2C26-9E9A-CF4E-95494C5CF7C6}"/>
              </a:ext>
            </a:extLst>
          </p:cNvPr>
          <p:cNvSpPr txBox="1">
            <a:spLocks noGrp="1"/>
          </p:cNvSpPr>
          <p:nvPr>
            <p:ph type="title"/>
          </p:nvPr>
        </p:nvSpPr>
        <p:spPr/>
        <p:txBody>
          <a:bodyPr/>
          <a:lstStyle/>
          <a:p>
            <a:pPr lvl="0"/>
            <a:r>
              <a:rPr lang="en-US"/>
              <a:t>What should I do now?</a:t>
            </a:r>
          </a:p>
        </p:txBody>
      </p:sp>
      <p:sp>
        <p:nvSpPr>
          <p:cNvPr id="3" name="Content Placeholder 2">
            <a:extLst>
              <a:ext uri="{FF2B5EF4-FFF2-40B4-BE49-F238E27FC236}">
                <a16:creationId xmlns:a16="http://schemas.microsoft.com/office/drawing/2014/main" id="{206217C4-CF5A-A759-1DB2-6D11EDFD877B}"/>
              </a:ext>
            </a:extLst>
          </p:cNvPr>
          <p:cNvSpPr txBox="1">
            <a:spLocks noGrp="1"/>
          </p:cNvSpPr>
          <p:nvPr>
            <p:ph idx="1"/>
          </p:nvPr>
        </p:nvSpPr>
        <p:spPr/>
        <p:txBody>
          <a:bodyPr/>
          <a:lstStyle/>
          <a:p>
            <a:r>
              <a:rPr lang="en-US" dirty="0"/>
              <a:t>Create your grant in the 2027 year</a:t>
            </a:r>
          </a:p>
          <a:p>
            <a:r>
              <a:rPr lang="en-US" dirty="0"/>
              <a:t>Complete the ESSA GEPA Tab</a:t>
            </a:r>
          </a:p>
          <a:p>
            <a:r>
              <a:rPr lang="en-US"/>
              <a:t>Review the Allocations Tab to determine your funding per program and transfer money if desired</a:t>
            </a:r>
          </a:p>
          <a:p>
            <a:pPr lvl="1"/>
            <a:r>
              <a:rPr lang="en-US" dirty="0"/>
              <a:t>Allowable Transfers</a:t>
            </a:r>
          </a:p>
          <a:p>
            <a:pPr lvl="2"/>
            <a:r>
              <a:rPr lang="en-US" dirty="0"/>
              <a:t>Title II to Title I or IV</a:t>
            </a:r>
          </a:p>
          <a:p>
            <a:pPr lvl="2"/>
            <a:r>
              <a:rPr lang="en-US" dirty="0"/>
              <a:t>Title IV to Title I or II</a:t>
            </a:r>
          </a:p>
          <a:p>
            <a:r>
              <a:rPr lang="en-US" b="1" i="1" u="sng" dirty="0">
                <a:solidFill>
                  <a:srgbClr val="FF0000"/>
                </a:solidFill>
              </a:rPr>
              <a:t>Stay with us this afternoon and we’ll help you complete your application.</a:t>
            </a:r>
          </a:p>
          <a:p>
            <a:pPr marL="0" indent="0">
              <a:buNone/>
            </a:pPr>
            <a:endParaRPr lang="en-US" dirty="0"/>
          </a:p>
        </p:txBody>
      </p:sp>
    </p:spTree>
    <p:extLst>
      <p:ext uri="{BB962C8B-B14F-4D97-AF65-F5344CB8AC3E}">
        <p14:creationId xmlns:p14="http://schemas.microsoft.com/office/powerpoint/2010/main" val="147034973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23659240-6ACD-C7F3-BB3B-D301632895C8}"/>
              </a:ext>
            </a:extLst>
          </p:cNvPr>
          <p:cNvSpPr txBox="1">
            <a:spLocks noGrp="1"/>
          </p:cNvSpPr>
          <p:nvPr>
            <p:ph type="title"/>
          </p:nvPr>
        </p:nvSpPr>
        <p:spPr/>
        <p:txBody>
          <a:bodyPr>
            <a:normAutofit/>
          </a:bodyPr>
          <a:lstStyle/>
          <a:p>
            <a:r>
              <a:rPr lang="en-US" sz="3600"/>
              <a:t>Monitoring Schedule-ESEA Programmatic and Fiscal</a:t>
            </a:r>
          </a:p>
        </p:txBody>
      </p:sp>
      <p:sp>
        <p:nvSpPr>
          <p:cNvPr id="3" name="Content Placeholder 4">
            <a:extLst>
              <a:ext uri="{FF2B5EF4-FFF2-40B4-BE49-F238E27FC236}">
                <a16:creationId xmlns:a16="http://schemas.microsoft.com/office/drawing/2014/main" id="{2A5B2A6C-531C-5731-5403-04EC429B5042}"/>
              </a:ext>
            </a:extLst>
          </p:cNvPr>
          <p:cNvSpPr txBox="1">
            <a:spLocks noGrp="1"/>
          </p:cNvSpPr>
          <p:nvPr>
            <p:ph idx="1"/>
          </p:nvPr>
        </p:nvSpPr>
        <p:spPr/>
        <p:txBody>
          <a:bodyPr/>
          <a:lstStyle/>
          <a:p>
            <a:r>
              <a:rPr lang="en-US"/>
              <a:t>ESEA Programmatic is on a 5-year rotation unless any issues are noted</a:t>
            </a:r>
          </a:p>
          <a:p>
            <a:pPr lvl="1"/>
            <a:r>
              <a:rPr lang="en-US"/>
              <a:t>Ask one of us today if you are on the list to be reviewed this year</a:t>
            </a:r>
          </a:p>
          <a:p>
            <a:pPr lvl="1"/>
            <a:r>
              <a:rPr lang="en-US"/>
              <a:t>If so, your reviewer will be in touch by the beginning of second semester</a:t>
            </a:r>
          </a:p>
          <a:p>
            <a:r>
              <a:rPr lang="en-US"/>
              <a:t>Fiscal is on a 3-year rotation unless any issues are noted, or the fiscal review hasn’t been conducted in more than three years, or the district is a high-risk district</a:t>
            </a:r>
          </a:p>
          <a:p>
            <a:pPr lvl="1"/>
            <a:r>
              <a:rPr lang="en-US"/>
              <a:t>Fiscal Team under the direction of Victoria Katzberg will be in touch sometime during the 2026-2027 SY</a:t>
            </a:r>
          </a:p>
          <a:p>
            <a:pPr marL="0" indent="0">
              <a:buNone/>
            </a:pPr>
            <a:endParaRPr lang="en-US"/>
          </a:p>
        </p:txBody>
      </p:sp>
    </p:spTree>
    <p:extLst>
      <p:ext uri="{BB962C8B-B14F-4D97-AF65-F5344CB8AC3E}">
        <p14:creationId xmlns:p14="http://schemas.microsoft.com/office/powerpoint/2010/main" val="95263405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BD1EF4FC-7709-A97C-BA00-DBF520FFF2AC}"/>
              </a:ext>
            </a:extLst>
          </p:cNvPr>
          <p:cNvSpPr txBox="1">
            <a:spLocks noGrp="1"/>
          </p:cNvSpPr>
          <p:nvPr>
            <p:ph type="title"/>
          </p:nvPr>
        </p:nvSpPr>
        <p:spPr/>
        <p:txBody>
          <a:bodyPr/>
          <a:lstStyle/>
          <a:p>
            <a:r>
              <a:rPr lang="en-US"/>
              <a:t>Opportunities For Additional Support</a:t>
            </a:r>
          </a:p>
        </p:txBody>
      </p:sp>
      <p:sp>
        <p:nvSpPr>
          <p:cNvPr id="3" name="Content Placeholder 4">
            <a:extLst>
              <a:ext uri="{FF2B5EF4-FFF2-40B4-BE49-F238E27FC236}">
                <a16:creationId xmlns:a16="http://schemas.microsoft.com/office/drawing/2014/main" id="{987D2BB8-1832-B5A2-3E57-17D16F378B70}"/>
              </a:ext>
            </a:extLst>
          </p:cNvPr>
          <p:cNvSpPr txBox="1">
            <a:spLocks noGrp="1"/>
          </p:cNvSpPr>
          <p:nvPr>
            <p:ph idx="1"/>
          </p:nvPr>
        </p:nvSpPr>
        <p:spPr/>
        <p:txBody>
          <a:bodyPr/>
          <a:lstStyle/>
          <a:p>
            <a:r>
              <a:rPr lang="en-US"/>
              <a:t>NDE Days</a:t>
            </a:r>
          </a:p>
          <a:p>
            <a:r>
              <a:rPr lang="en-US"/>
              <a:t>ESU Sessions (look for info from your local ESU)</a:t>
            </a:r>
          </a:p>
          <a:p>
            <a:r>
              <a:rPr lang="en-US"/>
              <a:t>Office Hours for Grant Support</a:t>
            </a:r>
          </a:p>
          <a:p>
            <a:pPr lvl="1"/>
            <a:r>
              <a:rPr lang="en-US"/>
              <a:t>September 3 @ 2:00 p.m. CT</a:t>
            </a:r>
          </a:p>
          <a:p>
            <a:pPr lvl="1"/>
            <a:r>
              <a:rPr lang="en-US"/>
              <a:t>September 9 @ 10:00 a.m. CT</a:t>
            </a:r>
          </a:p>
          <a:p>
            <a:pPr lvl="1"/>
            <a:r>
              <a:rPr lang="en-US"/>
              <a:t>September 23 @ 10:00 a.m. CT</a:t>
            </a:r>
          </a:p>
          <a:p>
            <a:r>
              <a:rPr lang="en-US"/>
              <a:t>One-on-One Support from your reviewer</a:t>
            </a:r>
          </a:p>
        </p:txBody>
      </p:sp>
    </p:spTree>
    <p:extLst>
      <p:ext uri="{BB962C8B-B14F-4D97-AF65-F5344CB8AC3E}">
        <p14:creationId xmlns:p14="http://schemas.microsoft.com/office/powerpoint/2010/main" val="2009659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41EF09C2-62C2-C49F-D2F3-F08CEF6A8FB2}"/>
              </a:ext>
            </a:extLst>
          </p:cNvPr>
          <p:cNvSpPr txBox="1">
            <a:spLocks noGrp="1"/>
          </p:cNvSpPr>
          <p:nvPr>
            <p:ph type="title"/>
          </p:nvPr>
        </p:nvSpPr>
        <p:spPr>
          <a:xfrm>
            <a:off x="838203" y="697458"/>
            <a:ext cx="3563831" cy="5463091"/>
          </a:xfrm>
        </p:spPr>
        <p:txBody>
          <a:bodyPr/>
          <a:lstStyle/>
          <a:p>
            <a:pPr algn="ctr"/>
            <a:r>
              <a:rPr lang="en-US">
                <a:latin typeface="Century Gothic Pro"/>
              </a:rPr>
              <a:t>Reviewers </a:t>
            </a:r>
            <a:br>
              <a:rPr lang="en-US">
                <a:latin typeface="Century Gothic Pro"/>
              </a:rPr>
            </a:br>
            <a:r>
              <a:rPr lang="en-US">
                <a:latin typeface="Century Gothic Pro"/>
              </a:rPr>
              <a:t>by ESU</a:t>
            </a:r>
            <a:endParaRPr lang="en-US"/>
          </a:p>
        </p:txBody>
      </p:sp>
      <p:pic>
        <p:nvPicPr>
          <p:cNvPr id="3" name="Picture 2">
            <a:extLst>
              <a:ext uri="{FF2B5EF4-FFF2-40B4-BE49-F238E27FC236}">
                <a16:creationId xmlns:a16="http://schemas.microsoft.com/office/drawing/2014/main" id="{7123C060-7FA0-FA89-6C00-2171EAB44DD3}"/>
              </a:ext>
            </a:extLst>
          </p:cNvPr>
          <p:cNvPicPr>
            <a:picLocks noChangeAspect="1"/>
          </p:cNvPicPr>
          <p:nvPr/>
        </p:nvPicPr>
        <p:blipFill>
          <a:blip r:embed="rId2"/>
          <a:stretch>
            <a:fillRect/>
          </a:stretch>
        </p:blipFill>
        <p:spPr>
          <a:xfrm>
            <a:off x="2471262" y="246062"/>
            <a:ext cx="7467600" cy="63658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1379690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a:t>District Administrator </a:t>
            </a:r>
            <a:br>
              <a:rPr lang="en-US"/>
            </a:br>
            <a:r>
              <a:rPr lang="en-US"/>
              <a:t>Portal ​Responsibilities​</a:t>
            </a:r>
          </a:p>
        </p:txBody>
      </p:sp>
      <p:sp>
        <p:nvSpPr>
          <p:cNvPr id="3" name="Subtitle 2"/>
          <p:cNvSpPr>
            <a:spLocks noGrp="1"/>
          </p:cNvSpPr>
          <p:nvPr>
            <p:ph type="subTitle" idx="1"/>
          </p:nvPr>
        </p:nvSpPr>
        <p:spPr>
          <a:xfrm>
            <a:off x="1524000" y="3797981"/>
            <a:ext cx="9144000" cy="1655762"/>
          </a:xfrm>
        </p:spPr>
        <p:txBody>
          <a:bodyPr/>
          <a:lstStyle/>
          <a:p>
            <a:r>
              <a:rPr lang="en-US" dirty="0"/>
              <a:t>NDE Service Desk</a:t>
            </a:r>
          </a:p>
          <a:p>
            <a:r>
              <a:rPr lang="en-US" dirty="0">
                <a:hlinkClick r:id="rId2">
                  <a:extLst>
                    <a:ext uri="{A12FA001-AC4F-418D-AE19-62706E023703}">
                      <ahyp:hlinkClr xmlns:ahyp="http://schemas.microsoft.com/office/drawing/2018/hyperlinkcolor" val="tx"/>
                    </a:ext>
                  </a:extLst>
                </a:hlinkClick>
              </a:rPr>
              <a:t>NDE.ServiceDesk@Nebraska.gov</a:t>
            </a:r>
            <a:r>
              <a:rPr lang="en-US" dirty="0"/>
              <a:t> </a:t>
            </a:r>
          </a:p>
        </p:txBody>
      </p:sp>
    </p:spTree>
    <p:extLst>
      <p:ext uri="{BB962C8B-B14F-4D97-AF65-F5344CB8AC3E}">
        <p14:creationId xmlns:p14="http://schemas.microsoft.com/office/powerpoint/2010/main" val="14231431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6783159" y="2119540"/>
            <a:ext cx="4962525" cy="4351338"/>
          </a:xfrm>
        </p:spPr>
        <p:txBody>
          <a:bodyPr>
            <a:normAutofit/>
          </a:bodyPr>
          <a:lstStyle/>
          <a:p>
            <a:pPr marL="0" indent="0" algn="ctr">
              <a:buNone/>
            </a:pPr>
            <a:r>
              <a:rPr lang="en-US" sz="3200" dirty="0"/>
              <a:t>A Portal District Administrator, typically the Superintendent, manages electronic access to District data within the NDE Portal.​</a:t>
            </a:r>
          </a:p>
        </p:txBody>
      </p:sp>
    </p:spTree>
    <p:extLst>
      <p:ext uri="{BB962C8B-B14F-4D97-AF65-F5344CB8AC3E}">
        <p14:creationId xmlns:p14="http://schemas.microsoft.com/office/powerpoint/2010/main" val="2135298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500" y="228600"/>
            <a:ext cx="10452100" cy="711200"/>
          </a:xfrm>
        </p:spPr>
        <p:txBody>
          <a:bodyPr>
            <a:normAutofit/>
          </a:bodyPr>
          <a:lstStyle/>
          <a:p>
            <a:pPr algn="ctr"/>
            <a:r>
              <a:rPr lang="en-US" sz="4400" b="1" dirty="0">
                <a:solidFill>
                  <a:schemeClr val="tx2"/>
                </a:solidFill>
              </a:rPr>
              <a:t>Activities Fund</a:t>
            </a:r>
          </a:p>
        </p:txBody>
      </p:sp>
      <p:sp>
        <p:nvSpPr>
          <p:cNvPr id="4" name="Rectangle 3">
            <a:extLst>
              <a:ext uri="{C183D7F6-B498-43B3-948B-1728B52AA6E4}">
                <adec:decorative xmlns:adec="http://schemas.microsoft.com/office/drawing/2017/decorative" val="1"/>
              </a:ext>
            </a:extLst>
          </p:cNvPr>
          <p:cNvSpPr/>
          <p:nvPr/>
        </p:nvSpPr>
        <p:spPr>
          <a:xfrm>
            <a:off x="2027079" y="5142866"/>
            <a:ext cx="8183106"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t> </a:t>
            </a:r>
            <a:b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br>
            <a:endParaRPr kumimoji="0" lang="en-US" sz="1800" b="1" i="0" u="none" strike="noStrike" kern="1200" cap="none" spc="0" normalizeH="0" baseline="0" noProof="0" dirty="0">
              <a:ln>
                <a:noFill/>
              </a:ln>
              <a:solidFill>
                <a:srgbClr val="1F1646"/>
              </a:solidFill>
              <a:effectLst/>
              <a:uLnTx/>
              <a:uFillTx/>
              <a:latin typeface="Franklin Gothic Medium"/>
              <a:ea typeface="+mn-ea"/>
              <a:cs typeface="+mn-cs"/>
            </a:endParaRPr>
          </a:p>
        </p:txBody>
      </p:sp>
      <p:graphicFrame>
        <p:nvGraphicFramePr>
          <p:cNvPr id="3" name="Diagram 2"/>
          <p:cNvGraphicFramePr/>
          <p:nvPr/>
        </p:nvGraphicFramePr>
        <p:xfrm>
          <a:off x="1139884" y="1404058"/>
          <a:ext cx="5541048"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118262" y="5777357"/>
            <a:ext cx="36604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16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863837" y="1809979"/>
            <a:ext cx="3124199" cy="453951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892535" y="1137358"/>
            <a:ext cx="1371601" cy="1742067"/>
          </a:xfrm>
          <a:prstGeom prst="rect">
            <a:avLst/>
          </a:prstGeom>
        </p:spPr>
      </p:pic>
      <p:sp>
        <p:nvSpPr>
          <p:cNvPr id="13" name="TextBox 12"/>
          <p:cNvSpPr txBox="1"/>
          <p:nvPr/>
        </p:nvSpPr>
        <p:spPr>
          <a:xfrm>
            <a:off x="7863837" y="3006425"/>
            <a:ext cx="3124198" cy="32162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Revenue Source: Organization &amp; Activity Fundraisers. General Fund Transfers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Franklin Gothic Medium"/>
              <a:ea typeface="+mn-ea"/>
              <a:cs typeface="+mn-cs"/>
            </a:endParaRPr>
          </a:p>
        </p:txBody>
      </p:sp>
    </p:spTree>
    <p:extLst>
      <p:ext uri="{BB962C8B-B14F-4D97-AF65-F5344CB8AC3E}">
        <p14:creationId xmlns:p14="http://schemas.microsoft.com/office/powerpoint/2010/main" val="298017836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5AFBE9A-80E7-8A5E-274F-D18416F6FEE8}"/>
              </a:ext>
            </a:extLst>
          </p:cNvPr>
          <p:cNvPicPr>
            <a:picLocks noChangeAspect="1"/>
          </p:cNvPicPr>
          <p:nvPr/>
        </p:nvPicPr>
        <p:blipFill>
          <a:blip r:embed="rId2"/>
          <a:stretch>
            <a:fillRect/>
          </a:stretch>
        </p:blipFill>
        <p:spPr>
          <a:xfrm>
            <a:off x="0" y="1690688"/>
            <a:ext cx="12192000" cy="5002365"/>
          </a:xfrm>
          <a:prstGeom prst="rect">
            <a:avLst/>
          </a:prstGeom>
        </p:spPr>
      </p:pic>
      <p:sp>
        <p:nvSpPr>
          <p:cNvPr id="2" name="Title 1"/>
          <p:cNvSpPr>
            <a:spLocks noGrp="1"/>
          </p:cNvSpPr>
          <p:nvPr>
            <p:ph type="title"/>
          </p:nvPr>
        </p:nvSpPr>
        <p:spPr>
          <a:xfrm>
            <a:off x="2438399" y="365125"/>
            <a:ext cx="9615056" cy="1325563"/>
          </a:xfrm>
        </p:spPr>
        <p:txBody>
          <a:bodyPr>
            <a:normAutofit/>
          </a:bodyPr>
          <a:lstStyle/>
          <a:p>
            <a:r>
              <a:rPr lang="en-US" dirty="0"/>
              <a:t>NDE Portal </a:t>
            </a:r>
            <a:r>
              <a:rPr lang="en-US" dirty="0">
                <a:hlinkClick r:id="rId3"/>
              </a:rPr>
              <a:t>https://portal.education.ne.gov/</a:t>
            </a:r>
            <a:r>
              <a:rPr lang="en-US" dirty="0"/>
              <a:t> </a:t>
            </a:r>
          </a:p>
        </p:txBody>
      </p:sp>
    </p:spTree>
    <p:extLst>
      <p:ext uri="{BB962C8B-B14F-4D97-AF65-F5344CB8AC3E}">
        <p14:creationId xmlns:p14="http://schemas.microsoft.com/office/powerpoint/2010/main" val="10158399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399" y="365125"/>
            <a:ext cx="9615056" cy="1325563"/>
          </a:xfrm>
        </p:spPr>
        <p:txBody>
          <a:bodyPr>
            <a:normAutofit/>
          </a:bodyPr>
          <a:lstStyle/>
          <a:p>
            <a:r>
              <a:rPr lang="en-US" dirty="0"/>
              <a:t>Legacy</a:t>
            </a:r>
          </a:p>
        </p:txBody>
      </p:sp>
      <p:pic>
        <p:nvPicPr>
          <p:cNvPr id="4" name="Picture 3">
            <a:extLst>
              <a:ext uri="{FF2B5EF4-FFF2-40B4-BE49-F238E27FC236}">
                <a16:creationId xmlns:a16="http://schemas.microsoft.com/office/drawing/2014/main" id="{6B07B56F-8A47-88ED-27D8-1BF45698DCB0}"/>
              </a:ext>
            </a:extLst>
          </p:cNvPr>
          <p:cNvPicPr>
            <a:picLocks noChangeAspect="1"/>
          </p:cNvPicPr>
          <p:nvPr/>
        </p:nvPicPr>
        <p:blipFill>
          <a:blip r:embed="rId2"/>
          <a:stretch>
            <a:fillRect/>
          </a:stretch>
        </p:blipFill>
        <p:spPr>
          <a:xfrm>
            <a:off x="3410877" y="1690688"/>
            <a:ext cx="6486525" cy="4162425"/>
          </a:xfrm>
          <a:prstGeom prst="rect">
            <a:avLst/>
          </a:prstGeom>
        </p:spPr>
      </p:pic>
    </p:spTree>
    <p:extLst>
      <p:ext uri="{BB962C8B-B14F-4D97-AF65-F5344CB8AC3E}">
        <p14:creationId xmlns:p14="http://schemas.microsoft.com/office/powerpoint/2010/main" val="388218583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5680-C84D-AE08-31DB-B2A93921B76E}"/>
              </a:ext>
            </a:extLst>
          </p:cNvPr>
          <p:cNvSpPr>
            <a:spLocks noGrp="1"/>
          </p:cNvSpPr>
          <p:nvPr>
            <p:ph type="title"/>
          </p:nvPr>
        </p:nvSpPr>
        <p:spPr/>
        <p:txBody>
          <a:bodyPr/>
          <a:lstStyle/>
          <a:p>
            <a:r>
              <a:rPr lang="en-US"/>
              <a:t>Portal District Admin </a:t>
            </a:r>
          </a:p>
        </p:txBody>
      </p:sp>
      <p:sp>
        <p:nvSpPr>
          <p:cNvPr id="3" name="Content Placeholder 2">
            <a:extLst>
              <a:ext uri="{FF2B5EF4-FFF2-40B4-BE49-F238E27FC236}">
                <a16:creationId xmlns:a16="http://schemas.microsoft.com/office/drawing/2014/main" id="{D286C140-6216-924B-8835-1E9B16D8A401}"/>
              </a:ext>
            </a:extLst>
          </p:cNvPr>
          <p:cNvSpPr>
            <a:spLocks noGrp="1"/>
          </p:cNvSpPr>
          <p:nvPr>
            <p:ph idx="1"/>
          </p:nvPr>
        </p:nvSpPr>
        <p:spPr/>
        <p:txBody>
          <a:bodyPr/>
          <a:lstStyle/>
          <a:p>
            <a:pPr algn="l" rtl="0" fontAlgn="base"/>
            <a:r>
              <a:rPr lang="en-US" b="0" i="0" u="none" strike="noStrike">
                <a:solidFill>
                  <a:srgbClr val="000000"/>
                </a:solidFill>
                <a:effectLst/>
                <a:latin typeface="Century Gothic" panose="020B0502020202020204" pitchFamily="34" charset="0"/>
              </a:rPr>
              <a:t>Once a District Administrator has been approved, they will see and utilize 5 main tabs in their portal account:</a:t>
            </a:r>
            <a:r>
              <a:rPr lang="en-US" b="0" i="0">
                <a:solidFill>
                  <a:srgbClr val="000000"/>
                </a:solidFill>
                <a:effectLst/>
                <a:latin typeface="Century Gothic" panose="020B0502020202020204" pitchFamily="34" charset="0"/>
              </a:rPr>
              <a:t>​</a:t>
            </a:r>
            <a:br>
              <a:rPr lang="en-US" b="0" i="0">
                <a:solidFill>
                  <a:srgbClr val="000000"/>
                </a:solidFill>
                <a:effectLst/>
                <a:latin typeface="Century Gothic" panose="020B0502020202020204" pitchFamily="34" charset="0"/>
              </a:rPr>
            </a:br>
            <a:endParaRPr lang="en-US" b="0" i="0">
              <a:solidFill>
                <a:srgbClr val="000000"/>
              </a:solidFill>
              <a:effectLst/>
              <a:latin typeface="Segoe UI" panose="020B0502040204020203" pitchFamily="34" charset="0"/>
            </a:endParaRPr>
          </a:p>
          <a:p>
            <a:pPr lvl="1" fontAlgn="base">
              <a:buFont typeface="Arial" panose="020B0604020202020204" pitchFamily="34" charset="0"/>
              <a:buChar char="•"/>
            </a:pPr>
            <a:r>
              <a:rPr lang="en-US" b="0" i="0" u="none" strike="noStrike">
                <a:solidFill>
                  <a:srgbClr val="000000"/>
                </a:solidFill>
                <a:effectLst/>
                <a:latin typeface="Century Gothic" panose="020B0502020202020204" pitchFamily="34" charset="0"/>
              </a:rPr>
              <a:t>Data Collections</a:t>
            </a:r>
          </a:p>
          <a:p>
            <a:pPr lvl="1" fontAlgn="base">
              <a:buFont typeface="Arial" panose="020B0604020202020204" pitchFamily="34" charset="0"/>
              <a:buChar char="•"/>
            </a:pPr>
            <a:r>
              <a:rPr lang="en-US" b="0" i="0" u="none" strike="noStrike">
                <a:solidFill>
                  <a:srgbClr val="000000"/>
                </a:solidFill>
                <a:effectLst/>
                <a:latin typeface="Century Gothic" panose="020B0502020202020204" pitchFamily="34" charset="0"/>
              </a:rPr>
              <a:t>Student &amp; Staff (NSSRS)</a:t>
            </a:r>
            <a:r>
              <a:rPr lang="en-US" b="0" i="0">
                <a:solidFill>
                  <a:srgbClr val="000000"/>
                </a:solidFill>
                <a:effectLst/>
                <a:latin typeface="Century Gothic" panose="020B0502020202020204" pitchFamily="34" charset="0"/>
              </a:rPr>
              <a:t>​</a:t>
            </a:r>
            <a:endParaRPr lang="en-US" b="0" i="0">
              <a:solidFill>
                <a:srgbClr val="000000"/>
              </a:solidFill>
              <a:effectLst/>
              <a:latin typeface="Arial" panose="020B0604020202020204" pitchFamily="34" charset="0"/>
            </a:endParaRPr>
          </a:p>
          <a:p>
            <a:pPr lvl="1" fontAlgn="base">
              <a:buFont typeface="Arial" panose="020B0604020202020204" pitchFamily="34" charset="0"/>
              <a:buChar char="•"/>
            </a:pPr>
            <a:r>
              <a:rPr lang="en-US" b="0" i="0" u="none" strike="noStrike">
                <a:solidFill>
                  <a:srgbClr val="000000"/>
                </a:solidFill>
                <a:effectLst/>
                <a:latin typeface="Century Gothic" panose="020B0502020202020204" pitchFamily="34" charset="0"/>
              </a:rPr>
              <a:t>District Admin</a:t>
            </a:r>
            <a:r>
              <a:rPr lang="en-US" b="0" i="0">
                <a:solidFill>
                  <a:srgbClr val="000000"/>
                </a:solidFill>
                <a:effectLst/>
                <a:latin typeface="Century Gothic" panose="020B0502020202020204" pitchFamily="34" charset="0"/>
              </a:rPr>
              <a:t>​</a:t>
            </a:r>
            <a:endParaRPr lang="en-US" b="0" i="0">
              <a:solidFill>
                <a:srgbClr val="000000"/>
              </a:solidFill>
              <a:effectLst/>
              <a:latin typeface="Arial" panose="020B0604020202020204" pitchFamily="34" charset="0"/>
            </a:endParaRPr>
          </a:p>
          <a:p>
            <a:pPr lvl="2" fontAlgn="base">
              <a:buFont typeface="Arial" panose="020B0604020202020204" pitchFamily="34" charset="0"/>
              <a:buChar char="•"/>
            </a:pPr>
            <a:r>
              <a:rPr lang="en-US" sz="2400" b="0" i="0" u="none" strike="noStrike">
                <a:solidFill>
                  <a:srgbClr val="000000"/>
                </a:solidFill>
                <a:effectLst/>
                <a:latin typeface="Century Gothic" panose="020B0502020202020204" pitchFamily="34" charset="0"/>
              </a:rPr>
              <a:t>Only District Administrators have this tab</a:t>
            </a:r>
            <a:r>
              <a:rPr lang="en-US" sz="2400" b="0" i="0">
                <a:solidFill>
                  <a:srgbClr val="000000"/>
                </a:solidFill>
                <a:effectLst/>
                <a:latin typeface="Century Gothic" panose="020B0502020202020204" pitchFamily="34" charset="0"/>
              </a:rPr>
              <a:t>​</a:t>
            </a:r>
            <a:endParaRPr lang="en-US" sz="2400" b="0" i="0">
              <a:solidFill>
                <a:srgbClr val="000000"/>
              </a:solidFill>
              <a:effectLst/>
              <a:latin typeface="Arial" panose="020B0604020202020204" pitchFamily="34" charset="0"/>
            </a:endParaRPr>
          </a:p>
          <a:p>
            <a:pPr lvl="1" fontAlgn="base">
              <a:buFont typeface="Arial" panose="020B0604020202020204" pitchFamily="34" charset="0"/>
              <a:buChar char="•"/>
            </a:pPr>
            <a:r>
              <a:rPr lang="en-US" b="0" i="0" u="none" strike="noStrike">
                <a:solidFill>
                  <a:srgbClr val="000000"/>
                </a:solidFill>
                <a:effectLst/>
                <a:latin typeface="Century Gothic" panose="020B0502020202020204" pitchFamily="34" charset="0"/>
              </a:rPr>
              <a:t>My Profile</a:t>
            </a:r>
          </a:p>
          <a:p>
            <a:pPr lvl="1" fontAlgn="base">
              <a:buFont typeface="Arial" panose="020B0604020202020204" pitchFamily="34" charset="0"/>
              <a:buChar char="•"/>
            </a:pPr>
            <a:r>
              <a:rPr lang="en-US">
                <a:solidFill>
                  <a:srgbClr val="000000"/>
                </a:solidFill>
                <a:latin typeface="Century Gothic" panose="020B0502020202020204" pitchFamily="34" charset="0"/>
              </a:rPr>
              <a:t>Help</a:t>
            </a:r>
            <a:endParaRPr lang="en-US" b="0" i="0">
              <a:solidFill>
                <a:srgbClr val="000000"/>
              </a:solidFill>
              <a:effectLst/>
              <a:latin typeface="Arial" panose="020B0604020202020204" pitchFamily="34" charset="0"/>
            </a:endParaRPr>
          </a:p>
          <a:p>
            <a:endParaRPr lang="en-US"/>
          </a:p>
        </p:txBody>
      </p:sp>
      <p:pic>
        <p:nvPicPr>
          <p:cNvPr id="2050" name="Picture 2">
            <a:extLst>
              <a:ext uri="{FF2B5EF4-FFF2-40B4-BE49-F238E27FC236}">
                <a16:creationId xmlns:a16="http://schemas.microsoft.com/office/drawing/2014/main" id="{100A57FA-5CB1-2CAB-6690-1D4B3AC581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3575" y="5502275"/>
            <a:ext cx="5791200" cy="990600"/>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4">
            <a:extLst>
              <a:ext uri="{FF2B5EF4-FFF2-40B4-BE49-F238E27FC236}">
                <a16:creationId xmlns:a16="http://schemas.microsoft.com/office/drawing/2014/main" id="{465BA347-62BD-8B5E-0C1F-DDCBBEA7CDA5}"/>
              </a:ext>
              <a:ext uri="{C183D7F6-B498-43B3-948B-1728B52AA6E4}">
                <adec:decorative xmlns:adec="http://schemas.microsoft.com/office/drawing/2017/decorative" val="1"/>
              </a:ext>
            </a:extLst>
          </p:cNvPr>
          <p:cNvSpPr/>
          <p:nvPr/>
        </p:nvSpPr>
        <p:spPr>
          <a:xfrm>
            <a:off x="11086575" y="5532684"/>
            <a:ext cx="691768" cy="97505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5" name="Rounded Rectangle 4">
            <a:extLst>
              <a:ext uri="{FF2B5EF4-FFF2-40B4-BE49-F238E27FC236}">
                <a16:creationId xmlns:a16="http://schemas.microsoft.com/office/drawing/2014/main" id="{68B08D76-3020-2803-B3B7-F3A97DD727CC}"/>
              </a:ext>
              <a:ext uri="{C183D7F6-B498-43B3-948B-1728B52AA6E4}">
                <adec:decorative xmlns:adec="http://schemas.microsoft.com/office/drawing/2017/decorative" val="1"/>
              </a:ext>
            </a:extLst>
          </p:cNvPr>
          <p:cNvSpPr/>
          <p:nvPr/>
        </p:nvSpPr>
        <p:spPr>
          <a:xfrm>
            <a:off x="6896100" y="5532003"/>
            <a:ext cx="2923340" cy="97505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322790969"/>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B035-CBD0-72E6-2384-CEA2774B4FB5}"/>
              </a:ext>
            </a:extLst>
          </p:cNvPr>
          <p:cNvSpPr>
            <a:spLocks noGrp="1"/>
          </p:cNvSpPr>
          <p:nvPr>
            <p:ph type="title"/>
          </p:nvPr>
        </p:nvSpPr>
        <p:spPr/>
        <p:txBody>
          <a:bodyPr/>
          <a:lstStyle/>
          <a:p>
            <a:r>
              <a:rPr lang="en-US"/>
              <a:t>Data Collections Tab​</a:t>
            </a:r>
          </a:p>
        </p:txBody>
      </p:sp>
      <p:sp>
        <p:nvSpPr>
          <p:cNvPr id="3" name="Content Placeholder 2">
            <a:extLst>
              <a:ext uri="{FF2B5EF4-FFF2-40B4-BE49-F238E27FC236}">
                <a16:creationId xmlns:a16="http://schemas.microsoft.com/office/drawing/2014/main" id="{A85A6C89-175E-7E4B-6B67-77CF007584E8}"/>
              </a:ext>
            </a:extLst>
          </p:cNvPr>
          <p:cNvSpPr>
            <a:spLocks noGrp="1"/>
          </p:cNvSpPr>
          <p:nvPr>
            <p:ph idx="1"/>
          </p:nvPr>
        </p:nvSpPr>
        <p:spPr>
          <a:xfrm>
            <a:off x="2438399" y="1825625"/>
            <a:ext cx="9405257" cy="4351338"/>
          </a:xfrm>
        </p:spPr>
        <p:txBody>
          <a:bodyPr>
            <a:normAutofit/>
          </a:bodyPr>
          <a:lstStyle/>
          <a:p>
            <a:pPr marL="0" indent="0">
              <a:buNone/>
            </a:pPr>
            <a:r>
              <a:rPr lang="en-US" dirty="0"/>
              <a:t>Supports the collection of many different types of data. ​Examples:</a:t>
            </a:r>
            <a:br>
              <a:rPr lang="en-US" dirty="0"/>
            </a:br>
            <a:endParaRPr lang="en-US" dirty="0"/>
          </a:p>
          <a:p>
            <a:r>
              <a:rPr lang="en-US" dirty="0"/>
              <a:t>Financial​: Annual Financial Report, Census Report, LC-2​, Pupil Transportation</a:t>
            </a:r>
            <a:br>
              <a:rPr lang="en-US" dirty="0"/>
            </a:br>
            <a:endParaRPr lang="en-US" dirty="0"/>
          </a:p>
          <a:p>
            <a:r>
              <a:rPr lang="en-US" dirty="0"/>
              <a:t>SPED: ICLD, Special Education Financial Report System (SPEDFRS)</a:t>
            </a:r>
            <a:br>
              <a:rPr lang="en-US" dirty="0"/>
            </a:br>
            <a:endParaRPr lang="en-US" dirty="0"/>
          </a:p>
          <a:p>
            <a:r>
              <a:rPr lang="en-US" dirty="0"/>
              <a:t>Other​: Consolidated Data Collections (CDC)</a:t>
            </a:r>
          </a:p>
        </p:txBody>
      </p:sp>
    </p:spTree>
    <p:extLst>
      <p:ext uri="{BB962C8B-B14F-4D97-AF65-F5344CB8AC3E}">
        <p14:creationId xmlns:p14="http://schemas.microsoft.com/office/powerpoint/2010/main" val="2320704557"/>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B035-CBD0-72E6-2384-CEA2774B4FB5}"/>
              </a:ext>
            </a:extLst>
          </p:cNvPr>
          <p:cNvSpPr>
            <a:spLocks noGrp="1"/>
          </p:cNvSpPr>
          <p:nvPr>
            <p:ph type="title"/>
          </p:nvPr>
        </p:nvSpPr>
        <p:spPr/>
        <p:txBody>
          <a:bodyPr/>
          <a:lstStyle/>
          <a:p>
            <a:r>
              <a:rPr lang="en-US"/>
              <a:t>Student &amp; Staff (NSSRS) Tab​</a:t>
            </a:r>
          </a:p>
        </p:txBody>
      </p:sp>
      <p:sp>
        <p:nvSpPr>
          <p:cNvPr id="3" name="Content Placeholder 2">
            <a:extLst>
              <a:ext uri="{FF2B5EF4-FFF2-40B4-BE49-F238E27FC236}">
                <a16:creationId xmlns:a16="http://schemas.microsoft.com/office/drawing/2014/main" id="{A85A6C89-175E-7E4B-6B67-77CF007584E8}"/>
              </a:ext>
            </a:extLst>
          </p:cNvPr>
          <p:cNvSpPr>
            <a:spLocks noGrp="1"/>
          </p:cNvSpPr>
          <p:nvPr>
            <p:ph idx="1"/>
          </p:nvPr>
        </p:nvSpPr>
        <p:spPr/>
        <p:txBody>
          <a:bodyPr/>
          <a:lstStyle/>
          <a:p>
            <a:pPr marL="0" indent="0">
              <a:buNone/>
            </a:pPr>
            <a:r>
              <a:rPr lang="en-US" dirty="0"/>
              <a:t>Supports the collection of student and staff specific data. </a:t>
            </a:r>
            <a:br>
              <a:rPr lang="en-US" dirty="0"/>
            </a:br>
            <a:endParaRPr lang="en-US" dirty="0"/>
          </a:p>
          <a:p>
            <a:r>
              <a:rPr lang="en-US" dirty="0"/>
              <a:t>Student Data</a:t>
            </a:r>
          </a:p>
          <a:p>
            <a:pPr lvl="1"/>
            <a:r>
              <a:rPr lang="en-US" dirty="0"/>
              <a:t>ADVISER Validation</a:t>
            </a:r>
          </a:p>
          <a:p>
            <a:pPr marL="457200" lvl="1" indent="0">
              <a:buNone/>
            </a:pPr>
            <a:endParaRPr lang="en-US" dirty="0"/>
          </a:p>
          <a:p>
            <a:r>
              <a:rPr lang="en-US" dirty="0"/>
              <a:t>Staff Data</a:t>
            </a:r>
          </a:p>
          <a:p>
            <a:pPr lvl="1"/>
            <a:r>
              <a:rPr lang="en-US" dirty="0"/>
              <a:t>NSSRS Validation</a:t>
            </a:r>
          </a:p>
          <a:p>
            <a:pPr lvl="1"/>
            <a:r>
              <a:rPr lang="en-US" dirty="0"/>
              <a:t>NDE Staff ID</a:t>
            </a:r>
          </a:p>
          <a:p>
            <a:pPr lvl="1"/>
            <a:endParaRPr lang="en-US" dirty="0"/>
          </a:p>
        </p:txBody>
      </p:sp>
    </p:spTree>
    <p:extLst>
      <p:ext uri="{BB962C8B-B14F-4D97-AF65-F5344CB8AC3E}">
        <p14:creationId xmlns:p14="http://schemas.microsoft.com/office/powerpoint/2010/main" val="300304644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B035-CBD0-72E6-2384-CEA2774B4FB5}"/>
              </a:ext>
            </a:extLst>
          </p:cNvPr>
          <p:cNvSpPr>
            <a:spLocks noGrp="1"/>
          </p:cNvSpPr>
          <p:nvPr>
            <p:ph type="title"/>
          </p:nvPr>
        </p:nvSpPr>
        <p:spPr/>
        <p:txBody>
          <a:bodyPr/>
          <a:lstStyle/>
          <a:p>
            <a:r>
              <a:rPr lang="en-US"/>
              <a:t>District Admin Tab​</a:t>
            </a:r>
          </a:p>
        </p:txBody>
      </p:sp>
      <p:sp>
        <p:nvSpPr>
          <p:cNvPr id="3" name="Content Placeholder 2">
            <a:extLst>
              <a:ext uri="{FF2B5EF4-FFF2-40B4-BE49-F238E27FC236}">
                <a16:creationId xmlns:a16="http://schemas.microsoft.com/office/drawing/2014/main" id="{A85A6C89-175E-7E4B-6B67-77CF007584E8}"/>
              </a:ext>
            </a:extLst>
          </p:cNvPr>
          <p:cNvSpPr>
            <a:spLocks noGrp="1"/>
          </p:cNvSpPr>
          <p:nvPr>
            <p:ph idx="1"/>
          </p:nvPr>
        </p:nvSpPr>
        <p:spPr>
          <a:xfrm>
            <a:off x="2167180" y="1541490"/>
            <a:ext cx="9716145" cy="4971269"/>
          </a:xfrm>
        </p:spPr>
        <p:txBody>
          <a:bodyPr vert="horz" lIns="91440" tIns="45720" rIns="91440" bIns="45720" rtlCol="0" anchor="t">
            <a:normAutofit lnSpcReduction="10000"/>
          </a:bodyPr>
          <a:lstStyle/>
          <a:p>
            <a:pPr marL="0" indent="0">
              <a:buNone/>
            </a:pPr>
            <a:r>
              <a:rPr lang="en-US" dirty="0"/>
              <a:t>Where District data access is managed.</a:t>
            </a:r>
          </a:p>
          <a:p>
            <a:r>
              <a:rPr lang="en-US" dirty="0"/>
              <a:t>Activation Codes</a:t>
            </a:r>
          </a:p>
          <a:p>
            <a:pPr lvl="1"/>
            <a:r>
              <a:rPr lang="en-US" dirty="0"/>
              <a:t>Lists activation codes for every collection in the portal</a:t>
            </a:r>
          </a:p>
          <a:p>
            <a:pPr lvl="2"/>
            <a:r>
              <a:rPr lang="en-US" sz="2400" dirty="0"/>
              <a:t>Some collections only have 1 activation code, others have many</a:t>
            </a:r>
          </a:p>
          <a:p>
            <a:pPr lvl="2"/>
            <a:r>
              <a:rPr lang="en-US" sz="2400" dirty="0"/>
              <a:t>Some collections require a District Admin role, some can be assigned to whomever</a:t>
            </a:r>
          </a:p>
          <a:p>
            <a:pPr lvl="2"/>
            <a:r>
              <a:rPr lang="en-US" sz="2400" dirty="0"/>
              <a:t>Some collections require a new activation code every year, some are one time only</a:t>
            </a:r>
          </a:p>
          <a:p>
            <a:pPr lvl="1"/>
            <a:r>
              <a:rPr lang="en-US" dirty="0"/>
              <a:t>Remove access from staff no longer at your District </a:t>
            </a:r>
          </a:p>
          <a:p>
            <a:pPr marL="457200" lvl="1" indent="0">
              <a:buNone/>
            </a:pPr>
            <a:endParaRPr lang="en-US" dirty="0"/>
          </a:p>
          <a:p>
            <a:r>
              <a:rPr lang="en-US" dirty="0"/>
              <a:t>Administrator Reports</a:t>
            </a:r>
          </a:p>
          <a:p>
            <a:pPr lvl="1"/>
            <a:r>
              <a:rPr lang="en-US" dirty="0"/>
              <a:t>Lists access for District by User ​or by Collection</a:t>
            </a:r>
          </a:p>
          <a:p>
            <a:pPr lvl="2"/>
            <a:r>
              <a:rPr lang="en-US" sz="2400" dirty="0"/>
              <a:t>REVIEW these and remove access for folks no longer at your District</a:t>
            </a:r>
          </a:p>
        </p:txBody>
      </p:sp>
    </p:spTree>
    <p:extLst>
      <p:ext uri="{BB962C8B-B14F-4D97-AF65-F5344CB8AC3E}">
        <p14:creationId xmlns:p14="http://schemas.microsoft.com/office/powerpoint/2010/main" val="427602509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B035-CBD0-72E6-2384-CEA2774B4FB5}"/>
              </a:ext>
            </a:extLst>
          </p:cNvPr>
          <p:cNvSpPr>
            <a:spLocks noGrp="1"/>
          </p:cNvSpPr>
          <p:nvPr>
            <p:ph type="title"/>
          </p:nvPr>
        </p:nvSpPr>
        <p:spPr/>
        <p:txBody>
          <a:bodyPr/>
          <a:lstStyle/>
          <a:p>
            <a:r>
              <a:rPr lang="en-US"/>
              <a:t>My Profile &amp; Help Tabs​</a:t>
            </a:r>
          </a:p>
        </p:txBody>
      </p:sp>
      <p:sp>
        <p:nvSpPr>
          <p:cNvPr id="3" name="Content Placeholder 2">
            <a:extLst>
              <a:ext uri="{FF2B5EF4-FFF2-40B4-BE49-F238E27FC236}">
                <a16:creationId xmlns:a16="http://schemas.microsoft.com/office/drawing/2014/main" id="{A85A6C89-175E-7E4B-6B67-77CF007584E8}"/>
              </a:ext>
            </a:extLst>
          </p:cNvPr>
          <p:cNvSpPr>
            <a:spLocks noGrp="1"/>
          </p:cNvSpPr>
          <p:nvPr>
            <p:ph idx="1"/>
          </p:nvPr>
        </p:nvSpPr>
        <p:spPr/>
        <p:txBody>
          <a:bodyPr/>
          <a:lstStyle/>
          <a:p>
            <a:r>
              <a:rPr lang="en-US" dirty="0"/>
              <a:t>My Profile</a:t>
            </a:r>
          </a:p>
          <a:p>
            <a:pPr lvl="1"/>
            <a:r>
              <a:rPr lang="en-US" dirty="0"/>
              <a:t>Update email address</a:t>
            </a:r>
          </a:p>
          <a:p>
            <a:pPr lvl="1"/>
            <a:r>
              <a:rPr lang="en-US" dirty="0"/>
              <a:t>Add/remove Portal District Admin code (likely already completed)</a:t>
            </a:r>
          </a:p>
          <a:p>
            <a:pPr marL="457200" lvl="1" indent="0">
              <a:buNone/>
            </a:pPr>
            <a:endParaRPr lang="en-US" dirty="0"/>
          </a:p>
          <a:p>
            <a:r>
              <a:rPr lang="en-US" dirty="0"/>
              <a:t>Help</a:t>
            </a:r>
          </a:p>
          <a:p>
            <a:pPr lvl="1"/>
            <a:r>
              <a:rPr lang="en-US" dirty="0"/>
              <a:t>Activation Code instructions</a:t>
            </a:r>
          </a:p>
          <a:p>
            <a:pPr lvl="1"/>
            <a:r>
              <a:rPr lang="en-US" dirty="0"/>
              <a:t>How to create a new portal account</a:t>
            </a:r>
          </a:p>
          <a:p>
            <a:pPr lvl="1"/>
            <a:r>
              <a:rPr lang="en-US" dirty="0"/>
              <a:t>District Admin responsibilities </a:t>
            </a:r>
          </a:p>
          <a:p>
            <a:pPr lvl="1"/>
            <a:endParaRPr lang="en-US" dirty="0"/>
          </a:p>
        </p:txBody>
      </p:sp>
    </p:spTree>
    <p:extLst>
      <p:ext uri="{BB962C8B-B14F-4D97-AF65-F5344CB8AC3E}">
        <p14:creationId xmlns:p14="http://schemas.microsoft.com/office/powerpoint/2010/main" val="92651995"/>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399" y="365125"/>
            <a:ext cx="9615056" cy="1325563"/>
          </a:xfrm>
        </p:spPr>
        <p:txBody>
          <a:bodyPr>
            <a:normAutofit/>
          </a:bodyPr>
          <a:lstStyle/>
          <a:p>
            <a:r>
              <a:rPr lang="en-US" dirty="0"/>
              <a:t>New</a:t>
            </a:r>
          </a:p>
        </p:txBody>
      </p:sp>
      <p:pic>
        <p:nvPicPr>
          <p:cNvPr id="4" name="Picture 3">
            <a:extLst>
              <a:ext uri="{FF2B5EF4-FFF2-40B4-BE49-F238E27FC236}">
                <a16:creationId xmlns:a16="http://schemas.microsoft.com/office/drawing/2014/main" id="{9CB29AC9-FFAB-4519-83A9-AC9054968E68}"/>
              </a:ext>
            </a:extLst>
          </p:cNvPr>
          <p:cNvPicPr>
            <a:picLocks noChangeAspect="1"/>
          </p:cNvPicPr>
          <p:nvPr/>
        </p:nvPicPr>
        <p:blipFill>
          <a:blip r:embed="rId2"/>
          <a:stretch>
            <a:fillRect/>
          </a:stretch>
        </p:blipFill>
        <p:spPr>
          <a:xfrm>
            <a:off x="3443844" y="1248084"/>
            <a:ext cx="6705600" cy="4124325"/>
          </a:xfrm>
          <a:prstGeom prst="rect">
            <a:avLst/>
          </a:prstGeom>
        </p:spPr>
      </p:pic>
      <p:pic>
        <p:nvPicPr>
          <p:cNvPr id="6" name="Picture 5">
            <a:extLst>
              <a:ext uri="{FF2B5EF4-FFF2-40B4-BE49-F238E27FC236}">
                <a16:creationId xmlns:a16="http://schemas.microsoft.com/office/drawing/2014/main" id="{72ED073E-0008-250A-73CE-A86137A3FC85}"/>
              </a:ext>
            </a:extLst>
          </p:cNvPr>
          <p:cNvPicPr>
            <a:picLocks noChangeAspect="1"/>
          </p:cNvPicPr>
          <p:nvPr/>
        </p:nvPicPr>
        <p:blipFill>
          <a:blip r:embed="rId3"/>
          <a:stretch>
            <a:fillRect/>
          </a:stretch>
        </p:blipFill>
        <p:spPr>
          <a:xfrm>
            <a:off x="976312" y="5515160"/>
            <a:ext cx="10239375" cy="1171575"/>
          </a:xfrm>
          <a:prstGeom prst="rect">
            <a:avLst/>
          </a:prstGeom>
        </p:spPr>
      </p:pic>
    </p:spTree>
    <p:extLst>
      <p:ext uri="{BB962C8B-B14F-4D97-AF65-F5344CB8AC3E}">
        <p14:creationId xmlns:p14="http://schemas.microsoft.com/office/powerpoint/2010/main" val="147595635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399" y="365125"/>
            <a:ext cx="9615056" cy="1325563"/>
          </a:xfrm>
        </p:spPr>
        <p:txBody>
          <a:bodyPr>
            <a:normAutofit/>
          </a:bodyPr>
          <a:lstStyle/>
          <a:p>
            <a:r>
              <a:rPr lang="en-US" dirty="0"/>
              <a:t>New</a:t>
            </a:r>
          </a:p>
        </p:txBody>
      </p:sp>
      <p:sp>
        <p:nvSpPr>
          <p:cNvPr id="3" name="Content Placeholder 2">
            <a:extLst>
              <a:ext uri="{FF2B5EF4-FFF2-40B4-BE49-F238E27FC236}">
                <a16:creationId xmlns:a16="http://schemas.microsoft.com/office/drawing/2014/main" id="{B68712FA-61A5-4DE7-26B9-DA676C10DB11}"/>
              </a:ext>
            </a:extLst>
          </p:cNvPr>
          <p:cNvSpPr>
            <a:spLocks noGrp="1"/>
          </p:cNvSpPr>
          <p:nvPr>
            <p:ph idx="1"/>
          </p:nvPr>
        </p:nvSpPr>
        <p:spPr>
          <a:xfrm>
            <a:off x="2249424" y="1463040"/>
            <a:ext cx="9495272" cy="5163391"/>
          </a:xfrm>
        </p:spPr>
        <p:txBody>
          <a:bodyPr>
            <a:normAutofit lnSpcReduction="10000"/>
          </a:bodyPr>
          <a:lstStyle/>
          <a:p>
            <a:r>
              <a:rPr lang="en-US" dirty="0"/>
              <a:t>SSO Login (ESUCC NebraskaCloud)</a:t>
            </a:r>
          </a:p>
          <a:p>
            <a:pPr lvl="1"/>
            <a:r>
              <a:rPr lang="en-US" dirty="0"/>
              <a:t>Blue ‘Click Here’ button</a:t>
            </a:r>
          </a:p>
          <a:p>
            <a:pPr marL="457200" lvl="1" indent="0">
              <a:buNone/>
            </a:pPr>
            <a:endParaRPr lang="en-US" dirty="0"/>
          </a:p>
          <a:p>
            <a:r>
              <a:rPr lang="en-US" dirty="0"/>
              <a:t>Access assigned and requested within Portal (Admin Portal)</a:t>
            </a:r>
          </a:p>
          <a:p>
            <a:pPr lvl="1"/>
            <a:r>
              <a:rPr lang="en-US" dirty="0"/>
              <a:t>No activation codes</a:t>
            </a:r>
          </a:p>
          <a:p>
            <a:pPr lvl="1"/>
            <a:r>
              <a:rPr lang="en-US" dirty="0"/>
              <a:t>Instead: Roles</a:t>
            </a:r>
          </a:p>
          <a:p>
            <a:pPr lvl="2"/>
            <a:r>
              <a:rPr lang="en-US" sz="2400" dirty="0"/>
              <a:t>Single-Application, or</a:t>
            </a:r>
          </a:p>
          <a:p>
            <a:pPr lvl="2"/>
            <a:r>
              <a:rPr lang="en-US" sz="2400" dirty="0"/>
              <a:t>‘Job Based’ Multi-Application</a:t>
            </a:r>
          </a:p>
          <a:p>
            <a:pPr lvl="3"/>
            <a:r>
              <a:rPr lang="en-US" sz="2400" dirty="0"/>
              <a:t>All Public Supts: District Admin - Public</a:t>
            </a:r>
          </a:p>
          <a:p>
            <a:pPr marL="457200" lvl="1" indent="0">
              <a:buNone/>
            </a:pPr>
            <a:endParaRPr lang="en-US" dirty="0"/>
          </a:p>
          <a:p>
            <a:r>
              <a:rPr lang="en-US" dirty="0"/>
              <a:t>Proxy</a:t>
            </a:r>
          </a:p>
          <a:p>
            <a:pPr lvl="1"/>
            <a:r>
              <a:rPr lang="en-US" dirty="0"/>
              <a:t>One person per District, select date range</a:t>
            </a:r>
          </a:p>
          <a:p>
            <a:pPr lvl="1"/>
            <a:r>
              <a:rPr lang="en-US" dirty="0"/>
              <a:t>Can approve/assign access and approve </a:t>
            </a:r>
            <a:r>
              <a:rPr lang="en-US" i="1" dirty="0"/>
              <a:t>some</a:t>
            </a:r>
            <a:r>
              <a:rPr lang="en-US" dirty="0"/>
              <a:t> applications </a:t>
            </a:r>
          </a:p>
        </p:txBody>
      </p:sp>
    </p:spTree>
    <p:extLst>
      <p:ext uri="{BB962C8B-B14F-4D97-AF65-F5344CB8AC3E}">
        <p14:creationId xmlns:p14="http://schemas.microsoft.com/office/powerpoint/2010/main" val="209927473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B035-CBD0-72E6-2384-CEA2774B4FB5}"/>
              </a:ext>
            </a:extLst>
          </p:cNvPr>
          <p:cNvSpPr>
            <a:spLocks noGrp="1"/>
          </p:cNvSpPr>
          <p:nvPr>
            <p:ph type="title"/>
          </p:nvPr>
        </p:nvSpPr>
        <p:spPr/>
        <p:txBody>
          <a:bodyPr/>
          <a:lstStyle/>
          <a:p>
            <a:r>
              <a:rPr lang="en-US" dirty="0"/>
              <a:t>Applications</a:t>
            </a:r>
          </a:p>
        </p:txBody>
      </p:sp>
      <p:sp>
        <p:nvSpPr>
          <p:cNvPr id="3" name="Content Placeholder 2">
            <a:extLst>
              <a:ext uri="{FF2B5EF4-FFF2-40B4-BE49-F238E27FC236}">
                <a16:creationId xmlns:a16="http://schemas.microsoft.com/office/drawing/2014/main" id="{A85A6C89-175E-7E4B-6B67-77CF007584E8}"/>
              </a:ext>
            </a:extLst>
          </p:cNvPr>
          <p:cNvSpPr>
            <a:spLocks noGrp="1"/>
          </p:cNvSpPr>
          <p:nvPr>
            <p:ph idx="1"/>
          </p:nvPr>
        </p:nvSpPr>
        <p:spPr/>
        <p:txBody>
          <a:bodyPr>
            <a:normAutofit/>
          </a:bodyPr>
          <a:lstStyle/>
          <a:p>
            <a:pPr marL="0" indent="0">
              <a:buNone/>
            </a:pPr>
            <a:r>
              <a:rPr lang="en-US" dirty="0"/>
              <a:t>Slowly being transitioned from Legacy</a:t>
            </a:r>
          </a:p>
          <a:p>
            <a:pPr marL="0" indent="0">
              <a:buNone/>
            </a:pPr>
            <a:endParaRPr lang="en-US" dirty="0"/>
          </a:p>
          <a:p>
            <a:r>
              <a:rPr lang="en-US" dirty="0"/>
              <a:t>Financial: TEEOSA State Aid, Enrollment Option Rejection Report</a:t>
            </a:r>
          </a:p>
          <a:p>
            <a:r>
              <a:rPr lang="en-US" dirty="0"/>
              <a:t>Student: ADVISER Person ID</a:t>
            </a:r>
          </a:p>
          <a:p>
            <a:r>
              <a:rPr lang="en-US" dirty="0"/>
              <a:t>Staff: ESSA Ineffective Teachers (for Supts only), Staff Reporting 26-27 </a:t>
            </a:r>
          </a:p>
          <a:p>
            <a:r>
              <a:rPr lang="en-US" dirty="0"/>
              <a:t>Other: DHHS Supt Letters, HAL</a:t>
            </a:r>
          </a:p>
          <a:p>
            <a:pPr lvl="1"/>
            <a:endParaRPr lang="en-US" dirty="0"/>
          </a:p>
        </p:txBody>
      </p:sp>
    </p:spTree>
    <p:extLst>
      <p:ext uri="{BB962C8B-B14F-4D97-AF65-F5344CB8AC3E}">
        <p14:creationId xmlns:p14="http://schemas.microsoft.com/office/powerpoint/2010/main" val="28897204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228600"/>
            <a:ext cx="9348937" cy="762000"/>
          </a:xfrm>
        </p:spPr>
        <p:txBody>
          <a:bodyPr>
            <a:normAutofit/>
          </a:bodyPr>
          <a:lstStyle/>
          <a:p>
            <a:pPr algn="ctr"/>
            <a:r>
              <a:rPr lang="en-US" sz="4400" b="1" dirty="0">
                <a:solidFill>
                  <a:schemeClr val="tx2"/>
                </a:solidFill>
              </a:rPr>
              <a:t>School Nutrition Fund</a:t>
            </a:r>
          </a:p>
        </p:txBody>
      </p:sp>
      <p:sp>
        <p:nvSpPr>
          <p:cNvPr id="4" name="Rectangle 3">
            <a:extLst>
              <a:ext uri="{C183D7F6-B498-43B3-948B-1728B52AA6E4}">
                <adec:decorative xmlns:adec="http://schemas.microsoft.com/office/drawing/2017/decorative" val="1"/>
              </a:ext>
            </a:extLst>
          </p:cNvPr>
          <p:cNvSpPr/>
          <p:nvPr/>
        </p:nvSpPr>
        <p:spPr>
          <a:xfrm>
            <a:off x="2027079" y="5142866"/>
            <a:ext cx="8183106"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t> </a:t>
            </a:r>
            <a:b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br>
            <a:endParaRPr kumimoji="0" lang="en-US" sz="1800" b="1" i="0" u="none" strike="noStrike" kern="1200" cap="none" spc="0" normalizeH="0" baseline="0" noProof="0" dirty="0">
              <a:ln>
                <a:noFill/>
              </a:ln>
              <a:solidFill>
                <a:srgbClr val="1F1646"/>
              </a:solidFill>
              <a:effectLst/>
              <a:uLnTx/>
              <a:uFillTx/>
              <a:latin typeface="Franklin Gothic Medium"/>
              <a:ea typeface="+mn-ea"/>
              <a:cs typeface="+mn-cs"/>
            </a:endParaRPr>
          </a:p>
        </p:txBody>
      </p:sp>
      <p:graphicFrame>
        <p:nvGraphicFramePr>
          <p:cNvPr id="3" name="Diagram 2"/>
          <p:cNvGraphicFramePr/>
          <p:nvPr/>
        </p:nvGraphicFramePr>
        <p:xfrm>
          <a:off x="47818" y="1401679"/>
          <a:ext cx="5061593"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628315" y="5517380"/>
            <a:ext cx="36604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16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5025666" y="1459832"/>
            <a:ext cx="2982199" cy="4950262"/>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72837" y="1048753"/>
            <a:ext cx="1371601" cy="1742067"/>
          </a:xfrm>
          <a:prstGeom prst="rect">
            <a:avLst/>
          </a:prstGeom>
        </p:spPr>
      </p:pic>
      <p:sp>
        <p:nvSpPr>
          <p:cNvPr id="13" name="TextBox 12"/>
          <p:cNvSpPr txBox="1"/>
          <p:nvPr/>
        </p:nvSpPr>
        <p:spPr>
          <a:xfrm>
            <a:off x="4956582" y="3497354"/>
            <a:ext cx="3154519" cy="247760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1689"/>
                </a:solidFill>
                <a:effectLst/>
                <a:uLnTx/>
                <a:uFillTx/>
                <a:latin typeface="Franklin Gothic Medium"/>
                <a:ea typeface="+mn-ea"/>
                <a:cs typeface="+mn-cs"/>
              </a:rPr>
              <a:t>Revenue Source: Lunch Sales, Federal &amp; State Reimbursement,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1689"/>
                </a:solidFill>
                <a:effectLst/>
                <a:uLnTx/>
                <a:uFillTx/>
                <a:latin typeface="Franklin Gothic Medium"/>
                <a:ea typeface="+mn-ea"/>
                <a:cs typeface="+mn-cs"/>
              </a:rPr>
              <a:t>General Fund Transfers.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Franklin Gothic Medium"/>
              <a:ea typeface="+mn-ea"/>
              <a:cs typeface="+mn-cs"/>
            </a:endParaRPr>
          </a:p>
        </p:txBody>
      </p:sp>
      <p:pic>
        <p:nvPicPr>
          <p:cNvPr id="5" name="Picture 2" descr="Family Matters 90S Tv GIF by Warner Archive">
            <a:extLst>
              <a:ext uri="{FF2B5EF4-FFF2-40B4-BE49-F238E27FC236}">
                <a16:creationId xmlns:a16="http://schemas.microsoft.com/office/drawing/2014/main" id="{CC74EC5E-8820-C036-2D2F-F1082E68D463}"/>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38914" y="2496428"/>
            <a:ext cx="3855273" cy="28770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75959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B035-CBD0-72E6-2384-CEA2774B4FB5}"/>
              </a:ext>
            </a:extLst>
          </p:cNvPr>
          <p:cNvSpPr>
            <a:spLocks noGrp="1"/>
          </p:cNvSpPr>
          <p:nvPr>
            <p:ph type="title"/>
          </p:nvPr>
        </p:nvSpPr>
        <p:spPr/>
        <p:txBody>
          <a:bodyPr/>
          <a:lstStyle/>
          <a:p>
            <a:r>
              <a:rPr lang="en-US" dirty="0"/>
              <a:t>Admin Portal ​</a:t>
            </a:r>
          </a:p>
        </p:txBody>
      </p:sp>
      <p:sp>
        <p:nvSpPr>
          <p:cNvPr id="3" name="Content Placeholder 2">
            <a:extLst>
              <a:ext uri="{FF2B5EF4-FFF2-40B4-BE49-F238E27FC236}">
                <a16:creationId xmlns:a16="http://schemas.microsoft.com/office/drawing/2014/main" id="{A85A6C89-175E-7E4B-6B67-77CF007584E8}"/>
              </a:ext>
            </a:extLst>
          </p:cNvPr>
          <p:cNvSpPr>
            <a:spLocks noGrp="1"/>
          </p:cNvSpPr>
          <p:nvPr>
            <p:ph idx="1"/>
          </p:nvPr>
        </p:nvSpPr>
        <p:spPr>
          <a:xfrm>
            <a:off x="2167180" y="1541490"/>
            <a:ext cx="9716145" cy="4971269"/>
          </a:xfrm>
        </p:spPr>
        <p:txBody>
          <a:bodyPr vert="horz" lIns="91440" tIns="45720" rIns="91440" bIns="45720" rtlCol="0" anchor="t">
            <a:normAutofit/>
          </a:bodyPr>
          <a:lstStyle/>
          <a:p>
            <a:pPr marL="0" indent="0">
              <a:buNone/>
            </a:pPr>
            <a:r>
              <a:rPr lang="en-US" dirty="0"/>
              <a:t>Where District access is managed</a:t>
            </a:r>
          </a:p>
          <a:p>
            <a:r>
              <a:rPr lang="en-US" dirty="0"/>
              <a:t>Proxy Admin and Request Approvals</a:t>
            </a:r>
          </a:p>
        </p:txBody>
      </p:sp>
      <p:pic>
        <p:nvPicPr>
          <p:cNvPr id="5" name="Picture 4">
            <a:extLst>
              <a:ext uri="{FF2B5EF4-FFF2-40B4-BE49-F238E27FC236}">
                <a16:creationId xmlns:a16="http://schemas.microsoft.com/office/drawing/2014/main" id="{44BE049F-2943-D012-16FF-94814266555D}"/>
              </a:ext>
            </a:extLst>
          </p:cNvPr>
          <p:cNvPicPr>
            <a:picLocks noChangeAspect="1"/>
          </p:cNvPicPr>
          <p:nvPr/>
        </p:nvPicPr>
        <p:blipFill>
          <a:blip r:embed="rId2"/>
          <a:stretch>
            <a:fillRect/>
          </a:stretch>
        </p:blipFill>
        <p:spPr>
          <a:xfrm>
            <a:off x="2339438" y="2945037"/>
            <a:ext cx="9852561" cy="3912963"/>
          </a:xfrm>
          <a:prstGeom prst="rect">
            <a:avLst/>
          </a:prstGeom>
        </p:spPr>
      </p:pic>
    </p:spTree>
    <p:extLst>
      <p:ext uri="{BB962C8B-B14F-4D97-AF65-F5344CB8AC3E}">
        <p14:creationId xmlns:p14="http://schemas.microsoft.com/office/powerpoint/2010/main" val="718401587"/>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DA40-DE47-D8E7-C98D-DD195F2CA0A4}"/>
              </a:ext>
            </a:extLst>
          </p:cNvPr>
          <p:cNvSpPr>
            <a:spLocks noGrp="1"/>
          </p:cNvSpPr>
          <p:nvPr>
            <p:ph type="title"/>
          </p:nvPr>
        </p:nvSpPr>
        <p:spPr/>
        <p:txBody>
          <a:bodyPr/>
          <a:lstStyle/>
          <a:p>
            <a:r>
              <a:rPr lang="en-US"/>
              <a:t>Resources</a:t>
            </a:r>
          </a:p>
        </p:txBody>
      </p:sp>
      <p:sp>
        <p:nvSpPr>
          <p:cNvPr id="4" name="Content Placeholder 3">
            <a:extLst>
              <a:ext uri="{FF2B5EF4-FFF2-40B4-BE49-F238E27FC236}">
                <a16:creationId xmlns:a16="http://schemas.microsoft.com/office/drawing/2014/main" id="{BE753BE5-262B-9F8B-74F6-51068DA6CCC0}"/>
              </a:ext>
            </a:extLst>
          </p:cNvPr>
          <p:cNvSpPr>
            <a:spLocks noGrp="1"/>
          </p:cNvSpPr>
          <p:nvPr>
            <p:ph sz="quarter" idx="4"/>
          </p:nvPr>
        </p:nvSpPr>
        <p:spPr>
          <a:xfrm>
            <a:off x="4562856" y="1205819"/>
            <a:ext cx="7424927" cy="4446361"/>
          </a:xfrm>
        </p:spPr>
        <p:txBody>
          <a:bodyPr>
            <a:normAutofit/>
          </a:bodyPr>
          <a:lstStyle/>
          <a:p>
            <a:r>
              <a:rPr lang="en-US" dirty="0"/>
              <a:t>NDE Service Desk: </a:t>
            </a:r>
            <a:r>
              <a:rPr lang="en-US" dirty="0">
                <a:hlinkClick r:id="rId2"/>
              </a:rPr>
              <a:t>NDE.ServiceDesk@Nebraska.gov</a:t>
            </a:r>
            <a:endParaRPr lang="en-US" dirty="0"/>
          </a:p>
          <a:p>
            <a:endParaRPr lang="en-US" dirty="0"/>
          </a:p>
          <a:p>
            <a:r>
              <a:rPr lang="en-US" dirty="0"/>
              <a:t>Help Site: </a:t>
            </a:r>
            <a:r>
              <a:rPr lang="en-US" dirty="0">
                <a:hlinkClick r:id="rId3"/>
              </a:rPr>
              <a:t>https://help.education.ne.gov/</a:t>
            </a:r>
            <a:r>
              <a:rPr lang="en-US" dirty="0"/>
              <a:t> </a:t>
            </a:r>
          </a:p>
          <a:p>
            <a:pPr marL="0" indent="0">
              <a:buNone/>
            </a:pPr>
            <a:endParaRPr lang="en-US" dirty="0"/>
          </a:p>
          <a:p>
            <a:r>
              <a:rPr lang="en-US" dirty="0"/>
              <a:t>Bulletin:  </a:t>
            </a:r>
            <a:r>
              <a:rPr lang="en-US" dirty="0">
                <a:hlinkClick r:id="rId4"/>
              </a:rPr>
              <a:t>https://www.education.ne.gov/bulletin/</a:t>
            </a:r>
            <a:endParaRPr lang="en-US" dirty="0"/>
          </a:p>
          <a:p>
            <a:endParaRPr lang="en-US" dirty="0"/>
          </a:p>
          <a:p>
            <a:r>
              <a:rPr lang="en-US" dirty="0"/>
              <a:t>Portal: </a:t>
            </a:r>
            <a:r>
              <a:rPr lang="en-US" dirty="0">
                <a:hlinkClick r:id="rId5"/>
              </a:rPr>
              <a:t>https://www.education.ne.gov/portal/</a:t>
            </a:r>
            <a:r>
              <a:rPr lang="en-US" dirty="0"/>
              <a:t> </a:t>
            </a:r>
          </a:p>
        </p:txBody>
      </p:sp>
    </p:spTree>
    <p:extLst>
      <p:ext uri="{BB962C8B-B14F-4D97-AF65-F5344CB8AC3E}">
        <p14:creationId xmlns:p14="http://schemas.microsoft.com/office/powerpoint/2010/main" val="41685119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5DA40-DE47-D8E7-C98D-DD195F2CA0A4}"/>
              </a:ext>
            </a:extLst>
          </p:cNvPr>
          <p:cNvSpPr>
            <a:spLocks noGrp="1"/>
          </p:cNvSpPr>
          <p:nvPr>
            <p:ph type="title"/>
          </p:nvPr>
        </p:nvSpPr>
        <p:spPr/>
        <p:txBody>
          <a:bodyPr/>
          <a:lstStyle/>
          <a:p>
            <a:r>
              <a:rPr lang="en-US" dirty="0"/>
              <a:t>Data Specific Resources</a:t>
            </a:r>
          </a:p>
        </p:txBody>
      </p:sp>
      <p:sp>
        <p:nvSpPr>
          <p:cNvPr id="4" name="Content Placeholder 3">
            <a:extLst>
              <a:ext uri="{FF2B5EF4-FFF2-40B4-BE49-F238E27FC236}">
                <a16:creationId xmlns:a16="http://schemas.microsoft.com/office/drawing/2014/main" id="{BE753BE5-262B-9F8B-74F6-51068DA6CCC0}"/>
              </a:ext>
            </a:extLst>
          </p:cNvPr>
          <p:cNvSpPr>
            <a:spLocks noGrp="1"/>
          </p:cNvSpPr>
          <p:nvPr>
            <p:ph sz="quarter" idx="4"/>
          </p:nvPr>
        </p:nvSpPr>
        <p:spPr>
          <a:xfrm>
            <a:off x="5087711" y="1699078"/>
            <a:ext cx="6734175" cy="4446361"/>
          </a:xfrm>
        </p:spPr>
        <p:txBody>
          <a:bodyPr>
            <a:normAutofit lnSpcReduction="10000"/>
          </a:bodyPr>
          <a:lstStyle/>
          <a:p>
            <a:r>
              <a:rPr lang="en-US" dirty="0"/>
              <a:t>ADVISER: </a:t>
            </a:r>
            <a:r>
              <a:rPr lang="en-US" dirty="0">
                <a:hlinkClick r:id="rId2"/>
              </a:rPr>
              <a:t>https://www.education.ne.gov/dataservices/adviser-resources/</a:t>
            </a:r>
            <a:r>
              <a:rPr lang="en-US" dirty="0"/>
              <a:t> </a:t>
            </a:r>
          </a:p>
          <a:p>
            <a:pPr marL="0" indent="0">
              <a:buNone/>
            </a:pPr>
            <a:endParaRPr lang="en-US" dirty="0"/>
          </a:p>
          <a:p>
            <a:r>
              <a:rPr lang="en-US" dirty="0"/>
              <a:t>Consolidated Data Collections (CDC): </a:t>
            </a:r>
            <a:r>
              <a:rPr lang="en-US" dirty="0">
                <a:hlinkClick r:id="rId3"/>
              </a:rPr>
              <a:t>https://www.education.ne.gov/dataservices/consolidated-data-collection-cdc/</a:t>
            </a:r>
            <a:r>
              <a:rPr lang="en-US" dirty="0"/>
              <a:t> </a:t>
            </a:r>
          </a:p>
          <a:p>
            <a:pPr marL="0" indent="0">
              <a:buNone/>
            </a:pPr>
            <a:endParaRPr lang="en-US" dirty="0">
              <a:hlinkClick r:id="rId4"/>
            </a:endParaRPr>
          </a:p>
          <a:p>
            <a:r>
              <a:rPr lang="en-US" dirty="0"/>
              <a:t>Staff Reporting: </a:t>
            </a:r>
            <a:r>
              <a:rPr lang="en-US" dirty="0">
                <a:hlinkClick r:id="rId5"/>
              </a:rPr>
              <a:t>https://www.education.ne.gov/dataservices/staff/</a:t>
            </a:r>
            <a:r>
              <a:rPr lang="en-US" dirty="0"/>
              <a:t> </a:t>
            </a:r>
          </a:p>
        </p:txBody>
      </p:sp>
    </p:spTree>
    <p:extLst>
      <p:ext uri="{BB962C8B-B14F-4D97-AF65-F5344CB8AC3E}">
        <p14:creationId xmlns:p14="http://schemas.microsoft.com/office/powerpoint/2010/main" val="71725263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6EBD5-46DA-B5EE-A84E-C736521849E1}"/>
              </a:ext>
            </a:extLst>
          </p:cNvPr>
          <p:cNvSpPr>
            <a:spLocks noGrp="1"/>
          </p:cNvSpPr>
          <p:nvPr>
            <p:ph type="title"/>
          </p:nvPr>
        </p:nvSpPr>
        <p:spPr/>
        <p:txBody>
          <a:bodyPr>
            <a:normAutofit fontScale="90000"/>
          </a:bodyPr>
          <a:lstStyle/>
          <a:p>
            <a:pPr algn="ctr"/>
            <a:r>
              <a:rPr lang="en-US" dirty="0"/>
              <a:t>New Superintendent </a:t>
            </a:r>
            <a:br>
              <a:rPr lang="en-US" dirty="0"/>
            </a:br>
            <a:r>
              <a:rPr lang="en-US" dirty="0"/>
              <a:t>Wrap up</a:t>
            </a:r>
            <a:br>
              <a:rPr lang="en-US" dirty="0"/>
            </a:br>
            <a:r>
              <a:rPr lang="en-US" dirty="0"/>
              <a:t>Bryce Wilson</a:t>
            </a:r>
          </a:p>
        </p:txBody>
      </p:sp>
    </p:spTree>
    <p:extLst>
      <p:ext uri="{BB962C8B-B14F-4D97-AF65-F5344CB8AC3E}">
        <p14:creationId xmlns:p14="http://schemas.microsoft.com/office/powerpoint/2010/main" val="141717317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FD79DA-D402-5FCB-A16F-28147C96F773}"/>
              </a:ext>
            </a:extLst>
          </p:cNvPr>
          <p:cNvSpPr>
            <a:spLocks noGrp="1"/>
          </p:cNvSpPr>
          <p:nvPr>
            <p:ph idx="1"/>
          </p:nvPr>
        </p:nvSpPr>
        <p:spPr>
          <a:xfrm>
            <a:off x="491614" y="3696929"/>
            <a:ext cx="10807111" cy="3177146"/>
          </a:xfrm>
        </p:spPr>
        <p:txBody>
          <a:bodyPr>
            <a:normAutofit lnSpcReduction="10000"/>
          </a:bodyPr>
          <a:lstStyle/>
          <a:p>
            <a:r>
              <a:rPr lang="en-US" sz="2000" dirty="0"/>
              <a:t>Instead of receiving half of the 2025 tax request in September of 2026 the State paid the credit portion in two payments</a:t>
            </a:r>
          </a:p>
          <a:p>
            <a:pPr lvl="1"/>
            <a:r>
              <a:rPr lang="en-US" sz="2000" dirty="0"/>
              <a:t>On or before Jan 1</a:t>
            </a:r>
            <a:r>
              <a:rPr lang="en-US" sz="2000" baseline="30000" dirty="0"/>
              <a:t>st</a:t>
            </a:r>
            <a:endParaRPr lang="en-US" sz="2000" dirty="0"/>
          </a:p>
          <a:p>
            <a:pPr lvl="1"/>
            <a:r>
              <a:rPr lang="en-US" sz="2000" dirty="0"/>
              <a:t>On or before April 1</a:t>
            </a:r>
            <a:r>
              <a:rPr lang="en-US" sz="2000" baseline="30000" dirty="0"/>
              <a:t>st</a:t>
            </a:r>
          </a:p>
          <a:p>
            <a:pPr lvl="1"/>
            <a:endParaRPr lang="en-US" sz="2000" baseline="30000" dirty="0"/>
          </a:p>
          <a:p>
            <a:r>
              <a:rPr lang="en-US" sz="2000" dirty="0"/>
              <a:t>Counties are paying out these credits on different time schedules.</a:t>
            </a:r>
          </a:p>
          <a:p>
            <a:pPr marL="457200" lvl="1" indent="0">
              <a:buNone/>
            </a:pPr>
            <a:endParaRPr lang="en-US" sz="2000" baseline="30000" dirty="0"/>
          </a:p>
          <a:p>
            <a:r>
              <a:rPr lang="en-US" sz="2000" dirty="0"/>
              <a:t>Impacts</a:t>
            </a:r>
          </a:p>
          <a:p>
            <a:pPr lvl="1"/>
            <a:r>
              <a:rPr lang="en-US" sz="2000" dirty="0"/>
              <a:t>A portion of the tax request is received earlier now</a:t>
            </a:r>
          </a:p>
          <a:p>
            <a:pPr lvl="1"/>
            <a:r>
              <a:rPr lang="en-US" sz="2000" dirty="0"/>
              <a:t>Lower tax draws in May and September than before the school tax credit.</a:t>
            </a:r>
          </a:p>
          <a:p>
            <a:pPr marL="457200" lvl="1" indent="0">
              <a:buNone/>
            </a:pPr>
            <a:endParaRPr lang="en-US" sz="1500" dirty="0"/>
          </a:p>
          <a:p>
            <a:endParaRPr lang="en-US" sz="1500" dirty="0"/>
          </a:p>
        </p:txBody>
      </p:sp>
      <p:sp>
        <p:nvSpPr>
          <p:cNvPr id="2" name="Title 1">
            <a:extLst>
              <a:ext uri="{FF2B5EF4-FFF2-40B4-BE49-F238E27FC236}">
                <a16:creationId xmlns:a16="http://schemas.microsoft.com/office/drawing/2014/main" id="{C0AC1A26-71C3-8017-DBD8-EA0161292CB8}"/>
              </a:ext>
            </a:extLst>
          </p:cNvPr>
          <p:cNvSpPr>
            <a:spLocks noGrp="1"/>
          </p:cNvSpPr>
          <p:nvPr>
            <p:ph type="title"/>
          </p:nvPr>
        </p:nvSpPr>
        <p:spPr>
          <a:xfrm>
            <a:off x="491614" y="896294"/>
            <a:ext cx="3854050" cy="2532706"/>
          </a:xfrm>
        </p:spPr>
        <p:txBody>
          <a:bodyPr anchor="t">
            <a:normAutofit/>
          </a:bodyPr>
          <a:lstStyle/>
          <a:p>
            <a:r>
              <a:rPr lang="en-US" dirty="0"/>
              <a:t>School Tax Credit</a:t>
            </a:r>
          </a:p>
        </p:txBody>
      </p:sp>
    </p:spTree>
    <p:extLst>
      <p:ext uri="{BB962C8B-B14F-4D97-AF65-F5344CB8AC3E}">
        <p14:creationId xmlns:p14="http://schemas.microsoft.com/office/powerpoint/2010/main" val="272799643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4653441" y="321734"/>
            <a:ext cx="5942370" cy="1135737"/>
          </a:xfrm>
        </p:spPr>
        <p:txBody>
          <a:bodyPr>
            <a:normAutofit fontScale="90000"/>
          </a:bodyPr>
          <a:lstStyle/>
          <a:p>
            <a:br>
              <a:rPr lang="en-US" sz="2500" b="1" dirty="0">
                <a:latin typeface="Calibri" pitchFamily="34" charset="0"/>
              </a:rPr>
            </a:br>
            <a:r>
              <a:rPr lang="en-US" b="1" dirty="0">
                <a:latin typeface="Calibri" pitchFamily="34" charset="0"/>
              </a:rPr>
              <a:t>Audit Requirement</a:t>
            </a:r>
            <a:br>
              <a:rPr lang="en-US" sz="2500" b="1" dirty="0">
                <a:latin typeface="Calibri" pitchFamily="34" charset="0"/>
              </a:rPr>
            </a:br>
            <a:endParaRPr lang="en-US" sz="2500" b="1" dirty="0"/>
          </a:p>
        </p:txBody>
      </p:sp>
      <p:pic>
        <p:nvPicPr>
          <p:cNvPr id="5" name="Picture 4"/>
          <p:cNvPicPr>
            <a:picLocks noChangeAspect="1"/>
          </p:cNvPicPr>
          <p:nvPr/>
        </p:nvPicPr>
        <p:blipFill>
          <a:blip r:embed="rId2"/>
          <a:stretch>
            <a:fillRect/>
          </a:stretch>
        </p:blipFill>
        <p:spPr>
          <a:xfrm>
            <a:off x="643467" y="1225379"/>
            <a:ext cx="3415612" cy="4407241"/>
          </a:xfrm>
          <a:prstGeom prst="rect">
            <a:avLst/>
          </a:prstGeom>
          <a:scene3d>
            <a:camera prst="isometricRightUp">
              <a:rot lat="600000" lon="20399999" rev="0"/>
            </a:camera>
            <a:lightRig rig="threePt" dir="t"/>
          </a:scene3d>
        </p:spPr>
      </p:pic>
      <p:grpSp>
        <p:nvGrpSpPr>
          <p:cNvPr id="12" name="Group 11">
            <a:extLst>
              <a:ext uri="{FF2B5EF4-FFF2-40B4-BE49-F238E27FC236}">
                <a16:creationId xmlns:a16="http://schemas.microsoft.com/office/drawing/2014/main" id="{C34A4475-365F-4381-A542-4698D63774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1097280" cy="1097280"/>
            <a:chOff x="11094720" y="0"/>
            <a:chExt cx="1097280" cy="1097280"/>
          </a:xfrm>
        </p:grpSpPr>
        <p:sp>
          <p:nvSpPr>
            <p:cNvPr id="13" name="Isosceles Triangle 12">
              <a:extLst>
                <a:ext uri="{FF2B5EF4-FFF2-40B4-BE49-F238E27FC236}">
                  <a16:creationId xmlns:a16="http://schemas.microsoft.com/office/drawing/2014/main" id="{148F8F8B-B172-475E-9119-57F2A1C879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4720" y="0"/>
              <a:ext cx="1097280" cy="1097280"/>
            </a:xfrm>
            <a:prstGeom prst="triangle">
              <a:avLst>
                <a:gd name="adj" fmla="val 10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9" name="Rectangle 13">
              <a:extLst>
                <a:ext uri="{FF2B5EF4-FFF2-40B4-BE49-F238E27FC236}">
                  <a16:creationId xmlns:a16="http://schemas.microsoft.com/office/drawing/2014/main" id="{1B0349D0-97A5-4654-A515-C72EA9E0B0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189552" y="127618"/>
              <a:ext cx="457894" cy="45789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3" name="Content Placeholder 2"/>
          <p:cNvSpPr>
            <a:spLocks noGrp="1"/>
          </p:cNvSpPr>
          <p:nvPr>
            <p:ph idx="1"/>
          </p:nvPr>
        </p:nvSpPr>
        <p:spPr>
          <a:xfrm>
            <a:off x="4653440" y="1782981"/>
            <a:ext cx="6895092" cy="4393982"/>
          </a:xfrm>
        </p:spPr>
        <p:txBody>
          <a:bodyPr>
            <a:normAutofit/>
          </a:bodyPr>
          <a:lstStyle/>
          <a:p>
            <a:pPr>
              <a:buFont typeface="Wingdings" pitchFamily="2" charset="2"/>
              <a:buChar char="Ø"/>
            </a:pPr>
            <a:r>
              <a:rPr lang="en-US" dirty="0"/>
              <a:t>State Statute §79-1089 requires that a public accountant or a certified public accountant annually examine all financial records maintained by school districts.</a:t>
            </a:r>
          </a:p>
          <a:p>
            <a:pPr>
              <a:buNone/>
            </a:pPr>
            <a:endParaRPr lang="en-US" dirty="0"/>
          </a:p>
          <a:p>
            <a:pPr>
              <a:buFont typeface="Wingdings" pitchFamily="2" charset="2"/>
              <a:buChar char="Ø"/>
            </a:pPr>
            <a:r>
              <a:rPr lang="en-US" dirty="0"/>
              <a:t>Important part of Nebraska’s Transparency and Accountability Program.</a:t>
            </a:r>
          </a:p>
          <a:p>
            <a:pPr marL="0" indent="0">
              <a:buNone/>
            </a:pPr>
            <a:endParaRPr lang="en-US" sz="2000" dirty="0"/>
          </a:p>
        </p:txBody>
      </p:sp>
      <p:grpSp>
        <p:nvGrpSpPr>
          <p:cNvPr id="20" name="Group 15">
            <a:extLst>
              <a:ext uri="{FF2B5EF4-FFF2-40B4-BE49-F238E27FC236}">
                <a16:creationId xmlns:a16="http://schemas.microsoft.com/office/drawing/2014/main" id="{DC8D6E3B-FFED-480F-941D-FE376375B8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77940" y="4601497"/>
            <a:ext cx="1014060" cy="2017580"/>
            <a:chOff x="11177940" y="4601497"/>
            <a:chExt cx="1014060" cy="2017580"/>
          </a:xfrm>
        </p:grpSpPr>
        <p:sp>
          <p:nvSpPr>
            <p:cNvPr id="17"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flipH="1">
              <a:off x="1067618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8" name="Rectangle 17">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27850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Tree>
    <p:extLst>
      <p:ext uri="{BB962C8B-B14F-4D97-AF65-F5344CB8AC3E}">
        <p14:creationId xmlns:p14="http://schemas.microsoft.com/office/powerpoint/2010/main" val="375028587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7" name="Arc 1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nvPr>
        </p:nvSpPr>
        <p:spPr>
          <a:xfrm>
            <a:off x="838200" y="365125"/>
            <a:ext cx="10515600" cy="1325563"/>
          </a:xfrm>
        </p:spPr>
        <p:txBody>
          <a:bodyPr>
            <a:normAutofit/>
          </a:bodyPr>
          <a:lstStyle/>
          <a:p>
            <a:pPr algn="ctr"/>
            <a:r>
              <a:rPr lang="en-US" b="1" dirty="0">
                <a:latin typeface="Calibri" panose="020F0502020204030204" pitchFamily="34" charset="0"/>
              </a:rPr>
              <a:t>Audit Requirements</a:t>
            </a:r>
          </a:p>
        </p:txBody>
      </p:sp>
      <p:graphicFrame>
        <p:nvGraphicFramePr>
          <p:cNvPr id="6" name="Content Placeholder 2">
            <a:extLst>
              <a:ext uri="{FF2B5EF4-FFF2-40B4-BE49-F238E27FC236}">
                <a16:creationId xmlns:a16="http://schemas.microsoft.com/office/drawing/2014/main" id="{BD2A3F23-91D5-58F5-B950-B8E224411E6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62623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686834" y="1153572"/>
            <a:ext cx="3200400" cy="4461163"/>
          </a:xfrm>
        </p:spPr>
        <p:txBody>
          <a:bodyPr>
            <a:normAutofit/>
          </a:bodyPr>
          <a:lstStyle/>
          <a:p>
            <a:r>
              <a:rPr lang="en-US" sz="3700" b="1" i="1" dirty="0">
                <a:solidFill>
                  <a:srgbClr val="FFFFFF"/>
                </a:solidFill>
                <a:latin typeface="Calibri" panose="020F0502020204030204" pitchFamily="34" charset="0"/>
              </a:rPr>
              <a:t>Superintendent Pay Transparency Act</a:t>
            </a:r>
            <a:r>
              <a:rPr lang="en-US" sz="3700" b="1" dirty="0">
                <a:solidFill>
                  <a:srgbClr val="FFFFFF"/>
                </a:solidFill>
                <a:latin typeface="Calibri" panose="020F0502020204030204" pitchFamily="34" charset="0"/>
              </a:rPr>
              <a:t>  -- Budget Schedule D</a:t>
            </a:r>
            <a:endParaRPr lang="en-US" sz="3700" b="1" i="1" dirty="0">
              <a:solidFill>
                <a:srgbClr val="FFFFFF"/>
              </a:solidFill>
              <a:latin typeface="Calibri" panose="020F0502020204030204" pitchFamily="34" charset="0"/>
            </a:endParaRP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3" name="Content Placeholder 2"/>
          <p:cNvSpPr>
            <a:spLocks noGrp="1"/>
          </p:cNvSpPr>
          <p:nvPr>
            <p:ph idx="1"/>
          </p:nvPr>
        </p:nvSpPr>
        <p:spPr>
          <a:xfrm>
            <a:off x="4447308" y="591344"/>
            <a:ext cx="6906491" cy="5585619"/>
          </a:xfrm>
        </p:spPr>
        <p:txBody>
          <a:bodyPr anchor="ctr">
            <a:normAutofit/>
          </a:bodyPr>
          <a:lstStyle/>
          <a:p>
            <a:pPr marL="0" indent="0">
              <a:buNone/>
            </a:pPr>
            <a:r>
              <a:rPr lang="en-US" b="1" dirty="0"/>
              <a:t>Timeline required by statute:</a:t>
            </a:r>
          </a:p>
          <a:p>
            <a:r>
              <a:rPr lang="en-US" dirty="0"/>
              <a:t>At least 3 days </a:t>
            </a:r>
            <a:r>
              <a:rPr lang="en-US" i="1" dirty="0"/>
              <a:t>before</a:t>
            </a:r>
            <a:r>
              <a:rPr lang="en-US" dirty="0"/>
              <a:t> meeting, publish/post for returning Supt:</a:t>
            </a:r>
          </a:p>
          <a:p>
            <a:pPr lvl="1"/>
            <a:r>
              <a:rPr lang="en-US" dirty="0"/>
              <a:t>Meeting notice detailing current costs and estimated future costs</a:t>
            </a:r>
          </a:p>
          <a:p>
            <a:pPr lvl="1"/>
            <a:r>
              <a:rPr lang="en-US" dirty="0"/>
              <a:t>Proposed contract or amendments to contract (pdf)</a:t>
            </a:r>
          </a:p>
          <a:p>
            <a:pPr lvl="1"/>
            <a:endParaRPr lang="en-US" dirty="0"/>
          </a:p>
          <a:p>
            <a:r>
              <a:rPr lang="en-US" dirty="0"/>
              <a:t>Within 2 days </a:t>
            </a:r>
            <a:r>
              <a:rPr lang="en-US" i="1" dirty="0"/>
              <a:t>after</a:t>
            </a:r>
            <a:r>
              <a:rPr lang="en-US" dirty="0"/>
              <a:t> board approval, publish/post for new Supt:</a:t>
            </a:r>
          </a:p>
          <a:p>
            <a:pPr lvl="1"/>
            <a:r>
              <a:rPr lang="en-US" i="1" dirty="0"/>
              <a:t>Entire</a:t>
            </a:r>
            <a:r>
              <a:rPr lang="en-US" dirty="0"/>
              <a:t> approved contract (pdf)</a:t>
            </a:r>
          </a:p>
          <a:p>
            <a:pPr lvl="1"/>
            <a:r>
              <a:rPr lang="en-US" dirty="0"/>
              <a:t>Meeting Notice</a:t>
            </a:r>
          </a:p>
        </p:txBody>
      </p:sp>
    </p:spTree>
    <p:extLst>
      <p:ext uri="{BB962C8B-B14F-4D97-AF65-F5344CB8AC3E}">
        <p14:creationId xmlns:p14="http://schemas.microsoft.com/office/powerpoint/2010/main" val="394577740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524741" y="620392"/>
            <a:ext cx="3808268" cy="3561083"/>
          </a:xfrm>
        </p:spPr>
        <p:txBody>
          <a:bodyPr>
            <a:normAutofit/>
          </a:bodyPr>
          <a:lstStyle/>
          <a:p>
            <a:r>
              <a:rPr lang="en-US" sz="4200" b="1" dirty="0">
                <a:solidFill>
                  <a:schemeClr val="bg1"/>
                </a:solidFill>
              </a:rPr>
              <a:t>Mileage Reimbursement Rates</a:t>
            </a:r>
          </a:p>
        </p:txBody>
      </p:sp>
      <p:graphicFrame>
        <p:nvGraphicFramePr>
          <p:cNvPr id="6" name="Content Placeholder 2">
            <a:extLst>
              <a:ext uri="{FF2B5EF4-FFF2-40B4-BE49-F238E27FC236}">
                <a16:creationId xmlns:a16="http://schemas.microsoft.com/office/drawing/2014/main" id="{02292FA8-B28B-D270-721C-ED6DAD247242}"/>
              </a:ext>
            </a:extLst>
          </p:cNvPr>
          <p:cNvGraphicFramePr>
            <a:graphicFrameLocks noGrp="1"/>
          </p:cNvGraphicFramePr>
          <p:nvPr>
            <p:ph idx="1"/>
            <p:extLst>
              <p:ext uri="{D42A27DB-BD31-4B8C-83A1-F6EECF244321}">
                <p14:modId xmlns:p14="http://schemas.microsoft.com/office/powerpoint/2010/main" val="811891239"/>
              </p:ext>
            </p:extLst>
          </p:nvPr>
        </p:nvGraphicFramePr>
        <p:xfrm>
          <a:off x="5384336" y="176463"/>
          <a:ext cx="6347693" cy="65852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6" name="Picture 2">
            <a:extLst>
              <a:ext uri="{FF2B5EF4-FFF2-40B4-BE49-F238E27FC236}">
                <a16:creationId xmlns:a16="http://schemas.microsoft.com/office/drawing/2014/main" id="{8DF18935-949C-63FA-F28A-CD9A3A235C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3613" y="3783180"/>
            <a:ext cx="4762500" cy="2676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210248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524741" y="620392"/>
            <a:ext cx="3808268" cy="5504688"/>
          </a:xfrm>
        </p:spPr>
        <p:txBody>
          <a:bodyPr>
            <a:normAutofit/>
          </a:bodyPr>
          <a:lstStyle/>
          <a:p>
            <a:r>
              <a:rPr lang="en-US" sz="6000" dirty="0">
                <a:solidFill>
                  <a:schemeClr val="bg1"/>
                </a:solidFill>
              </a:rPr>
              <a:t>Notification of State Payments</a:t>
            </a:r>
          </a:p>
        </p:txBody>
      </p:sp>
      <p:graphicFrame>
        <p:nvGraphicFramePr>
          <p:cNvPr id="6" name="Content Placeholder 2">
            <a:extLst>
              <a:ext uri="{FF2B5EF4-FFF2-40B4-BE49-F238E27FC236}">
                <a16:creationId xmlns:a16="http://schemas.microsoft.com/office/drawing/2014/main" id="{3AF9BF8D-4A5A-D24A-C99C-DE7FBC4F9C29}"/>
              </a:ext>
            </a:extLst>
          </p:cNvPr>
          <p:cNvGraphicFramePr>
            <a:graphicFrameLocks noGrp="1"/>
          </p:cNvGraphicFramePr>
          <p:nvPr>
            <p:ph idx="1"/>
            <p:extLst>
              <p:ext uri="{D42A27DB-BD31-4B8C-83A1-F6EECF244321}">
                <p14:modId xmlns:p14="http://schemas.microsoft.com/office/powerpoint/2010/main" val="181672454"/>
              </p:ext>
            </p:extLst>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94370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600" y="228600"/>
            <a:ext cx="9298137" cy="800100"/>
          </a:xfrm>
        </p:spPr>
        <p:txBody>
          <a:bodyPr>
            <a:normAutofit/>
          </a:bodyPr>
          <a:lstStyle/>
          <a:p>
            <a:pPr algn="ctr"/>
            <a:r>
              <a:rPr lang="en-US" sz="4400" dirty="0"/>
              <a:t>   </a:t>
            </a:r>
            <a:r>
              <a:rPr lang="en-US" sz="4400" b="1" dirty="0">
                <a:solidFill>
                  <a:schemeClr val="tx2"/>
                </a:solidFill>
              </a:rPr>
              <a:t>Cooperative Fund</a:t>
            </a:r>
          </a:p>
        </p:txBody>
      </p:sp>
      <p:graphicFrame>
        <p:nvGraphicFramePr>
          <p:cNvPr id="3" name="Diagram 2"/>
          <p:cNvGraphicFramePr/>
          <p:nvPr/>
        </p:nvGraphicFramePr>
        <p:xfrm>
          <a:off x="1139432" y="1332025"/>
          <a:ext cx="5486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997245" y="5627705"/>
            <a:ext cx="36604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16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487986" y="1348707"/>
            <a:ext cx="3847609" cy="5097639"/>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25989" y="526234"/>
            <a:ext cx="1371601" cy="1742067"/>
          </a:xfrm>
          <a:prstGeom prst="rect">
            <a:avLst/>
          </a:prstGeom>
        </p:spPr>
      </p:pic>
      <p:sp>
        <p:nvSpPr>
          <p:cNvPr id="13" name="TextBox 12"/>
          <p:cNvSpPr txBox="1"/>
          <p:nvPr/>
        </p:nvSpPr>
        <p:spPr>
          <a:xfrm>
            <a:off x="7487984" y="2111449"/>
            <a:ext cx="3847609"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Revenue Source: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Payments from other participating political subdivisions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General Fund Transfers by District serving as Fiscal Agent.</a:t>
            </a:r>
          </a:p>
        </p:txBody>
      </p:sp>
    </p:spTree>
    <p:extLst>
      <p:ext uri="{BB962C8B-B14F-4D97-AF65-F5344CB8AC3E}">
        <p14:creationId xmlns:p14="http://schemas.microsoft.com/office/powerpoint/2010/main" val="78198156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42B5E0-8BAC-E9AD-AB4A-1ADE043F311F}"/>
              </a:ext>
            </a:extLst>
          </p:cNvPr>
          <p:cNvSpPr>
            <a:spLocks noGrp="1"/>
          </p:cNvSpPr>
          <p:nvPr>
            <p:ph idx="1"/>
          </p:nvPr>
        </p:nvSpPr>
        <p:spPr>
          <a:xfrm>
            <a:off x="4976092" y="1825627"/>
            <a:ext cx="6377710" cy="4351336"/>
          </a:xfrm>
        </p:spPr>
        <p:txBody>
          <a:bodyPr>
            <a:normAutofit fontScale="77500" lnSpcReduction="20000"/>
          </a:bodyPr>
          <a:lstStyle/>
          <a:p>
            <a:pPr marL="0" indent="0">
              <a:buNone/>
            </a:pPr>
            <a:r>
              <a:rPr lang="en-US" sz="3200" dirty="0">
                <a:latin typeface="+mn-lt"/>
              </a:rPr>
              <a:t>We strengthen accountability, reduce risk, and help ensure education funds are used effectively and in compliance with federal and state requirements through proactive guidance, monitoring, and support.</a:t>
            </a:r>
            <a:br>
              <a:rPr lang="en-US" sz="3200" dirty="0">
                <a:latin typeface="+mn-lt"/>
              </a:rPr>
            </a:br>
            <a:br>
              <a:rPr lang="en-US" sz="3200" dirty="0">
                <a:latin typeface="+mn-lt"/>
              </a:rPr>
            </a:br>
            <a:r>
              <a:rPr lang="en-US" sz="3200" dirty="0">
                <a:latin typeface="+mn-lt"/>
              </a:rPr>
              <a:t>How We Do It:</a:t>
            </a:r>
          </a:p>
          <a:p>
            <a:r>
              <a:rPr lang="en-US" sz="3200" dirty="0">
                <a:latin typeface="+mn-lt"/>
              </a:rPr>
              <a:t>Risk Assessments</a:t>
            </a:r>
          </a:p>
          <a:p>
            <a:r>
              <a:rPr lang="en-US" sz="3200" dirty="0">
                <a:latin typeface="+mn-lt"/>
              </a:rPr>
              <a:t>Fiscal Monitoring</a:t>
            </a:r>
          </a:p>
          <a:p>
            <a:r>
              <a:rPr lang="en-US" sz="3200" dirty="0">
                <a:latin typeface="+mn-lt"/>
              </a:rPr>
              <a:t>Single Audit Review</a:t>
            </a:r>
          </a:p>
          <a:p>
            <a:r>
              <a:rPr lang="en-US" sz="3200" dirty="0">
                <a:latin typeface="+mn-lt"/>
              </a:rPr>
              <a:t>Corrective Action Management</a:t>
            </a:r>
          </a:p>
          <a:p>
            <a:r>
              <a:rPr lang="en-US" sz="3200" dirty="0">
                <a:latin typeface="+mn-lt"/>
              </a:rPr>
              <a:t>Technical Assistance</a:t>
            </a:r>
          </a:p>
          <a:p>
            <a:r>
              <a:rPr lang="en-US" sz="3200" dirty="0">
                <a:latin typeface="+mn-lt"/>
              </a:rPr>
              <a:t>Compliance Oversight</a:t>
            </a:r>
          </a:p>
        </p:txBody>
      </p:sp>
      <p:sp>
        <p:nvSpPr>
          <p:cNvPr id="4" name="Title 3">
            <a:extLst>
              <a:ext uri="{FF2B5EF4-FFF2-40B4-BE49-F238E27FC236}">
                <a16:creationId xmlns:a16="http://schemas.microsoft.com/office/drawing/2014/main" id="{4EC990D7-98F3-FFBB-E9AF-78CC968341A7}"/>
              </a:ext>
            </a:extLst>
          </p:cNvPr>
          <p:cNvSpPr txBox="1">
            <a:spLocks noGrp="1"/>
          </p:cNvSpPr>
          <p:nvPr>
            <p:ph type="title"/>
          </p:nvPr>
        </p:nvSpPr>
        <p:spPr>
          <a:xfrm>
            <a:off x="1110762" y="-153621"/>
            <a:ext cx="10515600" cy="1325563"/>
          </a:xfrm>
        </p:spPr>
        <p:txBody>
          <a:bodyPr>
            <a:norm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4400" b="1" i="0" u="none" strike="noStrike" kern="1200" cap="none" spc="0" baseline="0" dirty="0">
                <a:solidFill>
                  <a:srgbClr val="000000"/>
                </a:solidFill>
                <a:effectLst/>
                <a:uFillTx/>
                <a:latin typeface="+mj-lt"/>
              </a:rPr>
              <a:t>Grants Compliance Division</a:t>
            </a:r>
            <a:endParaRPr lang="en-US" dirty="0">
              <a:effectLst/>
              <a:latin typeface="+mj-lt"/>
            </a:endParaRPr>
          </a:p>
        </p:txBody>
      </p:sp>
      <p:pic>
        <p:nvPicPr>
          <p:cNvPr id="5" name="Picture 4" descr="Victoria Katzberg">
            <a:extLst>
              <a:ext uri="{FF2B5EF4-FFF2-40B4-BE49-F238E27FC236}">
                <a16:creationId xmlns:a16="http://schemas.microsoft.com/office/drawing/2014/main" id="{9EE19054-E0F2-000B-9E37-2EB788D8ABA3}"/>
              </a:ext>
            </a:extLst>
          </p:cNvPr>
          <p:cNvPicPr>
            <a:picLocks noChangeAspect="1"/>
          </p:cNvPicPr>
          <p:nvPr/>
        </p:nvPicPr>
        <p:blipFill>
          <a:blip r:embed="rId3"/>
          <a:srcRect t="3507" r="5764" b="18275"/>
          <a:stretch>
            <a:fillRect/>
          </a:stretch>
        </p:blipFill>
        <p:spPr>
          <a:xfrm>
            <a:off x="1448743" y="1825626"/>
            <a:ext cx="2903891" cy="3213725"/>
          </a:xfrm>
          <a:prstGeom prst="rect">
            <a:avLst/>
          </a:prstGeom>
        </p:spPr>
      </p:pic>
      <p:sp>
        <p:nvSpPr>
          <p:cNvPr id="6" name="Content Placeholder 4">
            <a:extLst>
              <a:ext uri="{FF2B5EF4-FFF2-40B4-BE49-F238E27FC236}">
                <a16:creationId xmlns:a16="http://schemas.microsoft.com/office/drawing/2014/main" id="{D79CC9B8-7A94-54B3-5ED2-1BD7805EF99E}"/>
              </a:ext>
              <a:ext uri="{C183D7F6-B498-43B3-948B-1728B52AA6E4}">
                <adec:decorative xmlns:adec="http://schemas.microsoft.com/office/drawing/2017/decorative" val="1"/>
              </a:ext>
            </a:extLst>
          </p:cNvPr>
          <p:cNvSpPr txBox="1">
            <a:spLocks/>
          </p:cNvSpPr>
          <p:nvPr/>
        </p:nvSpPr>
        <p:spPr>
          <a:xfrm>
            <a:off x="1448743" y="5039351"/>
            <a:ext cx="2903892" cy="123128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en-US" sz="2000" b="1" dirty="0"/>
              <a:t>Director of Grants Compliance </a:t>
            </a:r>
            <a:br>
              <a:rPr lang="en-US" sz="2000" b="1" dirty="0"/>
            </a:br>
            <a:br>
              <a:rPr lang="en-US" sz="2000" b="1" dirty="0"/>
            </a:br>
            <a:r>
              <a:rPr lang="en-US" sz="2000" b="1" dirty="0"/>
              <a:t>Victoria Katzberg  </a:t>
            </a:r>
          </a:p>
        </p:txBody>
      </p:sp>
    </p:spTree>
    <p:extLst>
      <p:ext uri="{BB962C8B-B14F-4D97-AF65-F5344CB8AC3E}">
        <p14:creationId xmlns:p14="http://schemas.microsoft.com/office/powerpoint/2010/main" val="3843599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1A72C-E371-A0D1-97DC-F183ED12B115}"/>
            </a:ext>
          </a:extLst>
        </p:cNvPr>
        <p:cNvGrpSpPr/>
        <p:nvPr/>
      </p:nvGrpSpPr>
      <p:grpSpPr>
        <a:xfrm>
          <a:off x="0" y="0"/>
          <a:ext cx="0" cy="0"/>
          <a:chOff x="0" y="0"/>
          <a:chExt cx="0" cy="0"/>
        </a:xfrm>
      </p:grpSpPr>
      <p:sp>
        <p:nvSpPr>
          <p:cNvPr id="2" name="Title 3">
            <a:extLst>
              <a:ext uri="{FF2B5EF4-FFF2-40B4-BE49-F238E27FC236}">
                <a16:creationId xmlns:a16="http://schemas.microsoft.com/office/drawing/2014/main" id="{46833C8F-4E93-184D-75CD-F98878E2A491}"/>
              </a:ext>
            </a:extLst>
          </p:cNvPr>
          <p:cNvSpPr txBox="1">
            <a:spLocks noGrp="1"/>
          </p:cNvSpPr>
          <p:nvPr>
            <p:ph type="title"/>
          </p:nvPr>
        </p:nvSpPr>
        <p:spPr>
          <a:xfrm>
            <a:off x="1373221" y="-156944"/>
            <a:ext cx="10515600" cy="1325563"/>
          </a:xfrm>
        </p:spPr>
        <p:txBody>
          <a:bodyPr/>
          <a:lstStyle/>
          <a:p>
            <a:r>
              <a:rPr lang="en-US" sz="4400" b="1" i="0" u="none" strike="noStrike" kern="1200" cap="none" spc="0" baseline="0" dirty="0">
                <a:solidFill>
                  <a:srgbClr val="000000"/>
                </a:solidFill>
                <a:effectLst/>
                <a:uFillTx/>
                <a:latin typeface="Gotham Black" pitchFamily="2"/>
              </a:rPr>
              <a:t>Resources and Contact Information</a:t>
            </a:r>
            <a:endParaRPr lang="en-US" dirty="0"/>
          </a:p>
        </p:txBody>
      </p:sp>
      <p:sp>
        <p:nvSpPr>
          <p:cNvPr id="7" name="Content Placeholder 4">
            <a:extLst>
              <a:ext uri="{FF2B5EF4-FFF2-40B4-BE49-F238E27FC236}">
                <a16:creationId xmlns:a16="http://schemas.microsoft.com/office/drawing/2014/main" id="{B5E7C2BC-6DD5-91C8-BEA7-E7B598D000D5}"/>
              </a:ext>
            </a:extLst>
          </p:cNvPr>
          <p:cNvSpPr>
            <a:spLocks noGrp="1"/>
          </p:cNvSpPr>
          <p:nvPr>
            <p:ph sz="half" idx="1"/>
          </p:nvPr>
        </p:nvSpPr>
        <p:spPr/>
        <p:txBody>
          <a:bodyPr>
            <a:normAutofit/>
          </a:bodyPr>
          <a:lstStyle/>
          <a:p>
            <a:pPr>
              <a:lnSpc>
                <a:spcPct val="107000"/>
              </a:lnSpc>
              <a:spcBef>
                <a:spcPts val="0"/>
              </a:spcBef>
              <a:spcAft>
                <a:spcPts val="800"/>
              </a:spcAft>
            </a:pPr>
            <a:r>
              <a:rPr lang="en-US" dirty="0">
                <a:solidFill>
                  <a:srgbClr val="001489"/>
                </a:solidFill>
                <a:latin typeface="Century Gothic" panose="020B0502020202020204" pitchFamily="34" charset="0"/>
                <a:hlinkClick r:id="rId4">
                  <a:extLst>
                    <a:ext uri="{A12FA001-AC4F-418D-AE19-62706E023703}">
                      <ahyp:hlinkClr xmlns:ahyp="http://schemas.microsoft.com/office/drawing/2018/hyperlinkcolor" val="tx"/>
                    </a:ext>
                  </a:extLst>
                </a:hlinkClick>
              </a:rPr>
              <a:t>Fiscal Monitoring Page</a:t>
            </a:r>
            <a:endParaRPr lang="en-US" dirty="0">
              <a:solidFill>
                <a:srgbClr val="001489"/>
              </a:solidFill>
              <a:latin typeface="Century Gothic" panose="020B0502020202020204" pitchFamily="34" charset="0"/>
            </a:endParaRPr>
          </a:p>
          <a:p>
            <a:pPr lvl="1">
              <a:lnSpc>
                <a:spcPct val="107000"/>
              </a:lnSpc>
              <a:spcBef>
                <a:spcPts val="0"/>
              </a:spcBef>
              <a:spcAft>
                <a:spcPts val="800"/>
              </a:spcAft>
            </a:pPr>
            <a:r>
              <a:rPr lang="en-US" sz="2800" dirty="0">
                <a:solidFill>
                  <a:srgbClr val="001489"/>
                </a:solidFill>
                <a:latin typeface="Century Gothic" panose="020B0502020202020204" pitchFamily="34" charset="0"/>
              </a:rPr>
              <a:t>Fiscal Monitoring</a:t>
            </a:r>
          </a:p>
          <a:p>
            <a:pPr lvl="1">
              <a:lnSpc>
                <a:spcPct val="107000"/>
              </a:lnSpc>
              <a:spcBef>
                <a:spcPts val="0"/>
              </a:spcBef>
              <a:spcAft>
                <a:spcPts val="800"/>
              </a:spcAft>
            </a:pPr>
            <a:r>
              <a:rPr lang="en-US" sz="2800" dirty="0">
                <a:solidFill>
                  <a:srgbClr val="001489"/>
                </a:solidFill>
                <a:latin typeface="Century Gothic" panose="020B0502020202020204" pitchFamily="34" charset="0"/>
              </a:rPr>
              <a:t>GMS Links</a:t>
            </a:r>
          </a:p>
          <a:p>
            <a:pPr lvl="1">
              <a:lnSpc>
                <a:spcPct val="107000"/>
              </a:lnSpc>
              <a:spcBef>
                <a:spcPts val="0"/>
              </a:spcBef>
              <a:spcAft>
                <a:spcPts val="800"/>
              </a:spcAft>
            </a:pPr>
            <a:r>
              <a:rPr lang="en-US" sz="2800" dirty="0">
                <a:solidFill>
                  <a:srgbClr val="001489"/>
                </a:solidFill>
                <a:latin typeface="Century Gothic" panose="020B0502020202020204" pitchFamily="34" charset="0"/>
              </a:rPr>
              <a:t>Risk Assessment Guide</a:t>
            </a:r>
          </a:p>
          <a:p>
            <a:pPr>
              <a:lnSpc>
                <a:spcPct val="107000"/>
              </a:lnSpc>
              <a:spcBef>
                <a:spcPts val="0"/>
              </a:spcBef>
              <a:spcAft>
                <a:spcPts val="800"/>
              </a:spcAft>
            </a:pPr>
            <a:r>
              <a:rPr lang="en-US" dirty="0">
                <a:solidFill>
                  <a:srgbClr val="001489"/>
                </a:solidFill>
                <a:latin typeface="Century Gothic" panose="020B0502020202020204" pitchFamily="34" charset="0"/>
                <a:hlinkClick r:id="rId5">
                  <a:extLst>
                    <a:ext uri="{A12FA001-AC4F-418D-AE19-62706E023703}">
                      <ahyp:hlinkClr xmlns:ahyp="http://schemas.microsoft.com/office/drawing/2018/hyperlinkcolor" val="tx"/>
                    </a:ext>
                  </a:extLst>
                </a:hlinkClick>
              </a:rPr>
              <a:t>Fact Sheets &amp; Templates</a:t>
            </a:r>
            <a:endParaRPr lang="en-US" dirty="0">
              <a:solidFill>
                <a:srgbClr val="001489"/>
              </a:solidFill>
              <a:latin typeface="Century Gothic" panose="020B0502020202020204" pitchFamily="34" charset="0"/>
            </a:endParaRPr>
          </a:p>
          <a:p>
            <a:pPr>
              <a:lnSpc>
                <a:spcPct val="107000"/>
              </a:lnSpc>
              <a:spcBef>
                <a:spcPts val="0"/>
              </a:spcBef>
              <a:spcAft>
                <a:spcPts val="800"/>
              </a:spcAft>
            </a:pPr>
            <a:r>
              <a:rPr lang="en-US" dirty="0">
                <a:solidFill>
                  <a:srgbClr val="001489"/>
                </a:solidFill>
                <a:latin typeface="Century Gothic" panose="020B0502020202020204" pitchFamily="34" charset="0"/>
                <a:hlinkClick r:id="rId6">
                  <a:extLst>
                    <a:ext uri="{A12FA001-AC4F-418D-AE19-62706E023703}">
                      <ahyp:hlinkClr xmlns:ahyp="http://schemas.microsoft.com/office/drawing/2018/hyperlinkcolor" val="tx"/>
                    </a:ext>
                  </a:extLst>
                </a:hlinkClick>
              </a:rPr>
              <a:t>Training Hub</a:t>
            </a:r>
            <a:endParaRPr lang="en-US" dirty="0">
              <a:solidFill>
                <a:srgbClr val="001489"/>
              </a:solidFill>
              <a:latin typeface="Century Gothic" panose="020B0502020202020204" pitchFamily="34" charset="0"/>
            </a:endParaRPr>
          </a:p>
          <a:p>
            <a:pPr>
              <a:lnSpc>
                <a:spcPct val="107000"/>
              </a:lnSpc>
              <a:spcBef>
                <a:spcPts val="0"/>
              </a:spcBef>
              <a:spcAft>
                <a:spcPts val="800"/>
              </a:spcAft>
            </a:pPr>
            <a:r>
              <a:rPr lang="en-US" dirty="0">
                <a:solidFill>
                  <a:srgbClr val="001489"/>
                </a:solidFill>
                <a:latin typeface="Century Gothic" panose="020B0502020202020204" pitchFamily="34" charset="0"/>
                <a:hlinkClick r:id="rId7">
                  <a:extLst>
                    <a:ext uri="{A12FA001-AC4F-418D-AE19-62706E023703}">
                      <ahyp:hlinkClr xmlns:ahyp="http://schemas.microsoft.com/office/drawing/2018/hyperlinkcolor" val="tx"/>
                    </a:ext>
                  </a:extLst>
                </a:hlinkClick>
              </a:rPr>
              <a:t>2 CFR 200</a:t>
            </a:r>
            <a:endParaRPr lang="en-US" dirty="0">
              <a:solidFill>
                <a:srgbClr val="001489"/>
              </a:solidFill>
              <a:latin typeface="Century Gothic" panose="020B0502020202020204" pitchFamily="34" charset="0"/>
            </a:endParaRPr>
          </a:p>
        </p:txBody>
      </p:sp>
      <p:pic>
        <p:nvPicPr>
          <p:cNvPr id="5" name="Content Placeholder 4">
            <a:extLst>
              <a:ext uri="{FF2B5EF4-FFF2-40B4-BE49-F238E27FC236}">
                <a16:creationId xmlns:a16="http://schemas.microsoft.com/office/drawing/2014/main" id="{540358A8-6564-74B0-5BAF-5B504303C318}"/>
              </a:ext>
            </a:extLst>
          </p:cNvPr>
          <p:cNvPicPr>
            <a:picLocks noGrp="1" noChangeAspect="1"/>
          </p:cNvPicPr>
          <p:nvPr>
            <p:ph sz="half" idx="2"/>
          </p:nvPr>
        </p:nvPicPr>
        <p:blipFill>
          <a:blip r:embed="rId8"/>
          <a:stretch>
            <a:fillRect/>
          </a:stretch>
        </p:blipFill>
        <p:spPr>
          <a:xfrm>
            <a:off x="5632315" y="1896894"/>
            <a:ext cx="5721485" cy="4455268"/>
          </a:xfrm>
          <a:prstGeom prst="rect">
            <a:avLst/>
          </a:prstGeom>
        </p:spPr>
      </p:pic>
    </p:spTree>
    <p:custDataLst>
      <p:tags r:id="rId1"/>
    </p:custDataLst>
    <p:extLst>
      <p:ext uri="{BB962C8B-B14F-4D97-AF65-F5344CB8AC3E}">
        <p14:creationId xmlns:p14="http://schemas.microsoft.com/office/powerpoint/2010/main" val="337795172"/>
      </p:ext>
    </p:extLst>
  </p:cSld>
  <p:clrMapOvr>
    <a:masterClrMapping/>
  </p:clrMapOvr>
  <p:transition spd="slow">
    <p:push dir="u"/>
  </p:transition>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10">
            <a:extLst>
              <a:ext uri="{FF2B5EF4-FFF2-40B4-BE49-F238E27FC236}">
                <a16:creationId xmlns:a16="http://schemas.microsoft.com/office/drawing/2014/main" id="{24747089-0322-4B03-B224-817DD4C8B7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3" name="Freeform: Shape 12">
            <a:extLst>
              <a:ext uri="{FF2B5EF4-FFF2-40B4-BE49-F238E27FC236}">
                <a16:creationId xmlns:a16="http://schemas.microsoft.com/office/drawing/2014/main" id="{7228512D-3055-4911-A4D1-4A084C9C4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7933928" y="1372793"/>
            <a:ext cx="6135300" cy="5537781"/>
          </a:xfrm>
          <a:custGeom>
            <a:avLst/>
            <a:gdLst>
              <a:gd name="connsiteX0" fmla="*/ 0 w 6135300"/>
              <a:gd name="connsiteY0" fmla="*/ 0 h 5537781"/>
              <a:gd name="connsiteX1" fmla="*/ 6135300 w 6135300"/>
              <a:gd name="connsiteY1" fmla="*/ 0 h 5537781"/>
              <a:gd name="connsiteX2" fmla="*/ 6135300 w 6135300"/>
              <a:gd name="connsiteY2" fmla="*/ 3548931 h 5537781"/>
              <a:gd name="connsiteX3" fmla="*/ 4146451 w 6135300"/>
              <a:gd name="connsiteY3" fmla="*/ 5537781 h 5537781"/>
              <a:gd name="connsiteX4" fmla="*/ 0 w 6135300"/>
              <a:gd name="connsiteY4" fmla="*/ 1391331 h 55377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35300" h="5537781">
                <a:moveTo>
                  <a:pt x="0" y="0"/>
                </a:moveTo>
                <a:lnTo>
                  <a:pt x="6135300" y="0"/>
                </a:lnTo>
                <a:lnTo>
                  <a:pt x="6135300" y="3548931"/>
                </a:lnTo>
                <a:lnTo>
                  <a:pt x="4146451" y="5537781"/>
                </a:lnTo>
                <a:lnTo>
                  <a:pt x="0" y="1391331"/>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5" name="Isosceles Triangle 14">
            <a:extLst>
              <a:ext uri="{FF2B5EF4-FFF2-40B4-BE49-F238E27FC236}">
                <a16:creationId xmlns:a16="http://schemas.microsoft.com/office/drawing/2014/main" id="{3C98C7BF-70D9-4D19-BD2D-D808991FDF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3853" y="5272381"/>
            <a:ext cx="3171238" cy="1585619"/>
          </a:xfrm>
          <a:prstGeom prst="triangle">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7" name="Rectangle 16">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940246"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4" name="Frame 18">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6501609"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6" name="Title 5"/>
          <p:cNvSpPr>
            <a:spLocks noGrp="1"/>
          </p:cNvSpPr>
          <p:nvPr>
            <p:ph type="title"/>
          </p:nvPr>
        </p:nvSpPr>
        <p:spPr>
          <a:xfrm>
            <a:off x="6817190" y="2721789"/>
            <a:ext cx="3618284" cy="1345720"/>
          </a:xfrm>
          <a:noFill/>
        </p:spPr>
        <p:txBody>
          <a:bodyPr vert="horz" lIns="91440" tIns="45720" rIns="91440" bIns="45720" rtlCol="0" anchor="ctr">
            <a:normAutofit/>
          </a:bodyPr>
          <a:lstStyle/>
          <a:p>
            <a:pPr algn="ctr"/>
            <a:r>
              <a:rPr lang="en-US" sz="2800" kern="1200" dirty="0">
                <a:solidFill>
                  <a:schemeClr val="tx2"/>
                </a:solidFill>
                <a:latin typeface="+mj-lt"/>
                <a:ea typeface="+mj-ea"/>
                <a:cs typeface="+mj-cs"/>
              </a:rPr>
              <a:t>Website Addresses</a:t>
            </a:r>
          </a:p>
        </p:txBody>
      </p:sp>
      <p:sp>
        <p:nvSpPr>
          <p:cNvPr id="21" name="Freeform: Shape 20">
            <a:extLst>
              <a:ext uri="{FF2B5EF4-FFF2-40B4-BE49-F238E27FC236}">
                <a16:creationId xmlns:a16="http://schemas.microsoft.com/office/drawing/2014/main" id="{FFD685C2-1A84-41DE-BFA0-0A068F83D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914977" y="292975"/>
            <a:ext cx="5056735" cy="9206602"/>
          </a:xfrm>
          <a:custGeom>
            <a:avLst/>
            <a:gdLst>
              <a:gd name="connsiteX0" fmla="*/ 0 w 5053652"/>
              <a:gd name="connsiteY0" fmla="*/ 209273 h 9200989"/>
              <a:gd name="connsiteX1" fmla="*/ 209274 w 5053652"/>
              <a:gd name="connsiteY1" fmla="*/ 0 h 9200989"/>
              <a:gd name="connsiteX2" fmla="*/ 5053652 w 5053652"/>
              <a:gd name="connsiteY2" fmla="*/ 4844379 h 9200989"/>
              <a:gd name="connsiteX3" fmla="*/ 697042 w 5053652"/>
              <a:gd name="connsiteY3" fmla="*/ 9200989 h 9200989"/>
              <a:gd name="connsiteX4" fmla="*/ 0 w 5053652"/>
              <a:gd name="connsiteY4" fmla="*/ 9200989 h 9200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652" h="9200989">
                <a:moveTo>
                  <a:pt x="0" y="209273"/>
                </a:moveTo>
                <a:lnTo>
                  <a:pt x="209274" y="0"/>
                </a:lnTo>
                <a:lnTo>
                  <a:pt x="5053652" y="4844379"/>
                </a:lnTo>
                <a:lnTo>
                  <a:pt x="697042" y="9200989"/>
                </a:lnTo>
                <a:lnTo>
                  <a:pt x="0" y="9200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aphicFrame>
        <p:nvGraphicFramePr>
          <p:cNvPr id="4" name="Table 3"/>
          <p:cNvGraphicFramePr>
            <a:graphicFrameLocks noGrp="1"/>
          </p:cNvGraphicFramePr>
          <p:nvPr/>
        </p:nvGraphicFramePr>
        <p:xfrm>
          <a:off x="391127" y="1210890"/>
          <a:ext cx="6552785" cy="5872094"/>
        </p:xfrm>
        <a:graphic>
          <a:graphicData uri="http://schemas.openxmlformats.org/drawingml/2006/table">
            <a:tbl>
              <a:tblPr firstRow="1" bandRow="1">
                <a:tableStyleId>{5940675A-B579-460E-94D1-54222C63F5DA}</a:tableStyleId>
              </a:tblPr>
              <a:tblGrid>
                <a:gridCol w="6552785">
                  <a:extLst>
                    <a:ext uri="{9D8B030D-6E8A-4147-A177-3AD203B41FA5}">
                      <a16:colId xmlns:a16="http://schemas.microsoft.com/office/drawing/2014/main" val="20000"/>
                    </a:ext>
                  </a:extLst>
                </a:gridCol>
              </a:tblGrid>
              <a:tr h="359636">
                <a:tc>
                  <a:txBody>
                    <a:bodyPr/>
                    <a:lstStyle/>
                    <a:p>
                      <a:r>
                        <a:rPr lang="en-US" sz="2400" kern="1200" dirty="0">
                          <a:solidFill>
                            <a:schemeClr val="tx2"/>
                          </a:solidFill>
                          <a:latin typeface="+mn-lt"/>
                          <a:ea typeface="+mn-ea"/>
                          <a:cs typeface="+mn-cs"/>
                        </a:rPr>
                        <a:t>Nebraska Department of Education</a:t>
                      </a:r>
                      <a:endParaRPr lang="en-US" sz="2400" dirty="0">
                        <a:solidFill>
                          <a:schemeClr val="tx2"/>
                        </a:solidFill>
                      </a:endParaRPr>
                    </a:p>
                  </a:txBody>
                  <a:tcPr marL="56727" marR="56727" marT="28363" marB="28363"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59636">
                <a:tc>
                  <a:txBody>
                    <a:bodyPr/>
                    <a:lstStyle/>
                    <a:p>
                      <a:r>
                        <a:rPr lang="en-US" sz="2400" u="sng" kern="1200" dirty="0">
                          <a:solidFill>
                            <a:schemeClr val="tx2"/>
                          </a:solidFill>
                          <a:latin typeface="+mn-lt"/>
                          <a:ea typeface="+mn-ea"/>
                          <a:cs typeface="+mn-cs"/>
                          <a:hlinkClick r:id="rId2">
                            <a:extLst>
                              <a:ext uri="{A12FA001-AC4F-418D-AE19-62706E023703}">
                                <ahyp:hlinkClr xmlns:ahyp="http://schemas.microsoft.com/office/drawing/2018/hyperlinkcolor" val="tx"/>
                              </a:ext>
                            </a:extLst>
                          </a:hlinkClick>
                        </a:rPr>
                        <a:t>http://www.education.ne.gov</a:t>
                      </a:r>
                      <a:endParaRPr lang="en-US" sz="2400" dirty="0">
                        <a:solidFill>
                          <a:schemeClr val="tx2"/>
                        </a:solidFill>
                      </a:endParaRPr>
                    </a:p>
                  </a:txBody>
                  <a:tcPr marL="56727" marR="56727" marT="28363" marB="283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648348">
                <a:tc>
                  <a:txBody>
                    <a:bodyPr/>
                    <a:lstStyle/>
                    <a:p>
                      <a:endParaRPr lang="en-US" sz="2400" kern="1200" dirty="0">
                        <a:solidFill>
                          <a:schemeClr val="tx2"/>
                        </a:solidFill>
                        <a:latin typeface="+mn-lt"/>
                        <a:ea typeface="+mn-ea"/>
                        <a:cs typeface="+mn-cs"/>
                      </a:endParaRPr>
                    </a:p>
                    <a:p>
                      <a:r>
                        <a:rPr lang="en-US" sz="2400" kern="1200" dirty="0">
                          <a:solidFill>
                            <a:schemeClr val="tx2"/>
                          </a:solidFill>
                          <a:latin typeface="+mn-lt"/>
                          <a:ea typeface="+mn-ea"/>
                          <a:cs typeface="+mn-cs"/>
                        </a:rPr>
                        <a:t>Finance &amp; Organizational Services</a:t>
                      </a:r>
                      <a:endParaRPr lang="en-US" sz="2400" dirty="0">
                        <a:solidFill>
                          <a:schemeClr val="tx2"/>
                        </a:solidFill>
                      </a:endParaRPr>
                    </a:p>
                  </a:txBody>
                  <a:tcPr marL="56727" marR="56727" marT="28363" marB="28363"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59636">
                <a:tc>
                  <a:txBody>
                    <a:bodyPr/>
                    <a:lstStyle/>
                    <a:p>
                      <a:r>
                        <a:rPr lang="en-US" sz="2400" u="sng" kern="1200" dirty="0">
                          <a:solidFill>
                            <a:schemeClr val="tx2"/>
                          </a:solidFill>
                          <a:latin typeface="+mn-lt"/>
                          <a:ea typeface="+mn-ea"/>
                          <a:cs typeface="+mn-cs"/>
                          <a:hlinkClick r:id="rId3">
                            <a:extLst>
                              <a:ext uri="{A12FA001-AC4F-418D-AE19-62706E023703}">
                                <ahyp:hlinkClr xmlns:ahyp="http://schemas.microsoft.com/office/drawing/2018/hyperlinkcolor" val="tx"/>
                              </a:ext>
                            </a:extLst>
                          </a:hlinkClick>
                        </a:rPr>
                        <a:t>http://www.education.ne.gov/FOS</a:t>
                      </a:r>
                      <a:endParaRPr lang="en-US" sz="2400" dirty="0">
                        <a:solidFill>
                          <a:schemeClr val="tx2"/>
                        </a:solidFill>
                      </a:endParaRPr>
                    </a:p>
                  </a:txBody>
                  <a:tcPr marL="56727" marR="56727" marT="28363" marB="283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648348">
                <a:tc>
                  <a:txBody>
                    <a:bodyPr/>
                    <a:lstStyle/>
                    <a:p>
                      <a:endParaRPr lang="en-US" sz="2400" kern="1200" dirty="0">
                        <a:solidFill>
                          <a:schemeClr val="tx2"/>
                        </a:solidFill>
                        <a:latin typeface="+mn-lt"/>
                        <a:ea typeface="+mn-ea"/>
                        <a:cs typeface="+mn-cs"/>
                      </a:endParaRPr>
                    </a:p>
                    <a:p>
                      <a:r>
                        <a:rPr lang="en-US" sz="2400" kern="1200" dirty="0">
                          <a:solidFill>
                            <a:schemeClr val="tx2"/>
                          </a:solidFill>
                          <a:latin typeface="+mn-lt"/>
                          <a:ea typeface="+mn-ea"/>
                          <a:cs typeface="+mn-cs"/>
                        </a:rPr>
                        <a:t>Nebraska Department of Education Portal</a:t>
                      </a:r>
                      <a:endParaRPr lang="en-US" sz="2400" dirty="0">
                        <a:solidFill>
                          <a:schemeClr val="tx2"/>
                        </a:solidFill>
                      </a:endParaRPr>
                    </a:p>
                  </a:txBody>
                  <a:tcPr marL="56727" marR="56727" marT="28363" marB="28363"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59636">
                <a:tc>
                  <a:txBody>
                    <a:bodyPr/>
                    <a:lstStyle/>
                    <a:p>
                      <a:r>
                        <a:rPr lang="en-US" sz="2400" u="sng" kern="1200" dirty="0">
                          <a:solidFill>
                            <a:schemeClr val="tx2"/>
                          </a:solidFill>
                          <a:latin typeface="+mn-lt"/>
                          <a:ea typeface="+mn-ea"/>
                          <a:cs typeface="+mn-cs"/>
                          <a:hlinkClick r:id="rId4">
                            <a:extLst>
                              <a:ext uri="{A12FA001-AC4F-418D-AE19-62706E023703}">
                                <ahyp:hlinkClr xmlns:ahyp="http://schemas.microsoft.com/office/drawing/2018/hyperlinkcolor" val="tx"/>
                              </a:ext>
                            </a:extLst>
                          </a:hlinkClick>
                        </a:rPr>
                        <a:t>https://portal.education.ne.gov</a:t>
                      </a:r>
                      <a:endParaRPr lang="en-US" sz="2400" dirty="0">
                        <a:solidFill>
                          <a:schemeClr val="tx2"/>
                        </a:solidFill>
                      </a:endParaRPr>
                    </a:p>
                  </a:txBody>
                  <a:tcPr marL="56727" marR="56727" marT="28363" marB="283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648348">
                <a:tc>
                  <a:txBody>
                    <a:bodyPr/>
                    <a:lstStyle/>
                    <a:p>
                      <a:endParaRPr lang="en-US" sz="2400" kern="1200" dirty="0">
                        <a:solidFill>
                          <a:schemeClr val="tx2"/>
                        </a:solidFill>
                        <a:latin typeface="+mn-lt"/>
                        <a:ea typeface="+mn-ea"/>
                        <a:cs typeface="+mn-cs"/>
                      </a:endParaRPr>
                    </a:p>
                    <a:p>
                      <a:r>
                        <a:rPr lang="en-US" sz="2400" kern="1200" dirty="0">
                          <a:solidFill>
                            <a:schemeClr val="tx2"/>
                          </a:solidFill>
                          <a:latin typeface="+mn-lt"/>
                          <a:ea typeface="+mn-ea"/>
                          <a:cs typeface="+mn-cs"/>
                        </a:rPr>
                        <a:t>NDE Payment Information</a:t>
                      </a:r>
                      <a:endParaRPr lang="en-US" sz="2400" dirty="0">
                        <a:solidFill>
                          <a:schemeClr val="tx2"/>
                        </a:solidFill>
                      </a:endParaRPr>
                    </a:p>
                  </a:txBody>
                  <a:tcPr marL="56727" marR="56727" marT="28363" marB="28363"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918294">
                <a:tc>
                  <a:txBody>
                    <a:bodyPr/>
                    <a:lstStyle/>
                    <a:p>
                      <a:pPr marL="0" algn="l" defTabSz="457200" rtl="0" eaLnBrk="1" latinLnBrk="0" hangingPunct="1"/>
                      <a:r>
                        <a:rPr lang="en-US" sz="2400" u="sng" kern="1200" dirty="0">
                          <a:solidFill>
                            <a:schemeClr val="tx2"/>
                          </a:solidFill>
                          <a:latin typeface="+mn-lt"/>
                          <a:ea typeface="+mn-ea"/>
                          <a:cs typeface="+mn-cs"/>
                          <a:hlinkClick r:id="rId5">
                            <a:extLst>
                              <a:ext uri="{A12FA001-AC4F-418D-AE19-62706E023703}">
                                <ahyp:hlinkClr xmlns:ahyp="http://schemas.microsoft.com/office/drawing/2018/hyperlinkcolor" val="tx"/>
                              </a:ext>
                            </a:extLst>
                          </a:hlinkClick>
                        </a:rPr>
                        <a:t>https://www.education.ne.gov/fos/payment-information/</a:t>
                      </a:r>
                      <a:endParaRPr lang="en-US" sz="2400" u="sng" kern="1200" dirty="0">
                        <a:solidFill>
                          <a:schemeClr val="tx2"/>
                        </a:solidFill>
                        <a:latin typeface="+mn-lt"/>
                        <a:ea typeface="+mn-ea"/>
                        <a:cs typeface="+mn-cs"/>
                      </a:endParaRPr>
                    </a:p>
                    <a:p>
                      <a:pPr marL="0" algn="l" defTabSz="457200" rtl="0" eaLnBrk="1" latinLnBrk="0" hangingPunct="1"/>
                      <a:endParaRPr lang="en-US" sz="2400" u="sng" kern="1200" dirty="0">
                        <a:solidFill>
                          <a:schemeClr val="tx2"/>
                        </a:solidFill>
                        <a:latin typeface="+mn-lt"/>
                        <a:ea typeface="+mn-ea"/>
                        <a:cs typeface="+mn-cs"/>
                      </a:endParaRPr>
                    </a:p>
                  </a:txBody>
                  <a:tcPr marL="56727" marR="56727" marT="28363" marB="283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331703">
                <a:tc>
                  <a:txBody>
                    <a:bodyPr/>
                    <a:lstStyle/>
                    <a:p>
                      <a:endParaRPr lang="en-US" sz="1500" dirty="0"/>
                    </a:p>
                  </a:txBody>
                  <a:tcPr marL="56727" marR="56727" marT="28363" marB="28363" anchor="b">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31703">
                <a:tc>
                  <a:txBody>
                    <a:bodyPr/>
                    <a:lstStyle/>
                    <a:p>
                      <a:endParaRPr lang="en-US" sz="1500" dirty="0">
                        <a:solidFill>
                          <a:srgbClr val="3366FF"/>
                        </a:solidFill>
                      </a:endParaRPr>
                    </a:p>
                  </a:txBody>
                  <a:tcPr marL="56727" marR="56727" marT="28363" marB="28363">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23651925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8">
            <a:extLst>
              <a:ext uri="{FF2B5EF4-FFF2-40B4-BE49-F238E27FC236}">
                <a16:creationId xmlns:a16="http://schemas.microsoft.com/office/drawing/2014/main" id="{1709F1D5-B0F1-4714-A239-E5B61C1619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2" name="Rectangle: Rounded Corners 10">
            <a:extLst>
              <a:ext uri="{FF2B5EF4-FFF2-40B4-BE49-F238E27FC236}">
                <a16:creationId xmlns:a16="http://schemas.microsoft.com/office/drawing/2014/main" id="{228FB460-D3FF-4440-A020-05982A09E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0546" y="1011045"/>
            <a:ext cx="4369859" cy="4369859"/>
          </a:xfrm>
          <a:prstGeom prst="roundRect">
            <a:avLst>
              <a:gd name="adj" fmla="val 275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956826" y="1112969"/>
            <a:ext cx="3937298" cy="1606428"/>
          </a:xfrm>
        </p:spPr>
        <p:txBody>
          <a:bodyPr>
            <a:normAutofit/>
          </a:bodyPr>
          <a:lstStyle/>
          <a:p>
            <a:pPr>
              <a:defRPr/>
            </a:pPr>
            <a:r>
              <a:rPr lang="en-US" dirty="0">
                <a:solidFill>
                  <a:srgbClr val="FFFFFF"/>
                </a:solidFill>
              </a:rPr>
              <a:t>Budget Assistance</a:t>
            </a:r>
          </a:p>
        </p:txBody>
      </p:sp>
      <p:sp>
        <p:nvSpPr>
          <p:cNvPr id="24" name="Freeform: Shape 12">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529" y="0"/>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5" name="Freeform: Shape 14">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1511" y="-1"/>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26" name="Freeform: Shape 16">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 name="Content Placeholder 2"/>
          <p:cNvSpPr>
            <a:spLocks noGrp="1"/>
          </p:cNvSpPr>
          <p:nvPr>
            <p:ph idx="1"/>
          </p:nvPr>
        </p:nvSpPr>
        <p:spPr>
          <a:xfrm>
            <a:off x="6096000" y="820880"/>
            <a:ext cx="5257799" cy="4889350"/>
          </a:xfrm>
        </p:spPr>
        <p:txBody>
          <a:bodyPr anchor="t">
            <a:normAutofit/>
          </a:bodyPr>
          <a:lstStyle/>
          <a:p>
            <a:pPr>
              <a:defRPr/>
            </a:pPr>
            <a:r>
              <a:rPr lang="en-US" dirty="0"/>
              <a:t>Administrators’ Days – Crowne  Conference Center</a:t>
            </a:r>
          </a:p>
          <a:p>
            <a:pPr lvl="1">
              <a:defRPr/>
            </a:pPr>
            <a:r>
              <a:rPr lang="en-US" dirty="0"/>
              <a:t>Second Floor</a:t>
            </a:r>
          </a:p>
          <a:p>
            <a:pPr lvl="1">
              <a:defRPr/>
            </a:pPr>
            <a:r>
              <a:rPr lang="en-US" dirty="0"/>
              <a:t>July 29th &amp; July 30th</a:t>
            </a:r>
          </a:p>
          <a:p>
            <a:pPr lvl="2">
              <a:defRPr/>
            </a:pPr>
            <a:r>
              <a:rPr lang="en-US" dirty="0"/>
              <a:t>8 a.m. – Noon</a:t>
            </a:r>
          </a:p>
          <a:p>
            <a:pPr lvl="2">
              <a:defRPr/>
            </a:pPr>
            <a:r>
              <a:rPr lang="en-US" dirty="0"/>
              <a:t>1 p.m. – 3 p.m.</a:t>
            </a:r>
          </a:p>
          <a:p>
            <a:pPr marL="914400" lvl="2" indent="0">
              <a:buNone/>
              <a:defRPr/>
            </a:pPr>
            <a:endParaRPr lang="en-US" dirty="0"/>
          </a:p>
        </p:txBody>
      </p:sp>
      <p:sp>
        <p:nvSpPr>
          <p:cNvPr id="19" name="Freeform: Shape 18">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21" name="Freeform: Shape 20">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18308" y="5717905"/>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23" name="Freeform: Shape 22">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2972" y="6258755"/>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 name="Rectangle 5">
            <a:extLst>
              <a:ext uri="{FF2B5EF4-FFF2-40B4-BE49-F238E27FC236}">
                <a16:creationId xmlns:a16="http://schemas.microsoft.com/office/drawing/2014/main" id="{A0A6C5C4-2D4B-0EBC-9903-35DE9808D892}"/>
              </a:ext>
            </a:extLst>
          </p:cNvPr>
          <p:cNvSpPr/>
          <p:nvPr/>
        </p:nvSpPr>
        <p:spPr>
          <a:xfrm>
            <a:off x="242066" y="5630779"/>
            <a:ext cx="4482356" cy="123524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bg1"/>
                </a:solidFill>
                <a:effectLst/>
                <a:uLnTx/>
                <a:uFillTx/>
                <a:latin typeface="Tw Cen MT" panose="020B0602020104020603"/>
                <a:ea typeface="+mn-ea"/>
                <a:cs typeface="+mn-cs"/>
              </a:rPr>
              <a:t>If the budget has you feeling this way come find us!</a:t>
            </a:r>
          </a:p>
        </p:txBody>
      </p:sp>
      <p:sp>
        <p:nvSpPr>
          <p:cNvPr id="8" name="TextBox 7">
            <a:extLst>
              <a:ext uri="{FF2B5EF4-FFF2-40B4-BE49-F238E27FC236}">
                <a16:creationId xmlns:a16="http://schemas.microsoft.com/office/drawing/2014/main" id="{1DFB791D-B7AF-268B-C956-A917D71BB7CE}"/>
              </a:ext>
            </a:extLst>
          </p:cNvPr>
          <p:cNvSpPr txBox="1"/>
          <p:nvPr/>
        </p:nvSpPr>
        <p:spPr>
          <a:xfrm>
            <a:off x="1076785" y="2809820"/>
            <a:ext cx="6096000" cy="2601225"/>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srgbClr val="001689"/>
                </a:solidFill>
                <a:effectLst/>
                <a:uLnTx/>
                <a:uFillTx/>
                <a:latin typeface="Tw Cen MT" panose="020B0602020104020603"/>
                <a:ea typeface="+mn-ea"/>
                <a:cs typeface="+mn-cs"/>
              </a:rPr>
              <a:t>Dedicated Rooms </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srgbClr val="001689"/>
                </a:solidFill>
                <a:effectLst/>
                <a:uLnTx/>
                <a:uFillTx/>
                <a:latin typeface="Tw Cen MT" panose="020B0602020104020603"/>
                <a:ea typeface="+mn-ea"/>
                <a:cs typeface="+mn-cs"/>
              </a:rPr>
              <a:t>One on One Help</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srgbClr val="001689"/>
                </a:solidFill>
                <a:effectLst/>
                <a:uLnTx/>
                <a:uFillTx/>
                <a:latin typeface="Tw Cen MT" panose="020B0602020104020603"/>
                <a:ea typeface="+mn-ea"/>
                <a:cs typeface="+mn-cs"/>
              </a:rPr>
              <a:t>Bring Laptop</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srgbClr val="001689"/>
                </a:solidFill>
                <a:effectLst/>
                <a:uLnTx/>
                <a:uFillTx/>
                <a:latin typeface="Tw Cen MT" panose="020B0602020104020603"/>
                <a:ea typeface="+mn-ea"/>
                <a:cs typeface="+mn-cs"/>
              </a:rPr>
              <a:t>Budget Form started</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r>
              <a:rPr kumimoji="0" lang="en-US" sz="2800" b="0" i="0" u="none" strike="noStrike" kern="1200" cap="none" spc="0" normalizeH="0" baseline="0" noProof="0" dirty="0">
                <a:ln>
                  <a:noFill/>
                </a:ln>
                <a:solidFill>
                  <a:srgbClr val="001689"/>
                </a:solidFill>
                <a:effectLst/>
                <a:uLnTx/>
                <a:uFillTx/>
                <a:latin typeface="Tw Cen MT" panose="020B0602020104020603"/>
                <a:ea typeface="+mn-ea"/>
                <a:cs typeface="+mn-cs"/>
              </a:rPr>
              <a:t>Audit </a:t>
            </a:r>
          </a:p>
          <a:p>
            <a:pPr marL="685800" marR="0" lvl="1" indent="-228600" algn="l" defTabSz="914400" rtl="0" eaLnBrk="1" fontAlgn="auto" latinLnBrk="0" hangingPunct="1">
              <a:lnSpc>
                <a:spcPct val="90000"/>
              </a:lnSpc>
              <a:spcBef>
                <a:spcPts val="500"/>
              </a:spcBef>
              <a:spcAft>
                <a:spcPts val="0"/>
              </a:spcAft>
              <a:buClrTx/>
              <a:buSzTx/>
              <a:buFont typeface="Wingdings" panose="05000000000000000000" pitchFamily="2" charset="2"/>
              <a:buChar char="Ø"/>
              <a:tabLst/>
              <a:defRPr/>
            </a:pPr>
            <a:endParaRPr kumimoji="0" lang="en-US" sz="1800" b="0" i="0" u="none" strike="noStrike" kern="1200" cap="none" spc="0" normalizeH="0" baseline="0" noProof="0" dirty="0">
              <a:ln>
                <a:noFill/>
              </a:ln>
              <a:solidFill>
                <a:srgbClr val="001689"/>
              </a:solidFill>
              <a:effectLst/>
              <a:uLnTx/>
              <a:uFillTx/>
              <a:latin typeface="Tw Cen MT" panose="020B0602020104020603"/>
              <a:ea typeface="+mn-ea"/>
              <a:cs typeface="+mn-cs"/>
            </a:endParaRPr>
          </a:p>
        </p:txBody>
      </p:sp>
      <p:pic>
        <p:nvPicPr>
          <p:cNvPr id="2050" name="Picture 2" descr="the office rage GIF">
            <a:extLst>
              <a:ext uri="{FF2B5EF4-FFF2-40B4-BE49-F238E27FC236}">
                <a16:creationId xmlns:a16="http://schemas.microsoft.com/office/drawing/2014/main" id="{2FC5AB71-4B0D-4573-BFD9-58B9E08074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09763" y="3585411"/>
            <a:ext cx="5082237" cy="3272589"/>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13A04337-C083-777B-A376-3A523A094584}"/>
              </a:ext>
              <a:ext uri="{C183D7F6-B498-43B3-948B-1728B52AA6E4}">
                <adec:decorative xmlns:adec="http://schemas.microsoft.com/office/drawing/2017/decorative" val="1"/>
              </a:ext>
            </a:extLst>
          </p:cNvPr>
          <p:cNvSpPr/>
          <p:nvPr/>
        </p:nvSpPr>
        <p:spPr>
          <a:xfrm>
            <a:off x="4724422" y="5835649"/>
            <a:ext cx="2277663" cy="423106"/>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481567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73"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75"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77"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79"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81" name="Rectangle 80">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28674" name="Rectangle 2"/>
          <p:cNvSpPr>
            <a:spLocks noGrp="1" noChangeArrowheads="1"/>
          </p:cNvSpPr>
          <p:nvPr>
            <p:ph type="title"/>
          </p:nvPr>
        </p:nvSpPr>
        <p:spPr>
          <a:xfrm>
            <a:off x="958506" y="800392"/>
            <a:ext cx="10264697" cy="1212102"/>
          </a:xfrm>
        </p:spPr>
        <p:txBody>
          <a:bodyPr vert="horz" lIns="91440" tIns="45720" rIns="91440" bIns="45720" rtlCol="0" anchor="ctr">
            <a:normAutofit/>
          </a:bodyPr>
          <a:lstStyle/>
          <a:p>
            <a:r>
              <a:rPr lang="en-US" sz="4000" kern="1200" dirty="0">
                <a:solidFill>
                  <a:srgbClr val="FFFFFF"/>
                </a:solidFill>
                <a:latin typeface="+mj-lt"/>
                <a:ea typeface="+mj-ea"/>
                <a:cs typeface="+mj-cs"/>
              </a:rPr>
              <a:t>NDE School Finance Team</a:t>
            </a:r>
          </a:p>
        </p:txBody>
      </p:sp>
      <p:sp>
        <p:nvSpPr>
          <p:cNvPr id="4" name="TextBox 3"/>
          <p:cNvSpPr txBox="1"/>
          <p:nvPr/>
        </p:nvSpPr>
        <p:spPr>
          <a:xfrm>
            <a:off x="1398104" y="2431808"/>
            <a:ext cx="9708995" cy="4205342"/>
          </a:xfrm>
          <a:prstGeom prst="rect">
            <a:avLst/>
          </a:prstGeom>
        </p:spPr>
        <p:txBody>
          <a:bodyPr vert="horz" lIns="91440" tIns="45720" rIns="91440" bIns="45720" rtlCol="0" anchor="ctr">
            <a:normAutofit fontScale="92500" lnSpcReduction="20000"/>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Bryce Wilson </a:t>
            </a:r>
          </a:p>
          <a:p>
            <a:pPr marL="257175"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hlinkClick r:id="rId3"/>
              </a:rPr>
              <a:t>bryce.wilson@nebraska.gov</a:t>
            </a: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		402-471-4320</a:t>
            </a:r>
          </a:p>
          <a:p>
            <a:pPr marL="28575" marR="0" lvl="0" indent="0" algn="l" defTabSz="914400" rtl="0" eaLnBrk="1" fontAlgn="auto" latinLnBrk="0" hangingPunct="1">
              <a:lnSpc>
                <a:spcPct val="9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Michelle Cartwright</a:t>
            </a:r>
          </a:p>
          <a:p>
            <a:pPr marL="257175"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hlinkClick r:id="rId4"/>
              </a:rPr>
              <a:t>michelle.cartwright@nebraska.gov</a:t>
            </a: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 	402-450-0867</a:t>
            </a:r>
          </a:p>
          <a:p>
            <a:pPr marL="28575" marR="0" lvl="0" indent="0" algn="l" defTabSz="914400" rtl="0" eaLnBrk="1" fontAlgn="auto" latinLnBrk="0" hangingPunct="1">
              <a:lnSpc>
                <a:spcPct val="9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Stephanie DeGroot</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hlinkClick r:id="rId5"/>
              </a:rPr>
              <a:t>stephanie.degroot@nebraska.gov</a:t>
            </a: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 	402-540-0649</a:t>
            </a:r>
          </a:p>
          <a:p>
            <a:pPr marL="114300" marR="0" lvl="0" indent="0" algn="l" defTabSz="914400" rtl="0" eaLnBrk="1" fontAlgn="auto" latinLnBrk="0" hangingPunct="1">
              <a:lnSpc>
                <a:spcPct val="90000"/>
              </a:lnSpc>
              <a:spcBef>
                <a:spcPts val="0"/>
              </a:spcBef>
              <a:spcAft>
                <a:spcPts val="60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Kelsey Larsen</a:t>
            </a:r>
          </a:p>
          <a:p>
            <a:pPr marL="257175"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hlinkClick r:id="rId6"/>
              </a:rPr>
              <a:t>kelsey.larsen@nebraska.gov</a:t>
            </a:r>
            <a:r>
              <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rPr>
              <a:t>		402-450-1418</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987539787"/>
      </p:ext>
    </p:extLst>
  </p:cSld>
  <p:clrMapOvr>
    <a:masterClrMapping/>
  </p:clrMapOvr>
  <p:transition advClick="0"/>
</p:sld>
</file>

<file path=ppt/slides/slide1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838200" y="365125"/>
            <a:ext cx="10515600" cy="1325563"/>
          </a:xfrm>
        </p:spPr>
        <p:txBody>
          <a:bodyPr>
            <a:normAutofit/>
          </a:bodyPr>
          <a:lstStyle/>
          <a:p>
            <a:pPr algn="ctr"/>
            <a:r>
              <a:rPr lang="en-US" sz="5400" dirty="0"/>
              <a:t>You Made It!!!</a:t>
            </a:r>
          </a:p>
        </p:txBody>
      </p:sp>
      <p:sp>
        <p:nvSpPr>
          <p:cNvPr id="1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 name="Content Placeholder 2">
            <a:extLst>
              <a:ext uri="{FF2B5EF4-FFF2-40B4-BE49-F238E27FC236}">
                <a16:creationId xmlns:a16="http://schemas.microsoft.com/office/drawing/2014/main" id="{F0CF3577-B3C5-5D85-3E99-95B478496E9A}"/>
              </a:ext>
            </a:extLst>
          </p:cNvPr>
          <p:cNvSpPr>
            <a:spLocks noGrp="1"/>
          </p:cNvSpPr>
          <p:nvPr>
            <p:ph idx="1"/>
          </p:nvPr>
        </p:nvSpPr>
        <p:spPr/>
        <p:txBody>
          <a:bodyPr/>
          <a:lstStyle/>
          <a:p>
            <a:endParaRPr lang="en-US"/>
          </a:p>
        </p:txBody>
      </p:sp>
      <p:pic>
        <p:nvPicPr>
          <p:cNvPr id="4" name="Picture 2" descr="Sad The Office GIF">
            <a:extLst>
              <a:ext uri="{FF2B5EF4-FFF2-40B4-BE49-F238E27FC236}">
                <a16:creationId xmlns:a16="http://schemas.microsoft.com/office/drawing/2014/main" id="{6FAE7160-9121-C01F-A54A-79C0E52C95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1654" y="2051230"/>
            <a:ext cx="9145644" cy="46190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67318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5219498-D544-41AC-98FE-8F956EF66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1" name="Rectangle 10">
            <a:extLst>
              <a:ext uri="{FF2B5EF4-FFF2-40B4-BE49-F238E27FC236}">
                <a16:creationId xmlns:a16="http://schemas.microsoft.com/office/drawing/2014/main" id="{F500DBFC-17A9-4E0A-AEE2-A49F9AEEF0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p:cNvSpPr>
            <a:spLocks noGrp="1"/>
          </p:cNvSpPr>
          <p:nvPr>
            <p:ph type="title"/>
          </p:nvPr>
        </p:nvSpPr>
        <p:spPr>
          <a:xfrm>
            <a:off x="804672" y="4267832"/>
            <a:ext cx="4805996" cy="1297115"/>
          </a:xfrm>
        </p:spPr>
        <p:txBody>
          <a:bodyPr vert="horz" lIns="91440" tIns="45720" rIns="91440" bIns="45720" rtlCol="0" anchor="t">
            <a:normAutofit/>
          </a:bodyPr>
          <a:lstStyle/>
          <a:p>
            <a:pPr algn="l"/>
            <a:r>
              <a:rPr lang="en-US" sz="4000" kern="1200" dirty="0">
                <a:solidFill>
                  <a:schemeClr val="tx2"/>
                </a:solidFill>
                <a:latin typeface="+mj-lt"/>
                <a:ea typeface="+mj-ea"/>
                <a:cs typeface="+mj-cs"/>
              </a:rPr>
              <a:t>Thank You!</a:t>
            </a:r>
          </a:p>
        </p:txBody>
      </p:sp>
      <p:grpSp>
        <p:nvGrpSpPr>
          <p:cNvPr id="13" name="Group 12">
            <a:extLst>
              <a:ext uri="{FF2B5EF4-FFF2-40B4-BE49-F238E27FC236}">
                <a16:creationId xmlns:a16="http://schemas.microsoft.com/office/drawing/2014/main" id="{D74613BB-817C-4C4F-8A24-4936F2F064C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01023" y="52996"/>
            <a:ext cx="6093363" cy="6805005"/>
            <a:chOff x="6101023" y="52996"/>
            <a:chExt cx="6093363" cy="6805005"/>
          </a:xfrm>
        </p:grpSpPr>
        <p:sp>
          <p:nvSpPr>
            <p:cNvPr id="14" name="Freeform: Shape 13">
              <a:extLst>
                <a:ext uri="{FF2B5EF4-FFF2-40B4-BE49-F238E27FC236}">
                  <a16:creationId xmlns:a16="http://schemas.microsoft.com/office/drawing/2014/main" id="{926C820D-9A01-44F0-AE18-C2DAB089B8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3517682 w 5890490"/>
                <a:gd name="connsiteY0" fmla="*/ 0 h 6578439"/>
                <a:gd name="connsiteX1" fmla="*/ 5849513 w 5890490"/>
                <a:gd name="connsiteY1" fmla="*/ 841730 h 6578439"/>
                <a:gd name="connsiteX2" fmla="*/ 5890490 w 5890490"/>
                <a:gd name="connsiteY2" fmla="*/ 879060 h 6578439"/>
                <a:gd name="connsiteX3" fmla="*/ 5890490 w 5890490"/>
                <a:gd name="connsiteY3" fmla="*/ 1816052 h 6578439"/>
                <a:gd name="connsiteX4" fmla="*/ 5856961 w 5890490"/>
                <a:gd name="connsiteY4" fmla="*/ 1771023 h 6578439"/>
                <a:gd name="connsiteX5" fmla="*/ 5655397 w 5890490"/>
                <a:gd name="connsiteY5" fmla="*/ 1548813 h 6578439"/>
                <a:gd name="connsiteX6" fmla="*/ 3517682 w 5890490"/>
                <a:gd name="connsiteY6" fmla="*/ 658717 h 6578439"/>
                <a:gd name="connsiteX7" fmla="*/ 2395696 w 5890490"/>
                <a:gd name="connsiteY7" fmla="*/ 850721 h 6578439"/>
                <a:gd name="connsiteX8" fmla="*/ 1519955 w 5890490"/>
                <a:gd name="connsiteY8" fmla="*/ 1450441 h 6578439"/>
                <a:gd name="connsiteX9" fmla="*/ 1223630 w 5890490"/>
                <a:gd name="connsiteY9" fmla="*/ 1841430 h 6578439"/>
                <a:gd name="connsiteX10" fmla="*/ 1075857 w 5890490"/>
                <a:gd name="connsiteY10" fmla="*/ 2329343 h 6578439"/>
                <a:gd name="connsiteX11" fmla="*/ 731010 w 5890490"/>
                <a:gd name="connsiteY11" fmla="*/ 3483744 h 6578439"/>
                <a:gd name="connsiteX12" fmla="*/ 741000 w 5890490"/>
                <a:gd name="connsiteY12" fmla="*/ 4479719 h 6578439"/>
                <a:gd name="connsiteX13" fmla="*/ 1315615 w 5890490"/>
                <a:gd name="connsiteY13" fmla="*/ 5443827 h 6578439"/>
                <a:gd name="connsiteX14" fmla="*/ 2277503 w 5890490"/>
                <a:gd name="connsiteY14" fmla="*/ 6259386 h 6578439"/>
                <a:gd name="connsiteX15" fmla="*/ 3439448 w 5890490"/>
                <a:gd name="connsiteY15" fmla="*/ 6551739 h 6578439"/>
                <a:gd name="connsiteX16" fmla="*/ 4408732 w 5890490"/>
                <a:gd name="connsiteY16" fmla="*/ 6255172 h 6578439"/>
                <a:gd name="connsiteX17" fmla="*/ 5343243 w 5890490"/>
                <a:gd name="connsiteY17" fmla="*/ 5442509 h 6578439"/>
                <a:gd name="connsiteX18" fmla="*/ 5745566 w 5890490"/>
                <a:gd name="connsiteY18" fmla="*/ 5056656 h 6578439"/>
                <a:gd name="connsiteX19" fmla="*/ 5890490 w 5890490"/>
                <a:gd name="connsiteY19" fmla="*/ 4920880 h 6578439"/>
                <a:gd name="connsiteX20" fmla="*/ 5890490 w 5890490"/>
                <a:gd name="connsiteY20" fmla="*/ 5821966 h 6578439"/>
                <a:gd name="connsiteX21" fmla="*/ 5802002 w 5890490"/>
                <a:gd name="connsiteY21" fmla="*/ 5907904 h 6578439"/>
                <a:gd name="connsiteX22" fmla="*/ 5294358 w 5890490"/>
                <a:gd name="connsiteY22" fmla="*/ 6397505 h 6578439"/>
                <a:gd name="connsiteX23" fmla="*/ 5077178 w 5890490"/>
                <a:gd name="connsiteY23" fmla="*/ 6578439 h 6578439"/>
                <a:gd name="connsiteX24" fmla="*/ 1567290 w 5890490"/>
                <a:gd name="connsiteY24" fmla="*/ 6578439 h 6578439"/>
                <a:gd name="connsiteX25" fmla="*/ 1508588 w 5890490"/>
                <a:gd name="connsiteY25" fmla="*/ 6535186 h 6578439"/>
                <a:gd name="connsiteX26" fmla="*/ 826498 w 5890490"/>
                <a:gd name="connsiteY26" fmla="*/ 5876034 h 6578439"/>
                <a:gd name="connsiteX27" fmla="*/ 122403 w 5890490"/>
                <a:gd name="connsiteY27" fmla="*/ 3255655 h 6578439"/>
                <a:gd name="connsiteX28" fmla="*/ 1061197 w 5890490"/>
                <a:gd name="connsiteY28" fmla="*/ 984650 h 6578439"/>
                <a:gd name="connsiteX29" fmla="*/ 3517682 w 5890490"/>
                <a:gd name="connsiteY29"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890490" h="6578439">
                  <a:moveTo>
                    <a:pt x="3517682" y="0"/>
                  </a:moveTo>
                  <a:cubicBezTo>
                    <a:pt x="4402016" y="0"/>
                    <a:pt x="5213741" y="315483"/>
                    <a:pt x="5849513" y="841730"/>
                  </a:cubicBezTo>
                  <a:lnTo>
                    <a:pt x="5890490" y="879060"/>
                  </a:lnTo>
                  <a:lnTo>
                    <a:pt x="5890490" y="1816052"/>
                  </a:lnTo>
                  <a:lnTo>
                    <a:pt x="5856961" y="1771023"/>
                  </a:lnTo>
                  <a:cubicBezTo>
                    <a:pt x="5793650" y="1694076"/>
                    <a:pt x="5726429" y="1619959"/>
                    <a:pt x="5655397" y="1548813"/>
                  </a:cubicBezTo>
                  <a:cubicBezTo>
                    <a:pt x="5082208" y="974906"/>
                    <a:pt x="4322973" y="658717"/>
                    <a:pt x="3517682" y="658717"/>
                  </a:cubicBezTo>
                  <a:cubicBezTo>
                    <a:pt x="3085520" y="658717"/>
                    <a:pt x="2718488" y="721533"/>
                    <a:pt x="2395696" y="850721"/>
                  </a:cubicBezTo>
                  <a:cubicBezTo>
                    <a:pt x="2079132" y="977407"/>
                    <a:pt x="1792668" y="1173626"/>
                    <a:pt x="1519955" y="1450441"/>
                  </a:cubicBezTo>
                  <a:cubicBezTo>
                    <a:pt x="1330275" y="1642840"/>
                    <a:pt x="1263719" y="1756094"/>
                    <a:pt x="1223630" y="1841430"/>
                  </a:cubicBezTo>
                  <a:cubicBezTo>
                    <a:pt x="1166545" y="1962981"/>
                    <a:pt x="1128532" y="2116663"/>
                    <a:pt x="1075857" y="2329343"/>
                  </a:cubicBezTo>
                  <a:cubicBezTo>
                    <a:pt x="1008652" y="2601153"/>
                    <a:pt x="916537" y="2973574"/>
                    <a:pt x="731010" y="3483744"/>
                  </a:cubicBezTo>
                  <a:cubicBezTo>
                    <a:pt x="617488" y="3795981"/>
                    <a:pt x="620731" y="4121653"/>
                    <a:pt x="741000" y="4479719"/>
                  </a:cubicBezTo>
                  <a:cubicBezTo>
                    <a:pt x="847257" y="4796172"/>
                    <a:pt x="1045888" y="5129481"/>
                    <a:pt x="1315615" y="5443827"/>
                  </a:cubicBezTo>
                  <a:cubicBezTo>
                    <a:pt x="1630753" y="5810980"/>
                    <a:pt x="1945371" y="6077784"/>
                    <a:pt x="2277503" y="6259386"/>
                  </a:cubicBezTo>
                  <a:cubicBezTo>
                    <a:pt x="2637530" y="6456133"/>
                    <a:pt x="3017536" y="6551739"/>
                    <a:pt x="3439448" y="6551739"/>
                  </a:cubicBezTo>
                  <a:cubicBezTo>
                    <a:pt x="3781571" y="6551739"/>
                    <a:pt x="4089573" y="6457449"/>
                    <a:pt x="4408732" y="6255172"/>
                  </a:cubicBezTo>
                  <a:cubicBezTo>
                    <a:pt x="4738010" y="6046310"/>
                    <a:pt x="5050941" y="5739207"/>
                    <a:pt x="5343243" y="5442509"/>
                  </a:cubicBezTo>
                  <a:cubicBezTo>
                    <a:pt x="5479860" y="5303970"/>
                    <a:pt x="5614918" y="5178206"/>
                    <a:pt x="5745566" y="5056656"/>
                  </a:cubicBezTo>
                  <a:lnTo>
                    <a:pt x="5890490" y="4920880"/>
                  </a:lnTo>
                  <a:lnTo>
                    <a:pt x="5890490" y="5821966"/>
                  </a:lnTo>
                  <a:lnTo>
                    <a:pt x="5802002"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5" name="Freeform: Shape 14">
              <a:extLst>
                <a:ext uri="{FF2B5EF4-FFF2-40B4-BE49-F238E27FC236}">
                  <a16:creationId xmlns:a16="http://schemas.microsoft.com/office/drawing/2014/main" id="{458B604F-996E-4349-B131-E04ED285D8D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5" y="52996"/>
              <a:ext cx="6093361" cy="6805003"/>
            </a:xfrm>
            <a:custGeom>
              <a:avLst/>
              <a:gdLst>
                <a:gd name="connsiteX0" fmla="*/ 3391253 w 5890489"/>
                <a:gd name="connsiteY0" fmla="*/ 0 h 6578438"/>
                <a:gd name="connsiteX1" fmla="*/ 3434974 w 5890489"/>
                <a:gd name="connsiteY1" fmla="*/ 646 h 6578438"/>
                <a:gd name="connsiteX2" fmla="*/ 3522419 w 5890489"/>
                <a:gd name="connsiteY2" fmla="*/ 2712 h 6578438"/>
                <a:gd name="connsiteX3" fmla="*/ 3610261 w 5890489"/>
                <a:gd name="connsiteY3" fmla="*/ 6458 h 6578438"/>
                <a:gd name="connsiteX4" fmla="*/ 3786872 w 5890489"/>
                <a:gd name="connsiteY4" fmla="*/ 20667 h 6578438"/>
                <a:gd name="connsiteX5" fmla="*/ 3962291 w 5890489"/>
                <a:gd name="connsiteY5" fmla="*/ 43530 h 6578438"/>
                <a:gd name="connsiteX6" fmla="*/ 4135855 w 5890489"/>
                <a:gd name="connsiteY6" fmla="*/ 75176 h 6578438"/>
                <a:gd name="connsiteX7" fmla="*/ 4307299 w 5890489"/>
                <a:gd name="connsiteY7" fmla="*/ 114315 h 6578438"/>
                <a:gd name="connsiteX8" fmla="*/ 4476358 w 5890489"/>
                <a:gd name="connsiteY8" fmla="*/ 160816 h 6578438"/>
                <a:gd name="connsiteX9" fmla="*/ 4559829 w 5890489"/>
                <a:gd name="connsiteY9" fmla="*/ 186779 h 6578438"/>
                <a:gd name="connsiteX10" fmla="*/ 4642901 w 5890489"/>
                <a:gd name="connsiteY10" fmla="*/ 213648 h 6578438"/>
                <a:gd name="connsiteX11" fmla="*/ 5280847 w 5890489"/>
                <a:gd name="connsiteY11" fmla="*/ 485936 h 6578438"/>
                <a:gd name="connsiteX12" fmla="*/ 5865400 w 5890489"/>
                <a:gd name="connsiteY12" fmla="*/ 851099 h 6578438"/>
                <a:gd name="connsiteX13" fmla="*/ 5890489 w 5890489"/>
                <a:gd name="connsiteY13" fmla="*/ 870950 h 6578438"/>
                <a:gd name="connsiteX14" fmla="*/ 5890489 w 5890489"/>
                <a:gd name="connsiteY14" fmla="*/ 1321814 h 6578438"/>
                <a:gd name="connsiteX15" fmla="*/ 5887395 w 5890489"/>
                <a:gd name="connsiteY15" fmla="*/ 1318952 h 6578438"/>
                <a:gd name="connsiteX16" fmla="*/ 5830291 w 5890489"/>
                <a:gd name="connsiteY16" fmla="*/ 1265992 h 6578438"/>
                <a:gd name="connsiteX17" fmla="*/ 5815981 w 5890489"/>
                <a:gd name="connsiteY17" fmla="*/ 1252687 h 6578438"/>
                <a:gd name="connsiteX18" fmla="*/ 5801142 w 5890489"/>
                <a:gd name="connsiteY18" fmla="*/ 1240158 h 6578438"/>
                <a:gd name="connsiteX19" fmla="*/ 5771464 w 5890489"/>
                <a:gd name="connsiteY19" fmla="*/ 1214969 h 6578438"/>
                <a:gd name="connsiteX20" fmla="*/ 5651030 w 5890489"/>
                <a:gd name="connsiteY20" fmla="*/ 1115767 h 6578438"/>
                <a:gd name="connsiteX21" fmla="*/ 5123183 w 5890489"/>
                <a:gd name="connsiteY21" fmla="*/ 780443 h 6578438"/>
                <a:gd name="connsiteX22" fmla="*/ 4533860 w 5890489"/>
                <a:gd name="connsiteY22" fmla="*/ 567701 h 6578438"/>
                <a:gd name="connsiteX23" fmla="*/ 4457281 w 5890489"/>
                <a:gd name="connsiteY23" fmla="*/ 550780 h 6578438"/>
                <a:gd name="connsiteX24" fmla="*/ 4380568 w 5890489"/>
                <a:gd name="connsiteY24" fmla="*/ 535279 h 6578438"/>
                <a:gd name="connsiteX25" fmla="*/ 4303325 w 5890489"/>
                <a:gd name="connsiteY25" fmla="*/ 522879 h 6578438"/>
                <a:gd name="connsiteX26" fmla="*/ 4264769 w 5890489"/>
                <a:gd name="connsiteY26" fmla="*/ 516679 h 6578438"/>
                <a:gd name="connsiteX27" fmla="*/ 4226082 w 5890489"/>
                <a:gd name="connsiteY27" fmla="*/ 511253 h 6578438"/>
                <a:gd name="connsiteX28" fmla="*/ 4070934 w 5890489"/>
                <a:gd name="connsiteY28" fmla="*/ 494848 h 6578438"/>
                <a:gd name="connsiteX29" fmla="*/ 3915521 w 5890489"/>
                <a:gd name="connsiteY29" fmla="*/ 486065 h 6578438"/>
                <a:gd name="connsiteX30" fmla="*/ 3760241 w 5890489"/>
                <a:gd name="connsiteY30" fmla="*/ 484257 h 6578438"/>
                <a:gd name="connsiteX31" fmla="*/ 3682734 w 5890489"/>
                <a:gd name="connsiteY31" fmla="*/ 486581 h 6578438"/>
                <a:gd name="connsiteX32" fmla="*/ 3605491 w 5890489"/>
                <a:gd name="connsiteY32" fmla="*/ 488907 h 6578438"/>
                <a:gd name="connsiteX33" fmla="*/ 3527454 w 5890489"/>
                <a:gd name="connsiteY33" fmla="*/ 493169 h 6578438"/>
                <a:gd name="connsiteX34" fmla="*/ 3449151 w 5890489"/>
                <a:gd name="connsiteY34" fmla="*/ 498336 h 6578438"/>
                <a:gd name="connsiteX35" fmla="*/ 3410067 w 5890489"/>
                <a:gd name="connsiteY35" fmla="*/ 500532 h 6578438"/>
                <a:gd name="connsiteX36" fmla="*/ 3371246 w 5890489"/>
                <a:gd name="connsiteY36" fmla="*/ 504279 h 6578438"/>
                <a:gd name="connsiteX37" fmla="*/ 3293739 w 5890489"/>
                <a:gd name="connsiteY37" fmla="*/ 511512 h 6578438"/>
                <a:gd name="connsiteX38" fmla="*/ 2689445 w 5890489"/>
                <a:gd name="connsiteY38" fmla="*/ 610198 h 6578438"/>
                <a:gd name="connsiteX39" fmla="*/ 2117875 w 5890489"/>
                <a:gd name="connsiteY39" fmla="*/ 800335 h 6578438"/>
                <a:gd name="connsiteX40" fmla="*/ 1981276 w 5890489"/>
                <a:gd name="connsiteY40" fmla="*/ 865566 h 6578438"/>
                <a:gd name="connsiteX41" fmla="*/ 1847991 w 5890489"/>
                <a:gd name="connsiteY41" fmla="*/ 938676 h 6578438"/>
                <a:gd name="connsiteX42" fmla="*/ 1783069 w 5890489"/>
                <a:gd name="connsiteY42" fmla="*/ 978718 h 6578438"/>
                <a:gd name="connsiteX43" fmla="*/ 1750609 w 5890489"/>
                <a:gd name="connsiteY43" fmla="*/ 998869 h 6578438"/>
                <a:gd name="connsiteX44" fmla="*/ 1734312 w 5890489"/>
                <a:gd name="connsiteY44" fmla="*/ 1008945 h 6578438"/>
                <a:gd name="connsiteX45" fmla="*/ 1718547 w 5890489"/>
                <a:gd name="connsiteY45" fmla="*/ 1019924 h 6578438"/>
                <a:gd name="connsiteX46" fmla="*/ 1655481 w 5890489"/>
                <a:gd name="connsiteY46" fmla="*/ 1063582 h 6578438"/>
                <a:gd name="connsiteX47" fmla="*/ 1593077 w 5890489"/>
                <a:gd name="connsiteY47" fmla="*/ 1108664 h 6578438"/>
                <a:gd name="connsiteX48" fmla="*/ 1532263 w 5890489"/>
                <a:gd name="connsiteY48" fmla="*/ 1156197 h 6578438"/>
                <a:gd name="connsiteX49" fmla="*/ 1472509 w 5890489"/>
                <a:gd name="connsiteY49" fmla="*/ 1205152 h 6578438"/>
                <a:gd name="connsiteX50" fmla="*/ 1414212 w 5890489"/>
                <a:gd name="connsiteY50" fmla="*/ 1256175 h 6578438"/>
                <a:gd name="connsiteX51" fmla="*/ 1357242 w 5890489"/>
                <a:gd name="connsiteY51" fmla="*/ 1308359 h 6578438"/>
                <a:gd name="connsiteX52" fmla="*/ 1153072 w 5890489"/>
                <a:gd name="connsiteY52" fmla="*/ 1529498 h 6578438"/>
                <a:gd name="connsiteX53" fmla="*/ 1002694 w 5890489"/>
                <a:gd name="connsiteY53" fmla="*/ 1770658 h 6578438"/>
                <a:gd name="connsiteX54" fmla="*/ 974076 w 5890489"/>
                <a:gd name="connsiteY54" fmla="*/ 1835371 h 6578438"/>
                <a:gd name="connsiteX55" fmla="*/ 949564 w 5890489"/>
                <a:gd name="connsiteY55" fmla="*/ 1903573 h 6578438"/>
                <a:gd name="connsiteX56" fmla="*/ 927173 w 5890489"/>
                <a:gd name="connsiteY56" fmla="*/ 1974229 h 6578438"/>
                <a:gd name="connsiteX57" fmla="*/ 906107 w 5890489"/>
                <a:gd name="connsiteY57" fmla="*/ 2046952 h 6578438"/>
                <a:gd name="connsiteX58" fmla="*/ 751092 w 5890489"/>
                <a:gd name="connsiteY58" fmla="*/ 2676266 h 6578438"/>
                <a:gd name="connsiteX59" fmla="*/ 547189 w 5890489"/>
                <a:gd name="connsiteY59" fmla="*/ 3308422 h 6578438"/>
                <a:gd name="connsiteX60" fmla="*/ 441195 w 5890489"/>
                <a:gd name="connsiteY60" fmla="*/ 3866306 h 6578438"/>
                <a:gd name="connsiteX61" fmla="*/ 527182 w 5890489"/>
                <a:gd name="connsiteY61" fmla="*/ 4439174 h 6578438"/>
                <a:gd name="connsiteX62" fmla="*/ 775073 w 5890489"/>
                <a:gd name="connsiteY62" fmla="*/ 4987240 h 6578438"/>
                <a:gd name="connsiteX63" fmla="*/ 943206 w 5890489"/>
                <a:gd name="connsiteY63" fmla="*/ 5244933 h 6578438"/>
                <a:gd name="connsiteX64" fmla="*/ 1133728 w 5890489"/>
                <a:gd name="connsiteY64" fmla="*/ 5490356 h 6578438"/>
                <a:gd name="connsiteX65" fmla="*/ 1359626 w 5890489"/>
                <a:gd name="connsiteY65" fmla="*/ 5709815 h 6578438"/>
                <a:gd name="connsiteX66" fmla="*/ 1481254 w 5890489"/>
                <a:gd name="connsiteY66" fmla="*/ 5809146 h 6578438"/>
                <a:gd name="connsiteX67" fmla="*/ 1543260 w 5890489"/>
                <a:gd name="connsiteY67" fmla="*/ 5856940 h 6578438"/>
                <a:gd name="connsiteX68" fmla="*/ 1607518 w 5890489"/>
                <a:gd name="connsiteY68" fmla="*/ 5901374 h 6578438"/>
                <a:gd name="connsiteX69" fmla="*/ 2145566 w 5890489"/>
                <a:gd name="connsiteY69" fmla="*/ 6193814 h 6578438"/>
                <a:gd name="connsiteX70" fmla="*/ 2214991 w 5890489"/>
                <a:gd name="connsiteY70" fmla="*/ 6221844 h 6578438"/>
                <a:gd name="connsiteX71" fmla="*/ 2249307 w 5890489"/>
                <a:gd name="connsiteY71" fmla="*/ 6236182 h 6578438"/>
                <a:gd name="connsiteX72" fmla="*/ 2284285 w 5890489"/>
                <a:gd name="connsiteY72" fmla="*/ 6248711 h 6578438"/>
                <a:gd name="connsiteX73" fmla="*/ 2354241 w 5890489"/>
                <a:gd name="connsiteY73" fmla="*/ 6273124 h 6578438"/>
                <a:gd name="connsiteX74" fmla="*/ 2371597 w 5890489"/>
                <a:gd name="connsiteY74" fmla="*/ 6279324 h 6578438"/>
                <a:gd name="connsiteX75" fmla="*/ 2387894 w 5890489"/>
                <a:gd name="connsiteY75" fmla="*/ 6287719 h 6578438"/>
                <a:gd name="connsiteX76" fmla="*/ 2421414 w 5890489"/>
                <a:gd name="connsiteY76" fmla="*/ 6302186 h 6578438"/>
                <a:gd name="connsiteX77" fmla="*/ 2489117 w 5890489"/>
                <a:gd name="connsiteY77" fmla="*/ 6329441 h 6578438"/>
                <a:gd name="connsiteX78" fmla="*/ 2522902 w 5890489"/>
                <a:gd name="connsiteY78" fmla="*/ 6343134 h 6578438"/>
                <a:gd name="connsiteX79" fmla="*/ 2556953 w 5890489"/>
                <a:gd name="connsiteY79" fmla="*/ 6356051 h 6578438"/>
                <a:gd name="connsiteX80" fmla="*/ 2695009 w 5890489"/>
                <a:gd name="connsiteY80" fmla="*/ 6401905 h 6578438"/>
                <a:gd name="connsiteX81" fmla="*/ 3268035 w 5890489"/>
                <a:gd name="connsiteY81" fmla="*/ 6501238 h 6578438"/>
                <a:gd name="connsiteX82" fmla="*/ 3341038 w 5890489"/>
                <a:gd name="connsiteY82" fmla="*/ 6506145 h 6578438"/>
                <a:gd name="connsiteX83" fmla="*/ 3414703 w 5890489"/>
                <a:gd name="connsiteY83" fmla="*/ 6507050 h 6578438"/>
                <a:gd name="connsiteX84" fmla="*/ 3488237 w 5890489"/>
                <a:gd name="connsiteY84" fmla="*/ 6508212 h 6578438"/>
                <a:gd name="connsiteX85" fmla="*/ 3524142 w 5890489"/>
                <a:gd name="connsiteY85" fmla="*/ 6507955 h 6578438"/>
                <a:gd name="connsiteX86" fmla="*/ 3559252 w 5890489"/>
                <a:gd name="connsiteY86" fmla="*/ 6506921 h 6578438"/>
                <a:gd name="connsiteX87" fmla="*/ 3629207 w 5890489"/>
                <a:gd name="connsiteY87" fmla="*/ 6503045 h 6578438"/>
                <a:gd name="connsiteX88" fmla="*/ 3698633 w 5890489"/>
                <a:gd name="connsiteY88" fmla="*/ 6496845 h 6578438"/>
                <a:gd name="connsiteX89" fmla="*/ 3733213 w 5890489"/>
                <a:gd name="connsiteY89" fmla="*/ 6493357 h 6578438"/>
                <a:gd name="connsiteX90" fmla="*/ 3767529 w 5890489"/>
                <a:gd name="connsiteY90" fmla="*/ 6488707 h 6578438"/>
                <a:gd name="connsiteX91" fmla="*/ 3801845 w 5890489"/>
                <a:gd name="connsiteY91" fmla="*/ 6484057 h 6578438"/>
                <a:gd name="connsiteX92" fmla="*/ 3835895 w 5890489"/>
                <a:gd name="connsiteY92" fmla="*/ 6478116 h 6578438"/>
                <a:gd name="connsiteX93" fmla="*/ 4364801 w 5890489"/>
                <a:gd name="connsiteY93" fmla="*/ 6308517 h 6578438"/>
                <a:gd name="connsiteX94" fmla="*/ 4861379 w 5890489"/>
                <a:gd name="connsiteY94" fmla="*/ 6000576 h 6578438"/>
                <a:gd name="connsiteX95" fmla="*/ 5341263 w 5890489"/>
                <a:gd name="connsiteY95" fmla="*/ 5605834 h 6578438"/>
                <a:gd name="connsiteX96" fmla="*/ 5587301 w 5890489"/>
                <a:gd name="connsiteY96" fmla="*/ 5390379 h 6578438"/>
                <a:gd name="connsiteX97" fmla="*/ 5849105 w 5890489"/>
                <a:gd name="connsiteY97" fmla="*/ 5176344 h 6578438"/>
                <a:gd name="connsiteX98" fmla="*/ 5890489 w 5890489"/>
                <a:gd name="connsiteY98" fmla="*/ 5145260 h 6578438"/>
                <a:gd name="connsiteX99" fmla="*/ 5890489 w 5890489"/>
                <a:gd name="connsiteY99" fmla="*/ 5995323 h 6578438"/>
                <a:gd name="connsiteX100" fmla="*/ 5811477 w 5890489"/>
                <a:gd name="connsiteY100" fmla="*/ 6077819 h 6578438"/>
                <a:gd name="connsiteX101" fmla="*/ 5301384 w 5890489"/>
                <a:gd name="connsiteY101" fmla="*/ 6542958 h 6578438"/>
                <a:gd name="connsiteX102" fmla="*/ 5252008 w 5890489"/>
                <a:gd name="connsiteY102" fmla="*/ 6578438 h 6578438"/>
                <a:gd name="connsiteX103" fmla="*/ 1653730 w 5890489"/>
                <a:gd name="connsiteY103" fmla="*/ 6578438 h 6578438"/>
                <a:gd name="connsiteX104" fmla="*/ 1549768 w 5890489"/>
                <a:gd name="connsiteY104" fmla="*/ 6488821 h 6578438"/>
                <a:gd name="connsiteX105" fmla="*/ 1298282 w 5890489"/>
                <a:gd name="connsiteY105" fmla="*/ 6243932 h 6578438"/>
                <a:gd name="connsiteX106" fmla="*/ 1237999 w 5890489"/>
                <a:gd name="connsiteY106" fmla="*/ 6181671 h 6578438"/>
                <a:gd name="connsiteX107" fmla="*/ 1179967 w 5890489"/>
                <a:gd name="connsiteY107" fmla="*/ 6117862 h 6578438"/>
                <a:gd name="connsiteX108" fmla="*/ 1121936 w 5890489"/>
                <a:gd name="connsiteY108" fmla="*/ 6054569 h 6578438"/>
                <a:gd name="connsiteX109" fmla="*/ 1065628 w 5890489"/>
                <a:gd name="connsiteY109" fmla="*/ 5990243 h 6578438"/>
                <a:gd name="connsiteX110" fmla="*/ 954335 w 5890489"/>
                <a:gd name="connsiteY110" fmla="*/ 5861460 h 6578438"/>
                <a:gd name="connsiteX111" fmla="*/ 898953 w 5890489"/>
                <a:gd name="connsiteY111" fmla="*/ 5797393 h 6578438"/>
                <a:gd name="connsiteX112" fmla="*/ 842908 w 5890489"/>
                <a:gd name="connsiteY112" fmla="*/ 5733582 h 6578438"/>
                <a:gd name="connsiteX113" fmla="*/ 622442 w 5890489"/>
                <a:gd name="connsiteY113" fmla="*/ 5471884 h 6578438"/>
                <a:gd name="connsiteX114" fmla="*/ 425559 w 5890489"/>
                <a:gd name="connsiteY114" fmla="*/ 5190036 h 6578438"/>
                <a:gd name="connsiteX115" fmla="*/ 123877 w 5890489"/>
                <a:gd name="connsiteY115" fmla="*/ 4564210 h 6578438"/>
                <a:gd name="connsiteX116" fmla="*/ 130 w 5890489"/>
                <a:gd name="connsiteY116" fmla="*/ 3865530 h 6578438"/>
                <a:gd name="connsiteX117" fmla="*/ 30602 w 5890489"/>
                <a:gd name="connsiteY117" fmla="*/ 3505793 h 6578438"/>
                <a:gd name="connsiteX118" fmla="*/ 126924 w 5890489"/>
                <a:gd name="connsiteY118" fmla="*/ 3157164 h 6578438"/>
                <a:gd name="connsiteX119" fmla="*/ 334803 w 5890489"/>
                <a:gd name="connsiteY119" fmla="*/ 2560530 h 6578438"/>
                <a:gd name="connsiteX120" fmla="*/ 381176 w 5890489"/>
                <a:gd name="connsiteY120" fmla="*/ 2409144 h 6578438"/>
                <a:gd name="connsiteX121" fmla="*/ 425825 w 5890489"/>
                <a:gd name="connsiteY121" fmla="*/ 2255819 h 6578438"/>
                <a:gd name="connsiteX122" fmla="*/ 470210 w 5890489"/>
                <a:gd name="connsiteY122" fmla="*/ 2099523 h 6578438"/>
                <a:gd name="connsiteX123" fmla="*/ 492998 w 5890489"/>
                <a:gd name="connsiteY123" fmla="*/ 2020213 h 6578438"/>
                <a:gd name="connsiteX124" fmla="*/ 517509 w 5890489"/>
                <a:gd name="connsiteY124" fmla="*/ 1939224 h 6578438"/>
                <a:gd name="connsiteX125" fmla="*/ 544007 w 5890489"/>
                <a:gd name="connsiteY125" fmla="*/ 1857201 h 6578438"/>
                <a:gd name="connsiteX126" fmla="*/ 573288 w 5890489"/>
                <a:gd name="connsiteY126" fmla="*/ 1774274 h 6578438"/>
                <a:gd name="connsiteX127" fmla="*/ 606146 w 5890489"/>
                <a:gd name="connsiteY127" fmla="*/ 1690832 h 6578438"/>
                <a:gd name="connsiteX128" fmla="*/ 644569 w 5890489"/>
                <a:gd name="connsiteY128" fmla="*/ 1607775 h 6578438"/>
                <a:gd name="connsiteX129" fmla="*/ 837874 w 5890489"/>
                <a:gd name="connsiteY129" fmla="*/ 1297638 h 6578438"/>
                <a:gd name="connsiteX130" fmla="*/ 1069602 w 5890489"/>
                <a:gd name="connsiteY130" fmla="*/ 1032194 h 6578438"/>
                <a:gd name="connsiteX131" fmla="*/ 1130548 w 5890489"/>
                <a:gd name="connsiteY131" fmla="*/ 970839 h 6578438"/>
                <a:gd name="connsiteX132" fmla="*/ 1192024 w 5890489"/>
                <a:gd name="connsiteY132" fmla="*/ 910129 h 6578438"/>
                <a:gd name="connsiteX133" fmla="*/ 1255356 w 5890489"/>
                <a:gd name="connsiteY133" fmla="*/ 850841 h 6578438"/>
                <a:gd name="connsiteX134" fmla="*/ 1319614 w 5890489"/>
                <a:gd name="connsiteY134" fmla="*/ 792068 h 6578438"/>
                <a:gd name="connsiteX135" fmla="*/ 1385728 w 5890489"/>
                <a:gd name="connsiteY135" fmla="*/ 734975 h 6578438"/>
                <a:gd name="connsiteX136" fmla="*/ 1452768 w 5890489"/>
                <a:gd name="connsiteY136" fmla="*/ 678528 h 6578438"/>
                <a:gd name="connsiteX137" fmla="*/ 1469594 w 5890489"/>
                <a:gd name="connsiteY137" fmla="*/ 664449 h 6578438"/>
                <a:gd name="connsiteX138" fmla="*/ 1487083 w 5890489"/>
                <a:gd name="connsiteY138" fmla="*/ 651015 h 6578438"/>
                <a:gd name="connsiteX139" fmla="*/ 1522193 w 5890489"/>
                <a:gd name="connsiteY139" fmla="*/ 624277 h 6578438"/>
                <a:gd name="connsiteX140" fmla="*/ 1592415 w 5890489"/>
                <a:gd name="connsiteY140" fmla="*/ 570671 h 6578438"/>
                <a:gd name="connsiteX141" fmla="*/ 1738287 w 5890489"/>
                <a:gd name="connsiteY141" fmla="*/ 469402 h 6578438"/>
                <a:gd name="connsiteX142" fmla="*/ 1890918 w 5890489"/>
                <a:gd name="connsiteY142" fmla="*/ 376530 h 6578438"/>
                <a:gd name="connsiteX143" fmla="*/ 2555363 w 5890489"/>
                <a:gd name="connsiteY143" fmla="*/ 105274 h 6578438"/>
                <a:gd name="connsiteX144" fmla="*/ 3259291 w 5890489"/>
                <a:gd name="connsiteY144" fmla="*/ 3229 h 6578438"/>
                <a:gd name="connsiteX145" fmla="*/ 3347265 w 5890489"/>
                <a:gd name="connsiteY145" fmla="*/ 903 h 657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5890489" h="6578438">
                  <a:moveTo>
                    <a:pt x="3391253" y="0"/>
                  </a:moveTo>
                  <a:lnTo>
                    <a:pt x="3434974" y="646"/>
                  </a:lnTo>
                  <a:lnTo>
                    <a:pt x="3522419" y="2712"/>
                  </a:lnTo>
                  <a:cubicBezTo>
                    <a:pt x="3551567" y="3488"/>
                    <a:pt x="3580451" y="3746"/>
                    <a:pt x="3610261" y="6458"/>
                  </a:cubicBezTo>
                  <a:cubicBezTo>
                    <a:pt x="3669353" y="10850"/>
                    <a:pt x="3728179" y="14337"/>
                    <a:pt x="3786872" y="20667"/>
                  </a:cubicBezTo>
                  <a:lnTo>
                    <a:pt x="3962291" y="43530"/>
                  </a:lnTo>
                  <a:lnTo>
                    <a:pt x="4135855" y="75176"/>
                  </a:lnTo>
                  <a:cubicBezTo>
                    <a:pt x="4193224" y="87836"/>
                    <a:pt x="4250328" y="101398"/>
                    <a:pt x="4307299" y="114315"/>
                  </a:cubicBezTo>
                  <a:cubicBezTo>
                    <a:pt x="4364139" y="128394"/>
                    <a:pt x="4420050" y="145575"/>
                    <a:pt x="4476358" y="160816"/>
                  </a:cubicBezTo>
                  <a:cubicBezTo>
                    <a:pt x="4504580" y="167921"/>
                    <a:pt x="4532138" y="177995"/>
                    <a:pt x="4559829" y="186779"/>
                  </a:cubicBezTo>
                  <a:lnTo>
                    <a:pt x="4642901" y="213648"/>
                  </a:lnTo>
                  <a:cubicBezTo>
                    <a:pt x="4863234" y="288307"/>
                    <a:pt x="5076414" y="379371"/>
                    <a:pt x="5280847" y="485936"/>
                  </a:cubicBezTo>
                  <a:cubicBezTo>
                    <a:pt x="5485018" y="592631"/>
                    <a:pt x="5681768" y="713145"/>
                    <a:pt x="5865400" y="851099"/>
                  </a:cubicBezTo>
                  <a:lnTo>
                    <a:pt x="5890489" y="870950"/>
                  </a:lnTo>
                  <a:lnTo>
                    <a:pt x="5890489" y="1321814"/>
                  </a:lnTo>
                  <a:lnTo>
                    <a:pt x="5887395" y="1318952"/>
                  </a:lnTo>
                  <a:lnTo>
                    <a:pt x="5830291" y="1265992"/>
                  </a:lnTo>
                  <a:lnTo>
                    <a:pt x="5815981" y="1252687"/>
                  </a:lnTo>
                  <a:lnTo>
                    <a:pt x="5801142" y="1240158"/>
                  </a:lnTo>
                  <a:lnTo>
                    <a:pt x="5771464" y="1214969"/>
                  </a:lnTo>
                  <a:cubicBezTo>
                    <a:pt x="5731849" y="1181385"/>
                    <a:pt x="5692897" y="1146896"/>
                    <a:pt x="5651030" y="1115767"/>
                  </a:cubicBezTo>
                  <a:cubicBezTo>
                    <a:pt x="5487534" y="986985"/>
                    <a:pt x="5311321" y="872542"/>
                    <a:pt x="5123183" y="780443"/>
                  </a:cubicBezTo>
                  <a:cubicBezTo>
                    <a:pt x="4935309" y="688087"/>
                    <a:pt x="4737102" y="616398"/>
                    <a:pt x="4533860" y="567701"/>
                  </a:cubicBezTo>
                  <a:lnTo>
                    <a:pt x="4457281" y="550780"/>
                  </a:lnTo>
                  <a:cubicBezTo>
                    <a:pt x="4431709" y="545484"/>
                    <a:pt x="4406536" y="538896"/>
                    <a:pt x="4380568" y="535279"/>
                  </a:cubicBezTo>
                  <a:lnTo>
                    <a:pt x="4303325" y="522879"/>
                  </a:lnTo>
                  <a:lnTo>
                    <a:pt x="4264769" y="516679"/>
                  </a:lnTo>
                  <a:cubicBezTo>
                    <a:pt x="4251918" y="514612"/>
                    <a:pt x="4239067" y="512415"/>
                    <a:pt x="4226082" y="511253"/>
                  </a:cubicBezTo>
                  <a:cubicBezTo>
                    <a:pt x="4174145" y="505829"/>
                    <a:pt x="4122606" y="499498"/>
                    <a:pt x="4070934" y="494848"/>
                  </a:cubicBezTo>
                  <a:lnTo>
                    <a:pt x="3915521" y="486065"/>
                  </a:lnTo>
                  <a:lnTo>
                    <a:pt x="3760241" y="484257"/>
                  </a:lnTo>
                  <a:cubicBezTo>
                    <a:pt x="3734405" y="483869"/>
                    <a:pt x="3708571" y="485936"/>
                    <a:pt x="3682734" y="486581"/>
                  </a:cubicBezTo>
                  <a:lnTo>
                    <a:pt x="3605491" y="488907"/>
                  </a:lnTo>
                  <a:cubicBezTo>
                    <a:pt x="3579921" y="489165"/>
                    <a:pt x="3553555" y="491490"/>
                    <a:pt x="3527454" y="493169"/>
                  </a:cubicBezTo>
                  <a:lnTo>
                    <a:pt x="3449151" y="498336"/>
                  </a:lnTo>
                  <a:lnTo>
                    <a:pt x="3410067" y="500532"/>
                  </a:lnTo>
                  <a:lnTo>
                    <a:pt x="3371246" y="504279"/>
                  </a:lnTo>
                  <a:cubicBezTo>
                    <a:pt x="3345410" y="506862"/>
                    <a:pt x="3319575" y="509315"/>
                    <a:pt x="3293739" y="511512"/>
                  </a:cubicBezTo>
                  <a:cubicBezTo>
                    <a:pt x="3087450" y="531662"/>
                    <a:pt x="2885531" y="563180"/>
                    <a:pt x="2689445" y="610198"/>
                  </a:cubicBezTo>
                  <a:cubicBezTo>
                    <a:pt x="2493357" y="657344"/>
                    <a:pt x="2302303" y="719088"/>
                    <a:pt x="2117875" y="800335"/>
                  </a:cubicBezTo>
                  <a:cubicBezTo>
                    <a:pt x="2072298" y="821648"/>
                    <a:pt x="2026854" y="843606"/>
                    <a:pt x="1981276" y="865566"/>
                  </a:cubicBezTo>
                  <a:cubicBezTo>
                    <a:pt x="1937025" y="889978"/>
                    <a:pt x="1891978" y="913229"/>
                    <a:pt x="1847991" y="938676"/>
                  </a:cubicBezTo>
                  <a:lnTo>
                    <a:pt x="1783069" y="978718"/>
                  </a:lnTo>
                  <a:lnTo>
                    <a:pt x="1750609" y="998869"/>
                  </a:lnTo>
                  <a:lnTo>
                    <a:pt x="1734312" y="1008945"/>
                  </a:lnTo>
                  <a:lnTo>
                    <a:pt x="1718547" y="1019924"/>
                  </a:lnTo>
                  <a:lnTo>
                    <a:pt x="1655481" y="1063582"/>
                  </a:lnTo>
                  <a:cubicBezTo>
                    <a:pt x="1634414" y="1078178"/>
                    <a:pt x="1612950" y="1092259"/>
                    <a:pt x="1593077" y="1108664"/>
                  </a:cubicBezTo>
                  <a:lnTo>
                    <a:pt x="1532263" y="1156197"/>
                  </a:lnTo>
                  <a:cubicBezTo>
                    <a:pt x="1511992" y="1172085"/>
                    <a:pt x="1491587" y="1187844"/>
                    <a:pt x="1472509" y="1205152"/>
                  </a:cubicBezTo>
                  <a:lnTo>
                    <a:pt x="1414212" y="1256175"/>
                  </a:lnTo>
                  <a:cubicBezTo>
                    <a:pt x="1395001" y="1273354"/>
                    <a:pt x="1375127" y="1290147"/>
                    <a:pt x="1357242" y="1308359"/>
                  </a:cubicBezTo>
                  <a:cubicBezTo>
                    <a:pt x="1283178" y="1379532"/>
                    <a:pt x="1212163" y="1452513"/>
                    <a:pt x="1153072" y="1529498"/>
                  </a:cubicBezTo>
                  <a:cubicBezTo>
                    <a:pt x="1090933" y="1605578"/>
                    <a:pt x="1043501" y="1685794"/>
                    <a:pt x="1002694" y="1770658"/>
                  </a:cubicBezTo>
                  <a:lnTo>
                    <a:pt x="974076" y="1835371"/>
                  </a:lnTo>
                  <a:lnTo>
                    <a:pt x="949564" y="1903573"/>
                  </a:lnTo>
                  <a:cubicBezTo>
                    <a:pt x="940820" y="1925661"/>
                    <a:pt x="934593" y="1950719"/>
                    <a:pt x="927173" y="1974229"/>
                  </a:cubicBezTo>
                  <a:cubicBezTo>
                    <a:pt x="920019" y="1998254"/>
                    <a:pt x="912468" y="2021504"/>
                    <a:pt x="906107" y="2046952"/>
                  </a:cubicBezTo>
                  <a:cubicBezTo>
                    <a:pt x="853906" y="2245614"/>
                    <a:pt x="809918" y="2463136"/>
                    <a:pt x="751092" y="2676266"/>
                  </a:cubicBezTo>
                  <a:cubicBezTo>
                    <a:pt x="693458" y="2889912"/>
                    <a:pt x="624166" y="3100976"/>
                    <a:pt x="547189" y="3308422"/>
                  </a:cubicBezTo>
                  <a:cubicBezTo>
                    <a:pt x="479617" y="3487580"/>
                    <a:pt x="444109" y="3675523"/>
                    <a:pt x="441195" y="3866306"/>
                  </a:cubicBezTo>
                  <a:cubicBezTo>
                    <a:pt x="438014" y="4057089"/>
                    <a:pt x="469282" y="4250456"/>
                    <a:pt x="527182" y="4439174"/>
                  </a:cubicBezTo>
                  <a:cubicBezTo>
                    <a:pt x="584815" y="4628278"/>
                    <a:pt x="671067" y="4811828"/>
                    <a:pt x="775073" y="4987240"/>
                  </a:cubicBezTo>
                  <a:cubicBezTo>
                    <a:pt x="827009" y="5075075"/>
                    <a:pt x="884246" y="5160327"/>
                    <a:pt x="943206" y="5244933"/>
                  </a:cubicBezTo>
                  <a:cubicBezTo>
                    <a:pt x="1002296" y="5329411"/>
                    <a:pt x="1064964" y="5412337"/>
                    <a:pt x="1133728" y="5490356"/>
                  </a:cubicBezTo>
                  <a:cubicBezTo>
                    <a:pt x="1203949" y="5567728"/>
                    <a:pt x="1279337" y="5642259"/>
                    <a:pt x="1359626" y="5709815"/>
                  </a:cubicBezTo>
                  <a:cubicBezTo>
                    <a:pt x="1398711" y="5744949"/>
                    <a:pt x="1439916" y="5777241"/>
                    <a:pt x="1481254" y="5809146"/>
                  </a:cubicBezTo>
                  <a:cubicBezTo>
                    <a:pt x="1501922" y="5825163"/>
                    <a:pt x="1522325" y="5841309"/>
                    <a:pt x="1543260" y="5856940"/>
                  </a:cubicBezTo>
                  <a:cubicBezTo>
                    <a:pt x="1564591" y="5871923"/>
                    <a:pt x="1585921" y="5886777"/>
                    <a:pt x="1607518" y="5901374"/>
                  </a:cubicBezTo>
                  <a:cubicBezTo>
                    <a:pt x="1778565" y="6019693"/>
                    <a:pt x="1961271" y="6115924"/>
                    <a:pt x="2145566" y="6193814"/>
                  </a:cubicBezTo>
                  <a:lnTo>
                    <a:pt x="2214991" y="6221844"/>
                  </a:lnTo>
                  <a:lnTo>
                    <a:pt x="2249307" y="6236182"/>
                  </a:lnTo>
                  <a:cubicBezTo>
                    <a:pt x="2260702" y="6241089"/>
                    <a:pt x="2272625" y="6244577"/>
                    <a:pt x="2284285" y="6248711"/>
                  </a:cubicBezTo>
                  <a:lnTo>
                    <a:pt x="2354241" y="6273124"/>
                  </a:lnTo>
                  <a:cubicBezTo>
                    <a:pt x="2360070" y="6275190"/>
                    <a:pt x="2365899" y="6277128"/>
                    <a:pt x="2371597" y="6279324"/>
                  </a:cubicBezTo>
                  <a:cubicBezTo>
                    <a:pt x="2377161" y="6281778"/>
                    <a:pt x="2382329" y="6285007"/>
                    <a:pt x="2387894" y="6287719"/>
                  </a:cubicBezTo>
                  <a:cubicBezTo>
                    <a:pt x="2398757" y="6293274"/>
                    <a:pt x="2410153" y="6297666"/>
                    <a:pt x="2421414" y="6302186"/>
                  </a:cubicBezTo>
                  <a:lnTo>
                    <a:pt x="2489117" y="6329441"/>
                  </a:lnTo>
                  <a:lnTo>
                    <a:pt x="2522902" y="6343134"/>
                  </a:lnTo>
                  <a:cubicBezTo>
                    <a:pt x="2534165" y="6347654"/>
                    <a:pt x="2545294" y="6352563"/>
                    <a:pt x="2556953" y="6356051"/>
                  </a:cubicBezTo>
                  <a:lnTo>
                    <a:pt x="2695009" y="6401905"/>
                  </a:lnTo>
                  <a:cubicBezTo>
                    <a:pt x="2880895" y="6457190"/>
                    <a:pt x="3073141" y="6489095"/>
                    <a:pt x="3268035" y="6501238"/>
                  </a:cubicBezTo>
                  <a:cubicBezTo>
                    <a:pt x="3292413" y="6502659"/>
                    <a:pt x="3316527" y="6505629"/>
                    <a:pt x="3341038" y="6506145"/>
                  </a:cubicBezTo>
                  <a:lnTo>
                    <a:pt x="3414703" y="6507050"/>
                  </a:lnTo>
                  <a:lnTo>
                    <a:pt x="3488237" y="6508212"/>
                  </a:lnTo>
                  <a:cubicBezTo>
                    <a:pt x="3500690" y="6508729"/>
                    <a:pt x="3512483" y="6508471"/>
                    <a:pt x="3524142" y="6507955"/>
                  </a:cubicBezTo>
                  <a:lnTo>
                    <a:pt x="3559252" y="6506921"/>
                  </a:lnTo>
                  <a:cubicBezTo>
                    <a:pt x="3582835" y="6506792"/>
                    <a:pt x="3605889" y="6504467"/>
                    <a:pt x="3629207" y="6503045"/>
                  </a:cubicBezTo>
                  <a:cubicBezTo>
                    <a:pt x="3652526" y="6502012"/>
                    <a:pt x="3675579" y="6499171"/>
                    <a:pt x="3698633" y="6496845"/>
                  </a:cubicBezTo>
                  <a:cubicBezTo>
                    <a:pt x="3710160" y="6495683"/>
                    <a:pt x="3721819" y="6494907"/>
                    <a:pt x="3733213" y="6493357"/>
                  </a:cubicBezTo>
                  <a:lnTo>
                    <a:pt x="3767529" y="6488707"/>
                  </a:lnTo>
                  <a:lnTo>
                    <a:pt x="3801845" y="6484057"/>
                  </a:lnTo>
                  <a:lnTo>
                    <a:pt x="3835895" y="6478116"/>
                  </a:lnTo>
                  <a:cubicBezTo>
                    <a:pt x="4017673" y="6446727"/>
                    <a:pt x="4194152" y="6390281"/>
                    <a:pt x="4364801" y="6308517"/>
                  </a:cubicBezTo>
                  <a:cubicBezTo>
                    <a:pt x="4535583" y="6227139"/>
                    <a:pt x="4700138" y="6120962"/>
                    <a:pt x="4861379" y="6000576"/>
                  </a:cubicBezTo>
                  <a:cubicBezTo>
                    <a:pt x="5022621" y="5879931"/>
                    <a:pt x="5180684" y="5745337"/>
                    <a:pt x="5341263" y="5605834"/>
                  </a:cubicBezTo>
                  <a:lnTo>
                    <a:pt x="5587301" y="5390379"/>
                  </a:lnTo>
                  <a:cubicBezTo>
                    <a:pt x="5674216" y="5315718"/>
                    <a:pt x="5761527" y="5244416"/>
                    <a:pt x="5849105" y="5176344"/>
                  </a:cubicBezTo>
                  <a:lnTo>
                    <a:pt x="5890489" y="5145260"/>
                  </a:lnTo>
                  <a:lnTo>
                    <a:pt x="5890489" y="5995323"/>
                  </a:lnTo>
                  <a:lnTo>
                    <a:pt x="5811477" y="6077819"/>
                  </a:lnTo>
                  <a:cubicBezTo>
                    <a:pt x="5654739" y="6238377"/>
                    <a:pt x="5487138" y="6396093"/>
                    <a:pt x="5301384" y="6542958"/>
                  </a:cubicBezTo>
                  <a:lnTo>
                    <a:pt x="5252008" y="6578438"/>
                  </a:lnTo>
                  <a:lnTo>
                    <a:pt x="1653730" y="6578438"/>
                  </a:lnTo>
                  <a:lnTo>
                    <a:pt x="1549768" y="6488821"/>
                  </a:lnTo>
                  <a:cubicBezTo>
                    <a:pt x="1461976" y="6409495"/>
                    <a:pt x="1378573" y="6327182"/>
                    <a:pt x="1298282" y="6243932"/>
                  </a:cubicBezTo>
                  <a:cubicBezTo>
                    <a:pt x="1278277" y="6223006"/>
                    <a:pt x="1258138" y="6202210"/>
                    <a:pt x="1237999" y="6181671"/>
                  </a:cubicBezTo>
                  <a:lnTo>
                    <a:pt x="1179967" y="6117862"/>
                  </a:lnTo>
                  <a:lnTo>
                    <a:pt x="1121936" y="6054569"/>
                  </a:lnTo>
                  <a:cubicBezTo>
                    <a:pt x="1102328" y="6033644"/>
                    <a:pt x="1084573" y="6011427"/>
                    <a:pt x="1065628" y="5990243"/>
                  </a:cubicBezTo>
                  <a:cubicBezTo>
                    <a:pt x="1028662" y="5947099"/>
                    <a:pt x="990239" y="5904991"/>
                    <a:pt x="954335" y="5861460"/>
                  </a:cubicBezTo>
                  <a:cubicBezTo>
                    <a:pt x="936050" y="5840018"/>
                    <a:pt x="917634" y="5818446"/>
                    <a:pt x="898953" y="5797393"/>
                  </a:cubicBezTo>
                  <a:cubicBezTo>
                    <a:pt x="880404" y="5776208"/>
                    <a:pt x="861325" y="5755412"/>
                    <a:pt x="842908" y="5733582"/>
                  </a:cubicBezTo>
                  <a:cubicBezTo>
                    <a:pt x="767919" y="5647942"/>
                    <a:pt x="693061" y="5561786"/>
                    <a:pt x="622442" y="5471884"/>
                  </a:cubicBezTo>
                  <a:cubicBezTo>
                    <a:pt x="551559" y="5382112"/>
                    <a:pt x="486639" y="5287430"/>
                    <a:pt x="425559" y="5190036"/>
                  </a:cubicBezTo>
                  <a:cubicBezTo>
                    <a:pt x="303668" y="4994990"/>
                    <a:pt x="200193" y="4786123"/>
                    <a:pt x="123877" y="4564210"/>
                  </a:cubicBezTo>
                  <a:cubicBezTo>
                    <a:pt x="47694" y="4342555"/>
                    <a:pt x="2249" y="4106045"/>
                    <a:pt x="130" y="3865530"/>
                  </a:cubicBezTo>
                  <a:cubicBezTo>
                    <a:pt x="-1328" y="3745403"/>
                    <a:pt x="9537" y="3624629"/>
                    <a:pt x="30602" y="3505793"/>
                  </a:cubicBezTo>
                  <a:cubicBezTo>
                    <a:pt x="51802" y="3386828"/>
                    <a:pt x="84659" y="3270059"/>
                    <a:pt x="126924" y="3157164"/>
                  </a:cubicBezTo>
                  <a:cubicBezTo>
                    <a:pt x="200457" y="2959276"/>
                    <a:pt x="271737" y="2761388"/>
                    <a:pt x="334803" y="2560530"/>
                  </a:cubicBezTo>
                  <a:lnTo>
                    <a:pt x="381176" y="2409144"/>
                  </a:lnTo>
                  <a:lnTo>
                    <a:pt x="425825" y="2255819"/>
                  </a:lnTo>
                  <a:lnTo>
                    <a:pt x="470210" y="2099523"/>
                  </a:lnTo>
                  <a:lnTo>
                    <a:pt x="492998" y="2020213"/>
                  </a:lnTo>
                  <a:lnTo>
                    <a:pt x="517509" y="1939224"/>
                  </a:lnTo>
                  <a:cubicBezTo>
                    <a:pt x="525061" y="1912485"/>
                    <a:pt x="534866" y="1884586"/>
                    <a:pt x="544007" y="1857201"/>
                  </a:cubicBezTo>
                  <a:cubicBezTo>
                    <a:pt x="553680" y="1829559"/>
                    <a:pt x="561496" y="1802304"/>
                    <a:pt x="573288" y="1774274"/>
                  </a:cubicBezTo>
                  <a:lnTo>
                    <a:pt x="606146" y="1690832"/>
                  </a:lnTo>
                  <a:cubicBezTo>
                    <a:pt x="618467" y="1663060"/>
                    <a:pt x="631716" y="1635417"/>
                    <a:pt x="644569" y="1607775"/>
                  </a:cubicBezTo>
                  <a:cubicBezTo>
                    <a:pt x="698625" y="1498368"/>
                    <a:pt x="763413" y="1391287"/>
                    <a:pt x="837874" y="1297638"/>
                  </a:cubicBezTo>
                  <a:cubicBezTo>
                    <a:pt x="910348" y="1201278"/>
                    <a:pt x="990107" y="1115897"/>
                    <a:pt x="1069602" y="1032194"/>
                  </a:cubicBezTo>
                  <a:cubicBezTo>
                    <a:pt x="1089079" y="1010624"/>
                    <a:pt x="1110012" y="990990"/>
                    <a:pt x="1130548" y="970839"/>
                  </a:cubicBezTo>
                  <a:lnTo>
                    <a:pt x="1192024" y="910129"/>
                  </a:lnTo>
                  <a:cubicBezTo>
                    <a:pt x="1212031" y="889462"/>
                    <a:pt x="1234024" y="870475"/>
                    <a:pt x="1255356" y="850841"/>
                  </a:cubicBezTo>
                  <a:lnTo>
                    <a:pt x="1319614" y="792068"/>
                  </a:lnTo>
                  <a:cubicBezTo>
                    <a:pt x="1340680" y="772176"/>
                    <a:pt x="1363469" y="753834"/>
                    <a:pt x="1385728" y="734975"/>
                  </a:cubicBezTo>
                  <a:lnTo>
                    <a:pt x="1452768" y="678528"/>
                  </a:lnTo>
                  <a:lnTo>
                    <a:pt x="1469594" y="664449"/>
                  </a:lnTo>
                  <a:lnTo>
                    <a:pt x="1487083" y="651015"/>
                  </a:lnTo>
                  <a:lnTo>
                    <a:pt x="1522193" y="624277"/>
                  </a:lnTo>
                  <a:lnTo>
                    <a:pt x="1592415" y="570671"/>
                  </a:lnTo>
                  <a:cubicBezTo>
                    <a:pt x="1640110" y="535925"/>
                    <a:pt x="1689531" y="503245"/>
                    <a:pt x="1738287" y="469402"/>
                  </a:cubicBezTo>
                  <a:cubicBezTo>
                    <a:pt x="1788634" y="438015"/>
                    <a:pt x="1839643" y="407013"/>
                    <a:pt x="1890918" y="376530"/>
                  </a:cubicBezTo>
                  <a:cubicBezTo>
                    <a:pt x="2098400" y="258209"/>
                    <a:pt x="2323503" y="166241"/>
                    <a:pt x="2555363" y="105274"/>
                  </a:cubicBezTo>
                  <a:cubicBezTo>
                    <a:pt x="2787223" y="44047"/>
                    <a:pt x="3024516" y="12013"/>
                    <a:pt x="3259291" y="3229"/>
                  </a:cubicBezTo>
                  <a:lnTo>
                    <a:pt x="3347265" y="903"/>
                  </a:ln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5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6" name="Freeform: Shape 15">
              <a:extLst>
                <a:ext uri="{FF2B5EF4-FFF2-40B4-BE49-F238E27FC236}">
                  <a16:creationId xmlns:a16="http://schemas.microsoft.com/office/drawing/2014/main" id="{27CCEAF3-651B-4605-AE58-F96E227036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3" y="52997"/>
              <a:ext cx="6093363" cy="6805004"/>
            </a:xfrm>
            <a:custGeom>
              <a:avLst/>
              <a:gdLst>
                <a:gd name="connsiteX0" fmla="*/ 3517682 w 5890491"/>
                <a:gd name="connsiteY0" fmla="*/ 0 h 6578439"/>
                <a:gd name="connsiteX1" fmla="*/ 5849513 w 5890491"/>
                <a:gd name="connsiteY1" fmla="*/ 841730 h 6578439"/>
                <a:gd name="connsiteX2" fmla="*/ 5890491 w 5890491"/>
                <a:gd name="connsiteY2" fmla="*/ 879061 h 6578439"/>
                <a:gd name="connsiteX3" fmla="*/ 5890491 w 5890491"/>
                <a:gd name="connsiteY3" fmla="*/ 2034114 h 6578439"/>
                <a:gd name="connsiteX4" fmla="*/ 5757065 w 5890491"/>
                <a:gd name="connsiteY4" fmla="*/ 1854938 h 6578439"/>
                <a:gd name="connsiteX5" fmla="*/ 5564060 w 5890491"/>
                <a:gd name="connsiteY5" fmla="*/ 1642182 h 6578439"/>
                <a:gd name="connsiteX6" fmla="*/ 3517551 w 5890491"/>
                <a:gd name="connsiteY6" fmla="*/ 790012 h 6578439"/>
                <a:gd name="connsiteX7" fmla="*/ 1611552 w 5890491"/>
                <a:gd name="connsiteY7" fmla="*/ 1543282 h 6578439"/>
                <a:gd name="connsiteX8" fmla="*/ 1340656 w 5890491"/>
                <a:gd name="connsiteY8" fmla="*/ 1897925 h 6578439"/>
                <a:gd name="connsiteX9" fmla="*/ 1201705 w 5890491"/>
                <a:gd name="connsiteY9" fmla="*/ 2361213 h 6578439"/>
                <a:gd name="connsiteX10" fmla="*/ 852705 w 5890491"/>
                <a:gd name="connsiteY10" fmla="*/ 3529176 h 6578439"/>
                <a:gd name="connsiteX11" fmla="*/ 863863 w 5890491"/>
                <a:gd name="connsiteY11" fmla="*/ 4437051 h 6578439"/>
                <a:gd name="connsiteX12" fmla="*/ 1413569 w 5890491"/>
                <a:gd name="connsiteY12" fmla="*/ 5357174 h 6578439"/>
                <a:gd name="connsiteX13" fmla="*/ 2339129 w 5890491"/>
                <a:gd name="connsiteY13" fmla="*/ 6143367 h 6578439"/>
                <a:gd name="connsiteX14" fmla="*/ 3439449 w 5890491"/>
                <a:gd name="connsiteY14" fmla="*/ 6420049 h 6578439"/>
                <a:gd name="connsiteX15" fmla="*/ 5251388 w 5890491"/>
                <a:gd name="connsiteY15" fmla="*/ 5349009 h 6578439"/>
                <a:gd name="connsiteX16" fmla="*/ 5657731 w 5890491"/>
                <a:gd name="connsiteY16" fmla="*/ 4959205 h 6578439"/>
                <a:gd name="connsiteX17" fmla="*/ 5836127 w 5890491"/>
                <a:gd name="connsiteY17" fmla="*/ 4792052 h 6578439"/>
                <a:gd name="connsiteX18" fmla="*/ 5890491 w 5890491"/>
                <a:gd name="connsiteY18" fmla="*/ 4738662 h 6578439"/>
                <a:gd name="connsiteX19" fmla="*/ 5890491 w 5890491"/>
                <a:gd name="connsiteY19" fmla="*/ 5821964 h 6578439"/>
                <a:gd name="connsiteX20" fmla="*/ 5802001 w 5890491"/>
                <a:gd name="connsiteY20" fmla="*/ 5907904 h 6578439"/>
                <a:gd name="connsiteX21" fmla="*/ 5294358 w 5890491"/>
                <a:gd name="connsiteY21" fmla="*/ 6397505 h 6578439"/>
                <a:gd name="connsiteX22" fmla="*/ 5077178 w 5890491"/>
                <a:gd name="connsiteY22" fmla="*/ 6578439 h 6578439"/>
                <a:gd name="connsiteX23" fmla="*/ 1567290 w 5890491"/>
                <a:gd name="connsiteY23" fmla="*/ 6578439 h 6578439"/>
                <a:gd name="connsiteX24" fmla="*/ 1508588 w 5890491"/>
                <a:gd name="connsiteY24" fmla="*/ 6535186 h 6578439"/>
                <a:gd name="connsiteX25" fmla="*/ 826498 w 5890491"/>
                <a:gd name="connsiteY25" fmla="*/ 5876034 h 6578439"/>
                <a:gd name="connsiteX26" fmla="*/ 122403 w 5890491"/>
                <a:gd name="connsiteY26" fmla="*/ 3255655 h 6578439"/>
                <a:gd name="connsiteX27" fmla="*/ 1061197 w 5890491"/>
                <a:gd name="connsiteY27" fmla="*/ 984650 h 6578439"/>
                <a:gd name="connsiteX28" fmla="*/ 3517682 w 5890491"/>
                <a:gd name="connsiteY28" fmla="*/ 0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890491" h="6578439">
                  <a:moveTo>
                    <a:pt x="3517682" y="0"/>
                  </a:moveTo>
                  <a:cubicBezTo>
                    <a:pt x="4402017" y="0"/>
                    <a:pt x="5213742" y="315483"/>
                    <a:pt x="5849513" y="841730"/>
                  </a:cubicBezTo>
                  <a:lnTo>
                    <a:pt x="5890491" y="879061"/>
                  </a:lnTo>
                  <a:lnTo>
                    <a:pt x="5890491" y="2034114"/>
                  </a:lnTo>
                  <a:lnTo>
                    <a:pt x="5757065" y="1854938"/>
                  </a:lnTo>
                  <a:cubicBezTo>
                    <a:pt x="5696443" y="1781264"/>
                    <a:pt x="5632076" y="1710299"/>
                    <a:pt x="5564060" y="1642182"/>
                  </a:cubicBezTo>
                  <a:cubicBezTo>
                    <a:pt x="5015393" y="1092636"/>
                    <a:pt x="4288592" y="790012"/>
                    <a:pt x="3517551" y="790012"/>
                  </a:cubicBezTo>
                  <a:cubicBezTo>
                    <a:pt x="2701750" y="790012"/>
                    <a:pt x="2131676" y="1015335"/>
                    <a:pt x="1611552" y="1543282"/>
                  </a:cubicBezTo>
                  <a:cubicBezTo>
                    <a:pt x="1435754" y="1721722"/>
                    <a:pt x="1375945" y="1822729"/>
                    <a:pt x="1340656" y="1897925"/>
                  </a:cubicBezTo>
                  <a:cubicBezTo>
                    <a:pt x="1289148" y="2007623"/>
                    <a:pt x="1252432" y="2155907"/>
                    <a:pt x="1201705" y="2361213"/>
                  </a:cubicBezTo>
                  <a:cubicBezTo>
                    <a:pt x="1133721" y="2635919"/>
                    <a:pt x="1040568" y="3012290"/>
                    <a:pt x="852705" y="3529176"/>
                  </a:cubicBezTo>
                  <a:cubicBezTo>
                    <a:pt x="749952" y="3811784"/>
                    <a:pt x="753584" y="4108747"/>
                    <a:pt x="863863" y="4437051"/>
                  </a:cubicBezTo>
                  <a:cubicBezTo>
                    <a:pt x="964800" y="4737438"/>
                    <a:pt x="1154869" y="5055603"/>
                    <a:pt x="1413569" y="5357174"/>
                  </a:cubicBezTo>
                  <a:cubicBezTo>
                    <a:pt x="1718326" y="5712343"/>
                    <a:pt x="2021008" y="5969404"/>
                    <a:pt x="2339129" y="6143367"/>
                  </a:cubicBezTo>
                  <a:cubicBezTo>
                    <a:pt x="2679565" y="6329577"/>
                    <a:pt x="3039591" y="6420049"/>
                    <a:pt x="3439449" y="6420049"/>
                  </a:cubicBezTo>
                  <a:cubicBezTo>
                    <a:pt x="4142246" y="6420049"/>
                    <a:pt x="4633828" y="5976251"/>
                    <a:pt x="5251388" y="5349009"/>
                  </a:cubicBezTo>
                  <a:cubicBezTo>
                    <a:pt x="5389949" y="5208364"/>
                    <a:pt x="5526047" y="5081677"/>
                    <a:pt x="5657731" y="4959205"/>
                  </a:cubicBezTo>
                  <a:cubicBezTo>
                    <a:pt x="5719520" y="4901722"/>
                    <a:pt x="5779200" y="4846206"/>
                    <a:pt x="5836127" y="4792052"/>
                  </a:cubicBezTo>
                  <a:lnTo>
                    <a:pt x="5890491" y="4738662"/>
                  </a:lnTo>
                  <a:lnTo>
                    <a:pt x="5890491" y="5821964"/>
                  </a:lnTo>
                  <a:lnTo>
                    <a:pt x="5802001" y="5907904"/>
                  </a:lnTo>
                  <a:cubicBezTo>
                    <a:pt x="5634962" y="6077456"/>
                    <a:pt x="5467509" y="6243625"/>
                    <a:pt x="5294358" y="6397505"/>
                  </a:cubicBezTo>
                  <a:lnTo>
                    <a:pt x="5077178" y="6578439"/>
                  </a:lnTo>
                  <a:lnTo>
                    <a:pt x="1567290" y="6578439"/>
                  </a:lnTo>
                  <a:lnTo>
                    <a:pt x="1508588" y="6535186"/>
                  </a:lnTo>
                  <a:cubicBezTo>
                    <a:pt x="1263991" y="6345442"/>
                    <a:pt x="1038054" y="6122666"/>
                    <a:pt x="826498" y="5876034"/>
                  </a:cubicBezTo>
                  <a:cubicBezTo>
                    <a:pt x="261613" y="5217713"/>
                    <a:pt x="-239182" y="4250314"/>
                    <a:pt x="122403" y="3255655"/>
                  </a:cubicBezTo>
                  <a:cubicBezTo>
                    <a:pt x="607497" y="1921629"/>
                    <a:pt x="393040" y="1662857"/>
                    <a:pt x="1061197" y="984650"/>
                  </a:cubicBezTo>
                  <a:cubicBezTo>
                    <a:pt x="1729484" y="306444"/>
                    <a:pt x="2498060" y="0"/>
                    <a:pt x="3517682" y="0"/>
                  </a:cubicBezTo>
                  <a:close/>
                </a:path>
              </a:pathLst>
            </a:custGeom>
            <a:gradFill flip="none" rotWithShape="1">
              <a:gsLst>
                <a:gs pos="2000">
                  <a:schemeClr val="bg1"/>
                </a:gs>
                <a:gs pos="16000">
                  <a:schemeClr val="accent6">
                    <a:alpha val="10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7" name="Freeform: Shape 16">
              <a:extLst>
                <a:ext uri="{FF2B5EF4-FFF2-40B4-BE49-F238E27FC236}">
                  <a16:creationId xmlns:a16="http://schemas.microsoft.com/office/drawing/2014/main" id="{ED519330-E5F1-4248-B58C-1AA0D9E6D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01024" y="52997"/>
              <a:ext cx="6093362" cy="6805004"/>
            </a:xfrm>
            <a:custGeom>
              <a:avLst/>
              <a:gdLst>
                <a:gd name="connsiteX0" fmla="*/ 5890490 w 5890490"/>
                <a:gd name="connsiteY0" fmla="*/ 5389037 h 6578439"/>
                <a:gd name="connsiteX1" fmla="*/ 5890490 w 5890490"/>
                <a:gd name="connsiteY1" fmla="*/ 5855587 h 6578439"/>
                <a:gd name="connsiteX2" fmla="*/ 5784593 w 5890490"/>
                <a:gd name="connsiteY2" fmla="*/ 5962054 h 6578439"/>
                <a:gd name="connsiteX3" fmla="*/ 5663414 w 5890490"/>
                <a:gd name="connsiteY3" fmla="*/ 6082564 h 6578439"/>
                <a:gd name="connsiteX4" fmla="*/ 5147099 w 5890490"/>
                <a:gd name="connsiteY4" fmla="*/ 6547726 h 6578439"/>
                <a:gd name="connsiteX5" fmla="*/ 5105015 w 5890490"/>
                <a:gd name="connsiteY5" fmla="*/ 6578439 h 6578439"/>
                <a:gd name="connsiteX6" fmla="*/ 4385601 w 5890490"/>
                <a:gd name="connsiteY6" fmla="*/ 6578439 h 6578439"/>
                <a:gd name="connsiteX7" fmla="*/ 4507252 w 5890490"/>
                <a:gd name="connsiteY7" fmla="*/ 6515968 h 6578439"/>
                <a:gd name="connsiteX8" fmla="*/ 4909330 w 5890490"/>
                <a:gd name="connsiteY8" fmla="*/ 6253453 h 6578439"/>
                <a:gd name="connsiteX9" fmla="*/ 5411374 w 5890490"/>
                <a:gd name="connsiteY9" fmla="*/ 5828544 h 6578439"/>
                <a:gd name="connsiteX10" fmla="*/ 5533570 w 5890490"/>
                <a:gd name="connsiteY10" fmla="*/ 5714534 h 6578439"/>
                <a:gd name="connsiteX11" fmla="*/ 5657425 w 5890490"/>
                <a:gd name="connsiteY11" fmla="*/ 5597650 h 6578439"/>
                <a:gd name="connsiteX12" fmla="*/ 3336813 w 5890490"/>
                <a:gd name="connsiteY12" fmla="*/ 499 h 6578439"/>
                <a:gd name="connsiteX13" fmla="*/ 3513674 w 5890490"/>
                <a:gd name="connsiteY13" fmla="*/ 1202 h 6578439"/>
                <a:gd name="connsiteX14" fmla="*/ 3602743 w 5890490"/>
                <a:gd name="connsiteY14" fmla="*/ 4827 h 6578439"/>
                <a:gd name="connsiteX15" fmla="*/ 3647213 w 5890490"/>
                <a:gd name="connsiteY15" fmla="*/ 6703 h 6578439"/>
                <a:gd name="connsiteX16" fmla="*/ 3691684 w 5890490"/>
                <a:gd name="connsiteY16" fmla="*/ 9453 h 6578439"/>
                <a:gd name="connsiteX17" fmla="*/ 3868927 w 5890490"/>
                <a:gd name="connsiteY17" fmla="*/ 27080 h 6578439"/>
                <a:gd name="connsiteX18" fmla="*/ 5200872 w 5890490"/>
                <a:gd name="connsiteY18" fmla="*/ 472240 h 6578439"/>
                <a:gd name="connsiteX19" fmla="*/ 5772711 w 5890490"/>
                <a:gd name="connsiteY19" fmla="*/ 866334 h 6578439"/>
                <a:gd name="connsiteX20" fmla="*/ 5890490 w 5890490"/>
                <a:gd name="connsiteY20" fmla="*/ 972426 h 6578439"/>
                <a:gd name="connsiteX21" fmla="*/ 5890490 w 5890490"/>
                <a:gd name="connsiteY21" fmla="*/ 1158576 h 6578439"/>
                <a:gd name="connsiteX22" fmla="*/ 5676045 w 5890490"/>
                <a:gd name="connsiteY22" fmla="*/ 986969 h 6578439"/>
                <a:gd name="connsiteX23" fmla="*/ 5103776 w 5890490"/>
                <a:gd name="connsiteY23" fmla="*/ 655879 h 6578439"/>
                <a:gd name="connsiteX24" fmla="*/ 4482465 w 5890490"/>
                <a:gd name="connsiteY24" fmla="*/ 440363 h 6578439"/>
                <a:gd name="connsiteX25" fmla="*/ 4402444 w 5890490"/>
                <a:gd name="connsiteY25" fmla="*/ 422111 h 6578439"/>
                <a:gd name="connsiteX26" fmla="*/ 4322423 w 5890490"/>
                <a:gd name="connsiteY26" fmla="*/ 404610 h 6578439"/>
                <a:gd name="connsiteX27" fmla="*/ 4241892 w 5890490"/>
                <a:gd name="connsiteY27" fmla="*/ 389858 h 6578439"/>
                <a:gd name="connsiteX28" fmla="*/ 4201627 w 5890490"/>
                <a:gd name="connsiteY28" fmla="*/ 382483 h 6578439"/>
                <a:gd name="connsiteX29" fmla="*/ 4161234 w 5890490"/>
                <a:gd name="connsiteY29" fmla="*/ 375857 h 6578439"/>
                <a:gd name="connsiteX30" fmla="*/ 3999280 w 5890490"/>
                <a:gd name="connsiteY30" fmla="*/ 353606 h 6578439"/>
                <a:gd name="connsiteX31" fmla="*/ 3836817 w 5890490"/>
                <a:gd name="connsiteY31" fmla="*/ 338480 h 6578439"/>
                <a:gd name="connsiteX32" fmla="*/ 3673972 w 5890490"/>
                <a:gd name="connsiteY32" fmla="*/ 330604 h 6578439"/>
                <a:gd name="connsiteX33" fmla="*/ 3511126 w 5890490"/>
                <a:gd name="connsiteY33" fmla="*/ 328978 h 6578439"/>
                <a:gd name="connsiteX34" fmla="*/ 3183142 w 5890490"/>
                <a:gd name="connsiteY34" fmla="*/ 342854 h 6578439"/>
                <a:gd name="connsiteX35" fmla="*/ 2541444 w 5890490"/>
                <a:gd name="connsiteY35" fmla="*/ 439988 h 6578439"/>
                <a:gd name="connsiteX36" fmla="*/ 1933895 w 5890490"/>
                <a:gd name="connsiteY36" fmla="*/ 650505 h 6578439"/>
                <a:gd name="connsiteX37" fmla="*/ 1378079 w 5890490"/>
                <a:gd name="connsiteY37" fmla="*/ 983905 h 6578439"/>
                <a:gd name="connsiteX38" fmla="*/ 1312967 w 5890490"/>
                <a:gd name="connsiteY38" fmla="*/ 1033660 h 6578439"/>
                <a:gd name="connsiteX39" fmla="*/ 1248364 w 5890490"/>
                <a:gd name="connsiteY39" fmla="*/ 1084413 h 6578439"/>
                <a:gd name="connsiteX40" fmla="*/ 1185163 w 5890490"/>
                <a:gd name="connsiteY40" fmla="*/ 1137168 h 6578439"/>
                <a:gd name="connsiteX41" fmla="*/ 1122852 w 5890490"/>
                <a:gd name="connsiteY41" fmla="*/ 1190922 h 6578439"/>
                <a:gd name="connsiteX42" fmla="*/ 892092 w 5890490"/>
                <a:gd name="connsiteY42" fmla="*/ 1421440 h 6578439"/>
                <a:gd name="connsiteX43" fmla="*/ 707202 w 5890490"/>
                <a:gd name="connsiteY43" fmla="*/ 1684212 h 6578439"/>
                <a:gd name="connsiteX44" fmla="*/ 670121 w 5890490"/>
                <a:gd name="connsiteY44" fmla="*/ 1756093 h 6578439"/>
                <a:gd name="connsiteX45" fmla="*/ 637630 w 5890490"/>
                <a:gd name="connsiteY45" fmla="*/ 1830724 h 6578439"/>
                <a:gd name="connsiteX46" fmla="*/ 607685 w 5890490"/>
                <a:gd name="connsiteY46" fmla="*/ 1907105 h 6578439"/>
                <a:gd name="connsiteX47" fmla="*/ 580034 w 5890490"/>
                <a:gd name="connsiteY47" fmla="*/ 1984986 h 6578439"/>
                <a:gd name="connsiteX48" fmla="*/ 481919 w 5890490"/>
                <a:gd name="connsiteY48" fmla="*/ 2304386 h 6578439"/>
                <a:gd name="connsiteX49" fmla="*/ 433881 w 5890490"/>
                <a:gd name="connsiteY49" fmla="*/ 2465399 h 6578439"/>
                <a:gd name="connsiteX50" fmla="*/ 384442 w 5890490"/>
                <a:gd name="connsiteY50" fmla="*/ 2626163 h 6578439"/>
                <a:gd name="connsiteX51" fmla="*/ 166039 w 5890490"/>
                <a:gd name="connsiteY51" fmla="*/ 3261338 h 6578439"/>
                <a:gd name="connsiteX52" fmla="*/ 56202 w 5890490"/>
                <a:gd name="connsiteY52" fmla="*/ 3910265 h 6578439"/>
                <a:gd name="connsiteX53" fmla="*/ 93664 w 5890490"/>
                <a:gd name="connsiteY53" fmla="*/ 4237292 h 6578439"/>
                <a:gd name="connsiteX54" fmla="*/ 111758 w 5890490"/>
                <a:gd name="connsiteY54" fmla="*/ 4317548 h 6578439"/>
                <a:gd name="connsiteX55" fmla="*/ 133038 w 5890490"/>
                <a:gd name="connsiteY55" fmla="*/ 4397054 h 6578439"/>
                <a:gd name="connsiteX56" fmla="*/ 157757 w 5890490"/>
                <a:gd name="connsiteY56" fmla="*/ 4475560 h 6578439"/>
                <a:gd name="connsiteX57" fmla="*/ 185153 w 5890490"/>
                <a:gd name="connsiteY57" fmla="*/ 4553066 h 6578439"/>
                <a:gd name="connsiteX58" fmla="*/ 493642 w 5890490"/>
                <a:gd name="connsiteY58" fmla="*/ 5132239 h 6578439"/>
                <a:gd name="connsiteX59" fmla="*/ 914391 w 5890490"/>
                <a:gd name="connsiteY59" fmla="*/ 5636528 h 6578439"/>
                <a:gd name="connsiteX60" fmla="*/ 1402034 w 5890490"/>
                <a:gd name="connsiteY60" fmla="*/ 6076188 h 6578439"/>
                <a:gd name="connsiteX61" fmla="*/ 1664397 w 5890490"/>
                <a:gd name="connsiteY61" fmla="*/ 6267079 h 6578439"/>
                <a:gd name="connsiteX62" fmla="*/ 1938992 w 5890490"/>
                <a:gd name="connsiteY62" fmla="*/ 6434343 h 6578439"/>
                <a:gd name="connsiteX63" fmla="*/ 2225931 w 5890490"/>
                <a:gd name="connsiteY63" fmla="*/ 6574322 h 6578439"/>
                <a:gd name="connsiteX64" fmla="*/ 2236328 w 5890490"/>
                <a:gd name="connsiteY64" fmla="*/ 6578439 h 6578439"/>
                <a:gd name="connsiteX65" fmla="*/ 1504665 w 5890490"/>
                <a:gd name="connsiteY65" fmla="*/ 6578439 h 6578439"/>
                <a:gd name="connsiteX66" fmla="*/ 1456827 w 5890490"/>
                <a:gd name="connsiteY66" fmla="*/ 6543476 h 6578439"/>
                <a:gd name="connsiteX67" fmla="*/ 1188475 w 5890490"/>
                <a:gd name="connsiteY67" fmla="*/ 6314083 h 6578439"/>
                <a:gd name="connsiteX68" fmla="*/ 721728 w 5890490"/>
                <a:gd name="connsiteY68" fmla="*/ 5798666 h 6578439"/>
                <a:gd name="connsiteX69" fmla="*/ 344175 w 5890490"/>
                <a:gd name="connsiteY69" fmla="*/ 5219495 h 6578439"/>
                <a:gd name="connsiteX70" fmla="*/ 87293 w 5890490"/>
                <a:gd name="connsiteY70" fmla="*/ 4583569 h 6578439"/>
                <a:gd name="connsiteX71" fmla="*/ 65886 w 5890490"/>
                <a:gd name="connsiteY71" fmla="*/ 4500813 h 6578439"/>
                <a:gd name="connsiteX72" fmla="*/ 47409 w 5890490"/>
                <a:gd name="connsiteY72" fmla="*/ 4417431 h 6578439"/>
                <a:gd name="connsiteX73" fmla="*/ 39000 w 5890490"/>
                <a:gd name="connsiteY73" fmla="*/ 4375677 h 6578439"/>
                <a:gd name="connsiteX74" fmla="*/ 31610 w 5890490"/>
                <a:gd name="connsiteY74" fmla="*/ 4333674 h 6578439"/>
                <a:gd name="connsiteX75" fmla="*/ 18868 w 5890490"/>
                <a:gd name="connsiteY75" fmla="*/ 4249417 h 6578439"/>
                <a:gd name="connsiteX76" fmla="*/ 646 w 5890490"/>
                <a:gd name="connsiteY76" fmla="*/ 3910265 h 6578439"/>
                <a:gd name="connsiteX77" fmla="*/ 130234 w 5890490"/>
                <a:gd name="connsiteY77" fmla="*/ 3248337 h 6578439"/>
                <a:gd name="connsiteX78" fmla="*/ 335383 w 5890490"/>
                <a:gd name="connsiteY78" fmla="*/ 2611911 h 6578439"/>
                <a:gd name="connsiteX79" fmla="*/ 487272 w 5890490"/>
                <a:gd name="connsiteY79" fmla="*/ 1958609 h 6578439"/>
                <a:gd name="connsiteX80" fmla="*/ 508550 w 5890490"/>
                <a:gd name="connsiteY80" fmla="*/ 1876227 h 6578439"/>
                <a:gd name="connsiteX81" fmla="*/ 531742 w 5890490"/>
                <a:gd name="connsiteY81" fmla="*/ 1793721 h 6578439"/>
                <a:gd name="connsiteX82" fmla="*/ 558245 w 5890490"/>
                <a:gd name="connsiteY82" fmla="*/ 1711465 h 6578439"/>
                <a:gd name="connsiteX83" fmla="*/ 590100 w 5890490"/>
                <a:gd name="connsiteY83" fmla="*/ 1630332 h 6578439"/>
                <a:gd name="connsiteX84" fmla="*/ 758680 w 5890490"/>
                <a:gd name="connsiteY84" fmla="*/ 1322433 h 6578439"/>
                <a:gd name="connsiteX85" fmla="*/ 976317 w 5890490"/>
                <a:gd name="connsiteY85" fmla="*/ 1049286 h 6578439"/>
                <a:gd name="connsiteX86" fmla="*/ 1035314 w 5890490"/>
                <a:gd name="connsiteY86" fmla="*/ 985406 h 6578439"/>
                <a:gd name="connsiteX87" fmla="*/ 1095329 w 5890490"/>
                <a:gd name="connsiteY87" fmla="*/ 922526 h 6578439"/>
                <a:gd name="connsiteX88" fmla="*/ 1157384 w 5890490"/>
                <a:gd name="connsiteY88" fmla="*/ 861271 h 6578439"/>
                <a:gd name="connsiteX89" fmla="*/ 1220841 w 5890490"/>
                <a:gd name="connsiteY89" fmla="*/ 801017 h 6578439"/>
                <a:gd name="connsiteX90" fmla="*/ 1286462 w 5890490"/>
                <a:gd name="connsiteY90" fmla="*/ 742886 h 6578439"/>
                <a:gd name="connsiteX91" fmla="*/ 1353233 w 5890490"/>
                <a:gd name="connsiteY91" fmla="*/ 685632 h 6578439"/>
                <a:gd name="connsiteX92" fmla="*/ 1369924 w 5890490"/>
                <a:gd name="connsiteY92" fmla="*/ 671256 h 6578439"/>
                <a:gd name="connsiteX93" fmla="*/ 1387380 w 5890490"/>
                <a:gd name="connsiteY93" fmla="*/ 657755 h 6578439"/>
                <a:gd name="connsiteX94" fmla="*/ 1422422 w 5890490"/>
                <a:gd name="connsiteY94" fmla="*/ 630877 h 6578439"/>
                <a:gd name="connsiteX95" fmla="*/ 1492759 w 5890490"/>
                <a:gd name="connsiteY95" fmla="*/ 577248 h 6578439"/>
                <a:gd name="connsiteX96" fmla="*/ 1528820 w 5890490"/>
                <a:gd name="connsiteY96" fmla="*/ 551496 h 6578439"/>
                <a:gd name="connsiteX97" fmla="*/ 1565390 w 5890490"/>
                <a:gd name="connsiteY97" fmla="*/ 526370 h 6578439"/>
                <a:gd name="connsiteX98" fmla="*/ 1639040 w 5890490"/>
                <a:gd name="connsiteY98" fmla="*/ 476490 h 6578439"/>
                <a:gd name="connsiteX99" fmla="*/ 1792075 w 5890490"/>
                <a:gd name="connsiteY99" fmla="*/ 384859 h 6578439"/>
                <a:gd name="connsiteX100" fmla="*/ 2455943 w 5890490"/>
                <a:gd name="connsiteY100" fmla="*/ 117836 h 6578439"/>
                <a:gd name="connsiteX101" fmla="*/ 3159952 w 5890490"/>
                <a:gd name="connsiteY101" fmla="*/ 7203 h 6578439"/>
                <a:gd name="connsiteX102" fmla="*/ 3336813 w 5890490"/>
                <a:gd name="connsiteY102" fmla="*/ 499 h 6578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5890490" h="6578439">
                  <a:moveTo>
                    <a:pt x="5890490" y="5389037"/>
                  </a:moveTo>
                  <a:lnTo>
                    <a:pt x="5890490" y="5855587"/>
                  </a:lnTo>
                  <a:lnTo>
                    <a:pt x="5784593" y="5962054"/>
                  </a:lnTo>
                  <a:cubicBezTo>
                    <a:pt x="5744454" y="6002308"/>
                    <a:pt x="5704062" y="6042436"/>
                    <a:pt x="5663414" y="6082564"/>
                  </a:cubicBezTo>
                  <a:cubicBezTo>
                    <a:pt x="5500314" y="6242577"/>
                    <a:pt x="5330970" y="6400714"/>
                    <a:pt x="5147099" y="6547726"/>
                  </a:cubicBezTo>
                  <a:lnTo>
                    <a:pt x="5105015" y="6578439"/>
                  </a:lnTo>
                  <a:lnTo>
                    <a:pt x="4385601" y="6578439"/>
                  </a:lnTo>
                  <a:lnTo>
                    <a:pt x="4507252" y="6515968"/>
                  </a:lnTo>
                  <a:cubicBezTo>
                    <a:pt x="4645901" y="6439679"/>
                    <a:pt x="4779837" y="6350961"/>
                    <a:pt x="4909330" y="6253453"/>
                  </a:cubicBezTo>
                  <a:cubicBezTo>
                    <a:pt x="5082369" y="6123567"/>
                    <a:pt x="5248145" y="5979180"/>
                    <a:pt x="5411374" y="5828544"/>
                  </a:cubicBezTo>
                  <a:cubicBezTo>
                    <a:pt x="5452149" y="5790791"/>
                    <a:pt x="5492924" y="5752788"/>
                    <a:pt x="5533570" y="5714534"/>
                  </a:cubicBezTo>
                  <a:lnTo>
                    <a:pt x="5657425" y="5597650"/>
                  </a:lnTo>
                  <a:close/>
                  <a:moveTo>
                    <a:pt x="3336813" y="499"/>
                  </a:moveTo>
                  <a:cubicBezTo>
                    <a:pt x="3395682" y="-392"/>
                    <a:pt x="3454550" y="-48"/>
                    <a:pt x="3513674" y="1202"/>
                  </a:cubicBezTo>
                  <a:lnTo>
                    <a:pt x="3602743" y="4827"/>
                  </a:lnTo>
                  <a:lnTo>
                    <a:pt x="3647213" y="6703"/>
                  </a:lnTo>
                  <a:cubicBezTo>
                    <a:pt x="3661994" y="7327"/>
                    <a:pt x="3676903" y="7703"/>
                    <a:pt x="3691684" y="9453"/>
                  </a:cubicBezTo>
                  <a:lnTo>
                    <a:pt x="3868927" y="27080"/>
                  </a:lnTo>
                  <a:cubicBezTo>
                    <a:pt x="4340645" y="85584"/>
                    <a:pt x="4795160" y="243221"/>
                    <a:pt x="5200872" y="472240"/>
                  </a:cubicBezTo>
                  <a:cubicBezTo>
                    <a:pt x="5403855" y="587124"/>
                    <a:pt x="5594988" y="719447"/>
                    <a:pt x="5772711" y="866334"/>
                  </a:cubicBezTo>
                  <a:lnTo>
                    <a:pt x="5890490" y="972426"/>
                  </a:lnTo>
                  <a:lnTo>
                    <a:pt x="5890490" y="1158576"/>
                  </a:lnTo>
                  <a:lnTo>
                    <a:pt x="5676045" y="986969"/>
                  </a:lnTo>
                  <a:cubicBezTo>
                    <a:pt x="5496587" y="857740"/>
                    <a:pt x="5304275" y="746699"/>
                    <a:pt x="5103776" y="655879"/>
                  </a:cubicBezTo>
                  <a:cubicBezTo>
                    <a:pt x="4903214" y="564747"/>
                    <a:pt x="4695006" y="492492"/>
                    <a:pt x="4482465" y="440363"/>
                  </a:cubicBezTo>
                  <a:lnTo>
                    <a:pt x="4402444" y="422111"/>
                  </a:lnTo>
                  <a:cubicBezTo>
                    <a:pt x="4375813" y="416111"/>
                    <a:pt x="4349436" y="408859"/>
                    <a:pt x="4322423" y="404610"/>
                  </a:cubicBezTo>
                  <a:lnTo>
                    <a:pt x="4241892" y="389858"/>
                  </a:lnTo>
                  <a:lnTo>
                    <a:pt x="4201627" y="382483"/>
                  </a:lnTo>
                  <a:cubicBezTo>
                    <a:pt x="4188248" y="379983"/>
                    <a:pt x="4174869" y="377483"/>
                    <a:pt x="4161234" y="375857"/>
                  </a:cubicBezTo>
                  <a:cubicBezTo>
                    <a:pt x="4107208" y="368482"/>
                    <a:pt x="4053308" y="360482"/>
                    <a:pt x="3999280" y="353606"/>
                  </a:cubicBezTo>
                  <a:cubicBezTo>
                    <a:pt x="3944999" y="348855"/>
                    <a:pt x="3890844" y="343854"/>
                    <a:pt x="3836817" y="338480"/>
                  </a:cubicBezTo>
                  <a:lnTo>
                    <a:pt x="3673972" y="330604"/>
                  </a:lnTo>
                  <a:cubicBezTo>
                    <a:pt x="3619690" y="329104"/>
                    <a:pt x="3565281" y="329604"/>
                    <a:pt x="3511126" y="328978"/>
                  </a:cubicBezTo>
                  <a:cubicBezTo>
                    <a:pt x="3402054" y="330728"/>
                    <a:pt x="3291706" y="334604"/>
                    <a:pt x="3183142" y="342854"/>
                  </a:cubicBezTo>
                  <a:cubicBezTo>
                    <a:pt x="2965505" y="358855"/>
                    <a:pt x="2750670" y="389733"/>
                    <a:pt x="2541444" y="439988"/>
                  </a:cubicBezTo>
                  <a:cubicBezTo>
                    <a:pt x="2332216" y="490117"/>
                    <a:pt x="2128850" y="559997"/>
                    <a:pt x="1933895" y="650505"/>
                  </a:cubicBezTo>
                  <a:cubicBezTo>
                    <a:pt x="1738939" y="741261"/>
                    <a:pt x="1553540" y="854146"/>
                    <a:pt x="1378079" y="983905"/>
                  </a:cubicBezTo>
                  <a:lnTo>
                    <a:pt x="1312967" y="1033660"/>
                  </a:lnTo>
                  <a:cubicBezTo>
                    <a:pt x="1291178" y="1050286"/>
                    <a:pt x="1269006" y="1066412"/>
                    <a:pt x="1248364" y="1084413"/>
                  </a:cubicBezTo>
                  <a:lnTo>
                    <a:pt x="1185163" y="1137168"/>
                  </a:lnTo>
                  <a:cubicBezTo>
                    <a:pt x="1164138" y="1154794"/>
                    <a:pt x="1142603" y="1172046"/>
                    <a:pt x="1122852" y="1190922"/>
                  </a:cubicBezTo>
                  <a:cubicBezTo>
                    <a:pt x="1041557" y="1264303"/>
                    <a:pt x="961663" y="1339309"/>
                    <a:pt x="892092" y="1421440"/>
                  </a:cubicBezTo>
                  <a:cubicBezTo>
                    <a:pt x="819589" y="1501822"/>
                    <a:pt x="759827" y="1590329"/>
                    <a:pt x="707202" y="1684212"/>
                  </a:cubicBezTo>
                  <a:cubicBezTo>
                    <a:pt x="694715" y="1708089"/>
                    <a:pt x="682227" y="1731841"/>
                    <a:pt x="670121" y="1756093"/>
                  </a:cubicBezTo>
                  <a:lnTo>
                    <a:pt x="637630" y="1830724"/>
                  </a:lnTo>
                  <a:cubicBezTo>
                    <a:pt x="626161" y="1855350"/>
                    <a:pt x="617624" y="1881603"/>
                    <a:pt x="607685" y="1907105"/>
                  </a:cubicBezTo>
                  <a:cubicBezTo>
                    <a:pt x="598128" y="1932857"/>
                    <a:pt x="588317" y="1958483"/>
                    <a:pt x="580034" y="1984986"/>
                  </a:cubicBezTo>
                  <a:cubicBezTo>
                    <a:pt x="544611" y="2089620"/>
                    <a:pt x="513393" y="2197128"/>
                    <a:pt x="481919" y="2304386"/>
                  </a:cubicBezTo>
                  <a:lnTo>
                    <a:pt x="433881" y="2465399"/>
                  </a:lnTo>
                  <a:lnTo>
                    <a:pt x="384442" y="2626163"/>
                  </a:lnTo>
                  <a:cubicBezTo>
                    <a:pt x="317672" y="2839680"/>
                    <a:pt x="243129" y="3050946"/>
                    <a:pt x="166039" y="3261338"/>
                  </a:cubicBezTo>
                  <a:cubicBezTo>
                    <a:pt x="88822" y="3468979"/>
                    <a:pt x="50850" y="3690248"/>
                    <a:pt x="56202" y="3910265"/>
                  </a:cubicBezTo>
                  <a:cubicBezTo>
                    <a:pt x="58495" y="4020274"/>
                    <a:pt x="71493" y="4129783"/>
                    <a:pt x="93664" y="4237292"/>
                  </a:cubicBezTo>
                  <a:cubicBezTo>
                    <a:pt x="99143" y="4264168"/>
                    <a:pt x="104623" y="4291045"/>
                    <a:pt x="111758" y="4317548"/>
                  </a:cubicBezTo>
                  <a:cubicBezTo>
                    <a:pt x="118384" y="4344176"/>
                    <a:pt x="124627" y="4370802"/>
                    <a:pt x="133038" y="4397054"/>
                  </a:cubicBezTo>
                  <a:cubicBezTo>
                    <a:pt x="140810" y="4423307"/>
                    <a:pt x="148456" y="4449683"/>
                    <a:pt x="157757" y="4475560"/>
                  </a:cubicBezTo>
                  <a:cubicBezTo>
                    <a:pt x="166549" y="4501562"/>
                    <a:pt x="175087" y="4527564"/>
                    <a:pt x="185153" y="4553066"/>
                  </a:cubicBezTo>
                  <a:cubicBezTo>
                    <a:pt x="262371" y="4758458"/>
                    <a:pt x="368895" y="4951974"/>
                    <a:pt x="493642" y="5132239"/>
                  </a:cubicBezTo>
                  <a:cubicBezTo>
                    <a:pt x="618389" y="5312627"/>
                    <a:pt x="760846" y="5480391"/>
                    <a:pt x="914391" y="5636528"/>
                  </a:cubicBezTo>
                  <a:cubicBezTo>
                    <a:pt x="1069081" y="5793166"/>
                    <a:pt x="1231544" y="5941677"/>
                    <a:pt x="1402034" y="6076188"/>
                  </a:cubicBezTo>
                  <a:cubicBezTo>
                    <a:pt x="1487535" y="6143320"/>
                    <a:pt x="1574565" y="6207574"/>
                    <a:pt x="1664397" y="6267079"/>
                  </a:cubicBezTo>
                  <a:cubicBezTo>
                    <a:pt x="1753592" y="6327459"/>
                    <a:pt x="1845336" y="6383088"/>
                    <a:pt x="1938992" y="6434343"/>
                  </a:cubicBezTo>
                  <a:cubicBezTo>
                    <a:pt x="2032647" y="6485659"/>
                    <a:pt x="2128309" y="6532600"/>
                    <a:pt x="2225931" y="6574322"/>
                  </a:cubicBezTo>
                  <a:lnTo>
                    <a:pt x="2236328" y="6578439"/>
                  </a:lnTo>
                  <a:lnTo>
                    <a:pt x="1504665" y="6578439"/>
                  </a:lnTo>
                  <a:lnTo>
                    <a:pt x="1456827" y="6543476"/>
                  </a:lnTo>
                  <a:cubicBezTo>
                    <a:pt x="1363554" y="6470595"/>
                    <a:pt x="1273848" y="6394340"/>
                    <a:pt x="1188475" y="6314083"/>
                  </a:cubicBezTo>
                  <a:cubicBezTo>
                    <a:pt x="1017856" y="6153445"/>
                    <a:pt x="863803" y="5979931"/>
                    <a:pt x="721728" y="5798666"/>
                  </a:cubicBezTo>
                  <a:cubicBezTo>
                    <a:pt x="579397" y="5616027"/>
                    <a:pt x="452103" y="5422511"/>
                    <a:pt x="344175" y="5219495"/>
                  </a:cubicBezTo>
                  <a:cubicBezTo>
                    <a:pt x="236505" y="5016354"/>
                    <a:pt x="147946" y="4803586"/>
                    <a:pt x="87293" y="4583569"/>
                  </a:cubicBezTo>
                  <a:cubicBezTo>
                    <a:pt x="79138" y="4556193"/>
                    <a:pt x="72639" y="4528440"/>
                    <a:pt x="65886" y="4500813"/>
                  </a:cubicBezTo>
                  <a:cubicBezTo>
                    <a:pt x="58751" y="4473311"/>
                    <a:pt x="53144" y="4445308"/>
                    <a:pt x="47409" y="4417431"/>
                  </a:cubicBezTo>
                  <a:cubicBezTo>
                    <a:pt x="44733" y="4403430"/>
                    <a:pt x="41294" y="4389679"/>
                    <a:pt x="39000" y="4375677"/>
                  </a:cubicBezTo>
                  <a:lnTo>
                    <a:pt x="31610" y="4333674"/>
                  </a:lnTo>
                  <a:cubicBezTo>
                    <a:pt x="26258" y="4305797"/>
                    <a:pt x="22563" y="4277544"/>
                    <a:pt x="18868" y="4249417"/>
                  </a:cubicBezTo>
                  <a:cubicBezTo>
                    <a:pt x="4214" y="4136784"/>
                    <a:pt x="-2158" y="4023275"/>
                    <a:pt x="646" y="3910265"/>
                  </a:cubicBezTo>
                  <a:cubicBezTo>
                    <a:pt x="5997" y="3683872"/>
                    <a:pt x="50596" y="3459605"/>
                    <a:pt x="130234" y="3248337"/>
                  </a:cubicBezTo>
                  <a:cubicBezTo>
                    <a:pt x="207961" y="3039196"/>
                    <a:pt x="278044" y="2827179"/>
                    <a:pt x="335383" y="2611911"/>
                  </a:cubicBezTo>
                  <a:cubicBezTo>
                    <a:pt x="393743" y="2396644"/>
                    <a:pt x="435792" y="2178627"/>
                    <a:pt x="487272" y="1958609"/>
                  </a:cubicBezTo>
                  <a:cubicBezTo>
                    <a:pt x="493259" y="1931107"/>
                    <a:pt x="501287" y="1903730"/>
                    <a:pt x="508550" y="1876227"/>
                  </a:cubicBezTo>
                  <a:cubicBezTo>
                    <a:pt x="516195" y="1848725"/>
                    <a:pt x="522312" y="1820972"/>
                    <a:pt x="531742" y="1793721"/>
                  </a:cubicBezTo>
                  <a:lnTo>
                    <a:pt x="558245" y="1711465"/>
                  </a:lnTo>
                  <a:cubicBezTo>
                    <a:pt x="568439" y="1684337"/>
                    <a:pt x="579652" y="1657459"/>
                    <a:pt x="590100" y="1630332"/>
                  </a:cubicBezTo>
                  <a:cubicBezTo>
                    <a:pt x="635080" y="1523075"/>
                    <a:pt x="690637" y="1417566"/>
                    <a:pt x="758680" y="1322433"/>
                  </a:cubicBezTo>
                  <a:cubicBezTo>
                    <a:pt x="824430" y="1225051"/>
                    <a:pt x="899610" y="1136168"/>
                    <a:pt x="976317" y="1049286"/>
                  </a:cubicBezTo>
                  <a:cubicBezTo>
                    <a:pt x="995049" y="1027035"/>
                    <a:pt x="1015436" y="1006533"/>
                    <a:pt x="1035314" y="985406"/>
                  </a:cubicBezTo>
                  <a:lnTo>
                    <a:pt x="1095329" y="922526"/>
                  </a:lnTo>
                  <a:cubicBezTo>
                    <a:pt x="1114953" y="901149"/>
                    <a:pt x="1136359" y="881397"/>
                    <a:pt x="1157384" y="861271"/>
                  </a:cubicBezTo>
                  <a:lnTo>
                    <a:pt x="1220841" y="801017"/>
                  </a:lnTo>
                  <a:cubicBezTo>
                    <a:pt x="1241610" y="780514"/>
                    <a:pt x="1264418" y="762014"/>
                    <a:pt x="1286462" y="742886"/>
                  </a:cubicBezTo>
                  <a:lnTo>
                    <a:pt x="1353233" y="685632"/>
                  </a:lnTo>
                  <a:lnTo>
                    <a:pt x="1369924" y="671256"/>
                  </a:lnTo>
                  <a:cubicBezTo>
                    <a:pt x="1375658" y="666631"/>
                    <a:pt x="1381520" y="662255"/>
                    <a:pt x="1387380" y="657755"/>
                  </a:cubicBezTo>
                  <a:lnTo>
                    <a:pt x="1422422" y="630877"/>
                  </a:lnTo>
                  <a:lnTo>
                    <a:pt x="1492759" y="577248"/>
                  </a:lnTo>
                  <a:cubicBezTo>
                    <a:pt x="1504355" y="567997"/>
                    <a:pt x="1516714" y="559997"/>
                    <a:pt x="1528820" y="551496"/>
                  </a:cubicBezTo>
                  <a:lnTo>
                    <a:pt x="1565390" y="526370"/>
                  </a:lnTo>
                  <a:lnTo>
                    <a:pt x="1639040" y="476490"/>
                  </a:lnTo>
                  <a:cubicBezTo>
                    <a:pt x="1689754" y="445613"/>
                    <a:pt x="1740723" y="414986"/>
                    <a:pt x="1792075" y="384859"/>
                  </a:cubicBezTo>
                  <a:cubicBezTo>
                    <a:pt x="2000282" y="268724"/>
                    <a:pt x="2224927" y="179467"/>
                    <a:pt x="2455943" y="117836"/>
                  </a:cubicBezTo>
                  <a:cubicBezTo>
                    <a:pt x="2687088" y="55957"/>
                    <a:pt x="2923964" y="21204"/>
                    <a:pt x="3159952" y="7203"/>
                  </a:cubicBezTo>
                  <a:cubicBezTo>
                    <a:pt x="3219076" y="3515"/>
                    <a:pt x="3277945" y="1389"/>
                    <a:pt x="3336813" y="499"/>
                  </a:cubicBezTo>
                  <a:close/>
                </a:path>
              </a:pathLst>
            </a:custGeom>
            <a:gradFill flip="none" rotWithShape="1">
              <a:gsLst>
                <a:gs pos="2000">
                  <a:schemeClr val="bg1">
                    <a:alpha val="10000"/>
                  </a:schemeClr>
                </a:gs>
                <a:gs pos="16000">
                  <a:schemeClr val="accent6">
                    <a:alpha val="5000"/>
                  </a:schemeClr>
                </a:gs>
                <a:gs pos="100000">
                  <a:schemeClr val="bg1">
                    <a:alpha val="10000"/>
                  </a:schemeClr>
                </a:gs>
                <a:gs pos="85000">
                  <a:schemeClr val="accent1">
                    <a:alpha val="1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pic>
        <p:nvPicPr>
          <p:cNvPr id="6" name="Graphic 5" descr="Handshake">
            <a:extLst>
              <a:ext uri="{FF2B5EF4-FFF2-40B4-BE49-F238E27FC236}">
                <a16:creationId xmlns:a16="http://schemas.microsoft.com/office/drawing/2014/main" id="{CB83B427-F2D4-6C69-CE3E-AE0AA4A2A3E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729652" y="1859078"/>
            <a:ext cx="3821102" cy="3821102"/>
          </a:xfrm>
          <a:prstGeom prst="rect">
            <a:avLst/>
          </a:prstGeom>
          <a:ln>
            <a:noFill/>
          </a:ln>
        </p:spPr>
      </p:pic>
    </p:spTree>
    <p:extLst>
      <p:ext uri="{BB962C8B-B14F-4D97-AF65-F5344CB8AC3E}">
        <p14:creationId xmlns:p14="http://schemas.microsoft.com/office/powerpoint/2010/main" val="12370036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228600"/>
            <a:ext cx="9133037" cy="787400"/>
          </a:xfrm>
        </p:spPr>
        <p:txBody>
          <a:bodyPr>
            <a:normAutofit/>
          </a:bodyPr>
          <a:lstStyle/>
          <a:p>
            <a:pPr algn="ctr"/>
            <a:r>
              <a:rPr lang="en-US" sz="4400" dirty="0"/>
              <a:t>   </a:t>
            </a:r>
            <a:r>
              <a:rPr lang="en-US" sz="4400" b="1" dirty="0">
                <a:solidFill>
                  <a:schemeClr val="tx2"/>
                </a:solidFill>
              </a:rPr>
              <a:t>Student Fee Fund</a:t>
            </a:r>
          </a:p>
        </p:txBody>
      </p:sp>
      <p:sp>
        <p:nvSpPr>
          <p:cNvPr id="4" name="Rectangle 3">
            <a:extLst>
              <a:ext uri="{C183D7F6-B498-43B3-948B-1728B52AA6E4}">
                <adec:decorative xmlns:adec="http://schemas.microsoft.com/office/drawing/2017/decorative" val="1"/>
              </a:ext>
            </a:extLst>
          </p:cNvPr>
          <p:cNvSpPr/>
          <p:nvPr/>
        </p:nvSpPr>
        <p:spPr>
          <a:xfrm>
            <a:off x="2027079" y="5142866"/>
            <a:ext cx="8183106"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t> </a:t>
            </a:r>
            <a:br>
              <a:rPr kumimoji="0" lang="en-US" sz="1800" b="1" i="0" u="none" strike="noStrike" kern="1200" cap="none" spc="0" normalizeH="0" baseline="0" noProof="0" dirty="0">
                <a:ln>
                  <a:noFill/>
                </a:ln>
                <a:solidFill>
                  <a:srgbClr val="1F1646"/>
                </a:solidFill>
                <a:effectLst/>
                <a:uLnTx/>
                <a:uFillTx/>
                <a:latin typeface="Franklin Gothic Medium"/>
                <a:ea typeface="+mn-ea"/>
                <a:cs typeface="+mn-cs"/>
              </a:rPr>
            </a:br>
            <a:endParaRPr kumimoji="0" lang="en-US" sz="1800" b="1" i="0" u="none" strike="noStrike" kern="1200" cap="none" spc="0" normalizeH="0" baseline="0" noProof="0" dirty="0">
              <a:ln>
                <a:noFill/>
              </a:ln>
              <a:solidFill>
                <a:srgbClr val="1F1646"/>
              </a:solidFill>
              <a:effectLst/>
              <a:uLnTx/>
              <a:uFillTx/>
              <a:latin typeface="Franklin Gothic Medium"/>
              <a:ea typeface="+mn-ea"/>
              <a:cs typeface="+mn-cs"/>
            </a:endParaRPr>
          </a:p>
        </p:txBody>
      </p:sp>
      <p:graphicFrame>
        <p:nvGraphicFramePr>
          <p:cNvPr id="3" name="Diagram 2"/>
          <p:cNvGraphicFramePr/>
          <p:nvPr/>
        </p:nvGraphicFramePr>
        <p:xfrm>
          <a:off x="1068550" y="1139359"/>
          <a:ext cx="6502372" cy="5253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2555252" y="5722869"/>
            <a:ext cx="366049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16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823333" y="1701800"/>
            <a:ext cx="3087699" cy="453951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706783" y="1320800"/>
            <a:ext cx="1371601" cy="1742067"/>
          </a:xfrm>
          <a:prstGeom prst="rect">
            <a:avLst/>
          </a:prstGeom>
        </p:spPr>
      </p:pic>
      <p:sp>
        <p:nvSpPr>
          <p:cNvPr id="13" name="TextBox 12"/>
          <p:cNvSpPr txBox="1"/>
          <p:nvPr/>
        </p:nvSpPr>
        <p:spPr>
          <a:xfrm>
            <a:off x="7836037" y="3152696"/>
            <a:ext cx="3087697" cy="256224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Revenue Source: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Fees Collected by Each Category.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Not Funded by Tax Revenue</a:t>
            </a:r>
          </a:p>
        </p:txBody>
      </p:sp>
    </p:spTree>
    <p:extLst>
      <p:ext uri="{BB962C8B-B14F-4D97-AF65-F5344CB8AC3E}">
        <p14:creationId xmlns:p14="http://schemas.microsoft.com/office/powerpoint/2010/main" val="41391684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5DD5AFF2-B0BF-41FA-BA95-B06DB47DF1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3429000"/>
            <a:ext cx="12191999" cy="3429000"/>
            <a:chOff x="7467600" y="0"/>
            <a:chExt cx="4724400" cy="6858000"/>
          </a:xfrm>
        </p:grpSpPr>
        <p:sp>
          <p:nvSpPr>
            <p:cNvPr id="15" name="Rectangle 14">
              <a:extLst>
                <a:ext uri="{FF2B5EF4-FFF2-40B4-BE49-F238E27FC236}">
                  <a16:creationId xmlns:a16="http://schemas.microsoft.com/office/drawing/2014/main" id="{346F474B-53B3-4567-B505-9E3D725108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ECCC9F-C36C-4275-B251-A115347C1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3FE49A6B-0100-4397-88F8-FE2410D08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12192000" cy="3429000"/>
          </a:xfrm>
          <a:custGeom>
            <a:avLst/>
            <a:gdLst>
              <a:gd name="connsiteX0" fmla="*/ 369702 w 12192000"/>
              <a:gd name="connsiteY0" fmla="*/ 3283169 h 3429000"/>
              <a:gd name="connsiteX1" fmla="*/ 366575 w 12192000"/>
              <a:gd name="connsiteY1" fmla="*/ 3286556 h 3429000"/>
              <a:gd name="connsiteX2" fmla="*/ 371637 w 12192000"/>
              <a:gd name="connsiteY2" fmla="*/ 3284954 h 3429000"/>
              <a:gd name="connsiteX3" fmla="*/ 7392322 w 12192000"/>
              <a:gd name="connsiteY3" fmla="*/ 3229238 h 3429000"/>
              <a:gd name="connsiteX4" fmla="*/ 7611337 w 12192000"/>
              <a:gd name="connsiteY4" fmla="*/ 3303821 h 3429000"/>
              <a:gd name="connsiteX5" fmla="*/ 7955762 w 12192000"/>
              <a:gd name="connsiteY5" fmla="*/ 3413006 h 3429000"/>
              <a:gd name="connsiteX6" fmla="*/ 7512455 w 12192000"/>
              <a:gd name="connsiteY6" fmla="*/ 3245734 h 3429000"/>
              <a:gd name="connsiteX7" fmla="*/ 9928143 w 12192000"/>
              <a:gd name="connsiteY7" fmla="*/ 3086312 h 3429000"/>
              <a:gd name="connsiteX8" fmla="*/ 9753801 w 12192000"/>
              <a:gd name="connsiteY8" fmla="*/ 3096103 h 3429000"/>
              <a:gd name="connsiteX9" fmla="*/ 9578027 w 12192000"/>
              <a:gd name="connsiteY9" fmla="*/ 3103104 h 3429000"/>
              <a:gd name="connsiteX10" fmla="*/ 9424342 w 12192000"/>
              <a:gd name="connsiteY10" fmla="*/ 3099403 h 3429000"/>
              <a:gd name="connsiteX11" fmla="*/ 9001907 w 12192000"/>
              <a:gd name="connsiteY11" fmla="*/ 3131369 h 3429000"/>
              <a:gd name="connsiteX12" fmla="*/ 8922138 w 12192000"/>
              <a:gd name="connsiteY12" fmla="*/ 3162702 h 3429000"/>
              <a:gd name="connsiteX13" fmla="*/ 9087550 w 12192000"/>
              <a:gd name="connsiteY13" fmla="*/ 3170765 h 3429000"/>
              <a:gd name="connsiteX14" fmla="*/ 9512475 w 12192000"/>
              <a:gd name="connsiteY14" fmla="*/ 3134693 h 3429000"/>
              <a:gd name="connsiteX15" fmla="*/ 9928143 w 12192000"/>
              <a:gd name="connsiteY15" fmla="*/ 3086312 h 3429000"/>
              <a:gd name="connsiteX16" fmla="*/ 9351220 w 12192000"/>
              <a:gd name="connsiteY16" fmla="*/ 3030370 h 3429000"/>
              <a:gd name="connsiteX17" fmla="*/ 8999756 w 12192000"/>
              <a:gd name="connsiteY17" fmla="*/ 3100929 h 3429000"/>
              <a:gd name="connsiteX18" fmla="*/ 9425830 w 12192000"/>
              <a:gd name="connsiteY18" fmla="*/ 3069517 h 3429000"/>
              <a:gd name="connsiteX19" fmla="*/ 9578307 w 12192000"/>
              <a:gd name="connsiteY19" fmla="*/ 3073035 h 3429000"/>
              <a:gd name="connsiteX20" fmla="*/ 9752771 w 12192000"/>
              <a:gd name="connsiteY20" fmla="*/ 3066471 h 3429000"/>
              <a:gd name="connsiteX21" fmla="*/ 9852779 w 12192000"/>
              <a:gd name="connsiteY21" fmla="*/ 3060665 h 3429000"/>
              <a:gd name="connsiteX22" fmla="*/ 9694862 w 12192000"/>
              <a:gd name="connsiteY22" fmla="*/ 3044140 h 3429000"/>
              <a:gd name="connsiteX23" fmla="*/ 9351220 w 12192000"/>
              <a:gd name="connsiteY23" fmla="*/ 3030370 h 3429000"/>
              <a:gd name="connsiteX24" fmla="*/ 1019354 w 12192000"/>
              <a:gd name="connsiteY24" fmla="*/ 2886006 h 3429000"/>
              <a:gd name="connsiteX25" fmla="*/ 441046 w 12192000"/>
              <a:gd name="connsiteY25" fmla="*/ 3262153 h 3429000"/>
              <a:gd name="connsiteX26" fmla="*/ 1019354 w 12192000"/>
              <a:gd name="connsiteY26" fmla="*/ 2886006 h 3429000"/>
              <a:gd name="connsiteX27" fmla="*/ 991680 w 12192000"/>
              <a:gd name="connsiteY27" fmla="*/ 2869413 h 3429000"/>
              <a:gd name="connsiteX28" fmla="*/ 409060 w 12192000"/>
              <a:gd name="connsiteY28" fmla="*/ 3242470 h 3429000"/>
              <a:gd name="connsiteX29" fmla="*/ 991680 w 12192000"/>
              <a:gd name="connsiteY29" fmla="*/ 2869413 h 3429000"/>
              <a:gd name="connsiteX30" fmla="*/ 7254615 w 12192000"/>
              <a:gd name="connsiteY30" fmla="*/ 2482918 h 3429000"/>
              <a:gd name="connsiteX31" fmla="*/ 7312589 w 12192000"/>
              <a:gd name="connsiteY31" fmla="*/ 2553309 h 3429000"/>
              <a:gd name="connsiteX32" fmla="*/ 7580896 w 12192000"/>
              <a:gd name="connsiteY32" fmla="*/ 2973069 h 3429000"/>
              <a:gd name="connsiteX33" fmla="*/ 7990862 w 12192000"/>
              <a:gd name="connsiteY33" fmla="*/ 3378025 h 3429000"/>
              <a:gd name="connsiteX34" fmla="*/ 7871964 w 12192000"/>
              <a:gd name="connsiteY34" fmla="*/ 3220139 h 3429000"/>
              <a:gd name="connsiteX35" fmla="*/ 7859674 w 12192000"/>
              <a:gd name="connsiteY35" fmla="*/ 3207358 h 3429000"/>
              <a:gd name="connsiteX36" fmla="*/ 7545050 w 12192000"/>
              <a:gd name="connsiteY36" fmla="*/ 2831110 h 3429000"/>
              <a:gd name="connsiteX37" fmla="*/ 7254615 w 12192000"/>
              <a:gd name="connsiteY37" fmla="*/ 2482918 h 3429000"/>
              <a:gd name="connsiteX38" fmla="*/ 9078855 w 12192000"/>
              <a:gd name="connsiteY38" fmla="*/ 2455754 h 3429000"/>
              <a:gd name="connsiteX39" fmla="*/ 8825188 w 12192000"/>
              <a:gd name="connsiteY39" fmla="*/ 3067752 h 3429000"/>
              <a:gd name="connsiteX40" fmla="*/ 9078855 w 12192000"/>
              <a:gd name="connsiteY40" fmla="*/ 2455754 h 3429000"/>
              <a:gd name="connsiteX41" fmla="*/ 9113805 w 12192000"/>
              <a:gd name="connsiteY41" fmla="*/ 2454072 h 3429000"/>
              <a:gd name="connsiteX42" fmla="*/ 8855200 w 12192000"/>
              <a:gd name="connsiteY42" fmla="*/ 3065950 h 3429000"/>
              <a:gd name="connsiteX43" fmla="*/ 9113805 w 12192000"/>
              <a:gd name="connsiteY43" fmla="*/ 2454072 h 3429000"/>
              <a:gd name="connsiteX44" fmla="*/ 9123940 w 12192000"/>
              <a:gd name="connsiteY44" fmla="*/ 2396040 h 3429000"/>
              <a:gd name="connsiteX45" fmla="*/ 9120846 w 12192000"/>
              <a:gd name="connsiteY45" fmla="*/ 2400053 h 3429000"/>
              <a:gd name="connsiteX46" fmla="*/ 9123267 w 12192000"/>
              <a:gd name="connsiteY46" fmla="*/ 2400425 h 3429000"/>
              <a:gd name="connsiteX47" fmla="*/ 103333 w 12192000"/>
              <a:gd name="connsiteY47" fmla="*/ 2270602 h 3429000"/>
              <a:gd name="connsiteX48" fmla="*/ 233938 w 12192000"/>
              <a:gd name="connsiteY48" fmla="*/ 2380416 h 3429000"/>
              <a:gd name="connsiteX49" fmla="*/ 883580 w 12192000"/>
              <a:gd name="connsiteY49" fmla="*/ 2751710 h 3429000"/>
              <a:gd name="connsiteX50" fmla="*/ 487337 w 12192000"/>
              <a:gd name="connsiteY50" fmla="*/ 2521182 h 3429000"/>
              <a:gd name="connsiteX51" fmla="*/ 354051 w 12192000"/>
              <a:gd name="connsiteY51" fmla="*/ 2425912 h 3429000"/>
              <a:gd name="connsiteX52" fmla="*/ 195436 w 12192000"/>
              <a:gd name="connsiteY52" fmla="*/ 2326068 h 3429000"/>
              <a:gd name="connsiteX53" fmla="*/ 5539432 w 12192000"/>
              <a:gd name="connsiteY53" fmla="*/ 2213928 h 3429000"/>
              <a:gd name="connsiteX54" fmla="*/ 5555462 w 12192000"/>
              <a:gd name="connsiteY54" fmla="*/ 2265454 h 3429000"/>
              <a:gd name="connsiteX55" fmla="*/ 5828270 w 12192000"/>
              <a:gd name="connsiteY55" fmla="*/ 2891663 h 3429000"/>
              <a:gd name="connsiteX56" fmla="*/ 5947416 w 12192000"/>
              <a:gd name="connsiteY56" fmla="*/ 3145846 h 3429000"/>
              <a:gd name="connsiteX57" fmla="*/ 5539432 w 12192000"/>
              <a:gd name="connsiteY57" fmla="*/ 2213928 h 3429000"/>
              <a:gd name="connsiteX58" fmla="*/ 51253 w 12192000"/>
              <a:gd name="connsiteY58" fmla="*/ 2202825 h 3429000"/>
              <a:gd name="connsiteX59" fmla="*/ 211622 w 12192000"/>
              <a:gd name="connsiteY59" fmla="*/ 2299803 h 3429000"/>
              <a:gd name="connsiteX60" fmla="*/ 371652 w 12192000"/>
              <a:gd name="connsiteY60" fmla="*/ 2400062 h 3429000"/>
              <a:gd name="connsiteX61" fmla="*/ 505903 w 12192000"/>
              <a:gd name="connsiteY61" fmla="*/ 2496221 h 3429000"/>
              <a:gd name="connsiteX62" fmla="*/ 899240 w 12192000"/>
              <a:gd name="connsiteY62" fmla="*/ 2724068 h 3429000"/>
              <a:gd name="connsiteX63" fmla="*/ 988114 w 12192000"/>
              <a:gd name="connsiteY63" fmla="*/ 2745204 h 3429000"/>
              <a:gd name="connsiteX64" fmla="*/ 845971 w 12192000"/>
              <a:gd name="connsiteY64" fmla="*/ 2638177 h 3429000"/>
              <a:gd name="connsiteX65" fmla="*/ 448057 w 12192000"/>
              <a:gd name="connsiteY65" fmla="*/ 2412376 h 3429000"/>
              <a:gd name="connsiteX66" fmla="*/ 51253 w 12192000"/>
              <a:gd name="connsiteY66" fmla="*/ 2202825 h 3429000"/>
              <a:gd name="connsiteX67" fmla="*/ 2606687 w 12192000"/>
              <a:gd name="connsiteY67" fmla="*/ 2201718 h 3429000"/>
              <a:gd name="connsiteX68" fmla="*/ 2645658 w 12192000"/>
              <a:gd name="connsiteY68" fmla="*/ 3211259 h 3429000"/>
              <a:gd name="connsiteX69" fmla="*/ 2606687 w 12192000"/>
              <a:gd name="connsiteY69" fmla="*/ 2201718 h 3429000"/>
              <a:gd name="connsiteX70" fmla="*/ 10097724 w 12192000"/>
              <a:gd name="connsiteY70" fmla="*/ 2162852 h 3429000"/>
              <a:gd name="connsiteX71" fmla="*/ 9645248 w 12192000"/>
              <a:gd name="connsiteY71" fmla="*/ 2201119 h 3429000"/>
              <a:gd name="connsiteX72" fmla="*/ 9543858 w 12192000"/>
              <a:gd name="connsiteY72" fmla="*/ 2221510 h 3429000"/>
              <a:gd name="connsiteX73" fmla="*/ 9681648 w 12192000"/>
              <a:gd name="connsiteY73" fmla="*/ 2200828 h 3429000"/>
              <a:gd name="connsiteX74" fmla="*/ 10557846 w 12192000"/>
              <a:gd name="connsiteY74" fmla="*/ 2172337 h 3429000"/>
              <a:gd name="connsiteX75" fmla="*/ 10301704 w 12192000"/>
              <a:gd name="connsiteY75" fmla="*/ 2169847 h 3429000"/>
              <a:gd name="connsiteX76" fmla="*/ 10250553 w 12192000"/>
              <a:gd name="connsiteY76" fmla="*/ 2166539 h 3429000"/>
              <a:gd name="connsiteX77" fmla="*/ 10097724 w 12192000"/>
              <a:gd name="connsiteY77" fmla="*/ 2162852 h 3429000"/>
              <a:gd name="connsiteX78" fmla="*/ 3642057 w 12192000"/>
              <a:gd name="connsiteY78" fmla="*/ 2144487 h 3429000"/>
              <a:gd name="connsiteX79" fmla="*/ 3632981 w 12192000"/>
              <a:gd name="connsiteY79" fmla="*/ 2150437 h 3429000"/>
              <a:gd name="connsiteX80" fmla="*/ 3382436 w 12192000"/>
              <a:gd name="connsiteY80" fmla="*/ 2523726 h 3429000"/>
              <a:gd name="connsiteX81" fmla="*/ 3191929 w 12192000"/>
              <a:gd name="connsiteY81" fmla="*/ 3233669 h 3429000"/>
              <a:gd name="connsiteX82" fmla="*/ 3369898 w 12192000"/>
              <a:gd name="connsiteY82" fmla="*/ 2652771 h 3429000"/>
              <a:gd name="connsiteX83" fmla="*/ 3642057 w 12192000"/>
              <a:gd name="connsiteY83" fmla="*/ 2144487 h 3429000"/>
              <a:gd name="connsiteX84" fmla="*/ 7015907 w 12192000"/>
              <a:gd name="connsiteY84" fmla="*/ 2112548 h 3429000"/>
              <a:gd name="connsiteX85" fmla="*/ 7259646 w 12192000"/>
              <a:gd name="connsiteY85" fmla="*/ 2336985 h 3429000"/>
              <a:gd name="connsiteX86" fmla="*/ 7741483 w 12192000"/>
              <a:gd name="connsiteY86" fmla="*/ 2850980 h 3429000"/>
              <a:gd name="connsiteX87" fmla="*/ 8008941 w 12192000"/>
              <a:gd name="connsiteY87" fmla="*/ 3304560 h 3429000"/>
              <a:gd name="connsiteX88" fmla="*/ 7999234 w 12192000"/>
              <a:gd name="connsiteY88" fmla="*/ 3181993 h 3429000"/>
              <a:gd name="connsiteX89" fmla="*/ 7715154 w 12192000"/>
              <a:gd name="connsiteY89" fmla="*/ 2768148 h 3429000"/>
              <a:gd name="connsiteX90" fmla="*/ 7271900 w 12192000"/>
              <a:gd name="connsiteY90" fmla="*/ 2305551 h 3429000"/>
              <a:gd name="connsiteX91" fmla="*/ 7015907 w 12192000"/>
              <a:gd name="connsiteY91" fmla="*/ 2112548 h 3429000"/>
              <a:gd name="connsiteX92" fmla="*/ 2650666 w 12192000"/>
              <a:gd name="connsiteY92" fmla="*/ 2101686 h 3429000"/>
              <a:gd name="connsiteX93" fmla="*/ 2650249 w 12192000"/>
              <a:gd name="connsiteY93" fmla="*/ 2103101 h 3429000"/>
              <a:gd name="connsiteX94" fmla="*/ 2663808 w 12192000"/>
              <a:gd name="connsiteY94" fmla="*/ 3106215 h 3429000"/>
              <a:gd name="connsiteX95" fmla="*/ 2665418 w 12192000"/>
              <a:gd name="connsiteY95" fmla="*/ 2703756 h 3429000"/>
              <a:gd name="connsiteX96" fmla="*/ 2650666 w 12192000"/>
              <a:gd name="connsiteY96" fmla="*/ 2101686 h 3429000"/>
              <a:gd name="connsiteX97" fmla="*/ 10218664 w 12192000"/>
              <a:gd name="connsiteY97" fmla="*/ 2096300 h 3429000"/>
              <a:gd name="connsiteX98" fmla="*/ 10086154 w 12192000"/>
              <a:gd name="connsiteY98" fmla="*/ 2096937 h 3429000"/>
              <a:gd name="connsiteX99" fmla="*/ 9778614 w 12192000"/>
              <a:gd name="connsiteY99" fmla="*/ 2121189 h 3429000"/>
              <a:gd name="connsiteX100" fmla="*/ 9601703 w 12192000"/>
              <a:gd name="connsiteY100" fmla="*/ 2176852 h 3429000"/>
              <a:gd name="connsiteX101" fmla="*/ 9641684 w 12192000"/>
              <a:gd name="connsiteY101" fmla="*/ 2171203 h 3429000"/>
              <a:gd name="connsiteX102" fmla="*/ 10252799 w 12192000"/>
              <a:gd name="connsiteY102" fmla="*/ 2135971 h 3429000"/>
              <a:gd name="connsiteX103" fmla="*/ 10304297 w 12192000"/>
              <a:gd name="connsiteY103" fmla="*/ 2139822 h 3429000"/>
              <a:gd name="connsiteX104" fmla="*/ 10533945 w 12192000"/>
              <a:gd name="connsiteY104" fmla="*/ 2144703 h 3429000"/>
              <a:gd name="connsiteX105" fmla="*/ 10446061 w 12192000"/>
              <a:gd name="connsiteY105" fmla="*/ 2126562 h 3429000"/>
              <a:gd name="connsiteX106" fmla="*/ 10360877 w 12192000"/>
              <a:gd name="connsiteY106" fmla="*/ 2109004 h 3429000"/>
              <a:gd name="connsiteX107" fmla="*/ 10218664 w 12192000"/>
              <a:gd name="connsiteY107" fmla="*/ 2096300 h 3429000"/>
              <a:gd name="connsiteX108" fmla="*/ 6946849 w 12192000"/>
              <a:gd name="connsiteY108" fmla="*/ 2094271 h 3429000"/>
              <a:gd name="connsiteX109" fmla="*/ 6946972 w 12192000"/>
              <a:gd name="connsiteY109" fmla="*/ 2097491 h 3429000"/>
              <a:gd name="connsiteX110" fmla="*/ 7105827 w 12192000"/>
              <a:gd name="connsiteY110" fmla="*/ 2289700 h 3429000"/>
              <a:gd name="connsiteX111" fmla="*/ 7126431 w 12192000"/>
              <a:gd name="connsiteY111" fmla="*/ 2308872 h 3429000"/>
              <a:gd name="connsiteX112" fmla="*/ 7567269 w 12192000"/>
              <a:gd name="connsiteY112" fmla="*/ 2811461 h 3429000"/>
              <a:gd name="connsiteX113" fmla="*/ 7880270 w 12192000"/>
              <a:gd name="connsiteY113" fmla="*/ 3186176 h 3429000"/>
              <a:gd name="connsiteX114" fmla="*/ 7892560 w 12192000"/>
              <a:gd name="connsiteY114" fmla="*/ 3198949 h 3429000"/>
              <a:gd name="connsiteX115" fmla="*/ 7971643 w 12192000"/>
              <a:gd name="connsiteY115" fmla="*/ 3289236 h 3429000"/>
              <a:gd name="connsiteX116" fmla="*/ 7719359 w 12192000"/>
              <a:gd name="connsiteY116" fmla="*/ 2870011 h 3429000"/>
              <a:gd name="connsiteX117" fmla="*/ 7240170 w 12192000"/>
              <a:gd name="connsiteY117" fmla="*/ 2358985 h 3429000"/>
              <a:gd name="connsiteX118" fmla="*/ 6946849 w 12192000"/>
              <a:gd name="connsiteY118" fmla="*/ 2094271 h 3429000"/>
              <a:gd name="connsiteX119" fmla="*/ 2680277 w 12192000"/>
              <a:gd name="connsiteY119" fmla="*/ 2050204 h 3429000"/>
              <a:gd name="connsiteX120" fmla="*/ 2678972 w 12192000"/>
              <a:gd name="connsiteY120" fmla="*/ 2052582 h 3429000"/>
              <a:gd name="connsiteX121" fmla="*/ 2696666 w 12192000"/>
              <a:gd name="connsiteY121" fmla="*/ 2704836 h 3429000"/>
              <a:gd name="connsiteX122" fmla="*/ 2695769 w 12192000"/>
              <a:gd name="connsiteY122" fmla="*/ 2961955 h 3429000"/>
              <a:gd name="connsiteX123" fmla="*/ 2739893 w 12192000"/>
              <a:gd name="connsiteY123" fmla="*/ 2679357 h 3429000"/>
              <a:gd name="connsiteX124" fmla="*/ 2680277 w 12192000"/>
              <a:gd name="connsiteY124" fmla="*/ 2050204 h 3429000"/>
              <a:gd name="connsiteX125" fmla="*/ 1132195 w 12192000"/>
              <a:gd name="connsiteY125" fmla="*/ 2038980 h 3429000"/>
              <a:gd name="connsiteX126" fmla="*/ 1679056 w 12192000"/>
              <a:gd name="connsiteY126" fmla="*/ 2087907 h 3429000"/>
              <a:gd name="connsiteX127" fmla="*/ 2128648 w 12192000"/>
              <a:gd name="connsiteY127" fmla="*/ 2045249 h 3429000"/>
              <a:gd name="connsiteX128" fmla="*/ 1825619 w 12192000"/>
              <a:gd name="connsiteY128" fmla="*/ 2049447 h 3429000"/>
              <a:gd name="connsiteX129" fmla="*/ 1737798 w 12192000"/>
              <a:gd name="connsiteY129" fmla="*/ 2054353 h 3429000"/>
              <a:gd name="connsiteX130" fmla="*/ 1132195 w 12192000"/>
              <a:gd name="connsiteY130" fmla="*/ 2038980 h 3429000"/>
              <a:gd name="connsiteX131" fmla="*/ 10104407 w 12192000"/>
              <a:gd name="connsiteY131" fmla="*/ 2029317 h 3429000"/>
              <a:gd name="connsiteX132" fmla="*/ 9704375 w 12192000"/>
              <a:gd name="connsiteY132" fmla="*/ 2107349 h 3429000"/>
              <a:gd name="connsiteX133" fmla="*/ 9773804 w 12192000"/>
              <a:gd name="connsiteY133" fmla="*/ 2090543 h 3429000"/>
              <a:gd name="connsiteX134" fmla="*/ 10086605 w 12192000"/>
              <a:gd name="connsiteY134" fmla="*/ 2065992 h 3429000"/>
              <a:gd name="connsiteX135" fmla="*/ 10367276 w 12192000"/>
              <a:gd name="connsiteY135" fmla="*/ 2078848 h 3429000"/>
              <a:gd name="connsiteX136" fmla="*/ 10454262 w 12192000"/>
              <a:gd name="connsiteY136" fmla="*/ 2096798 h 3429000"/>
              <a:gd name="connsiteX137" fmla="*/ 10569223 w 12192000"/>
              <a:gd name="connsiteY137" fmla="*/ 2118311 h 3429000"/>
              <a:gd name="connsiteX138" fmla="*/ 10104407 w 12192000"/>
              <a:gd name="connsiteY138" fmla="*/ 2029317 h 3429000"/>
              <a:gd name="connsiteX139" fmla="*/ 6861797 w 12192000"/>
              <a:gd name="connsiteY139" fmla="*/ 1990899 h 3429000"/>
              <a:gd name="connsiteX140" fmla="*/ 6879594 w 12192000"/>
              <a:gd name="connsiteY140" fmla="*/ 1995547 h 3429000"/>
              <a:gd name="connsiteX141" fmla="*/ 7789028 w 12192000"/>
              <a:gd name="connsiteY141" fmla="*/ 2783316 h 3429000"/>
              <a:gd name="connsiteX142" fmla="*/ 8093600 w 12192000"/>
              <a:gd name="connsiteY142" fmla="*/ 3281671 h 3429000"/>
              <a:gd name="connsiteX143" fmla="*/ 8129425 w 12192000"/>
              <a:gd name="connsiteY143" fmla="*/ 3425298 h 3429000"/>
              <a:gd name="connsiteX144" fmla="*/ 8130898 w 12192000"/>
              <a:gd name="connsiteY144" fmla="*/ 3428998 h 3429000"/>
              <a:gd name="connsiteX145" fmla="*/ 7899365 w 12192000"/>
              <a:gd name="connsiteY145" fmla="*/ 3428998 h 3429000"/>
              <a:gd name="connsiteX146" fmla="*/ 7761176 w 12192000"/>
              <a:gd name="connsiteY146" fmla="*/ 3387656 h 3429000"/>
              <a:gd name="connsiteX147" fmla="*/ 7602080 w 12192000"/>
              <a:gd name="connsiteY147" fmla="*/ 3331867 h 3429000"/>
              <a:gd name="connsiteX148" fmla="*/ 7289862 w 12192000"/>
              <a:gd name="connsiteY148" fmla="*/ 3230827 h 3429000"/>
              <a:gd name="connsiteX149" fmla="*/ 7582411 w 12192000"/>
              <a:gd name="connsiteY149" fmla="*/ 3355122 h 3429000"/>
              <a:gd name="connsiteX150" fmla="*/ 7605759 w 12192000"/>
              <a:gd name="connsiteY150" fmla="*/ 3364465 h 3429000"/>
              <a:gd name="connsiteX151" fmla="*/ 7737910 w 12192000"/>
              <a:gd name="connsiteY151" fmla="*/ 3411638 h 3429000"/>
              <a:gd name="connsiteX152" fmla="*/ 7826532 w 12192000"/>
              <a:gd name="connsiteY152" fmla="*/ 3428999 h 3429000"/>
              <a:gd name="connsiteX153" fmla="*/ 7696096 w 12192000"/>
              <a:gd name="connsiteY153" fmla="*/ 3428999 h 3429000"/>
              <a:gd name="connsiteX154" fmla="*/ 7594081 w 12192000"/>
              <a:gd name="connsiteY154" fmla="*/ 3392149 h 3429000"/>
              <a:gd name="connsiteX155" fmla="*/ 7570734 w 12192000"/>
              <a:gd name="connsiteY155" fmla="*/ 3382799 h 3429000"/>
              <a:gd name="connsiteX156" fmla="*/ 7271814 w 12192000"/>
              <a:gd name="connsiteY156" fmla="*/ 3255601 h 3429000"/>
              <a:gd name="connsiteX157" fmla="*/ 7585232 w 12192000"/>
              <a:gd name="connsiteY157" fmla="*/ 3421060 h 3429000"/>
              <a:gd name="connsiteX158" fmla="*/ 7613775 w 12192000"/>
              <a:gd name="connsiteY158" fmla="*/ 3428998 h 3429000"/>
              <a:gd name="connsiteX159" fmla="*/ 7522197 w 12192000"/>
              <a:gd name="connsiteY159" fmla="*/ 3428998 h 3429000"/>
              <a:gd name="connsiteX160" fmla="*/ 7410696 w 12192000"/>
              <a:gd name="connsiteY160" fmla="*/ 3374861 h 3429000"/>
              <a:gd name="connsiteX161" fmla="*/ 7088673 w 12192000"/>
              <a:gd name="connsiteY161" fmla="*/ 3181396 h 3429000"/>
              <a:gd name="connsiteX162" fmla="*/ 7090188 w 12192000"/>
              <a:gd name="connsiteY162" fmla="*/ 3155365 h 3429000"/>
              <a:gd name="connsiteX163" fmla="*/ 7780046 w 12192000"/>
              <a:gd name="connsiteY163" fmla="*/ 3282283 h 3429000"/>
              <a:gd name="connsiteX164" fmla="*/ 7944957 w 12192000"/>
              <a:gd name="connsiteY164" fmla="*/ 3370347 h 3429000"/>
              <a:gd name="connsiteX165" fmla="*/ 7601828 w 12192000"/>
              <a:gd name="connsiteY165" fmla="*/ 3074934 h 3429000"/>
              <a:gd name="connsiteX166" fmla="*/ 7042773 w 12192000"/>
              <a:gd name="connsiteY166" fmla="*/ 2305011 h 3429000"/>
              <a:gd name="connsiteX167" fmla="*/ 6844835 w 12192000"/>
              <a:gd name="connsiteY167" fmla="*/ 1995988 h 3429000"/>
              <a:gd name="connsiteX168" fmla="*/ 6861797 w 12192000"/>
              <a:gd name="connsiteY168" fmla="*/ 1990899 h 3429000"/>
              <a:gd name="connsiteX169" fmla="*/ 1456157 w 12192000"/>
              <a:gd name="connsiteY169" fmla="*/ 1942404 h 3429000"/>
              <a:gd name="connsiteX170" fmla="*/ 1244432 w 12192000"/>
              <a:gd name="connsiteY170" fmla="*/ 1956601 h 3429000"/>
              <a:gd name="connsiteX171" fmla="*/ 973990 w 12192000"/>
              <a:gd name="connsiteY171" fmla="*/ 1995940 h 3429000"/>
              <a:gd name="connsiteX172" fmla="*/ 1103809 w 12192000"/>
              <a:gd name="connsiteY172" fmla="*/ 2004720 h 3429000"/>
              <a:gd name="connsiteX173" fmla="*/ 1123454 w 12192000"/>
              <a:gd name="connsiteY173" fmla="*/ 2006727 h 3429000"/>
              <a:gd name="connsiteX174" fmla="*/ 1737017 w 12192000"/>
              <a:gd name="connsiteY174" fmla="*/ 2023183 h 3429000"/>
              <a:gd name="connsiteX175" fmla="*/ 1824397 w 12192000"/>
              <a:gd name="connsiteY175" fmla="*/ 2018757 h 3429000"/>
              <a:gd name="connsiteX176" fmla="*/ 2070059 w 12192000"/>
              <a:gd name="connsiteY176" fmla="*/ 2012660 h 3429000"/>
              <a:gd name="connsiteX177" fmla="*/ 1456157 w 12192000"/>
              <a:gd name="connsiteY177" fmla="*/ 1942404 h 3429000"/>
              <a:gd name="connsiteX178" fmla="*/ 4988186 w 12192000"/>
              <a:gd name="connsiteY178" fmla="*/ 1787467 h 3429000"/>
              <a:gd name="connsiteX179" fmla="*/ 4777334 w 12192000"/>
              <a:gd name="connsiteY179" fmla="*/ 1977072 h 3429000"/>
              <a:gd name="connsiteX180" fmla="*/ 4718341 w 12192000"/>
              <a:gd name="connsiteY180" fmla="*/ 2039043 h 3429000"/>
              <a:gd name="connsiteX181" fmla="*/ 4604655 w 12192000"/>
              <a:gd name="connsiteY181" fmla="*/ 2154434 h 3429000"/>
              <a:gd name="connsiteX182" fmla="*/ 4565074 w 12192000"/>
              <a:gd name="connsiteY182" fmla="*/ 2189550 h 3429000"/>
              <a:gd name="connsiteX183" fmla="*/ 4988186 w 12192000"/>
              <a:gd name="connsiteY183" fmla="*/ 1787467 h 3429000"/>
              <a:gd name="connsiteX184" fmla="*/ 4978032 w 12192000"/>
              <a:gd name="connsiteY184" fmla="*/ 1754809 h 3429000"/>
              <a:gd name="connsiteX185" fmla="*/ 4463413 w 12192000"/>
              <a:gd name="connsiteY185" fmla="*/ 2186162 h 3429000"/>
              <a:gd name="connsiteX186" fmla="*/ 4358134 w 12192000"/>
              <a:gd name="connsiteY186" fmla="*/ 2313791 h 3429000"/>
              <a:gd name="connsiteX187" fmla="*/ 4376219 w 12192000"/>
              <a:gd name="connsiteY187" fmla="*/ 2300027 h 3429000"/>
              <a:gd name="connsiteX188" fmla="*/ 4582340 w 12192000"/>
              <a:gd name="connsiteY188" fmla="*/ 2132037 h 3429000"/>
              <a:gd name="connsiteX189" fmla="*/ 4694684 w 12192000"/>
              <a:gd name="connsiteY189" fmla="*/ 2018098 h 3429000"/>
              <a:gd name="connsiteX190" fmla="*/ 4754123 w 12192000"/>
              <a:gd name="connsiteY190" fmla="*/ 1955643 h 3429000"/>
              <a:gd name="connsiteX191" fmla="*/ 4978032 w 12192000"/>
              <a:gd name="connsiteY191" fmla="*/ 1754809 h 3429000"/>
              <a:gd name="connsiteX192" fmla="*/ 7427076 w 12192000"/>
              <a:gd name="connsiteY192" fmla="*/ 1713684 h 3429000"/>
              <a:gd name="connsiteX193" fmla="*/ 7485963 w 12192000"/>
              <a:gd name="connsiteY193" fmla="*/ 1745783 h 3429000"/>
              <a:gd name="connsiteX194" fmla="*/ 7719410 w 12192000"/>
              <a:gd name="connsiteY194" fmla="*/ 1928281 h 3429000"/>
              <a:gd name="connsiteX195" fmla="*/ 7907163 w 12192000"/>
              <a:gd name="connsiteY195" fmla="*/ 2117863 h 3429000"/>
              <a:gd name="connsiteX196" fmla="*/ 7956656 w 12192000"/>
              <a:gd name="connsiteY196" fmla="*/ 2186961 h 3429000"/>
              <a:gd name="connsiteX197" fmla="*/ 8023445 w 12192000"/>
              <a:gd name="connsiteY197" fmla="*/ 2276642 h 3429000"/>
              <a:gd name="connsiteX198" fmla="*/ 7754656 w 12192000"/>
              <a:gd name="connsiteY198" fmla="*/ 1912546 h 3429000"/>
              <a:gd name="connsiteX199" fmla="*/ 7427076 w 12192000"/>
              <a:gd name="connsiteY199" fmla="*/ 1713684 h 3429000"/>
              <a:gd name="connsiteX200" fmla="*/ 7312201 w 12192000"/>
              <a:gd name="connsiteY200" fmla="*/ 1699278 h 3429000"/>
              <a:gd name="connsiteX201" fmla="*/ 7343603 w 12192000"/>
              <a:gd name="connsiteY201" fmla="*/ 1720746 h 3429000"/>
              <a:gd name="connsiteX202" fmla="*/ 7791759 w 12192000"/>
              <a:gd name="connsiteY202" fmla="*/ 2086717 h 3429000"/>
              <a:gd name="connsiteX203" fmla="*/ 7825280 w 12192000"/>
              <a:gd name="connsiteY203" fmla="*/ 2122608 h 3429000"/>
              <a:gd name="connsiteX204" fmla="*/ 7982410 w 12192000"/>
              <a:gd name="connsiteY204" fmla="*/ 2273551 h 3429000"/>
              <a:gd name="connsiteX205" fmla="*/ 7932408 w 12192000"/>
              <a:gd name="connsiteY205" fmla="*/ 2203736 h 3429000"/>
              <a:gd name="connsiteX206" fmla="*/ 7883927 w 12192000"/>
              <a:gd name="connsiteY206" fmla="*/ 2136087 h 3429000"/>
              <a:gd name="connsiteX207" fmla="*/ 7699832 w 12192000"/>
              <a:gd name="connsiteY207" fmla="*/ 1950904 h 3429000"/>
              <a:gd name="connsiteX208" fmla="*/ 7470240 w 12192000"/>
              <a:gd name="connsiteY208" fmla="*/ 1771559 h 3429000"/>
              <a:gd name="connsiteX209" fmla="*/ 7312201 w 12192000"/>
              <a:gd name="connsiteY209" fmla="*/ 1699278 h 3429000"/>
              <a:gd name="connsiteX210" fmla="*/ 7244057 w 12192000"/>
              <a:gd name="connsiteY210" fmla="*/ 1695233 h 3429000"/>
              <a:gd name="connsiteX211" fmla="*/ 7353035 w 12192000"/>
              <a:gd name="connsiteY211" fmla="*/ 1768318 h 3429000"/>
              <a:gd name="connsiteX212" fmla="*/ 7981878 w 12192000"/>
              <a:gd name="connsiteY212" fmla="*/ 2309345 h 3429000"/>
              <a:gd name="connsiteX213" fmla="*/ 7804780 w 12192000"/>
              <a:gd name="connsiteY213" fmla="*/ 2143174 h 3429000"/>
              <a:gd name="connsiteX214" fmla="*/ 7771164 w 12192000"/>
              <a:gd name="connsiteY214" fmla="*/ 2107908 h 3429000"/>
              <a:gd name="connsiteX215" fmla="*/ 7327465 w 12192000"/>
              <a:gd name="connsiteY215" fmla="*/ 1745181 h 3429000"/>
              <a:gd name="connsiteX216" fmla="*/ 7244057 w 12192000"/>
              <a:gd name="connsiteY216" fmla="*/ 1695233 h 3429000"/>
              <a:gd name="connsiteX217" fmla="*/ 7133363 w 12192000"/>
              <a:gd name="connsiteY217" fmla="*/ 1621246 h 3429000"/>
              <a:gd name="connsiteX218" fmla="*/ 8128687 w 12192000"/>
              <a:gd name="connsiteY218" fmla="*/ 2361959 h 3429000"/>
              <a:gd name="connsiteX219" fmla="*/ 8497002 w 12192000"/>
              <a:gd name="connsiteY219" fmla="*/ 2775913 h 3429000"/>
              <a:gd name="connsiteX220" fmla="*/ 8514292 w 12192000"/>
              <a:gd name="connsiteY220" fmla="*/ 2586372 h 3429000"/>
              <a:gd name="connsiteX221" fmla="*/ 8491838 w 12192000"/>
              <a:gd name="connsiteY221" fmla="*/ 1907275 h 3429000"/>
              <a:gd name="connsiteX222" fmla="*/ 8605731 w 12192000"/>
              <a:gd name="connsiteY222" fmla="*/ 2171804 h 3429000"/>
              <a:gd name="connsiteX223" fmla="*/ 8594880 w 12192000"/>
              <a:gd name="connsiteY223" fmla="*/ 2610262 h 3429000"/>
              <a:gd name="connsiteX224" fmla="*/ 8494242 w 12192000"/>
              <a:gd name="connsiteY224" fmla="*/ 3363600 h 3429000"/>
              <a:gd name="connsiteX225" fmla="*/ 8794675 w 12192000"/>
              <a:gd name="connsiteY225" fmla="*/ 3161735 h 3429000"/>
              <a:gd name="connsiteX226" fmla="*/ 8800448 w 12192000"/>
              <a:gd name="connsiteY226" fmla="*/ 3152371 h 3429000"/>
              <a:gd name="connsiteX227" fmla="*/ 8788186 w 12192000"/>
              <a:gd name="connsiteY227" fmla="*/ 3143441 h 3429000"/>
              <a:gd name="connsiteX228" fmla="*/ 9137232 w 12192000"/>
              <a:gd name="connsiteY228" fmla="*/ 2236639 h 3429000"/>
              <a:gd name="connsiteX229" fmla="*/ 9216765 w 12192000"/>
              <a:gd name="connsiteY229" fmla="*/ 2267416 h 3429000"/>
              <a:gd name="connsiteX230" fmla="*/ 8969849 w 12192000"/>
              <a:gd name="connsiteY230" fmla="*/ 3037405 h 3429000"/>
              <a:gd name="connsiteX231" fmla="*/ 9706237 w 12192000"/>
              <a:gd name="connsiteY231" fmla="*/ 2990148 h 3429000"/>
              <a:gd name="connsiteX232" fmla="*/ 10110375 w 12192000"/>
              <a:gd name="connsiteY232" fmla="*/ 3134116 h 3429000"/>
              <a:gd name="connsiteX233" fmla="*/ 10096281 w 12192000"/>
              <a:gd name="connsiteY233" fmla="*/ 3149254 h 3429000"/>
              <a:gd name="connsiteX234" fmla="*/ 9067672 w 12192000"/>
              <a:gd name="connsiteY234" fmla="*/ 3219608 h 3429000"/>
              <a:gd name="connsiteX235" fmla="*/ 8859441 w 12192000"/>
              <a:gd name="connsiteY235" fmla="*/ 3212028 h 3429000"/>
              <a:gd name="connsiteX236" fmla="*/ 8857528 w 12192000"/>
              <a:gd name="connsiteY236" fmla="*/ 3212375 h 3429000"/>
              <a:gd name="connsiteX237" fmla="*/ 8848579 w 12192000"/>
              <a:gd name="connsiteY237" fmla="*/ 3214204 h 3429000"/>
              <a:gd name="connsiteX238" fmla="*/ 8576285 w 12192000"/>
              <a:gd name="connsiteY238" fmla="*/ 3395788 h 3429000"/>
              <a:gd name="connsiteX239" fmla="*/ 8519159 w 12192000"/>
              <a:gd name="connsiteY239" fmla="*/ 3428998 h 3429000"/>
              <a:gd name="connsiteX240" fmla="*/ 8393540 w 12192000"/>
              <a:gd name="connsiteY240" fmla="*/ 3428998 h 3429000"/>
              <a:gd name="connsiteX241" fmla="*/ 8417346 w 12192000"/>
              <a:gd name="connsiteY241" fmla="*/ 3316652 h 3429000"/>
              <a:gd name="connsiteX242" fmla="*/ 8485502 w 12192000"/>
              <a:gd name="connsiteY242" fmla="*/ 2879216 h 3429000"/>
              <a:gd name="connsiteX243" fmla="*/ 8480214 w 12192000"/>
              <a:gd name="connsiteY243" fmla="*/ 2873278 h 3429000"/>
              <a:gd name="connsiteX244" fmla="*/ 8112215 w 12192000"/>
              <a:gd name="connsiteY244" fmla="*/ 2408768 h 3429000"/>
              <a:gd name="connsiteX245" fmla="*/ 8095146 w 12192000"/>
              <a:gd name="connsiteY245" fmla="*/ 2402943 h 3429000"/>
              <a:gd name="connsiteX246" fmla="*/ 7131946 w 12192000"/>
              <a:gd name="connsiteY246" fmla="*/ 1646653 h 3429000"/>
              <a:gd name="connsiteX247" fmla="*/ 7133363 w 12192000"/>
              <a:gd name="connsiteY247" fmla="*/ 1621246 h 3429000"/>
              <a:gd name="connsiteX248" fmla="*/ 1903353 w 12192000"/>
              <a:gd name="connsiteY248" fmla="*/ 1615827 h 3429000"/>
              <a:gd name="connsiteX249" fmla="*/ 1936931 w 12192000"/>
              <a:gd name="connsiteY249" fmla="*/ 1664954 h 3429000"/>
              <a:gd name="connsiteX250" fmla="*/ 2195868 w 12192000"/>
              <a:gd name="connsiteY250" fmla="*/ 1967574 h 3429000"/>
              <a:gd name="connsiteX251" fmla="*/ 2088852 w 12192000"/>
              <a:gd name="connsiteY251" fmla="*/ 1737123 h 3429000"/>
              <a:gd name="connsiteX252" fmla="*/ 1958241 w 12192000"/>
              <a:gd name="connsiteY252" fmla="*/ 1638955 h 3429000"/>
              <a:gd name="connsiteX253" fmla="*/ 1903353 w 12192000"/>
              <a:gd name="connsiteY253" fmla="*/ 1615827 h 3429000"/>
              <a:gd name="connsiteX254" fmla="*/ 11544294 w 12192000"/>
              <a:gd name="connsiteY254" fmla="*/ 1515364 h 3429000"/>
              <a:gd name="connsiteX255" fmla="*/ 11755210 w 12192000"/>
              <a:gd name="connsiteY255" fmla="*/ 2159157 h 3429000"/>
              <a:gd name="connsiteX256" fmla="*/ 11544294 w 12192000"/>
              <a:gd name="connsiteY256" fmla="*/ 1515364 h 3429000"/>
              <a:gd name="connsiteX257" fmla="*/ 11571408 w 12192000"/>
              <a:gd name="connsiteY257" fmla="*/ 1489599 h 3429000"/>
              <a:gd name="connsiteX258" fmla="*/ 11778250 w 12192000"/>
              <a:gd name="connsiteY258" fmla="*/ 2136760 h 3429000"/>
              <a:gd name="connsiteX259" fmla="*/ 11571408 w 12192000"/>
              <a:gd name="connsiteY259" fmla="*/ 1489599 h 3429000"/>
              <a:gd name="connsiteX260" fmla="*/ 11540154 w 12192000"/>
              <a:gd name="connsiteY260" fmla="*/ 1438303 h 3429000"/>
              <a:gd name="connsiteX261" fmla="*/ 11540380 w 12192000"/>
              <a:gd name="connsiteY261" fmla="*/ 1443526 h 3429000"/>
              <a:gd name="connsiteX262" fmla="*/ 11542590 w 12192000"/>
              <a:gd name="connsiteY262" fmla="*/ 1442112 h 3429000"/>
              <a:gd name="connsiteX263" fmla="*/ 10567662 w 12192000"/>
              <a:gd name="connsiteY263" fmla="*/ 1437948 h 3429000"/>
              <a:gd name="connsiteX264" fmla="*/ 10431225 w 12192000"/>
              <a:gd name="connsiteY264" fmla="*/ 1448568 h 3429000"/>
              <a:gd name="connsiteX265" fmla="*/ 10277556 w 12192000"/>
              <a:gd name="connsiteY265" fmla="*/ 1460247 h 3429000"/>
              <a:gd name="connsiteX266" fmla="*/ 10155875 w 12192000"/>
              <a:gd name="connsiteY266" fmla="*/ 1453769 h 3429000"/>
              <a:gd name="connsiteX267" fmla="*/ 10072733 w 12192000"/>
              <a:gd name="connsiteY267" fmla="*/ 1447924 h 3429000"/>
              <a:gd name="connsiteX268" fmla="*/ 9882500 w 12192000"/>
              <a:gd name="connsiteY268" fmla="*/ 1452330 h 3429000"/>
              <a:gd name="connsiteX269" fmla="*/ 9685205 w 12192000"/>
              <a:gd name="connsiteY269" fmla="*/ 1456650 h 3429000"/>
              <a:gd name="connsiteX270" fmla="*/ 9666932 w 12192000"/>
              <a:gd name="connsiteY270" fmla="*/ 1456075 h 3429000"/>
              <a:gd name="connsiteX271" fmla="*/ 9608662 w 12192000"/>
              <a:gd name="connsiteY271" fmla="*/ 1455027 h 3429000"/>
              <a:gd name="connsiteX272" fmla="*/ 10026230 w 12192000"/>
              <a:gd name="connsiteY272" fmla="*/ 1509088 h 3429000"/>
              <a:gd name="connsiteX273" fmla="*/ 10567662 w 12192000"/>
              <a:gd name="connsiteY273" fmla="*/ 1437948 h 3429000"/>
              <a:gd name="connsiteX274" fmla="*/ 10221015 w 12192000"/>
              <a:gd name="connsiteY274" fmla="*/ 1354657 h 3429000"/>
              <a:gd name="connsiteX275" fmla="*/ 10107121 w 12192000"/>
              <a:gd name="connsiteY275" fmla="*/ 1356091 h 3429000"/>
              <a:gd name="connsiteX276" fmla="*/ 9660668 w 12192000"/>
              <a:gd name="connsiteY276" fmla="*/ 1425595 h 3429000"/>
              <a:gd name="connsiteX277" fmla="*/ 9669531 w 12192000"/>
              <a:gd name="connsiteY277" fmla="*/ 1426057 h 3429000"/>
              <a:gd name="connsiteX278" fmla="*/ 9687254 w 12192000"/>
              <a:gd name="connsiteY278" fmla="*/ 1426986 h 3429000"/>
              <a:gd name="connsiteX279" fmla="*/ 9881290 w 12192000"/>
              <a:gd name="connsiteY279" fmla="*/ 1422445 h 3429000"/>
              <a:gd name="connsiteX280" fmla="*/ 10074432 w 12192000"/>
              <a:gd name="connsiteY280" fmla="*/ 1417715 h 3429000"/>
              <a:gd name="connsiteX281" fmla="*/ 10159369 w 12192000"/>
              <a:gd name="connsiteY281" fmla="*/ 1423935 h 3429000"/>
              <a:gd name="connsiteX282" fmla="*/ 10278706 w 12192000"/>
              <a:gd name="connsiteY282" fmla="*/ 1430393 h 3429000"/>
              <a:gd name="connsiteX283" fmla="*/ 10429120 w 12192000"/>
              <a:gd name="connsiteY283" fmla="*/ 1418493 h 3429000"/>
              <a:gd name="connsiteX284" fmla="*/ 10538565 w 12192000"/>
              <a:gd name="connsiteY284" fmla="*/ 1408270 h 3429000"/>
              <a:gd name="connsiteX285" fmla="*/ 10221015 w 12192000"/>
              <a:gd name="connsiteY285" fmla="*/ 1354657 h 3429000"/>
              <a:gd name="connsiteX286" fmla="*/ 1979378 w 12192000"/>
              <a:gd name="connsiteY286" fmla="*/ 1340504 h 3429000"/>
              <a:gd name="connsiteX287" fmla="*/ 2882120 w 12192000"/>
              <a:gd name="connsiteY287" fmla="*/ 1635547 h 3429000"/>
              <a:gd name="connsiteX288" fmla="*/ 2793103 w 12192000"/>
              <a:gd name="connsiteY288" fmla="*/ 1610699 h 3429000"/>
              <a:gd name="connsiteX289" fmla="*/ 2770041 w 12192000"/>
              <a:gd name="connsiteY289" fmla="*/ 1604634 h 3429000"/>
              <a:gd name="connsiteX290" fmla="*/ 1979378 w 12192000"/>
              <a:gd name="connsiteY290" fmla="*/ 1340504 h 3429000"/>
              <a:gd name="connsiteX291" fmla="*/ 1927410 w 12192000"/>
              <a:gd name="connsiteY291" fmla="*/ 1287164 h 3429000"/>
              <a:gd name="connsiteX292" fmla="*/ 1959587 w 12192000"/>
              <a:gd name="connsiteY292" fmla="*/ 1299849 h 3429000"/>
              <a:gd name="connsiteX293" fmla="*/ 2777707 w 12192000"/>
              <a:gd name="connsiteY293" fmla="*/ 1574991 h 3429000"/>
              <a:gd name="connsiteX294" fmla="*/ 2800768 w 12192000"/>
              <a:gd name="connsiteY294" fmla="*/ 1581056 h 3429000"/>
              <a:gd name="connsiteX295" fmla="*/ 2879408 w 12192000"/>
              <a:gd name="connsiteY295" fmla="*/ 1602590 h 3429000"/>
              <a:gd name="connsiteX296" fmla="*/ 2862295 w 12192000"/>
              <a:gd name="connsiteY296" fmla="*/ 1593958 h 3429000"/>
              <a:gd name="connsiteX297" fmla="*/ 2813343 w 12192000"/>
              <a:gd name="connsiteY297" fmla="*/ 1569369 h 3429000"/>
              <a:gd name="connsiteX298" fmla="*/ 2646245 w 12192000"/>
              <a:gd name="connsiteY298" fmla="*/ 1501999 h 3429000"/>
              <a:gd name="connsiteX299" fmla="*/ 1999243 w 12192000"/>
              <a:gd name="connsiteY299" fmla="*/ 1301524 h 3429000"/>
              <a:gd name="connsiteX300" fmla="*/ 1979527 w 12192000"/>
              <a:gd name="connsiteY300" fmla="*/ 1297651 h 3429000"/>
              <a:gd name="connsiteX301" fmla="*/ 1997014 w 12192000"/>
              <a:gd name="connsiteY301" fmla="*/ 1269007 h 3429000"/>
              <a:gd name="connsiteX302" fmla="*/ 2005458 w 12192000"/>
              <a:gd name="connsiteY302" fmla="*/ 1270540 h 3429000"/>
              <a:gd name="connsiteX303" fmla="*/ 2657186 w 12192000"/>
              <a:gd name="connsiteY303" fmla="*/ 1472687 h 3429000"/>
              <a:gd name="connsiteX304" fmla="*/ 2826662 w 12192000"/>
              <a:gd name="connsiteY304" fmla="*/ 1541362 h 3429000"/>
              <a:gd name="connsiteX305" fmla="*/ 2876100 w 12192000"/>
              <a:gd name="connsiteY305" fmla="*/ 1566397 h 3429000"/>
              <a:gd name="connsiteX306" fmla="*/ 3042600 w 12192000"/>
              <a:gd name="connsiteY306" fmla="*/ 1630532 h 3429000"/>
              <a:gd name="connsiteX307" fmla="*/ 1997014 w 12192000"/>
              <a:gd name="connsiteY307" fmla="*/ 1269007 h 3429000"/>
              <a:gd name="connsiteX308" fmla="*/ 9857254 w 12192000"/>
              <a:gd name="connsiteY308" fmla="*/ 846904 h 3429000"/>
              <a:gd name="connsiteX309" fmla="*/ 8989866 w 12192000"/>
              <a:gd name="connsiteY309" fmla="*/ 1043742 h 3429000"/>
              <a:gd name="connsiteX310" fmla="*/ 8931614 w 12192000"/>
              <a:gd name="connsiteY310" fmla="*/ 1069508 h 3429000"/>
              <a:gd name="connsiteX311" fmla="*/ 8843711 w 12192000"/>
              <a:gd name="connsiteY311" fmla="*/ 1107334 h 3429000"/>
              <a:gd name="connsiteX312" fmla="*/ 8966093 w 12192000"/>
              <a:gd name="connsiteY312" fmla="*/ 1073509 h 3429000"/>
              <a:gd name="connsiteX313" fmla="*/ 9299227 w 12192000"/>
              <a:gd name="connsiteY313" fmla="*/ 1025994 h 3429000"/>
              <a:gd name="connsiteX314" fmla="*/ 9857254 w 12192000"/>
              <a:gd name="connsiteY314" fmla="*/ 846904 h 3429000"/>
              <a:gd name="connsiteX315" fmla="*/ 9615182 w 12192000"/>
              <a:gd name="connsiteY315" fmla="*/ 791499 h 3429000"/>
              <a:gd name="connsiteX316" fmla="*/ 9023688 w 12192000"/>
              <a:gd name="connsiteY316" fmla="*/ 996819 h 3429000"/>
              <a:gd name="connsiteX317" fmla="*/ 9814527 w 12192000"/>
              <a:gd name="connsiteY317" fmla="*/ 819048 h 3429000"/>
              <a:gd name="connsiteX318" fmla="*/ 9615182 w 12192000"/>
              <a:gd name="connsiteY318" fmla="*/ 791499 h 3429000"/>
              <a:gd name="connsiteX319" fmla="*/ 2305292 w 12192000"/>
              <a:gd name="connsiteY319" fmla="*/ 790492 h 3429000"/>
              <a:gd name="connsiteX320" fmla="*/ 3360922 w 12192000"/>
              <a:gd name="connsiteY320" fmla="*/ 1100373 h 3429000"/>
              <a:gd name="connsiteX321" fmla="*/ 3492420 w 12192000"/>
              <a:gd name="connsiteY321" fmla="*/ 1081145 h 3429000"/>
              <a:gd name="connsiteX322" fmla="*/ 3364086 w 12192000"/>
              <a:gd name="connsiteY322" fmla="*/ 1051340 h 3429000"/>
              <a:gd name="connsiteX323" fmla="*/ 3225818 w 12192000"/>
              <a:gd name="connsiteY323" fmla="*/ 982822 h 3429000"/>
              <a:gd name="connsiteX324" fmla="*/ 3129696 w 12192000"/>
              <a:gd name="connsiteY324" fmla="*/ 931704 h 3429000"/>
              <a:gd name="connsiteX325" fmla="*/ 2814545 w 12192000"/>
              <a:gd name="connsiteY325" fmla="*/ 853955 h 3429000"/>
              <a:gd name="connsiteX326" fmla="*/ 2305292 w 12192000"/>
              <a:gd name="connsiteY326" fmla="*/ 790492 h 3429000"/>
              <a:gd name="connsiteX327" fmla="*/ 2626982 w 12192000"/>
              <a:gd name="connsiteY327" fmla="*/ 777450 h 3429000"/>
              <a:gd name="connsiteX328" fmla="*/ 2490617 w 12192000"/>
              <a:gd name="connsiteY328" fmla="*/ 777951 h 3429000"/>
              <a:gd name="connsiteX329" fmla="*/ 2819869 w 12192000"/>
              <a:gd name="connsiteY329" fmla="*/ 823936 h 3429000"/>
              <a:gd name="connsiteX330" fmla="*/ 3143018 w 12192000"/>
              <a:gd name="connsiteY330" fmla="*/ 903698 h 3429000"/>
              <a:gd name="connsiteX331" fmla="*/ 3241520 w 12192000"/>
              <a:gd name="connsiteY331" fmla="*/ 956112 h 3429000"/>
              <a:gd name="connsiteX332" fmla="*/ 3374575 w 12192000"/>
              <a:gd name="connsiteY332" fmla="*/ 1022517 h 3429000"/>
              <a:gd name="connsiteX333" fmla="*/ 3505221 w 12192000"/>
              <a:gd name="connsiteY333" fmla="*/ 1051757 h 3429000"/>
              <a:gd name="connsiteX334" fmla="*/ 2626982 w 12192000"/>
              <a:gd name="connsiteY334" fmla="*/ 777450 h 3429000"/>
              <a:gd name="connsiteX335" fmla="*/ 9258094 w 12192000"/>
              <a:gd name="connsiteY335" fmla="*/ 529602 h 3429000"/>
              <a:gd name="connsiteX336" fmla="*/ 8526712 w 12192000"/>
              <a:gd name="connsiteY336" fmla="*/ 690804 h 3429000"/>
              <a:gd name="connsiteX337" fmla="*/ 9258094 w 12192000"/>
              <a:gd name="connsiteY337" fmla="*/ 529602 h 3429000"/>
              <a:gd name="connsiteX338" fmla="*/ 1310106 w 12192000"/>
              <a:gd name="connsiteY338" fmla="*/ 514217 h 3429000"/>
              <a:gd name="connsiteX339" fmla="*/ 854994 w 12192000"/>
              <a:gd name="connsiteY339" fmla="*/ 970136 h 3429000"/>
              <a:gd name="connsiteX340" fmla="*/ 742462 w 12192000"/>
              <a:gd name="connsiteY340" fmla="*/ 1165648 h 3429000"/>
              <a:gd name="connsiteX341" fmla="*/ 820602 w 12192000"/>
              <a:gd name="connsiteY341" fmla="*/ 1056915 h 3429000"/>
              <a:gd name="connsiteX342" fmla="*/ 878295 w 12192000"/>
              <a:gd name="connsiteY342" fmla="*/ 974594 h 3429000"/>
              <a:gd name="connsiteX343" fmla="*/ 1240607 w 12192000"/>
              <a:gd name="connsiteY343" fmla="*/ 581401 h 3429000"/>
              <a:gd name="connsiteX344" fmla="*/ 11225213 w 12192000"/>
              <a:gd name="connsiteY344" fmla="*/ 507722 h 3429000"/>
              <a:gd name="connsiteX345" fmla="*/ 11182914 w 12192000"/>
              <a:gd name="connsiteY345" fmla="*/ 767771 h 3429000"/>
              <a:gd name="connsiteX346" fmla="*/ 11099211 w 12192000"/>
              <a:gd name="connsiteY346" fmla="*/ 1184594 h 3429000"/>
              <a:gd name="connsiteX347" fmla="*/ 11064509 w 12192000"/>
              <a:gd name="connsiteY347" fmla="*/ 1278830 h 3429000"/>
              <a:gd name="connsiteX348" fmla="*/ 11049349 w 12192000"/>
              <a:gd name="connsiteY348" fmla="*/ 1318418 h 3429000"/>
              <a:gd name="connsiteX349" fmla="*/ 10978260 w 12192000"/>
              <a:gd name="connsiteY349" fmla="*/ 1537094 h 3429000"/>
              <a:gd name="connsiteX350" fmla="*/ 11225213 w 12192000"/>
              <a:gd name="connsiteY350" fmla="*/ 507722 h 3429000"/>
              <a:gd name="connsiteX351" fmla="*/ 9168987 w 12192000"/>
              <a:gd name="connsiteY351" fmla="*/ 490232 h 3429000"/>
              <a:gd name="connsiteX352" fmla="*/ 8603910 w 12192000"/>
              <a:gd name="connsiteY352" fmla="*/ 639895 h 3429000"/>
              <a:gd name="connsiteX353" fmla="*/ 9252382 w 12192000"/>
              <a:gd name="connsiteY353" fmla="*/ 498759 h 3429000"/>
              <a:gd name="connsiteX354" fmla="*/ 9168987 w 12192000"/>
              <a:gd name="connsiteY354" fmla="*/ 490232 h 3429000"/>
              <a:gd name="connsiteX355" fmla="*/ 11201005 w 12192000"/>
              <a:gd name="connsiteY355" fmla="*/ 471089 h 3429000"/>
              <a:gd name="connsiteX356" fmla="*/ 10968432 w 12192000"/>
              <a:gd name="connsiteY356" fmla="*/ 1456010 h 3429000"/>
              <a:gd name="connsiteX357" fmla="*/ 11019967 w 12192000"/>
              <a:gd name="connsiteY357" fmla="*/ 1306553 h 3429000"/>
              <a:gd name="connsiteX358" fmla="*/ 11035125 w 12192000"/>
              <a:gd name="connsiteY358" fmla="*/ 1266966 h 3429000"/>
              <a:gd name="connsiteX359" fmla="*/ 11069972 w 12192000"/>
              <a:gd name="connsiteY359" fmla="*/ 1174168 h 3429000"/>
              <a:gd name="connsiteX360" fmla="*/ 11152239 w 12192000"/>
              <a:gd name="connsiteY360" fmla="*/ 763628 h 3429000"/>
              <a:gd name="connsiteX361" fmla="*/ 11201005 w 12192000"/>
              <a:gd name="connsiteY361" fmla="*/ 471089 h 3429000"/>
              <a:gd name="connsiteX362" fmla="*/ 1423113 w 12192000"/>
              <a:gd name="connsiteY362" fmla="*/ 445565 h 3429000"/>
              <a:gd name="connsiteX363" fmla="*/ 1260565 w 12192000"/>
              <a:gd name="connsiteY363" fmla="*/ 602982 h 3429000"/>
              <a:gd name="connsiteX364" fmla="*/ 901900 w 12192000"/>
              <a:gd name="connsiteY364" fmla="*/ 992236 h 3429000"/>
              <a:gd name="connsiteX365" fmla="*/ 845044 w 12192000"/>
              <a:gd name="connsiteY365" fmla="*/ 1073436 h 3429000"/>
              <a:gd name="connsiteX366" fmla="*/ 685926 w 12192000"/>
              <a:gd name="connsiteY366" fmla="*/ 1274069 h 3429000"/>
              <a:gd name="connsiteX367" fmla="*/ 684248 w 12192000"/>
              <a:gd name="connsiteY367" fmla="*/ 1277721 h 3429000"/>
              <a:gd name="connsiteX368" fmla="*/ 1423113 w 12192000"/>
              <a:gd name="connsiteY368" fmla="*/ 445565 h 3429000"/>
              <a:gd name="connsiteX369" fmla="*/ 3316479 w 12192000"/>
              <a:gd name="connsiteY369" fmla="*/ 443136 h 3429000"/>
              <a:gd name="connsiteX370" fmla="*/ 3546806 w 12192000"/>
              <a:gd name="connsiteY370" fmla="*/ 927139 h 3429000"/>
              <a:gd name="connsiteX371" fmla="*/ 3364433 w 12192000"/>
              <a:gd name="connsiteY371" fmla="*/ 524121 h 3429000"/>
              <a:gd name="connsiteX372" fmla="*/ 10268559 w 12192000"/>
              <a:gd name="connsiteY372" fmla="*/ 442054 h 3429000"/>
              <a:gd name="connsiteX373" fmla="*/ 10494169 w 12192000"/>
              <a:gd name="connsiteY373" fmla="*/ 1091780 h 3429000"/>
              <a:gd name="connsiteX374" fmla="*/ 10356661 w 12192000"/>
              <a:gd name="connsiteY374" fmla="*/ 728302 h 3429000"/>
              <a:gd name="connsiteX375" fmla="*/ 10268559 w 12192000"/>
              <a:gd name="connsiteY375" fmla="*/ 442054 h 3429000"/>
              <a:gd name="connsiteX376" fmla="*/ 3291335 w 12192000"/>
              <a:gd name="connsiteY376" fmla="*/ 338420 h 3429000"/>
              <a:gd name="connsiteX377" fmla="*/ 3390805 w 12192000"/>
              <a:gd name="connsiteY377" fmla="*/ 508163 h 3429000"/>
              <a:gd name="connsiteX378" fmla="*/ 3579062 w 12192000"/>
              <a:gd name="connsiteY378" fmla="*/ 930040 h 3429000"/>
              <a:gd name="connsiteX379" fmla="*/ 3467355 w 12192000"/>
              <a:gd name="connsiteY379" fmla="*/ 559130 h 3429000"/>
              <a:gd name="connsiteX380" fmla="*/ 3310753 w 12192000"/>
              <a:gd name="connsiteY380" fmla="*/ 358140 h 3429000"/>
              <a:gd name="connsiteX381" fmla="*/ 3291335 w 12192000"/>
              <a:gd name="connsiteY381" fmla="*/ 338420 h 3429000"/>
              <a:gd name="connsiteX382" fmla="*/ 1635889 w 12192000"/>
              <a:gd name="connsiteY382" fmla="*/ 280494 h 3429000"/>
              <a:gd name="connsiteX383" fmla="*/ 1634800 w 12192000"/>
              <a:gd name="connsiteY383" fmla="*/ 302111 h 3429000"/>
              <a:gd name="connsiteX384" fmla="*/ 1635889 w 12192000"/>
              <a:gd name="connsiteY384" fmla="*/ 280494 h 3429000"/>
              <a:gd name="connsiteX385" fmla="*/ 10277529 w 12192000"/>
              <a:gd name="connsiteY385" fmla="*/ 272307 h 3429000"/>
              <a:gd name="connsiteX386" fmla="*/ 10276797 w 12192000"/>
              <a:gd name="connsiteY386" fmla="*/ 279672 h 3429000"/>
              <a:gd name="connsiteX387" fmla="*/ 10385906 w 12192000"/>
              <a:gd name="connsiteY387" fmla="*/ 718031 h 3429000"/>
              <a:gd name="connsiteX388" fmla="*/ 10536458 w 12192000"/>
              <a:gd name="connsiteY388" fmla="*/ 1115310 h 3429000"/>
              <a:gd name="connsiteX389" fmla="*/ 10436479 w 12192000"/>
              <a:gd name="connsiteY389" fmla="*/ 715570 h 3429000"/>
              <a:gd name="connsiteX390" fmla="*/ 10277529 w 12192000"/>
              <a:gd name="connsiteY390" fmla="*/ 272307 h 3429000"/>
              <a:gd name="connsiteX391" fmla="*/ 1510397 w 12192000"/>
              <a:gd name="connsiteY391" fmla="*/ 255705 h 3429000"/>
              <a:gd name="connsiteX392" fmla="*/ 1146550 w 12192000"/>
              <a:gd name="connsiteY392" fmla="*/ 373012 h 3429000"/>
              <a:gd name="connsiteX393" fmla="*/ 698834 w 12192000"/>
              <a:gd name="connsiteY393" fmla="*/ 523272 h 3429000"/>
              <a:gd name="connsiteX394" fmla="*/ 34256 w 12192000"/>
              <a:gd name="connsiteY394" fmla="*/ 918603 h 3429000"/>
              <a:gd name="connsiteX395" fmla="*/ 527241 w 12192000"/>
              <a:gd name="connsiteY395" fmla="*/ 636078 h 3429000"/>
              <a:gd name="connsiteX396" fmla="*/ 1510397 w 12192000"/>
              <a:gd name="connsiteY396" fmla="*/ 255705 h 3429000"/>
              <a:gd name="connsiteX397" fmla="*/ 1313114 w 12192000"/>
              <a:gd name="connsiteY397" fmla="*/ 226216 h 3429000"/>
              <a:gd name="connsiteX398" fmla="*/ 1109304 w 12192000"/>
              <a:gd name="connsiteY398" fmla="*/ 240030 h 3429000"/>
              <a:gd name="connsiteX399" fmla="*/ 8129 w 12192000"/>
              <a:gd name="connsiteY399" fmla="*/ 901519 h 3429000"/>
              <a:gd name="connsiteX400" fmla="*/ 687572 w 12192000"/>
              <a:gd name="connsiteY400" fmla="*/ 496629 h 3429000"/>
              <a:gd name="connsiteX401" fmla="*/ 1138365 w 12192000"/>
              <a:gd name="connsiteY401" fmla="*/ 345515 h 3429000"/>
              <a:gd name="connsiteX402" fmla="*/ 1505579 w 12192000"/>
              <a:gd name="connsiteY402" fmla="*/ 226526 h 3429000"/>
              <a:gd name="connsiteX403" fmla="*/ 1313114 w 12192000"/>
              <a:gd name="connsiteY403" fmla="*/ 226216 h 3429000"/>
              <a:gd name="connsiteX404" fmla="*/ 3655073 w 12192000"/>
              <a:gd name="connsiteY404" fmla="*/ 221884 h 3429000"/>
              <a:gd name="connsiteX405" fmla="*/ 3989938 w 12192000"/>
              <a:gd name="connsiteY405" fmla="*/ 562685 h 3429000"/>
              <a:gd name="connsiteX406" fmla="*/ 4393907 w 12192000"/>
              <a:gd name="connsiteY406" fmla="*/ 832258 h 3429000"/>
              <a:gd name="connsiteX407" fmla="*/ 4648051 w 12192000"/>
              <a:gd name="connsiteY407" fmla="*/ 945051 h 3429000"/>
              <a:gd name="connsiteX408" fmla="*/ 4383389 w 12192000"/>
              <a:gd name="connsiteY408" fmla="*/ 755369 h 3429000"/>
              <a:gd name="connsiteX409" fmla="*/ 4165508 w 12192000"/>
              <a:gd name="connsiteY409" fmla="*/ 606196 h 3429000"/>
              <a:gd name="connsiteX410" fmla="*/ 4068162 w 12192000"/>
              <a:gd name="connsiteY410" fmla="*/ 524394 h 3429000"/>
              <a:gd name="connsiteX411" fmla="*/ 3981416 w 12192000"/>
              <a:gd name="connsiteY411" fmla="*/ 451482 h 3429000"/>
              <a:gd name="connsiteX412" fmla="*/ 3800147 w 12192000"/>
              <a:gd name="connsiteY412" fmla="*/ 320872 h 3429000"/>
              <a:gd name="connsiteX413" fmla="*/ 3670252 w 12192000"/>
              <a:gd name="connsiteY413" fmla="*/ 193798 h 3429000"/>
              <a:gd name="connsiteX414" fmla="*/ 3817258 w 12192000"/>
              <a:gd name="connsiteY414" fmla="*/ 294577 h 3429000"/>
              <a:gd name="connsiteX415" fmla="*/ 4000461 w 12192000"/>
              <a:gd name="connsiteY415" fmla="*/ 426966 h 3429000"/>
              <a:gd name="connsiteX416" fmla="*/ 4088180 w 12192000"/>
              <a:gd name="connsiteY416" fmla="*/ 500774 h 3429000"/>
              <a:gd name="connsiteX417" fmla="*/ 4184555 w 12192000"/>
              <a:gd name="connsiteY417" fmla="*/ 581683 h 3429000"/>
              <a:gd name="connsiteX418" fmla="*/ 4399563 w 12192000"/>
              <a:gd name="connsiteY418" fmla="*/ 729106 h 3429000"/>
              <a:gd name="connsiteX419" fmla="*/ 4684469 w 12192000"/>
              <a:gd name="connsiteY419" fmla="*/ 935680 h 3429000"/>
              <a:gd name="connsiteX420" fmla="*/ 4690271 w 12192000"/>
              <a:gd name="connsiteY420" fmla="*/ 941034 h 3429000"/>
              <a:gd name="connsiteX421" fmla="*/ 4136093 w 12192000"/>
              <a:gd name="connsiteY421" fmla="*/ 429466 h 3429000"/>
              <a:gd name="connsiteX422" fmla="*/ 3670252 w 12192000"/>
              <a:gd name="connsiteY422" fmla="*/ 193798 h 3429000"/>
              <a:gd name="connsiteX423" fmla="*/ 9334796 w 12192000"/>
              <a:gd name="connsiteY423" fmla="*/ 27584 h 3429000"/>
              <a:gd name="connsiteX424" fmla="*/ 9651570 w 12192000"/>
              <a:gd name="connsiteY424" fmla="*/ 397505 h 3429000"/>
              <a:gd name="connsiteX425" fmla="*/ 9334796 w 12192000"/>
              <a:gd name="connsiteY425" fmla="*/ 27584 h 3429000"/>
              <a:gd name="connsiteX426" fmla="*/ 4440129 w 12192000"/>
              <a:gd name="connsiteY426" fmla="*/ 19571 h 3429000"/>
              <a:gd name="connsiteX427" fmla="*/ 4856525 w 12192000"/>
              <a:gd name="connsiteY427" fmla="*/ 486351 h 3429000"/>
              <a:gd name="connsiteX428" fmla="*/ 5059055 w 12192000"/>
              <a:gd name="connsiteY428" fmla="*/ 679918 h 3429000"/>
              <a:gd name="connsiteX429" fmla="*/ 5290070 w 12192000"/>
              <a:gd name="connsiteY429" fmla="*/ 834619 h 3429000"/>
              <a:gd name="connsiteX430" fmla="*/ 4834991 w 12192000"/>
              <a:gd name="connsiteY430" fmla="*/ 401985 h 3429000"/>
              <a:gd name="connsiteX431" fmla="*/ 4440129 w 12192000"/>
              <a:gd name="connsiteY431" fmla="*/ 19571 h 3429000"/>
              <a:gd name="connsiteX432" fmla="*/ 8613009 w 12192000"/>
              <a:gd name="connsiteY432" fmla="*/ 0 h 3429000"/>
              <a:gd name="connsiteX433" fmla="*/ 8720364 w 12192000"/>
              <a:gd name="connsiteY433" fmla="*/ 0 h 3429000"/>
              <a:gd name="connsiteX434" fmla="*/ 8781165 w 12192000"/>
              <a:gd name="connsiteY434" fmla="*/ 82863 h 3429000"/>
              <a:gd name="connsiteX435" fmla="*/ 8971448 w 12192000"/>
              <a:gd name="connsiteY435" fmla="*/ 246946 h 3429000"/>
              <a:gd name="connsiteX436" fmla="*/ 8820691 w 12192000"/>
              <a:gd name="connsiteY436" fmla="*/ 57482 h 3429000"/>
              <a:gd name="connsiteX437" fmla="*/ 8807612 w 12192000"/>
              <a:gd name="connsiteY437" fmla="*/ 38256 h 3429000"/>
              <a:gd name="connsiteX438" fmla="*/ 8780258 w 12192000"/>
              <a:gd name="connsiteY438" fmla="*/ 0 h 3429000"/>
              <a:gd name="connsiteX439" fmla="*/ 8818949 w 12192000"/>
              <a:gd name="connsiteY439" fmla="*/ 0 h 3429000"/>
              <a:gd name="connsiteX440" fmla="*/ 8833783 w 12192000"/>
              <a:gd name="connsiteY440" fmla="*/ 20753 h 3429000"/>
              <a:gd name="connsiteX441" fmla="*/ 8846863 w 12192000"/>
              <a:gd name="connsiteY441" fmla="*/ 39981 h 3429000"/>
              <a:gd name="connsiteX442" fmla="*/ 8960046 w 12192000"/>
              <a:gd name="connsiteY442" fmla="*/ 191389 h 3429000"/>
              <a:gd name="connsiteX443" fmla="*/ 8876789 w 12192000"/>
              <a:gd name="connsiteY443" fmla="*/ 0 h 3429000"/>
              <a:gd name="connsiteX444" fmla="*/ 8980100 w 12192000"/>
              <a:gd name="connsiteY444" fmla="*/ 0 h 3429000"/>
              <a:gd name="connsiteX445" fmla="*/ 9090618 w 12192000"/>
              <a:gd name="connsiteY445" fmla="*/ 287225 h 3429000"/>
              <a:gd name="connsiteX446" fmla="*/ 9762441 w 12192000"/>
              <a:gd name="connsiteY446" fmla="*/ 664587 h 3429000"/>
              <a:gd name="connsiteX447" fmla="*/ 9717826 w 12192000"/>
              <a:gd name="connsiteY447" fmla="*/ 487719 h 3429000"/>
              <a:gd name="connsiteX448" fmla="*/ 9713123 w 12192000"/>
              <a:gd name="connsiteY448" fmla="*/ 487663 h 3429000"/>
              <a:gd name="connsiteX449" fmla="*/ 9260878 w 12192000"/>
              <a:gd name="connsiteY449" fmla="*/ 87448 h 3429000"/>
              <a:gd name="connsiteX450" fmla="*/ 9221522 w 12192000"/>
              <a:gd name="connsiteY450" fmla="*/ 0 h 3429000"/>
              <a:gd name="connsiteX451" fmla="*/ 9425221 w 12192000"/>
              <a:gd name="connsiteY451" fmla="*/ 0 h 3429000"/>
              <a:gd name="connsiteX452" fmla="*/ 9453548 w 12192000"/>
              <a:gd name="connsiteY452" fmla="*/ 23392 h 3429000"/>
              <a:gd name="connsiteX453" fmla="*/ 9625671 w 12192000"/>
              <a:gd name="connsiteY453" fmla="*/ 210960 h 3429000"/>
              <a:gd name="connsiteX454" fmla="*/ 9632927 w 12192000"/>
              <a:gd name="connsiteY454" fmla="*/ 60128 h 3429000"/>
              <a:gd name="connsiteX455" fmla="*/ 9642174 w 12192000"/>
              <a:gd name="connsiteY455" fmla="*/ 0 h 3429000"/>
              <a:gd name="connsiteX456" fmla="*/ 9731615 w 12192000"/>
              <a:gd name="connsiteY456" fmla="*/ 0 h 3429000"/>
              <a:gd name="connsiteX457" fmla="*/ 9721255 w 12192000"/>
              <a:gd name="connsiteY457" fmla="*/ 74242 h 3429000"/>
              <a:gd name="connsiteX458" fmla="*/ 9736458 w 12192000"/>
              <a:gd name="connsiteY458" fmla="*/ 329413 h 3429000"/>
              <a:gd name="connsiteX459" fmla="*/ 9763499 w 12192000"/>
              <a:gd name="connsiteY459" fmla="*/ 99057 h 3429000"/>
              <a:gd name="connsiteX460" fmla="*/ 9777267 w 12192000"/>
              <a:gd name="connsiteY460" fmla="*/ 0 h 3429000"/>
              <a:gd name="connsiteX461" fmla="*/ 9808036 w 12192000"/>
              <a:gd name="connsiteY461" fmla="*/ 0 h 3429000"/>
              <a:gd name="connsiteX462" fmla="*/ 9793821 w 12192000"/>
              <a:gd name="connsiteY462" fmla="*/ 102652 h 3429000"/>
              <a:gd name="connsiteX463" fmla="*/ 9767436 w 12192000"/>
              <a:gd name="connsiteY463" fmla="*/ 321864 h 3429000"/>
              <a:gd name="connsiteX464" fmla="*/ 9814477 w 12192000"/>
              <a:gd name="connsiteY464" fmla="*/ 233531 h 3429000"/>
              <a:gd name="connsiteX465" fmla="*/ 9873012 w 12192000"/>
              <a:gd name="connsiteY465" fmla="*/ 38619 h 3429000"/>
              <a:gd name="connsiteX466" fmla="*/ 9875879 w 12192000"/>
              <a:gd name="connsiteY466" fmla="*/ 0 h 3429000"/>
              <a:gd name="connsiteX467" fmla="*/ 9965253 w 12192000"/>
              <a:gd name="connsiteY467" fmla="*/ 0 h 3429000"/>
              <a:gd name="connsiteX468" fmla="*/ 9930901 w 12192000"/>
              <a:gd name="connsiteY468" fmla="*/ 135026 h 3429000"/>
              <a:gd name="connsiteX469" fmla="*/ 9880832 w 12192000"/>
              <a:gd name="connsiteY469" fmla="*/ 271562 h 3429000"/>
              <a:gd name="connsiteX470" fmla="*/ 9896024 w 12192000"/>
              <a:gd name="connsiteY470" fmla="*/ 749295 h 3429000"/>
              <a:gd name="connsiteX471" fmla="*/ 10395379 w 12192000"/>
              <a:gd name="connsiteY471" fmla="*/ 1102843 h 3429000"/>
              <a:gd name="connsiteX472" fmla="*/ 10225980 w 12192000"/>
              <a:gd name="connsiteY472" fmla="*/ 132061 h 3429000"/>
              <a:gd name="connsiteX473" fmla="*/ 10314210 w 12192000"/>
              <a:gd name="connsiteY473" fmla="*/ 109353 h 3429000"/>
              <a:gd name="connsiteX474" fmla="*/ 10573663 w 12192000"/>
              <a:gd name="connsiteY474" fmla="*/ 842430 h 3429000"/>
              <a:gd name="connsiteX475" fmla="*/ 10583736 w 12192000"/>
              <a:gd name="connsiteY475" fmla="*/ 1259819 h 3429000"/>
              <a:gd name="connsiteX476" fmla="*/ 10880472 w 12192000"/>
              <a:gd name="connsiteY476" fmla="*/ 1537558 h 3429000"/>
              <a:gd name="connsiteX477" fmla="*/ 11231212 w 12192000"/>
              <a:gd name="connsiteY477" fmla="*/ 216474 h 3429000"/>
              <a:gd name="connsiteX478" fmla="*/ 11317765 w 12192000"/>
              <a:gd name="connsiteY478" fmla="*/ 209405 h 3429000"/>
              <a:gd name="connsiteX479" fmla="*/ 10982911 w 12192000"/>
              <a:gd name="connsiteY479" fmla="*/ 1622260 h 3429000"/>
              <a:gd name="connsiteX480" fmla="*/ 10968747 w 12192000"/>
              <a:gd name="connsiteY480" fmla="*/ 1630552 h 3429000"/>
              <a:gd name="connsiteX481" fmla="*/ 11258020 w 12192000"/>
              <a:gd name="connsiteY481" fmla="*/ 1972078 h 3429000"/>
              <a:gd name="connsiteX482" fmla="*/ 11688741 w 12192000"/>
              <a:gd name="connsiteY482" fmla="*/ 2616312 h 3429000"/>
              <a:gd name="connsiteX483" fmla="*/ 11794425 w 12192000"/>
              <a:gd name="connsiteY483" fmla="*/ 2252109 h 3429000"/>
              <a:gd name="connsiteX484" fmla="*/ 11792727 w 12192000"/>
              <a:gd name="connsiteY484" fmla="*/ 2240934 h 3429000"/>
              <a:gd name="connsiteX485" fmla="*/ 11776744 w 12192000"/>
              <a:gd name="connsiteY485" fmla="*/ 2242723 h 3429000"/>
              <a:gd name="connsiteX486" fmla="*/ 11442546 w 12192000"/>
              <a:gd name="connsiteY486" fmla="*/ 1307592 h 3429000"/>
              <a:gd name="connsiteX487" fmla="*/ 11527771 w 12192000"/>
              <a:gd name="connsiteY487" fmla="*/ 1275317 h 3429000"/>
              <a:gd name="connsiteX488" fmla="*/ 11851542 w 12192000"/>
              <a:gd name="connsiteY488" fmla="*/ 2034703 h 3429000"/>
              <a:gd name="connsiteX489" fmla="*/ 12122505 w 12192000"/>
              <a:gd name="connsiteY489" fmla="*/ 1727948 h 3429000"/>
              <a:gd name="connsiteX490" fmla="*/ 12192000 w 12192000"/>
              <a:gd name="connsiteY490" fmla="*/ 1669975 h 3429000"/>
              <a:gd name="connsiteX491" fmla="*/ 12192000 w 12192000"/>
              <a:gd name="connsiteY491" fmla="*/ 1731063 h 3429000"/>
              <a:gd name="connsiteX492" fmla="*/ 12155105 w 12192000"/>
              <a:gd name="connsiteY492" fmla="*/ 1762181 h 3429000"/>
              <a:gd name="connsiteX493" fmla="*/ 11918903 w 12192000"/>
              <a:gd name="connsiteY493" fmla="*/ 2062132 h 3429000"/>
              <a:gd name="connsiteX494" fmla="*/ 12067554 w 12192000"/>
              <a:gd name="connsiteY494" fmla="*/ 1888498 h 3429000"/>
              <a:gd name="connsiteX495" fmla="*/ 12192000 w 12192000"/>
              <a:gd name="connsiteY495" fmla="*/ 1782392 h 3429000"/>
              <a:gd name="connsiteX496" fmla="*/ 12192000 w 12192000"/>
              <a:gd name="connsiteY496" fmla="*/ 1822559 h 3429000"/>
              <a:gd name="connsiteX497" fmla="*/ 12087498 w 12192000"/>
              <a:gd name="connsiteY497" fmla="*/ 1911764 h 3429000"/>
              <a:gd name="connsiteX498" fmla="*/ 11941335 w 12192000"/>
              <a:gd name="connsiteY498" fmla="*/ 2083809 h 3429000"/>
              <a:gd name="connsiteX499" fmla="*/ 11898139 w 12192000"/>
              <a:gd name="connsiteY499" fmla="*/ 2163553 h 3429000"/>
              <a:gd name="connsiteX500" fmla="*/ 12037359 w 12192000"/>
              <a:gd name="connsiteY500" fmla="*/ 2053816 h 3429000"/>
              <a:gd name="connsiteX501" fmla="*/ 12192000 w 12192000"/>
              <a:gd name="connsiteY501" fmla="*/ 1901891 h 3429000"/>
              <a:gd name="connsiteX502" fmla="*/ 12192000 w 12192000"/>
              <a:gd name="connsiteY502" fmla="*/ 1973912 h 3429000"/>
              <a:gd name="connsiteX503" fmla="*/ 12054488 w 12192000"/>
              <a:gd name="connsiteY503" fmla="*/ 2104939 h 3429000"/>
              <a:gd name="connsiteX504" fmla="*/ 11880977 w 12192000"/>
              <a:gd name="connsiteY504" fmla="*/ 2245040 h 3429000"/>
              <a:gd name="connsiteX505" fmla="*/ 11879666 w 12192000"/>
              <a:gd name="connsiteY505" fmla="*/ 2246644 h 3429000"/>
              <a:gd name="connsiteX506" fmla="*/ 11873674 w 12192000"/>
              <a:gd name="connsiteY506" fmla="*/ 2254306 h 3429000"/>
              <a:gd name="connsiteX507" fmla="*/ 11738608 w 12192000"/>
              <a:gd name="connsiteY507" fmla="*/ 2689417 h 3429000"/>
              <a:gd name="connsiteX508" fmla="*/ 11732820 w 12192000"/>
              <a:gd name="connsiteY508" fmla="*/ 2696184 h 3429000"/>
              <a:gd name="connsiteX509" fmla="*/ 12058063 w 12192000"/>
              <a:gd name="connsiteY509" fmla="*/ 3376045 h 3429000"/>
              <a:gd name="connsiteX510" fmla="*/ 12077722 w 12192000"/>
              <a:gd name="connsiteY510" fmla="*/ 3428999 h 3429000"/>
              <a:gd name="connsiteX511" fmla="*/ 11980831 w 12192000"/>
              <a:gd name="connsiteY511" fmla="*/ 3428999 h 3429000"/>
              <a:gd name="connsiteX512" fmla="*/ 11842370 w 12192000"/>
              <a:gd name="connsiteY512" fmla="*/ 3103596 h 3429000"/>
              <a:gd name="connsiteX513" fmla="*/ 11807118 w 12192000"/>
              <a:gd name="connsiteY513" fmla="*/ 3032642 h 3429000"/>
              <a:gd name="connsiteX514" fmla="*/ 11352410 w 12192000"/>
              <a:gd name="connsiteY514" fmla="*/ 2253534 h 3429000"/>
              <a:gd name="connsiteX515" fmla="*/ 11344098 w 12192000"/>
              <a:gd name="connsiteY515" fmla="*/ 2252717 h 3429000"/>
              <a:gd name="connsiteX516" fmla="*/ 10730809 w 12192000"/>
              <a:gd name="connsiteY516" fmla="*/ 2156749 h 3429000"/>
              <a:gd name="connsiteX517" fmla="*/ 10713050 w 12192000"/>
              <a:gd name="connsiteY517" fmla="*/ 2164271 h 3429000"/>
              <a:gd name="connsiteX518" fmla="*/ 9420192 w 12192000"/>
              <a:gd name="connsiteY518" fmla="*/ 2263050 h 3429000"/>
              <a:gd name="connsiteX519" fmla="*/ 9404066 w 12192000"/>
              <a:gd name="connsiteY519" fmla="*/ 2242708 h 3429000"/>
              <a:gd name="connsiteX520" fmla="*/ 10712309 w 12192000"/>
              <a:gd name="connsiteY520" fmla="*/ 2109562 h 3429000"/>
              <a:gd name="connsiteX521" fmla="*/ 11291486 w 12192000"/>
              <a:gd name="connsiteY521" fmla="*/ 2166804 h 3429000"/>
              <a:gd name="connsiteX522" fmla="*/ 11176624 w 12192000"/>
              <a:gd name="connsiteY522" fmla="*/ 2010340 h 3429000"/>
              <a:gd name="connsiteX523" fmla="*/ 10665962 w 12192000"/>
              <a:gd name="connsiteY523" fmla="*/ 1445588 h 3429000"/>
              <a:gd name="connsiteX524" fmla="*/ 10647017 w 12192000"/>
              <a:gd name="connsiteY524" fmla="*/ 1450047 h 3429000"/>
              <a:gd name="connsiteX525" fmla="*/ 10107096 w 12192000"/>
              <a:gd name="connsiteY525" fmla="*/ 1560072 h 3429000"/>
              <a:gd name="connsiteX526" fmla="*/ 9439953 w 12192000"/>
              <a:gd name="connsiteY526" fmla="*/ 1480921 h 3429000"/>
              <a:gd name="connsiteX527" fmla="*/ 9470279 w 12192000"/>
              <a:gd name="connsiteY527" fmla="*/ 1443131 h 3429000"/>
              <a:gd name="connsiteX528" fmla="*/ 10565024 w 12192000"/>
              <a:gd name="connsiteY528" fmla="*/ 1352269 h 3429000"/>
              <a:gd name="connsiteX529" fmla="*/ 9922490 w 12192000"/>
              <a:gd name="connsiteY529" fmla="*/ 858833 h 3429000"/>
              <a:gd name="connsiteX530" fmla="*/ 9920481 w 12192000"/>
              <a:gd name="connsiteY530" fmla="*/ 859346 h 3429000"/>
              <a:gd name="connsiteX531" fmla="*/ 9916127 w 12192000"/>
              <a:gd name="connsiteY531" fmla="*/ 859836 h 3429000"/>
              <a:gd name="connsiteX532" fmla="*/ 9791125 w 12192000"/>
              <a:gd name="connsiteY532" fmla="*/ 938248 h 3429000"/>
              <a:gd name="connsiteX533" fmla="*/ 9528364 w 12192000"/>
              <a:gd name="connsiteY533" fmla="*/ 1022767 h 3429000"/>
              <a:gd name="connsiteX534" fmla="*/ 8629850 w 12192000"/>
              <a:gd name="connsiteY534" fmla="*/ 1184329 h 3429000"/>
              <a:gd name="connsiteX535" fmla="*/ 8600239 w 12192000"/>
              <a:gd name="connsiteY535" fmla="*/ 1167243 h 3429000"/>
              <a:gd name="connsiteX536" fmla="*/ 9761570 w 12192000"/>
              <a:gd name="connsiteY536" fmla="*/ 753283 h 3429000"/>
              <a:gd name="connsiteX537" fmla="*/ 9368237 w 12192000"/>
              <a:gd name="connsiteY537" fmla="*/ 520470 h 3429000"/>
              <a:gd name="connsiteX538" fmla="*/ 9354614 w 12192000"/>
              <a:gd name="connsiteY538" fmla="*/ 522288 h 3429000"/>
              <a:gd name="connsiteX539" fmla="*/ 8364351 w 12192000"/>
              <a:gd name="connsiteY539" fmla="*/ 730267 h 3429000"/>
              <a:gd name="connsiteX540" fmla="*/ 8386567 w 12192000"/>
              <a:gd name="connsiteY540" fmla="*/ 690760 h 3429000"/>
              <a:gd name="connsiteX541" fmla="*/ 9231713 w 12192000"/>
              <a:gd name="connsiteY541" fmla="*/ 444539 h 3429000"/>
              <a:gd name="connsiteX542" fmla="*/ 9023301 w 12192000"/>
              <a:gd name="connsiteY542" fmla="*/ 334109 h 3429000"/>
              <a:gd name="connsiteX543" fmla="*/ 9010556 w 12192000"/>
              <a:gd name="connsiteY543" fmla="*/ 329998 h 3429000"/>
              <a:gd name="connsiteX544" fmla="*/ 8687367 w 12192000"/>
              <a:gd name="connsiteY544" fmla="*/ 101276 h 3429000"/>
              <a:gd name="connsiteX545" fmla="*/ 4382818 w 12192000"/>
              <a:gd name="connsiteY545" fmla="*/ 0 h 3429000"/>
              <a:gd name="connsiteX546" fmla="*/ 4463614 w 12192000"/>
              <a:gd name="connsiteY546" fmla="*/ 0 h 3429000"/>
              <a:gd name="connsiteX547" fmla="*/ 4557150 w 12192000"/>
              <a:gd name="connsiteY547" fmla="*/ 81023 h 3429000"/>
              <a:gd name="connsiteX548" fmla="*/ 4856936 w 12192000"/>
              <a:gd name="connsiteY548" fmla="*/ 380146 h 3429000"/>
              <a:gd name="connsiteX549" fmla="*/ 5111996 w 12192000"/>
              <a:gd name="connsiteY549" fmla="*/ 636759 h 3429000"/>
              <a:gd name="connsiteX550" fmla="*/ 5388878 w 12192000"/>
              <a:gd name="connsiteY550" fmla="*/ 871185 h 3429000"/>
              <a:gd name="connsiteX551" fmla="*/ 5425556 w 12192000"/>
              <a:gd name="connsiteY551" fmla="*/ 879967 h 3429000"/>
              <a:gd name="connsiteX552" fmla="*/ 4943646 w 12192000"/>
              <a:gd name="connsiteY552" fmla="*/ 393916 h 3429000"/>
              <a:gd name="connsiteX553" fmla="*/ 4594837 w 12192000"/>
              <a:gd name="connsiteY553" fmla="*/ 103274 h 3429000"/>
              <a:gd name="connsiteX554" fmla="*/ 4518536 w 12192000"/>
              <a:gd name="connsiteY554" fmla="*/ 31511 h 3429000"/>
              <a:gd name="connsiteX555" fmla="*/ 4483543 w 12192000"/>
              <a:gd name="connsiteY555" fmla="*/ 0 h 3429000"/>
              <a:gd name="connsiteX556" fmla="*/ 4534233 w 12192000"/>
              <a:gd name="connsiteY556" fmla="*/ 0 h 3429000"/>
              <a:gd name="connsiteX557" fmla="*/ 4633631 w 12192000"/>
              <a:gd name="connsiteY557" fmla="*/ 74706 h 3429000"/>
              <a:gd name="connsiteX558" fmla="*/ 4949299 w 12192000"/>
              <a:gd name="connsiteY558" fmla="*/ 337336 h 3429000"/>
              <a:gd name="connsiteX559" fmla="*/ 5291452 w 12192000"/>
              <a:gd name="connsiteY559" fmla="*/ 647801 h 3429000"/>
              <a:gd name="connsiteX560" fmla="*/ 5434998 w 12192000"/>
              <a:gd name="connsiteY560" fmla="*/ 825100 h 3429000"/>
              <a:gd name="connsiteX561" fmla="*/ 5351015 w 12192000"/>
              <a:gd name="connsiteY561" fmla="*/ 331989 h 3429000"/>
              <a:gd name="connsiteX562" fmla="*/ 5344012 w 12192000"/>
              <a:gd name="connsiteY562" fmla="*/ 131333 h 3429000"/>
              <a:gd name="connsiteX563" fmla="*/ 5349920 w 12192000"/>
              <a:gd name="connsiteY563" fmla="*/ 0 h 3429000"/>
              <a:gd name="connsiteX564" fmla="*/ 5401317 w 12192000"/>
              <a:gd name="connsiteY564" fmla="*/ 0 h 3429000"/>
              <a:gd name="connsiteX565" fmla="*/ 5400859 w 12192000"/>
              <a:gd name="connsiteY565" fmla="*/ 83801 h 3429000"/>
              <a:gd name="connsiteX566" fmla="*/ 5401644 w 12192000"/>
              <a:gd name="connsiteY566" fmla="*/ 188847 h 3429000"/>
              <a:gd name="connsiteX567" fmla="*/ 5467256 w 12192000"/>
              <a:gd name="connsiteY567" fmla="*/ 746494 h 3429000"/>
              <a:gd name="connsiteX568" fmla="*/ 5448069 w 12192000"/>
              <a:gd name="connsiteY568" fmla="*/ 138554 h 3429000"/>
              <a:gd name="connsiteX569" fmla="*/ 5440458 w 12192000"/>
              <a:gd name="connsiteY569" fmla="*/ 0 h 3429000"/>
              <a:gd name="connsiteX570" fmla="*/ 5472521 w 12192000"/>
              <a:gd name="connsiteY570" fmla="*/ 0 h 3429000"/>
              <a:gd name="connsiteX571" fmla="*/ 5480135 w 12192000"/>
              <a:gd name="connsiteY571" fmla="*/ 136802 h 3429000"/>
              <a:gd name="connsiteX572" fmla="*/ 5499023 w 12192000"/>
              <a:gd name="connsiteY572" fmla="*/ 737310 h 3429000"/>
              <a:gd name="connsiteX573" fmla="*/ 5547022 w 12192000"/>
              <a:gd name="connsiteY573" fmla="*/ 178838 h 3429000"/>
              <a:gd name="connsiteX574" fmla="*/ 5522799 w 12192000"/>
              <a:gd name="connsiteY574" fmla="*/ 0 h 3429000"/>
              <a:gd name="connsiteX575" fmla="*/ 5573386 w 12192000"/>
              <a:gd name="connsiteY575" fmla="*/ 0 h 3429000"/>
              <a:gd name="connsiteX576" fmla="*/ 5587618 w 12192000"/>
              <a:gd name="connsiteY576" fmla="*/ 82353 h 3429000"/>
              <a:gd name="connsiteX577" fmla="*/ 5519779 w 12192000"/>
              <a:gd name="connsiteY577" fmla="*/ 930223 h 3429000"/>
              <a:gd name="connsiteX578" fmla="*/ 5520293 w 12192000"/>
              <a:gd name="connsiteY578" fmla="*/ 931602 h 3429000"/>
              <a:gd name="connsiteX579" fmla="*/ 5767221 w 12192000"/>
              <a:gd name="connsiteY579" fmla="*/ 1236564 h 3429000"/>
              <a:gd name="connsiteX580" fmla="*/ 6937169 w 12192000"/>
              <a:gd name="connsiteY580" fmla="*/ 1386941 h 3429000"/>
              <a:gd name="connsiteX581" fmla="*/ 6953922 w 12192000"/>
              <a:gd name="connsiteY581" fmla="*/ 1461068 h 3429000"/>
              <a:gd name="connsiteX582" fmla="*/ 6071359 w 12192000"/>
              <a:gd name="connsiteY582" fmla="*/ 1341770 h 3429000"/>
              <a:gd name="connsiteX583" fmla="*/ 6038839 w 12192000"/>
              <a:gd name="connsiteY583" fmla="*/ 1335474 h 3429000"/>
              <a:gd name="connsiteX584" fmla="*/ 6038706 w 12192000"/>
              <a:gd name="connsiteY584" fmla="*/ 1334847 h 3429000"/>
              <a:gd name="connsiteX585" fmla="*/ 6037784 w 12192000"/>
              <a:gd name="connsiteY585" fmla="*/ 1335270 h 3429000"/>
              <a:gd name="connsiteX586" fmla="*/ 6038839 w 12192000"/>
              <a:gd name="connsiteY586" fmla="*/ 1335474 h 3429000"/>
              <a:gd name="connsiteX587" fmla="*/ 6040338 w 12192000"/>
              <a:gd name="connsiteY587" fmla="*/ 1342418 h 3429000"/>
              <a:gd name="connsiteX588" fmla="*/ 6024488 w 12192000"/>
              <a:gd name="connsiteY588" fmla="*/ 1380903 h 3429000"/>
              <a:gd name="connsiteX589" fmla="*/ 5599771 w 12192000"/>
              <a:gd name="connsiteY589" fmla="*/ 2080652 h 3429000"/>
              <a:gd name="connsiteX590" fmla="*/ 5548843 w 12192000"/>
              <a:gd name="connsiteY590" fmla="*/ 2134845 h 3429000"/>
              <a:gd name="connsiteX591" fmla="*/ 5940952 w 12192000"/>
              <a:gd name="connsiteY591" fmla="*/ 2821028 h 3429000"/>
              <a:gd name="connsiteX592" fmla="*/ 6043441 w 12192000"/>
              <a:gd name="connsiteY592" fmla="*/ 3236847 h 3429000"/>
              <a:gd name="connsiteX593" fmla="*/ 6093432 w 12192000"/>
              <a:gd name="connsiteY593" fmla="*/ 3429000 h 3429000"/>
              <a:gd name="connsiteX594" fmla="*/ 6034344 w 12192000"/>
              <a:gd name="connsiteY594" fmla="*/ 3429000 h 3429000"/>
              <a:gd name="connsiteX595" fmla="*/ 6026679 w 12192000"/>
              <a:gd name="connsiteY595" fmla="*/ 3407959 h 3429000"/>
              <a:gd name="connsiteX596" fmla="*/ 5800441 w 12192000"/>
              <a:gd name="connsiteY596" fmla="*/ 2906286 h 3429000"/>
              <a:gd name="connsiteX597" fmla="*/ 5526562 w 12192000"/>
              <a:gd name="connsiteY597" fmla="*/ 2276388 h 3429000"/>
              <a:gd name="connsiteX598" fmla="*/ 5519640 w 12192000"/>
              <a:gd name="connsiteY598" fmla="*/ 2254774 h 3429000"/>
              <a:gd name="connsiteX599" fmla="*/ 5844559 w 12192000"/>
              <a:gd name="connsiteY599" fmla="*/ 3124349 h 3429000"/>
              <a:gd name="connsiteX600" fmla="*/ 5975994 w 12192000"/>
              <a:gd name="connsiteY600" fmla="*/ 3429000 h 3429000"/>
              <a:gd name="connsiteX601" fmla="*/ 5898547 w 12192000"/>
              <a:gd name="connsiteY601" fmla="*/ 3429000 h 3429000"/>
              <a:gd name="connsiteX602" fmla="*/ 5682041 w 12192000"/>
              <a:gd name="connsiteY602" fmla="*/ 2926860 h 3429000"/>
              <a:gd name="connsiteX603" fmla="*/ 5461758 w 12192000"/>
              <a:gd name="connsiteY603" fmla="*/ 2391220 h 3429000"/>
              <a:gd name="connsiteX604" fmla="*/ 5237282 w 12192000"/>
              <a:gd name="connsiteY604" fmla="*/ 3150086 h 3429000"/>
              <a:gd name="connsiteX605" fmla="*/ 5115009 w 12192000"/>
              <a:gd name="connsiteY605" fmla="*/ 3429000 h 3429000"/>
              <a:gd name="connsiteX606" fmla="*/ 5028074 w 12192000"/>
              <a:gd name="connsiteY606" fmla="*/ 3429000 h 3429000"/>
              <a:gd name="connsiteX607" fmla="*/ 5079508 w 12192000"/>
              <a:gd name="connsiteY607" fmla="*/ 3320074 h 3429000"/>
              <a:gd name="connsiteX608" fmla="*/ 5371846 w 12192000"/>
              <a:gd name="connsiteY608" fmla="*/ 2495413 h 3429000"/>
              <a:gd name="connsiteX609" fmla="*/ 5270512 w 12192000"/>
              <a:gd name="connsiteY609" fmla="*/ 2709975 h 3429000"/>
              <a:gd name="connsiteX610" fmla="*/ 5062409 w 12192000"/>
              <a:gd name="connsiteY610" fmla="*/ 3224544 h 3429000"/>
              <a:gd name="connsiteX611" fmla="*/ 5036628 w 12192000"/>
              <a:gd name="connsiteY611" fmla="*/ 3325247 h 3429000"/>
              <a:gd name="connsiteX612" fmla="*/ 5009112 w 12192000"/>
              <a:gd name="connsiteY612" fmla="*/ 3429000 h 3429000"/>
              <a:gd name="connsiteX613" fmla="*/ 4976679 w 12192000"/>
              <a:gd name="connsiteY613" fmla="*/ 3429000 h 3429000"/>
              <a:gd name="connsiteX614" fmla="*/ 5006537 w 12192000"/>
              <a:gd name="connsiteY614" fmla="*/ 3318068 h 3429000"/>
              <a:gd name="connsiteX615" fmla="*/ 5032723 w 12192000"/>
              <a:gd name="connsiteY615" fmla="*/ 3215957 h 3429000"/>
              <a:gd name="connsiteX616" fmla="*/ 5242949 w 12192000"/>
              <a:gd name="connsiteY616" fmla="*/ 2696175 h 3429000"/>
              <a:gd name="connsiteX617" fmla="*/ 5286321 w 12192000"/>
              <a:gd name="connsiteY617" fmla="*/ 2604555 h 3429000"/>
              <a:gd name="connsiteX618" fmla="*/ 5008210 w 12192000"/>
              <a:gd name="connsiteY618" fmla="*/ 3220194 h 3429000"/>
              <a:gd name="connsiteX619" fmla="*/ 4986321 w 12192000"/>
              <a:gd name="connsiteY619" fmla="*/ 3336687 h 3429000"/>
              <a:gd name="connsiteX620" fmla="*/ 4973474 w 12192000"/>
              <a:gd name="connsiteY620" fmla="*/ 3429000 h 3429000"/>
              <a:gd name="connsiteX621" fmla="*/ 4907178 w 12192000"/>
              <a:gd name="connsiteY621" fmla="*/ 3429000 h 3429000"/>
              <a:gd name="connsiteX622" fmla="*/ 4910810 w 12192000"/>
              <a:gd name="connsiteY622" fmla="*/ 3400660 h 3429000"/>
              <a:gd name="connsiteX623" fmla="*/ 4987461 w 12192000"/>
              <a:gd name="connsiteY623" fmla="*/ 3003994 h 3429000"/>
              <a:gd name="connsiteX624" fmla="*/ 5179262 w 12192000"/>
              <a:gd name="connsiteY624" fmla="*/ 2606044 h 3429000"/>
              <a:gd name="connsiteX625" fmla="*/ 4689678 w 12192000"/>
              <a:gd name="connsiteY625" fmla="*/ 3011241 h 3429000"/>
              <a:gd name="connsiteX626" fmla="*/ 4477543 w 12192000"/>
              <a:gd name="connsiteY626" fmla="*/ 3245836 h 3429000"/>
              <a:gd name="connsiteX627" fmla="*/ 4329957 w 12192000"/>
              <a:gd name="connsiteY627" fmla="*/ 3429000 h 3429000"/>
              <a:gd name="connsiteX628" fmla="*/ 4218595 w 12192000"/>
              <a:gd name="connsiteY628" fmla="*/ 3429000 h 3429000"/>
              <a:gd name="connsiteX629" fmla="*/ 4368888 w 12192000"/>
              <a:gd name="connsiteY629" fmla="*/ 3239412 h 3429000"/>
              <a:gd name="connsiteX630" fmla="*/ 4563091 w 12192000"/>
              <a:gd name="connsiteY630" fmla="*/ 3013508 h 3429000"/>
              <a:gd name="connsiteX631" fmla="*/ 5387324 w 12192000"/>
              <a:gd name="connsiteY631" fmla="*/ 2276830 h 3429000"/>
              <a:gd name="connsiteX632" fmla="*/ 5073620 w 12192000"/>
              <a:gd name="connsiteY632" fmla="*/ 2526437 h 3429000"/>
              <a:gd name="connsiteX633" fmla="*/ 4689789 w 12192000"/>
              <a:gd name="connsiteY633" fmla="*/ 2839382 h 3429000"/>
              <a:gd name="connsiteX634" fmla="*/ 4418722 w 12192000"/>
              <a:gd name="connsiteY634" fmla="*/ 3141886 h 3429000"/>
              <a:gd name="connsiteX635" fmla="*/ 4214944 w 12192000"/>
              <a:gd name="connsiteY635" fmla="*/ 3429000 h 3429000"/>
              <a:gd name="connsiteX636" fmla="*/ 4177898 w 12192000"/>
              <a:gd name="connsiteY636" fmla="*/ 3429000 h 3429000"/>
              <a:gd name="connsiteX637" fmla="*/ 4391597 w 12192000"/>
              <a:gd name="connsiteY637" fmla="*/ 3127370 h 3429000"/>
              <a:gd name="connsiteX638" fmla="*/ 4668889 w 12192000"/>
              <a:gd name="connsiteY638" fmla="*/ 2817399 h 3429000"/>
              <a:gd name="connsiteX639" fmla="*/ 5055427 w 12192000"/>
              <a:gd name="connsiteY639" fmla="*/ 2502476 h 3429000"/>
              <a:gd name="connsiteX640" fmla="*/ 5371814 w 12192000"/>
              <a:gd name="connsiteY640" fmla="*/ 2249975 h 3429000"/>
              <a:gd name="connsiteX641" fmla="*/ 4987918 w 12192000"/>
              <a:gd name="connsiteY641" fmla="*/ 2409701 h 3429000"/>
              <a:gd name="connsiteX642" fmla="*/ 4317146 w 12192000"/>
              <a:gd name="connsiteY642" fmla="*/ 3158716 h 3429000"/>
              <a:gd name="connsiteX643" fmla="*/ 4171627 w 12192000"/>
              <a:gd name="connsiteY643" fmla="*/ 3429000 h 3429000"/>
              <a:gd name="connsiteX644" fmla="*/ 4081585 w 12192000"/>
              <a:gd name="connsiteY644" fmla="*/ 3429000 h 3429000"/>
              <a:gd name="connsiteX645" fmla="*/ 4238603 w 12192000"/>
              <a:gd name="connsiteY645" fmla="*/ 3130341 h 3429000"/>
              <a:gd name="connsiteX646" fmla="*/ 4778333 w 12192000"/>
              <a:gd name="connsiteY646" fmla="*/ 2444626 h 3429000"/>
              <a:gd name="connsiteX647" fmla="*/ 5414185 w 12192000"/>
              <a:gd name="connsiteY647" fmla="*/ 2144882 h 3429000"/>
              <a:gd name="connsiteX648" fmla="*/ 5959648 w 12192000"/>
              <a:gd name="connsiteY648" fmla="*/ 1331797 h 3429000"/>
              <a:gd name="connsiteX649" fmla="*/ 5355019 w 12192000"/>
              <a:gd name="connsiteY649" fmla="*/ 1305672 h 3429000"/>
              <a:gd name="connsiteX650" fmla="*/ 5083565 w 12192000"/>
              <a:gd name="connsiteY650" fmla="*/ 1750121 h 3429000"/>
              <a:gd name="connsiteX651" fmla="*/ 4713577 w 12192000"/>
              <a:gd name="connsiteY651" fmla="*/ 2187803 h 3429000"/>
              <a:gd name="connsiteX652" fmla="*/ 3989559 w 12192000"/>
              <a:gd name="connsiteY652" fmla="*/ 2716945 h 3429000"/>
              <a:gd name="connsiteX653" fmla="*/ 3939824 w 12192000"/>
              <a:gd name="connsiteY653" fmla="*/ 2637900 h 3429000"/>
              <a:gd name="connsiteX654" fmla="*/ 4584537 w 12192000"/>
              <a:gd name="connsiteY654" fmla="*/ 1895826 h 3429000"/>
              <a:gd name="connsiteX655" fmla="*/ 5037105 w 12192000"/>
              <a:gd name="connsiteY655" fmla="*/ 1659765 h 3429000"/>
              <a:gd name="connsiteX656" fmla="*/ 5039930 w 12192000"/>
              <a:gd name="connsiteY656" fmla="*/ 1660585 h 3429000"/>
              <a:gd name="connsiteX657" fmla="*/ 5263764 w 12192000"/>
              <a:gd name="connsiteY657" fmla="*/ 1306525 h 3429000"/>
              <a:gd name="connsiteX658" fmla="*/ 4086300 w 12192000"/>
              <a:gd name="connsiteY658" fmla="*/ 1455599 h 3429000"/>
              <a:gd name="connsiteX659" fmla="*/ 4085485 w 12192000"/>
              <a:gd name="connsiteY659" fmla="*/ 1470070 h 3429000"/>
              <a:gd name="connsiteX660" fmla="*/ 3871915 w 12192000"/>
              <a:gd name="connsiteY660" fmla="*/ 1824645 h 3429000"/>
              <a:gd name="connsiteX661" fmla="*/ 3799374 w 12192000"/>
              <a:gd name="connsiteY661" fmla="*/ 2037127 h 3429000"/>
              <a:gd name="connsiteX662" fmla="*/ 3498850 w 12192000"/>
              <a:gd name="connsiteY662" fmla="*/ 3232888 h 3429000"/>
              <a:gd name="connsiteX663" fmla="*/ 3399216 w 12192000"/>
              <a:gd name="connsiteY663" fmla="*/ 3429000 h 3429000"/>
              <a:gd name="connsiteX664" fmla="*/ 3303688 w 12192000"/>
              <a:gd name="connsiteY664" fmla="*/ 3429000 h 3429000"/>
              <a:gd name="connsiteX665" fmla="*/ 3391774 w 12192000"/>
              <a:gd name="connsiteY665" fmla="*/ 3268181 h 3429000"/>
              <a:gd name="connsiteX666" fmla="*/ 3735540 w 12192000"/>
              <a:gd name="connsiteY666" fmla="*/ 2117923 h 3429000"/>
              <a:gd name="connsiteX667" fmla="*/ 3729438 w 12192000"/>
              <a:gd name="connsiteY667" fmla="*/ 2140058 h 3429000"/>
              <a:gd name="connsiteX668" fmla="*/ 3707782 w 12192000"/>
              <a:gd name="connsiteY668" fmla="*/ 2215908 h 3429000"/>
              <a:gd name="connsiteX669" fmla="*/ 3583827 w 12192000"/>
              <a:gd name="connsiteY669" fmla="*/ 2610215 h 3429000"/>
              <a:gd name="connsiteX670" fmla="*/ 3547861 w 12192000"/>
              <a:gd name="connsiteY670" fmla="*/ 2700609 h 3429000"/>
              <a:gd name="connsiteX671" fmla="*/ 3490905 w 12192000"/>
              <a:gd name="connsiteY671" fmla="*/ 2848660 h 3429000"/>
              <a:gd name="connsiteX672" fmla="*/ 3455859 w 12192000"/>
              <a:gd name="connsiteY672" fmla="*/ 2962301 h 3429000"/>
              <a:gd name="connsiteX673" fmla="*/ 3429112 w 12192000"/>
              <a:gd name="connsiteY673" fmla="*/ 3050469 h 3429000"/>
              <a:gd name="connsiteX674" fmla="*/ 3304862 w 12192000"/>
              <a:gd name="connsiteY674" fmla="*/ 3367476 h 3429000"/>
              <a:gd name="connsiteX675" fmla="*/ 3276071 w 12192000"/>
              <a:gd name="connsiteY675" fmla="*/ 3429000 h 3429000"/>
              <a:gd name="connsiteX676" fmla="*/ 3240805 w 12192000"/>
              <a:gd name="connsiteY676" fmla="*/ 3429000 h 3429000"/>
              <a:gd name="connsiteX677" fmla="*/ 3275917 w 12192000"/>
              <a:gd name="connsiteY677" fmla="*/ 3354192 h 3429000"/>
              <a:gd name="connsiteX678" fmla="*/ 3399358 w 12192000"/>
              <a:gd name="connsiteY678" fmla="*/ 3040011 h 3429000"/>
              <a:gd name="connsiteX679" fmla="*/ 3425650 w 12192000"/>
              <a:gd name="connsiteY679" fmla="*/ 2952333 h 3429000"/>
              <a:gd name="connsiteX680" fmla="*/ 3460661 w 12192000"/>
              <a:gd name="connsiteY680" fmla="*/ 2837763 h 3429000"/>
              <a:gd name="connsiteX681" fmla="*/ 3518021 w 12192000"/>
              <a:gd name="connsiteY681" fmla="*/ 2688298 h 3429000"/>
              <a:gd name="connsiteX682" fmla="*/ 3554035 w 12192000"/>
              <a:gd name="connsiteY682" fmla="*/ 2598832 h 3429000"/>
              <a:gd name="connsiteX683" fmla="*/ 3677174 w 12192000"/>
              <a:gd name="connsiteY683" fmla="*/ 2207351 h 3429000"/>
              <a:gd name="connsiteX684" fmla="*/ 3698819 w 12192000"/>
              <a:gd name="connsiteY684" fmla="*/ 2131503 h 3429000"/>
              <a:gd name="connsiteX685" fmla="*/ 3702094 w 12192000"/>
              <a:gd name="connsiteY685" fmla="*/ 2120194 h 3429000"/>
              <a:gd name="connsiteX686" fmla="*/ 3398355 w 12192000"/>
              <a:gd name="connsiteY686" fmla="*/ 2665603 h 3429000"/>
              <a:gd name="connsiteX687" fmla="*/ 3193941 w 12192000"/>
              <a:gd name="connsiteY687" fmla="*/ 3369775 h 3429000"/>
              <a:gd name="connsiteX688" fmla="*/ 3184140 w 12192000"/>
              <a:gd name="connsiteY688" fmla="*/ 3429000 h 3429000"/>
              <a:gd name="connsiteX689" fmla="*/ 3099978 w 12192000"/>
              <a:gd name="connsiteY689" fmla="*/ 3429000 h 3429000"/>
              <a:gd name="connsiteX690" fmla="*/ 3101556 w 12192000"/>
              <a:gd name="connsiteY690" fmla="*/ 3414337 h 3429000"/>
              <a:gd name="connsiteX691" fmla="*/ 3370162 w 12192000"/>
              <a:gd name="connsiteY691" fmla="*/ 2356550 h 3429000"/>
              <a:gd name="connsiteX692" fmla="*/ 3746477 w 12192000"/>
              <a:gd name="connsiteY692" fmla="*/ 1948889 h 3429000"/>
              <a:gd name="connsiteX693" fmla="*/ 3863399 w 12192000"/>
              <a:gd name="connsiteY693" fmla="*/ 1658257 h 3429000"/>
              <a:gd name="connsiteX694" fmla="*/ 3968712 w 12192000"/>
              <a:gd name="connsiteY694" fmla="*/ 1484989 h 3429000"/>
              <a:gd name="connsiteX695" fmla="*/ 2792390 w 12192000"/>
              <a:gd name="connsiteY695" fmla="*/ 1953974 h 3429000"/>
              <a:gd name="connsiteX696" fmla="*/ 2714982 w 12192000"/>
              <a:gd name="connsiteY696" fmla="*/ 1998051 h 3429000"/>
              <a:gd name="connsiteX697" fmla="*/ 2813361 w 12192000"/>
              <a:gd name="connsiteY697" fmla="*/ 2594912 h 3429000"/>
              <a:gd name="connsiteX698" fmla="*/ 2688430 w 12192000"/>
              <a:gd name="connsiteY698" fmla="*/ 3372564 h 3429000"/>
              <a:gd name="connsiteX699" fmla="*/ 2629626 w 12192000"/>
              <a:gd name="connsiteY699" fmla="*/ 3334394 h 3429000"/>
              <a:gd name="connsiteX700" fmla="*/ 2565328 w 12192000"/>
              <a:gd name="connsiteY700" fmla="*/ 2087399 h 3429000"/>
              <a:gd name="connsiteX701" fmla="*/ 1922999 w 12192000"/>
              <a:gd name="connsiteY701" fmla="*/ 2551343 h 3429000"/>
              <a:gd name="connsiteX702" fmla="*/ 1950261 w 12192000"/>
              <a:gd name="connsiteY702" fmla="*/ 2976858 h 3429000"/>
              <a:gd name="connsiteX703" fmla="*/ 2365554 w 12192000"/>
              <a:gd name="connsiteY703" fmla="*/ 3330107 h 3429000"/>
              <a:gd name="connsiteX704" fmla="*/ 2424142 w 12192000"/>
              <a:gd name="connsiteY704" fmla="*/ 3429000 h 3429000"/>
              <a:gd name="connsiteX705" fmla="*/ 2395994 w 12192000"/>
              <a:gd name="connsiteY705" fmla="*/ 3429000 h 3429000"/>
              <a:gd name="connsiteX706" fmla="*/ 2392863 w 12192000"/>
              <a:gd name="connsiteY706" fmla="*/ 3423964 h 3429000"/>
              <a:gd name="connsiteX707" fmla="*/ 2017589 w 12192000"/>
              <a:gd name="connsiteY707" fmla="*/ 3064982 h 3429000"/>
              <a:gd name="connsiteX708" fmla="*/ 2147336 w 12192000"/>
              <a:gd name="connsiteY708" fmla="*/ 3165052 h 3429000"/>
              <a:gd name="connsiteX709" fmla="*/ 2207047 w 12192000"/>
              <a:gd name="connsiteY709" fmla="*/ 3225540 h 3429000"/>
              <a:gd name="connsiteX710" fmla="*/ 2299106 w 12192000"/>
              <a:gd name="connsiteY710" fmla="*/ 3349931 h 3429000"/>
              <a:gd name="connsiteX711" fmla="*/ 2314430 w 12192000"/>
              <a:gd name="connsiteY711" fmla="*/ 3372144 h 3429000"/>
              <a:gd name="connsiteX712" fmla="*/ 2352406 w 12192000"/>
              <a:gd name="connsiteY712" fmla="*/ 3429000 h 3429000"/>
              <a:gd name="connsiteX713" fmla="*/ 2314492 w 12192000"/>
              <a:gd name="connsiteY713" fmla="*/ 3429000 h 3429000"/>
              <a:gd name="connsiteX714" fmla="*/ 2288095 w 12192000"/>
              <a:gd name="connsiteY714" fmla="*/ 3389030 h 3429000"/>
              <a:gd name="connsiteX715" fmla="*/ 2272768 w 12192000"/>
              <a:gd name="connsiteY715" fmla="*/ 3366822 h 3429000"/>
              <a:gd name="connsiteX716" fmla="*/ 2182715 w 12192000"/>
              <a:gd name="connsiteY716" fmla="*/ 3246071 h 3429000"/>
              <a:gd name="connsiteX717" fmla="*/ 2032061 w 12192000"/>
              <a:gd name="connsiteY717" fmla="*/ 3112380 h 3429000"/>
              <a:gd name="connsiteX718" fmla="*/ 2257220 w 12192000"/>
              <a:gd name="connsiteY718" fmla="*/ 3397257 h 3429000"/>
              <a:gd name="connsiteX719" fmla="*/ 2281324 w 12192000"/>
              <a:gd name="connsiteY719" fmla="*/ 3429000 h 3429000"/>
              <a:gd name="connsiteX720" fmla="*/ 2242860 w 12192000"/>
              <a:gd name="connsiteY720" fmla="*/ 3429000 h 3429000"/>
              <a:gd name="connsiteX721" fmla="*/ 2232818 w 12192000"/>
              <a:gd name="connsiteY721" fmla="*/ 3415926 h 3429000"/>
              <a:gd name="connsiteX722" fmla="*/ 1990172 w 12192000"/>
              <a:gd name="connsiteY722" fmla="*/ 3113121 h 3429000"/>
              <a:gd name="connsiteX723" fmla="*/ 2124090 w 12192000"/>
              <a:gd name="connsiteY723" fmla="*/ 3332017 h 3429000"/>
              <a:gd name="connsiteX724" fmla="*/ 2200380 w 12192000"/>
              <a:gd name="connsiteY724" fmla="*/ 3429000 h 3429000"/>
              <a:gd name="connsiteX725" fmla="*/ 2147507 w 12192000"/>
              <a:gd name="connsiteY725" fmla="*/ 3429000 h 3429000"/>
              <a:gd name="connsiteX726" fmla="*/ 2070668 w 12192000"/>
              <a:gd name="connsiteY726" fmla="*/ 3332520 h 3429000"/>
              <a:gd name="connsiteX727" fmla="*/ 1975142 w 12192000"/>
              <a:gd name="connsiteY727" fmla="*/ 3156570 h 3429000"/>
              <a:gd name="connsiteX728" fmla="*/ 2050035 w 12192000"/>
              <a:gd name="connsiteY728" fmla="*/ 3384345 h 3429000"/>
              <a:gd name="connsiteX729" fmla="*/ 2063025 w 12192000"/>
              <a:gd name="connsiteY729" fmla="*/ 3429000 h 3429000"/>
              <a:gd name="connsiteX730" fmla="*/ 2021675 w 12192000"/>
              <a:gd name="connsiteY730" fmla="*/ 3429000 h 3429000"/>
              <a:gd name="connsiteX731" fmla="*/ 2019308 w 12192000"/>
              <a:gd name="connsiteY731" fmla="*/ 3418118 h 3429000"/>
              <a:gd name="connsiteX732" fmla="*/ 1938835 w 12192000"/>
              <a:gd name="connsiteY732" fmla="*/ 3122160 h 3429000"/>
              <a:gd name="connsiteX733" fmla="*/ 1953230 w 12192000"/>
              <a:gd name="connsiteY733" fmla="*/ 3330699 h 3429000"/>
              <a:gd name="connsiteX734" fmla="*/ 1956763 w 12192000"/>
              <a:gd name="connsiteY734" fmla="*/ 3349191 h 3429000"/>
              <a:gd name="connsiteX735" fmla="*/ 1967925 w 12192000"/>
              <a:gd name="connsiteY735" fmla="*/ 3429000 h 3429000"/>
              <a:gd name="connsiteX736" fmla="*/ 1936622 w 12192000"/>
              <a:gd name="connsiteY736" fmla="*/ 3429000 h 3429000"/>
              <a:gd name="connsiteX737" fmla="*/ 1926261 w 12192000"/>
              <a:gd name="connsiteY737" fmla="*/ 3355064 h 3429000"/>
              <a:gd name="connsiteX738" fmla="*/ 1922724 w 12192000"/>
              <a:gd name="connsiteY738" fmla="*/ 3336577 h 3429000"/>
              <a:gd name="connsiteX739" fmla="*/ 1904650 w 12192000"/>
              <a:gd name="connsiteY739" fmla="*/ 3210616 h 3429000"/>
              <a:gd name="connsiteX740" fmla="*/ 1885273 w 12192000"/>
              <a:gd name="connsiteY740" fmla="*/ 3429000 h 3429000"/>
              <a:gd name="connsiteX741" fmla="*/ 1854363 w 12192000"/>
              <a:gd name="connsiteY741" fmla="*/ 3429000 h 3429000"/>
              <a:gd name="connsiteX742" fmla="*/ 1880391 w 12192000"/>
              <a:gd name="connsiteY742" fmla="*/ 3174796 h 3429000"/>
              <a:gd name="connsiteX743" fmla="*/ 1818273 w 12192000"/>
              <a:gd name="connsiteY743" fmla="*/ 3286729 h 3429000"/>
              <a:gd name="connsiteX744" fmla="*/ 1794691 w 12192000"/>
              <a:gd name="connsiteY744" fmla="*/ 3414239 h 3429000"/>
              <a:gd name="connsiteX745" fmla="*/ 1794914 w 12192000"/>
              <a:gd name="connsiteY745" fmla="*/ 3429000 h 3429000"/>
              <a:gd name="connsiteX746" fmla="*/ 1746128 w 12192000"/>
              <a:gd name="connsiteY746" fmla="*/ 3429000 h 3429000"/>
              <a:gd name="connsiteX747" fmla="*/ 1753934 w 12192000"/>
              <a:gd name="connsiteY747" fmla="*/ 3295796 h 3429000"/>
              <a:gd name="connsiteX748" fmla="*/ 1792053 w 12192000"/>
              <a:gd name="connsiteY748" fmla="*/ 3143396 h 3429000"/>
              <a:gd name="connsiteX749" fmla="*/ 1862248 w 12192000"/>
              <a:gd name="connsiteY749" fmla="*/ 2837397 h 3429000"/>
              <a:gd name="connsiteX750" fmla="*/ 1862250 w 12192000"/>
              <a:gd name="connsiteY750" fmla="*/ 2604531 h 3429000"/>
              <a:gd name="connsiteX751" fmla="*/ 1211999 w 12192000"/>
              <a:gd name="connsiteY751" fmla="*/ 3254610 h 3429000"/>
              <a:gd name="connsiteX752" fmla="*/ 1213266 w 12192000"/>
              <a:gd name="connsiteY752" fmla="*/ 3262947 h 3429000"/>
              <a:gd name="connsiteX753" fmla="*/ 1203370 w 12192000"/>
              <a:gd name="connsiteY753" fmla="*/ 3421676 h 3429000"/>
              <a:gd name="connsiteX754" fmla="*/ 1203671 w 12192000"/>
              <a:gd name="connsiteY754" fmla="*/ 3429000 h 3429000"/>
              <a:gd name="connsiteX755" fmla="*/ 1143180 w 12192000"/>
              <a:gd name="connsiteY755" fmla="*/ 3429000 h 3429000"/>
              <a:gd name="connsiteX756" fmla="*/ 1142176 w 12192000"/>
              <a:gd name="connsiteY756" fmla="*/ 3337045 h 3429000"/>
              <a:gd name="connsiteX757" fmla="*/ 1067484 w 12192000"/>
              <a:gd name="connsiteY757" fmla="*/ 3429000 h 3429000"/>
              <a:gd name="connsiteX758" fmla="*/ 953928 w 12192000"/>
              <a:gd name="connsiteY758" fmla="*/ 3429000 h 3429000"/>
              <a:gd name="connsiteX759" fmla="*/ 959715 w 12192000"/>
              <a:gd name="connsiteY759" fmla="*/ 3421185 h 3429000"/>
              <a:gd name="connsiteX760" fmla="*/ 1483788 w 12192000"/>
              <a:gd name="connsiteY760" fmla="*/ 2830174 h 3429000"/>
              <a:gd name="connsiteX761" fmla="*/ 1100671 w 12192000"/>
              <a:gd name="connsiteY761" fmla="*/ 2823137 h 3429000"/>
              <a:gd name="connsiteX762" fmla="*/ 1090144 w 12192000"/>
              <a:gd name="connsiteY762" fmla="*/ 2827748 h 3429000"/>
              <a:gd name="connsiteX763" fmla="*/ 1095872 w 12192000"/>
              <a:gd name="connsiteY763" fmla="*/ 2842892 h 3429000"/>
              <a:gd name="connsiteX764" fmla="*/ 262785 w 12192000"/>
              <a:gd name="connsiteY764" fmla="*/ 3416450 h 3429000"/>
              <a:gd name="connsiteX765" fmla="*/ 209968 w 12192000"/>
              <a:gd name="connsiteY765" fmla="*/ 3341713 h 3429000"/>
              <a:gd name="connsiteX766" fmla="*/ 873460 w 12192000"/>
              <a:gd name="connsiteY766" fmla="*/ 2824768 h 3429000"/>
              <a:gd name="connsiteX767" fmla="*/ 192686 w 12192000"/>
              <a:gd name="connsiteY767" fmla="*/ 2420257 h 3429000"/>
              <a:gd name="connsiteX768" fmla="*/ 4696 w 12192000"/>
              <a:gd name="connsiteY768" fmla="*/ 2268668 h 3429000"/>
              <a:gd name="connsiteX769" fmla="*/ 0 w 12192000"/>
              <a:gd name="connsiteY769" fmla="*/ 2260984 h 3429000"/>
              <a:gd name="connsiteX770" fmla="*/ 0 w 12192000"/>
              <a:gd name="connsiteY770" fmla="*/ 2084472 h 3429000"/>
              <a:gd name="connsiteX771" fmla="*/ 174101 w 12192000"/>
              <a:gd name="connsiteY771" fmla="*/ 2191277 h 3429000"/>
              <a:gd name="connsiteX772" fmla="*/ 891800 w 12192000"/>
              <a:gd name="connsiteY772" fmla="*/ 2607935 h 3429000"/>
              <a:gd name="connsiteX773" fmla="*/ 1072219 w 12192000"/>
              <a:gd name="connsiteY773" fmla="*/ 2740443 h 3429000"/>
              <a:gd name="connsiteX774" fmla="*/ 1074117 w 12192000"/>
              <a:gd name="connsiteY774" fmla="*/ 2741301 h 3429000"/>
              <a:gd name="connsiteX775" fmla="*/ 1083114 w 12192000"/>
              <a:gd name="connsiteY775" fmla="*/ 2745131 h 3429000"/>
              <a:gd name="connsiteX776" fmla="*/ 1543010 w 12192000"/>
              <a:gd name="connsiteY776" fmla="*/ 2762140 h 3429000"/>
              <a:gd name="connsiteX777" fmla="*/ 1551080 w 12192000"/>
              <a:gd name="connsiteY777" fmla="*/ 2766006 h 3429000"/>
              <a:gd name="connsiteX778" fmla="*/ 2345443 w 12192000"/>
              <a:gd name="connsiteY778" fmla="*/ 2120882 h 3429000"/>
              <a:gd name="connsiteX779" fmla="*/ 1721499 w 12192000"/>
              <a:gd name="connsiteY779" fmla="*/ 2170969 h 3429000"/>
              <a:gd name="connsiteX780" fmla="*/ 767716 w 12192000"/>
              <a:gd name="connsiteY780" fmla="*/ 2043768 h 3429000"/>
              <a:gd name="connsiteX781" fmla="*/ 722147 w 12192000"/>
              <a:gd name="connsiteY781" fmla="*/ 1964091 h 3429000"/>
              <a:gd name="connsiteX782" fmla="*/ 1485552 w 12192000"/>
              <a:gd name="connsiteY782" fmla="*/ 1884202 h 3429000"/>
              <a:gd name="connsiteX783" fmla="*/ 2143004 w 12192000"/>
              <a:gd name="connsiteY783" fmla="*/ 1973420 h 3429000"/>
              <a:gd name="connsiteX784" fmla="*/ 1933391 w 12192000"/>
              <a:gd name="connsiteY784" fmla="*/ 1727971 h 3429000"/>
              <a:gd name="connsiteX785" fmla="*/ 1827118 w 12192000"/>
              <a:gd name="connsiteY785" fmla="*/ 1539410 h 3429000"/>
              <a:gd name="connsiteX786" fmla="*/ 1837349 w 12192000"/>
              <a:gd name="connsiteY786" fmla="*/ 1527357 h 3429000"/>
              <a:gd name="connsiteX787" fmla="*/ 2162835 w 12192000"/>
              <a:gd name="connsiteY787" fmla="*/ 1758853 h 3429000"/>
              <a:gd name="connsiteX788" fmla="*/ 2257167 w 12192000"/>
              <a:gd name="connsiteY788" fmla="*/ 2033123 h 3429000"/>
              <a:gd name="connsiteX789" fmla="*/ 2261598 w 12192000"/>
              <a:gd name="connsiteY789" fmla="*/ 2038998 h 3429000"/>
              <a:gd name="connsiteX790" fmla="*/ 2437177 w 12192000"/>
              <a:gd name="connsiteY790" fmla="*/ 2050608 h 3429000"/>
              <a:gd name="connsiteX791" fmla="*/ 2445247 w 12192000"/>
              <a:gd name="connsiteY791" fmla="*/ 2054476 h 3429000"/>
              <a:gd name="connsiteX792" fmla="*/ 2743626 w 12192000"/>
              <a:gd name="connsiteY792" fmla="*/ 1875819 h 3429000"/>
              <a:gd name="connsiteX793" fmla="*/ 3048102 w 12192000"/>
              <a:gd name="connsiteY793" fmla="*/ 1721595 h 3429000"/>
              <a:gd name="connsiteX794" fmla="*/ 1799414 w 12192000"/>
              <a:gd name="connsiteY794" fmla="*/ 1265732 h 3429000"/>
              <a:gd name="connsiteX795" fmla="*/ 1771735 w 12192000"/>
              <a:gd name="connsiteY795" fmla="*/ 1190929 h 3429000"/>
              <a:gd name="connsiteX796" fmla="*/ 3104273 w 12192000"/>
              <a:gd name="connsiteY796" fmla="*/ 1647159 h 3429000"/>
              <a:gd name="connsiteX797" fmla="*/ 3113245 w 12192000"/>
              <a:gd name="connsiteY797" fmla="*/ 1661705 h 3429000"/>
              <a:gd name="connsiteX798" fmla="*/ 3126294 w 12192000"/>
              <a:gd name="connsiteY798" fmla="*/ 1685400 h 3429000"/>
              <a:gd name="connsiteX799" fmla="*/ 3937433 w 12192000"/>
              <a:gd name="connsiteY799" fmla="*/ 1401473 h 3429000"/>
              <a:gd name="connsiteX800" fmla="*/ 3590475 w 12192000"/>
              <a:gd name="connsiteY800" fmla="*/ 1168974 h 3429000"/>
              <a:gd name="connsiteX801" fmla="*/ 3100264 w 12192000"/>
              <a:gd name="connsiteY801" fmla="*/ 1150845 h 3429000"/>
              <a:gd name="connsiteX802" fmla="*/ 2183576 w 12192000"/>
              <a:gd name="connsiteY802" fmla="*/ 798150 h 3429000"/>
              <a:gd name="connsiteX803" fmla="*/ 2151029 w 12192000"/>
              <a:gd name="connsiteY803" fmla="*/ 717947 h 3429000"/>
              <a:gd name="connsiteX804" fmla="*/ 3563434 w 12192000"/>
              <a:gd name="connsiteY804" fmla="*/ 1040115 h 3429000"/>
              <a:gd name="connsiteX805" fmla="*/ 3177952 w 12192000"/>
              <a:gd name="connsiteY805" fmla="*/ 228386 h 3429000"/>
              <a:gd name="connsiteX806" fmla="*/ 3189263 w 12192000"/>
              <a:gd name="connsiteY806" fmla="*/ 196726 h 3429000"/>
              <a:gd name="connsiteX807" fmla="*/ 3560912 w 12192000"/>
              <a:gd name="connsiteY807" fmla="*/ 650863 h 3429000"/>
              <a:gd name="connsiteX808" fmla="*/ 3626636 w 12192000"/>
              <a:gd name="connsiteY808" fmla="*/ 1083230 h 3429000"/>
              <a:gd name="connsiteX809" fmla="*/ 3653088 w 12192000"/>
              <a:gd name="connsiteY809" fmla="*/ 1092417 h 3429000"/>
              <a:gd name="connsiteX810" fmla="*/ 3988128 w 12192000"/>
              <a:gd name="connsiteY810" fmla="*/ 1388267 h 3429000"/>
              <a:gd name="connsiteX811" fmla="*/ 4830582 w 12192000"/>
              <a:gd name="connsiteY811" fmla="*/ 1247000 h 3429000"/>
              <a:gd name="connsiteX812" fmla="*/ 4830100 w 12192000"/>
              <a:gd name="connsiteY812" fmla="*/ 1246554 h 3429000"/>
              <a:gd name="connsiteX813" fmla="*/ 4036318 w 12192000"/>
              <a:gd name="connsiteY813" fmla="*/ 718013 h 3429000"/>
              <a:gd name="connsiteX814" fmla="*/ 3432098 w 12192000"/>
              <a:gd name="connsiteY814" fmla="*/ 108312 h 3429000"/>
              <a:gd name="connsiteX815" fmla="*/ 3446761 w 12192000"/>
              <a:gd name="connsiteY815" fmla="*/ 32278 h 3429000"/>
              <a:gd name="connsiteX816" fmla="*/ 4419733 w 12192000"/>
              <a:gd name="connsiteY816" fmla="*/ 534555 h 3429000"/>
              <a:gd name="connsiteX817" fmla="*/ 4781371 w 12192000"/>
              <a:gd name="connsiteY817" fmla="*/ 1029604 h 3429000"/>
              <a:gd name="connsiteX818" fmla="*/ 4780440 w 12192000"/>
              <a:gd name="connsiteY818" fmla="*/ 1041290 h 3429000"/>
              <a:gd name="connsiteX819" fmla="*/ 4898954 w 12192000"/>
              <a:gd name="connsiteY819" fmla="*/ 1233092 h 3429000"/>
              <a:gd name="connsiteX820" fmla="*/ 4900699 w 12192000"/>
              <a:gd name="connsiteY820" fmla="*/ 1241867 h 3429000"/>
              <a:gd name="connsiteX821" fmla="*/ 5714511 w 12192000"/>
              <a:gd name="connsiteY821" fmla="*/ 1234483 h 3429000"/>
              <a:gd name="connsiteX822" fmla="*/ 5464793 w 12192000"/>
              <a:gd name="connsiteY822" fmla="*/ 964556 h 3429000"/>
              <a:gd name="connsiteX823" fmla="*/ 5461897 w 12192000"/>
              <a:gd name="connsiteY823" fmla="*/ 961879 h 3429000"/>
              <a:gd name="connsiteX824" fmla="*/ 4399417 w 12192000"/>
              <a:gd name="connsiteY824" fmla="*/ 23573 h 3429000"/>
              <a:gd name="connsiteX825" fmla="*/ 3090569 w 12192000"/>
              <a:gd name="connsiteY825" fmla="*/ 0 h 3429000"/>
              <a:gd name="connsiteX826" fmla="*/ 3218394 w 12192000"/>
              <a:gd name="connsiteY826" fmla="*/ 0 h 3429000"/>
              <a:gd name="connsiteX827" fmla="*/ 3241469 w 12192000"/>
              <a:gd name="connsiteY827" fmla="*/ 15651 h 3429000"/>
              <a:gd name="connsiteX828" fmla="*/ 3182620 w 12192000"/>
              <a:gd name="connsiteY828" fmla="*/ 54279 h 3429000"/>
              <a:gd name="connsiteX829" fmla="*/ 1890928 w 12192000"/>
              <a:gd name="connsiteY829" fmla="*/ 0 h 3429000"/>
              <a:gd name="connsiteX830" fmla="*/ 1994713 w 12192000"/>
              <a:gd name="connsiteY830" fmla="*/ 0 h 3429000"/>
              <a:gd name="connsiteX831" fmla="*/ 1931354 w 12192000"/>
              <a:gd name="connsiteY831" fmla="*/ 46950 h 3429000"/>
              <a:gd name="connsiteX832" fmla="*/ 1765923 w 12192000"/>
              <a:gd name="connsiteY832" fmla="*/ 152043 h 3429000"/>
              <a:gd name="connsiteX833" fmla="*/ 1702258 w 12192000"/>
              <a:gd name="connsiteY833" fmla="*/ 183286 h 3429000"/>
              <a:gd name="connsiteX834" fmla="*/ 1538370 w 12192000"/>
              <a:gd name="connsiteY834" fmla="*/ 382804 h 3429000"/>
              <a:gd name="connsiteX835" fmla="*/ 542867 w 12192000"/>
              <a:gd name="connsiteY835" fmla="*/ 1515092 h 3429000"/>
              <a:gd name="connsiteX836" fmla="*/ 515800 w 12192000"/>
              <a:gd name="connsiteY836" fmla="*/ 1433180 h 3429000"/>
              <a:gd name="connsiteX837" fmla="*/ 909145 w 12192000"/>
              <a:gd name="connsiteY837" fmla="*/ 770225 h 3429000"/>
              <a:gd name="connsiteX838" fmla="*/ 1214067 w 12192000"/>
              <a:gd name="connsiteY838" fmla="*/ 479561 h 3429000"/>
              <a:gd name="connsiteX839" fmla="*/ 640967 w 12192000"/>
              <a:gd name="connsiteY839" fmla="*/ 676601 h 3429000"/>
              <a:gd name="connsiteX840" fmla="*/ 112563 w 12192000"/>
              <a:gd name="connsiteY840" fmla="*/ 967952 h 3429000"/>
              <a:gd name="connsiteX841" fmla="*/ 0 w 12192000"/>
              <a:gd name="connsiteY841" fmla="*/ 1037006 h 3429000"/>
              <a:gd name="connsiteX842" fmla="*/ 0 w 12192000"/>
              <a:gd name="connsiteY842" fmla="*/ 804763 h 3429000"/>
              <a:gd name="connsiteX843" fmla="*/ 36881 w 12192000"/>
              <a:gd name="connsiteY843" fmla="*/ 771118 h 3429000"/>
              <a:gd name="connsiteX844" fmla="*/ 910534 w 12192000"/>
              <a:gd name="connsiteY844" fmla="*/ 200753 h 3429000"/>
              <a:gd name="connsiteX845" fmla="*/ 1578717 w 12192000"/>
              <a:gd name="connsiteY845" fmla="*/ 146982 h 3429000"/>
              <a:gd name="connsiteX846" fmla="*/ 1887945 w 12192000"/>
              <a:gd name="connsiteY846" fmla="*/ 2196 h 3429000"/>
              <a:gd name="connsiteX847" fmla="*/ 278539 w 12192000"/>
              <a:gd name="connsiteY847" fmla="*/ 0 h 3429000"/>
              <a:gd name="connsiteX848" fmla="*/ 773851 w 12192000"/>
              <a:gd name="connsiteY848" fmla="*/ 0 h 3429000"/>
              <a:gd name="connsiteX849" fmla="*/ 529937 w 12192000"/>
              <a:gd name="connsiteY849" fmla="*/ 74115 h 3429000"/>
              <a:gd name="connsiteX850" fmla="*/ 115099 w 12192000"/>
              <a:gd name="connsiteY850" fmla="*/ 178650 h 3429000"/>
              <a:gd name="connsiteX851" fmla="*/ 97284 w 12192000"/>
              <a:gd name="connsiteY851" fmla="*/ 91393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97284 w 12192000"/>
              <a:gd name="connsiteY863" fmla="*/ 91393 h 3429000"/>
              <a:gd name="connsiteX864" fmla="*/ 278539 w 12192000"/>
              <a:gd name="connsiteY864"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278539 w 12192000"/>
              <a:gd name="connsiteY863"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278539 w 12192000"/>
              <a:gd name="connsiteY862"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182620 w 12192000"/>
              <a:gd name="connsiteY836" fmla="*/ 54279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1890928 w 12192000"/>
              <a:gd name="connsiteY840" fmla="*/ 0 h 3429000"/>
              <a:gd name="connsiteX841" fmla="*/ 1994713 w 12192000"/>
              <a:gd name="connsiteY841" fmla="*/ 0 h 3429000"/>
              <a:gd name="connsiteX842" fmla="*/ 1931354 w 12192000"/>
              <a:gd name="connsiteY842" fmla="*/ 46950 h 3429000"/>
              <a:gd name="connsiteX843" fmla="*/ 1765923 w 12192000"/>
              <a:gd name="connsiteY843" fmla="*/ 152043 h 3429000"/>
              <a:gd name="connsiteX844" fmla="*/ 1702258 w 12192000"/>
              <a:gd name="connsiteY844" fmla="*/ 183286 h 3429000"/>
              <a:gd name="connsiteX845" fmla="*/ 1538370 w 12192000"/>
              <a:gd name="connsiteY845" fmla="*/ 382804 h 3429000"/>
              <a:gd name="connsiteX846" fmla="*/ 542867 w 12192000"/>
              <a:gd name="connsiteY846" fmla="*/ 1515092 h 3429000"/>
              <a:gd name="connsiteX847" fmla="*/ 515800 w 12192000"/>
              <a:gd name="connsiteY847" fmla="*/ 1433180 h 3429000"/>
              <a:gd name="connsiteX848" fmla="*/ 909145 w 12192000"/>
              <a:gd name="connsiteY848" fmla="*/ 770225 h 3429000"/>
              <a:gd name="connsiteX849" fmla="*/ 1214067 w 12192000"/>
              <a:gd name="connsiteY849" fmla="*/ 479561 h 3429000"/>
              <a:gd name="connsiteX850" fmla="*/ 640967 w 12192000"/>
              <a:gd name="connsiteY850" fmla="*/ 676601 h 3429000"/>
              <a:gd name="connsiteX851" fmla="*/ 112563 w 12192000"/>
              <a:gd name="connsiteY851" fmla="*/ 967952 h 3429000"/>
              <a:gd name="connsiteX852" fmla="*/ 0 w 12192000"/>
              <a:gd name="connsiteY852" fmla="*/ 1037006 h 3429000"/>
              <a:gd name="connsiteX853" fmla="*/ 0 w 12192000"/>
              <a:gd name="connsiteY853" fmla="*/ 804763 h 3429000"/>
              <a:gd name="connsiteX854" fmla="*/ 36881 w 12192000"/>
              <a:gd name="connsiteY854" fmla="*/ 771118 h 3429000"/>
              <a:gd name="connsiteX855" fmla="*/ 910534 w 12192000"/>
              <a:gd name="connsiteY855" fmla="*/ 200753 h 3429000"/>
              <a:gd name="connsiteX856" fmla="*/ 1578717 w 12192000"/>
              <a:gd name="connsiteY856" fmla="*/ 146982 h 3429000"/>
              <a:gd name="connsiteX857" fmla="*/ 1887945 w 12192000"/>
              <a:gd name="connsiteY857" fmla="*/ 2196 h 3429000"/>
              <a:gd name="connsiteX858" fmla="*/ 1890928 w 12192000"/>
              <a:gd name="connsiteY858"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241469 w 12192000"/>
              <a:gd name="connsiteY836" fmla="*/ 15651 h 3429000"/>
              <a:gd name="connsiteX837" fmla="*/ 3218394 w 12192000"/>
              <a:gd name="connsiteY837" fmla="*/ 0 h 3429000"/>
              <a:gd name="connsiteX838" fmla="*/ 3241469 w 12192000"/>
              <a:gd name="connsiteY838" fmla="*/ 15651 h 3429000"/>
              <a:gd name="connsiteX839" fmla="*/ 1890928 w 12192000"/>
              <a:gd name="connsiteY839" fmla="*/ 0 h 3429000"/>
              <a:gd name="connsiteX840" fmla="*/ 1994713 w 12192000"/>
              <a:gd name="connsiteY840" fmla="*/ 0 h 3429000"/>
              <a:gd name="connsiteX841" fmla="*/ 1931354 w 12192000"/>
              <a:gd name="connsiteY841" fmla="*/ 46950 h 3429000"/>
              <a:gd name="connsiteX842" fmla="*/ 1765923 w 12192000"/>
              <a:gd name="connsiteY842" fmla="*/ 152043 h 3429000"/>
              <a:gd name="connsiteX843" fmla="*/ 1702258 w 12192000"/>
              <a:gd name="connsiteY843" fmla="*/ 183286 h 3429000"/>
              <a:gd name="connsiteX844" fmla="*/ 1538370 w 12192000"/>
              <a:gd name="connsiteY844" fmla="*/ 382804 h 3429000"/>
              <a:gd name="connsiteX845" fmla="*/ 542867 w 12192000"/>
              <a:gd name="connsiteY845" fmla="*/ 1515092 h 3429000"/>
              <a:gd name="connsiteX846" fmla="*/ 515800 w 12192000"/>
              <a:gd name="connsiteY846" fmla="*/ 1433180 h 3429000"/>
              <a:gd name="connsiteX847" fmla="*/ 909145 w 12192000"/>
              <a:gd name="connsiteY847" fmla="*/ 770225 h 3429000"/>
              <a:gd name="connsiteX848" fmla="*/ 1214067 w 12192000"/>
              <a:gd name="connsiteY848" fmla="*/ 479561 h 3429000"/>
              <a:gd name="connsiteX849" fmla="*/ 640967 w 12192000"/>
              <a:gd name="connsiteY849" fmla="*/ 676601 h 3429000"/>
              <a:gd name="connsiteX850" fmla="*/ 112563 w 12192000"/>
              <a:gd name="connsiteY850" fmla="*/ 967952 h 3429000"/>
              <a:gd name="connsiteX851" fmla="*/ 0 w 12192000"/>
              <a:gd name="connsiteY851" fmla="*/ 1037006 h 3429000"/>
              <a:gd name="connsiteX852" fmla="*/ 0 w 12192000"/>
              <a:gd name="connsiteY852" fmla="*/ 804763 h 3429000"/>
              <a:gd name="connsiteX853" fmla="*/ 36881 w 12192000"/>
              <a:gd name="connsiteY853" fmla="*/ 771118 h 3429000"/>
              <a:gd name="connsiteX854" fmla="*/ 910534 w 12192000"/>
              <a:gd name="connsiteY854" fmla="*/ 200753 h 3429000"/>
              <a:gd name="connsiteX855" fmla="*/ 1578717 w 12192000"/>
              <a:gd name="connsiteY855" fmla="*/ 146982 h 3429000"/>
              <a:gd name="connsiteX856" fmla="*/ 1887945 w 12192000"/>
              <a:gd name="connsiteY856" fmla="*/ 2196 h 3429000"/>
              <a:gd name="connsiteX857" fmla="*/ 1890928 w 12192000"/>
              <a:gd name="connsiteY857"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1890928 w 12192000"/>
              <a:gd name="connsiteY836" fmla="*/ 0 h 3429000"/>
              <a:gd name="connsiteX837" fmla="*/ 1994713 w 12192000"/>
              <a:gd name="connsiteY837" fmla="*/ 0 h 3429000"/>
              <a:gd name="connsiteX838" fmla="*/ 1931354 w 12192000"/>
              <a:gd name="connsiteY838" fmla="*/ 46950 h 3429000"/>
              <a:gd name="connsiteX839" fmla="*/ 1765923 w 12192000"/>
              <a:gd name="connsiteY839" fmla="*/ 152043 h 3429000"/>
              <a:gd name="connsiteX840" fmla="*/ 1702258 w 12192000"/>
              <a:gd name="connsiteY840" fmla="*/ 183286 h 3429000"/>
              <a:gd name="connsiteX841" fmla="*/ 1538370 w 12192000"/>
              <a:gd name="connsiteY841" fmla="*/ 382804 h 3429000"/>
              <a:gd name="connsiteX842" fmla="*/ 542867 w 12192000"/>
              <a:gd name="connsiteY842" fmla="*/ 1515092 h 3429000"/>
              <a:gd name="connsiteX843" fmla="*/ 515800 w 12192000"/>
              <a:gd name="connsiteY843" fmla="*/ 1433180 h 3429000"/>
              <a:gd name="connsiteX844" fmla="*/ 909145 w 12192000"/>
              <a:gd name="connsiteY844" fmla="*/ 770225 h 3429000"/>
              <a:gd name="connsiteX845" fmla="*/ 1214067 w 12192000"/>
              <a:gd name="connsiteY845" fmla="*/ 479561 h 3429000"/>
              <a:gd name="connsiteX846" fmla="*/ 640967 w 12192000"/>
              <a:gd name="connsiteY846" fmla="*/ 676601 h 3429000"/>
              <a:gd name="connsiteX847" fmla="*/ 112563 w 12192000"/>
              <a:gd name="connsiteY847" fmla="*/ 967952 h 3429000"/>
              <a:gd name="connsiteX848" fmla="*/ 0 w 12192000"/>
              <a:gd name="connsiteY848" fmla="*/ 1037006 h 3429000"/>
              <a:gd name="connsiteX849" fmla="*/ 0 w 12192000"/>
              <a:gd name="connsiteY849" fmla="*/ 804763 h 3429000"/>
              <a:gd name="connsiteX850" fmla="*/ 36881 w 12192000"/>
              <a:gd name="connsiteY850" fmla="*/ 771118 h 3429000"/>
              <a:gd name="connsiteX851" fmla="*/ 910534 w 12192000"/>
              <a:gd name="connsiteY851" fmla="*/ 200753 h 3429000"/>
              <a:gd name="connsiteX852" fmla="*/ 1578717 w 12192000"/>
              <a:gd name="connsiteY852" fmla="*/ 146982 h 3429000"/>
              <a:gd name="connsiteX853" fmla="*/ 1887945 w 12192000"/>
              <a:gd name="connsiteY853" fmla="*/ 2196 h 3429000"/>
              <a:gd name="connsiteX854" fmla="*/ 1890928 w 12192000"/>
              <a:gd name="connsiteY854"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Lst>
            <a:rect l="l" t="t" r="r" b="b"/>
            <a:pathLst>
              <a:path w="12192000" h="3429000">
                <a:moveTo>
                  <a:pt x="369702" y="3283169"/>
                </a:moveTo>
                <a:lnTo>
                  <a:pt x="366575" y="3286556"/>
                </a:lnTo>
                <a:cubicBezTo>
                  <a:pt x="367954" y="3286031"/>
                  <a:pt x="369326" y="3285512"/>
                  <a:pt x="371637" y="3284954"/>
                </a:cubicBezTo>
                <a:lnTo>
                  <a:pt x="369702" y="3283169"/>
                </a:lnTo>
                <a:close/>
                <a:moveTo>
                  <a:pt x="7392322" y="3229238"/>
                </a:moveTo>
                <a:cubicBezTo>
                  <a:pt x="7466250" y="3252109"/>
                  <a:pt x="7539706" y="3278100"/>
                  <a:pt x="7611337" y="3303821"/>
                </a:cubicBezTo>
                <a:cubicBezTo>
                  <a:pt x="7723489" y="3344078"/>
                  <a:pt x="7838666" y="3384801"/>
                  <a:pt x="7955762" y="3413006"/>
                </a:cubicBezTo>
                <a:cubicBezTo>
                  <a:pt x="7825893" y="3334794"/>
                  <a:pt x="7655160" y="3276586"/>
                  <a:pt x="7512455" y="3245734"/>
                </a:cubicBezTo>
                <a:lnTo>
                  <a:pt x="7392322" y="3229238"/>
                </a:lnTo>
                <a:close/>
                <a:moveTo>
                  <a:pt x="9928143" y="3086312"/>
                </a:moveTo>
                <a:lnTo>
                  <a:pt x="9753801" y="3096103"/>
                </a:lnTo>
                <a:cubicBezTo>
                  <a:pt x="9696294" y="3099458"/>
                  <a:pt x="9636969" y="3102530"/>
                  <a:pt x="9578027" y="3103104"/>
                </a:cubicBezTo>
                <a:cubicBezTo>
                  <a:pt x="9526546" y="3103538"/>
                  <a:pt x="9474842" y="3101381"/>
                  <a:pt x="9424342" y="3099403"/>
                </a:cubicBezTo>
                <a:cubicBezTo>
                  <a:pt x="9283243" y="3094421"/>
                  <a:pt x="9137206" y="3089329"/>
                  <a:pt x="9001907" y="3131369"/>
                </a:cubicBezTo>
                <a:cubicBezTo>
                  <a:pt x="8974564" y="3139983"/>
                  <a:pt x="8948144" y="3150668"/>
                  <a:pt x="8922138" y="3162702"/>
                </a:cubicBezTo>
                <a:cubicBezTo>
                  <a:pt x="8976395" y="3168451"/>
                  <a:pt x="9031633" y="3171803"/>
                  <a:pt x="9087550" y="3170765"/>
                </a:cubicBezTo>
                <a:cubicBezTo>
                  <a:pt x="9228396" y="3169297"/>
                  <a:pt x="9371812" y="3147077"/>
                  <a:pt x="9512475" y="3134693"/>
                </a:cubicBezTo>
                <a:cubicBezTo>
                  <a:pt x="9626059" y="3125204"/>
                  <a:pt x="9898686" y="3108707"/>
                  <a:pt x="9928143" y="3086312"/>
                </a:cubicBezTo>
                <a:close/>
                <a:moveTo>
                  <a:pt x="9351220" y="3030370"/>
                </a:moveTo>
                <a:cubicBezTo>
                  <a:pt x="9225400" y="3034303"/>
                  <a:pt x="9098278" y="3052291"/>
                  <a:pt x="8999756" y="3100929"/>
                </a:cubicBezTo>
                <a:cubicBezTo>
                  <a:pt x="9138083" y="3059352"/>
                  <a:pt x="9284119" y="3064450"/>
                  <a:pt x="9425830" y="3069517"/>
                </a:cubicBezTo>
                <a:cubicBezTo>
                  <a:pt x="9476320" y="3071495"/>
                  <a:pt x="9528123" y="3073029"/>
                  <a:pt x="9578307" y="3073035"/>
                </a:cubicBezTo>
                <a:cubicBezTo>
                  <a:pt x="9636540" y="3072999"/>
                  <a:pt x="9695359" y="3069204"/>
                  <a:pt x="9752771" y="3066471"/>
                </a:cubicBezTo>
                <a:lnTo>
                  <a:pt x="9852779" y="3060665"/>
                </a:lnTo>
                <a:cubicBezTo>
                  <a:pt x="9815758" y="3055629"/>
                  <a:pt x="9764024" y="3049620"/>
                  <a:pt x="9694862" y="3044140"/>
                </a:cubicBezTo>
                <a:cubicBezTo>
                  <a:pt x="9601553" y="3036560"/>
                  <a:pt x="9477038" y="3026438"/>
                  <a:pt x="9351220" y="3030370"/>
                </a:cubicBezTo>
                <a:close/>
                <a:moveTo>
                  <a:pt x="1019354" y="2886006"/>
                </a:moveTo>
                <a:cubicBezTo>
                  <a:pt x="847231" y="3054030"/>
                  <a:pt x="636234" y="3170053"/>
                  <a:pt x="441046" y="3262153"/>
                </a:cubicBezTo>
                <a:cubicBezTo>
                  <a:pt x="668934" y="3184112"/>
                  <a:pt x="947819" y="3065377"/>
                  <a:pt x="1019354" y="2886006"/>
                </a:cubicBezTo>
                <a:close/>
                <a:moveTo>
                  <a:pt x="991680" y="2869413"/>
                </a:moveTo>
                <a:cubicBezTo>
                  <a:pt x="775775" y="2967465"/>
                  <a:pt x="575302" y="3078871"/>
                  <a:pt x="409060" y="3242470"/>
                </a:cubicBezTo>
                <a:cubicBezTo>
                  <a:pt x="603834" y="3151783"/>
                  <a:pt x="817655" y="3036584"/>
                  <a:pt x="991680" y="2869413"/>
                </a:cubicBezTo>
                <a:close/>
                <a:moveTo>
                  <a:pt x="7254615" y="2482918"/>
                </a:moveTo>
                <a:cubicBezTo>
                  <a:pt x="7274645" y="2505852"/>
                  <a:pt x="7294062" y="2528691"/>
                  <a:pt x="7312589" y="2553309"/>
                </a:cubicBezTo>
                <a:cubicBezTo>
                  <a:pt x="7413753" y="2685421"/>
                  <a:pt x="7483941" y="2837763"/>
                  <a:pt x="7580896" y="2973069"/>
                </a:cubicBezTo>
                <a:cubicBezTo>
                  <a:pt x="7695169" y="3132808"/>
                  <a:pt x="7849203" y="3247399"/>
                  <a:pt x="7990862" y="3378025"/>
                </a:cubicBezTo>
                <a:cubicBezTo>
                  <a:pt x="7962703" y="3319256"/>
                  <a:pt x="7917173" y="3268712"/>
                  <a:pt x="7871964" y="3220139"/>
                </a:cubicBezTo>
                <a:lnTo>
                  <a:pt x="7859674" y="3207358"/>
                </a:lnTo>
                <a:cubicBezTo>
                  <a:pt x="7748530" y="3087822"/>
                  <a:pt x="7645260" y="2957311"/>
                  <a:pt x="7545050" y="2831110"/>
                </a:cubicBezTo>
                <a:cubicBezTo>
                  <a:pt x="7452767" y="2713819"/>
                  <a:pt x="7357042" y="2594723"/>
                  <a:pt x="7254615" y="2482918"/>
                </a:cubicBezTo>
                <a:close/>
                <a:moveTo>
                  <a:pt x="9078855" y="2455754"/>
                </a:moveTo>
                <a:cubicBezTo>
                  <a:pt x="8942634" y="2641158"/>
                  <a:pt x="8787932" y="2886508"/>
                  <a:pt x="8825188" y="3067752"/>
                </a:cubicBezTo>
                <a:cubicBezTo>
                  <a:pt x="8871718" y="2841055"/>
                  <a:pt x="8975231" y="2634621"/>
                  <a:pt x="9078855" y="2455754"/>
                </a:cubicBezTo>
                <a:close/>
                <a:moveTo>
                  <a:pt x="9113805" y="2454072"/>
                </a:moveTo>
                <a:cubicBezTo>
                  <a:pt x="9009770" y="2631592"/>
                  <a:pt x="8903644" y="2838900"/>
                  <a:pt x="8855200" y="3065950"/>
                </a:cubicBezTo>
                <a:cubicBezTo>
                  <a:pt x="8971799" y="2871136"/>
                  <a:pt x="9069545" y="2674069"/>
                  <a:pt x="9113805" y="2454072"/>
                </a:cubicBezTo>
                <a:close/>
                <a:moveTo>
                  <a:pt x="9123940" y="2396040"/>
                </a:moveTo>
                <a:cubicBezTo>
                  <a:pt x="9123142" y="2397205"/>
                  <a:pt x="9122347" y="2398360"/>
                  <a:pt x="9120846" y="2400053"/>
                </a:cubicBezTo>
                <a:lnTo>
                  <a:pt x="9123267" y="2400425"/>
                </a:lnTo>
                <a:cubicBezTo>
                  <a:pt x="9123491" y="2398963"/>
                  <a:pt x="9123716" y="2397502"/>
                  <a:pt x="9123940" y="2396040"/>
                </a:cubicBezTo>
                <a:close/>
                <a:moveTo>
                  <a:pt x="103333" y="2270602"/>
                </a:moveTo>
                <a:cubicBezTo>
                  <a:pt x="133282" y="2297353"/>
                  <a:pt x="175725" y="2333843"/>
                  <a:pt x="233938" y="2380416"/>
                </a:cubicBezTo>
                <a:cubicBezTo>
                  <a:pt x="390802" y="2506412"/>
                  <a:pt x="652575" y="2716703"/>
                  <a:pt x="883580" y="2751710"/>
                </a:cubicBezTo>
                <a:cubicBezTo>
                  <a:pt x="736829" y="2704021"/>
                  <a:pt x="610173" y="2611280"/>
                  <a:pt x="487337" y="2521182"/>
                </a:cubicBezTo>
                <a:cubicBezTo>
                  <a:pt x="443670" y="2488932"/>
                  <a:pt x="398584" y="2456270"/>
                  <a:pt x="354051" y="2425912"/>
                </a:cubicBezTo>
                <a:cubicBezTo>
                  <a:pt x="302352" y="2390720"/>
                  <a:pt x="247963" y="2358429"/>
                  <a:pt x="195436" y="2326068"/>
                </a:cubicBezTo>
                <a:lnTo>
                  <a:pt x="103333" y="2270602"/>
                </a:lnTo>
                <a:close/>
                <a:moveTo>
                  <a:pt x="5539432" y="2213928"/>
                </a:moveTo>
                <a:cubicBezTo>
                  <a:pt x="5544304" y="2230969"/>
                  <a:pt x="5549664" y="2248449"/>
                  <a:pt x="5555462" y="2265454"/>
                </a:cubicBezTo>
                <a:cubicBezTo>
                  <a:pt x="5631122" y="2480386"/>
                  <a:pt x="5731219" y="2689228"/>
                  <a:pt x="5828270" y="2891663"/>
                </a:cubicBezTo>
                <a:cubicBezTo>
                  <a:pt x="5868407" y="2975290"/>
                  <a:pt x="5908582" y="3059842"/>
                  <a:pt x="5947416" y="3145846"/>
                </a:cubicBezTo>
                <a:cubicBezTo>
                  <a:pt x="5894674" y="2898329"/>
                  <a:pt x="5793018" y="2289484"/>
                  <a:pt x="5539432" y="2213928"/>
                </a:cubicBezTo>
                <a:close/>
                <a:moveTo>
                  <a:pt x="51253" y="2202825"/>
                </a:moveTo>
                <a:lnTo>
                  <a:pt x="211622" y="2299803"/>
                </a:lnTo>
                <a:cubicBezTo>
                  <a:pt x="264592" y="2331684"/>
                  <a:pt x="319013" y="2364908"/>
                  <a:pt x="371652" y="2400062"/>
                </a:cubicBezTo>
                <a:cubicBezTo>
                  <a:pt x="417589" y="2430824"/>
                  <a:pt x="462230" y="2463964"/>
                  <a:pt x="505903" y="2496221"/>
                </a:cubicBezTo>
                <a:cubicBezTo>
                  <a:pt x="628246" y="2585875"/>
                  <a:pt x="754907" y="2678611"/>
                  <a:pt x="899240" y="2724068"/>
                </a:cubicBezTo>
                <a:cubicBezTo>
                  <a:pt x="928476" y="2733153"/>
                  <a:pt x="958088" y="2739887"/>
                  <a:pt x="988114" y="2745204"/>
                </a:cubicBezTo>
                <a:cubicBezTo>
                  <a:pt x="943280" y="2707411"/>
                  <a:pt x="896194" y="2671100"/>
                  <a:pt x="845971" y="2638177"/>
                </a:cubicBezTo>
                <a:cubicBezTo>
                  <a:pt x="720131" y="2554257"/>
                  <a:pt x="580034" y="2486740"/>
                  <a:pt x="448057" y="2412376"/>
                </a:cubicBezTo>
                <a:cubicBezTo>
                  <a:pt x="341781" y="2351886"/>
                  <a:pt x="90319" y="2201263"/>
                  <a:pt x="51253" y="2202825"/>
                </a:cubicBezTo>
                <a:close/>
                <a:moveTo>
                  <a:pt x="2606687" y="2201718"/>
                </a:moveTo>
                <a:cubicBezTo>
                  <a:pt x="2484040" y="2523782"/>
                  <a:pt x="2550772" y="2876470"/>
                  <a:pt x="2645658" y="3211259"/>
                </a:cubicBezTo>
                <a:cubicBezTo>
                  <a:pt x="2605413" y="2891984"/>
                  <a:pt x="2566733" y="2541903"/>
                  <a:pt x="2606687" y="2201718"/>
                </a:cubicBezTo>
                <a:close/>
                <a:moveTo>
                  <a:pt x="10097724" y="2162852"/>
                </a:moveTo>
                <a:cubicBezTo>
                  <a:pt x="9944682" y="2164954"/>
                  <a:pt x="9791714" y="2182746"/>
                  <a:pt x="9645248" y="2201119"/>
                </a:cubicBezTo>
                <a:cubicBezTo>
                  <a:pt x="9610727" y="2205568"/>
                  <a:pt x="9577456" y="2210754"/>
                  <a:pt x="9543858" y="2221510"/>
                </a:cubicBezTo>
                <a:cubicBezTo>
                  <a:pt x="9550063" y="2233642"/>
                  <a:pt x="9629757" y="2204895"/>
                  <a:pt x="9681648" y="2200828"/>
                </a:cubicBezTo>
                <a:cubicBezTo>
                  <a:pt x="9969341" y="2180845"/>
                  <a:pt x="10272689" y="2226720"/>
                  <a:pt x="10557846" y="2172337"/>
                </a:cubicBezTo>
                <a:cubicBezTo>
                  <a:pt x="10473933" y="2182321"/>
                  <a:pt x="10386637" y="2176065"/>
                  <a:pt x="10301704" y="2169847"/>
                </a:cubicBezTo>
                <a:cubicBezTo>
                  <a:pt x="10284536" y="2168562"/>
                  <a:pt x="10267371" y="2167280"/>
                  <a:pt x="10250553" y="2166539"/>
                </a:cubicBezTo>
                <a:cubicBezTo>
                  <a:pt x="10199759" y="2163194"/>
                  <a:pt x="10148737" y="2162152"/>
                  <a:pt x="10097724" y="2162852"/>
                </a:cubicBezTo>
                <a:close/>
                <a:moveTo>
                  <a:pt x="3642057" y="2144487"/>
                </a:moveTo>
                <a:cubicBezTo>
                  <a:pt x="3639338" y="2146453"/>
                  <a:pt x="3635693" y="2148466"/>
                  <a:pt x="3632981" y="2150437"/>
                </a:cubicBezTo>
                <a:cubicBezTo>
                  <a:pt x="3509182" y="2245738"/>
                  <a:pt x="3441993" y="2382556"/>
                  <a:pt x="3382436" y="2523726"/>
                </a:cubicBezTo>
                <a:cubicBezTo>
                  <a:pt x="3286719" y="2750641"/>
                  <a:pt x="3231101" y="2990386"/>
                  <a:pt x="3191929" y="3233669"/>
                </a:cubicBezTo>
                <a:cubicBezTo>
                  <a:pt x="3237125" y="3036250"/>
                  <a:pt x="3296425" y="2842000"/>
                  <a:pt x="3369898" y="2652771"/>
                </a:cubicBezTo>
                <a:cubicBezTo>
                  <a:pt x="3454377" y="2436084"/>
                  <a:pt x="3540614" y="2274753"/>
                  <a:pt x="3642057" y="2144487"/>
                </a:cubicBezTo>
                <a:close/>
                <a:moveTo>
                  <a:pt x="7015907" y="2112548"/>
                </a:moveTo>
                <a:cubicBezTo>
                  <a:pt x="7100896" y="2184517"/>
                  <a:pt x="7181386" y="2261562"/>
                  <a:pt x="7259646" y="2336985"/>
                </a:cubicBezTo>
                <a:cubicBezTo>
                  <a:pt x="7425913" y="2497010"/>
                  <a:pt x="7598167" y="2662445"/>
                  <a:pt x="7741483" y="2850980"/>
                </a:cubicBezTo>
                <a:cubicBezTo>
                  <a:pt x="7847640" y="2990905"/>
                  <a:pt x="7937072" y="3142994"/>
                  <a:pt x="8008941" y="3304560"/>
                </a:cubicBezTo>
                <a:cubicBezTo>
                  <a:pt x="8009955" y="3265639"/>
                  <a:pt x="8010548" y="3225374"/>
                  <a:pt x="7999234" y="3181993"/>
                </a:cubicBezTo>
                <a:cubicBezTo>
                  <a:pt x="7958140" y="3025784"/>
                  <a:pt x="7815502" y="2885397"/>
                  <a:pt x="7715154" y="2768148"/>
                </a:cubicBezTo>
                <a:cubicBezTo>
                  <a:pt x="7576575" y="2605314"/>
                  <a:pt x="7431075" y="2447188"/>
                  <a:pt x="7271900" y="2305551"/>
                </a:cubicBezTo>
                <a:cubicBezTo>
                  <a:pt x="7230409" y="2269079"/>
                  <a:pt x="7098810" y="2161772"/>
                  <a:pt x="7015907" y="2112548"/>
                </a:cubicBezTo>
                <a:close/>
                <a:moveTo>
                  <a:pt x="2650666" y="2101686"/>
                </a:moveTo>
                <a:cubicBezTo>
                  <a:pt x="2650695" y="2102619"/>
                  <a:pt x="2650695" y="2102619"/>
                  <a:pt x="2650249" y="2103101"/>
                </a:cubicBezTo>
                <a:cubicBezTo>
                  <a:pt x="2594633" y="2435991"/>
                  <a:pt x="2624834" y="2783617"/>
                  <a:pt x="2663808" y="3106215"/>
                </a:cubicBezTo>
                <a:cubicBezTo>
                  <a:pt x="2664345" y="2972062"/>
                  <a:pt x="2664881" y="2837909"/>
                  <a:pt x="2665418" y="2703756"/>
                </a:cubicBezTo>
                <a:cubicBezTo>
                  <a:pt x="2666315" y="2516493"/>
                  <a:pt x="2661038" y="2314579"/>
                  <a:pt x="2650666" y="2101686"/>
                </a:cubicBezTo>
                <a:close/>
                <a:moveTo>
                  <a:pt x="10218664" y="2096300"/>
                </a:moveTo>
                <a:cubicBezTo>
                  <a:pt x="10171755" y="2095070"/>
                  <a:pt x="10126463" y="2096064"/>
                  <a:pt x="10086154" y="2096937"/>
                </a:cubicBezTo>
                <a:cubicBezTo>
                  <a:pt x="9975638" y="2099402"/>
                  <a:pt x="9876341" y="2102370"/>
                  <a:pt x="9778614" y="2121189"/>
                </a:cubicBezTo>
                <a:cubicBezTo>
                  <a:pt x="9714017" y="2133376"/>
                  <a:pt x="9654494" y="2152286"/>
                  <a:pt x="9601703" y="2176852"/>
                </a:cubicBezTo>
                <a:cubicBezTo>
                  <a:pt x="9614985" y="2174489"/>
                  <a:pt x="9628056" y="2173024"/>
                  <a:pt x="9641684" y="2171203"/>
                </a:cubicBezTo>
                <a:cubicBezTo>
                  <a:pt x="9838075" y="2146001"/>
                  <a:pt x="10046725" y="2122921"/>
                  <a:pt x="10252799" y="2135971"/>
                </a:cubicBezTo>
                <a:lnTo>
                  <a:pt x="10304297" y="2139822"/>
                </a:lnTo>
                <a:cubicBezTo>
                  <a:pt x="10380931" y="2145228"/>
                  <a:pt x="10459361" y="2151014"/>
                  <a:pt x="10533945" y="2144703"/>
                </a:cubicBezTo>
                <a:cubicBezTo>
                  <a:pt x="10504378" y="2139851"/>
                  <a:pt x="10475221" y="2133210"/>
                  <a:pt x="10446061" y="2126562"/>
                </a:cubicBezTo>
                <a:cubicBezTo>
                  <a:pt x="10417803" y="2120116"/>
                  <a:pt x="10389545" y="2113665"/>
                  <a:pt x="10360877" y="2109004"/>
                </a:cubicBezTo>
                <a:cubicBezTo>
                  <a:pt x="10314101" y="2100982"/>
                  <a:pt x="10265574" y="2097529"/>
                  <a:pt x="10218664" y="2096300"/>
                </a:cubicBezTo>
                <a:close/>
                <a:moveTo>
                  <a:pt x="6946849" y="2094271"/>
                </a:moveTo>
                <a:cubicBezTo>
                  <a:pt x="6946657" y="2095520"/>
                  <a:pt x="6946560" y="2096151"/>
                  <a:pt x="6946972" y="2097491"/>
                </a:cubicBezTo>
                <a:cubicBezTo>
                  <a:pt x="6980090" y="2172397"/>
                  <a:pt x="7043425" y="2232082"/>
                  <a:pt x="7105827" y="2289700"/>
                </a:cubicBezTo>
                <a:lnTo>
                  <a:pt x="7126431" y="2308872"/>
                </a:lnTo>
                <a:cubicBezTo>
                  <a:pt x="7289613" y="2460736"/>
                  <a:pt x="7430828" y="2638705"/>
                  <a:pt x="7567269" y="2811461"/>
                </a:cubicBezTo>
                <a:cubicBezTo>
                  <a:pt x="7666876" y="2937562"/>
                  <a:pt x="7769633" y="3067348"/>
                  <a:pt x="7880270" y="3186176"/>
                </a:cubicBezTo>
                <a:lnTo>
                  <a:pt x="7892560" y="3198949"/>
                </a:lnTo>
                <a:cubicBezTo>
                  <a:pt x="7919687" y="3228095"/>
                  <a:pt x="7947417" y="3257334"/>
                  <a:pt x="7971643" y="3289236"/>
                </a:cubicBezTo>
                <a:cubicBezTo>
                  <a:pt x="7902183" y="3140208"/>
                  <a:pt x="7817787" y="2999779"/>
                  <a:pt x="7719359" y="2870011"/>
                </a:cubicBezTo>
                <a:cubicBezTo>
                  <a:pt x="7577670" y="2683005"/>
                  <a:pt x="7405928" y="2518293"/>
                  <a:pt x="7240170" y="2358985"/>
                </a:cubicBezTo>
                <a:cubicBezTo>
                  <a:pt x="7146175" y="2268975"/>
                  <a:pt x="7050053" y="2176722"/>
                  <a:pt x="6946849" y="2094271"/>
                </a:cubicBezTo>
                <a:close/>
                <a:moveTo>
                  <a:pt x="2680277" y="2050204"/>
                </a:moveTo>
                <a:cubicBezTo>
                  <a:pt x="2679826" y="2050692"/>
                  <a:pt x="2679381" y="2051173"/>
                  <a:pt x="2678972" y="2052582"/>
                </a:cubicBezTo>
                <a:cubicBezTo>
                  <a:pt x="2691463" y="2283555"/>
                  <a:pt x="2697451" y="2503139"/>
                  <a:pt x="2696666" y="2704836"/>
                </a:cubicBezTo>
                <a:lnTo>
                  <a:pt x="2695769" y="2961955"/>
                </a:lnTo>
                <a:cubicBezTo>
                  <a:pt x="2712509" y="2868144"/>
                  <a:pt x="2727840" y="2773916"/>
                  <a:pt x="2739893" y="2679357"/>
                </a:cubicBezTo>
                <a:cubicBezTo>
                  <a:pt x="2767348" y="2457500"/>
                  <a:pt x="2737035" y="2258445"/>
                  <a:pt x="2680277" y="2050204"/>
                </a:cubicBezTo>
                <a:close/>
                <a:moveTo>
                  <a:pt x="1132195" y="2038980"/>
                </a:moveTo>
                <a:cubicBezTo>
                  <a:pt x="1313054" y="2066211"/>
                  <a:pt x="1494925" y="2083628"/>
                  <a:pt x="1679056" y="2087907"/>
                </a:cubicBezTo>
                <a:cubicBezTo>
                  <a:pt x="1838007" y="2091331"/>
                  <a:pt x="1983050" y="2061313"/>
                  <a:pt x="2128648" y="2045249"/>
                </a:cubicBezTo>
                <a:cubicBezTo>
                  <a:pt x="2028248" y="2038548"/>
                  <a:pt x="1925543" y="2044055"/>
                  <a:pt x="1825619" y="2049447"/>
                </a:cubicBezTo>
                <a:lnTo>
                  <a:pt x="1737798" y="2054353"/>
                </a:lnTo>
                <a:cubicBezTo>
                  <a:pt x="1536509" y="2063800"/>
                  <a:pt x="1332771" y="2058439"/>
                  <a:pt x="1132195" y="2038980"/>
                </a:cubicBezTo>
                <a:close/>
                <a:moveTo>
                  <a:pt x="10104407" y="2029317"/>
                </a:moveTo>
                <a:cubicBezTo>
                  <a:pt x="9978788" y="2027650"/>
                  <a:pt x="9828621" y="2050881"/>
                  <a:pt x="9704375" y="2107349"/>
                </a:cubicBezTo>
                <a:cubicBezTo>
                  <a:pt x="9726987" y="2101319"/>
                  <a:pt x="9749595" y="2095291"/>
                  <a:pt x="9773804" y="2090543"/>
                </a:cubicBezTo>
                <a:cubicBezTo>
                  <a:pt x="9873880" y="2071749"/>
                  <a:pt x="9974285" y="2068081"/>
                  <a:pt x="10086605" y="2065992"/>
                </a:cubicBezTo>
                <a:cubicBezTo>
                  <a:pt x="10168672" y="2064085"/>
                  <a:pt x="10271028" y="2062236"/>
                  <a:pt x="10367276" y="2078848"/>
                </a:cubicBezTo>
                <a:cubicBezTo>
                  <a:pt x="10396291" y="2084052"/>
                  <a:pt x="10425102" y="2090151"/>
                  <a:pt x="10454262" y="2096798"/>
                </a:cubicBezTo>
                <a:cubicBezTo>
                  <a:pt x="10493323" y="2105530"/>
                  <a:pt x="10531142" y="2113536"/>
                  <a:pt x="10569223" y="2118311"/>
                </a:cubicBezTo>
                <a:cubicBezTo>
                  <a:pt x="10422236" y="2061328"/>
                  <a:pt x="10260055" y="2031700"/>
                  <a:pt x="10104407" y="2029317"/>
                </a:cubicBezTo>
                <a:close/>
                <a:moveTo>
                  <a:pt x="6861797" y="1990899"/>
                </a:moveTo>
                <a:cubicBezTo>
                  <a:pt x="6869009" y="1991845"/>
                  <a:pt x="6876359" y="1994413"/>
                  <a:pt x="6879594" y="1995547"/>
                </a:cubicBezTo>
                <a:cubicBezTo>
                  <a:pt x="7239561" y="2108402"/>
                  <a:pt x="7549592" y="2502521"/>
                  <a:pt x="7789028" y="2783316"/>
                </a:cubicBezTo>
                <a:cubicBezTo>
                  <a:pt x="7920282" y="2937340"/>
                  <a:pt x="8046009" y="3078973"/>
                  <a:pt x="8093600" y="3281671"/>
                </a:cubicBezTo>
                <a:cubicBezTo>
                  <a:pt x="8106357" y="3335837"/>
                  <a:pt x="8115219" y="3381078"/>
                  <a:pt x="8129425" y="3425298"/>
                </a:cubicBezTo>
                <a:lnTo>
                  <a:pt x="8130898" y="3428998"/>
                </a:lnTo>
                <a:lnTo>
                  <a:pt x="7899365" y="3428998"/>
                </a:lnTo>
                <a:lnTo>
                  <a:pt x="7761176" y="3387656"/>
                </a:lnTo>
                <a:cubicBezTo>
                  <a:pt x="7707614" y="3369833"/>
                  <a:pt x="7654620" y="3350815"/>
                  <a:pt x="7602080" y="3331867"/>
                </a:cubicBezTo>
                <a:cubicBezTo>
                  <a:pt x="7499839" y="3295697"/>
                  <a:pt x="7395868" y="3258609"/>
                  <a:pt x="7289862" y="3230827"/>
                </a:cubicBezTo>
                <a:cubicBezTo>
                  <a:pt x="7386721" y="3273866"/>
                  <a:pt x="7479917" y="3312496"/>
                  <a:pt x="7582411" y="3355122"/>
                </a:cubicBezTo>
                <a:lnTo>
                  <a:pt x="7605759" y="3364465"/>
                </a:lnTo>
                <a:cubicBezTo>
                  <a:pt x="7652356" y="3383785"/>
                  <a:pt x="7694400" y="3400482"/>
                  <a:pt x="7737910" y="3411638"/>
                </a:cubicBezTo>
                <a:lnTo>
                  <a:pt x="7826532" y="3428999"/>
                </a:lnTo>
                <a:lnTo>
                  <a:pt x="7696096" y="3428999"/>
                </a:lnTo>
                <a:lnTo>
                  <a:pt x="7594081" y="3392149"/>
                </a:lnTo>
                <a:lnTo>
                  <a:pt x="7570734" y="3382799"/>
                </a:lnTo>
                <a:lnTo>
                  <a:pt x="7271814" y="3255601"/>
                </a:lnTo>
                <a:cubicBezTo>
                  <a:pt x="7315012" y="3311237"/>
                  <a:pt x="7445060" y="3376183"/>
                  <a:pt x="7585232" y="3421060"/>
                </a:cubicBezTo>
                <a:lnTo>
                  <a:pt x="7613775" y="3428998"/>
                </a:lnTo>
                <a:lnTo>
                  <a:pt x="7522197" y="3428998"/>
                </a:lnTo>
                <a:lnTo>
                  <a:pt x="7410696" y="3374861"/>
                </a:lnTo>
                <a:cubicBezTo>
                  <a:pt x="7272778" y="3302418"/>
                  <a:pt x="7152025" y="3224264"/>
                  <a:pt x="7088673" y="3181396"/>
                </a:cubicBezTo>
                <a:cubicBezTo>
                  <a:pt x="7075202" y="3172287"/>
                  <a:pt x="7065689" y="3153532"/>
                  <a:pt x="7090188" y="3155365"/>
                </a:cubicBezTo>
                <a:cubicBezTo>
                  <a:pt x="7322587" y="3174983"/>
                  <a:pt x="7561036" y="3195528"/>
                  <a:pt x="7780046" y="3282283"/>
                </a:cubicBezTo>
                <a:cubicBezTo>
                  <a:pt x="7810971" y="3294712"/>
                  <a:pt x="7991193" y="3408187"/>
                  <a:pt x="7944957" y="3370347"/>
                </a:cubicBezTo>
                <a:cubicBezTo>
                  <a:pt x="7830578" y="3275934"/>
                  <a:pt x="7705171" y="3188800"/>
                  <a:pt x="7601828" y="3074934"/>
                </a:cubicBezTo>
                <a:cubicBezTo>
                  <a:pt x="7389349" y="2840558"/>
                  <a:pt x="7257096" y="2543523"/>
                  <a:pt x="7042773" y="2305011"/>
                </a:cubicBezTo>
                <a:cubicBezTo>
                  <a:pt x="7007812" y="2266337"/>
                  <a:pt x="6799377" y="2086396"/>
                  <a:pt x="6844835" y="1995988"/>
                </a:cubicBezTo>
                <a:cubicBezTo>
                  <a:pt x="6847512" y="1990632"/>
                  <a:pt x="6854586" y="1989954"/>
                  <a:pt x="6861797" y="1990899"/>
                </a:cubicBezTo>
                <a:close/>
                <a:moveTo>
                  <a:pt x="1456157" y="1942404"/>
                </a:moveTo>
                <a:cubicBezTo>
                  <a:pt x="1385125" y="1944535"/>
                  <a:pt x="1314200" y="1949444"/>
                  <a:pt x="1244432" y="1956601"/>
                </a:cubicBezTo>
                <a:cubicBezTo>
                  <a:pt x="1151404" y="1966142"/>
                  <a:pt x="1060429" y="1979677"/>
                  <a:pt x="973990" y="1995940"/>
                </a:cubicBezTo>
                <a:cubicBezTo>
                  <a:pt x="1017323" y="1996535"/>
                  <a:pt x="1061253" y="2000367"/>
                  <a:pt x="1103809" y="2004720"/>
                </a:cubicBezTo>
                <a:lnTo>
                  <a:pt x="1123454" y="2006727"/>
                </a:lnTo>
                <a:cubicBezTo>
                  <a:pt x="1326373" y="2026563"/>
                  <a:pt x="1533386" y="2032253"/>
                  <a:pt x="1737017" y="2023183"/>
                </a:cubicBezTo>
                <a:lnTo>
                  <a:pt x="1824397" y="2018757"/>
                </a:lnTo>
                <a:cubicBezTo>
                  <a:pt x="1905266" y="2014590"/>
                  <a:pt x="1987993" y="2010352"/>
                  <a:pt x="2070059" y="2012660"/>
                </a:cubicBezTo>
                <a:cubicBezTo>
                  <a:pt x="1883310" y="1954634"/>
                  <a:pt x="1669251" y="1936013"/>
                  <a:pt x="1456157" y="1942404"/>
                </a:cubicBezTo>
                <a:close/>
                <a:moveTo>
                  <a:pt x="4988186" y="1787467"/>
                </a:moveTo>
                <a:cubicBezTo>
                  <a:pt x="4914642" y="1846764"/>
                  <a:pt x="4843105" y="1909703"/>
                  <a:pt x="4777334" y="1977072"/>
                </a:cubicBezTo>
                <a:cubicBezTo>
                  <a:pt x="4757662" y="1997414"/>
                  <a:pt x="4737537" y="2018249"/>
                  <a:pt x="4718341" y="2039043"/>
                </a:cubicBezTo>
                <a:cubicBezTo>
                  <a:pt x="4681696" y="2077771"/>
                  <a:pt x="4644162" y="2117455"/>
                  <a:pt x="4604655" y="2154434"/>
                </a:cubicBezTo>
                <a:cubicBezTo>
                  <a:pt x="4591636" y="2166592"/>
                  <a:pt x="4578581" y="2177832"/>
                  <a:pt x="4565074" y="2189550"/>
                </a:cubicBezTo>
                <a:cubicBezTo>
                  <a:pt x="4712605" y="2082121"/>
                  <a:pt x="4908425" y="1947611"/>
                  <a:pt x="4988186" y="1787467"/>
                </a:cubicBezTo>
                <a:close/>
                <a:moveTo>
                  <a:pt x="4978032" y="1754809"/>
                </a:moveTo>
                <a:cubicBezTo>
                  <a:pt x="4748175" y="1806846"/>
                  <a:pt x="4611576" y="2001393"/>
                  <a:pt x="4463413" y="2186162"/>
                </a:cubicBezTo>
                <a:cubicBezTo>
                  <a:pt x="4428815" y="2229459"/>
                  <a:pt x="4393697" y="2271384"/>
                  <a:pt x="4358134" y="2313791"/>
                </a:cubicBezTo>
                <a:lnTo>
                  <a:pt x="4376219" y="2300027"/>
                </a:lnTo>
                <a:cubicBezTo>
                  <a:pt x="4445817" y="2246939"/>
                  <a:pt x="4517680" y="2192374"/>
                  <a:pt x="4582340" y="2132037"/>
                </a:cubicBezTo>
                <a:cubicBezTo>
                  <a:pt x="4621394" y="2095545"/>
                  <a:pt x="4658482" y="2056345"/>
                  <a:pt x="4694684" y="2018098"/>
                </a:cubicBezTo>
                <a:cubicBezTo>
                  <a:pt x="4714806" y="1997264"/>
                  <a:pt x="4733997" y="1976475"/>
                  <a:pt x="4754123" y="1955643"/>
                </a:cubicBezTo>
                <a:cubicBezTo>
                  <a:pt x="4823909" y="1883925"/>
                  <a:pt x="4899949" y="1817074"/>
                  <a:pt x="4978032" y="1754809"/>
                </a:cubicBezTo>
                <a:close/>
                <a:moveTo>
                  <a:pt x="7427076" y="1713684"/>
                </a:moveTo>
                <a:cubicBezTo>
                  <a:pt x="7446602" y="1723725"/>
                  <a:pt x="7466122" y="1733767"/>
                  <a:pt x="7485963" y="1745783"/>
                </a:cubicBezTo>
                <a:cubicBezTo>
                  <a:pt x="7567460" y="1796071"/>
                  <a:pt x="7639772" y="1857770"/>
                  <a:pt x="7719410" y="1928281"/>
                </a:cubicBezTo>
                <a:cubicBezTo>
                  <a:pt x="7777835" y="1979518"/>
                  <a:pt x="7850375" y="2043816"/>
                  <a:pt x="7907163" y="2117863"/>
                </a:cubicBezTo>
                <a:cubicBezTo>
                  <a:pt x="7924160" y="2140331"/>
                  <a:pt x="7940457" y="2163330"/>
                  <a:pt x="7956656" y="2186961"/>
                </a:cubicBezTo>
                <a:cubicBezTo>
                  <a:pt x="7978464" y="2218485"/>
                  <a:pt x="7999857" y="2248676"/>
                  <a:pt x="8023445" y="2276642"/>
                </a:cubicBezTo>
                <a:cubicBezTo>
                  <a:pt x="7956400" y="2140150"/>
                  <a:pt x="7861731" y="2014166"/>
                  <a:pt x="7754656" y="1912546"/>
                </a:cubicBezTo>
                <a:cubicBezTo>
                  <a:pt x="7668081" y="1830722"/>
                  <a:pt x="7548884" y="1751582"/>
                  <a:pt x="7427076" y="1713684"/>
                </a:cubicBezTo>
                <a:close/>
                <a:moveTo>
                  <a:pt x="7312201" y="1699278"/>
                </a:moveTo>
                <a:cubicBezTo>
                  <a:pt x="7322935" y="1706049"/>
                  <a:pt x="7332964" y="1713350"/>
                  <a:pt x="7343603" y="1720746"/>
                </a:cubicBezTo>
                <a:cubicBezTo>
                  <a:pt x="7496266" y="1828079"/>
                  <a:pt x="7656157" y="1944847"/>
                  <a:pt x="7791759" y="2086717"/>
                </a:cubicBezTo>
                <a:lnTo>
                  <a:pt x="7825280" y="2122608"/>
                </a:lnTo>
                <a:cubicBezTo>
                  <a:pt x="7875363" y="2175773"/>
                  <a:pt x="7926463" y="2230374"/>
                  <a:pt x="7982410" y="2273551"/>
                </a:cubicBezTo>
                <a:cubicBezTo>
                  <a:pt x="7964809" y="2250989"/>
                  <a:pt x="7948608" y="2227366"/>
                  <a:pt x="7932408" y="2203736"/>
                </a:cubicBezTo>
                <a:cubicBezTo>
                  <a:pt x="7916712" y="2180836"/>
                  <a:pt x="7901020" y="2157930"/>
                  <a:pt x="7883927" y="2136087"/>
                </a:cubicBezTo>
                <a:cubicBezTo>
                  <a:pt x="7828664" y="2064188"/>
                  <a:pt x="7757146" y="2001331"/>
                  <a:pt x="7699832" y="1950904"/>
                </a:cubicBezTo>
                <a:cubicBezTo>
                  <a:pt x="7621217" y="1881828"/>
                  <a:pt x="7550116" y="1820322"/>
                  <a:pt x="7470240" y="1771559"/>
                </a:cubicBezTo>
                <a:cubicBezTo>
                  <a:pt x="7417598" y="1739141"/>
                  <a:pt x="7364314" y="1714956"/>
                  <a:pt x="7312201" y="1699278"/>
                </a:cubicBezTo>
                <a:close/>
                <a:moveTo>
                  <a:pt x="7244057" y="1695233"/>
                </a:moveTo>
                <a:cubicBezTo>
                  <a:pt x="7240832" y="1708197"/>
                  <a:pt x="7314310" y="1738040"/>
                  <a:pt x="7353035" y="1768318"/>
                </a:cubicBezTo>
                <a:cubicBezTo>
                  <a:pt x="7566127" y="1938091"/>
                  <a:pt x="7749139" y="2166671"/>
                  <a:pt x="7981878" y="2309345"/>
                </a:cubicBezTo>
                <a:cubicBezTo>
                  <a:pt x="7917138" y="2262903"/>
                  <a:pt x="7860147" y="2202267"/>
                  <a:pt x="7804780" y="2143174"/>
                </a:cubicBezTo>
                <a:cubicBezTo>
                  <a:pt x="7793606" y="2131210"/>
                  <a:pt x="7782433" y="2119247"/>
                  <a:pt x="7771164" y="2107908"/>
                </a:cubicBezTo>
                <a:cubicBezTo>
                  <a:pt x="7637791" y="1967658"/>
                  <a:pt x="7478920" y="1852329"/>
                  <a:pt x="7327465" y="1745181"/>
                </a:cubicBezTo>
                <a:cubicBezTo>
                  <a:pt x="7300620" y="1726330"/>
                  <a:pt x="7274186" y="1708825"/>
                  <a:pt x="7244057" y="1695233"/>
                </a:cubicBezTo>
                <a:close/>
                <a:moveTo>
                  <a:pt x="7133363" y="1621246"/>
                </a:moveTo>
                <a:cubicBezTo>
                  <a:pt x="7577149" y="1692491"/>
                  <a:pt x="7947715" y="1926125"/>
                  <a:pt x="8128687" y="2361959"/>
                </a:cubicBezTo>
                <a:cubicBezTo>
                  <a:pt x="8276565" y="2476246"/>
                  <a:pt x="8400253" y="2615012"/>
                  <a:pt x="8497002" y="2775913"/>
                </a:cubicBezTo>
                <a:cubicBezTo>
                  <a:pt x="8503575" y="2712856"/>
                  <a:pt x="8502497" y="2730666"/>
                  <a:pt x="8514292" y="2586372"/>
                </a:cubicBezTo>
                <a:cubicBezTo>
                  <a:pt x="8536052" y="2320157"/>
                  <a:pt x="8547760" y="2104819"/>
                  <a:pt x="8491838" y="1907275"/>
                </a:cubicBezTo>
                <a:cubicBezTo>
                  <a:pt x="8507078" y="1838180"/>
                  <a:pt x="8575461" y="1922481"/>
                  <a:pt x="8605731" y="2171804"/>
                </a:cubicBezTo>
                <a:cubicBezTo>
                  <a:pt x="8608350" y="2316349"/>
                  <a:pt x="8605836" y="2462029"/>
                  <a:pt x="8594880" y="2610262"/>
                </a:cubicBezTo>
                <a:cubicBezTo>
                  <a:pt x="8575957" y="2862971"/>
                  <a:pt x="8542313" y="3114716"/>
                  <a:pt x="8494242" y="3363600"/>
                </a:cubicBezTo>
                <a:cubicBezTo>
                  <a:pt x="8597730" y="3298745"/>
                  <a:pt x="8691862" y="3210036"/>
                  <a:pt x="8794675" y="3161735"/>
                </a:cubicBezTo>
                <a:cubicBezTo>
                  <a:pt x="8796362" y="3158786"/>
                  <a:pt x="8798755" y="3155312"/>
                  <a:pt x="8800448" y="3152371"/>
                </a:cubicBezTo>
                <a:cubicBezTo>
                  <a:pt x="8795284" y="3149656"/>
                  <a:pt x="8790221" y="3146317"/>
                  <a:pt x="8788186" y="3143441"/>
                </a:cubicBezTo>
                <a:cubicBezTo>
                  <a:pt x="8594646" y="2882498"/>
                  <a:pt x="8993712" y="2429248"/>
                  <a:pt x="9137232" y="2236639"/>
                </a:cubicBezTo>
                <a:cubicBezTo>
                  <a:pt x="9150495" y="2218816"/>
                  <a:pt x="9217510" y="2246384"/>
                  <a:pt x="9216765" y="2267416"/>
                </a:cubicBezTo>
                <a:cubicBezTo>
                  <a:pt x="9208076" y="2554368"/>
                  <a:pt x="9105464" y="2799377"/>
                  <a:pt x="8969849" y="3037405"/>
                </a:cubicBezTo>
                <a:cubicBezTo>
                  <a:pt x="9192790" y="2953070"/>
                  <a:pt x="9514633" y="2995367"/>
                  <a:pt x="9706237" y="2990148"/>
                </a:cubicBezTo>
                <a:cubicBezTo>
                  <a:pt x="9875985" y="2986062"/>
                  <a:pt x="9998989" y="2995957"/>
                  <a:pt x="10110375" y="3134116"/>
                </a:cubicBezTo>
                <a:cubicBezTo>
                  <a:pt x="10119737" y="3145800"/>
                  <a:pt x="10104347" y="3149204"/>
                  <a:pt x="10096281" y="3149254"/>
                </a:cubicBezTo>
                <a:cubicBezTo>
                  <a:pt x="9752742" y="3155519"/>
                  <a:pt x="9411210" y="3213343"/>
                  <a:pt x="9067672" y="3219608"/>
                </a:cubicBezTo>
                <a:cubicBezTo>
                  <a:pt x="9008636" y="3220807"/>
                  <a:pt x="8918484" y="3198657"/>
                  <a:pt x="8859441" y="3212028"/>
                </a:cubicBezTo>
                <a:cubicBezTo>
                  <a:pt x="8858839" y="3211935"/>
                  <a:pt x="8858138" y="3212468"/>
                  <a:pt x="8857528" y="3212375"/>
                </a:cubicBezTo>
                <a:cubicBezTo>
                  <a:pt x="8854312" y="3213158"/>
                  <a:pt x="8851192" y="3213319"/>
                  <a:pt x="8848579" y="3214204"/>
                </a:cubicBezTo>
                <a:cubicBezTo>
                  <a:pt x="8763018" y="3241925"/>
                  <a:pt x="8669480" y="3330768"/>
                  <a:pt x="8576285" y="3395788"/>
                </a:cubicBezTo>
                <a:lnTo>
                  <a:pt x="8519159" y="3428998"/>
                </a:lnTo>
                <a:lnTo>
                  <a:pt x="8393540" y="3428998"/>
                </a:lnTo>
                <a:lnTo>
                  <a:pt x="8417346" y="3316652"/>
                </a:lnTo>
                <a:cubicBezTo>
                  <a:pt x="8445294" y="3171749"/>
                  <a:pt x="8467982" y="3025800"/>
                  <a:pt x="8485502" y="2879216"/>
                </a:cubicBezTo>
                <a:cubicBezTo>
                  <a:pt x="8483369" y="2876964"/>
                  <a:pt x="8481139" y="2875343"/>
                  <a:pt x="8480214" y="2873278"/>
                </a:cubicBezTo>
                <a:cubicBezTo>
                  <a:pt x="8389148" y="2691471"/>
                  <a:pt x="8265637" y="2535433"/>
                  <a:pt x="8112215" y="2408768"/>
                </a:cubicBezTo>
                <a:cubicBezTo>
                  <a:pt x="8107469" y="2407403"/>
                  <a:pt x="8101510" y="2405843"/>
                  <a:pt x="8095146" y="2402943"/>
                </a:cubicBezTo>
                <a:cubicBezTo>
                  <a:pt x="7720999" y="2241157"/>
                  <a:pt x="7460805" y="1881579"/>
                  <a:pt x="7131946" y="1646653"/>
                </a:cubicBezTo>
                <a:cubicBezTo>
                  <a:pt x="7120196" y="1638444"/>
                  <a:pt x="7107334" y="1617255"/>
                  <a:pt x="7133363" y="1621246"/>
                </a:cubicBezTo>
                <a:close/>
                <a:moveTo>
                  <a:pt x="1903353" y="1615827"/>
                </a:moveTo>
                <a:cubicBezTo>
                  <a:pt x="1900901" y="1620058"/>
                  <a:pt x="1913196" y="1636331"/>
                  <a:pt x="1936931" y="1664954"/>
                </a:cubicBezTo>
                <a:cubicBezTo>
                  <a:pt x="2021149" y="1767773"/>
                  <a:pt x="2108079" y="1868623"/>
                  <a:pt x="2195868" y="1967574"/>
                </a:cubicBezTo>
                <a:cubicBezTo>
                  <a:pt x="2196092" y="1880013"/>
                  <a:pt x="2155695" y="1801515"/>
                  <a:pt x="2088852" y="1737123"/>
                </a:cubicBezTo>
                <a:cubicBezTo>
                  <a:pt x="2054441" y="1703572"/>
                  <a:pt x="2001584" y="1662839"/>
                  <a:pt x="1958241" y="1638955"/>
                </a:cubicBezTo>
                <a:cubicBezTo>
                  <a:pt x="1922998" y="1619408"/>
                  <a:pt x="1905803" y="1611595"/>
                  <a:pt x="1903353" y="1615827"/>
                </a:cubicBezTo>
                <a:close/>
                <a:moveTo>
                  <a:pt x="11544294" y="1515364"/>
                </a:moveTo>
                <a:cubicBezTo>
                  <a:pt x="11560186" y="1751994"/>
                  <a:pt x="11601886" y="2047223"/>
                  <a:pt x="11755210" y="2159157"/>
                </a:cubicBezTo>
                <a:cubicBezTo>
                  <a:pt x="11638730" y="1953912"/>
                  <a:pt x="11582097" y="1724179"/>
                  <a:pt x="11544294" y="1515364"/>
                </a:cubicBezTo>
                <a:close/>
                <a:moveTo>
                  <a:pt x="11571408" y="1489599"/>
                </a:moveTo>
                <a:cubicBezTo>
                  <a:pt x="11607963" y="1697676"/>
                  <a:pt x="11663078" y="1929905"/>
                  <a:pt x="11778250" y="2136760"/>
                </a:cubicBezTo>
                <a:cubicBezTo>
                  <a:pt x="11740096" y="1906710"/>
                  <a:pt x="11685166" y="1688152"/>
                  <a:pt x="11571408" y="1489599"/>
                </a:cubicBezTo>
                <a:close/>
                <a:moveTo>
                  <a:pt x="11540154" y="1438303"/>
                </a:moveTo>
                <a:cubicBezTo>
                  <a:pt x="11540302" y="1439748"/>
                  <a:pt x="11540443" y="1441186"/>
                  <a:pt x="11540380" y="1443526"/>
                </a:cubicBezTo>
                <a:lnTo>
                  <a:pt x="11542590" y="1442112"/>
                </a:lnTo>
                <a:lnTo>
                  <a:pt x="11540154" y="1438303"/>
                </a:lnTo>
                <a:close/>
                <a:moveTo>
                  <a:pt x="10567662" y="1437948"/>
                </a:moveTo>
                <a:cubicBezTo>
                  <a:pt x="10522198" y="1438672"/>
                  <a:pt x="10476263" y="1443522"/>
                  <a:pt x="10431225" y="1448568"/>
                </a:cubicBezTo>
                <a:cubicBezTo>
                  <a:pt x="10381279" y="1454457"/>
                  <a:pt x="10328981" y="1460314"/>
                  <a:pt x="10277556" y="1460247"/>
                </a:cubicBezTo>
                <a:cubicBezTo>
                  <a:pt x="10236449" y="1460475"/>
                  <a:pt x="10195262" y="1456932"/>
                  <a:pt x="10155875" y="1453769"/>
                </a:cubicBezTo>
                <a:cubicBezTo>
                  <a:pt x="10128043" y="1451639"/>
                  <a:pt x="10100420" y="1448611"/>
                  <a:pt x="10072733" y="1447924"/>
                </a:cubicBezTo>
                <a:cubicBezTo>
                  <a:pt x="10009605" y="1445377"/>
                  <a:pt x="9945053" y="1449112"/>
                  <a:pt x="9882500" y="1452330"/>
                </a:cubicBezTo>
                <a:cubicBezTo>
                  <a:pt x="9817947" y="1456065"/>
                  <a:pt x="9751031" y="1459772"/>
                  <a:pt x="9685205" y="1456650"/>
                </a:cubicBezTo>
                <a:lnTo>
                  <a:pt x="9666932" y="1456075"/>
                </a:lnTo>
                <a:cubicBezTo>
                  <a:pt x="9647413" y="1454768"/>
                  <a:pt x="9627689" y="1454349"/>
                  <a:pt x="9608662" y="1455027"/>
                </a:cubicBezTo>
                <a:cubicBezTo>
                  <a:pt x="9746940" y="1477717"/>
                  <a:pt x="9886187" y="1498258"/>
                  <a:pt x="10026230" y="1509088"/>
                </a:cubicBezTo>
                <a:cubicBezTo>
                  <a:pt x="10217917" y="1525217"/>
                  <a:pt x="10389161" y="1492336"/>
                  <a:pt x="10567662" y="1437948"/>
                </a:cubicBezTo>
                <a:close/>
                <a:moveTo>
                  <a:pt x="10221015" y="1354657"/>
                </a:moveTo>
                <a:cubicBezTo>
                  <a:pt x="10183412" y="1353731"/>
                  <a:pt x="10145345" y="1354278"/>
                  <a:pt x="10107121" y="1356091"/>
                </a:cubicBezTo>
                <a:cubicBezTo>
                  <a:pt x="9954224" y="1363347"/>
                  <a:pt x="9798826" y="1390883"/>
                  <a:pt x="9660668" y="1425595"/>
                </a:cubicBezTo>
                <a:cubicBezTo>
                  <a:pt x="9663924" y="1425814"/>
                  <a:pt x="9666276" y="1425838"/>
                  <a:pt x="9669531" y="1426057"/>
                </a:cubicBezTo>
                <a:lnTo>
                  <a:pt x="9687254" y="1426986"/>
                </a:lnTo>
                <a:cubicBezTo>
                  <a:pt x="9751279" y="1429722"/>
                  <a:pt x="9817637" y="1426370"/>
                  <a:pt x="9881290" y="1422445"/>
                </a:cubicBezTo>
                <a:cubicBezTo>
                  <a:pt x="9944395" y="1418874"/>
                  <a:pt x="10009857" y="1415334"/>
                  <a:pt x="10074432" y="1417715"/>
                </a:cubicBezTo>
                <a:cubicBezTo>
                  <a:pt x="10102466" y="1418944"/>
                  <a:pt x="10131190" y="1421269"/>
                  <a:pt x="10159369" y="1423935"/>
                </a:cubicBezTo>
                <a:cubicBezTo>
                  <a:pt x="10198208" y="1427456"/>
                  <a:pt x="10239045" y="1430459"/>
                  <a:pt x="10278706" y="1430393"/>
                </a:cubicBezTo>
                <a:cubicBezTo>
                  <a:pt x="10328324" y="1430079"/>
                  <a:pt x="10379724" y="1424023"/>
                  <a:pt x="10429120" y="1418493"/>
                </a:cubicBezTo>
                <a:cubicBezTo>
                  <a:pt x="10465435" y="1414425"/>
                  <a:pt x="10501756" y="1410354"/>
                  <a:pt x="10538565" y="1408270"/>
                </a:cubicBezTo>
                <a:cubicBezTo>
                  <a:pt x="10442450" y="1373463"/>
                  <a:pt x="10333824" y="1357435"/>
                  <a:pt x="10221015" y="1354657"/>
                </a:cubicBezTo>
                <a:close/>
                <a:moveTo>
                  <a:pt x="1979378" y="1340504"/>
                </a:moveTo>
                <a:cubicBezTo>
                  <a:pt x="2251008" y="1517802"/>
                  <a:pt x="2557265" y="1617794"/>
                  <a:pt x="2882120" y="1635547"/>
                </a:cubicBezTo>
                <a:cubicBezTo>
                  <a:pt x="2852884" y="1626476"/>
                  <a:pt x="2822307" y="1618842"/>
                  <a:pt x="2793103" y="1610699"/>
                </a:cubicBezTo>
                <a:lnTo>
                  <a:pt x="2770041" y="1604634"/>
                </a:lnTo>
                <a:cubicBezTo>
                  <a:pt x="2500352" y="1533917"/>
                  <a:pt x="2236095" y="1435963"/>
                  <a:pt x="1979378" y="1340504"/>
                </a:cubicBezTo>
                <a:close/>
                <a:moveTo>
                  <a:pt x="1927410" y="1287164"/>
                </a:moveTo>
                <a:cubicBezTo>
                  <a:pt x="1938311" y="1291848"/>
                  <a:pt x="1949172" y="1295604"/>
                  <a:pt x="1959587" y="1299849"/>
                </a:cubicBezTo>
                <a:cubicBezTo>
                  <a:pt x="2224818" y="1398692"/>
                  <a:pt x="2499050" y="1501367"/>
                  <a:pt x="2777707" y="1574991"/>
                </a:cubicBezTo>
                <a:lnTo>
                  <a:pt x="2800768" y="1581056"/>
                </a:lnTo>
                <a:lnTo>
                  <a:pt x="2879408" y="1602590"/>
                </a:lnTo>
                <a:cubicBezTo>
                  <a:pt x="2873718" y="1600024"/>
                  <a:pt x="2868475" y="1596973"/>
                  <a:pt x="2862295" y="1593958"/>
                </a:cubicBezTo>
                <a:cubicBezTo>
                  <a:pt x="2846112" y="1585292"/>
                  <a:pt x="2829972" y="1577555"/>
                  <a:pt x="2813343" y="1569369"/>
                </a:cubicBezTo>
                <a:cubicBezTo>
                  <a:pt x="2759214" y="1543589"/>
                  <a:pt x="2702010" y="1522123"/>
                  <a:pt x="2646245" y="1501999"/>
                </a:cubicBezTo>
                <a:cubicBezTo>
                  <a:pt x="2437298" y="1424662"/>
                  <a:pt x="2221285" y="1345272"/>
                  <a:pt x="1999243" y="1301524"/>
                </a:cubicBezTo>
                <a:lnTo>
                  <a:pt x="1979527" y="1297651"/>
                </a:lnTo>
                <a:lnTo>
                  <a:pt x="1927410" y="1287164"/>
                </a:lnTo>
                <a:close/>
                <a:moveTo>
                  <a:pt x="1997014" y="1269007"/>
                </a:moveTo>
                <a:lnTo>
                  <a:pt x="2005458" y="1270540"/>
                </a:lnTo>
                <a:cubicBezTo>
                  <a:pt x="2229844" y="1314659"/>
                  <a:pt x="2447268" y="1394456"/>
                  <a:pt x="2657186" y="1472687"/>
                </a:cubicBezTo>
                <a:cubicBezTo>
                  <a:pt x="2713431" y="1493259"/>
                  <a:pt x="2771565" y="1514688"/>
                  <a:pt x="2826662" y="1541362"/>
                </a:cubicBezTo>
                <a:cubicBezTo>
                  <a:pt x="2843286" y="1549544"/>
                  <a:pt x="2859914" y="1557729"/>
                  <a:pt x="2876100" y="1566397"/>
                </a:cubicBezTo>
                <a:cubicBezTo>
                  <a:pt x="2929811" y="1593592"/>
                  <a:pt x="2984941" y="1621189"/>
                  <a:pt x="3042600" y="1630532"/>
                </a:cubicBezTo>
                <a:cubicBezTo>
                  <a:pt x="2779645" y="1343909"/>
                  <a:pt x="2376891" y="1276645"/>
                  <a:pt x="1997014" y="1269007"/>
                </a:cubicBezTo>
                <a:close/>
                <a:moveTo>
                  <a:pt x="9857254" y="846904"/>
                </a:moveTo>
                <a:cubicBezTo>
                  <a:pt x="9525980" y="871770"/>
                  <a:pt x="9241479" y="935703"/>
                  <a:pt x="8989866" y="1043742"/>
                </a:cubicBezTo>
                <a:lnTo>
                  <a:pt x="8931614" y="1069508"/>
                </a:lnTo>
                <a:cubicBezTo>
                  <a:pt x="8902659" y="1082659"/>
                  <a:pt x="8873359" y="1095268"/>
                  <a:pt x="8843711" y="1107334"/>
                </a:cubicBezTo>
                <a:cubicBezTo>
                  <a:pt x="8889894" y="1093124"/>
                  <a:pt x="8937874" y="1079296"/>
                  <a:pt x="8966093" y="1073509"/>
                </a:cubicBezTo>
                <a:cubicBezTo>
                  <a:pt x="9076195" y="1052142"/>
                  <a:pt x="9187512" y="1039967"/>
                  <a:pt x="9299227" y="1025994"/>
                </a:cubicBezTo>
                <a:cubicBezTo>
                  <a:pt x="9502333" y="1000326"/>
                  <a:pt x="9654280" y="888586"/>
                  <a:pt x="9857254" y="846904"/>
                </a:cubicBezTo>
                <a:close/>
                <a:moveTo>
                  <a:pt x="9615182" y="791499"/>
                </a:moveTo>
                <a:cubicBezTo>
                  <a:pt x="9415185" y="799027"/>
                  <a:pt x="9214426" y="900700"/>
                  <a:pt x="9023688" y="996819"/>
                </a:cubicBezTo>
                <a:cubicBezTo>
                  <a:pt x="9256457" y="903127"/>
                  <a:pt x="9516545" y="844854"/>
                  <a:pt x="9814527" y="819048"/>
                </a:cubicBezTo>
                <a:cubicBezTo>
                  <a:pt x="9748431" y="796943"/>
                  <a:pt x="9681848" y="788991"/>
                  <a:pt x="9615182" y="791499"/>
                </a:cubicBezTo>
                <a:close/>
                <a:moveTo>
                  <a:pt x="2305292" y="790492"/>
                </a:moveTo>
                <a:cubicBezTo>
                  <a:pt x="2631112" y="948847"/>
                  <a:pt x="3011879" y="1106878"/>
                  <a:pt x="3360922" y="1100373"/>
                </a:cubicBezTo>
                <a:cubicBezTo>
                  <a:pt x="3408391" y="1099405"/>
                  <a:pt x="3451278" y="1088839"/>
                  <a:pt x="3492420" y="1081145"/>
                </a:cubicBezTo>
                <a:cubicBezTo>
                  <a:pt x="3448862" y="1074966"/>
                  <a:pt x="3405674" y="1066449"/>
                  <a:pt x="3364086" y="1051340"/>
                </a:cubicBezTo>
                <a:cubicBezTo>
                  <a:pt x="3314946" y="1033747"/>
                  <a:pt x="3269673" y="1008082"/>
                  <a:pt x="3225818" y="982822"/>
                </a:cubicBezTo>
                <a:cubicBezTo>
                  <a:pt x="3194830" y="964966"/>
                  <a:pt x="3162431" y="946699"/>
                  <a:pt x="3129696" y="931704"/>
                </a:cubicBezTo>
                <a:cubicBezTo>
                  <a:pt x="3030558" y="886774"/>
                  <a:pt x="2920899" y="869731"/>
                  <a:pt x="2814545" y="853955"/>
                </a:cubicBezTo>
                <a:cubicBezTo>
                  <a:pt x="2648192" y="828474"/>
                  <a:pt x="2475773" y="802762"/>
                  <a:pt x="2305292" y="790492"/>
                </a:cubicBezTo>
                <a:close/>
                <a:moveTo>
                  <a:pt x="2626982" y="777450"/>
                </a:moveTo>
                <a:cubicBezTo>
                  <a:pt x="2581807" y="776467"/>
                  <a:pt x="2536327" y="776706"/>
                  <a:pt x="2490617" y="777951"/>
                </a:cubicBezTo>
                <a:cubicBezTo>
                  <a:pt x="2601507" y="790748"/>
                  <a:pt x="2711611" y="807309"/>
                  <a:pt x="2819869" y="823936"/>
                </a:cubicBezTo>
                <a:cubicBezTo>
                  <a:pt x="2928115" y="840564"/>
                  <a:pt x="3040565" y="857495"/>
                  <a:pt x="3143018" y="903698"/>
                </a:cubicBezTo>
                <a:cubicBezTo>
                  <a:pt x="3177162" y="919099"/>
                  <a:pt x="3210046" y="937808"/>
                  <a:pt x="3241520" y="956112"/>
                </a:cubicBezTo>
                <a:cubicBezTo>
                  <a:pt x="3284409" y="980477"/>
                  <a:pt x="3328265" y="1005739"/>
                  <a:pt x="3374575" y="1022517"/>
                </a:cubicBezTo>
                <a:cubicBezTo>
                  <a:pt x="3416609" y="1037134"/>
                  <a:pt x="3460730" y="1045620"/>
                  <a:pt x="3505221" y="1051757"/>
                </a:cubicBezTo>
                <a:cubicBezTo>
                  <a:pt x="3244537" y="851088"/>
                  <a:pt x="2943211" y="784332"/>
                  <a:pt x="2626982" y="777450"/>
                </a:cubicBezTo>
                <a:close/>
                <a:moveTo>
                  <a:pt x="9258094" y="529602"/>
                </a:moveTo>
                <a:cubicBezTo>
                  <a:pt x="9013678" y="577086"/>
                  <a:pt x="8768731" y="631051"/>
                  <a:pt x="8526712" y="690804"/>
                </a:cubicBezTo>
                <a:cubicBezTo>
                  <a:pt x="8781748" y="694003"/>
                  <a:pt x="9026494" y="640940"/>
                  <a:pt x="9258094" y="529602"/>
                </a:cubicBezTo>
                <a:close/>
                <a:moveTo>
                  <a:pt x="1310106" y="514217"/>
                </a:moveTo>
                <a:cubicBezTo>
                  <a:pt x="1129544" y="634332"/>
                  <a:pt x="976804" y="783308"/>
                  <a:pt x="854994" y="970136"/>
                </a:cubicBezTo>
                <a:cubicBezTo>
                  <a:pt x="813550" y="1033067"/>
                  <a:pt x="777442" y="1099637"/>
                  <a:pt x="742462" y="1165648"/>
                </a:cubicBezTo>
                <a:cubicBezTo>
                  <a:pt x="769633" y="1130245"/>
                  <a:pt x="795392" y="1093436"/>
                  <a:pt x="820602" y="1056915"/>
                </a:cubicBezTo>
                <a:cubicBezTo>
                  <a:pt x="839644" y="1029097"/>
                  <a:pt x="858127" y="1001568"/>
                  <a:pt x="878295" y="974594"/>
                </a:cubicBezTo>
                <a:cubicBezTo>
                  <a:pt x="984168" y="830170"/>
                  <a:pt x="1114491" y="703679"/>
                  <a:pt x="1240607" y="581401"/>
                </a:cubicBezTo>
                <a:lnTo>
                  <a:pt x="1310106" y="514217"/>
                </a:lnTo>
                <a:close/>
                <a:moveTo>
                  <a:pt x="11225213" y="507722"/>
                </a:moveTo>
                <a:cubicBezTo>
                  <a:pt x="11207028" y="593695"/>
                  <a:pt x="11194593" y="681355"/>
                  <a:pt x="11182914" y="767771"/>
                </a:cubicBezTo>
                <a:cubicBezTo>
                  <a:pt x="11164076" y="906276"/>
                  <a:pt x="11145116" y="1049465"/>
                  <a:pt x="11099211" y="1184594"/>
                </a:cubicBezTo>
                <a:cubicBezTo>
                  <a:pt x="11088245" y="1216134"/>
                  <a:pt x="11076378" y="1247477"/>
                  <a:pt x="11064509" y="1278830"/>
                </a:cubicBezTo>
                <a:lnTo>
                  <a:pt x="11049349" y="1318418"/>
                </a:lnTo>
                <a:cubicBezTo>
                  <a:pt x="11022123" y="1390250"/>
                  <a:pt x="10998838" y="1463390"/>
                  <a:pt x="10978260" y="1537094"/>
                </a:cubicBezTo>
                <a:cubicBezTo>
                  <a:pt x="11216457" y="1249857"/>
                  <a:pt x="11222923" y="871706"/>
                  <a:pt x="11225213" y="507722"/>
                </a:cubicBezTo>
                <a:close/>
                <a:moveTo>
                  <a:pt x="9168987" y="490232"/>
                </a:moveTo>
                <a:cubicBezTo>
                  <a:pt x="8975366" y="483045"/>
                  <a:pt x="8788341" y="560836"/>
                  <a:pt x="8603910" y="639895"/>
                </a:cubicBezTo>
                <a:cubicBezTo>
                  <a:pt x="8818554" y="588452"/>
                  <a:pt x="9035976" y="541366"/>
                  <a:pt x="9252382" y="498759"/>
                </a:cubicBezTo>
                <a:cubicBezTo>
                  <a:pt x="9224441" y="494020"/>
                  <a:pt x="9196646" y="491259"/>
                  <a:pt x="9168987" y="490232"/>
                </a:cubicBezTo>
                <a:close/>
                <a:moveTo>
                  <a:pt x="11201005" y="471089"/>
                </a:moveTo>
                <a:cubicBezTo>
                  <a:pt x="11064705" y="787426"/>
                  <a:pt x="10958405" y="1112932"/>
                  <a:pt x="10968432" y="1456010"/>
                </a:cubicBezTo>
                <a:cubicBezTo>
                  <a:pt x="10984596" y="1405817"/>
                  <a:pt x="11001105" y="1356171"/>
                  <a:pt x="11019967" y="1306553"/>
                </a:cubicBezTo>
                <a:lnTo>
                  <a:pt x="11035125" y="1266966"/>
                </a:lnTo>
                <a:cubicBezTo>
                  <a:pt x="11047342" y="1236154"/>
                  <a:pt x="11059004" y="1205706"/>
                  <a:pt x="11069972" y="1174168"/>
                </a:cubicBezTo>
                <a:cubicBezTo>
                  <a:pt x="11114708" y="1042083"/>
                  <a:pt x="11133811" y="900343"/>
                  <a:pt x="11152239" y="763628"/>
                </a:cubicBezTo>
                <a:cubicBezTo>
                  <a:pt x="11165272" y="667160"/>
                  <a:pt x="11178361" y="568344"/>
                  <a:pt x="11201005" y="471089"/>
                </a:cubicBezTo>
                <a:close/>
                <a:moveTo>
                  <a:pt x="1423113" y="445565"/>
                </a:moveTo>
                <a:lnTo>
                  <a:pt x="1260565" y="602982"/>
                </a:lnTo>
                <a:cubicBezTo>
                  <a:pt x="1135292" y="724135"/>
                  <a:pt x="1006090" y="850065"/>
                  <a:pt x="901900" y="992236"/>
                </a:cubicBezTo>
                <a:cubicBezTo>
                  <a:pt x="882292" y="1018928"/>
                  <a:pt x="863806" y="1046465"/>
                  <a:pt x="845044" y="1073436"/>
                </a:cubicBezTo>
                <a:cubicBezTo>
                  <a:pt x="797719" y="1142828"/>
                  <a:pt x="747866" y="1214196"/>
                  <a:pt x="685926" y="1274069"/>
                </a:cubicBezTo>
                <a:cubicBezTo>
                  <a:pt x="685087" y="1275192"/>
                  <a:pt x="684806" y="1276038"/>
                  <a:pt x="684248" y="1277721"/>
                </a:cubicBezTo>
                <a:cubicBezTo>
                  <a:pt x="955830" y="1021343"/>
                  <a:pt x="1215323" y="756291"/>
                  <a:pt x="1423113" y="445565"/>
                </a:cubicBezTo>
                <a:close/>
                <a:moveTo>
                  <a:pt x="3316479" y="443136"/>
                </a:moveTo>
                <a:lnTo>
                  <a:pt x="3546806" y="927139"/>
                </a:lnTo>
                <a:cubicBezTo>
                  <a:pt x="3510992" y="788388"/>
                  <a:pt x="3440535" y="657075"/>
                  <a:pt x="3364433" y="524121"/>
                </a:cubicBezTo>
                <a:lnTo>
                  <a:pt x="3316479" y="443136"/>
                </a:lnTo>
                <a:close/>
                <a:moveTo>
                  <a:pt x="10268559" y="442054"/>
                </a:moveTo>
                <a:cubicBezTo>
                  <a:pt x="10277021" y="671939"/>
                  <a:pt x="10375577" y="877148"/>
                  <a:pt x="10494169" y="1091780"/>
                </a:cubicBezTo>
                <a:cubicBezTo>
                  <a:pt x="10447177" y="970850"/>
                  <a:pt x="10400743" y="849562"/>
                  <a:pt x="10356661" y="728302"/>
                </a:cubicBezTo>
                <a:cubicBezTo>
                  <a:pt x="10321871" y="632517"/>
                  <a:pt x="10289232" y="537669"/>
                  <a:pt x="10268559" y="442054"/>
                </a:cubicBezTo>
                <a:close/>
                <a:moveTo>
                  <a:pt x="3291335" y="338420"/>
                </a:moveTo>
                <a:cubicBezTo>
                  <a:pt x="3324815" y="395296"/>
                  <a:pt x="3358740" y="451691"/>
                  <a:pt x="3390805" y="508163"/>
                </a:cubicBezTo>
                <a:cubicBezTo>
                  <a:pt x="3469925" y="646583"/>
                  <a:pt x="3543427" y="784298"/>
                  <a:pt x="3579062" y="930040"/>
                </a:cubicBezTo>
                <a:cubicBezTo>
                  <a:pt x="3585500" y="799842"/>
                  <a:pt x="3547302" y="683076"/>
                  <a:pt x="3467355" y="559130"/>
                </a:cubicBezTo>
                <a:cubicBezTo>
                  <a:pt x="3420192" y="486029"/>
                  <a:pt x="3371016" y="420934"/>
                  <a:pt x="3310753" y="358140"/>
                </a:cubicBezTo>
                <a:cubicBezTo>
                  <a:pt x="3303466" y="350509"/>
                  <a:pt x="3297626" y="344227"/>
                  <a:pt x="3291335" y="338420"/>
                </a:cubicBezTo>
                <a:close/>
                <a:moveTo>
                  <a:pt x="1635889" y="280494"/>
                </a:moveTo>
                <a:lnTo>
                  <a:pt x="1634800" y="302111"/>
                </a:lnTo>
                <a:cubicBezTo>
                  <a:pt x="1634800" y="302111"/>
                  <a:pt x="1635342" y="287795"/>
                  <a:pt x="1635889" y="280494"/>
                </a:cubicBezTo>
                <a:close/>
                <a:moveTo>
                  <a:pt x="10277529" y="272307"/>
                </a:moveTo>
                <a:cubicBezTo>
                  <a:pt x="10277467" y="274640"/>
                  <a:pt x="10276853" y="277334"/>
                  <a:pt x="10276797" y="279672"/>
                </a:cubicBezTo>
                <a:cubicBezTo>
                  <a:pt x="10284209" y="425149"/>
                  <a:pt x="10331835" y="570199"/>
                  <a:pt x="10385906" y="718031"/>
                </a:cubicBezTo>
                <a:cubicBezTo>
                  <a:pt x="10434036" y="850493"/>
                  <a:pt x="10484873" y="983529"/>
                  <a:pt x="10536458" y="1115310"/>
                </a:cubicBezTo>
                <a:cubicBezTo>
                  <a:pt x="10537315" y="979107"/>
                  <a:pt x="10476552" y="837858"/>
                  <a:pt x="10436479" y="715570"/>
                </a:cubicBezTo>
                <a:cubicBezTo>
                  <a:pt x="10386976" y="566354"/>
                  <a:pt x="10333255" y="419072"/>
                  <a:pt x="10277529" y="272307"/>
                </a:cubicBezTo>
                <a:close/>
                <a:moveTo>
                  <a:pt x="1510397" y="255705"/>
                </a:moveTo>
                <a:cubicBezTo>
                  <a:pt x="1390337" y="300510"/>
                  <a:pt x="1267181" y="337747"/>
                  <a:pt x="1146550" y="373012"/>
                </a:cubicBezTo>
                <a:cubicBezTo>
                  <a:pt x="997862" y="416736"/>
                  <a:pt x="843568" y="461871"/>
                  <a:pt x="698834" y="523272"/>
                </a:cubicBezTo>
                <a:cubicBezTo>
                  <a:pt x="460140" y="624106"/>
                  <a:pt x="242842" y="767577"/>
                  <a:pt x="34256" y="918603"/>
                </a:cubicBezTo>
                <a:cubicBezTo>
                  <a:pt x="196048" y="819849"/>
                  <a:pt x="358125" y="721653"/>
                  <a:pt x="527241" y="636078"/>
                </a:cubicBezTo>
                <a:cubicBezTo>
                  <a:pt x="838255" y="479281"/>
                  <a:pt x="1212318" y="434093"/>
                  <a:pt x="1510397" y="255705"/>
                </a:cubicBezTo>
                <a:close/>
                <a:moveTo>
                  <a:pt x="1313114" y="226216"/>
                </a:moveTo>
                <a:cubicBezTo>
                  <a:pt x="1247578" y="225578"/>
                  <a:pt x="1180153" y="227293"/>
                  <a:pt x="1109304" y="240030"/>
                </a:cubicBezTo>
                <a:cubicBezTo>
                  <a:pt x="689821" y="315031"/>
                  <a:pt x="334655" y="603530"/>
                  <a:pt x="8129" y="901519"/>
                </a:cubicBezTo>
                <a:cubicBezTo>
                  <a:pt x="220923" y="747682"/>
                  <a:pt x="442983" y="599720"/>
                  <a:pt x="687572" y="496629"/>
                </a:cubicBezTo>
                <a:cubicBezTo>
                  <a:pt x="833705" y="435223"/>
                  <a:pt x="989118" y="389520"/>
                  <a:pt x="1138365" y="345515"/>
                </a:cubicBezTo>
                <a:cubicBezTo>
                  <a:pt x="1260121" y="309686"/>
                  <a:pt x="1384681" y="272451"/>
                  <a:pt x="1505579" y="226526"/>
                </a:cubicBezTo>
                <a:cubicBezTo>
                  <a:pt x="1442294" y="229846"/>
                  <a:pt x="1378650" y="226854"/>
                  <a:pt x="1313114" y="226216"/>
                </a:cubicBezTo>
                <a:close/>
                <a:moveTo>
                  <a:pt x="3655073" y="221884"/>
                </a:moveTo>
                <a:cubicBezTo>
                  <a:pt x="3768399" y="336347"/>
                  <a:pt x="3873410" y="455450"/>
                  <a:pt x="3989938" y="562685"/>
                </a:cubicBezTo>
                <a:cubicBezTo>
                  <a:pt x="4106468" y="669916"/>
                  <a:pt x="4234512" y="765281"/>
                  <a:pt x="4393907" y="832258"/>
                </a:cubicBezTo>
                <a:cubicBezTo>
                  <a:pt x="4484865" y="870540"/>
                  <a:pt x="4571866" y="903385"/>
                  <a:pt x="4648051" y="945051"/>
                </a:cubicBezTo>
                <a:cubicBezTo>
                  <a:pt x="4566919" y="872848"/>
                  <a:pt x="4474187" y="813216"/>
                  <a:pt x="4383389" y="755369"/>
                </a:cubicBezTo>
                <a:cubicBezTo>
                  <a:pt x="4310251" y="708460"/>
                  <a:pt x="4234739" y="660250"/>
                  <a:pt x="4165508" y="606196"/>
                </a:cubicBezTo>
                <a:cubicBezTo>
                  <a:pt x="4131846" y="579598"/>
                  <a:pt x="4099524" y="551549"/>
                  <a:pt x="4068162" y="524394"/>
                </a:cubicBezTo>
                <a:cubicBezTo>
                  <a:pt x="4039704" y="499919"/>
                  <a:pt x="4010763" y="474992"/>
                  <a:pt x="3981416" y="451482"/>
                </a:cubicBezTo>
                <a:cubicBezTo>
                  <a:pt x="3923199" y="404909"/>
                  <a:pt x="3860482" y="362236"/>
                  <a:pt x="3800147" y="320872"/>
                </a:cubicBezTo>
                <a:lnTo>
                  <a:pt x="3655073" y="221884"/>
                </a:lnTo>
                <a:close/>
                <a:moveTo>
                  <a:pt x="3670252" y="193798"/>
                </a:moveTo>
                <a:lnTo>
                  <a:pt x="3817258" y="294577"/>
                </a:lnTo>
                <a:cubicBezTo>
                  <a:pt x="3878082" y="336387"/>
                  <a:pt x="3941278" y="379498"/>
                  <a:pt x="4000461" y="426966"/>
                </a:cubicBezTo>
                <a:cubicBezTo>
                  <a:pt x="4030299" y="450926"/>
                  <a:pt x="4059233" y="475849"/>
                  <a:pt x="4088180" y="500774"/>
                </a:cubicBezTo>
                <a:cubicBezTo>
                  <a:pt x="4119532" y="527928"/>
                  <a:pt x="4151864" y="555979"/>
                  <a:pt x="4184555" y="581683"/>
                </a:cubicBezTo>
                <a:cubicBezTo>
                  <a:pt x="4252374" y="635322"/>
                  <a:pt x="4327401" y="683085"/>
                  <a:pt x="4399563" y="729106"/>
                </a:cubicBezTo>
                <a:cubicBezTo>
                  <a:pt x="4497546" y="791788"/>
                  <a:pt x="4597907" y="855772"/>
                  <a:pt x="4684469" y="935680"/>
                </a:cubicBezTo>
                <a:lnTo>
                  <a:pt x="4690271" y="941034"/>
                </a:lnTo>
                <a:cubicBezTo>
                  <a:pt x="4617960" y="705006"/>
                  <a:pt x="4326618" y="547128"/>
                  <a:pt x="4136093" y="429466"/>
                </a:cubicBezTo>
                <a:cubicBezTo>
                  <a:pt x="3985171" y="335831"/>
                  <a:pt x="3831168" y="258155"/>
                  <a:pt x="3670252" y="193798"/>
                </a:cubicBezTo>
                <a:close/>
                <a:moveTo>
                  <a:pt x="9334796" y="27584"/>
                </a:moveTo>
                <a:cubicBezTo>
                  <a:pt x="9406875" y="179228"/>
                  <a:pt x="9503788" y="329542"/>
                  <a:pt x="9651570" y="397505"/>
                </a:cubicBezTo>
                <a:cubicBezTo>
                  <a:pt x="9559808" y="257686"/>
                  <a:pt x="9456900" y="135734"/>
                  <a:pt x="9334796" y="27584"/>
                </a:cubicBezTo>
                <a:close/>
                <a:moveTo>
                  <a:pt x="4440129" y="19571"/>
                </a:moveTo>
                <a:cubicBezTo>
                  <a:pt x="4500684" y="171308"/>
                  <a:pt x="4765312" y="394987"/>
                  <a:pt x="4856525" y="486351"/>
                </a:cubicBezTo>
                <a:cubicBezTo>
                  <a:pt x="4921046" y="550838"/>
                  <a:pt x="4987678" y="618617"/>
                  <a:pt x="5059055" y="679918"/>
                </a:cubicBezTo>
                <a:cubicBezTo>
                  <a:pt x="5130436" y="741218"/>
                  <a:pt x="5206561" y="796043"/>
                  <a:pt x="5290070" y="834619"/>
                </a:cubicBezTo>
                <a:cubicBezTo>
                  <a:pt x="5126032" y="703785"/>
                  <a:pt x="4978794" y="550858"/>
                  <a:pt x="4834991" y="401985"/>
                </a:cubicBezTo>
                <a:cubicBezTo>
                  <a:pt x="4709629" y="271933"/>
                  <a:pt x="4579958" y="138796"/>
                  <a:pt x="4440129" y="19571"/>
                </a:cubicBezTo>
                <a:close/>
                <a:moveTo>
                  <a:pt x="8613009" y="0"/>
                </a:moveTo>
                <a:lnTo>
                  <a:pt x="8720364" y="0"/>
                </a:lnTo>
                <a:lnTo>
                  <a:pt x="8781165" y="82863"/>
                </a:lnTo>
                <a:cubicBezTo>
                  <a:pt x="8835159" y="149786"/>
                  <a:pt x="8896472" y="209441"/>
                  <a:pt x="8971448" y="246946"/>
                </a:cubicBezTo>
                <a:cubicBezTo>
                  <a:pt x="8910775" y="192244"/>
                  <a:pt x="8864937" y="124231"/>
                  <a:pt x="8820691" y="57482"/>
                </a:cubicBezTo>
                <a:lnTo>
                  <a:pt x="8807612" y="38256"/>
                </a:lnTo>
                <a:lnTo>
                  <a:pt x="8780258" y="0"/>
                </a:lnTo>
                <a:lnTo>
                  <a:pt x="8818949" y="0"/>
                </a:lnTo>
                <a:lnTo>
                  <a:pt x="8833783" y="20753"/>
                </a:lnTo>
                <a:lnTo>
                  <a:pt x="8846863" y="39981"/>
                </a:lnTo>
                <a:cubicBezTo>
                  <a:pt x="8881714" y="92040"/>
                  <a:pt x="8917610" y="145725"/>
                  <a:pt x="8960046" y="191389"/>
                </a:cubicBezTo>
                <a:lnTo>
                  <a:pt x="8876789" y="0"/>
                </a:lnTo>
                <a:lnTo>
                  <a:pt x="8980100" y="0"/>
                </a:lnTo>
                <a:lnTo>
                  <a:pt x="9090618" y="287225"/>
                </a:lnTo>
                <a:cubicBezTo>
                  <a:pt x="9321070" y="406548"/>
                  <a:pt x="9546131" y="530850"/>
                  <a:pt x="9762441" y="664587"/>
                </a:cubicBezTo>
                <a:cubicBezTo>
                  <a:pt x="9739891" y="606197"/>
                  <a:pt x="9720655" y="545696"/>
                  <a:pt x="9717826" y="487719"/>
                </a:cubicBezTo>
                <a:cubicBezTo>
                  <a:pt x="9716379" y="487883"/>
                  <a:pt x="9714371" y="488401"/>
                  <a:pt x="9713123" y="487663"/>
                </a:cubicBezTo>
                <a:cubicBezTo>
                  <a:pt x="9492837" y="457254"/>
                  <a:pt x="9357418" y="278154"/>
                  <a:pt x="9260878" y="87448"/>
                </a:cubicBezTo>
                <a:lnTo>
                  <a:pt x="9221522" y="0"/>
                </a:lnTo>
                <a:lnTo>
                  <a:pt x="9425221" y="0"/>
                </a:lnTo>
                <a:lnTo>
                  <a:pt x="9453548" y="23392"/>
                </a:lnTo>
                <a:cubicBezTo>
                  <a:pt x="9515298" y="81904"/>
                  <a:pt x="9572467" y="144207"/>
                  <a:pt x="9625671" y="210960"/>
                </a:cubicBezTo>
                <a:cubicBezTo>
                  <a:pt x="9624081" y="161011"/>
                  <a:pt x="9627113" y="110980"/>
                  <a:pt x="9632927" y="60128"/>
                </a:cubicBezTo>
                <a:lnTo>
                  <a:pt x="9642174" y="0"/>
                </a:lnTo>
                <a:lnTo>
                  <a:pt x="9731615" y="0"/>
                </a:lnTo>
                <a:lnTo>
                  <a:pt x="9721255" y="74242"/>
                </a:lnTo>
                <a:cubicBezTo>
                  <a:pt x="9713264" y="158966"/>
                  <a:pt x="9714814" y="243239"/>
                  <a:pt x="9736458" y="329413"/>
                </a:cubicBezTo>
                <a:cubicBezTo>
                  <a:pt x="9741385" y="251922"/>
                  <a:pt x="9752472" y="174320"/>
                  <a:pt x="9763499" y="99057"/>
                </a:cubicBezTo>
                <a:lnTo>
                  <a:pt x="9777267" y="0"/>
                </a:lnTo>
                <a:lnTo>
                  <a:pt x="9808036" y="0"/>
                </a:lnTo>
                <a:lnTo>
                  <a:pt x="9793821" y="102652"/>
                </a:lnTo>
                <a:cubicBezTo>
                  <a:pt x="9783066" y="174683"/>
                  <a:pt x="9772446" y="248150"/>
                  <a:pt x="9767436" y="321864"/>
                </a:cubicBezTo>
                <a:cubicBezTo>
                  <a:pt x="9782786" y="295954"/>
                  <a:pt x="9799440" y="268443"/>
                  <a:pt x="9814477" y="233531"/>
                </a:cubicBezTo>
                <a:cubicBezTo>
                  <a:pt x="9842546" y="169402"/>
                  <a:pt x="9861429" y="104298"/>
                  <a:pt x="9873012" y="38619"/>
                </a:cubicBezTo>
                <a:lnTo>
                  <a:pt x="9875879" y="0"/>
                </a:lnTo>
                <a:lnTo>
                  <a:pt x="9965253" y="0"/>
                </a:lnTo>
                <a:lnTo>
                  <a:pt x="9930901" y="135026"/>
                </a:lnTo>
                <a:cubicBezTo>
                  <a:pt x="9915560" y="179805"/>
                  <a:pt x="9897837" y="223903"/>
                  <a:pt x="9880832" y="271562"/>
                </a:cubicBezTo>
                <a:cubicBezTo>
                  <a:pt x="9817639" y="451472"/>
                  <a:pt x="9825316" y="573022"/>
                  <a:pt x="9896024" y="749295"/>
                </a:cubicBezTo>
                <a:cubicBezTo>
                  <a:pt x="10068034" y="860020"/>
                  <a:pt x="10235704" y="977341"/>
                  <a:pt x="10395379" y="1102843"/>
                </a:cubicBezTo>
                <a:cubicBezTo>
                  <a:pt x="10227815" y="794610"/>
                  <a:pt x="10104867" y="497696"/>
                  <a:pt x="10225980" y="132061"/>
                </a:cubicBezTo>
                <a:cubicBezTo>
                  <a:pt x="10233239" y="110559"/>
                  <a:pt x="10303382" y="80255"/>
                  <a:pt x="10314210" y="109353"/>
                </a:cubicBezTo>
                <a:cubicBezTo>
                  <a:pt x="10408734" y="350872"/>
                  <a:pt x="10497596" y="594472"/>
                  <a:pt x="10573663" y="842430"/>
                </a:cubicBezTo>
                <a:cubicBezTo>
                  <a:pt x="10618238" y="986363"/>
                  <a:pt x="10653304" y="1120296"/>
                  <a:pt x="10583736" y="1259819"/>
                </a:cubicBezTo>
                <a:cubicBezTo>
                  <a:pt x="10685909" y="1347757"/>
                  <a:pt x="10784700" y="1440157"/>
                  <a:pt x="10880472" y="1537558"/>
                </a:cubicBezTo>
                <a:cubicBezTo>
                  <a:pt x="10849056" y="1070967"/>
                  <a:pt x="11034230" y="637538"/>
                  <a:pt x="11231212" y="216474"/>
                </a:cubicBezTo>
                <a:cubicBezTo>
                  <a:pt x="11242138" y="193394"/>
                  <a:pt x="11319709" y="169841"/>
                  <a:pt x="11317765" y="209405"/>
                </a:cubicBezTo>
                <a:cubicBezTo>
                  <a:pt x="11295958" y="696233"/>
                  <a:pt x="11372236" y="1247562"/>
                  <a:pt x="10982911" y="1622260"/>
                </a:cubicBezTo>
                <a:cubicBezTo>
                  <a:pt x="10979389" y="1625277"/>
                  <a:pt x="10974419" y="1628456"/>
                  <a:pt x="10968747" y="1630552"/>
                </a:cubicBezTo>
                <a:cubicBezTo>
                  <a:pt x="11069120" y="1738803"/>
                  <a:pt x="11166116" y="1851511"/>
                  <a:pt x="11258020" y="1972078"/>
                </a:cubicBezTo>
                <a:cubicBezTo>
                  <a:pt x="11414501" y="2177795"/>
                  <a:pt x="11558425" y="2393089"/>
                  <a:pt x="11688741" y="2616312"/>
                </a:cubicBezTo>
                <a:cubicBezTo>
                  <a:pt x="11728326" y="2494422"/>
                  <a:pt x="11744133" y="2360920"/>
                  <a:pt x="11794425" y="2252109"/>
                </a:cubicBezTo>
                <a:cubicBezTo>
                  <a:pt x="11793785" y="2248682"/>
                  <a:pt x="11793359" y="2244360"/>
                  <a:pt x="11792727" y="2240934"/>
                </a:cubicBezTo>
                <a:cubicBezTo>
                  <a:pt x="11786706" y="2242483"/>
                  <a:pt x="11780344" y="2243486"/>
                  <a:pt x="11776744" y="2242723"/>
                </a:cubicBezTo>
                <a:cubicBezTo>
                  <a:pt x="11442886" y="2179574"/>
                  <a:pt x="11457436" y="1554823"/>
                  <a:pt x="11442546" y="1307592"/>
                </a:cubicBezTo>
                <a:cubicBezTo>
                  <a:pt x="11441155" y="1284728"/>
                  <a:pt x="11514076" y="1258776"/>
                  <a:pt x="11527771" y="1275317"/>
                </a:cubicBezTo>
                <a:cubicBezTo>
                  <a:pt x="11715804" y="1499943"/>
                  <a:pt x="11799388" y="1758422"/>
                  <a:pt x="11851542" y="2034703"/>
                </a:cubicBezTo>
                <a:cubicBezTo>
                  <a:pt x="11913004" y="1924500"/>
                  <a:pt x="12015977" y="1821086"/>
                  <a:pt x="12122505" y="1727948"/>
                </a:cubicBezTo>
                <a:lnTo>
                  <a:pt x="12192000" y="1669975"/>
                </a:lnTo>
                <a:lnTo>
                  <a:pt x="12192000" y="1731063"/>
                </a:lnTo>
                <a:lnTo>
                  <a:pt x="12155105" y="1762181"/>
                </a:lnTo>
                <a:cubicBezTo>
                  <a:pt x="12056052" y="1853318"/>
                  <a:pt x="11965498" y="1956071"/>
                  <a:pt x="11918903" y="2062132"/>
                </a:cubicBezTo>
                <a:cubicBezTo>
                  <a:pt x="11960691" y="1997848"/>
                  <a:pt x="12011970" y="1941101"/>
                  <a:pt x="12067554" y="1888498"/>
                </a:cubicBezTo>
                <a:lnTo>
                  <a:pt x="12192000" y="1782392"/>
                </a:lnTo>
                <a:lnTo>
                  <a:pt x="12192000" y="1822559"/>
                </a:lnTo>
                <a:lnTo>
                  <a:pt x="12087498" y="1911764"/>
                </a:lnTo>
                <a:cubicBezTo>
                  <a:pt x="12032329" y="1964102"/>
                  <a:pt x="11981742" y="2020408"/>
                  <a:pt x="11941335" y="2083809"/>
                </a:cubicBezTo>
                <a:cubicBezTo>
                  <a:pt x="11925082" y="2109523"/>
                  <a:pt x="11910985" y="2136169"/>
                  <a:pt x="11898139" y="2163553"/>
                </a:cubicBezTo>
                <a:cubicBezTo>
                  <a:pt x="11945914" y="2129922"/>
                  <a:pt x="11992854" y="2093778"/>
                  <a:pt x="12037359" y="2053816"/>
                </a:cubicBezTo>
                <a:lnTo>
                  <a:pt x="12192000" y="1901891"/>
                </a:lnTo>
                <a:lnTo>
                  <a:pt x="12192000" y="1973912"/>
                </a:lnTo>
                <a:lnTo>
                  <a:pt x="12054488" y="2104939"/>
                </a:lnTo>
                <a:cubicBezTo>
                  <a:pt x="12007570" y="2147210"/>
                  <a:pt x="11919625" y="2193495"/>
                  <a:pt x="11880977" y="2245040"/>
                </a:cubicBezTo>
                <a:cubicBezTo>
                  <a:pt x="11880428" y="2245391"/>
                  <a:pt x="11880223" y="2246288"/>
                  <a:pt x="11879666" y="2246644"/>
                </a:cubicBezTo>
                <a:cubicBezTo>
                  <a:pt x="11877599" y="2249494"/>
                  <a:pt x="11875186" y="2251803"/>
                  <a:pt x="11873674" y="2254306"/>
                </a:cubicBezTo>
                <a:cubicBezTo>
                  <a:pt x="11806563" y="2362374"/>
                  <a:pt x="11801847" y="2563131"/>
                  <a:pt x="11738608" y="2689417"/>
                </a:cubicBezTo>
                <a:cubicBezTo>
                  <a:pt x="11737642" y="2691562"/>
                  <a:pt x="11735234" y="2693876"/>
                  <a:pt x="11732820" y="2696184"/>
                </a:cubicBezTo>
                <a:cubicBezTo>
                  <a:pt x="11856220" y="2915593"/>
                  <a:pt x="11965159" y="3142523"/>
                  <a:pt x="12058063" y="3376045"/>
                </a:cubicBezTo>
                <a:lnTo>
                  <a:pt x="12077722" y="3428999"/>
                </a:lnTo>
                <a:lnTo>
                  <a:pt x="11980831" y="3428999"/>
                </a:lnTo>
                <a:lnTo>
                  <a:pt x="11842370" y="3103596"/>
                </a:lnTo>
                <a:lnTo>
                  <a:pt x="11807118" y="3032642"/>
                </a:lnTo>
                <a:cubicBezTo>
                  <a:pt x="11675874" y="2761726"/>
                  <a:pt x="11523363" y="2501353"/>
                  <a:pt x="11352410" y="2253534"/>
                </a:cubicBezTo>
                <a:cubicBezTo>
                  <a:pt x="11349154" y="2253314"/>
                  <a:pt x="11346248" y="2253642"/>
                  <a:pt x="11344098" y="2252717"/>
                </a:cubicBezTo>
                <a:cubicBezTo>
                  <a:pt x="11146884" y="2178050"/>
                  <a:pt x="10940954" y="2145737"/>
                  <a:pt x="10730809" y="2156749"/>
                </a:cubicBezTo>
                <a:cubicBezTo>
                  <a:pt x="10726045" y="2159034"/>
                  <a:pt x="10720166" y="2162021"/>
                  <a:pt x="10713050" y="2164271"/>
                </a:cubicBezTo>
                <a:cubicBezTo>
                  <a:pt x="10300570" y="2303161"/>
                  <a:pt x="9845774" y="2211588"/>
                  <a:pt x="9420192" y="2263050"/>
                </a:cubicBezTo>
                <a:cubicBezTo>
                  <a:pt x="9405112" y="2265029"/>
                  <a:pt x="9380308" y="2257903"/>
                  <a:pt x="9404066" y="2242708"/>
                </a:cubicBezTo>
                <a:cubicBezTo>
                  <a:pt x="9811305" y="1986077"/>
                  <a:pt x="10269729" y="1904413"/>
                  <a:pt x="10712309" y="2109562"/>
                </a:cubicBezTo>
                <a:cubicBezTo>
                  <a:pt x="10909559" y="2093006"/>
                  <a:pt x="11103888" y="2112041"/>
                  <a:pt x="11291486" y="2166804"/>
                </a:cubicBezTo>
                <a:cubicBezTo>
                  <a:pt x="11253937" y="2114176"/>
                  <a:pt x="11215832" y="2061905"/>
                  <a:pt x="11176624" y="2010340"/>
                </a:cubicBezTo>
                <a:cubicBezTo>
                  <a:pt x="11019444" y="1803532"/>
                  <a:pt x="10848144" y="1617247"/>
                  <a:pt x="10665962" y="1445588"/>
                </a:cubicBezTo>
                <a:cubicBezTo>
                  <a:pt x="10659400" y="1447493"/>
                  <a:pt x="10653378" y="1449043"/>
                  <a:pt x="10647017" y="1450047"/>
                </a:cubicBezTo>
                <a:cubicBezTo>
                  <a:pt x="10469841" y="1508947"/>
                  <a:pt x="10294852" y="1560315"/>
                  <a:pt x="10107096" y="1560072"/>
                </a:cubicBezTo>
                <a:cubicBezTo>
                  <a:pt x="9884392" y="1559955"/>
                  <a:pt x="9658777" y="1518776"/>
                  <a:pt x="9439953" y="1480921"/>
                </a:cubicBezTo>
                <a:cubicBezTo>
                  <a:pt x="9408584" y="1475693"/>
                  <a:pt x="9464056" y="1445580"/>
                  <a:pt x="9470279" y="1443131"/>
                </a:cubicBezTo>
                <a:cubicBezTo>
                  <a:pt x="9777078" y="1343480"/>
                  <a:pt x="10227985" y="1251296"/>
                  <a:pt x="10565024" y="1352269"/>
                </a:cubicBezTo>
                <a:cubicBezTo>
                  <a:pt x="10362949" y="1172638"/>
                  <a:pt x="10148128" y="1009593"/>
                  <a:pt x="9922490" y="858833"/>
                </a:cubicBezTo>
                <a:cubicBezTo>
                  <a:pt x="9921938" y="859186"/>
                  <a:pt x="9921032" y="858993"/>
                  <a:pt x="9920481" y="859346"/>
                </a:cubicBezTo>
                <a:cubicBezTo>
                  <a:pt x="9919033" y="859508"/>
                  <a:pt x="9917026" y="860026"/>
                  <a:pt x="9916127" y="859836"/>
                </a:cubicBezTo>
                <a:cubicBezTo>
                  <a:pt x="9902906" y="859860"/>
                  <a:pt x="9795895" y="935971"/>
                  <a:pt x="9791125" y="938248"/>
                </a:cubicBezTo>
                <a:cubicBezTo>
                  <a:pt x="9707175" y="977384"/>
                  <a:pt x="9617775" y="1003133"/>
                  <a:pt x="9528364" y="1022767"/>
                </a:cubicBezTo>
                <a:cubicBezTo>
                  <a:pt x="9228232" y="1089029"/>
                  <a:pt x="8927622" y="1097349"/>
                  <a:pt x="8629850" y="1184329"/>
                </a:cubicBezTo>
                <a:cubicBezTo>
                  <a:pt x="8609591" y="1190390"/>
                  <a:pt x="8554225" y="1189011"/>
                  <a:pt x="8600239" y="1167243"/>
                </a:cubicBezTo>
                <a:cubicBezTo>
                  <a:pt x="8928850" y="1009196"/>
                  <a:pt x="9367700" y="707057"/>
                  <a:pt x="9761570" y="753283"/>
                </a:cubicBezTo>
                <a:cubicBezTo>
                  <a:pt x="9633677" y="672602"/>
                  <a:pt x="9502269" y="594929"/>
                  <a:pt x="9368237" y="520470"/>
                </a:cubicBezTo>
                <a:cubicBezTo>
                  <a:pt x="9363677" y="521852"/>
                  <a:pt x="9358768" y="522697"/>
                  <a:pt x="9354614" y="522288"/>
                </a:cubicBezTo>
                <a:cubicBezTo>
                  <a:pt x="9045666" y="683095"/>
                  <a:pt x="8711508" y="755792"/>
                  <a:pt x="8364351" y="730267"/>
                </a:cubicBezTo>
                <a:cubicBezTo>
                  <a:pt x="8322605" y="727073"/>
                  <a:pt x="8373028" y="696362"/>
                  <a:pt x="8386567" y="690760"/>
                </a:cubicBezTo>
                <a:cubicBezTo>
                  <a:pt x="8661942" y="588222"/>
                  <a:pt x="8938634" y="428115"/>
                  <a:pt x="9231713" y="444539"/>
                </a:cubicBezTo>
                <a:lnTo>
                  <a:pt x="9023301" y="334109"/>
                </a:lnTo>
                <a:cubicBezTo>
                  <a:pt x="9018245" y="333512"/>
                  <a:pt x="9014299" y="332207"/>
                  <a:pt x="9010556" y="329998"/>
                </a:cubicBezTo>
                <a:cubicBezTo>
                  <a:pt x="8866159" y="300489"/>
                  <a:pt x="8772044" y="209935"/>
                  <a:pt x="8687367" y="101276"/>
                </a:cubicBezTo>
                <a:lnTo>
                  <a:pt x="8613009" y="0"/>
                </a:lnTo>
                <a:close/>
                <a:moveTo>
                  <a:pt x="4382818" y="0"/>
                </a:moveTo>
                <a:lnTo>
                  <a:pt x="4463614" y="0"/>
                </a:lnTo>
                <a:lnTo>
                  <a:pt x="4557150" y="81023"/>
                </a:lnTo>
                <a:cubicBezTo>
                  <a:pt x="4661606" y="177446"/>
                  <a:pt x="4760255" y="280152"/>
                  <a:pt x="4856936" y="380146"/>
                </a:cubicBezTo>
                <a:cubicBezTo>
                  <a:pt x="4939779" y="466025"/>
                  <a:pt x="5024071" y="553240"/>
                  <a:pt x="5111996" y="636759"/>
                </a:cubicBezTo>
                <a:cubicBezTo>
                  <a:pt x="5199925" y="720276"/>
                  <a:pt x="5291490" y="800096"/>
                  <a:pt x="5388878" y="871185"/>
                </a:cubicBezTo>
                <a:cubicBezTo>
                  <a:pt x="5401114" y="874421"/>
                  <a:pt x="5413353" y="877662"/>
                  <a:pt x="5425556" y="879967"/>
                </a:cubicBezTo>
                <a:cubicBezTo>
                  <a:pt x="5290970" y="693931"/>
                  <a:pt x="5119226" y="545244"/>
                  <a:pt x="4943646" y="393916"/>
                </a:cubicBezTo>
                <a:cubicBezTo>
                  <a:pt x="4828850" y="295110"/>
                  <a:pt x="4714058" y="196311"/>
                  <a:pt x="4594837" y="103274"/>
                </a:cubicBezTo>
                <a:cubicBezTo>
                  <a:pt x="4578644" y="90676"/>
                  <a:pt x="4548631" y="60178"/>
                  <a:pt x="4518536" y="31511"/>
                </a:cubicBezTo>
                <a:lnTo>
                  <a:pt x="4483543" y="0"/>
                </a:lnTo>
                <a:lnTo>
                  <a:pt x="4534233" y="0"/>
                </a:lnTo>
                <a:lnTo>
                  <a:pt x="4633631" y="74706"/>
                </a:lnTo>
                <a:cubicBezTo>
                  <a:pt x="4740433" y="159974"/>
                  <a:pt x="4845128" y="247888"/>
                  <a:pt x="4949299" y="337336"/>
                </a:cubicBezTo>
                <a:cubicBezTo>
                  <a:pt x="5065543" y="437477"/>
                  <a:pt x="5184542" y="536579"/>
                  <a:pt x="5291452" y="647801"/>
                </a:cubicBezTo>
                <a:cubicBezTo>
                  <a:pt x="5309900" y="666629"/>
                  <a:pt x="5393714" y="782504"/>
                  <a:pt x="5434998" y="825100"/>
                </a:cubicBezTo>
                <a:cubicBezTo>
                  <a:pt x="5369347" y="743892"/>
                  <a:pt x="5356822" y="407202"/>
                  <a:pt x="5351015" y="331989"/>
                </a:cubicBezTo>
                <a:cubicBezTo>
                  <a:pt x="5345883" y="264779"/>
                  <a:pt x="5343618" y="197920"/>
                  <a:pt x="5344012" y="131333"/>
                </a:cubicBezTo>
                <a:lnTo>
                  <a:pt x="5349920" y="0"/>
                </a:lnTo>
                <a:lnTo>
                  <a:pt x="5401317" y="0"/>
                </a:lnTo>
                <a:cubicBezTo>
                  <a:pt x="5401164" y="27934"/>
                  <a:pt x="5401012" y="55867"/>
                  <a:pt x="5400859" y="83801"/>
                </a:cubicBezTo>
                <a:cubicBezTo>
                  <a:pt x="5401142" y="121653"/>
                  <a:pt x="5401664" y="157291"/>
                  <a:pt x="5401644" y="188847"/>
                </a:cubicBezTo>
                <a:cubicBezTo>
                  <a:pt x="5401790" y="378859"/>
                  <a:pt x="5425483" y="563734"/>
                  <a:pt x="5467256" y="746494"/>
                </a:cubicBezTo>
                <a:cubicBezTo>
                  <a:pt x="5469824" y="542868"/>
                  <a:pt x="5459296" y="337904"/>
                  <a:pt x="5448069" y="138554"/>
                </a:cubicBezTo>
                <a:lnTo>
                  <a:pt x="5440458" y="0"/>
                </a:lnTo>
                <a:lnTo>
                  <a:pt x="5472521" y="0"/>
                </a:lnTo>
                <a:lnTo>
                  <a:pt x="5480135" y="136802"/>
                </a:lnTo>
                <a:cubicBezTo>
                  <a:pt x="5490809" y="333845"/>
                  <a:pt x="5501220" y="536024"/>
                  <a:pt x="5499023" y="737310"/>
                </a:cubicBezTo>
                <a:cubicBezTo>
                  <a:pt x="5546233" y="555186"/>
                  <a:pt x="5562118" y="370116"/>
                  <a:pt x="5547022" y="178838"/>
                </a:cubicBezTo>
                <a:lnTo>
                  <a:pt x="5522799" y="0"/>
                </a:lnTo>
                <a:lnTo>
                  <a:pt x="5573386" y="0"/>
                </a:lnTo>
                <a:lnTo>
                  <a:pt x="5587618" y="82353"/>
                </a:lnTo>
                <a:cubicBezTo>
                  <a:pt x="5626891" y="364989"/>
                  <a:pt x="5616244" y="649256"/>
                  <a:pt x="5519779" y="930223"/>
                </a:cubicBezTo>
                <a:cubicBezTo>
                  <a:pt x="5520262" y="930669"/>
                  <a:pt x="5520293" y="931602"/>
                  <a:pt x="5520293" y="931602"/>
                </a:cubicBezTo>
                <a:cubicBezTo>
                  <a:pt x="5627244" y="1008825"/>
                  <a:pt x="5699666" y="1119575"/>
                  <a:pt x="5767221" y="1236564"/>
                </a:cubicBezTo>
                <a:cubicBezTo>
                  <a:pt x="6275281" y="1270277"/>
                  <a:pt x="6739386" y="1349523"/>
                  <a:pt x="6937169" y="1386941"/>
                </a:cubicBezTo>
                <a:cubicBezTo>
                  <a:pt x="7134952" y="1424359"/>
                  <a:pt x="7020263" y="1474218"/>
                  <a:pt x="6953922" y="1461068"/>
                </a:cubicBezTo>
                <a:cubicBezTo>
                  <a:pt x="6799988" y="1430556"/>
                  <a:pt x="6485790" y="1386676"/>
                  <a:pt x="6071359" y="1341770"/>
                </a:cubicBezTo>
                <a:lnTo>
                  <a:pt x="6038839" y="1335474"/>
                </a:lnTo>
                <a:cubicBezTo>
                  <a:pt x="6038795" y="1335265"/>
                  <a:pt x="6038750" y="1335056"/>
                  <a:pt x="6038706" y="1334847"/>
                </a:cubicBezTo>
                <a:lnTo>
                  <a:pt x="6037784" y="1335270"/>
                </a:lnTo>
                <a:lnTo>
                  <a:pt x="6038839" y="1335474"/>
                </a:lnTo>
                <a:lnTo>
                  <a:pt x="6040338" y="1342418"/>
                </a:lnTo>
                <a:cubicBezTo>
                  <a:pt x="6039088" y="1352803"/>
                  <a:pt x="6034314" y="1365510"/>
                  <a:pt x="6024488" y="1380903"/>
                </a:cubicBezTo>
                <a:cubicBezTo>
                  <a:pt x="5910095" y="1629984"/>
                  <a:pt x="5773348" y="1867385"/>
                  <a:pt x="5599771" y="2080652"/>
                </a:cubicBezTo>
                <a:cubicBezTo>
                  <a:pt x="5583815" y="2100842"/>
                  <a:pt x="5566811" y="2118293"/>
                  <a:pt x="5548843" y="2134845"/>
                </a:cubicBezTo>
                <a:cubicBezTo>
                  <a:pt x="5773782" y="2216205"/>
                  <a:pt x="5890323" y="2638151"/>
                  <a:pt x="5940952" y="2821028"/>
                </a:cubicBezTo>
                <a:cubicBezTo>
                  <a:pt x="5979301" y="2958982"/>
                  <a:pt x="6009900" y="3098294"/>
                  <a:pt x="6043441" y="3236847"/>
                </a:cubicBezTo>
                <a:lnTo>
                  <a:pt x="6093432" y="3429000"/>
                </a:lnTo>
                <a:lnTo>
                  <a:pt x="6034344" y="3429000"/>
                </a:lnTo>
                <a:lnTo>
                  <a:pt x="6026679" y="3407959"/>
                </a:lnTo>
                <a:cubicBezTo>
                  <a:pt x="5958957" y="3236497"/>
                  <a:pt x="5878558" y="3069078"/>
                  <a:pt x="5800441" y="2906286"/>
                </a:cubicBezTo>
                <a:cubicBezTo>
                  <a:pt x="5703359" y="2702918"/>
                  <a:pt x="5602295" y="2493187"/>
                  <a:pt x="5526562" y="2276388"/>
                </a:cubicBezTo>
                <a:cubicBezTo>
                  <a:pt x="5523956" y="2269505"/>
                  <a:pt x="5521803" y="2262139"/>
                  <a:pt x="5519640" y="2254774"/>
                </a:cubicBezTo>
                <a:cubicBezTo>
                  <a:pt x="5523207" y="2541988"/>
                  <a:pt x="5738292" y="2877566"/>
                  <a:pt x="5844559" y="3124349"/>
                </a:cubicBezTo>
                <a:lnTo>
                  <a:pt x="5975994" y="3429000"/>
                </a:lnTo>
                <a:lnTo>
                  <a:pt x="5898547" y="3429000"/>
                </a:lnTo>
                <a:lnTo>
                  <a:pt x="5682041" y="2926860"/>
                </a:lnTo>
                <a:cubicBezTo>
                  <a:pt x="5609136" y="2757449"/>
                  <a:pt x="5505535" y="2577625"/>
                  <a:pt x="5461758" y="2391220"/>
                </a:cubicBezTo>
                <a:cubicBezTo>
                  <a:pt x="5415457" y="2654349"/>
                  <a:pt x="5335494" y="2905433"/>
                  <a:pt x="5237282" y="3150086"/>
                </a:cubicBezTo>
                <a:lnTo>
                  <a:pt x="5115009" y="3429000"/>
                </a:lnTo>
                <a:lnTo>
                  <a:pt x="5028074" y="3429000"/>
                </a:lnTo>
                <a:lnTo>
                  <a:pt x="5079508" y="3320074"/>
                </a:lnTo>
                <a:cubicBezTo>
                  <a:pt x="5200211" y="3053556"/>
                  <a:pt x="5305048" y="2781716"/>
                  <a:pt x="5371846" y="2495413"/>
                </a:cubicBezTo>
                <a:lnTo>
                  <a:pt x="5270512" y="2709975"/>
                </a:lnTo>
                <a:cubicBezTo>
                  <a:pt x="5192357" y="2875175"/>
                  <a:pt x="5112108" y="3046512"/>
                  <a:pt x="5062409" y="3224544"/>
                </a:cubicBezTo>
                <a:cubicBezTo>
                  <a:pt x="5053035" y="3257987"/>
                  <a:pt x="5045072" y="3291843"/>
                  <a:pt x="5036628" y="3325247"/>
                </a:cubicBezTo>
                <a:lnTo>
                  <a:pt x="5009112" y="3429000"/>
                </a:lnTo>
                <a:lnTo>
                  <a:pt x="4976679" y="3429000"/>
                </a:lnTo>
                <a:lnTo>
                  <a:pt x="5006537" y="3318068"/>
                </a:lnTo>
                <a:cubicBezTo>
                  <a:pt x="5014940" y="3283729"/>
                  <a:pt x="5022903" y="3249883"/>
                  <a:pt x="5032723" y="3215957"/>
                </a:cubicBezTo>
                <a:cubicBezTo>
                  <a:pt x="5083245" y="3035091"/>
                  <a:pt x="5164383" y="2862790"/>
                  <a:pt x="5242949" y="2696175"/>
                </a:cubicBezTo>
                <a:lnTo>
                  <a:pt x="5286321" y="2604555"/>
                </a:lnTo>
                <a:cubicBezTo>
                  <a:pt x="5153522" y="2789172"/>
                  <a:pt x="5058694" y="2991826"/>
                  <a:pt x="5008210" y="3220194"/>
                </a:cubicBezTo>
                <a:cubicBezTo>
                  <a:pt x="4999505" y="3258732"/>
                  <a:pt x="4992445" y="3297670"/>
                  <a:pt x="4986321" y="3336687"/>
                </a:cubicBezTo>
                <a:lnTo>
                  <a:pt x="4973474" y="3429000"/>
                </a:lnTo>
                <a:lnTo>
                  <a:pt x="4907178" y="3429000"/>
                </a:lnTo>
                <a:lnTo>
                  <a:pt x="4910810" y="3400660"/>
                </a:lnTo>
                <a:cubicBezTo>
                  <a:pt x="4927183" y="3266980"/>
                  <a:pt x="4945608" y="3133743"/>
                  <a:pt x="4987461" y="3003994"/>
                </a:cubicBezTo>
                <a:cubicBezTo>
                  <a:pt x="5033887" y="2860556"/>
                  <a:pt x="5098947" y="2728948"/>
                  <a:pt x="5179262" y="2606044"/>
                </a:cubicBezTo>
                <a:cubicBezTo>
                  <a:pt x="5016033" y="2740178"/>
                  <a:pt x="4838252" y="2859995"/>
                  <a:pt x="4689678" y="3011241"/>
                </a:cubicBezTo>
                <a:cubicBezTo>
                  <a:pt x="4615724" y="3086503"/>
                  <a:pt x="4545518" y="3165166"/>
                  <a:pt x="4477543" y="3245836"/>
                </a:cubicBezTo>
                <a:lnTo>
                  <a:pt x="4329957" y="3429000"/>
                </a:lnTo>
                <a:lnTo>
                  <a:pt x="4218595" y="3429000"/>
                </a:lnTo>
                <a:lnTo>
                  <a:pt x="4368888" y="3239412"/>
                </a:lnTo>
                <a:cubicBezTo>
                  <a:pt x="4431654" y="3162444"/>
                  <a:pt x="4495926" y="3086754"/>
                  <a:pt x="4563091" y="3013508"/>
                </a:cubicBezTo>
                <a:cubicBezTo>
                  <a:pt x="4810353" y="2744676"/>
                  <a:pt x="5160740" y="2562069"/>
                  <a:pt x="5387324" y="2276830"/>
                </a:cubicBezTo>
                <a:cubicBezTo>
                  <a:pt x="5286064" y="2365177"/>
                  <a:pt x="5178968" y="2447241"/>
                  <a:pt x="5073620" y="2526437"/>
                </a:cubicBezTo>
                <a:cubicBezTo>
                  <a:pt x="4943865" y="2624305"/>
                  <a:pt x="4809130" y="2725627"/>
                  <a:pt x="4689789" y="2839382"/>
                </a:cubicBezTo>
                <a:cubicBezTo>
                  <a:pt x="4591303" y="2932972"/>
                  <a:pt x="4502007" y="3035046"/>
                  <a:pt x="4418722" y="3141886"/>
                </a:cubicBezTo>
                <a:lnTo>
                  <a:pt x="4214944" y="3429000"/>
                </a:lnTo>
                <a:lnTo>
                  <a:pt x="4177898" y="3429000"/>
                </a:lnTo>
                <a:lnTo>
                  <a:pt x="4391597" y="3127370"/>
                </a:lnTo>
                <a:cubicBezTo>
                  <a:pt x="4476641" y="3017900"/>
                  <a:pt x="4567929" y="2913186"/>
                  <a:pt x="4668889" y="2817399"/>
                </a:cubicBezTo>
                <a:cubicBezTo>
                  <a:pt x="4789603" y="2703122"/>
                  <a:pt x="4925227" y="2600827"/>
                  <a:pt x="5055427" y="2502476"/>
                </a:cubicBezTo>
                <a:cubicBezTo>
                  <a:pt x="5161670" y="2422314"/>
                  <a:pt x="5270142" y="2339732"/>
                  <a:pt x="5371814" y="2249975"/>
                </a:cubicBezTo>
                <a:cubicBezTo>
                  <a:pt x="5250056" y="2303278"/>
                  <a:pt x="5117554" y="2332328"/>
                  <a:pt x="4987918" y="2409701"/>
                </a:cubicBezTo>
                <a:cubicBezTo>
                  <a:pt x="4699961" y="2581191"/>
                  <a:pt x="4491898" y="2857162"/>
                  <a:pt x="4317146" y="3158716"/>
                </a:cubicBezTo>
                <a:lnTo>
                  <a:pt x="4171627" y="3429000"/>
                </a:lnTo>
                <a:lnTo>
                  <a:pt x="4081585" y="3429000"/>
                </a:lnTo>
                <a:lnTo>
                  <a:pt x="4238603" y="3130341"/>
                </a:lnTo>
                <a:cubicBezTo>
                  <a:pt x="4385995" y="2870856"/>
                  <a:pt x="4555804" y="2627475"/>
                  <a:pt x="4778333" y="2444626"/>
                </a:cubicBezTo>
                <a:cubicBezTo>
                  <a:pt x="4974935" y="2283072"/>
                  <a:pt x="5214460" y="2274893"/>
                  <a:pt x="5414185" y="2144882"/>
                </a:cubicBezTo>
                <a:cubicBezTo>
                  <a:pt x="5665168" y="1980695"/>
                  <a:pt x="5834734" y="1608780"/>
                  <a:pt x="5959648" y="1331797"/>
                </a:cubicBezTo>
                <a:cubicBezTo>
                  <a:pt x="5758178" y="1313307"/>
                  <a:pt x="5556149" y="1304150"/>
                  <a:pt x="5355019" y="1305672"/>
                </a:cubicBezTo>
                <a:cubicBezTo>
                  <a:pt x="5292258" y="1471655"/>
                  <a:pt x="5203125" y="1618664"/>
                  <a:pt x="5083565" y="1750121"/>
                </a:cubicBezTo>
                <a:cubicBezTo>
                  <a:pt x="5049677" y="1950813"/>
                  <a:pt x="4862890" y="2066797"/>
                  <a:pt x="4713577" y="2187803"/>
                </a:cubicBezTo>
                <a:cubicBezTo>
                  <a:pt x="4481263" y="2376403"/>
                  <a:pt x="4239092" y="2551417"/>
                  <a:pt x="3989559" y="2716945"/>
                </a:cubicBezTo>
                <a:cubicBezTo>
                  <a:pt x="3958721" y="2737743"/>
                  <a:pt x="3915645" y="2662150"/>
                  <a:pt x="3939824" y="2637900"/>
                </a:cubicBezTo>
                <a:cubicBezTo>
                  <a:pt x="4170724" y="2402323"/>
                  <a:pt x="4361787" y="2137131"/>
                  <a:pt x="4584537" y="1895826"/>
                </a:cubicBezTo>
                <a:cubicBezTo>
                  <a:pt x="4710868" y="1758971"/>
                  <a:pt x="4848359" y="1668244"/>
                  <a:pt x="5037105" y="1659765"/>
                </a:cubicBezTo>
                <a:cubicBezTo>
                  <a:pt x="5038033" y="1659728"/>
                  <a:pt x="5039001" y="1660622"/>
                  <a:pt x="5039930" y="1660585"/>
                </a:cubicBezTo>
                <a:cubicBezTo>
                  <a:pt x="5133008" y="1553937"/>
                  <a:pt x="5207480" y="1436387"/>
                  <a:pt x="5263764" y="1306525"/>
                </a:cubicBezTo>
                <a:cubicBezTo>
                  <a:pt x="4867298" y="1314930"/>
                  <a:pt x="4472427" y="1363315"/>
                  <a:pt x="4086300" y="1455599"/>
                </a:cubicBezTo>
                <a:cubicBezTo>
                  <a:pt x="4087456" y="1461142"/>
                  <a:pt x="4087673" y="1466720"/>
                  <a:pt x="4085485" y="1470070"/>
                </a:cubicBezTo>
                <a:cubicBezTo>
                  <a:pt x="4003302" y="1581406"/>
                  <a:pt x="3928312" y="1697573"/>
                  <a:pt x="3871915" y="1824645"/>
                </a:cubicBezTo>
                <a:cubicBezTo>
                  <a:pt x="3845467" y="1885321"/>
                  <a:pt x="3832705" y="1973857"/>
                  <a:pt x="3799374" y="2037127"/>
                </a:cubicBezTo>
                <a:cubicBezTo>
                  <a:pt x="3785138" y="2416399"/>
                  <a:pt x="3675506" y="2848604"/>
                  <a:pt x="3498850" y="3232888"/>
                </a:cubicBezTo>
                <a:lnTo>
                  <a:pt x="3399216" y="3429000"/>
                </a:lnTo>
                <a:lnTo>
                  <a:pt x="3303688" y="3429000"/>
                </a:lnTo>
                <a:lnTo>
                  <a:pt x="3391774" y="3268181"/>
                </a:lnTo>
                <a:cubicBezTo>
                  <a:pt x="3573729" y="2908659"/>
                  <a:pt x="3697480" y="2493895"/>
                  <a:pt x="3735540" y="2117923"/>
                </a:cubicBezTo>
                <a:cubicBezTo>
                  <a:pt x="3733489" y="2124993"/>
                  <a:pt x="3731483" y="2132993"/>
                  <a:pt x="3729438" y="2140058"/>
                </a:cubicBezTo>
                <a:cubicBezTo>
                  <a:pt x="3722922" y="2163607"/>
                  <a:pt x="3715485" y="2187189"/>
                  <a:pt x="3707782" y="2215908"/>
                </a:cubicBezTo>
                <a:cubicBezTo>
                  <a:pt x="3671550" y="2346366"/>
                  <a:pt x="3633159" y="2481098"/>
                  <a:pt x="3583827" y="2610215"/>
                </a:cubicBezTo>
                <a:cubicBezTo>
                  <a:pt x="3571998" y="2640498"/>
                  <a:pt x="3559686" y="2670330"/>
                  <a:pt x="3547861" y="2700609"/>
                </a:cubicBezTo>
                <a:cubicBezTo>
                  <a:pt x="3528366" y="2748894"/>
                  <a:pt x="3507534" y="2798631"/>
                  <a:pt x="3490905" y="2848660"/>
                </a:cubicBezTo>
                <a:cubicBezTo>
                  <a:pt x="3477958" y="2885973"/>
                  <a:pt x="3466463" y="2924624"/>
                  <a:pt x="3455859" y="2962301"/>
                </a:cubicBezTo>
                <a:cubicBezTo>
                  <a:pt x="3447266" y="2991993"/>
                  <a:pt x="3438672" y="3021673"/>
                  <a:pt x="3429112" y="3050469"/>
                </a:cubicBezTo>
                <a:cubicBezTo>
                  <a:pt x="3394330" y="3158977"/>
                  <a:pt x="3348719" y="3264654"/>
                  <a:pt x="3304862" y="3367476"/>
                </a:cubicBezTo>
                <a:lnTo>
                  <a:pt x="3276071" y="3429000"/>
                </a:lnTo>
                <a:lnTo>
                  <a:pt x="3240805" y="3429000"/>
                </a:lnTo>
                <a:lnTo>
                  <a:pt x="3275917" y="3354192"/>
                </a:lnTo>
                <a:cubicBezTo>
                  <a:pt x="3319817" y="3252303"/>
                  <a:pt x="3364982" y="3147108"/>
                  <a:pt x="3399358" y="3040011"/>
                </a:cubicBezTo>
                <a:cubicBezTo>
                  <a:pt x="3408430" y="3010778"/>
                  <a:pt x="3417061" y="2982021"/>
                  <a:pt x="3425650" y="2952333"/>
                </a:cubicBezTo>
                <a:cubicBezTo>
                  <a:pt x="3436256" y="2914653"/>
                  <a:pt x="3448199" y="2875520"/>
                  <a:pt x="3460661" y="2837763"/>
                </a:cubicBezTo>
                <a:cubicBezTo>
                  <a:pt x="3477731" y="2787246"/>
                  <a:pt x="3498530" y="2736579"/>
                  <a:pt x="3518021" y="2688298"/>
                </a:cubicBezTo>
                <a:cubicBezTo>
                  <a:pt x="3530339" y="2658462"/>
                  <a:pt x="3542206" y="2629115"/>
                  <a:pt x="3554035" y="2598832"/>
                </a:cubicBezTo>
                <a:cubicBezTo>
                  <a:pt x="3602956" y="2471128"/>
                  <a:pt x="3640454" y="2337362"/>
                  <a:pt x="3677174" y="2207351"/>
                </a:cubicBezTo>
                <a:cubicBezTo>
                  <a:pt x="3685353" y="2179086"/>
                  <a:pt x="3692308" y="2155047"/>
                  <a:pt x="3698819" y="2131503"/>
                </a:cubicBezTo>
                <a:cubicBezTo>
                  <a:pt x="3699603" y="2127742"/>
                  <a:pt x="3701314" y="2123952"/>
                  <a:pt x="3702094" y="2120194"/>
                </a:cubicBezTo>
                <a:cubicBezTo>
                  <a:pt x="3586407" y="2255227"/>
                  <a:pt x="3491727" y="2426671"/>
                  <a:pt x="3398355" y="2665603"/>
                </a:cubicBezTo>
                <a:cubicBezTo>
                  <a:pt x="3309322" y="2893763"/>
                  <a:pt x="3241029" y="3129474"/>
                  <a:pt x="3193941" y="3369775"/>
                </a:cubicBezTo>
                <a:lnTo>
                  <a:pt x="3184140" y="3429000"/>
                </a:lnTo>
                <a:lnTo>
                  <a:pt x="3099978" y="3429000"/>
                </a:lnTo>
                <a:lnTo>
                  <a:pt x="3101556" y="3414337"/>
                </a:lnTo>
                <a:cubicBezTo>
                  <a:pt x="3144932" y="3050621"/>
                  <a:pt x="3209988" y="2683612"/>
                  <a:pt x="3370162" y="2356550"/>
                </a:cubicBezTo>
                <a:cubicBezTo>
                  <a:pt x="3467073" y="2159398"/>
                  <a:pt x="3627623" y="2109666"/>
                  <a:pt x="3746477" y="1948889"/>
                </a:cubicBezTo>
                <a:cubicBezTo>
                  <a:pt x="3800786" y="1874532"/>
                  <a:pt x="3818424" y="1744820"/>
                  <a:pt x="3863399" y="1658257"/>
                </a:cubicBezTo>
                <a:cubicBezTo>
                  <a:pt x="3894981" y="1597843"/>
                  <a:pt x="3930436" y="1541007"/>
                  <a:pt x="3968712" y="1484989"/>
                </a:cubicBezTo>
                <a:cubicBezTo>
                  <a:pt x="3564505" y="1591029"/>
                  <a:pt x="3170154" y="1745588"/>
                  <a:pt x="2792390" y="1953974"/>
                </a:cubicBezTo>
                <a:lnTo>
                  <a:pt x="2714982" y="1998051"/>
                </a:lnTo>
                <a:cubicBezTo>
                  <a:pt x="2773600" y="2194577"/>
                  <a:pt x="2823261" y="2388201"/>
                  <a:pt x="2813361" y="2594912"/>
                </a:cubicBezTo>
                <a:cubicBezTo>
                  <a:pt x="2800935" y="2854826"/>
                  <a:pt x="2738768" y="3117188"/>
                  <a:pt x="2688430" y="3372564"/>
                </a:cubicBezTo>
                <a:cubicBezTo>
                  <a:pt x="2680286" y="3413403"/>
                  <a:pt x="2633415" y="3347749"/>
                  <a:pt x="2629626" y="3334394"/>
                </a:cubicBezTo>
                <a:cubicBezTo>
                  <a:pt x="2507208" y="2928509"/>
                  <a:pt x="2389664" y="2481450"/>
                  <a:pt x="2565328" y="2087399"/>
                </a:cubicBezTo>
                <a:cubicBezTo>
                  <a:pt x="2340344" y="2226334"/>
                  <a:pt x="2126262" y="2381607"/>
                  <a:pt x="1922999" y="2551343"/>
                </a:cubicBezTo>
                <a:cubicBezTo>
                  <a:pt x="1913735" y="2692357"/>
                  <a:pt x="1951823" y="2841268"/>
                  <a:pt x="1950261" y="2976858"/>
                </a:cubicBezTo>
                <a:cubicBezTo>
                  <a:pt x="2095468" y="2974315"/>
                  <a:pt x="2243415" y="3139324"/>
                  <a:pt x="2365554" y="3330107"/>
                </a:cubicBezTo>
                <a:lnTo>
                  <a:pt x="2424142" y="3429000"/>
                </a:lnTo>
                <a:lnTo>
                  <a:pt x="2395994" y="3429000"/>
                </a:lnTo>
                <a:lnTo>
                  <a:pt x="2392863" y="3423964"/>
                </a:lnTo>
                <a:cubicBezTo>
                  <a:pt x="2286592" y="3268030"/>
                  <a:pt x="2128210" y="3101604"/>
                  <a:pt x="2017589" y="3064982"/>
                </a:cubicBezTo>
                <a:cubicBezTo>
                  <a:pt x="2065428" y="3096607"/>
                  <a:pt x="2108651" y="3129340"/>
                  <a:pt x="2147336" y="3165052"/>
                </a:cubicBezTo>
                <a:cubicBezTo>
                  <a:pt x="2168131" y="3184249"/>
                  <a:pt x="2188032" y="3204414"/>
                  <a:pt x="2207047" y="3225540"/>
                </a:cubicBezTo>
                <a:cubicBezTo>
                  <a:pt x="2240670" y="3262852"/>
                  <a:pt x="2268864" y="3304110"/>
                  <a:pt x="2299106" y="3349931"/>
                </a:cubicBezTo>
                <a:lnTo>
                  <a:pt x="2314430" y="3372144"/>
                </a:lnTo>
                <a:lnTo>
                  <a:pt x="2352406" y="3429000"/>
                </a:lnTo>
                <a:lnTo>
                  <a:pt x="2314492" y="3429000"/>
                </a:lnTo>
                <a:lnTo>
                  <a:pt x="2288095" y="3389030"/>
                </a:lnTo>
                <a:lnTo>
                  <a:pt x="2272768" y="3366822"/>
                </a:lnTo>
                <a:cubicBezTo>
                  <a:pt x="2242565" y="3321921"/>
                  <a:pt x="2214890" y="3282042"/>
                  <a:pt x="2182715" y="3246071"/>
                </a:cubicBezTo>
                <a:cubicBezTo>
                  <a:pt x="2139301" y="3197043"/>
                  <a:pt x="2090046" y="3153375"/>
                  <a:pt x="2032061" y="3112380"/>
                </a:cubicBezTo>
                <a:cubicBezTo>
                  <a:pt x="2113005" y="3203219"/>
                  <a:pt x="2185837" y="3300905"/>
                  <a:pt x="2257220" y="3397257"/>
                </a:cubicBezTo>
                <a:lnTo>
                  <a:pt x="2281324" y="3429000"/>
                </a:lnTo>
                <a:lnTo>
                  <a:pt x="2242860" y="3429000"/>
                </a:lnTo>
                <a:lnTo>
                  <a:pt x="2232818" y="3415926"/>
                </a:lnTo>
                <a:cubicBezTo>
                  <a:pt x="2156524" y="3313256"/>
                  <a:pt x="2077809" y="3208351"/>
                  <a:pt x="1990172" y="3113121"/>
                </a:cubicBezTo>
                <a:cubicBezTo>
                  <a:pt x="2025229" y="3186236"/>
                  <a:pt x="2072239" y="3261202"/>
                  <a:pt x="2124090" y="3332017"/>
                </a:cubicBezTo>
                <a:lnTo>
                  <a:pt x="2200380" y="3429000"/>
                </a:lnTo>
                <a:lnTo>
                  <a:pt x="2147507" y="3429000"/>
                </a:lnTo>
                <a:lnTo>
                  <a:pt x="2070668" y="3332520"/>
                </a:lnTo>
                <a:cubicBezTo>
                  <a:pt x="2050397" y="3303060"/>
                  <a:pt x="1955949" y="3095860"/>
                  <a:pt x="1975142" y="3156570"/>
                </a:cubicBezTo>
                <a:cubicBezTo>
                  <a:pt x="1998651" y="3232010"/>
                  <a:pt x="2025657" y="3307543"/>
                  <a:pt x="2050035" y="3384345"/>
                </a:cubicBezTo>
                <a:lnTo>
                  <a:pt x="2063025" y="3429000"/>
                </a:lnTo>
                <a:lnTo>
                  <a:pt x="2021675" y="3429000"/>
                </a:lnTo>
                <a:lnTo>
                  <a:pt x="2019308" y="3418118"/>
                </a:lnTo>
                <a:cubicBezTo>
                  <a:pt x="1994223" y="3319278"/>
                  <a:pt x="1963999" y="3221518"/>
                  <a:pt x="1938835" y="3122160"/>
                </a:cubicBezTo>
                <a:cubicBezTo>
                  <a:pt x="1929908" y="3190047"/>
                  <a:pt x="1941143" y="3261322"/>
                  <a:pt x="1953230" y="3330699"/>
                </a:cubicBezTo>
                <a:lnTo>
                  <a:pt x="1956763" y="3349191"/>
                </a:lnTo>
                <a:lnTo>
                  <a:pt x="1967925" y="3429000"/>
                </a:lnTo>
                <a:lnTo>
                  <a:pt x="1936622" y="3429000"/>
                </a:lnTo>
                <a:lnTo>
                  <a:pt x="1926261" y="3355064"/>
                </a:lnTo>
                <a:lnTo>
                  <a:pt x="1922724" y="3336577"/>
                </a:lnTo>
                <a:cubicBezTo>
                  <a:pt x="1915473" y="3294948"/>
                  <a:pt x="1907737" y="3252875"/>
                  <a:pt x="1904650" y="3210616"/>
                </a:cubicBezTo>
                <a:lnTo>
                  <a:pt x="1885273" y="3429000"/>
                </a:lnTo>
                <a:lnTo>
                  <a:pt x="1854363" y="3429000"/>
                </a:lnTo>
                <a:lnTo>
                  <a:pt x="1880391" y="3174796"/>
                </a:lnTo>
                <a:cubicBezTo>
                  <a:pt x="1857032" y="3207864"/>
                  <a:pt x="1833268" y="3242346"/>
                  <a:pt x="1818273" y="3286729"/>
                </a:cubicBezTo>
                <a:cubicBezTo>
                  <a:pt x="1804852" y="3326735"/>
                  <a:pt x="1797634" y="3369725"/>
                  <a:pt x="1794691" y="3414239"/>
                </a:cubicBezTo>
                <a:cubicBezTo>
                  <a:pt x="1794765" y="3419159"/>
                  <a:pt x="1794840" y="3424080"/>
                  <a:pt x="1794914" y="3429000"/>
                </a:cubicBezTo>
                <a:lnTo>
                  <a:pt x="1746128" y="3429000"/>
                </a:lnTo>
                <a:lnTo>
                  <a:pt x="1753934" y="3295796"/>
                </a:lnTo>
                <a:cubicBezTo>
                  <a:pt x="1761216" y="3245140"/>
                  <a:pt x="1773366" y="3194443"/>
                  <a:pt x="1792053" y="3143396"/>
                </a:cubicBezTo>
                <a:cubicBezTo>
                  <a:pt x="1831929" y="3034223"/>
                  <a:pt x="1865036" y="2965363"/>
                  <a:pt x="1862248" y="2837397"/>
                </a:cubicBezTo>
                <a:cubicBezTo>
                  <a:pt x="1860953" y="2758277"/>
                  <a:pt x="1859762" y="2681946"/>
                  <a:pt x="1862250" y="2604531"/>
                </a:cubicBezTo>
                <a:cubicBezTo>
                  <a:pt x="1629459" y="2804327"/>
                  <a:pt x="1412286" y="3022119"/>
                  <a:pt x="1211999" y="3254610"/>
                </a:cubicBezTo>
                <a:cubicBezTo>
                  <a:pt x="1212594" y="3257848"/>
                  <a:pt x="1213637" y="3260601"/>
                  <a:pt x="1213266" y="3262947"/>
                </a:cubicBezTo>
                <a:cubicBezTo>
                  <a:pt x="1207239" y="3316048"/>
                  <a:pt x="1203941" y="3368982"/>
                  <a:pt x="1203370" y="3421676"/>
                </a:cubicBezTo>
                <a:cubicBezTo>
                  <a:pt x="1203470" y="3424117"/>
                  <a:pt x="1203571" y="3426559"/>
                  <a:pt x="1203671" y="3429000"/>
                </a:cubicBezTo>
                <a:lnTo>
                  <a:pt x="1143180" y="3429000"/>
                </a:lnTo>
                <a:cubicBezTo>
                  <a:pt x="1142845" y="3398348"/>
                  <a:pt x="1142511" y="3367697"/>
                  <a:pt x="1142176" y="3337045"/>
                </a:cubicBezTo>
                <a:lnTo>
                  <a:pt x="1067484" y="3429000"/>
                </a:lnTo>
                <a:lnTo>
                  <a:pt x="953928" y="3429000"/>
                </a:lnTo>
                <a:lnTo>
                  <a:pt x="959715" y="3421185"/>
                </a:lnTo>
                <a:cubicBezTo>
                  <a:pt x="1122351" y="3213955"/>
                  <a:pt x="1297493" y="3016464"/>
                  <a:pt x="1483788" y="2830174"/>
                </a:cubicBezTo>
                <a:cubicBezTo>
                  <a:pt x="1354519" y="2823700"/>
                  <a:pt x="1219786" y="2843526"/>
                  <a:pt x="1100671" y="2823137"/>
                </a:cubicBezTo>
                <a:cubicBezTo>
                  <a:pt x="1097473" y="2824667"/>
                  <a:pt x="1093344" y="2826226"/>
                  <a:pt x="1090144" y="2827748"/>
                </a:cubicBezTo>
                <a:cubicBezTo>
                  <a:pt x="1093160" y="2833221"/>
                  <a:pt x="1095726" y="2839172"/>
                  <a:pt x="1095872" y="2842892"/>
                </a:cubicBezTo>
                <a:cubicBezTo>
                  <a:pt x="1117034" y="3185754"/>
                  <a:pt x="501310" y="3336589"/>
                  <a:pt x="262785" y="3416450"/>
                </a:cubicBezTo>
                <a:cubicBezTo>
                  <a:pt x="240730" y="3423851"/>
                  <a:pt x="197167" y="3359461"/>
                  <a:pt x="209968" y="3341713"/>
                </a:cubicBezTo>
                <a:cubicBezTo>
                  <a:pt x="383281" y="3098661"/>
                  <a:pt x="615742" y="2948713"/>
                  <a:pt x="873460" y="2824768"/>
                </a:cubicBezTo>
                <a:cubicBezTo>
                  <a:pt x="626943" y="2762900"/>
                  <a:pt x="365733" y="2531633"/>
                  <a:pt x="192686" y="2420257"/>
                </a:cubicBezTo>
                <a:cubicBezTo>
                  <a:pt x="116185" y="2370690"/>
                  <a:pt x="52073" y="2325165"/>
                  <a:pt x="4696" y="2268668"/>
                </a:cubicBezTo>
                <a:lnTo>
                  <a:pt x="0" y="2260984"/>
                </a:lnTo>
                <a:lnTo>
                  <a:pt x="0" y="2084472"/>
                </a:lnTo>
                <a:lnTo>
                  <a:pt x="174101" y="2191277"/>
                </a:lnTo>
                <a:cubicBezTo>
                  <a:pt x="413334" y="2330164"/>
                  <a:pt x="660435" y="2456160"/>
                  <a:pt x="891800" y="2607935"/>
                </a:cubicBezTo>
                <a:cubicBezTo>
                  <a:pt x="944884" y="2642606"/>
                  <a:pt x="1012106" y="2716300"/>
                  <a:pt x="1072219" y="2740443"/>
                </a:cubicBezTo>
                <a:cubicBezTo>
                  <a:pt x="1072700" y="2740886"/>
                  <a:pt x="1073629" y="2740850"/>
                  <a:pt x="1074117" y="2741301"/>
                </a:cubicBezTo>
                <a:cubicBezTo>
                  <a:pt x="1077423" y="2742567"/>
                  <a:pt x="1080285" y="2744315"/>
                  <a:pt x="1083114" y="2745131"/>
                </a:cubicBezTo>
                <a:cubicBezTo>
                  <a:pt x="1205686" y="2782148"/>
                  <a:pt x="1403553" y="2733717"/>
                  <a:pt x="1543010" y="2762140"/>
                </a:cubicBezTo>
                <a:cubicBezTo>
                  <a:pt x="1545352" y="2762516"/>
                  <a:pt x="1548218" y="2764258"/>
                  <a:pt x="1551080" y="2766006"/>
                </a:cubicBezTo>
                <a:cubicBezTo>
                  <a:pt x="1796784" y="2527970"/>
                  <a:pt x="2061981" y="2311521"/>
                  <a:pt x="2345443" y="2120882"/>
                </a:cubicBezTo>
                <a:cubicBezTo>
                  <a:pt x="2141371" y="2118786"/>
                  <a:pt x="1930334" y="2175666"/>
                  <a:pt x="1721499" y="2170969"/>
                </a:cubicBezTo>
                <a:cubicBezTo>
                  <a:pt x="1398951" y="2164309"/>
                  <a:pt x="1081337" y="2118329"/>
                  <a:pt x="767716" y="2043768"/>
                </a:cubicBezTo>
                <a:cubicBezTo>
                  <a:pt x="753133" y="2040162"/>
                  <a:pt x="700946" y="1969599"/>
                  <a:pt x="722147" y="1964091"/>
                </a:cubicBezTo>
                <a:cubicBezTo>
                  <a:pt x="968781" y="1900673"/>
                  <a:pt x="1232259" y="1897588"/>
                  <a:pt x="1485552" y="1884202"/>
                </a:cubicBezTo>
                <a:cubicBezTo>
                  <a:pt x="1722589" y="1871930"/>
                  <a:pt x="1934026" y="1883502"/>
                  <a:pt x="2143004" y="1973420"/>
                </a:cubicBezTo>
                <a:cubicBezTo>
                  <a:pt x="2072259" y="1892879"/>
                  <a:pt x="2001915" y="1810927"/>
                  <a:pt x="1933391" y="1727971"/>
                </a:cubicBezTo>
                <a:cubicBezTo>
                  <a:pt x="1884964" y="1669829"/>
                  <a:pt x="1830279" y="1618453"/>
                  <a:pt x="1827118" y="1539410"/>
                </a:cubicBezTo>
                <a:cubicBezTo>
                  <a:pt x="1826899" y="1533830"/>
                  <a:pt x="1831287" y="1527131"/>
                  <a:pt x="1837349" y="1527357"/>
                </a:cubicBezTo>
                <a:cubicBezTo>
                  <a:pt x="1954786" y="1529180"/>
                  <a:pt x="2095955" y="1670243"/>
                  <a:pt x="2162835" y="1758853"/>
                </a:cubicBezTo>
                <a:cubicBezTo>
                  <a:pt x="2223806" y="1839314"/>
                  <a:pt x="2261117" y="1933764"/>
                  <a:pt x="2257167" y="2033123"/>
                </a:cubicBezTo>
                <a:cubicBezTo>
                  <a:pt x="2258619" y="2034463"/>
                  <a:pt x="2260110" y="2036731"/>
                  <a:pt x="2261598" y="2038998"/>
                </a:cubicBezTo>
                <a:cubicBezTo>
                  <a:pt x="2319293" y="2037627"/>
                  <a:pt x="2377620" y="2040418"/>
                  <a:pt x="2437177" y="2050608"/>
                </a:cubicBezTo>
                <a:cubicBezTo>
                  <a:pt x="2440002" y="2051429"/>
                  <a:pt x="2442387" y="2052726"/>
                  <a:pt x="2445247" y="2054476"/>
                </a:cubicBezTo>
                <a:cubicBezTo>
                  <a:pt x="2542410" y="1991910"/>
                  <a:pt x="2642483" y="1932023"/>
                  <a:pt x="2743626" y="1875819"/>
                </a:cubicBezTo>
                <a:cubicBezTo>
                  <a:pt x="2843877" y="1820576"/>
                  <a:pt x="2945694" y="1769471"/>
                  <a:pt x="3048102" y="1721595"/>
                </a:cubicBezTo>
                <a:cubicBezTo>
                  <a:pt x="2585795" y="1725639"/>
                  <a:pt x="2153807" y="1567795"/>
                  <a:pt x="1799414" y="1265732"/>
                </a:cubicBezTo>
                <a:cubicBezTo>
                  <a:pt x="1791709" y="1259523"/>
                  <a:pt x="1742423" y="1191635"/>
                  <a:pt x="1771735" y="1190929"/>
                </a:cubicBezTo>
                <a:cubicBezTo>
                  <a:pt x="2256142" y="1180405"/>
                  <a:pt x="2784409" y="1241721"/>
                  <a:pt x="3104273" y="1647159"/>
                </a:cubicBezTo>
                <a:cubicBezTo>
                  <a:pt x="3108183" y="1651663"/>
                  <a:pt x="3110711" y="1656686"/>
                  <a:pt x="3113245" y="1661705"/>
                </a:cubicBezTo>
                <a:cubicBezTo>
                  <a:pt x="3118189" y="1668958"/>
                  <a:pt x="3122727" y="1677622"/>
                  <a:pt x="3126294" y="1685400"/>
                </a:cubicBezTo>
                <a:cubicBezTo>
                  <a:pt x="3390302" y="1567262"/>
                  <a:pt x="3661785" y="1473036"/>
                  <a:pt x="3937433" y="1401473"/>
                </a:cubicBezTo>
                <a:cubicBezTo>
                  <a:pt x="3836176" y="1303523"/>
                  <a:pt x="3721785" y="1191668"/>
                  <a:pt x="3590475" y="1168974"/>
                </a:cubicBezTo>
                <a:cubicBezTo>
                  <a:pt x="3435249" y="1142111"/>
                  <a:pt x="3264279" y="1187605"/>
                  <a:pt x="3100264" y="1150845"/>
                </a:cubicBezTo>
                <a:cubicBezTo>
                  <a:pt x="2787310" y="1081393"/>
                  <a:pt x="2468738" y="941372"/>
                  <a:pt x="2183576" y="798150"/>
                </a:cubicBezTo>
                <a:cubicBezTo>
                  <a:pt x="2170260" y="791226"/>
                  <a:pt x="2115765" y="721220"/>
                  <a:pt x="2151029" y="717947"/>
                </a:cubicBezTo>
                <a:cubicBezTo>
                  <a:pt x="2677991" y="665203"/>
                  <a:pt x="3159089" y="688356"/>
                  <a:pt x="3563434" y="1040115"/>
                </a:cubicBezTo>
                <a:lnTo>
                  <a:pt x="3177952" y="228386"/>
                </a:lnTo>
                <a:cubicBezTo>
                  <a:pt x="3171337" y="214210"/>
                  <a:pt x="3161442" y="176414"/>
                  <a:pt x="3189263" y="196726"/>
                </a:cubicBezTo>
                <a:cubicBezTo>
                  <a:pt x="3348177" y="315655"/>
                  <a:pt x="3463235" y="479187"/>
                  <a:pt x="3560912" y="650863"/>
                </a:cubicBezTo>
                <a:cubicBezTo>
                  <a:pt x="3646545" y="800668"/>
                  <a:pt x="3658964" y="924983"/>
                  <a:pt x="3626636" y="1083230"/>
                </a:cubicBezTo>
                <a:cubicBezTo>
                  <a:pt x="3635603" y="1086129"/>
                  <a:pt x="3644081" y="1088586"/>
                  <a:pt x="3653088" y="1092417"/>
                </a:cubicBezTo>
                <a:cubicBezTo>
                  <a:pt x="3765052" y="1143828"/>
                  <a:pt x="3892199" y="1295230"/>
                  <a:pt x="3988128" y="1388267"/>
                </a:cubicBezTo>
                <a:cubicBezTo>
                  <a:pt x="4265269" y="1318971"/>
                  <a:pt x="4547054" y="1272774"/>
                  <a:pt x="4830582" y="1247000"/>
                </a:cubicBezTo>
                <a:lnTo>
                  <a:pt x="4830100" y="1246554"/>
                </a:lnTo>
                <a:cubicBezTo>
                  <a:pt x="4727027" y="940030"/>
                  <a:pt x="4271973" y="904199"/>
                  <a:pt x="4036318" y="718013"/>
                </a:cubicBezTo>
                <a:cubicBezTo>
                  <a:pt x="3810777" y="540273"/>
                  <a:pt x="3654591" y="291297"/>
                  <a:pt x="3432098" y="108312"/>
                </a:cubicBezTo>
                <a:cubicBezTo>
                  <a:pt x="3405134" y="86099"/>
                  <a:pt x="3391592" y="15385"/>
                  <a:pt x="3446761" y="32278"/>
                </a:cubicBezTo>
                <a:cubicBezTo>
                  <a:pt x="3801752" y="139638"/>
                  <a:pt x="4119982" y="317863"/>
                  <a:pt x="4419733" y="534555"/>
                </a:cubicBezTo>
                <a:cubicBezTo>
                  <a:pt x="4597168" y="662520"/>
                  <a:pt x="4760991" y="799417"/>
                  <a:pt x="4781371" y="1029604"/>
                </a:cubicBezTo>
                <a:cubicBezTo>
                  <a:pt x="4781562" y="1034257"/>
                  <a:pt x="4780772" y="1038014"/>
                  <a:pt x="4780440" y="1041290"/>
                </a:cubicBezTo>
                <a:cubicBezTo>
                  <a:pt x="4830364" y="1090056"/>
                  <a:pt x="4870983" y="1150844"/>
                  <a:pt x="4898954" y="1233092"/>
                </a:cubicBezTo>
                <a:cubicBezTo>
                  <a:pt x="4900480" y="1236288"/>
                  <a:pt x="4900107" y="1238630"/>
                  <a:pt x="4900699" y="1241867"/>
                </a:cubicBezTo>
                <a:cubicBezTo>
                  <a:pt x="5170915" y="1220815"/>
                  <a:pt x="5442360" y="1218817"/>
                  <a:pt x="5714511" y="1234483"/>
                </a:cubicBezTo>
                <a:cubicBezTo>
                  <a:pt x="5651495" y="1126157"/>
                  <a:pt x="5582088" y="1020879"/>
                  <a:pt x="5464793" y="964556"/>
                </a:cubicBezTo>
                <a:cubicBezTo>
                  <a:pt x="5463384" y="964148"/>
                  <a:pt x="5462860" y="962770"/>
                  <a:pt x="5461897" y="961879"/>
                </a:cubicBezTo>
                <a:cubicBezTo>
                  <a:pt x="5031826" y="876789"/>
                  <a:pt x="4661031" y="392458"/>
                  <a:pt x="4399417" y="23573"/>
                </a:cubicBezTo>
                <a:lnTo>
                  <a:pt x="4382818" y="0"/>
                </a:lnTo>
                <a:close/>
                <a:moveTo>
                  <a:pt x="1890928" y="0"/>
                </a:moveTo>
                <a:lnTo>
                  <a:pt x="1994713" y="0"/>
                </a:lnTo>
                <a:lnTo>
                  <a:pt x="1931354" y="46950"/>
                </a:lnTo>
                <a:cubicBezTo>
                  <a:pt x="1877666" y="83934"/>
                  <a:pt x="1822568" y="119048"/>
                  <a:pt x="1765923" y="152043"/>
                </a:cubicBezTo>
                <a:cubicBezTo>
                  <a:pt x="1744896" y="164696"/>
                  <a:pt x="1723857" y="174555"/>
                  <a:pt x="1702258" y="183286"/>
                </a:cubicBezTo>
                <a:cubicBezTo>
                  <a:pt x="1664333" y="221747"/>
                  <a:pt x="1731601" y="160836"/>
                  <a:pt x="1538370" y="382804"/>
                </a:cubicBezTo>
                <a:cubicBezTo>
                  <a:pt x="1278852" y="821311"/>
                  <a:pt x="915356" y="1171566"/>
                  <a:pt x="542867" y="1515092"/>
                </a:cubicBezTo>
                <a:cubicBezTo>
                  <a:pt x="521291" y="1535055"/>
                  <a:pt x="503482" y="1450596"/>
                  <a:pt x="515800" y="1433180"/>
                </a:cubicBezTo>
                <a:cubicBezTo>
                  <a:pt x="664236" y="1221055"/>
                  <a:pt x="747224" y="973666"/>
                  <a:pt x="909145" y="770225"/>
                </a:cubicBezTo>
                <a:cubicBezTo>
                  <a:pt x="998789" y="657824"/>
                  <a:pt x="1101084" y="562246"/>
                  <a:pt x="1214067" y="479561"/>
                </a:cubicBezTo>
                <a:cubicBezTo>
                  <a:pt x="1023317" y="544399"/>
                  <a:pt x="824392" y="591568"/>
                  <a:pt x="640967" y="676601"/>
                </a:cubicBezTo>
                <a:cubicBezTo>
                  <a:pt x="458381" y="761213"/>
                  <a:pt x="284593" y="863005"/>
                  <a:pt x="112563" y="967952"/>
                </a:cubicBezTo>
                <a:lnTo>
                  <a:pt x="0" y="1037006"/>
                </a:lnTo>
                <a:lnTo>
                  <a:pt x="0" y="804763"/>
                </a:lnTo>
                <a:lnTo>
                  <a:pt x="36881" y="771118"/>
                </a:lnTo>
                <a:cubicBezTo>
                  <a:pt x="302143" y="533792"/>
                  <a:pt x="585478" y="311226"/>
                  <a:pt x="910534" y="200753"/>
                </a:cubicBezTo>
                <a:cubicBezTo>
                  <a:pt x="1140280" y="122663"/>
                  <a:pt x="1356783" y="195873"/>
                  <a:pt x="1578717" y="146982"/>
                </a:cubicBezTo>
                <a:cubicBezTo>
                  <a:pt x="1683404" y="123672"/>
                  <a:pt x="1787691" y="70445"/>
                  <a:pt x="1887945" y="2196"/>
                </a:cubicBezTo>
                <a:lnTo>
                  <a:pt x="1890928"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0" name="Rectangle 19">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9"/>
            <a:ext cx="11277600" cy="5943602"/>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29740" y="914400"/>
            <a:ext cx="5002100" cy="5080000"/>
          </a:xfrm>
        </p:spPr>
        <p:txBody>
          <a:bodyPr vert="horz" lIns="91440" tIns="45720" rIns="91440" bIns="45720" rtlCol="0" anchor="ctr">
            <a:normAutofit/>
          </a:bodyPr>
          <a:lstStyle/>
          <a:p>
            <a:pPr algn="ctr"/>
            <a:r>
              <a:rPr lang="en-US" sz="4000" b="1" dirty="0">
                <a:solidFill>
                  <a:schemeClr val="accent5"/>
                </a:solidFill>
                <a:latin typeface="Georgia" panose="02040502050405020303" pitchFamily="18" charset="0"/>
              </a:rPr>
              <a:t>School District Budget</a:t>
            </a:r>
            <a:br>
              <a:rPr lang="en-US" sz="4000" b="1" dirty="0">
                <a:solidFill>
                  <a:schemeClr val="accent5"/>
                </a:solidFill>
                <a:latin typeface="Georgia" panose="02040502050405020303" pitchFamily="18" charset="0"/>
              </a:rPr>
            </a:br>
            <a:br>
              <a:rPr lang="en-US" sz="4000" b="1" dirty="0">
                <a:solidFill>
                  <a:schemeClr val="accent5"/>
                </a:solidFill>
                <a:latin typeface="Georgia" panose="02040502050405020303" pitchFamily="18" charset="0"/>
              </a:rPr>
            </a:br>
            <a:r>
              <a:rPr lang="en-US" sz="4000" b="1" dirty="0">
                <a:solidFill>
                  <a:schemeClr val="accent5"/>
                </a:solidFill>
                <a:latin typeface="Georgia" panose="02040502050405020303" pitchFamily="18" charset="0"/>
              </a:rPr>
              <a:t>Stephanie DeGroot</a:t>
            </a:r>
            <a:br>
              <a:rPr lang="en-US" sz="4000" i="1" kern="1200" dirty="0">
                <a:solidFill>
                  <a:schemeClr val="accent6"/>
                </a:solidFill>
                <a:latin typeface="Georgia" panose="02040502050405020303" pitchFamily="18" charset="0"/>
              </a:rPr>
            </a:br>
            <a:br>
              <a:rPr lang="en-US" sz="4000" i="1" dirty="0">
                <a:solidFill>
                  <a:schemeClr val="accent6"/>
                </a:solidFill>
                <a:latin typeface="Georgia" panose="02040502050405020303" pitchFamily="18" charset="0"/>
              </a:rPr>
            </a:br>
            <a:br>
              <a:rPr lang="en-US" sz="2800" i="1" kern="1200" dirty="0">
                <a:solidFill>
                  <a:schemeClr val="accent6"/>
                </a:solidFill>
                <a:latin typeface="Georgia" panose="02040502050405020303" pitchFamily="18" charset="0"/>
              </a:rPr>
            </a:br>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endParaRPr lang="en-US" sz="1200" b="1" kern="1200" dirty="0">
              <a:solidFill>
                <a:schemeClr val="tx1"/>
              </a:solidFill>
              <a:latin typeface="+mj-lt"/>
              <a:ea typeface="+mj-ea"/>
              <a:cs typeface="+mj-cs"/>
            </a:endParaRPr>
          </a:p>
        </p:txBody>
      </p:sp>
      <p:pic>
        <p:nvPicPr>
          <p:cNvPr id="5" name="Picture 4">
            <a:extLst>
              <a:ext uri="{FF2B5EF4-FFF2-40B4-BE49-F238E27FC236}">
                <a16:creationId xmlns:a16="http://schemas.microsoft.com/office/drawing/2014/main" id="{0E74C91B-BCBB-5622-4496-731CB61A4815}"/>
              </a:ext>
            </a:extLst>
          </p:cNvPr>
          <p:cNvPicPr>
            <a:picLocks noChangeAspect="1"/>
          </p:cNvPicPr>
          <p:nvPr/>
        </p:nvPicPr>
        <p:blipFill>
          <a:blip r:embed="rId3"/>
          <a:stretch>
            <a:fillRect/>
          </a:stretch>
        </p:blipFill>
        <p:spPr>
          <a:xfrm>
            <a:off x="6336881" y="894080"/>
            <a:ext cx="4875631" cy="5069840"/>
          </a:xfrm>
          <a:prstGeom prst="rect">
            <a:avLst/>
          </a:prstGeom>
        </p:spPr>
      </p:pic>
    </p:spTree>
    <p:extLst>
      <p:ext uri="{BB962C8B-B14F-4D97-AF65-F5344CB8AC3E}">
        <p14:creationId xmlns:p14="http://schemas.microsoft.com/office/powerpoint/2010/main" val="2281155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18AC8E79-ECD6-4F34-BE5A-9F5E850E8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7" name="Rectangle 28">
            <a:extLst>
              <a:ext uri="{FF2B5EF4-FFF2-40B4-BE49-F238E27FC236}">
                <a16:creationId xmlns:a16="http://schemas.microsoft.com/office/drawing/2014/main" id="{7D2BE1BB-2AB2-4D7E-9E27-8D245181B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nvGrpSpPr>
          <p:cNvPr id="38" name="Group 30">
            <a:extLst>
              <a:ext uri="{FF2B5EF4-FFF2-40B4-BE49-F238E27FC236}">
                <a16:creationId xmlns:a16="http://schemas.microsoft.com/office/drawing/2014/main" id="{22A1615C-2156-4B15-BF3E-39794B3790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97691"/>
            <a:ext cx="5378624" cy="6402614"/>
            <a:chOff x="-19221" y="197691"/>
            <a:chExt cx="5378624" cy="6402614"/>
          </a:xfrm>
        </p:grpSpPr>
        <p:sp>
          <p:nvSpPr>
            <p:cNvPr id="39" name="Freeform: Shape 31">
              <a:extLst>
                <a:ext uri="{FF2B5EF4-FFF2-40B4-BE49-F238E27FC236}">
                  <a16:creationId xmlns:a16="http://schemas.microsoft.com/office/drawing/2014/main" id="{D0AAA4B8-4E08-4663-9835-BA403F0061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0" name="Freeform: Shape 32">
              <a:extLst>
                <a:ext uri="{FF2B5EF4-FFF2-40B4-BE49-F238E27FC236}">
                  <a16:creationId xmlns:a16="http://schemas.microsoft.com/office/drawing/2014/main" id="{CB4869D1-3E13-4881-A292-2F38ECC07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4" name="Freeform: Shape 33">
              <a:extLst>
                <a:ext uri="{FF2B5EF4-FFF2-40B4-BE49-F238E27FC236}">
                  <a16:creationId xmlns:a16="http://schemas.microsoft.com/office/drawing/2014/main" id="{3FEDB7CE-BB3D-4A0D-A73F-3117044F32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5" name="Freeform: Shape 34">
              <a:extLst>
                <a:ext uri="{FF2B5EF4-FFF2-40B4-BE49-F238E27FC236}">
                  <a16:creationId xmlns:a16="http://schemas.microsoft.com/office/drawing/2014/main" id="{A6E0C6E1-7FBF-471E-849C-A54AF1D41F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6" name="Freeform: Shape 35">
              <a:extLst>
                <a:ext uri="{FF2B5EF4-FFF2-40B4-BE49-F238E27FC236}">
                  <a16:creationId xmlns:a16="http://schemas.microsoft.com/office/drawing/2014/main" id="{B2BFAA38-D910-41AD-BBED-0608E4AE71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97691"/>
              <a:ext cx="5378623" cy="6402614"/>
            </a:xfrm>
            <a:custGeom>
              <a:avLst/>
              <a:gdLst>
                <a:gd name="connsiteX0" fmla="*/ 2220349 w 5378623"/>
                <a:gd name="connsiteY0" fmla="*/ 67 h 6402614"/>
                <a:gd name="connsiteX1" fmla="*/ 3018161 w 5378623"/>
                <a:gd name="connsiteY1" fmla="*/ 108191 h 6402614"/>
                <a:gd name="connsiteX2" fmla="*/ 5265831 w 5378623"/>
                <a:gd name="connsiteY2" fmla="*/ 4066338 h 6402614"/>
                <a:gd name="connsiteX3" fmla="*/ 2912752 w 5378623"/>
                <a:gd name="connsiteY3" fmla="*/ 6386691 h 6402614"/>
                <a:gd name="connsiteX4" fmla="*/ 2840648 w 5378623"/>
                <a:gd name="connsiteY4" fmla="*/ 6402614 h 6402614"/>
                <a:gd name="connsiteX5" fmla="*/ 1474249 w 5378623"/>
                <a:gd name="connsiteY5" fmla="*/ 6402614 h 6402614"/>
                <a:gd name="connsiteX6" fmla="*/ 1340218 w 5378623"/>
                <a:gd name="connsiteY6" fmla="*/ 6370360 h 6402614"/>
                <a:gd name="connsiteX7" fmla="*/ 204687 w 5378623"/>
                <a:gd name="connsiteY7" fmla="*/ 5802379 h 6402614"/>
                <a:gd name="connsiteX8" fmla="*/ 0 w 5378623"/>
                <a:gd name="connsiteY8" fmla="*/ 5624181 h 6402614"/>
                <a:gd name="connsiteX9" fmla="*/ 0 w 5378623"/>
                <a:gd name="connsiteY9" fmla="*/ 5197118 h 6402614"/>
                <a:gd name="connsiteX10" fmla="*/ 120950 w 5378623"/>
                <a:gd name="connsiteY10" fmla="*/ 5327736 h 6402614"/>
                <a:gd name="connsiteX11" fmla="*/ 553277 w 5378623"/>
                <a:gd name="connsiteY11" fmla="*/ 5674143 h 6402614"/>
                <a:gd name="connsiteX12" fmla="*/ 1048951 w 5378623"/>
                <a:gd name="connsiteY12" fmla="*/ 5913372 h 6402614"/>
                <a:gd name="connsiteX13" fmla="*/ 1114406 w 5378623"/>
                <a:gd name="connsiteY13" fmla="*/ 5935664 h 6402614"/>
                <a:gd name="connsiteX14" fmla="*/ 1180375 w 5378623"/>
                <a:gd name="connsiteY14" fmla="*/ 5956470 h 6402614"/>
                <a:gd name="connsiteX15" fmla="*/ 1247107 w 5378623"/>
                <a:gd name="connsiteY15" fmla="*/ 5975278 h 6402614"/>
                <a:gd name="connsiteX16" fmla="*/ 1313053 w 5378623"/>
                <a:gd name="connsiteY16" fmla="*/ 5991905 h 6402614"/>
                <a:gd name="connsiteX17" fmla="*/ 1578771 w 5378623"/>
                <a:gd name="connsiteY17" fmla="*/ 6035400 h 6402614"/>
                <a:gd name="connsiteX18" fmla="*/ 2116969 w 5378623"/>
                <a:gd name="connsiteY18" fmla="*/ 6005033 h 6402614"/>
                <a:gd name="connsiteX19" fmla="*/ 2648341 w 5378623"/>
                <a:gd name="connsiteY19" fmla="*/ 5837212 h 6402614"/>
                <a:gd name="connsiteX20" fmla="*/ 3166862 w 5378623"/>
                <a:gd name="connsiteY20" fmla="*/ 5582136 h 6402614"/>
                <a:gd name="connsiteX21" fmla="*/ 3295551 w 5378623"/>
                <a:gd name="connsiteY21" fmla="*/ 5510900 h 6402614"/>
                <a:gd name="connsiteX22" fmla="*/ 3426292 w 5378623"/>
                <a:gd name="connsiteY22" fmla="*/ 5437546 h 6402614"/>
                <a:gd name="connsiteX23" fmla="*/ 3693498 w 5378623"/>
                <a:gd name="connsiteY23" fmla="*/ 5296779 h 6402614"/>
                <a:gd name="connsiteX24" fmla="*/ 3957511 w 5378623"/>
                <a:gd name="connsiteY24" fmla="*/ 5162806 h 6402614"/>
                <a:gd name="connsiteX25" fmla="*/ 4212170 w 5378623"/>
                <a:gd name="connsiteY25" fmla="*/ 5024936 h 6402614"/>
                <a:gd name="connsiteX26" fmla="*/ 4449651 w 5378623"/>
                <a:gd name="connsiteY26" fmla="*/ 4870986 h 6402614"/>
                <a:gd name="connsiteX27" fmla="*/ 4659728 w 5378623"/>
                <a:gd name="connsiteY27" fmla="*/ 4689640 h 6402614"/>
                <a:gd name="connsiteX28" fmla="*/ 4830457 w 5378623"/>
                <a:gd name="connsiteY28" fmla="*/ 4472596 h 6402614"/>
                <a:gd name="connsiteX29" fmla="*/ 4955705 w 5378623"/>
                <a:gd name="connsiteY29" fmla="*/ 4222268 h 6402614"/>
                <a:gd name="connsiteX30" fmla="*/ 4968352 w 5378623"/>
                <a:gd name="connsiteY30" fmla="*/ 4189141 h 6402614"/>
                <a:gd name="connsiteX31" fmla="*/ 4979564 w 5378623"/>
                <a:gd name="connsiteY31" fmla="*/ 4155400 h 6402614"/>
                <a:gd name="connsiteX32" fmla="*/ 4990913 w 5378623"/>
                <a:gd name="connsiteY32" fmla="*/ 4121577 h 6402614"/>
                <a:gd name="connsiteX33" fmla="*/ 5000865 w 5378623"/>
                <a:gd name="connsiteY33" fmla="*/ 4086570 h 6402614"/>
                <a:gd name="connsiteX34" fmla="*/ 5020612 w 5378623"/>
                <a:gd name="connsiteY34" fmla="*/ 4016281 h 6402614"/>
                <a:gd name="connsiteX35" fmla="*/ 5030486 w 5378623"/>
                <a:gd name="connsiteY35" fmla="*/ 3981137 h 6402614"/>
                <a:gd name="connsiteX36" fmla="*/ 5035423 w 5378623"/>
                <a:gd name="connsiteY36" fmla="*/ 3963565 h 6402614"/>
                <a:gd name="connsiteX37" fmla="*/ 5039507 w 5378623"/>
                <a:gd name="connsiteY37" fmla="*/ 3945765 h 6402614"/>
                <a:gd name="connsiteX38" fmla="*/ 5071597 w 5378623"/>
                <a:gd name="connsiteY38" fmla="*/ 3802972 h 6402614"/>
                <a:gd name="connsiteX39" fmla="*/ 5096108 w 5378623"/>
                <a:gd name="connsiteY39" fmla="*/ 3658610 h 6402614"/>
                <a:gd name="connsiteX40" fmla="*/ 5113299 w 5378623"/>
                <a:gd name="connsiteY40" fmla="*/ 3512985 h 6402614"/>
                <a:gd name="connsiteX41" fmla="*/ 5115328 w 5378623"/>
                <a:gd name="connsiteY41" fmla="*/ 3494749 h 6402614"/>
                <a:gd name="connsiteX42" fmla="*/ 5116446 w 5378623"/>
                <a:gd name="connsiteY42" fmla="*/ 3476502 h 6402614"/>
                <a:gd name="connsiteX43" fmla="*/ 5118711 w 5378623"/>
                <a:gd name="connsiteY43" fmla="*/ 3439898 h 6402614"/>
                <a:gd name="connsiteX44" fmla="*/ 5123270 w 5378623"/>
                <a:gd name="connsiteY44" fmla="*/ 3366583 h 6402614"/>
                <a:gd name="connsiteX45" fmla="*/ 5121172 w 5378623"/>
                <a:gd name="connsiteY45" fmla="*/ 3072860 h 6402614"/>
                <a:gd name="connsiteX46" fmla="*/ 5119473 w 5378623"/>
                <a:gd name="connsiteY46" fmla="*/ 3036121 h 6402614"/>
                <a:gd name="connsiteX47" fmla="*/ 5116244 w 5378623"/>
                <a:gd name="connsiteY47" fmla="*/ 2999552 h 6402614"/>
                <a:gd name="connsiteX48" fmla="*/ 5109221 w 5378623"/>
                <a:gd name="connsiteY48" fmla="*/ 2926379 h 6402614"/>
                <a:gd name="connsiteX49" fmla="*/ 5089643 w 5378623"/>
                <a:gd name="connsiteY49" fmla="*/ 2780639 h 6402614"/>
                <a:gd name="connsiteX50" fmla="*/ 5084078 w 5378623"/>
                <a:gd name="connsiteY50" fmla="*/ 2744255 h 6402614"/>
                <a:gd name="connsiteX51" fmla="*/ 5077785 w 5378623"/>
                <a:gd name="connsiteY51" fmla="*/ 2708026 h 6402614"/>
                <a:gd name="connsiteX52" fmla="*/ 5063128 w 5378623"/>
                <a:gd name="connsiteY52" fmla="*/ 2636053 h 6402614"/>
                <a:gd name="connsiteX53" fmla="*/ 5047530 w 5378623"/>
                <a:gd name="connsiteY53" fmla="*/ 2564176 h 6402614"/>
                <a:gd name="connsiteX54" fmla="*/ 5028967 w 5378623"/>
                <a:gd name="connsiteY54" fmla="*/ 2493127 h 6402614"/>
                <a:gd name="connsiteX55" fmla="*/ 4822623 w 5378623"/>
                <a:gd name="connsiteY55" fmla="*/ 1944830 h 6402614"/>
                <a:gd name="connsiteX56" fmla="*/ 4108183 w 5378623"/>
                <a:gd name="connsiteY56" fmla="*/ 1038170 h 6402614"/>
                <a:gd name="connsiteX57" fmla="*/ 3638213 w 5378623"/>
                <a:gd name="connsiteY57" fmla="*/ 712395 h 6402614"/>
                <a:gd name="connsiteX58" fmla="*/ 3575480 w 5378623"/>
                <a:gd name="connsiteY58" fmla="*/ 678662 h 6402614"/>
                <a:gd name="connsiteX59" fmla="*/ 3512574 w 5378623"/>
                <a:gd name="connsiteY59" fmla="*/ 645577 h 6402614"/>
                <a:gd name="connsiteX60" fmla="*/ 3448603 w 5378623"/>
                <a:gd name="connsiteY60" fmla="*/ 614757 h 6402614"/>
                <a:gd name="connsiteX61" fmla="*/ 3416617 w 5378623"/>
                <a:gd name="connsiteY61" fmla="*/ 599347 h 6402614"/>
                <a:gd name="connsiteX62" fmla="*/ 3384352 w 5378623"/>
                <a:gd name="connsiteY62" fmla="*/ 584559 h 6402614"/>
                <a:gd name="connsiteX63" fmla="*/ 3254088 w 5378623"/>
                <a:gd name="connsiteY63" fmla="*/ 529021 h 6402614"/>
                <a:gd name="connsiteX64" fmla="*/ 3121640 w 5378623"/>
                <a:gd name="connsiteY64" fmla="*/ 479505 h 6402614"/>
                <a:gd name="connsiteX65" fmla="*/ 2987193 w 5378623"/>
                <a:gd name="connsiteY65" fmla="*/ 436176 h 6402614"/>
                <a:gd name="connsiteX66" fmla="*/ 2851296 w 5378623"/>
                <a:gd name="connsiteY66" fmla="*/ 398256 h 6402614"/>
                <a:gd name="connsiteX67" fmla="*/ 2573611 w 5378623"/>
                <a:gd name="connsiteY67" fmla="*/ 336717 h 6402614"/>
                <a:gd name="connsiteX68" fmla="*/ 2014208 w 5378623"/>
                <a:gd name="connsiteY68" fmla="*/ 276896 h 6402614"/>
                <a:gd name="connsiteX69" fmla="*/ 1457097 w 5378623"/>
                <a:gd name="connsiteY69" fmla="*/ 322828 h 6402614"/>
                <a:gd name="connsiteX70" fmla="*/ 914684 w 5378623"/>
                <a:gd name="connsiteY70" fmla="*/ 486648 h 6402614"/>
                <a:gd name="connsiteX71" fmla="*/ 848661 w 5378623"/>
                <a:gd name="connsiteY71" fmla="*/ 515093 h 6402614"/>
                <a:gd name="connsiteX72" fmla="*/ 782834 w 5378623"/>
                <a:gd name="connsiteY72" fmla="*/ 544519 h 6402614"/>
                <a:gd name="connsiteX73" fmla="*/ 717715 w 5378623"/>
                <a:gd name="connsiteY73" fmla="*/ 575988 h 6402614"/>
                <a:gd name="connsiteX74" fmla="*/ 653112 w 5378623"/>
                <a:gd name="connsiteY74" fmla="*/ 608523 h 6402614"/>
                <a:gd name="connsiteX75" fmla="*/ 406671 w 5378623"/>
                <a:gd name="connsiteY75" fmla="*/ 756246 h 6402614"/>
                <a:gd name="connsiteX76" fmla="*/ 191033 w 5378623"/>
                <a:gd name="connsiteY76" fmla="*/ 942131 h 6402614"/>
                <a:gd name="connsiteX77" fmla="*/ 143339 w 5378623"/>
                <a:gd name="connsiteY77" fmla="*/ 996006 h 6402614"/>
                <a:gd name="connsiteX78" fmla="*/ 98848 w 5378623"/>
                <a:gd name="connsiteY78" fmla="*/ 1053288 h 6402614"/>
                <a:gd name="connsiteX79" fmla="*/ 56083 w 5378623"/>
                <a:gd name="connsiteY79" fmla="*/ 1112657 h 6402614"/>
                <a:gd name="connsiteX80" fmla="*/ 14889 w 5378623"/>
                <a:gd name="connsiteY80" fmla="*/ 1173837 h 6402614"/>
                <a:gd name="connsiteX81" fmla="*/ 0 w 5378623"/>
                <a:gd name="connsiteY81" fmla="*/ 1198088 h 6402614"/>
                <a:gd name="connsiteX82" fmla="*/ 0 w 5378623"/>
                <a:gd name="connsiteY82" fmla="*/ 888809 h 6402614"/>
                <a:gd name="connsiteX83" fmla="*/ 88781 w 5378623"/>
                <a:gd name="connsiteY83" fmla="*/ 802825 h 6402614"/>
                <a:gd name="connsiteX84" fmla="*/ 2220349 w 5378623"/>
                <a:gd name="connsiteY84" fmla="*/ 67 h 6402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5378623" h="6402614">
                  <a:moveTo>
                    <a:pt x="2220349" y="67"/>
                  </a:moveTo>
                  <a:cubicBezTo>
                    <a:pt x="2484151" y="1784"/>
                    <a:pt x="2751801" y="36820"/>
                    <a:pt x="3018161" y="108191"/>
                  </a:cubicBezTo>
                  <a:cubicBezTo>
                    <a:pt x="4722867" y="564965"/>
                    <a:pt x="5729192" y="2337049"/>
                    <a:pt x="5265831" y="4066338"/>
                  </a:cubicBezTo>
                  <a:cubicBezTo>
                    <a:pt x="4947269" y="5255224"/>
                    <a:pt x="4017004" y="6114300"/>
                    <a:pt x="2912752" y="6386691"/>
                  </a:cubicBezTo>
                  <a:lnTo>
                    <a:pt x="2840648" y="6402614"/>
                  </a:lnTo>
                  <a:lnTo>
                    <a:pt x="1474249" y="6402614"/>
                  </a:lnTo>
                  <a:lnTo>
                    <a:pt x="1340218" y="6370360"/>
                  </a:lnTo>
                  <a:cubicBezTo>
                    <a:pt x="914042" y="6256167"/>
                    <a:pt x="531514" y="6059766"/>
                    <a:pt x="204687" y="5802379"/>
                  </a:cubicBezTo>
                  <a:lnTo>
                    <a:pt x="0" y="5624181"/>
                  </a:lnTo>
                  <a:lnTo>
                    <a:pt x="0" y="5197118"/>
                  </a:lnTo>
                  <a:lnTo>
                    <a:pt x="120950" y="5327736"/>
                  </a:lnTo>
                  <a:cubicBezTo>
                    <a:pt x="253827" y="5458395"/>
                    <a:pt x="397634" y="5575985"/>
                    <a:pt x="553277" y="5674143"/>
                  </a:cubicBezTo>
                  <a:cubicBezTo>
                    <a:pt x="708978" y="5772084"/>
                    <a:pt x="875421" y="5851690"/>
                    <a:pt x="1048951" y="5913372"/>
                  </a:cubicBezTo>
                  <a:cubicBezTo>
                    <a:pt x="1070860" y="5920750"/>
                    <a:pt x="1092382" y="5928719"/>
                    <a:pt x="1114406" y="5935664"/>
                  </a:cubicBezTo>
                  <a:lnTo>
                    <a:pt x="1180375" y="5956470"/>
                  </a:lnTo>
                  <a:lnTo>
                    <a:pt x="1247107" y="5975278"/>
                  </a:lnTo>
                  <a:cubicBezTo>
                    <a:pt x="1269462" y="5981848"/>
                    <a:pt x="1291029" y="5986236"/>
                    <a:pt x="1313053" y="5991905"/>
                  </a:cubicBezTo>
                  <a:cubicBezTo>
                    <a:pt x="1400808" y="6012869"/>
                    <a:pt x="1489584" y="6027036"/>
                    <a:pt x="1578771" y="6035400"/>
                  </a:cubicBezTo>
                  <a:cubicBezTo>
                    <a:pt x="1757312" y="6051941"/>
                    <a:pt x="1937844" y="6040152"/>
                    <a:pt x="2116969" y="6005033"/>
                  </a:cubicBezTo>
                  <a:cubicBezTo>
                    <a:pt x="2296104" y="5969454"/>
                    <a:pt x="2473717" y="5910978"/>
                    <a:pt x="2648341" y="5837212"/>
                  </a:cubicBezTo>
                  <a:cubicBezTo>
                    <a:pt x="2823148" y="5763610"/>
                    <a:pt x="2995347" y="5675863"/>
                    <a:pt x="3166862" y="5582136"/>
                  </a:cubicBezTo>
                  <a:cubicBezTo>
                    <a:pt x="3209843" y="5558645"/>
                    <a:pt x="3252667" y="5534880"/>
                    <a:pt x="3295551" y="5510900"/>
                  </a:cubicBezTo>
                  <a:lnTo>
                    <a:pt x="3426292" y="5437546"/>
                  </a:lnTo>
                  <a:cubicBezTo>
                    <a:pt x="3515217" y="5388460"/>
                    <a:pt x="3604599" y="5341930"/>
                    <a:pt x="3693498" y="5296779"/>
                  </a:cubicBezTo>
                  <a:lnTo>
                    <a:pt x="3957511" y="5162806"/>
                  </a:lnTo>
                  <a:cubicBezTo>
                    <a:pt x="4044259" y="5118005"/>
                    <a:pt x="4129592" y="5072941"/>
                    <a:pt x="4212170" y="5024936"/>
                  </a:cubicBezTo>
                  <a:cubicBezTo>
                    <a:pt x="4294563" y="4976766"/>
                    <a:pt x="4374532" y="4926554"/>
                    <a:pt x="4449651" y="4870986"/>
                  </a:cubicBezTo>
                  <a:cubicBezTo>
                    <a:pt x="4524973" y="4815937"/>
                    <a:pt x="4596075" y="4756163"/>
                    <a:pt x="4659728" y="4689640"/>
                  </a:cubicBezTo>
                  <a:cubicBezTo>
                    <a:pt x="4723566" y="4623283"/>
                    <a:pt x="4780828" y="4550758"/>
                    <a:pt x="4830457" y="4472596"/>
                  </a:cubicBezTo>
                  <a:cubicBezTo>
                    <a:pt x="4880087" y="4394434"/>
                    <a:pt x="4921716" y="4310302"/>
                    <a:pt x="4955705" y="4222268"/>
                  </a:cubicBezTo>
                  <a:lnTo>
                    <a:pt x="4968352" y="4189141"/>
                  </a:lnTo>
                  <a:lnTo>
                    <a:pt x="4979564" y="4155400"/>
                  </a:lnTo>
                  <a:lnTo>
                    <a:pt x="4990913" y="4121577"/>
                  </a:lnTo>
                  <a:cubicBezTo>
                    <a:pt x="4994441" y="4110119"/>
                    <a:pt x="4997522" y="4098194"/>
                    <a:pt x="5000865" y="4086570"/>
                  </a:cubicBezTo>
                  <a:lnTo>
                    <a:pt x="5020612" y="4016281"/>
                  </a:lnTo>
                  <a:lnTo>
                    <a:pt x="5030486" y="3981137"/>
                  </a:lnTo>
                  <a:lnTo>
                    <a:pt x="5035423" y="3963565"/>
                  </a:lnTo>
                  <a:lnTo>
                    <a:pt x="5039507" y="3945765"/>
                  </a:lnTo>
                  <a:cubicBezTo>
                    <a:pt x="5050088" y="3898175"/>
                    <a:pt x="5061308" y="3850756"/>
                    <a:pt x="5071597" y="3802972"/>
                  </a:cubicBezTo>
                  <a:lnTo>
                    <a:pt x="5096108" y="3658610"/>
                  </a:lnTo>
                  <a:cubicBezTo>
                    <a:pt x="5102684" y="3610180"/>
                    <a:pt x="5107604" y="3561536"/>
                    <a:pt x="5113299" y="3512985"/>
                  </a:cubicBezTo>
                  <a:lnTo>
                    <a:pt x="5115328" y="3494749"/>
                  </a:lnTo>
                  <a:lnTo>
                    <a:pt x="5116446" y="3476502"/>
                  </a:lnTo>
                  <a:lnTo>
                    <a:pt x="5118711" y="3439898"/>
                  </a:lnTo>
                  <a:lnTo>
                    <a:pt x="5123270" y="3366583"/>
                  </a:lnTo>
                  <a:cubicBezTo>
                    <a:pt x="5126606" y="3268829"/>
                    <a:pt x="5127431" y="3170634"/>
                    <a:pt x="5121172" y="3072860"/>
                  </a:cubicBezTo>
                  <a:lnTo>
                    <a:pt x="5119473" y="3036121"/>
                  </a:lnTo>
                  <a:cubicBezTo>
                    <a:pt x="5118968" y="3023930"/>
                    <a:pt x="5117310" y="3011778"/>
                    <a:pt x="5116244" y="2999552"/>
                  </a:cubicBezTo>
                  <a:lnTo>
                    <a:pt x="5109221" y="2926379"/>
                  </a:lnTo>
                  <a:cubicBezTo>
                    <a:pt x="5105544" y="2877404"/>
                    <a:pt x="5096760" y="2829145"/>
                    <a:pt x="5089643" y="2780639"/>
                  </a:cubicBezTo>
                  <a:lnTo>
                    <a:pt x="5084078" y="2744255"/>
                  </a:lnTo>
                  <a:cubicBezTo>
                    <a:pt x="5082420" y="2732104"/>
                    <a:pt x="5080412" y="2719974"/>
                    <a:pt x="5077785" y="2708026"/>
                  </a:cubicBezTo>
                  <a:lnTo>
                    <a:pt x="5063128" y="2636053"/>
                  </a:lnTo>
                  <a:cubicBezTo>
                    <a:pt x="5057902" y="2612048"/>
                    <a:pt x="5053511" y="2587920"/>
                    <a:pt x="5047530" y="2564176"/>
                  </a:cubicBezTo>
                  <a:lnTo>
                    <a:pt x="5028967" y="2493127"/>
                  </a:lnTo>
                  <a:cubicBezTo>
                    <a:pt x="4979424" y="2303537"/>
                    <a:pt x="4909775" y="2119458"/>
                    <a:pt x="4822623" y="1944830"/>
                  </a:cubicBezTo>
                  <a:cubicBezTo>
                    <a:pt x="4648947" y="1594931"/>
                    <a:pt x="4401749" y="1285261"/>
                    <a:pt x="4108183" y="1038170"/>
                  </a:cubicBezTo>
                  <a:cubicBezTo>
                    <a:pt x="3961444" y="914460"/>
                    <a:pt x="3803854" y="805232"/>
                    <a:pt x="3638213" y="712395"/>
                  </a:cubicBezTo>
                  <a:lnTo>
                    <a:pt x="3575480" y="678662"/>
                  </a:lnTo>
                  <a:cubicBezTo>
                    <a:pt x="3554450" y="667578"/>
                    <a:pt x="3534194" y="655311"/>
                    <a:pt x="3512574" y="645577"/>
                  </a:cubicBezTo>
                  <a:lnTo>
                    <a:pt x="3448603" y="614757"/>
                  </a:lnTo>
                  <a:lnTo>
                    <a:pt x="3416617" y="599347"/>
                  </a:lnTo>
                  <a:cubicBezTo>
                    <a:pt x="3406000" y="594185"/>
                    <a:pt x="3395413" y="588913"/>
                    <a:pt x="3384352" y="584559"/>
                  </a:cubicBezTo>
                  <a:cubicBezTo>
                    <a:pt x="3340850" y="566062"/>
                    <a:pt x="3297707" y="547083"/>
                    <a:pt x="3254088" y="529021"/>
                  </a:cubicBezTo>
                  <a:cubicBezTo>
                    <a:pt x="3209736" y="512847"/>
                    <a:pt x="3165607" y="496270"/>
                    <a:pt x="3121640" y="479505"/>
                  </a:cubicBezTo>
                  <a:lnTo>
                    <a:pt x="2987193" y="436176"/>
                  </a:lnTo>
                  <a:cubicBezTo>
                    <a:pt x="2942116" y="422708"/>
                    <a:pt x="2896575" y="410968"/>
                    <a:pt x="2851296" y="398256"/>
                  </a:cubicBezTo>
                  <a:cubicBezTo>
                    <a:pt x="2759507" y="375285"/>
                    <a:pt x="2666373" y="353923"/>
                    <a:pt x="2573611" y="336717"/>
                  </a:cubicBezTo>
                  <a:cubicBezTo>
                    <a:pt x="2387776" y="301762"/>
                    <a:pt x="2200839" y="280304"/>
                    <a:pt x="2014208" y="276896"/>
                  </a:cubicBezTo>
                  <a:cubicBezTo>
                    <a:pt x="1827605" y="273381"/>
                    <a:pt x="1641223" y="288238"/>
                    <a:pt x="1457097" y="322828"/>
                  </a:cubicBezTo>
                  <a:cubicBezTo>
                    <a:pt x="1272912" y="357634"/>
                    <a:pt x="1091595" y="413727"/>
                    <a:pt x="914684" y="486648"/>
                  </a:cubicBezTo>
                  <a:lnTo>
                    <a:pt x="848661" y="515093"/>
                  </a:lnTo>
                  <a:cubicBezTo>
                    <a:pt x="826573" y="524592"/>
                    <a:pt x="804281" y="533573"/>
                    <a:pt x="782834" y="544519"/>
                  </a:cubicBezTo>
                  <a:lnTo>
                    <a:pt x="717715" y="575988"/>
                  </a:lnTo>
                  <a:cubicBezTo>
                    <a:pt x="696005" y="586632"/>
                    <a:pt x="673986" y="596729"/>
                    <a:pt x="653112" y="608523"/>
                  </a:cubicBezTo>
                  <a:cubicBezTo>
                    <a:pt x="568070" y="653782"/>
                    <a:pt x="483901" y="700897"/>
                    <a:pt x="406671" y="756246"/>
                  </a:cubicBezTo>
                  <a:cubicBezTo>
                    <a:pt x="327441" y="809669"/>
                    <a:pt x="256836" y="872706"/>
                    <a:pt x="191033" y="942131"/>
                  </a:cubicBezTo>
                  <a:cubicBezTo>
                    <a:pt x="175048" y="959988"/>
                    <a:pt x="159064" y="977846"/>
                    <a:pt x="143339" y="996006"/>
                  </a:cubicBezTo>
                  <a:lnTo>
                    <a:pt x="98848" y="1053288"/>
                  </a:lnTo>
                  <a:cubicBezTo>
                    <a:pt x="83542" y="1072023"/>
                    <a:pt x="70312" y="1092822"/>
                    <a:pt x="56083" y="1112657"/>
                  </a:cubicBezTo>
                  <a:cubicBezTo>
                    <a:pt x="42010" y="1132765"/>
                    <a:pt x="27965" y="1152765"/>
                    <a:pt x="14889" y="1173837"/>
                  </a:cubicBezTo>
                  <a:lnTo>
                    <a:pt x="0" y="1198088"/>
                  </a:lnTo>
                  <a:lnTo>
                    <a:pt x="0" y="888809"/>
                  </a:lnTo>
                  <a:lnTo>
                    <a:pt x="88781" y="802825"/>
                  </a:lnTo>
                  <a:cubicBezTo>
                    <a:pt x="672175" y="289643"/>
                    <a:pt x="1428944" y="-5083"/>
                    <a:pt x="2220349" y="6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2" name="Title 1">
            <a:extLst>
              <a:ext uri="{FF2B5EF4-FFF2-40B4-BE49-F238E27FC236}">
                <a16:creationId xmlns:a16="http://schemas.microsoft.com/office/drawing/2014/main" id="{448E46E0-606F-EEC5-CFD1-E3B30CB6E0E6}"/>
              </a:ext>
            </a:extLst>
          </p:cNvPr>
          <p:cNvSpPr>
            <a:spLocks noGrp="1"/>
          </p:cNvSpPr>
          <p:nvPr>
            <p:ph type="title"/>
          </p:nvPr>
        </p:nvSpPr>
        <p:spPr>
          <a:xfrm>
            <a:off x="0" y="1295334"/>
            <a:ext cx="3515286" cy="1661622"/>
          </a:xfrm>
          <a:scene3d>
            <a:camera prst="orthographicFront">
              <a:rot lat="0" lon="0" rev="1200000"/>
            </a:camera>
            <a:lightRig rig="threePt" dir="t"/>
          </a:scene3d>
        </p:spPr>
        <p:txBody>
          <a:bodyPr vert="horz" lIns="91440" tIns="45720" rIns="91440" bIns="45720" rtlCol="0" anchor="t">
            <a:normAutofit/>
          </a:bodyPr>
          <a:lstStyle/>
          <a:p>
            <a:pPr algn="ctr"/>
            <a:r>
              <a:rPr lang="en-US" sz="3200" b="1" kern="1200" dirty="0">
                <a:solidFill>
                  <a:schemeClr val="accent5"/>
                </a:solidFill>
                <a:latin typeface="Georgia" panose="02040502050405020303" pitchFamily="18" charset="0"/>
              </a:rPr>
              <a:t>Budgeting School District</a:t>
            </a:r>
          </a:p>
        </p:txBody>
      </p:sp>
      <p:sp>
        <p:nvSpPr>
          <p:cNvPr id="7" name="TextBox 6">
            <a:extLst>
              <a:ext uri="{FF2B5EF4-FFF2-40B4-BE49-F238E27FC236}">
                <a16:creationId xmlns:a16="http://schemas.microsoft.com/office/drawing/2014/main" id="{BA80B807-22A2-F2C9-1E37-6D73D4A9B41A}"/>
              </a:ext>
            </a:extLst>
          </p:cNvPr>
          <p:cNvSpPr txBox="1"/>
          <p:nvPr/>
        </p:nvSpPr>
        <p:spPr>
          <a:xfrm>
            <a:off x="0" y="6389487"/>
            <a:ext cx="12188952" cy="523220"/>
          </a:xfrm>
          <a:prstGeom prst="rect">
            <a:avLst/>
          </a:prstGeom>
          <a:solidFill>
            <a:schemeClr val="accent5">
              <a:lumMod val="60000"/>
              <a:lumOff val="4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hlinkClick r:id="rId2">
                  <a:extLst>
                    <a:ext uri="{A12FA001-AC4F-418D-AE19-62706E023703}">
                      <ahyp:hlinkClr xmlns:ahyp="http://schemas.microsoft.com/office/drawing/2018/hyperlinkcolor" val="tx"/>
                    </a:ext>
                  </a:extLst>
                </a:hlinkClick>
              </a:rPr>
              <a:t>https://www.education.ne.gov/fos/budgeting-school-district/</a:t>
            </a:r>
            <a:endParaRPr kumimoji="0" lang="en-US" sz="28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endParaRPr>
          </a:p>
        </p:txBody>
      </p:sp>
      <p:pic>
        <p:nvPicPr>
          <p:cNvPr id="6" name="Picture 5">
            <a:extLst>
              <a:ext uri="{FF2B5EF4-FFF2-40B4-BE49-F238E27FC236}">
                <a16:creationId xmlns:a16="http://schemas.microsoft.com/office/drawing/2014/main" id="{D1271C2A-C877-5E3B-D132-900F1904727E}"/>
              </a:ext>
            </a:extLst>
          </p:cNvPr>
          <p:cNvPicPr>
            <a:picLocks noChangeAspect="1"/>
          </p:cNvPicPr>
          <p:nvPr/>
        </p:nvPicPr>
        <p:blipFill>
          <a:blip r:embed="rId3"/>
          <a:stretch>
            <a:fillRect/>
          </a:stretch>
        </p:blipFill>
        <p:spPr>
          <a:xfrm>
            <a:off x="1053867" y="2417453"/>
            <a:ext cx="2590933" cy="2559182"/>
          </a:xfrm>
          <a:prstGeom prst="rect">
            <a:avLst/>
          </a:prstGeom>
        </p:spPr>
      </p:pic>
      <p:pic>
        <p:nvPicPr>
          <p:cNvPr id="8" name="Picture 7">
            <a:extLst>
              <a:ext uri="{FF2B5EF4-FFF2-40B4-BE49-F238E27FC236}">
                <a16:creationId xmlns:a16="http://schemas.microsoft.com/office/drawing/2014/main" id="{53E566FD-C492-89C2-2C1A-AAAFCBF5FACF}"/>
              </a:ext>
            </a:extLst>
          </p:cNvPr>
          <p:cNvPicPr>
            <a:picLocks noChangeAspect="1"/>
          </p:cNvPicPr>
          <p:nvPr/>
        </p:nvPicPr>
        <p:blipFill>
          <a:blip r:embed="rId4"/>
          <a:stretch>
            <a:fillRect/>
          </a:stretch>
        </p:blipFill>
        <p:spPr>
          <a:xfrm>
            <a:off x="5847859" y="195256"/>
            <a:ext cx="5611342" cy="6042984"/>
          </a:xfrm>
          <a:prstGeom prst="rect">
            <a:avLst/>
          </a:prstGeom>
        </p:spPr>
      </p:pic>
      <p:sp>
        <p:nvSpPr>
          <p:cNvPr id="9" name="Arrow: Left 8">
            <a:extLst>
              <a:ext uri="{FF2B5EF4-FFF2-40B4-BE49-F238E27FC236}">
                <a16:creationId xmlns:a16="http://schemas.microsoft.com/office/drawing/2014/main" id="{8A55CAC0-2A1A-202D-DDD9-BD9D32A17DB4}"/>
              </a:ext>
              <a:ext uri="{C183D7F6-B498-43B3-948B-1728B52AA6E4}">
                <adec:decorative xmlns:adec="http://schemas.microsoft.com/office/drawing/2017/decorative" val="1"/>
              </a:ext>
            </a:extLst>
          </p:cNvPr>
          <p:cNvSpPr/>
          <p:nvPr/>
        </p:nvSpPr>
        <p:spPr>
          <a:xfrm>
            <a:off x="9273277" y="3313562"/>
            <a:ext cx="1747520" cy="203200"/>
          </a:xfrm>
          <a:prstGeom prst="leftArrow">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7546106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56">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58" name="Freeform: Shape 5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56" name="Right Triangle 55">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7" name="Picture 6">
            <a:extLst>
              <a:ext uri="{FF2B5EF4-FFF2-40B4-BE49-F238E27FC236}">
                <a16:creationId xmlns:a16="http://schemas.microsoft.com/office/drawing/2014/main" id="{4A4ECCE5-65C6-804A-0182-9D7E77EDC1AE}"/>
              </a:ext>
            </a:extLst>
          </p:cNvPr>
          <p:cNvPicPr>
            <a:picLocks noChangeAspect="1"/>
          </p:cNvPicPr>
          <p:nvPr/>
        </p:nvPicPr>
        <p:blipFill>
          <a:blip r:embed="rId2"/>
          <a:stretch>
            <a:fillRect/>
          </a:stretch>
        </p:blipFill>
        <p:spPr>
          <a:xfrm>
            <a:off x="1391478" y="670560"/>
            <a:ext cx="6202017" cy="5557961"/>
          </a:xfrm>
          <a:prstGeom prst="rect">
            <a:avLst/>
          </a:prstGeom>
        </p:spPr>
      </p:pic>
    </p:spTree>
    <p:extLst>
      <p:ext uri="{BB962C8B-B14F-4D97-AF65-F5344CB8AC3E}">
        <p14:creationId xmlns:p14="http://schemas.microsoft.com/office/powerpoint/2010/main" val="2517500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6EBD5-46DA-B5EE-A84E-C736521849E1}"/>
              </a:ext>
            </a:extLst>
          </p:cNvPr>
          <p:cNvSpPr>
            <a:spLocks noGrp="1"/>
          </p:cNvSpPr>
          <p:nvPr>
            <p:ph type="title"/>
          </p:nvPr>
        </p:nvSpPr>
        <p:spPr>
          <a:xfrm>
            <a:off x="831850" y="1237120"/>
            <a:ext cx="10466875" cy="1940186"/>
          </a:xfrm>
        </p:spPr>
        <p:txBody>
          <a:bodyPr>
            <a:normAutofit/>
          </a:bodyPr>
          <a:lstStyle/>
          <a:p>
            <a:pPr algn="ctr"/>
            <a:r>
              <a:rPr lang="en-US" dirty="0"/>
              <a:t>School District Funds</a:t>
            </a:r>
            <a:br>
              <a:rPr lang="en-US" dirty="0"/>
            </a:br>
            <a:r>
              <a:rPr lang="en-US" dirty="0"/>
              <a:t>Bryce Wilson</a:t>
            </a:r>
          </a:p>
        </p:txBody>
      </p:sp>
    </p:spTree>
    <p:extLst>
      <p:ext uri="{BB962C8B-B14F-4D97-AF65-F5344CB8AC3E}">
        <p14:creationId xmlns:p14="http://schemas.microsoft.com/office/powerpoint/2010/main" val="16151475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3"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4"/>
          <p:cNvSpPr txBox="1">
            <a:spLocks noGrp="1"/>
          </p:cNvSpPr>
          <p:nvPr>
            <p:ph type="title"/>
          </p:nvPr>
        </p:nvSpPr>
        <p:spPr>
          <a:xfrm>
            <a:off x="502824" y="145775"/>
            <a:ext cx="11298237" cy="87022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tx2"/>
                </a:solidFill>
                <a:latin typeface="Georgia" panose="02040502050405020303" pitchFamily="18" charset="0"/>
              </a:rPr>
              <a:t>2026/27 Budget Authority Certification</a:t>
            </a:r>
            <a:br>
              <a:rPr lang="en-US" sz="3200" b="1" dirty="0">
                <a:solidFill>
                  <a:schemeClr val="tx2"/>
                </a:solidFill>
                <a:latin typeface="Georgia" panose="02040502050405020303" pitchFamily="18" charset="0"/>
              </a:rPr>
            </a:br>
            <a:r>
              <a:rPr lang="en-US" sz="1800" b="1" dirty="0">
                <a:solidFill>
                  <a:schemeClr val="tx2">
                    <a:lumMod val="60000"/>
                    <a:lumOff val="40000"/>
                  </a:schemeClr>
                </a:solidFill>
                <a:latin typeface="Georgia" panose="02040502050405020303" pitchFamily="18" charset="0"/>
                <a:ea typeface="+mn-ea"/>
                <a:cs typeface="+mn-cs"/>
              </a:rPr>
              <a:t>https://www.education.ne.gov/fos/budget-factors/</a:t>
            </a:r>
            <a:endParaRPr lang="en-US" sz="1800" i="1" dirty="0">
              <a:solidFill>
                <a:schemeClr val="tx2">
                  <a:lumMod val="60000"/>
                  <a:lumOff val="40000"/>
                </a:schemeClr>
              </a:solidFill>
              <a:effectLst>
                <a:outerShdw blurRad="38100" dist="38100" dir="2700000" algn="tl">
                  <a:srgbClr val="000000">
                    <a:alpha val="43137"/>
                  </a:srgbClr>
                </a:outerShdw>
              </a:effectLst>
              <a:latin typeface="Georgia" panose="02040502050405020303" pitchFamily="18" charset="0"/>
            </a:endParaRPr>
          </a:p>
        </p:txBody>
      </p:sp>
      <p:sp>
        <p:nvSpPr>
          <p:cNvPr id="8" name="TextBox 7">
            <a:extLst>
              <a:ext uri="{FF2B5EF4-FFF2-40B4-BE49-F238E27FC236}">
                <a16:creationId xmlns:a16="http://schemas.microsoft.com/office/drawing/2014/main" id="{F3816A76-2B4C-CCBD-3B7C-328C54AD31A9}"/>
              </a:ext>
            </a:extLst>
          </p:cNvPr>
          <p:cNvSpPr txBox="1"/>
          <p:nvPr/>
        </p:nvSpPr>
        <p:spPr>
          <a:xfrm>
            <a:off x="5678114" y="1944536"/>
            <a:ext cx="6036808" cy="4411721"/>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Certified on or before March 1st </a:t>
            </a:r>
            <a:br>
              <a:rPr kumimoji="0" lang="en-US" sz="24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r>
              <a:rPr kumimoji="0" lang="en-US" sz="24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each year</a:t>
            </a: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*See Budget Text for full calculation explanation</a:t>
            </a: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*Budget Base, Student Growth, or Formula Needs </a:t>
            </a: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*Pre-populates into LC-2 </a:t>
            </a:r>
            <a:b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br>
            <a:endParaRPr kumimoji="0" lang="en-US" sz="24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4A500DE7-F831-8879-5508-DA5D3C9C090B}"/>
              </a:ext>
            </a:extLst>
          </p:cNvPr>
          <p:cNvPicPr>
            <a:picLocks noChangeAspect="1"/>
          </p:cNvPicPr>
          <p:nvPr/>
        </p:nvPicPr>
        <p:blipFill>
          <a:blip r:embed="rId2"/>
          <a:stretch>
            <a:fillRect/>
          </a:stretch>
        </p:blipFill>
        <p:spPr>
          <a:xfrm>
            <a:off x="1054594" y="1497496"/>
            <a:ext cx="3932595" cy="4897098"/>
          </a:xfrm>
          <a:prstGeom prst="rect">
            <a:avLst/>
          </a:prstGeom>
          <a:ln w="28575">
            <a:solidFill>
              <a:srgbClr val="7030A0"/>
            </a:solidFill>
          </a:ln>
          <a:scene3d>
            <a:camera prst="orthographicFront">
              <a:rot lat="0" lon="0" rev="600000"/>
            </a:camera>
            <a:lightRig rig="threePt" dir="t"/>
          </a:scene3d>
        </p:spPr>
      </p:pic>
    </p:spTree>
    <p:extLst>
      <p:ext uri="{BB962C8B-B14F-4D97-AF65-F5344CB8AC3E}">
        <p14:creationId xmlns:p14="http://schemas.microsoft.com/office/powerpoint/2010/main" val="3783285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B58BDD4-F58D-60AB-7888-689E65C68FBE}"/>
              </a:ext>
            </a:extLst>
          </p:cNvPr>
          <p:cNvPicPr>
            <a:picLocks noChangeAspect="1"/>
          </p:cNvPicPr>
          <p:nvPr/>
        </p:nvPicPr>
        <p:blipFill>
          <a:blip r:embed="rId3"/>
          <a:srcRect l="35988" r="27298"/>
          <a:stretch>
            <a:fillRect/>
          </a:stretch>
        </p:blipFill>
        <p:spPr>
          <a:xfrm>
            <a:off x="0" y="10"/>
            <a:ext cx="4196496" cy="6857990"/>
          </a:xfrm>
          <a:prstGeom prst="rect">
            <a:avLst/>
          </a:prstGeom>
          <a:effectLst/>
        </p:spPr>
      </p:pic>
      <p:sp>
        <p:nvSpPr>
          <p:cNvPr id="7" name="TextBox 6">
            <a:extLst>
              <a:ext uri="{FF2B5EF4-FFF2-40B4-BE49-F238E27FC236}">
                <a16:creationId xmlns:a16="http://schemas.microsoft.com/office/drawing/2014/main" id="{33FBD927-4E0C-DD9A-5468-8E4DF7CF605B}"/>
              </a:ext>
            </a:extLst>
          </p:cNvPr>
          <p:cNvSpPr txBox="1"/>
          <p:nvPr/>
        </p:nvSpPr>
        <p:spPr>
          <a:xfrm>
            <a:off x="459071" y="6238880"/>
            <a:ext cx="11285621" cy="461665"/>
          </a:xfrm>
          <a:prstGeom prst="rect">
            <a:avLst/>
          </a:prstGeom>
          <a:solidFill>
            <a:schemeClr val="accent6">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Reference: See Budget Text – Allowable Reserve Limitation for more info </a:t>
            </a:r>
          </a:p>
        </p:txBody>
      </p:sp>
      <p:graphicFrame>
        <p:nvGraphicFramePr>
          <p:cNvPr id="8" name="Content Placeholder 5">
            <a:extLst>
              <a:ext uri="{FF2B5EF4-FFF2-40B4-BE49-F238E27FC236}">
                <a16:creationId xmlns:a16="http://schemas.microsoft.com/office/drawing/2014/main" id="{D8CBC240-3AE2-8A14-69CC-2A713D41B7E6}"/>
              </a:ext>
            </a:extLst>
          </p:cNvPr>
          <p:cNvGraphicFramePr>
            <a:graphicFrameLocks noGrp="1"/>
          </p:cNvGraphicFramePr>
          <p:nvPr>
            <p:ph idx="1"/>
          </p:nvPr>
        </p:nvGraphicFramePr>
        <p:xfrm>
          <a:off x="4257040" y="1087120"/>
          <a:ext cx="7528560" cy="49987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itle 4"/>
          <p:cNvSpPr txBox="1">
            <a:spLocks/>
          </p:cNvSpPr>
          <p:nvPr/>
        </p:nvSpPr>
        <p:spPr>
          <a:xfrm>
            <a:off x="295811" y="225287"/>
            <a:ext cx="3388294" cy="3048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001689"/>
                </a:solidFill>
                <a:effectLst/>
                <a:uLnTx/>
                <a:uFillTx/>
                <a:latin typeface="Georgia" panose="02040502050405020303" pitchFamily="18" charset="0"/>
                <a:ea typeface="+mj-ea"/>
                <a:cs typeface="+mj-cs"/>
              </a:rPr>
              <a:t>Allowable Reserves</a:t>
            </a:r>
            <a:endParaRPr kumimoji="0" lang="en-US" sz="3600" b="0" i="1" u="none" strike="noStrike" kern="1200" cap="none" spc="0" normalizeH="0" baseline="0" noProof="0" dirty="0">
              <a:ln>
                <a:noFill/>
              </a:ln>
              <a:solidFill>
                <a:srgbClr val="001689"/>
              </a:solidFill>
              <a:effectLst>
                <a:outerShdw blurRad="38100" dist="38100" dir="2700000" algn="tl">
                  <a:srgbClr val="000000">
                    <a:alpha val="43137"/>
                  </a:srgbClr>
                </a:outerShdw>
              </a:effectLst>
              <a:uLnTx/>
              <a:uFillTx/>
              <a:latin typeface="Georgia" panose="02040502050405020303" pitchFamily="18" charset="0"/>
              <a:ea typeface="+mj-ea"/>
              <a:cs typeface="+mj-cs"/>
            </a:endParaRPr>
          </a:p>
        </p:txBody>
      </p:sp>
    </p:spTree>
    <p:extLst>
      <p:ext uri="{BB962C8B-B14F-4D97-AF65-F5344CB8AC3E}">
        <p14:creationId xmlns:p14="http://schemas.microsoft.com/office/powerpoint/2010/main" val="1729281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251957-B328-F859-C871-E2D4F43D8F0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20CC37B-89D7-BDEA-63E4-BB15A9E358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3" name="sketch line">
            <a:extLst>
              <a:ext uri="{FF2B5EF4-FFF2-40B4-BE49-F238E27FC236}">
                <a16:creationId xmlns:a16="http://schemas.microsoft.com/office/drawing/2014/main" id="{C32D2D47-65EC-23B1-2029-5747DD02C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4">
            <a:extLst>
              <a:ext uri="{FF2B5EF4-FFF2-40B4-BE49-F238E27FC236}">
                <a16:creationId xmlns:a16="http://schemas.microsoft.com/office/drawing/2014/main" id="{8B913527-94CC-EA6F-A6E4-AAF98FBBC4BD}"/>
              </a:ext>
            </a:extLst>
          </p:cNvPr>
          <p:cNvSpPr txBox="1">
            <a:spLocks noGrp="1"/>
          </p:cNvSpPr>
          <p:nvPr>
            <p:ph type="title"/>
          </p:nvPr>
        </p:nvSpPr>
        <p:spPr>
          <a:xfrm>
            <a:off x="502824" y="145775"/>
            <a:ext cx="11298237" cy="12192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1" dirty="0">
                <a:solidFill>
                  <a:schemeClr val="tx2"/>
                </a:solidFill>
                <a:latin typeface="Georgia" panose="02040502050405020303" pitchFamily="18" charset="0"/>
              </a:rPr>
              <a:t>2026/27 Property Tax Authority Certification</a:t>
            </a:r>
            <a:br>
              <a:rPr lang="en-US" sz="3200" b="1" dirty="0">
                <a:solidFill>
                  <a:schemeClr val="tx2"/>
                </a:solidFill>
                <a:latin typeface="Georgia" panose="02040502050405020303" pitchFamily="18" charset="0"/>
              </a:rPr>
            </a:br>
            <a:r>
              <a:rPr kumimoji="0" lang="en-US" sz="1800" b="1" i="0" u="none" strike="noStrike" kern="1200" cap="none" spc="0" normalizeH="0" baseline="0" noProof="0" dirty="0">
                <a:ln>
                  <a:noFill/>
                </a:ln>
                <a:solidFill>
                  <a:schemeClr val="tx2">
                    <a:lumMod val="60000"/>
                    <a:lumOff val="40000"/>
                  </a:schemeClr>
                </a:solidFill>
                <a:effectLst/>
                <a:uLnTx/>
                <a:uFillTx/>
                <a:latin typeface="Georgia" panose="02040502050405020303" pitchFamily="18" charset="0"/>
                <a:ea typeface="+mn-ea"/>
                <a:cs typeface="+mn-cs"/>
              </a:rPr>
              <a:t>https://www.education.ne.gov/fos/budgeting-school-district/property-tax-authority/</a:t>
            </a:r>
            <a:br>
              <a:rPr kumimoji="0" lang="en-US" sz="1800" b="1" i="0" u="none" strike="noStrike" kern="1200" cap="none" spc="0" normalizeH="0" baseline="0" noProof="0" dirty="0">
                <a:ln>
                  <a:noFill/>
                </a:ln>
                <a:solidFill>
                  <a:schemeClr val="tx2">
                    <a:lumMod val="60000"/>
                    <a:lumOff val="40000"/>
                  </a:schemeClr>
                </a:solidFill>
                <a:effectLst/>
                <a:uLnTx/>
                <a:uFillTx/>
                <a:latin typeface="Georgia" panose="02040502050405020303" pitchFamily="18" charset="0"/>
                <a:ea typeface="+mn-ea"/>
                <a:cs typeface="+mn-cs"/>
              </a:rPr>
            </a:br>
            <a:endParaRPr lang="en-US" sz="1800" i="1" dirty="0">
              <a:solidFill>
                <a:schemeClr val="tx2">
                  <a:lumMod val="60000"/>
                  <a:lumOff val="40000"/>
                </a:schemeClr>
              </a:solidFill>
              <a:effectLst>
                <a:outerShdw blurRad="38100" dist="38100" dir="2700000" algn="tl">
                  <a:srgbClr val="000000">
                    <a:alpha val="43137"/>
                  </a:srgbClr>
                </a:outerShdw>
              </a:effectLst>
              <a:latin typeface="Georgia" panose="02040502050405020303" pitchFamily="18" charset="0"/>
            </a:endParaRPr>
          </a:p>
        </p:txBody>
      </p:sp>
      <p:pic>
        <p:nvPicPr>
          <p:cNvPr id="18" name="Picture 17">
            <a:extLst>
              <a:ext uri="{FF2B5EF4-FFF2-40B4-BE49-F238E27FC236}">
                <a16:creationId xmlns:a16="http://schemas.microsoft.com/office/drawing/2014/main" id="{41732349-AA1E-65CF-2F50-7FBA6359B31D}"/>
              </a:ext>
            </a:extLst>
          </p:cNvPr>
          <p:cNvPicPr>
            <a:picLocks noChangeAspect="1"/>
          </p:cNvPicPr>
          <p:nvPr/>
        </p:nvPicPr>
        <p:blipFill>
          <a:blip r:embed="rId2"/>
          <a:stretch>
            <a:fillRect/>
          </a:stretch>
        </p:blipFill>
        <p:spPr>
          <a:xfrm rot="-360000">
            <a:off x="660051" y="1731562"/>
            <a:ext cx="3636690" cy="4561599"/>
          </a:xfrm>
          <a:prstGeom prst="rect">
            <a:avLst/>
          </a:prstGeom>
          <a:solidFill>
            <a:srgbClr val="7030A0"/>
          </a:solidFill>
          <a:ln w="25400">
            <a:solidFill>
              <a:srgbClr val="7030A0"/>
            </a:solidFill>
          </a:ln>
        </p:spPr>
      </p:pic>
      <p:pic>
        <p:nvPicPr>
          <p:cNvPr id="19" name="Picture 18">
            <a:extLst>
              <a:ext uri="{FF2B5EF4-FFF2-40B4-BE49-F238E27FC236}">
                <a16:creationId xmlns:a16="http://schemas.microsoft.com/office/drawing/2014/main" id="{3D4DFF7B-28A4-E513-23B1-698C6774DEBB}"/>
              </a:ext>
            </a:extLst>
          </p:cNvPr>
          <p:cNvPicPr>
            <a:picLocks noChangeAspect="1"/>
          </p:cNvPicPr>
          <p:nvPr/>
        </p:nvPicPr>
        <p:blipFill>
          <a:blip r:embed="rId3"/>
          <a:stretch>
            <a:fillRect/>
          </a:stretch>
        </p:blipFill>
        <p:spPr>
          <a:xfrm>
            <a:off x="5349550" y="1839403"/>
            <a:ext cx="6104746" cy="2453860"/>
          </a:xfrm>
          <a:prstGeom prst="rect">
            <a:avLst/>
          </a:prstGeom>
          <a:solidFill>
            <a:srgbClr val="7030A0"/>
          </a:solidFill>
          <a:ln w="25400">
            <a:solidFill>
              <a:srgbClr val="7030A0"/>
            </a:solidFill>
          </a:ln>
        </p:spPr>
      </p:pic>
      <p:sp>
        <p:nvSpPr>
          <p:cNvPr id="8" name="TextBox 7">
            <a:extLst>
              <a:ext uri="{FF2B5EF4-FFF2-40B4-BE49-F238E27FC236}">
                <a16:creationId xmlns:a16="http://schemas.microsoft.com/office/drawing/2014/main" id="{9DBE57B2-A084-508A-2A36-4A1B0D887B68}"/>
              </a:ext>
            </a:extLst>
          </p:cNvPr>
          <p:cNvSpPr txBox="1"/>
          <p:nvPr/>
        </p:nvSpPr>
        <p:spPr>
          <a:xfrm>
            <a:off x="4815841" y="4555214"/>
            <a:ext cx="7263074" cy="2359364"/>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*Certified in May/ June based on Legislature</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*Applies to General &amp; Special Building Fund</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*Additional authority must be approved by 70% of board  </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*New Certification Document</a:t>
            </a:r>
            <a:endParaRPr kumimoji="0" lang="en-US" sz="2400" b="0" i="0" u="none" strike="noStrike" kern="100" cap="none" spc="0" normalizeH="0" baseline="0" noProof="0" dirty="0">
              <a:ln>
                <a:noFill/>
              </a:ln>
              <a:solidFill>
                <a:srgbClr val="001689">
                  <a:lumMod val="60000"/>
                  <a:lumOff val="40000"/>
                </a:srgbClr>
              </a:solidFill>
              <a:effectLst/>
              <a:uLnTx/>
              <a:uFillTx/>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8229534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A77EB-6FF2-D42E-B2E1-65FF6279511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3FF723-2E25-D53E-0B92-EF008131F18C}"/>
              </a:ext>
            </a:extLst>
          </p:cNvPr>
          <p:cNvSpPr>
            <a:spLocks noGrp="1"/>
          </p:cNvSpPr>
          <p:nvPr>
            <p:ph type="title"/>
          </p:nvPr>
        </p:nvSpPr>
        <p:spPr>
          <a:xfrm>
            <a:off x="897421" y="160403"/>
            <a:ext cx="10629856" cy="714240"/>
          </a:xfrm>
        </p:spPr>
        <p:txBody>
          <a:bodyPr>
            <a:noAutofit/>
          </a:bodyPr>
          <a:lstStyle/>
          <a:p>
            <a:r>
              <a:rPr lang="en-US" sz="3400" b="1" dirty="0">
                <a:solidFill>
                  <a:srgbClr val="7030A0"/>
                </a:solidFill>
                <a:latin typeface="Georgia" panose="02040502050405020303" pitchFamily="18" charset="0"/>
              </a:rPr>
              <a:t>Budget Instruction Manual  </a:t>
            </a:r>
          </a:p>
        </p:txBody>
      </p:sp>
      <p:sp>
        <p:nvSpPr>
          <p:cNvPr id="7" name="Content Placeholder 6">
            <a:extLst>
              <a:ext uri="{FF2B5EF4-FFF2-40B4-BE49-F238E27FC236}">
                <a16:creationId xmlns:a16="http://schemas.microsoft.com/office/drawing/2014/main" id="{171BD77B-7A4E-F64A-D67D-C43661D2A3BB}"/>
              </a:ext>
            </a:extLst>
          </p:cNvPr>
          <p:cNvSpPr>
            <a:spLocks noGrp="1"/>
          </p:cNvSpPr>
          <p:nvPr>
            <p:ph sz="half" idx="1"/>
          </p:nvPr>
        </p:nvSpPr>
        <p:spPr>
          <a:xfrm>
            <a:off x="5161281" y="3302000"/>
            <a:ext cx="6898640" cy="2847952"/>
          </a:xfrm>
        </p:spPr>
        <p:txBody>
          <a:bodyPr>
            <a:normAutofit fontScale="92500" lnSpcReduction="10000"/>
          </a:bodyPr>
          <a:lstStyle/>
          <a:p>
            <a:r>
              <a:rPr lang="en-US" sz="3200" dirty="0">
                <a:solidFill>
                  <a:srgbClr val="7030A0"/>
                </a:solidFill>
                <a:latin typeface="Georgia" panose="02040502050405020303" pitchFamily="18" charset="0"/>
              </a:rPr>
              <a:t>Detailed budget form &amp; instructions</a:t>
            </a:r>
            <a:endParaRPr lang="en-US" dirty="0">
              <a:solidFill>
                <a:srgbClr val="7030A0"/>
              </a:solidFill>
              <a:latin typeface="Georgia" panose="02040502050405020303" pitchFamily="18" charset="0"/>
            </a:endParaRPr>
          </a:p>
          <a:p>
            <a:endParaRPr lang="en-US" sz="3200" dirty="0">
              <a:solidFill>
                <a:srgbClr val="7030A0"/>
              </a:solidFill>
              <a:latin typeface="Georgia" panose="02040502050405020303" pitchFamily="18" charset="0"/>
            </a:endParaRPr>
          </a:p>
          <a:p>
            <a:r>
              <a:rPr lang="en-US" sz="3200" dirty="0">
                <a:solidFill>
                  <a:srgbClr val="7030A0"/>
                </a:solidFill>
                <a:latin typeface="Georgia" panose="02040502050405020303" pitchFamily="18" charset="0"/>
              </a:rPr>
              <a:t>In-depth statute reference</a:t>
            </a:r>
          </a:p>
          <a:p>
            <a:endParaRPr lang="en-US" sz="3200" dirty="0">
              <a:solidFill>
                <a:srgbClr val="7030A0"/>
              </a:solidFill>
              <a:latin typeface="Georgia" panose="02040502050405020303" pitchFamily="18" charset="0"/>
            </a:endParaRPr>
          </a:p>
          <a:p>
            <a:r>
              <a:rPr lang="en-US" sz="3200" dirty="0">
                <a:solidFill>
                  <a:srgbClr val="7030A0"/>
                </a:solidFill>
                <a:latin typeface="Georgia" panose="02040502050405020303" pitchFamily="18" charset="0"/>
              </a:rPr>
              <a:t>Updates each year to incorporate Legislative changes</a:t>
            </a:r>
          </a:p>
        </p:txBody>
      </p:sp>
      <p:pic>
        <p:nvPicPr>
          <p:cNvPr id="2" name="Picture 1">
            <a:extLst>
              <a:ext uri="{FF2B5EF4-FFF2-40B4-BE49-F238E27FC236}">
                <a16:creationId xmlns:a16="http://schemas.microsoft.com/office/drawing/2014/main" id="{A3D7E2C5-957B-BB32-3E27-E02DDD9D2DA4}"/>
              </a:ext>
            </a:extLst>
          </p:cNvPr>
          <p:cNvPicPr>
            <a:picLocks noChangeAspect="1"/>
          </p:cNvPicPr>
          <p:nvPr/>
        </p:nvPicPr>
        <p:blipFill>
          <a:blip r:embed="rId2"/>
          <a:srcRect/>
          <a:stretch/>
        </p:blipFill>
        <p:spPr>
          <a:xfrm rot="21120000">
            <a:off x="961305" y="1503883"/>
            <a:ext cx="3383280" cy="4216023"/>
          </a:xfrm>
          <a:prstGeom prst="rect">
            <a:avLst/>
          </a:prstGeom>
          <a:solidFill>
            <a:srgbClr val="7030A0"/>
          </a:solidFill>
          <a:ln w="38100">
            <a:solidFill>
              <a:srgbClr val="7030A0"/>
            </a:solidFill>
          </a:ln>
          <a:effectLst>
            <a:outerShdw blurRad="177800" dist="38100" dir="2700000" algn="tl" rotWithShape="0">
              <a:prstClr val="black">
                <a:alpha val="40000"/>
              </a:prstClr>
            </a:outerShdw>
          </a:effectLst>
        </p:spPr>
      </p:pic>
      <p:sp>
        <p:nvSpPr>
          <p:cNvPr id="3" name="TextBox 2">
            <a:extLst>
              <a:ext uri="{FF2B5EF4-FFF2-40B4-BE49-F238E27FC236}">
                <a16:creationId xmlns:a16="http://schemas.microsoft.com/office/drawing/2014/main" id="{BCB74E8D-31F4-BEF8-6353-295708745C5A}"/>
              </a:ext>
            </a:extLst>
          </p:cNvPr>
          <p:cNvSpPr txBox="1"/>
          <p:nvPr/>
        </p:nvSpPr>
        <p:spPr>
          <a:xfrm>
            <a:off x="0" y="6386006"/>
            <a:ext cx="12192000" cy="523220"/>
          </a:xfrm>
          <a:prstGeom prst="rect">
            <a:avLst/>
          </a:prstGeom>
          <a:solidFill>
            <a:schemeClr val="accent1">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Georgia" panose="02040502050405020303" pitchFamily="18" charset="0"/>
                <a:ea typeface="+mn-ea"/>
                <a:cs typeface="+mn-cs"/>
                <a:hlinkClick r:id="rId3">
                  <a:extLst>
                    <a:ext uri="{A12FA001-AC4F-418D-AE19-62706E023703}">
                      <ahyp:hlinkClr xmlns:ahyp="http://schemas.microsoft.com/office/drawing/2018/hyperlinkcolor" val="tx"/>
                    </a:ext>
                  </a:extLst>
                </a:hlinkClick>
              </a:rPr>
              <a:t>https://auditors.nebraska.gov/Budget_Info.html</a:t>
            </a:r>
            <a:endParaRPr kumimoji="0" lang="en-US" sz="2800" b="0" i="0" u="none" strike="noStrike" kern="1200" cap="none" spc="0" normalizeH="0" baseline="0" noProof="0" dirty="0">
              <a:ln>
                <a:noFill/>
              </a:ln>
              <a:solidFill>
                <a:srgbClr val="FF0000"/>
              </a:solidFill>
              <a:effectLst/>
              <a:uLnTx/>
              <a:uFillTx/>
              <a:latin typeface="Georgia" panose="02040502050405020303" pitchFamily="18" charset="0"/>
              <a:ea typeface="+mn-ea"/>
              <a:cs typeface="+mn-cs"/>
            </a:endParaRPr>
          </a:p>
        </p:txBody>
      </p:sp>
      <p:pic>
        <p:nvPicPr>
          <p:cNvPr id="6" name="Picture 5">
            <a:extLst>
              <a:ext uri="{FF2B5EF4-FFF2-40B4-BE49-F238E27FC236}">
                <a16:creationId xmlns:a16="http://schemas.microsoft.com/office/drawing/2014/main" id="{F14404D0-92CF-DAD5-B563-8487DA19439C}"/>
              </a:ext>
            </a:extLst>
          </p:cNvPr>
          <p:cNvPicPr>
            <a:picLocks noChangeAspect="1"/>
          </p:cNvPicPr>
          <p:nvPr/>
        </p:nvPicPr>
        <p:blipFill>
          <a:blip r:embed="rId4"/>
          <a:stretch>
            <a:fillRect/>
          </a:stretch>
        </p:blipFill>
        <p:spPr>
          <a:xfrm>
            <a:off x="7904480" y="243840"/>
            <a:ext cx="3478597" cy="2753360"/>
          </a:xfrm>
          <a:prstGeom prst="rect">
            <a:avLst/>
          </a:prstGeom>
        </p:spPr>
      </p:pic>
    </p:spTree>
    <p:extLst>
      <p:ext uri="{BB962C8B-B14F-4D97-AF65-F5344CB8AC3E}">
        <p14:creationId xmlns:p14="http://schemas.microsoft.com/office/powerpoint/2010/main" val="2434135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97420" y="160403"/>
            <a:ext cx="9961079" cy="651272"/>
          </a:xfrm>
        </p:spPr>
        <p:txBody>
          <a:bodyPr>
            <a:noAutofit/>
          </a:bodyPr>
          <a:lstStyle/>
          <a:p>
            <a:pPr algn="ctr"/>
            <a:r>
              <a:rPr lang="en-US" sz="3400" b="1" dirty="0">
                <a:solidFill>
                  <a:schemeClr val="accent5"/>
                </a:solidFill>
                <a:latin typeface="Georgia" panose="02040502050405020303" pitchFamily="18" charset="0"/>
              </a:rPr>
              <a:t>Budget Text Document</a:t>
            </a:r>
          </a:p>
        </p:txBody>
      </p:sp>
      <p:sp>
        <p:nvSpPr>
          <p:cNvPr id="7" name="Content Placeholder 6"/>
          <p:cNvSpPr>
            <a:spLocks noGrp="1"/>
          </p:cNvSpPr>
          <p:nvPr>
            <p:ph sz="half" idx="1"/>
          </p:nvPr>
        </p:nvSpPr>
        <p:spPr>
          <a:xfrm>
            <a:off x="5592417" y="1097280"/>
            <a:ext cx="6450427" cy="5164432"/>
          </a:xfrm>
        </p:spPr>
        <p:txBody>
          <a:bodyPr>
            <a:normAutofit fontScale="92500"/>
          </a:bodyPr>
          <a:lstStyle/>
          <a:p>
            <a:pPr>
              <a:lnSpc>
                <a:spcPct val="100000"/>
              </a:lnSpc>
            </a:pPr>
            <a:r>
              <a:rPr lang="en-US" sz="3200" dirty="0">
                <a:solidFill>
                  <a:schemeClr val="tx2"/>
                </a:solidFill>
                <a:latin typeface="Georgia" panose="02040502050405020303" pitchFamily="18" charset="0"/>
              </a:rPr>
              <a:t>How budget authority is calculated</a:t>
            </a:r>
          </a:p>
          <a:p>
            <a:pPr>
              <a:lnSpc>
                <a:spcPct val="100000"/>
              </a:lnSpc>
            </a:pPr>
            <a:r>
              <a:rPr lang="en-US" sz="3200" dirty="0">
                <a:solidFill>
                  <a:schemeClr val="tx2"/>
                </a:solidFill>
                <a:latin typeface="Georgia" panose="02040502050405020303" pitchFamily="18" charset="0"/>
              </a:rPr>
              <a:t>Expenditure Exclusions</a:t>
            </a:r>
          </a:p>
          <a:p>
            <a:pPr>
              <a:lnSpc>
                <a:spcPct val="100000"/>
              </a:lnSpc>
            </a:pPr>
            <a:r>
              <a:rPr lang="en-US" sz="3200" dirty="0">
                <a:solidFill>
                  <a:schemeClr val="tx2"/>
                </a:solidFill>
                <a:latin typeface="Georgia" panose="02040502050405020303" pitchFamily="18" charset="0"/>
              </a:rPr>
              <a:t>Access to additional budget authority</a:t>
            </a:r>
          </a:p>
          <a:p>
            <a:pPr>
              <a:lnSpc>
                <a:spcPct val="100000"/>
              </a:lnSpc>
            </a:pPr>
            <a:r>
              <a:rPr lang="en-US" sz="3200" dirty="0">
                <a:solidFill>
                  <a:schemeClr val="tx2"/>
                </a:solidFill>
                <a:latin typeface="Georgia" panose="02040502050405020303" pitchFamily="18" charset="0"/>
              </a:rPr>
              <a:t>Budget prep details</a:t>
            </a:r>
          </a:p>
          <a:p>
            <a:pPr>
              <a:lnSpc>
                <a:spcPct val="100000"/>
              </a:lnSpc>
            </a:pPr>
            <a:r>
              <a:rPr lang="en-US" sz="3200" dirty="0">
                <a:solidFill>
                  <a:schemeClr val="tx2"/>
                </a:solidFill>
                <a:latin typeface="Georgia" panose="02040502050405020303" pitchFamily="18" charset="0"/>
              </a:rPr>
              <a:t>Budget, Special &amp; JPH hearings</a:t>
            </a:r>
          </a:p>
          <a:p>
            <a:pPr>
              <a:lnSpc>
                <a:spcPct val="100000"/>
              </a:lnSpc>
            </a:pPr>
            <a:r>
              <a:rPr lang="en-US" sz="3200" dirty="0">
                <a:solidFill>
                  <a:schemeClr val="tx2"/>
                </a:solidFill>
                <a:latin typeface="Georgia" panose="02040502050405020303" pitchFamily="18" charset="0"/>
              </a:rPr>
              <a:t>Budget amendments &amp; corrections</a:t>
            </a:r>
          </a:p>
          <a:p>
            <a:pPr>
              <a:lnSpc>
                <a:spcPct val="100000"/>
              </a:lnSpc>
            </a:pPr>
            <a:r>
              <a:rPr lang="en-US" sz="3400" dirty="0">
                <a:solidFill>
                  <a:schemeClr val="tx2"/>
                </a:solidFill>
                <a:latin typeface="Georgia" panose="02040502050405020303" pitchFamily="18" charset="0"/>
              </a:rPr>
              <a:t>Levy limits &amp; overrides</a:t>
            </a:r>
          </a:p>
          <a:p>
            <a:pPr>
              <a:lnSpc>
                <a:spcPct val="100000"/>
              </a:lnSpc>
            </a:pPr>
            <a:r>
              <a:rPr lang="en-US" sz="3400" dirty="0">
                <a:solidFill>
                  <a:schemeClr val="tx2"/>
                </a:solidFill>
                <a:latin typeface="Georgia" panose="02040502050405020303" pitchFamily="18" charset="0"/>
              </a:rPr>
              <a:t>Ballot language</a:t>
            </a:r>
          </a:p>
          <a:p>
            <a:pPr marL="0" indent="0">
              <a:lnSpc>
                <a:spcPct val="100000"/>
              </a:lnSpc>
              <a:buNone/>
            </a:pPr>
            <a:endParaRPr lang="en-US" sz="3000" dirty="0">
              <a:solidFill>
                <a:schemeClr val="tx2"/>
              </a:solidFill>
              <a:latin typeface="Georgia" panose="02040502050405020303" pitchFamily="18" charset="0"/>
            </a:endParaRPr>
          </a:p>
        </p:txBody>
      </p:sp>
      <p:sp>
        <p:nvSpPr>
          <p:cNvPr id="5" name="TextBox 4">
            <a:extLst>
              <a:ext uri="{FF2B5EF4-FFF2-40B4-BE49-F238E27FC236}">
                <a16:creationId xmlns:a16="http://schemas.microsoft.com/office/drawing/2014/main" id="{A83DB8F5-EC58-8CEB-0B7C-B52999DDD3B7}"/>
              </a:ext>
            </a:extLst>
          </p:cNvPr>
          <p:cNvSpPr txBox="1"/>
          <p:nvPr/>
        </p:nvSpPr>
        <p:spPr>
          <a:xfrm>
            <a:off x="0" y="6389487"/>
            <a:ext cx="12188952" cy="523220"/>
          </a:xfrm>
          <a:prstGeom prst="rect">
            <a:avLst/>
          </a:prstGeom>
          <a:solidFill>
            <a:schemeClr val="accent6">
              <a:lumMod val="20000"/>
              <a:lumOff val="8000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15FBE">
                    <a:lumMod val="75000"/>
                  </a:srgbClr>
                </a:solidFill>
                <a:effectLst/>
                <a:uLnTx/>
                <a:uFillTx/>
                <a:latin typeface="Georgia" panose="02040502050405020303" pitchFamily="18" charset="0"/>
                <a:ea typeface="+mn-ea"/>
                <a:cs typeface="+mn-cs"/>
                <a:hlinkClick r:id="rId2">
                  <a:extLst>
                    <a:ext uri="{A12FA001-AC4F-418D-AE19-62706E023703}">
                      <ahyp:hlinkClr xmlns:ahyp="http://schemas.microsoft.com/office/drawing/2018/hyperlinkcolor" val="tx"/>
                    </a:ext>
                  </a:extLst>
                </a:hlinkClick>
              </a:rPr>
              <a:t>https://www.education.ne.gov/fos/budgeting-school-district/</a:t>
            </a:r>
            <a:endParaRPr kumimoji="0" lang="en-US" sz="2800" b="0" i="0" u="none" strike="noStrike" kern="1200" cap="none" spc="0" normalizeH="0" baseline="0" noProof="0" dirty="0">
              <a:ln>
                <a:noFill/>
              </a:ln>
              <a:solidFill>
                <a:srgbClr val="A15FBE">
                  <a:lumMod val="75000"/>
                </a:srgbClr>
              </a:solidFill>
              <a:effectLst/>
              <a:uLnTx/>
              <a:uFillTx/>
              <a:latin typeface="Georgia" panose="02040502050405020303" pitchFamily="18" charset="0"/>
              <a:ea typeface="+mn-ea"/>
              <a:cs typeface="+mn-cs"/>
            </a:endParaRPr>
          </a:p>
        </p:txBody>
      </p:sp>
      <p:pic>
        <p:nvPicPr>
          <p:cNvPr id="9" name="Picture 8">
            <a:extLst>
              <a:ext uri="{FF2B5EF4-FFF2-40B4-BE49-F238E27FC236}">
                <a16:creationId xmlns:a16="http://schemas.microsoft.com/office/drawing/2014/main" id="{2E6AC071-FCC8-8DEC-958A-402225A323CD}"/>
              </a:ext>
            </a:extLst>
          </p:cNvPr>
          <p:cNvPicPr>
            <a:picLocks noChangeAspect="1"/>
          </p:cNvPicPr>
          <p:nvPr/>
        </p:nvPicPr>
        <p:blipFill>
          <a:blip r:embed="rId3"/>
          <a:stretch>
            <a:fillRect/>
          </a:stretch>
        </p:blipFill>
        <p:spPr>
          <a:xfrm>
            <a:off x="1267406" y="1646433"/>
            <a:ext cx="3525310" cy="4264036"/>
          </a:xfrm>
          <a:prstGeom prst="rect">
            <a:avLst/>
          </a:prstGeom>
          <a:ln w="38100">
            <a:solidFill>
              <a:schemeClr val="accent5"/>
            </a:solidFill>
          </a:ln>
          <a:scene3d>
            <a:camera prst="orthographicFront">
              <a:rot lat="0" lon="0" rev="600000"/>
            </a:camera>
            <a:lightRig rig="threePt" dir="t"/>
          </a:scene3d>
        </p:spPr>
      </p:pic>
    </p:spTree>
    <p:extLst>
      <p:ext uri="{BB962C8B-B14F-4D97-AF65-F5344CB8AC3E}">
        <p14:creationId xmlns:p14="http://schemas.microsoft.com/office/powerpoint/2010/main" val="37168605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310DA-D471-456D-B1B0-60BE72A53AB9}"/>
              </a:ext>
            </a:extLst>
          </p:cNvPr>
          <p:cNvSpPr>
            <a:spLocks noGrp="1"/>
          </p:cNvSpPr>
          <p:nvPr>
            <p:ph type="title"/>
          </p:nvPr>
        </p:nvSpPr>
        <p:spPr>
          <a:xfrm>
            <a:off x="767900" y="89248"/>
            <a:ext cx="10972800" cy="822642"/>
          </a:xfrm>
        </p:spPr>
        <p:txBody>
          <a:bodyPr>
            <a:normAutofit/>
          </a:bodyPr>
          <a:lstStyle/>
          <a:p>
            <a:pPr algn="ctr"/>
            <a:r>
              <a:rPr lang="en-US" sz="3600" b="1" dirty="0">
                <a:solidFill>
                  <a:schemeClr val="tx2"/>
                </a:solidFill>
                <a:latin typeface="Georgia" panose="02040502050405020303" pitchFamily="18" charset="0"/>
              </a:rPr>
              <a:t>General Fund Revenue Sources</a:t>
            </a:r>
          </a:p>
        </p:txBody>
      </p:sp>
      <p:graphicFrame>
        <p:nvGraphicFramePr>
          <p:cNvPr id="5" name="Content Placeholder 4">
            <a:extLst>
              <a:ext uri="{FF2B5EF4-FFF2-40B4-BE49-F238E27FC236}">
                <a16:creationId xmlns:a16="http://schemas.microsoft.com/office/drawing/2014/main" id="{408F84C0-FAB8-46C4-AAD6-14062122344A}"/>
              </a:ext>
            </a:extLst>
          </p:cNvPr>
          <p:cNvGraphicFramePr>
            <a:graphicFrameLocks noGrp="1"/>
          </p:cNvGraphicFramePr>
          <p:nvPr>
            <p:ph idx="1"/>
          </p:nvPr>
        </p:nvGraphicFramePr>
        <p:xfrm>
          <a:off x="922592" y="1167319"/>
          <a:ext cx="10431208" cy="49416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95971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 name="Title 3">
            <a:extLst>
              <a:ext uri="{FF2B5EF4-FFF2-40B4-BE49-F238E27FC236}">
                <a16:creationId xmlns:a16="http://schemas.microsoft.com/office/drawing/2014/main" id="{B665F1BD-3A08-599E-8903-DF3DA5861694}"/>
              </a:ext>
            </a:extLst>
          </p:cNvPr>
          <p:cNvSpPr txBox="1">
            <a:spLocks noGrp="1"/>
          </p:cNvSpPr>
          <p:nvPr>
            <p:ph type="title"/>
          </p:nvPr>
        </p:nvSpPr>
        <p:spPr>
          <a:xfrm>
            <a:off x="438754" y="471360"/>
            <a:ext cx="3939688" cy="5583126"/>
          </a:xfrm>
          <a:prstGeom prst="rect">
            <a:avLst/>
          </a:prstGeom>
        </p:spPr>
        <p:txBody>
          <a:bodyPr rtlCol="0">
            <a:normAutofit/>
          </a:bodyPr>
          <a:lstStyle/>
          <a:p>
            <a:pPr marL="0" marR="0" lvl="0" indent="0" algn="ctr" defTabSz="342900" rtl="0" eaLnBrk="1" fontAlgn="auto" latinLnBrk="0" hangingPunct="1">
              <a:spcBef>
                <a:spcPts val="0"/>
              </a:spcBef>
              <a:spcAft>
                <a:spcPts val="0"/>
              </a:spcAft>
              <a:buClrTx/>
              <a:buSzTx/>
              <a:buFontTx/>
              <a:buNone/>
              <a:tabLst/>
              <a:defRPr/>
            </a:pPr>
            <a:r>
              <a:rPr kumimoji="0" lang="en-US" sz="4800" b="1" i="0" u="none" strike="noStrike" kern="1200" cap="none" spc="0" normalizeH="0" baseline="0" noProof="0" dirty="0">
                <a:ln>
                  <a:noFill/>
                </a:ln>
                <a:solidFill>
                  <a:schemeClr val="tx2"/>
                </a:solidFill>
                <a:effectLst/>
                <a:uLnTx/>
                <a:uFillTx/>
                <a:latin typeface="Georgia" panose="02040502050405020303" pitchFamily="18" charset="0"/>
                <a:ea typeface="+mn-ea"/>
                <a:cs typeface="+mn-cs"/>
              </a:rPr>
              <a:t>School District Budget Cycle</a:t>
            </a:r>
          </a:p>
        </p:txBody>
      </p:sp>
      <p:cxnSp>
        <p:nvCxnSpPr>
          <p:cNvPr id="36" name="Straight Connector 35">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4">
            <a:extLst>
              <a:ext uri="{FF2B5EF4-FFF2-40B4-BE49-F238E27FC236}">
                <a16:creationId xmlns:a16="http://schemas.microsoft.com/office/drawing/2014/main" id="{82DA6E47-E79A-9FAA-FFEC-5E752AF8BE81}"/>
              </a:ext>
            </a:extLst>
          </p:cNvPr>
          <p:cNvGraphicFramePr>
            <a:graphicFrameLocks noGrp="1"/>
          </p:cNvGraphicFramePr>
          <p:nvPr>
            <p:ph idx="1"/>
          </p:nvPr>
        </p:nvGraphicFramePr>
        <p:xfrm>
          <a:off x="4908510" y="200027"/>
          <a:ext cx="7107278" cy="64458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3428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3623F37-A8C4-480F-BCB1-CF9E49F0C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9" name="Rectangle 18">
            <a:extLst>
              <a:ext uri="{FF2B5EF4-FFF2-40B4-BE49-F238E27FC236}">
                <a16:creationId xmlns:a16="http://schemas.microsoft.com/office/drawing/2014/main" id="{FEA3E6C2-0820-41EE-816A-5D9A9CB330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232712" cy="6857997"/>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cxnSp>
        <p:nvCxnSpPr>
          <p:cNvPr id="20" name="Straight Connector 19">
            <a:extLst>
              <a:ext uri="{FF2B5EF4-FFF2-40B4-BE49-F238E27FC236}">
                <a16:creationId xmlns:a16="http://schemas.microsoft.com/office/drawing/2014/main" id="{A2CF87F1-3B54-482D-A798-9F4A99449E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2568" y="246028"/>
            <a:ext cx="255495" cy="546559"/>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245155" y="118323"/>
            <a:ext cx="5812971" cy="6419462"/>
          </a:xfrm>
        </p:spPr>
        <p:txBody>
          <a:bodyPr vert="horz" lIns="91440" tIns="45720" rIns="91440" bIns="45720" rtlCol="0" anchor="ctr">
            <a:noAutofit/>
          </a:bodyPr>
          <a:lstStyle/>
          <a:p>
            <a:pPr marL="0" indent="0">
              <a:buNone/>
            </a:pPr>
            <a:r>
              <a:rPr lang="en-US" sz="2200" b="1" i="1" dirty="0">
                <a:solidFill>
                  <a:schemeClr val="tx2"/>
                </a:solidFill>
                <a:latin typeface="Georgia" panose="02040502050405020303" pitchFamily="18" charset="0"/>
              </a:rPr>
              <a:t>No Standard Method</a:t>
            </a:r>
          </a:p>
          <a:p>
            <a:pPr lvl="1">
              <a:buFont typeface="Georgia" panose="02040502050405020303" pitchFamily="18" charset="0"/>
              <a:buChar char="*"/>
            </a:pPr>
            <a:r>
              <a:rPr lang="en-US" sz="2200" dirty="0">
                <a:solidFill>
                  <a:schemeClr val="tx2"/>
                </a:solidFill>
                <a:latin typeface="Georgia" panose="02040502050405020303" pitchFamily="18" charset="0"/>
              </a:rPr>
              <a:t>Evaluate district needs &amp; limitations</a:t>
            </a:r>
          </a:p>
          <a:p>
            <a:pPr lvl="1">
              <a:buFont typeface="Georgia" panose="02040502050405020303" pitchFamily="18" charset="0"/>
              <a:buChar char="*"/>
            </a:pPr>
            <a:r>
              <a:rPr lang="en-US" sz="2200" dirty="0">
                <a:solidFill>
                  <a:schemeClr val="tx2"/>
                </a:solidFill>
                <a:latin typeface="Georgia" panose="02040502050405020303" pitchFamily="18" charset="0"/>
              </a:rPr>
              <a:t>What are your board’s goals? </a:t>
            </a:r>
          </a:p>
          <a:p>
            <a:pPr lvl="1">
              <a:buFont typeface="Georgia" panose="02040502050405020303" pitchFamily="18" charset="0"/>
              <a:buChar char="*"/>
            </a:pPr>
            <a:r>
              <a:rPr lang="en-US" sz="2200" dirty="0">
                <a:solidFill>
                  <a:schemeClr val="tx2"/>
                </a:solidFill>
                <a:latin typeface="Georgia" panose="02040502050405020303" pitchFamily="18" charset="0"/>
              </a:rPr>
              <a:t>Review prior year budget and audit trends</a:t>
            </a:r>
          </a:p>
          <a:p>
            <a:pPr lvl="1">
              <a:buFont typeface="Georgia" panose="02040502050405020303" pitchFamily="18" charset="0"/>
              <a:buChar char="*"/>
            </a:pPr>
            <a:r>
              <a:rPr lang="en-US" sz="2200" dirty="0">
                <a:solidFill>
                  <a:schemeClr val="tx2"/>
                </a:solidFill>
                <a:latin typeface="Georgia" panose="02040502050405020303" pitchFamily="18" charset="0"/>
              </a:rPr>
              <a:t>Necessary Cash Reserve </a:t>
            </a:r>
          </a:p>
          <a:p>
            <a:pPr lvl="1">
              <a:buFont typeface="Georgia" panose="02040502050405020303" pitchFamily="18" charset="0"/>
              <a:buChar char="*"/>
            </a:pPr>
            <a:r>
              <a:rPr lang="en-US" sz="2200" dirty="0">
                <a:solidFill>
                  <a:schemeClr val="tx2"/>
                </a:solidFill>
                <a:latin typeface="Georgia" panose="02040502050405020303" pitchFamily="18" charset="0"/>
              </a:rPr>
              <a:t>Certified Budget Authority </a:t>
            </a:r>
          </a:p>
          <a:p>
            <a:pPr lvl="1">
              <a:buFont typeface="Georgia" panose="02040502050405020303" pitchFamily="18" charset="0"/>
              <a:buChar char="*"/>
            </a:pPr>
            <a:r>
              <a:rPr lang="en-US" sz="2200" dirty="0">
                <a:solidFill>
                  <a:schemeClr val="tx2"/>
                </a:solidFill>
                <a:latin typeface="Georgia" panose="02040502050405020303" pitchFamily="18" charset="0"/>
              </a:rPr>
              <a:t>Property Tax Authority</a:t>
            </a:r>
          </a:p>
          <a:p>
            <a:pPr lvl="1">
              <a:buFont typeface="Georgia" panose="02040502050405020303" pitchFamily="18" charset="0"/>
              <a:buChar char="*"/>
            </a:pPr>
            <a:r>
              <a:rPr lang="en-US" sz="2200" dirty="0">
                <a:solidFill>
                  <a:schemeClr val="tx2"/>
                </a:solidFill>
                <a:latin typeface="Georgia" panose="02040502050405020303" pitchFamily="18" charset="0"/>
              </a:rPr>
              <a:t>What is your levy goal? </a:t>
            </a:r>
          </a:p>
          <a:p>
            <a:pPr lvl="2">
              <a:buFont typeface="Georgia" panose="02040502050405020303" pitchFamily="18" charset="0"/>
              <a:buChar char="*"/>
            </a:pPr>
            <a:r>
              <a:rPr lang="en-US" sz="2200" dirty="0">
                <a:solidFill>
                  <a:schemeClr val="tx2"/>
                </a:solidFill>
                <a:latin typeface="Georgia" panose="02040502050405020303" pitchFamily="18" charset="0"/>
              </a:rPr>
              <a:t>Board may determine maximum levy amount</a:t>
            </a:r>
          </a:p>
          <a:p>
            <a:pPr lvl="2">
              <a:buFont typeface="Georgia" panose="02040502050405020303" pitchFamily="18" charset="0"/>
              <a:buChar char="*"/>
            </a:pPr>
            <a:r>
              <a:rPr lang="en-US" sz="2200" dirty="0">
                <a:solidFill>
                  <a:schemeClr val="tx2"/>
                </a:solidFill>
                <a:latin typeface="Georgia" panose="02040502050405020303" pitchFamily="18" charset="0"/>
              </a:rPr>
              <a:t>Do you have bond or building projects? </a:t>
            </a:r>
          </a:p>
          <a:p>
            <a:pPr lvl="1">
              <a:buFont typeface="Georgia" panose="02040502050405020303" pitchFamily="18" charset="0"/>
              <a:buChar char="*"/>
            </a:pPr>
            <a:r>
              <a:rPr lang="en-US" sz="2200" dirty="0">
                <a:solidFill>
                  <a:schemeClr val="tx2"/>
                </a:solidFill>
                <a:latin typeface="Georgia" panose="02040502050405020303" pitchFamily="18" charset="0"/>
              </a:rPr>
              <a:t>Seek guidance from out-going Supt., NCSA mentor, and NDE team</a:t>
            </a:r>
          </a:p>
          <a:p>
            <a:pPr lvl="1">
              <a:buFont typeface="Georgia" panose="02040502050405020303" pitchFamily="18" charset="0"/>
              <a:buChar char="*"/>
            </a:pPr>
            <a:r>
              <a:rPr lang="en-US" sz="2200" i="1" dirty="0">
                <a:solidFill>
                  <a:schemeClr val="tx2"/>
                </a:solidFill>
                <a:latin typeface="Georgia" panose="02040502050405020303" pitchFamily="18" charset="0"/>
              </a:rPr>
              <a:t>Review </a:t>
            </a:r>
            <a:r>
              <a:rPr lang="en-US" sz="2200" b="1" i="1" dirty="0">
                <a:solidFill>
                  <a:schemeClr val="tx2"/>
                </a:solidFill>
                <a:latin typeface="Georgia" panose="02040502050405020303" pitchFamily="18" charset="0"/>
              </a:rPr>
              <a:t>Budget Text </a:t>
            </a:r>
            <a:r>
              <a:rPr lang="en-US" sz="2200" i="1" dirty="0">
                <a:solidFill>
                  <a:schemeClr val="tx2"/>
                </a:solidFill>
                <a:latin typeface="Georgia" panose="02040502050405020303" pitchFamily="18" charset="0"/>
              </a:rPr>
              <a:t>and </a:t>
            </a:r>
            <a:r>
              <a:rPr lang="en-US" sz="2200" b="1" i="1" dirty="0">
                <a:solidFill>
                  <a:schemeClr val="tx2"/>
                </a:solidFill>
                <a:latin typeface="Georgia" panose="02040502050405020303" pitchFamily="18" charset="0"/>
              </a:rPr>
              <a:t>APA</a:t>
            </a:r>
            <a:r>
              <a:rPr lang="en-US" sz="2200" i="1" dirty="0">
                <a:solidFill>
                  <a:schemeClr val="tx2"/>
                </a:solidFill>
                <a:latin typeface="Georgia" panose="02040502050405020303" pitchFamily="18" charset="0"/>
              </a:rPr>
              <a:t> </a:t>
            </a:r>
            <a:r>
              <a:rPr lang="en-US" sz="2200" b="1" i="1" dirty="0">
                <a:solidFill>
                  <a:schemeClr val="tx2"/>
                </a:solidFill>
                <a:latin typeface="Georgia" panose="02040502050405020303" pitchFamily="18" charset="0"/>
              </a:rPr>
              <a:t>Instruction Manual</a:t>
            </a:r>
            <a:endParaRPr lang="en-US" sz="2200" dirty="0">
              <a:solidFill>
                <a:schemeClr val="tx2"/>
              </a:solidFill>
              <a:latin typeface="Georgia" panose="02040502050405020303" pitchFamily="18" charset="0"/>
            </a:endParaRPr>
          </a:p>
        </p:txBody>
      </p:sp>
      <p:cxnSp>
        <p:nvCxnSpPr>
          <p:cNvPr id="14" name="Straight Connector 13">
            <a:extLst>
              <a:ext uri="{FF2B5EF4-FFF2-40B4-BE49-F238E27FC236}">
                <a16:creationId xmlns:a16="http://schemas.microsoft.com/office/drawing/2014/main" id="{C3994C9B-C550-4E20-89C5-83F12CB5A9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40441" y="6522756"/>
            <a:ext cx="10717187" cy="0"/>
          </a:xfrm>
          <a:prstGeom prst="line">
            <a:avLst/>
          </a:prstGeom>
          <a:ln w="12700" cap="sq">
            <a:solidFill>
              <a:schemeClr val="tx2"/>
            </a:solidFill>
            <a:headEnd type="none"/>
            <a:tailEnd type="none"/>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16AE491-4898-437E-9E32-86A2F19209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829917" y="6400800"/>
            <a:ext cx="338328" cy="240175"/>
            <a:chOff x="4089400" y="933450"/>
            <a:chExt cx="338328" cy="341938"/>
          </a:xfrm>
        </p:grpSpPr>
        <p:cxnSp>
          <p:nvCxnSpPr>
            <p:cNvPr id="17" name="Straight Connector 16">
              <a:extLst>
                <a:ext uri="{FF2B5EF4-FFF2-40B4-BE49-F238E27FC236}">
                  <a16:creationId xmlns:a16="http://schemas.microsoft.com/office/drawing/2014/main" id="{17F55C76-861C-49BA-925A-099CA011846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258564" y="933450"/>
              <a:ext cx="0" cy="341938"/>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94BE9A-C1C3-41FE-B2E9-6DBE5EBA2E38}"/>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4089400" y="1104419"/>
              <a:ext cx="33832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TextBox 1">
            <a:extLst>
              <a:ext uri="{FF2B5EF4-FFF2-40B4-BE49-F238E27FC236}">
                <a16:creationId xmlns:a16="http://schemas.microsoft.com/office/drawing/2014/main" id="{21116207-51DE-1552-FFBB-F17BF377C5C8}"/>
              </a:ext>
            </a:extLst>
          </p:cNvPr>
          <p:cNvSpPr txBox="1"/>
          <p:nvPr/>
        </p:nvSpPr>
        <p:spPr>
          <a:xfrm>
            <a:off x="412756" y="351371"/>
            <a:ext cx="5241595" cy="2074414"/>
          </a:xfrm>
          <a:prstGeom prst="rect">
            <a:avLst/>
          </a:prstGeom>
          <a:noFill/>
        </p:spPr>
        <p:txBody>
          <a:bodyPr wrap="square" rtlCol="0">
            <a:sp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Preparing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District </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44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Budget </a:t>
            </a:r>
          </a:p>
        </p:txBody>
      </p:sp>
      <p:pic>
        <p:nvPicPr>
          <p:cNvPr id="1026" name="Picture 2" descr="Budget Stock Photos, Images and Backgrounds for Free Download">
            <a:extLst>
              <a:ext uri="{FF2B5EF4-FFF2-40B4-BE49-F238E27FC236}">
                <a16:creationId xmlns:a16="http://schemas.microsoft.com/office/drawing/2014/main" id="{0D2FDC45-D86F-4F4E-E126-E8CDBF8172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60000">
            <a:off x="774221" y="2634625"/>
            <a:ext cx="4833197" cy="3200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50014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6" name="Rectangle 25">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nvGrpSpPr>
          <p:cNvPr id="27" name="Group 26">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28" name="Freeform: Shape 27">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9" name="Freeform: Shape 28">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0" name="Freeform: Shape 29">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1" name="Freeform: Shape 30">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2" name="Freeform: Shape 31">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3" name="Freeform: Shape 32">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4" name="Freeform: Shape 33">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8" name="TextBox 7">
            <a:extLst>
              <a:ext uri="{FF2B5EF4-FFF2-40B4-BE49-F238E27FC236}">
                <a16:creationId xmlns:a16="http://schemas.microsoft.com/office/drawing/2014/main" id="{E5DBC9AA-4481-4CE9-4D2D-135F57B8F83D}"/>
              </a:ext>
            </a:extLst>
          </p:cNvPr>
          <p:cNvSpPr txBox="1"/>
          <p:nvPr/>
        </p:nvSpPr>
        <p:spPr>
          <a:xfrm>
            <a:off x="1626138" y="185468"/>
            <a:ext cx="9426173"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General Fund Disbursements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Things to consider when planning: </a:t>
            </a:r>
          </a:p>
        </p:txBody>
      </p:sp>
      <p:sp>
        <p:nvSpPr>
          <p:cNvPr id="9" name="Content Placeholder 8">
            <a:extLst>
              <a:ext uri="{FF2B5EF4-FFF2-40B4-BE49-F238E27FC236}">
                <a16:creationId xmlns:a16="http://schemas.microsoft.com/office/drawing/2014/main" id="{C15D9AF6-1D8C-7E83-5922-DABCE5862808}"/>
              </a:ext>
            </a:extLst>
          </p:cNvPr>
          <p:cNvSpPr txBox="1">
            <a:spLocks/>
          </p:cNvSpPr>
          <p:nvPr/>
        </p:nvSpPr>
        <p:spPr>
          <a:xfrm>
            <a:off x="1871664" y="1485900"/>
            <a:ext cx="9558336" cy="5229224"/>
          </a:xfrm>
          <a:prstGeom prst="rect">
            <a:avLst/>
          </a:prstGeom>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Build in percentage increase for salary &amp; benefits  </a:t>
            </a:r>
          </a:p>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Consider the unexpected situations (SPED)</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What if you had to hire another teacher?</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What if you had to buy another vehicle?</a:t>
            </a:r>
          </a:p>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Instructional materials</a:t>
            </a:r>
          </a:p>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New computers or tablets</a:t>
            </a:r>
          </a:p>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Building &amp; grounds maintenance</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New mower</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Sprinkler repairs</a:t>
            </a:r>
          </a:p>
          <a:p>
            <a:pPr marL="571500" marR="0" lvl="0" indent="-5715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Pupil Transportation:</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Repair &amp; maintenance </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New tires</a:t>
            </a:r>
          </a:p>
          <a:p>
            <a:pPr marL="1028700" marR="0" lvl="1" indent="-5715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36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New Van</a:t>
            </a:r>
          </a:p>
          <a:p>
            <a:pPr marL="0" marR="0" lvl="0" indent="0" algn="ctr" defTabSz="914400" rtl="0" eaLnBrk="1" fontAlgn="auto" latinLnBrk="0" hangingPunct="1">
              <a:lnSpc>
                <a:spcPct val="90000"/>
              </a:lnSpc>
              <a:spcBef>
                <a:spcPts val="1000"/>
              </a:spcBef>
              <a:spcAft>
                <a:spcPts val="0"/>
              </a:spcAft>
              <a:buClrTx/>
              <a:buSzTx/>
              <a:buFont typeface="Arial"/>
              <a:buNone/>
              <a:tabLst/>
              <a:defRPr/>
            </a:pPr>
            <a:endPar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894723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E919A7C-9BDC-99ED-BE27-B9D69B923960}"/>
            </a:ext>
          </a:extLst>
        </p:cNvPr>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1E020063-2385-44AC-BD67-258E1F0B9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6" name="Rectangle 55">
            <a:extLst>
              <a:ext uri="{FF2B5EF4-FFF2-40B4-BE49-F238E27FC236}">
                <a16:creationId xmlns:a16="http://schemas.microsoft.com/office/drawing/2014/main" id="{7E014A0B-5338-4077-AFE9-A90D04D449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8" name="TextBox 7">
            <a:extLst>
              <a:ext uri="{FF2B5EF4-FFF2-40B4-BE49-F238E27FC236}">
                <a16:creationId xmlns:a16="http://schemas.microsoft.com/office/drawing/2014/main" id="{D5A637B5-2518-6575-02D9-92CCF61D07B3}"/>
              </a:ext>
            </a:extLst>
          </p:cNvPr>
          <p:cNvSpPr txBox="1"/>
          <p:nvPr/>
        </p:nvSpPr>
        <p:spPr>
          <a:xfrm>
            <a:off x="2362200" y="487680"/>
            <a:ext cx="9829800" cy="1325880"/>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Depreciation Fund</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1"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Things to consider when planning:</a:t>
            </a:r>
            <a:r>
              <a:rPr kumimoji="0" lang="en-US" sz="3600" b="1" i="1" u="none" strike="noStrike" kern="1200" cap="none" spc="0" normalizeH="0" baseline="0" noProof="0" dirty="0">
                <a:ln>
                  <a:noFill/>
                </a:ln>
                <a:solidFill>
                  <a:srgbClr val="001689"/>
                </a:solidFill>
                <a:effectLst/>
                <a:uLnTx/>
                <a:uFillTx/>
                <a:latin typeface="Tw Cen MT" panose="020B0602020104020603"/>
                <a:ea typeface="+mn-ea"/>
                <a:cs typeface="+mn-cs"/>
              </a:rPr>
              <a:t> </a:t>
            </a:r>
          </a:p>
        </p:txBody>
      </p:sp>
      <p:grpSp>
        <p:nvGrpSpPr>
          <p:cNvPr id="58" name="Group 57">
            <a:extLst>
              <a:ext uri="{FF2B5EF4-FFF2-40B4-BE49-F238E27FC236}">
                <a16:creationId xmlns:a16="http://schemas.microsoft.com/office/drawing/2014/main" id="{78127680-150F-4A90-9950-F663925781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
            <a:ext cx="3362070" cy="2522849"/>
            <a:chOff x="-305" y="-1"/>
            <a:chExt cx="3832880" cy="2876136"/>
          </a:xfrm>
        </p:grpSpPr>
        <p:sp>
          <p:nvSpPr>
            <p:cNvPr id="59" name="Freeform: Shape 58">
              <a:extLst>
                <a:ext uri="{FF2B5EF4-FFF2-40B4-BE49-F238E27FC236}">
                  <a16:creationId xmlns:a16="http://schemas.microsoft.com/office/drawing/2014/main" id="{5088F97A-8362-4967-B664-D748B846EC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5" name="Freeform: Shape 54">
              <a:extLst>
                <a:ext uri="{FF2B5EF4-FFF2-40B4-BE49-F238E27FC236}">
                  <a16:creationId xmlns:a16="http://schemas.microsoft.com/office/drawing/2014/main" id="{30F9DEDE-4318-412A-81C5-C8C90F6897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7" name="Freeform: Shape 56">
              <a:extLst>
                <a:ext uri="{FF2B5EF4-FFF2-40B4-BE49-F238E27FC236}">
                  <a16:creationId xmlns:a16="http://schemas.microsoft.com/office/drawing/2014/main" id="{09E97DE9-7844-4707-8928-1CD88ADB72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3" name="Freeform: Shape 62">
              <a:extLst>
                <a:ext uri="{FF2B5EF4-FFF2-40B4-BE49-F238E27FC236}">
                  <a16:creationId xmlns:a16="http://schemas.microsoft.com/office/drawing/2014/main" id="{EC58954E-44A5-4A0D-97A9-8A2BB43D6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9" name="Content Placeholder 8">
            <a:extLst>
              <a:ext uri="{FF2B5EF4-FFF2-40B4-BE49-F238E27FC236}">
                <a16:creationId xmlns:a16="http://schemas.microsoft.com/office/drawing/2014/main" id="{94CE1EC4-4C2C-55E2-AF2A-FB7A347CE5D0}"/>
              </a:ext>
            </a:extLst>
          </p:cNvPr>
          <p:cNvSpPr txBox="1">
            <a:spLocks/>
          </p:cNvSpPr>
          <p:nvPr/>
        </p:nvSpPr>
        <p:spPr>
          <a:xfrm>
            <a:off x="812800" y="2844801"/>
            <a:ext cx="9479280" cy="401319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Replacement Capital Expenditures</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Are you replacing a van or a bus?</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Are you replacing an A/C unit?</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Are you replacing carpet?</a:t>
            </a: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Consider the unexpected situations </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Do you need to save for a bus</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Do you need to set money aside to plan for an upcoming capital expense?</a:t>
            </a: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1689"/>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1689"/>
              </a:solidFill>
              <a:effectLst/>
              <a:uLnTx/>
              <a:uFillTx/>
              <a:latin typeface="Tw Cen MT" panose="020B0602020104020603"/>
              <a:ea typeface="+mn-ea"/>
              <a:cs typeface="+mn-cs"/>
            </a:endParaRPr>
          </a:p>
        </p:txBody>
      </p:sp>
      <p:grpSp>
        <p:nvGrpSpPr>
          <p:cNvPr id="64" name="Group 63">
            <a:extLst>
              <a:ext uri="{FF2B5EF4-FFF2-40B4-BE49-F238E27FC236}">
                <a16:creationId xmlns:a16="http://schemas.microsoft.com/office/drawing/2014/main" id="{466920E5-8640-4C24-A775-8647637094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flipH="1">
            <a:off x="10185732" y="4852038"/>
            <a:ext cx="2151670" cy="1860256"/>
            <a:chOff x="-305" y="-4155"/>
            <a:chExt cx="2514948" cy="2174333"/>
          </a:xfrm>
        </p:grpSpPr>
        <p:sp>
          <p:nvSpPr>
            <p:cNvPr id="65" name="Freeform: Shape 64">
              <a:extLst>
                <a:ext uri="{FF2B5EF4-FFF2-40B4-BE49-F238E27FC236}">
                  <a16:creationId xmlns:a16="http://schemas.microsoft.com/office/drawing/2014/main" id="{2CBA3142-5A82-43CE-87A2-EB14B17A51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6" name="Freeform: Shape 65">
              <a:extLst>
                <a:ext uri="{FF2B5EF4-FFF2-40B4-BE49-F238E27FC236}">
                  <a16:creationId xmlns:a16="http://schemas.microsoft.com/office/drawing/2014/main" id="{AEF5A1C7-9938-4A33-A5A4-2B05353B3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7" name="Freeform: Shape 66">
              <a:extLst>
                <a:ext uri="{FF2B5EF4-FFF2-40B4-BE49-F238E27FC236}">
                  <a16:creationId xmlns:a16="http://schemas.microsoft.com/office/drawing/2014/main" id="{262A936D-E9F6-4A68-82C2-1D1CC77722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71" name="Freeform: Shape 70">
              <a:extLst>
                <a:ext uri="{FF2B5EF4-FFF2-40B4-BE49-F238E27FC236}">
                  <a16:creationId xmlns:a16="http://schemas.microsoft.com/office/drawing/2014/main" id="{C68A9229-BBBE-4934-9700-BA72A1BB03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Tree>
    <p:extLst>
      <p:ext uri="{BB962C8B-B14F-4D97-AF65-F5344CB8AC3E}">
        <p14:creationId xmlns:p14="http://schemas.microsoft.com/office/powerpoint/2010/main" val="242288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5">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4" name="Freeform: Shape 37">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2"/>
          </a:solidFill>
          <a:ln w="819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2" name="Title 1"/>
          <p:cNvSpPr>
            <a:spLocks noGrp="1"/>
          </p:cNvSpPr>
          <p:nvPr>
            <p:ph type="title"/>
          </p:nvPr>
        </p:nvSpPr>
        <p:spPr>
          <a:xfrm>
            <a:off x="838200" y="401221"/>
            <a:ext cx="10515600" cy="1348065"/>
          </a:xfrm>
        </p:spPr>
        <p:txBody>
          <a:bodyPr>
            <a:normAutofit/>
          </a:bodyPr>
          <a:lstStyle/>
          <a:p>
            <a:r>
              <a:rPr lang="en-US" sz="5400" dirty="0">
                <a:solidFill>
                  <a:srgbClr val="FFFFFF"/>
                </a:solidFill>
              </a:rPr>
              <a:t>CLASSIFICATION OF FUNDS</a:t>
            </a:r>
          </a:p>
        </p:txBody>
      </p:sp>
      <p:sp>
        <p:nvSpPr>
          <p:cNvPr id="3" name="Content Placeholder 2"/>
          <p:cNvSpPr>
            <a:spLocks noGrp="1"/>
          </p:cNvSpPr>
          <p:nvPr>
            <p:ph idx="1"/>
          </p:nvPr>
        </p:nvSpPr>
        <p:spPr>
          <a:xfrm>
            <a:off x="838200" y="2586789"/>
            <a:ext cx="8482263" cy="3590174"/>
          </a:xfrm>
        </p:spPr>
        <p:txBody>
          <a:bodyPr>
            <a:normAutofit fontScale="92500" lnSpcReduction="10000"/>
          </a:bodyPr>
          <a:lstStyle/>
          <a:p>
            <a:pPr>
              <a:buFont typeface="Wingdings" pitchFamily="2" charset="2"/>
              <a:buChar char="v"/>
            </a:pPr>
            <a:r>
              <a:rPr lang="en-US" sz="2000" dirty="0"/>
              <a:t>This information may be found on the Nebraska Department of Education’s website:</a:t>
            </a:r>
          </a:p>
          <a:p>
            <a:endParaRPr lang="en-US" sz="2000" dirty="0"/>
          </a:p>
          <a:p>
            <a:pPr lvl="1">
              <a:buFont typeface="Arial" panose="020B0604020202020204" pitchFamily="34" charset="0"/>
              <a:buChar char="•"/>
            </a:pPr>
            <a:r>
              <a:rPr lang="en-US" sz="2000" dirty="0"/>
              <a:t>Rule 2: </a:t>
            </a:r>
          </a:p>
          <a:p>
            <a:pPr marL="457200" lvl="1" indent="0">
              <a:buNone/>
            </a:pPr>
            <a:r>
              <a:rPr lang="en-US" sz="2000" u="sng" dirty="0">
                <a:hlinkClick r:id="rId2"/>
              </a:rPr>
              <a:t>https://www.education.ne.gov/nderule/uniform-system-of-accounting/</a:t>
            </a:r>
            <a:endParaRPr lang="en-US" sz="2000" u="sng" dirty="0"/>
          </a:p>
          <a:p>
            <a:pPr marL="457200" lvl="1" indent="0">
              <a:buNone/>
            </a:pPr>
            <a:endParaRPr lang="en-US" sz="2000" u="sng" dirty="0"/>
          </a:p>
          <a:p>
            <a:pPr lvl="1">
              <a:buFont typeface="Arial" panose="020B0604020202020204" pitchFamily="34" charset="0"/>
              <a:buChar char="•"/>
            </a:pPr>
            <a:r>
              <a:rPr lang="en-US" sz="2000" dirty="0"/>
              <a:t>Accounting Structure &amp; Users’ Manual:</a:t>
            </a:r>
          </a:p>
          <a:p>
            <a:pPr marL="457200" lvl="1" indent="0">
              <a:buNone/>
            </a:pPr>
            <a:r>
              <a:rPr lang="en-US" sz="2000" dirty="0"/>
              <a:t>School District</a:t>
            </a:r>
          </a:p>
          <a:p>
            <a:pPr marL="800100" lvl="2" indent="0">
              <a:buNone/>
            </a:pPr>
            <a:r>
              <a:rPr lang="en-US" dirty="0">
                <a:hlinkClick r:id="rId3"/>
              </a:rPr>
              <a:t>https://www.education.ne.gov/wp-content/uploads/2026/06/2526DistrictUsersManual_06-01-26.pdf</a:t>
            </a:r>
            <a:endParaRPr lang="en-US" dirty="0"/>
          </a:p>
          <a:p>
            <a:pPr marL="800100" lvl="2" indent="0">
              <a:buNone/>
            </a:pPr>
            <a:r>
              <a:rPr lang="en-US" sz="2000" dirty="0"/>
              <a:t>ESU’s</a:t>
            </a:r>
          </a:p>
          <a:p>
            <a:pPr marL="800100" lvl="2" indent="0">
              <a:buNone/>
            </a:pPr>
            <a:r>
              <a:rPr lang="en-US" dirty="0">
                <a:hlinkClick r:id="rId4"/>
              </a:rPr>
              <a:t>https://www.education.ne.gov/wp-content/uploads/2026/04/2526ESUUsersManual_April-2026.pdf</a:t>
            </a:r>
            <a:endParaRPr lang="en-US" dirty="0"/>
          </a:p>
          <a:p>
            <a:pPr marL="800100" lvl="2" indent="0">
              <a:buNone/>
            </a:pPr>
            <a:endParaRPr lang="en-US" dirty="0"/>
          </a:p>
          <a:p>
            <a:pPr marL="800100" lvl="2" indent="0">
              <a:buNone/>
            </a:pPr>
            <a:endParaRPr lang="en-US" dirty="0"/>
          </a:p>
        </p:txBody>
      </p:sp>
      <p:pic>
        <p:nvPicPr>
          <p:cNvPr id="5" name="Picture 4" descr="Screenshot">
            <a:extLst>
              <a:ext uri="{FF2B5EF4-FFF2-40B4-BE49-F238E27FC236}">
                <a16:creationId xmlns:a16="http://schemas.microsoft.com/office/drawing/2014/main" id="{915994B9-9250-4B78-714D-EAA471D68BF5}"/>
              </a:ext>
            </a:extLst>
          </p:cNvPr>
          <p:cNvPicPr>
            <a:picLocks noChangeAspect="1"/>
          </p:cNvPicPr>
          <p:nvPr/>
        </p:nvPicPr>
        <p:blipFill>
          <a:blip r:embed="rId5"/>
          <a:stretch>
            <a:fillRect/>
          </a:stretch>
        </p:blipFill>
        <p:spPr>
          <a:xfrm>
            <a:off x="9053763" y="3319463"/>
            <a:ext cx="2209800" cy="2857500"/>
          </a:xfrm>
          <a:prstGeom prst="rect">
            <a:avLst/>
          </a:prstGeom>
        </p:spPr>
      </p:pic>
    </p:spTree>
    <p:extLst>
      <p:ext uri="{BB962C8B-B14F-4D97-AF65-F5344CB8AC3E}">
        <p14:creationId xmlns:p14="http://schemas.microsoft.com/office/powerpoint/2010/main" val="14329623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C7DC67-0668-DA16-15AE-6090F39428E2}"/>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17BDD930-0E65-490A-9CE5-554C357C4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6" name="Rectangle 55">
            <a:extLst>
              <a:ext uri="{FF2B5EF4-FFF2-40B4-BE49-F238E27FC236}">
                <a16:creationId xmlns:a16="http://schemas.microsoft.com/office/drawing/2014/main" id="{3A912C67-99A1-4956-8F68-1846C21771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8" name="TextBox 7">
            <a:extLst>
              <a:ext uri="{FF2B5EF4-FFF2-40B4-BE49-F238E27FC236}">
                <a16:creationId xmlns:a16="http://schemas.microsoft.com/office/drawing/2014/main" id="{396FEF44-5A32-C7A4-3F68-208E8AAA5870}"/>
              </a:ext>
            </a:extLst>
          </p:cNvPr>
          <p:cNvSpPr txBox="1"/>
          <p:nvPr/>
        </p:nvSpPr>
        <p:spPr>
          <a:xfrm>
            <a:off x="214313" y="355600"/>
            <a:ext cx="11754167" cy="620776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Bond, Special Building &amp; QCPUF Considerations:</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457200" marR="0" lvl="0"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Do you have a bond &amp; interest payment due?</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Remember what you are planning for now, won’t be avail. until next year, so plan ahead</a:t>
            </a:r>
          </a:p>
          <a:p>
            <a:pPr marL="457200" marR="0" lvl="0"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QCPUF outside PTA, great way to set funds aside for qualifying projects:</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ADA Compliance</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Mold</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Security</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Fire Code</a:t>
            </a:r>
          </a:p>
          <a:p>
            <a:pPr marL="457200" marR="0" lvl="0"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Special Building – New or improved</a:t>
            </a:r>
          </a:p>
          <a:p>
            <a:pPr marL="457200" marR="0" lvl="0"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Depreciation - Replacement</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1"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p:txBody>
      </p:sp>
      <p:grpSp>
        <p:nvGrpSpPr>
          <p:cNvPr id="58" name="Group 57">
            <a:extLst>
              <a:ext uri="{FF2B5EF4-FFF2-40B4-BE49-F238E27FC236}">
                <a16:creationId xmlns:a16="http://schemas.microsoft.com/office/drawing/2014/main" id="{569E5994-073E-4708-B3E6-43BFED0CEB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1784" y="4178643"/>
            <a:ext cx="3061444" cy="2297267"/>
            <a:chOff x="-305" y="-1"/>
            <a:chExt cx="3832880" cy="2876136"/>
          </a:xfrm>
        </p:grpSpPr>
        <p:sp>
          <p:nvSpPr>
            <p:cNvPr id="59" name="Freeform: Shape 58">
              <a:extLst>
                <a:ext uri="{FF2B5EF4-FFF2-40B4-BE49-F238E27FC236}">
                  <a16:creationId xmlns:a16="http://schemas.microsoft.com/office/drawing/2014/main" id="{532F818D-9087-4691-AABA-465619A0C2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0" name="Freeform: Shape 59">
              <a:extLst>
                <a:ext uri="{FF2B5EF4-FFF2-40B4-BE49-F238E27FC236}">
                  <a16:creationId xmlns:a16="http://schemas.microsoft.com/office/drawing/2014/main" id="{68B7668A-5C96-4FB9-BFA9-38094EB87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1" name="Freeform: Shape 60">
              <a:extLst>
                <a:ext uri="{FF2B5EF4-FFF2-40B4-BE49-F238E27FC236}">
                  <a16:creationId xmlns:a16="http://schemas.microsoft.com/office/drawing/2014/main" id="{BF4F95BD-8661-4C45-94E3-CF3159BF4C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2" name="Freeform: Shape 61">
              <a:extLst>
                <a:ext uri="{FF2B5EF4-FFF2-40B4-BE49-F238E27FC236}">
                  <a16:creationId xmlns:a16="http://schemas.microsoft.com/office/drawing/2014/main" id="{E85BBF8A-E2FB-47F6-A60F-4FB855D50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grpSp>
        <p:nvGrpSpPr>
          <p:cNvPr id="64" name="Group 63">
            <a:extLst>
              <a:ext uri="{FF2B5EF4-FFF2-40B4-BE49-F238E27FC236}">
                <a16:creationId xmlns:a16="http://schemas.microsoft.com/office/drawing/2014/main" id="{DD81D498-EAA8-40F3-8230-AE4DEDA383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906190" y="0"/>
            <a:ext cx="3282247" cy="2837712"/>
            <a:chOff x="-305" y="-4155"/>
            <a:chExt cx="2514948" cy="2174333"/>
          </a:xfrm>
        </p:grpSpPr>
        <p:sp>
          <p:nvSpPr>
            <p:cNvPr id="65" name="Freeform: Shape 64">
              <a:extLst>
                <a:ext uri="{FF2B5EF4-FFF2-40B4-BE49-F238E27FC236}">
                  <a16:creationId xmlns:a16="http://schemas.microsoft.com/office/drawing/2014/main" id="{262F2402-5879-41A3-ACEC-6D2811BA3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6" name="Freeform: Shape 65">
              <a:extLst>
                <a:ext uri="{FF2B5EF4-FFF2-40B4-BE49-F238E27FC236}">
                  <a16:creationId xmlns:a16="http://schemas.microsoft.com/office/drawing/2014/main" id="{BBD41895-A230-4959-97BA-80F516383E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7" name="Freeform: Shape 66">
              <a:extLst>
                <a:ext uri="{FF2B5EF4-FFF2-40B4-BE49-F238E27FC236}">
                  <a16:creationId xmlns:a16="http://schemas.microsoft.com/office/drawing/2014/main" id="{E670BD54-10A6-4092-9E32-647B2F870D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8" name="Freeform: Shape 67">
              <a:extLst>
                <a:ext uri="{FF2B5EF4-FFF2-40B4-BE49-F238E27FC236}">
                  <a16:creationId xmlns:a16="http://schemas.microsoft.com/office/drawing/2014/main" id="{1C2B9A82-4826-4BF4-A16E-0B005FE761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Tree>
    <p:extLst>
      <p:ext uri="{BB962C8B-B14F-4D97-AF65-F5344CB8AC3E}">
        <p14:creationId xmlns:p14="http://schemas.microsoft.com/office/powerpoint/2010/main" val="10653806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6330BF-F944-AA9C-64C0-B642A09F702D}"/>
            </a:ext>
          </a:extLst>
        </p:cNvPr>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7A733055-04EB-9F2A-1AFD-C7A8E2FAA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6" name="Rectangle 55">
            <a:extLst>
              <a:ext uri="{FF2B5EF4-FFF2-40B4-BE49-F238E27FC236}">
                <a16:creationId xmlns:a16="http://schemas.microsoft.com/office/drawing/2014/main" id="{9971F90E-76E2-5465-A3B1-A5FDEA3783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8" name="TextBox 7">
            <a:extLst>
              <a:ext uri="{FF2B5EF4-FFF2-40B4-BE49-F238E27FC236}">
                <a16:creationId xmlns:a16="http://schemas.microsoft.com/office/drawing/2014/main" id="{1AE28F4A-D48D-6766-2D65-A35BB5D9B04A}"/>
              </a:ext>
            </a:extLst>
          </p:cNvPr>
          <p:cNvSpPr txBox="1"/>
          <p:nvPr/>
        </p:nvSpPr>
        <p:spPr>
          <a:xfrm>
            <a:off x="1188720" y="497840"/>
            <a:ext cx="10779760" cy="6065520"/>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E74F43"/>
                </a:solidFill>
                <a:effectLst/>
                <a:uLnTx/>
                <a:uFillTx/>
                <a:latin typeface="Georgia" panose="02040502050405020303" pitchFamily="18" charset="0"/>
                <a:ea typeface="+mn-ea"/>
                <a:cs typeface="+mn-cs"/>
              </a:rPr>
              <a:t>Activity Fund vs. Student Fee Fund:</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457200" marR="0" lvl="0"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Activity Fund – more flexibility</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Shift funds around as needed </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Build fund for new uniforms or equipment</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Collect fees</a:t>
            </a:r>
          </a:p>
          <a:p>
            <a:pPr marL="457200" marR="0" lvl="1" indent="0" algn="l" defTabSz="914400" rtl="0" eaLnBrk="1" fontAlgn="auto" latinLnBrk="0" hangingPunct="1">
              <a:lnSpc>
                <a:spcPct val="90000"/>
              </a:lnSpc>
              <a:spcBef>
                <a:spcPct val="0"/>
              </a:spcBef>
              <a:spcAft>
                <a:spcPts val="600"/>
              </a:spcAft>
              <a:buClrTx/>
              <a:buSzTx/>
              <a:buFontTx/>
              <a:buNone/>
              <a:tabLst/>
              <a:defRPr/>
            </a:pPr>
            <a:endPar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457200" marR="0" lvl="0"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Student Fee Fund – Must be in/out for same reason</a:t>
            </a:r>
          </a:p>
          <a:p>
            <a:pPr marL="914400" marR="0" lvl="1" indent="-457200" algn="l" defTabSz="914400" rtl="0" eaLnBrk="1" fontAlgn="auto" latinLnBrk="0" hangingPunct="1">
              <a:lnSpc>
                <a:spcPct val="90000"/>
              </a:lnSpc>
              <a:spcBef>
                <a:spcPct val="0"/>
              </a:spcBef>
              <a:spcAft>
                <a:spcPts val="60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Meant for secondary education or night school</a:t>
            </a:r>
          </a:p>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2800" b="1" i="1"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p:txBody>
      </p:sp>
      <p:grpSp>
        <p:nvGrpSpPr>
          <p:cNvPr id="58" name="Group 57">
            <a:extLst>
              <a:ext uri="{FF2B5EF4-FFF2-40B4-BE49-F238E27FC236}">
                <a16:creationId xmlns:a16="http://schemas.microsoft.com/office/drawing/2014/main" id="{F83B3435-74E8-5CD2-FA59-3CAE7EED4B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381784" y="4178643"/>
            <a:ext cx="3061444" cy="2297267"/>
            <a:chOff x="-305" y="-1"/>
            <a:chExt cx="3832880" cy="2876136"/>
          </a:xfrm>
        </p:grpSpPr>
        <p:sp>
          <p:nvSpPr>
            <p:cNvPr id="59" name="Freeform: Shape 58">
              <a:extLst>
                <a:ext uri="{FF2B5EF4-FFF2-40B4-BE49-F238E27FC236}">
                  <a16:creationId xmlns:a16="http://schemas.microsoft.com/office/drawing/2014/main" id="{265974C4-19A9-DA91-EFFD-643DA3DAA1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0" name="Freeform: Shape 59">
              <a:extLst>
                <a:ext uri="{FF2B5EF4-FFF2-40B4-BE49-F238E27FC236}">
                  <a16:creationId xmlns:a16="http://schemas.microsoft.com/office/drawing/2014/main" id="{5FFB7EAF-6694-AD56-A5B1-13F10EE8CB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1" name="Freeform: Shape 60">
              <a:extLst>
                <a:ext uri="{FF2B5EF4-FFF2-40B4-BE49-F238E27FC236}">
                  <a16:creationId xmlns:a16="http://schemas.microsoft.com/office/drawing/2014/main" id="{5964564C-1C47-D58D-530E-43DB43B3D8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2" name="Freeform: Shape 61">
              <a:extLst>
                <a:ext uri="{FF2B5EF4-FFF2-40B4-BE49-F238E27FC236}">
                  <a16:creationId xmlns:a16="http://schemas.microsoft.com/office/drawing/2014/main" id="{F8758615-FEAE-F5AF-652D-8BFA52BF85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grpSp>
        <p:nvGrpSpPr>
          <p:cNvPr id="64" name="Group 63">
            <a:extLst>
              <a:ext uri="{FF2B5EF4-FFF2-40B4-BE49-F238E27FC236}">
                <a16:creationId xmlns:a16="http://schemas.microsoft.com/office/drawing/2014/main" id="{596F61E2-F2B2-2D12-0047-6C21C95D8D0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8906190" y="0"/>
            <a:ext cx="3282247" cy="2837712"/>
            <a:chOff x="-305" y="-4155"/>
            <a:chExt cx="2514948" cy="2174333"/>
          </a:xfrm>
        </p:grpSpPr>
        <p:sp>
          <p:nvSpPr>
            <p:cNvPr id="65" name="Freeform: Shape 64">
              <a:extLst>
                <a:ext uri="{FF2B5EF4-FFF2-40B4-BE49-F238E27FC236}">
                  <a16:creationId xmlns:a16="http://schemas.microsoft.com/office/drawing/2014/main" id="{6C37B094-17E0-288E-5D98-101CFE4A6C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6" name="Freeform: Shape 65">
              <a:extLst>
                <a:ext uri="{FF2B5EF4-FFF2-40B4-BE49-F238E27FC236}">
                  <a16:creationId xmlns:a16="http://schemas.microsoft.com/office/drawing/2014/main" id="{A60C6D4F-5CDC-D5B0-581B-1AEFA8AA19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7" name="Freeform: Shape 66">
              <a:extLst>
                <a:ext uri="{FF2B5EF4-FFF2-40B4-BE49-F238E27FC236}">
                  <a16:creationId xmlns:a16="http://schemas.microsoft.com/office/drawing/2014/main" id="{A532CD4F-B107-3A30-AAF9-4DAE419B1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8" name="Freeform: Shape 67">
              <a:extLst>
                <a:ext uri="{FF2B5EF4-FFF2-40B4-BE49-F238E27FC236}">
                  <a16:creationId xmlns:a16="http://schemas.microsoft.com/office/drawing/2014/main" id="{EB496C04-5BDA-0308-4448-AE6146468C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Tree>
    <p:extLst>
      <p:ext uri="{BB962C8B-B14F-4D97-AF65-F5344CB8AC3E}">
        <p14:creationId xmlns:p14="http://schemas.microsoft.com/office/powerpoint/2010/main" val="33859517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5DD5AFF2-B0BF-41FA-BA95-B06DB47DF1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3429000"/>
            <a:ext cx="12191999" cy="3429000"/>
            <a:chOff x="7467600" y="0"/>
            <a:chExt cx="4724400" cy="6858000"/>
          </a:xfrm>
        </p:grpSpPr>
        <p:sp>
          <p:nvSpPr>
            <p:cNvPr id="15" name="Rectangle 14">
              <a:extLst>
                <a:ext uri="{FF2B5EF4-FFF2-40B4-BE49-F238E27FC236}">
                  <a16:creationId xmlns:a16="http://schemas.microsoft.com/office/drawing/2014/main" id="{346F474B-53B3-4567-B505-9E3D725108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ECCC9F-C36C-4275-B251-A115347C1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3FE49A6B-0100-4397-88F8-FE2410D08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12192000" cy="3429000"/>
          </a:xfrm>
          <a:custGeom>
            <a:avLst/>
            <a:gdLst>
              <a:gd name="connsiteX0" fmla="*/ 369702 w 12192000"/>
              <a:gd name="connsiteY0" fmla="*/ 3283169 h 3429000"/>
              <a:gd name="connsiteX1" fmla="*/ 366575 w 12192000"/>
              <a:gd name="connsiteY1" fmla="*/ 3286556 h 3429000"/>
              <a:gd name="connsiteX2" fmla="*/ 371637 w 12192000"/>
              <a:gd name="connsiteY2" fmla="*/ 3284954 h 3429000"/>
              <a:gd name="connsiteX3" fmla="*/ 7392322 w 12192000"/>
              <a:gd name="connsiteY3" fmla="*/ 3229238 h 3429000"/>
              <a:gd name="connsiteX4" fmla="*/ 7611337 w 12192000"/>
              <a:gd name="connsiteY4" fmla="*/ 3303821 h 3429000"/>
              <a:gd name="connsiteX5" fmla="*/ 7955762 w 12192000"/>
              <a:gd name="connsiteY5" fmla="*/ 3413006 h 3429000"/>
              <a:gd name="connsiteX6" fmla="*/ 7512455 w 12192000"/>
              <a:gd name="connsiteY6" fmla="*/ 3245734 h 3429000"/>
              <a:gd name="connsiteX7" fmla="*/ 9928143 w 12192000"/>
              <a:gd name="connsiteY7" fmla="*/ 3086312 h 3429000"/>
              <a:gd name="connsiteX8" fmla="*/ 9753801 w 12192000"/>
              <a:gd name="connsiteY8" fmla="*/ 3096103 h 3429000"/>
              <a:gd name="connsiteX9" fmla="*/ 9578027 w 12192000"/>
              <a:gd name="connsiteY9" fmla="*/ 3103104 h 3429000"/>
              <a:gd name="connsiteX10" fmla="*/ 9424342 w 12192000"/>
              <a:gd name="connsiteY10" fmla="*/ 3099403 h 3429000"/>
              <a:gd name="connsiteX11" fmla="*/ 9001907 w 12192000"/>
              <a:gd name="connsiteY11" fmla="*/ 3131369 h 3429000"/>
              <a:gd name="connsiteX12" fmla="*/ 8922138 w 12192000"/>
              <a:gd name="connsiteY12" fmla="*/ 3162702 h 3429000"/>
              <a:gd name="connsiteX13" fmla="*/ 9087550 w 12192000"/>
              <a:gd name="connsiteY13" fmla="*/ 3170765 h 3429000"/>
              <a:gd name="connsiteX14" fmla="*/ 9512475 w 12192000"/>
              <a:gd name="connsiteY14" fmla="*/ 3134693 h 3429000"/>
              <a:gd name="connsiteX15" fmla="*/ 9928143 w 12192000"/>
              <a:gd name="connsiteY15" fmla="*/ 3086312 h 3429000"/>
              <a:gd name="connsiteX16" fmla="*/ 9351220 w 12192000"/>
              <a:gd name="connsiteY16" fmla="*/ 3030370 h 3429000"/>
              <a:gd name="connsiteX17" fmla="*/ 8999756 w 12192000"/>
              <a:gd name="connsiteY17" fmla="*/ 3100929 h 3429000"/>
              <a:gd name="connsiteX18" fmla="*/ 9425830 w 12192000"/>
              <a:gd name="connsiteY18" fmla="*/ 3069517 h 3429000"/>
              <a:gd name="connsiteX19" fmla="*/ 9578307 w 12192000"/>
              <a:gd name="connsiteY19" fmla="*/ 3073035 h 3429000"/>
              <a:gd name="connsiteX20" fmla="*/ 9752771 w 12192000"/>
              <a:gd name="connsiteY20" fmla="*/ 3066471 h 3429000"/>
              <a:gd name="connsiteX21" fmla="*/ 9852779 w 12192000"/>
              <a:gd name="connsiteY21" fmla="*/ 3060665 h 3429000"/>
              <a:gd name="connsiteX22" fmla="*/ 9694862 w 12192000"/>
              <a:gd name="connsiteY22" fmla="*/ 3044140 h 3429000"/>
              <a:gd name="connsiteX23" fmla="*/ 9351220 w 12192000"/>
              <a:gd name="connsiteY23" fmla="*/ 3030370 h 3429000"/>
              <a:gd name="connsiteX24" fmla="*/ 1019354 w 12192000"/>
              <a:gd name="connsiteY24" fmla="*/ 2886006 h 3429000"/>
              <a:gd name="connsiteX25" fmla="*/ 441046 w 12192000"/>
              <a:gd name="connsiteY25" fmla="*/ 3262153 h 3429000"/>
              <a:gd name="connsiteX26" fmla="*/ 1019354 w 12192000"/>
              <a:gd name="connsiteY26" fmla="*/ 2886006 h 3429000"/>
              <a:gd name="connsiteX27" fmla="*/ 991680 w 12192000"/>
              <a:gd name="connsiteY27" fmla="*/ 2869413 h 3429000"/>
              <a:gd name="connsiteX28" fmla="*/ 409060 w 12192000"/>
              <a:gd name="connsiteY28" fmla="*/ 3242470 h 3429000"/>
              <a:gd name="connsiteX29" fmla="*/ 991680 w 12192000"/>
              <a:gd name="connsiteY29" fmla="*/ 2869413 h 3429000"/>
              <a:gd name="connsiteX30" fmla="*/ 7254615 w 12192000"/>
              <a:gd name="connsiteY30" fmla="*/ 2482918 h 3429000"/>
              <a:gd name="connsiteX31" fmla="*/ 7312589 w 12192000"/>
              <a:gd name="connsiteY31" fmla="*/ 2553309 h 3429000"/>
              <a:gd name="connsiteX32" fmla="*/ 7580896 w 12192000"/>
              <a:gd name="connsiteY32" fmla="*/ 2973069 h 3429000"/>
              <a:gd name="connsiteX33" fmla="*/ 7990862 w 12192000"/>
              <a:gd name="connsiteY33" fmla="*/ 3378025 h 3429000"/>
              <a:gd name="connsiteX34" fmla="*/ 7871964 w 12192000"/>
              <a:gd name="connsiteY34" fmla="*/ 3220139 h 3429000"/>
              <a:gd name="connsiteX35" fmla="*/ 7859674 w 12192000"/>
              <a:gd name="connsiteY35" fmla="*/ 3207358 h 3429000"/>
              <a:gd name="connsiteX36" fmla="*/ 7545050 w 12192000"/>
              <a:gd name="connsiteY36" fmla="*/ 2831110 h 3429000"/>
              <a:gd name="connsiteX37" fmla="*/ 7254615 w 12192000"/>
              <a:gd name="connsiteY37" fmla="*/ 2482918 h 3429000"/>
              <a:gd name="connsiteX38" fmla="*/ 9078855 w 12192000"/>
              <a:gd name="connsiteY38" fmla="*/ 2455754 h 3429000"/>
              <a:gd name="connsiteX39" fmla="*/ 8825188 w 12192000"/>
              <a:gd name="connsiteY39" fmla="*/ 3067752 h 3429000"/>
              <a:gd name="connsiteX40" fmla="*/ 9078855 w 12192000"/>
              <a:gd name="connsiteY40" fmla="*/ 2455754 h 3429000"/>
              <a:gd name="connsiteX41" fmla="*/ 9113805 w 12192000"/>
              <a:gd name="connsiteY41" fmla="*/ 2454072 h 3429000"/>
              <a:gd name="connsiteX42" fmla="*/ 8855200 w 12192000"/>
              <a:gd name="connsiteY42" fmla="*/ 3065950 h 3429000"/>
              <a:gd name="connsiteX43" fmla="*/ 9113805 w 12192000"/>
              <a:gd name="connsiteY43" fmla="*/ 2454072 h 3429000"/>
              <a:gd name="connsiteX44" fmla="*/ 9123940 w 12192000"/>
              <a:gd name="connsiteY44" fmla="*/ 2396040 h 3429000"/>
              <a:gd name="connsiteX45" fmla="*/ 9120846 w 12192000"/>
              <a:gd name="connsiteY45" fmla="*/ 2400053 h 3429000"/>
              <a:gd name="connsiteX46" fmla="*/ 9123267 w 12192000"/>
              <a:gd name="connsiteY46" fmla="*/ 2400425 h 3429000"/>
              <a:gd name="connsiteX47" fmla="*/ 103333 w 12192000"/>
              <a:gd name="connsiteY47" fmla="*/ 2270602 h 3429000"/>
              <a:gd name="connsiteX48" fmla="*/ 233938 w 12192000"/>
              <a:gd name="connsiteY48" fmla="*/ 2380416 h 3429000"/>
              <a:gd name="connsiteX49" fmla="*/ 883580 w 12192000"/>
              <a:gd name="connsiteY49" fmla="*/ 2751710 h 3429000"/>
              <a:gd name="connsiteX50" fmla="*/ 487337 w 12192000"/>
              <a:gd name="connsiteY50" fmla="*/ 2521182 h 3429000"/>
              <a:gd name="connsiteX51" fmla="*/ 354051 w 12192000"/>
              <a:gd name="connsiteY51" fmla="*/ 2425912 h 3429000"/>
              <a:gd name="connsiteX52" fmla="*/ 195436 w 12192000"/>
              <a:gd name="connsiteY52" fmla="*/ 2326068 h 3429000"/>
              <a:gd name="connsiteX53" fmla="*/ 5539432 w 12192000"/>
              <a:gd name="connsiteY53" fmla="*/ 2213928 h 3429000"/>
              <a:gd name="connsiteX54" fmla="*/ 5555462 w 12192000"/>
              <a:gd name="connsiteY54" fmla="*/ 2265454 h 3429000"/>
              <a:gd name="connsiteX55" fmla="*/ 5828270 w 12192000"/>
              <a:gd name="connsiteY55" fmla="*/ 2891663 h 3429000"/>
              <a:gd name="connsiteX56" fmla="*/ 5947416 w 12192000"/>
              <a:gd name="connsiteY56" fmla="*/ 3145846 h 3429000"/>
              <a:gd name="connsiteX57" fmla="*/ 5539432 w 12192000"/>
              <a:gd name="connsiteY57" fmla="*/ 2213928 h 3429000"/>
              <a:gd name="connsiteX58" fmla="*/ 51253 w 12192000"/>
              <a:gd name="connsiteY58" fmla="*/ 2202825 h 3429000"/>
              <a:gd name="connsiteX59" fmla="*/ 211622 w 12192000"/>
              <a:gd name="connsiteY59" fmla="*/ 2299803 h 3429000"/>
              <a:gd name="connsiteX60" fmla="*/ 371652 w 12192000"/>
              <a:gd name="connsiteY60" fmla="*/ 2400062 h 3429000"/>
              <a:gd name="connsiteX61" fmla="*/ 505903 w 12192000"/>
              <a:gd name="connsiteY61" fmla="*/ 2496221 h 3429000"/>
              <a:gd name="connsiteX62" fmla="*/ 899240 w 12192000"/>
              <a:gd name="connsiteY62" fmla="*/ 2724068 h 3429000"/>
              <a:gd name="connsiteX63" fmla="*/ 988114 w 12192000"/>
              <a:gd name="connsiteY63" fmla="*/ 2745204 h 3429000"/>
              <a:gd name="connsiteX64" fmla="*/ 845971 w 12192000"/>
              <a:gd name="connsiteY64" fmla="*/ 2638177 h 3429000"/>
              <a:gd name="connsiteX65" fmla="*/ 448057 w 12192000"/>
              <a:gd name="connsiteY65" fmla="*/ 2412376 h 3429000"/>
              <a:gd name="connsiteX66" fmla="*/ 51253 w 12192000"/>
              <a:gd name="connsiteY66" fmla="*/ 2202825 h 3429000"/>
              <a:gd name="connsiteX67" fmla="*/ 2606687 w 12192000"/>
              <a:gd name="connsiteY67" fmla="*/ 2201718 h 3429000"/>
              <a:gd name="connsiteX68" fmla="*/ 2645658 w 12192000"/>
              <a:gd name="connsiteY68" fmla="*/ 3211259 h 3429000"/>
              <a:gd name="connsiteX69" fmla="*/ 2606687 w 12192000"/>
              <a:gd name="connsiteY69" fmla="*/ 2201718 h 3429000"/>
              <a:gd name="connsiteX70" fmla="*/ 10097724 w 12192000"/>
              <a:gd name="connsiteY70" fmla="*/ 2162852 h 3429000"/>
              <a:gd name="connsiteX71" fmla="*/ 9645248 w 12192000"/>
              <a:gd name="connsiteY71" fmla="*/ 2201119 h 3429000"/>
              <a:gd name="connsiteX72" fmla="*/ 9543858 w 12192000"/>
              <a:gd name="connsiteY72" fmla="*/ 2221510 h 3429000"/>
              <a:gd name="connsiteX73" fmla="*/ 9681648 w 12192000"/>
              <a:gd name="connsiteY73" fmla="*/ 2200828 h 3429000"/>
              <a:gd name="connsiteX74" fmla="*/ 10557846 w 12192000"/>
              <a:gd name="connsiteY74" fmla="*/ 2172337 h 3429000"/>
              <a:gd name="connsiteX75" fmla="*/ 10301704 w 12192000"/>
              <a:gd name="connsiteY75" fmla="*/ 2169847 h 3429000"/>
              <a:gd name="connsiteX76" fmla="*/ 10250553 w 12192000"/>
              <a:gd name="connsiteY76" fmla="*/ 2166539 h 3429000"/>
              <a:gd name="connsiteX77" fmla="*/ 10097724 w 12192000"/>
              <a:gd name="connsiteY77" fmla="*/ 2162852 h 3429000"/>
              <a:gd name="connsiteX78" fmla="*/ 3642057 w 12192000"/>
              <a:gd name="connsiteY78" fmla="*/ 2144487 h 3429000"/>
              <a:gd name="connsiteX79" fmla="*/ 3632981 w 12192000"/>
              <a:gd name="connsiteY79" fmla="*/ 2150437 h 3429000"/>
              <a:gd name="connsiteX80" fmla="*/ 3382436 w 12192000"/>
              <a:gd name="connsiteY80" fmla="*/ 2523726 h 3429000"/>
              <a:gd name="connsiteX81" fmla="*/ 3191929 w 12192000"/>
              <a:gd name="connsiteY81" fmla="*/ 3233669 h 3429000"/>
              <a:gd name="connsiteX82" fmla="*/ 3369898 w 12192000"/>
              <a:gd name="connsiteY82" fmla="*/ 2652771 h 3429000"/>
              <a:gd name="connsiteX83" fmla="*/ 3642057 w 12192000"/>
              <a:gd name="connsiteY83" fmla="*/ 2144487 h 3429000"/>
              <a:gd name="connsiteX84" fmla="*/ 7015907 w 12192000"/>
              <a:gd name="connsiteY84" fmla="*/ 2112548 h 3429000"/>
              <a:gd name="connsiteX85" fmla="*/ 7259646 w 12192000"/>
              <a:gd name="connsiteY85" fmla="*/ 2336985 h 3429000"/>
              <a:gd name="connsiteX86" fmla="*/ 7741483 w 12192000"/>
              <a:gd name="connsiteY86" fmla="*/ 2850980 h 3429000"/>
              <a:gd name="connsiteX87" fmla="*/ 8008941 w 12192000"/>
              <a:gd name="connsiteY87" fmla="*/ 3304560 h 3429000"/>
              <a:gd name="connsiteX88" fmla="*/ 7999234 w 12192000"/>
              <a:gd name="connsiteY88" fmla="*/ 3181993 h 3429000"/>
              <a:gd name="connsiteX89" fmla="*/ 7715154 w 12192000"/>
              <a:gd name="connsiteY89" fmla="*/ 2768148 h 3429000"/>
              <a:gd name="connsiteX90" fmla="*/ 7271900 w 12192000"/>
              <a:gd name="connsiteY90" fmla="*/ 2305551 h 3429000"/>
              <a:gd name="connsiteX91" fmla="*/ 7015907 w 12192000"/>
              <a:gd name="connsiteY91" fmla="*/ 2112548 h 3429000"/>
              <a:gd name="connsiteX92" fmla="*/ 2650666 w 12192000"/>
              <a:gd name="connsiteY92" fmla="*/ 2101686 h 3429000"/>
              <a:gd name="connsiteX93" fmla="*/ 2650249 w 12192000"/>
              <a:gd name="connsiteY93" fmla="*/ 2103101 h 3429000"/>
              <a:gd name="connsiteX94" fmla="*/ 2663808 w 12192000"/>
              <a:gd name="connsiteY94" fmla="*/ 3106215 h 3429000"/>
              <a:gd name="connsiteX95" fmla="*/ 2665418 w 12192000"/>
              <a:gd name="connsiteY95" fmla="*/ 2703756 h 3429000"/>
              <a:gd name="connsiteX96" fmla="*/ 2650666 w 12192000"/>
              <a:gd name="connsiteY96" fmla="*/ 2101686 h 3429000"/>
              <a:gd name="connsiteX97" fmla="*/ 10218664 w 12192000"/>
              <a:gd name="connsiteY97" fmla="*/ 2096300 h 3429000"/>
              <a:gd name="connsiteX98" fmla="*/ 10086154 w 12192000"/>
              <a:gd name="connsiteY98" fmla="*/ 2096937 h 3429000"/>
              <a:gd name="connsiteX99" fmla="*/ 9778614 w 12192000"/>
              <a:gd name="connsiteY99" fmla="*/ 2121189 h 3429000"/>
              <a:gd name="connsiteX100" fmla="*/ 9601703 w 12192000"/>
              <a:gd name="connsiteY100" fmla="*/ 2176852 h 3429000"/>
              <a:gd name="connsiteX101" fmla="*/ 9641684 w 12192000"/>
              <a:gd name="connsiteY101" fmla="*/ 2171203 h 3429000"/>
              <a:gd name="connsiteX102" fmla="*/ 10252799 w 12192000"/>
              <a:gd name="connsiteY102" fmla="*/ 2135971 h 3429000"/>
              <a:gd name="connsiteX103" fmla="*/ 10304297 w 12192000"/>
              <a:gd name="connsiteY103" fmla="*/ 2139822 h 3429000"/>
              <a:gd name="connsiteX104" fmla="*/ 10533945 w 12192000"/>
              <a:gd name="connsiteY104" fmla="*/ 2144703 h 3429000"/>
              <a:gd name="connsiteX105" fmla="*/ 10446061 w 12192000"/>
              <a:gd name="connsiteY105" fmla="*/ 2126562 h 3429000"/>
              <a:gd name="connsiteX106" fmla="*/ 10360877 w 12192000"/>
              <a:gd name="connsiteY106" fmla="*/ 2109004 h 3429000"/>
              <a:gd name="connsiteX107" fmla="*/ 10218664 w 12192000"/>
              <a:gd name="connsiteY107" fmla="*/ 2096300 h 3429000"/>
              <a:gd name="connsiteX108" fmla="*/ 6946849 w 12192000"/>
              <a:gd name="connsiteY108" fmla="*/ 2094271 h 3429000"/>
              <a:gd name="connsiteX109" fmla="*/ 6946972 w 12192000"/>
              <a:gd name="connsiteY109" fmla="*/ 2097491 h 3429000"/>
              <a:gd name="connsiteX110" fmla="*/ 7105827 w 12192000"/>
              <a:gd name="connsiteY110" fmla="*/ 2289700 h 3429000"/>
              <a:gd name="connsiteX111" fmla="*/ 7126431 w 12192000"/>
              <a:gd name="connsiteY111" fmla="*/ 2308872 h 3429000"/>
              <a:gd name="connsiteX112" fmla="*/ 7567269 w 12192000"/>
              <a:gd name="connsiteY112" fmla="*/ 2811461 h 3429000"/>
              <a:gd name="connsiteX113" fmla="*/ 7880270 w 12192000"/>
              <a:gd name="connsiteY113" fmla="*/ 3186176 h 3429000"/>
              <a:gd name="connsiteX114" fmla="*/ 7892560 w 12192000"/>
              <a:gd name="connsiteY114" fmla="*/ 3198949 h 3429000"/>
              <a:gd name="connsiteX115" fmla="*/ 7971643 w 12192000"/>
              <a:gd name="connsiteY115" fmla="*/ 3289236 h 3429000"/>
              <a:gd name="connsiteX116" fmla="*/ 7719359 w 12192000"/>
              <a:gd name="connsiteY116" fmla="*/ 2870011 h 3429000"/>
              <a:gd name="connsiteX117" fmla="*/ 7240170 w 12192000"/>
              <a:gd name="connsiteY117" fmla="*/ 2358985 h 3429000"/>
              <a:gd name="connsiteX118" fmla="*/ 6946849 w 12192000"/>
              <a:gd name="connsiteY118" fmla="*/ 2094271 h 3429000"/>
              <a:gd name="connsiteX119" fmla="*/ 2680277 w 12192000"/>
              <a:gd name="connsiteY119" fmla="*/ 2050204 h 3429000"/>
              <a:gd name="connsiteX120" fmla="*/ 2678972 w 12192000"/>
              <a:gd name="connsiteY120" fmla="*/ 2052582 h 3429000"/>
              <a:gd name="connsiteX121" fmla="*/ 2696666 w 12192000"/>
              <a:gd name="connsiteY121" fmla="*/ 2704836 h 3429000"/>
              <a:gd name="connsiteX122" fmla="*/ 2695769 w 12192000"/>
              <a:gd name="connsiteY122" fmla="*/ 2961955 h 3429000"/>
              <a:gd name="connsiteX123" fmla="*/ 2739893 w 12192000"/>
              <a:gd name="connsiteY123" fmla="*/ 2679357 h 3429000"/>
              <a:gd name="connsiteX124" fmla="*/ 2680277 w 12192000"/>
              <a:gd name="connsiteY124" fmla="*/ 2050204 h 3429000"/>
              <a:gd name="connsiteX125" fmla="*/ 1132195 w 12192000"/>
              <a:gd name="connsiteY125" fmla="*/ 2038980 h 3429000"/>
              <a:gd name="connsiteX126" fmla="*/ 1679056 w 12192000"/>
              <a:gd name="connsiteY126" fmla="*/ 2087907 h 3429000"/>
              <a:gd name="connsiteX127" fmla="*/ 2128648 w 12192000"/>
              <a:gd name="connsiteY127" fmla="*/ 2045249 h 3429000"/>
              <a:gd name="connsiteX128" fmla="*/ 1825619 w 12192000"/>
              <a:gd name="connsiteY128" fmla="*/ 2049447 h 3429000"/>
              <a:gd name="connsiteX129" fmla="*/ 1737798 w 12192000"/>
              <a:gd name="connsiteY129" fmla="*/ 2054353 h 3429000"/>
              <a:gd name="connsiteX130" fmla="*/ 1132195 w 12192000"/>
              <a:gd name="connsiteY130" fmla="*/ 2038980 h 3429000"/>
              <a:gd name="connsiteX131" fmla="*/ 10104407 w 12192000"/>
              <a:gd name="connsiteY131" fmla="*/ 2029317 h 3429000"/>
              <a:gd name="connsiteX132" fmla="*/ 9704375 w 12192000"/>
              <a:gd name="connsiteY132" fmla="*/ 2107349 h 3429000"/>
              <a:gd name="connsiteX133" fmla="*/ 9773804 w 12192000"/>
              <a:gd name="connsiteY133" fmla="*/ 2090543 h 3429000"/>
              <a:gd name="connsiteX134" fmla="*/ 10086605 w 12192000"/>
              <a:gd name="connsiteY134" fmla="*/ 2065992 h 3429000"/>
              <a:gd name="connsiteX135" fmla="*/ 10367276 w 12192000"/>
              <a:gd name="connsiteY135" fmla="*/ 2078848 h 3429000"/>
              <a:gd name="connsiteX136" fmla="*/ 10454262 w 12192000"/>
              <a:gd name="connsiteY136" fmla="*/ 2096798 h 3429000"/>
              <a:gd name="connsiteX137" fmla="*/ 10569223 w 12192000"/>
              <a:gd name="connsiteY137" fmla="*/ 2118311 h 3429000"/>
              <a:gd name="connsiteX138" fmla="*/ 10104407 w 12192000"/>
              <a:gd name="connsiteY138" fmla="*/ 2029317 h 3429000"/>
              <a:gd name="connsiteX139" fmla="*/ 6861797 w 12192000"/>
              <a:gd name="connsiteY139" fmla="*/ 1990899 h 3429000"/>
              <a:gd name="connsiteX140" fmla="*/ 6879594 w 12192000"/>
              <a:gd name="connsiteY140" fmla="*/ 1995547 h 3429000"/>
              <a:gd name="connsiteX141" fmla="*/ 7789028 w 12192000"/>
              <a:gd name="connsiteY141" fmla="*/ 2783316 h 3429000"/>
              <a:gd name="connsiteX142" fmla="*/ 8093600 w 12192000"/>
              <a:gd name="connsiteY142" fmla="*/ 3281671 h 3429000"/>
              <a:gd name="connsiteX143" fmla="*/ 8129425 w 12192000"/>
              <a:gd name="connsiteY143" fmla="*/ 3425298 h 3429000"/>
              <a:gd name="connsiteX144" fmla="*/ 8130898 w 12192000"/>
              <a:gd name="connsiteY144" fmla="*/ 3428998 h 3429000"/>
              <a:gd name="connsiteX145" fmla="*/ 7899365 w 12192000"/>
              <a:gd name="connsiteY145" fmla="*/ 3428998 h 3429000"/>
              <a:gd name="connsiteX146" fmla="*/ 7761176 w 12192000"/>
              <a:gd name="connsiteY146" fmla="*/ 3387656 h 3429000"/>
              <a:gd name="connsiteX147" fmla="*/ 7602080 w 12192000"/>
              <a:gd name="connsiteY147" fmla="*/ 3331867 h 3429000"/>
              <a:gd name="connsiteX148" fmla="*/ 7289862 w 12192000"/>
              <a:gd name="connsiteY148" fmla="*/ 3230827 h 3429000"/>
              <a:gd name="connsiteX149" fmla="*/ 7582411 w 12192000"/>
              <a:gd name="connsiteY149" fmla="*/ 3355122 h 3429000"/>
              <a:gd name="connsiteX150" fmla="*/ 7605759 w 12192000"/>
              <a:gd name="connsiteY150" fmla="*/ 3364465 h 3429000"/>
              <a:gd name="connsiteX151" fmla="*/ 7737910 w 12192000"/>
              <a:gd name="connsiteY151" fmla="*/ 3411638 h 3429000"/>
              <a:gd name="connsiteX152" fmla="*/ 7826532 w 12192000"/>
              <a:gd name="connsiteY152" fmla="*/ 3428999 h 3429000"/>
              <a:gd name="connsiteX153" fmla="*/ 7696096 w 12192000"/>
              <a:gd name="connsiteY153" fmla="*/ 3428999 h 3429000"/>
              <a:gd name="connsiteX154" fmla="*/ 7594081 w 12192000"/>
              <a:gd name="connsiteY154" fmla="*/ 3392149 h 3429000"/>
              <a:gd name="connsiteX155" fmla="*/ 7570734 w 12192000"/>
              <a:gd name="connsiteY155" fmla="*/ 3382799 h 3429000"/>
              <a:gd name="connsiteX156" fmla="*/ 7271814 w 12192000"/>
              <a:gd name="connsiteY156" fmla="*/ 3255601 h 3429000"/>
              <a:gd name="connsiteX157" fmla="*/ 7585232 w 12192000"/>
              <a:gd name="connsiteY157" fmla="*/ 3421060 h 3429000"/>
              <a:gd name="connsiteX158" fmla="*/ 7613775 w 12192000"/>
              <a:gd name="connsiteY158" fmla="*/ 3428998 h 3429000"/>
              <a:gd name="connsiteX159" fmla="*/ 7522197 w 12192000"/>
              <a:gd name="connsiteY159" fmla="*/ 3428998 h 3429000"/>
              <a:gd name="connsiteX160" fmla="*/ 7410696 w 12192000"/>
              <a:gd name="connsiteY160" fmla="*/ 3374861 h 3429000"/>
              <a:gd name="connsiteX161" fmla="*/ 7088673 w 12192000"/>
              <a:gd name="connsiteY161" fmla="*/ 3181396 h 3429000"/>
              <a:gd name="connsiteX162" fmla="*/ 7090188 w 12192000"/>
              <a:gd name="connsiteY162" fmla="*/ 3155365 h 3429000"/>
              <a:gd name="connsiteX163" fmla="*/ 7780046 w 12192000"/>
              <a:gd name="connsiteY163" fmla="*/ 3282283 h 3429000"/>
              <a:gd name="connsiteX164" fmla="*/ 7944957 w 12192000"/>
              <a:gd name="connsiteY164" fmla="*/ 3370347 h 3429000"/>
              <a:gd name="connsiteX165" fmla="*/ 7601828 w 12192000"/>
              <a:gd name="connsiteY165" fmla="*/ 3074934 h 3429000"/>
              <a:gd name="connsiteX166" fmla="*/ 7042773 w 12192000"/>
              <a:gd name="connsiteY166" fmla="*/ 2305011 h 3429000"/>
              <a:gd name="connsiteX167" fmla="*/ 6844835 w 12192000"/>
              <a:gd name="connsiteY167" fmla="*/ 1995988 h 3429000"/>
              <a:gd name="connsiteX168" fmla="*/ 6861797 w 12192000"/>
              <a:gd name="connsiteY168" fmla="*/ 1990899 h 3429000"/>
              <a:gd name="connsiteX169" fmla="*/ 1456157 w 12192000"/>
              <a:gd name="connsiteY169" fmla="*/ 1942404 h 3429000"/>
              <a:gd name="connsiteX170" fmla="*/ 1244432 w 12192000"/>
              <a:gd name="connsiteY170" fmla="*/ 1956601 h 3429000"/>
              <a:gd name="connsiteX171" fmla="*/ 973990 w 12192000"/>
              <a:gd name="connsiteY171" fmla="*/ 1995940 h 3429000"/>
              <a:gd name="connsiteX172" fmla="*/ 1103809 w 12192000"/>
              <a:gd name="connsiteY172" fmla="*/ 2004720 h 3429000"/>
              <a:gd name="connsiteX173" fmla="*/ 1123454 w 12192000"/>
              <a:gd name="connsiteY173" fmla="*/ 2006727 h 3429000"/>
              <a:gd name="connsiteX174" fmla="*/ 1737017 w 12192000"/>
              <a:gd name="connsiteY174" fmla="*/ 2023183 h 3429000"/>
              <a:gd name="connsiteX175" fmla="*/ 1824397 w 12192000"/>
              <a:gd name="connsiteY175" fmla="*/ 2018757 h 3429000"/>
              <a:gd name="connsiteX176" fmla="*/ 2070059 w 12192000"/>
              <a:gd name="connsiteY176" fmla="*/ 2012660 h 3429000"/>
              <a:gd name="connsiteX177" fmla="*/ 1456157 w 12192000"/>
              <a:gd name="connsiteY177" fmla="*/ 1942404 h 3429000"/>
              <a:gd name="connsiteX178" fmla="*/ 4988186 w 12192000"/>
              <a:gd name="connsiteY178" fmla="*/ 1787467 h 3429000"/>
              <a:gd name="connsiteX179" fmla="*/ 4777334 w 12192000"/>
              <a:gd name="connsiteY179" fmla="*/ 1977072 h 3429000"/>
              <a:gd name="connsiteX180" fmla="*/ 4718341 w 12192000"/>
              <a:gd name="connsiteY180" fmla="*/ 2039043 h 3429000"/>
              <a:gd name="connsiteX181" fmla="*/ 4604655 w 12192000"/>
              <a:gd name="connsiteY181" fmla="*/ 2154434 h 3429000"/>
              <a:gd name="connsiteX182" fmla="*/ 4565074 w 12192000"/>
              <a:gd name="connsiteY182" fmla="*/ 2189550 h 3429000"/>
              <a:gd name="connsiteX183" fmla="*/ 4988186 w 12192000"/>
              <a:gd name="connsiteY183" fmla="*/ 1787467 h 3429000"/>
              <a:gd name="connsiteX184" fmla="*/ 4978032 w 12192000"/>
              <a:gd name="connsiteY184" fmla="*/ 1754809 h 3429000"/>
              <a:gd name="connsiteX185" fmla="*/ 4463413 w 12192000"/>
              <a:gd name="connsiteY185" fmla="*/ 2186162 h 3429000"/>
              <a:gd name="connsiteX186" fmla="*/ 4358134 w 12192000"/>
              <a:gd name="connsiteY186" fmla="*/ 2313791 h 3429000"/>
              <a:gd name="connsiteX187" fmla="*/ 4376219 w 12192000"/>
              <a:gd name="connsiteY187" fmla="*/ 2300027 h 3429000"/>
              <a:gd name="connsiteX188" fmla="*/ 4582340 w 12192000"/>
              <a:gd name="connsiteY188" fmla="*/ 2132037 h 3429000"/>
              <a:gd name="connsiteX189" fmla="*/ 4694684 w 12192000"/>
              <a:gd name="connsiteY189" fmla="*/ 2018098 h 3429000"/>
              <a:gd name="connsiteX190" fmla="*/ 4754123 w 12192000"/>
              <a:gd name="connsiteY190" fmla="*/ 1955643 h 3429000"/>
              <a:gd name="connsiteX191" fmla="*/ 4978032 w 12192000"/>
              <a:gd name="connsiteY191" fmla="*/ 1754809 h 3429000"/>
              <a:gd name="connsiteX192" fmla="*/ 7427076 w 12192000"/>
              <a:gd name="connsiteY192" fmla="*/ 1713684 h 3429000"/>
              <a:gd name="connsiteX193" fmla="*/ 7485963 w 12192000"/>
              <a:gd name="connsiteY193" fmla="*/ 1745783 h 3429000"/>
              <a:gd name="connsiteX194" fmla="*/ 7719410 w 12192000"/>
              <a:gd name="connsiteY194" fmla="*/ 1928281 h 3429000"/>
              <a:gd name="connsiteX195" fmla="*/ 7907163 w 12192000"/>
              <a:gd name="connsiteY195" fmla="*/ 2117863 h 3429000"/>
              <a:gd name="connsiteX196" fmla="*/ 7956656 w 12192000"/>
              <a:gd name="connsiteY196" fmla="*/ 2186961 h 3429000"/>
              <a:gd name="connsiteX197" fmla="*/ 8023445 w 12192000"/>
              <a:gd name="connsiteY197" fmla="*/ 2276642 h 3429000"/>
              <a:gd name="connsiteX198" fmla="*/ 7754656 w 12192000"/>
              <a:gd name="connsiteY198" fmla="*/ 1912546 h 3429000"/>
              <a:gd name="connsiteX199" fmla="*/ 7427076 w 12192000"/>
              <a:gd name="connsiteY199" fmla="*/ 1713684 h 3429000"/>
              <a:gd name="connsiteX200" fmla="*/ 7312201 w 12192000"/>
              <a:gd name="connsiteY200" fmla="*/ 1699278 h 3429000"/>
              <a:gd name="connsiteX201" fmla="*/ 7343603 w 12192000"/>
              <a:gd name="connsiteY201" fmla="*/ 1720746 h 3429000"/>
              <a:gd name="connsiteX202" fmla="*/ 7791759 w 12192000"/>
              <a:gd name="connsiteY202" fmla="*/ 2086717 h 3429000"/>
              <a:gd name="connsiteX203" fmla="*/ 7825280 w 12192000"/>
              <a:gd name="connsiteY203" fmla="*/ 2122608 h 3429000"/>
              <a:gd name="connsiteX204" fmla="*/ 7982410 w 12192000"/>
              <a:gd name="connsiteY204" fmla="*/ 2273551 h 3429000"/>
              <a:gd name="connsiteX205" fmla="*/ 7932408 w 12192000"/>
              <a:gd name="connsiteY205" fmla="*/ 2203736 h 3429000"/>
              <a:gd name="connsiteX206" fmla="*/ 7883927 w 12192000"/>
              <a:gd name="connsiteY206" fmla="*/ 2136087 h 3429000"/>
              <a:gd name="connsiteX207" fmla="*/ 7699832 w 12192000"/>
              <a:gd name="connsiteY207" fmla="*/ 1950904 h 3429000"/>
              <a:gd name="connsiteX208" fmla="*/ 7470240 w 12192000"/>
              <a:gd name="connsiteY208" fmla="*/ 1771559 h 3429000"/>
              <a:gd name="connsiteX209" fmla="*/ 7312201 w 12192000"/>
              <a:gd name="connsiteY209" fmla="*/ 1699278 h 3429000"/>
              <a:gd name="connsiteX210" fmla="*/ 7244057 w 12192000"/>
              <a:gd name="connsiteY210" fmla="*/ 1695233 h 3429000"/>
              <a:gd name="connsiteX211" fmla="*/ 7353035 w 12192000"/>
              <a:gd name="connsiteY211" fmla="*/ 1768318 h 3429000"/>
              <a:gd name="connsiteX212" fmla="*/ 7981878 w 12192000"/>
              <a:gd name="connsiteY212" fmla="*/ 2309345 h 3429000"/>
              <a:gd name="connsiteX213" fmla="*/ 7804780 w 12192000"/>
              <a:gd name="connsiteY213" fmla="*/ 2143174 h 3429000"/>
              <a:gd name="connsiteX214" fmla="*/ 7771164 w 12192000"/>
              <a:gd name="connsiteY214" fmla="*/ 2107908 h 3429000"/>
              <a:gd name="connsiteX215" fmla="*/ 7327465 w 12192000"/>
              <a:gd name="connsiteY215" fmla="*/ 1745181 h 3429000"/>
              <a:gd name="connsiteX216" fmla="*/ 7244057 w 12192000"/>
              <a:gd name="connsiteY216" fmla="*/ 1695233 h 3429000"/>
              <a:gd name="connsiteX217" fmla="*/ 7133363 w 12192000"/>
              <a:gd name="connsiteY217" fmla="*/ 1621246 h 3429000"/>
              <a:gd name="connsiteX218" fmla="*/ 8128687 w 12192000"/>
              <a:gd name="connsiteY218" fmla="*/ 2361959 h 3429000"/>
              <a:gd name="connsiteX219" fmla="*/ 8497002 w 12192000"/>
              <a:gd name="connsiteY219" fmla="*/ 2775913 h 3429000"/>
              <a:gd name="connsiteX220" fmla="*/ 8514292 w 12192000"/>
              <a:gd name="connsiteY220" fmla="*/ 2586372 h 3429000"/>
              <a:gd name="connsiteX221" fmla="*/ 8491838 w 12192000"/>
              <a:gd name="connsiteY221" fmla="*/ 1907275 h 3429000"/>
              <a:gd name="connsiteX222" fmla="*/ 8605731 w 12192000"/>
              <a:gd name="connsiteY222" fmla="*/ 2171804 h 3429000"/>
              <a:gd name="connsiteX223" fmla="*/ 8594880 w 12192000"/>
              <a:gd name="connsiteY223" fmla="*/ 2610262 h 3429000"/>
              <a:gd name="connsiteX224" fmla="*/ 8494242 w 12192000"/>
              <a:gd name="connsiteY224" fmla="*/ 3363600 h 3429000"/>
              <a:gd name="connsiteX225" fmla="*/ 8794675 w 12192000"/>
              <a:gd name="connsiteY225" fmla="*/ 3161735 h 3429000"/>
              <a:gd name="connsiteX226" fmla="*/ 8800448 w 12192000"/>
              <a:gd name="connsiteY226" fmla="*/ 3152371 h 3429000"/>
              <a:gd name="connsiteX227" fmla="*/ 8788186 w 12192000"/>
              <a:gd name="connsiteY227" fmla="*/ 3143441 h 3429000"/>
              <a:gd name="connsiteX228" fmla="*/ 9137232 w 12192000"/>
              <a:gd name="connsiteY228" fmla="*/ 2236639 h 3429000"/>
              <a:gd name="connsiteX229" fmla="*/ 9216765 w 12192000"/>
              <a:gd name="connsiteY229" fmla="*/ 2267416 h 3429000"/>
              <a:gd name="connsiteX230" fmla="*/ 8969849 w 12192000"/>
              <a:gd name="connsiteY230" fmla="*/ 3037405 h 3429000"/>
              <a:gd name="connsiteX231" fmla="*/ 9706237 w 12192000"/>
              <a:gd name="connsiteY231" fmla="*/ 2990148 h 3429000"/>
              <a:gd name="connsiteX232" fmla="*/ 10110375 w 12192000"/>
              <a:gd name="connsiteY232" fmla="*/ 3134116 h 3429000"/>
              <a:gd name="connsiteX233" fmla="*/ 10096281 w 12192000"/>
              <a:gd name="connsiteY233" fmla="*/ 3149254 h 3429000"/>
              <a:gd name="connsiteX234" fmla="*/ 9067672 w 12192000"/>
              <a:gd name="connsiteY234" fmla="*/ 3219608 h 3429000"/>
              <a:gd name="connsiteX235" fmla="*/ 8859441 w 12192000"/>
              <a:gd name="connsiteY235" fmla="*/ 3212028 h 3429000"/>
              <a:gd name="connsiteX236" fmla="*/ 8857528 w 12192000"/>
              <a:gd name="connsiteY236" fmla="*/ 3212375 h 3429000"/>
              <a:gd name="connsiteX237" fmla="*/ 8848579 w 12192000"/>
              <a:gd name="connsiteY237" fmla="*/ 3214204 h 3429000"/>
              <a:gd name="connsiteX238" fmla="*/ 8576285 w 12192000"/>
              <a:gd name="connsiteY238" fmla="*/ 3395788 h 3429000"/>
              <a:gd name="connsiteX239" fmla="*/ 8519159 w 12192000"/>
              <a:gd name="connsiteY239" fmla="*/ 3428998 h 3429000"/>
              <a:gd name="connsiteX240" fmla="*/ 8393540 w 12192000"/>
              <a:gd name="connsiteY240" fmla="*/ 3428998 h 3429000"/>
              <a:gd name="connsiteX241" fmla="*/ 8417346 w 12192000"/>
              <a:gd name="connsiteY241" fmla="*/ 3316652 h 3429000"/>
              <a:gd name="connsiteX242" fmla="*/ 8485502 w 12192000"/>
              <a:gd name="connsiteY242" fmla="*/ 2879216 h 3429000"/>
              <a:gd name="connsiteX243" fmla="*/ 8480214 w 12192000"/>
              <a:gd name="connsiteY243" fmla="*/ 2873278 h 3429000"/>
              <a:gd name="connsiteX244" fmla="*/ 8112215 w 12192000"/>
              <a:gd name="connsiteY244" fmla="*/ 2408768 h 3429000"/>
              <a:gd name="connsiteX245" fmla="*/ 8095146 w 12192000"/>
              <a:gd name="connsiteY245" fmla="*/ 2402943 h 3429000"/>
              <a:gd name="connsiteX246" fmla="*/ 7131946 w 12192000"/>
              <a:gd name="connsiteY246" fmla="*/ 1646653 h 3429000"/>
              <a:gd name="connsiteX247" fmla="*/ 7133363 w 12192000"/>
              <a:gd name="connsiteY247" fmla="*/ 1621246 h 3429000"/>
              <a:gd name="connsiteX248" fmla="*/ 1903353 w 12192000"/>
              <a:gd name="connsiteY248" fmla="*/ 1615827 h 3429000"/>
              <a:gd name="connsiteX249" fmla="*/ 1936931 w 12192000"/>
              <a:gd name="connsiteY249" fmla="*/ 1664954 h 3429000"/>
              <a:gd name="connsiteX250" fmla="*/ 2195868 w 12192000"/>
              <a:gd name="connsiteY250" fmla="*/ 1967574 h 3429000"/>
              <a:gd name="connsiteX251" fmla="*/ 2088852 w 12192000"/>
              <a:gd name="connsiteY251" fmla="*/ 1737123 h 3429000"/>
              <a:gd name="connsiteX252" fmla="*/ 1958241 w 12192000"/>
              <a:gd name="connsiteY252" fmla="*/ 1638955 h 3429000"/>
              <a:gd name="connsiteX253" fmla="*/ 1903353 w 12192000"/>
              <a:gd name="connsiteY253" fmla="*/ 1615827 h 3429000"/>
              <a:gd name="connsiteX254" fmla="*/ 11544294 w 12192000"/>
              <a:gd name="connsiteY254" fmla="*/ 1515364 h 3429000"/>
              <a:gd name="connsiteX255" fmla="*/ 11755210 w 12192000"/>
              <a:gd name="connsiteY255" fmla="*/ 2159157 h 3429000"/>
              <a:gd name="connsiteX256" fmla="*/ 11544294 w 12192000"/>
              <a:gd name="connsiteY256" fmla="*/ 1515364 h 3429000"/>
              <a:gd name="connsiteX257" fmla="*/ 11571408 w 12192000"/>
              <a:gd name="connsiteY257" fmla="*/ 1489599 h 3429000"/>
              <a:gd name="connsiteX258" fmla="*/ 11778250 w 12192000"/>
              <a:gd name="connsiteY258" fmla="*/ 2136760 h 3429000"/>
              <a:gd name="connsiteX259" fmla="*/ 11571408 w 12192000"/>
              <a:gd name="connsiteY259" fmla="*/ 1489599 h 3429000"/>
              <a:gd name="connsiteX260" fmla="*/ 11540154 w 12192000"/>
              <a:gd name="connsiteY260" fmla="*/ 1438303 h 3429000"/>
              <a:gd name="connsiteX261" fmla="*/ 11540380 w 12192000"/>
              <a:gd name="connsiteY261" fmla="*/ 1443526 h 3429000"/>
              <a:gd name="connsiteX262" fmla="*/ 11542590 w 12192000"/>
              <a:gd name="connsiteY262" fmla="*/ 1442112 h 3429000"/>
              <a:gd name="connsiteX263" fmla="*/ 10567662 w 12192000"/>
              <a:gd name="connsiteY263" fmla="*/ 1437948 h 3429000"/>
              <a:gd name="connsiteX264" fmla="*/ 10431225 w 12192000"/>
              <a:gd name="connsiteY264" fmla="*/ 1448568 h 3429000"/>
              <a:gd name="connsiteX265" fmla="*/ 10277556 w 12192000"/>
              <a:gd name="connsiteY265" fmla="*/ 1460247 h 3429000"/>
              <a:gd name="connsiteX266" fmla="*/ 10155875 w 12192000"/>
              <a:gd name="connsiteY266" fmla="*/ 1453769 h 3429000"/>
              <a:gd name="connsiteX267" fmla="*/ 10072733 w 12192000"/>
              <a:gd name="connsiteY267" fmla="*/ 1447924 h 3429000"/>
              <a:gd name="connsiteX268" fmla="*/ 9882500 w 12192000"/>
              <a:gd name="connsiteY268" fmla="*/ 1452330 h 3429000"/>
              <a:gd name="connsiteX269" fmla="*/ 9685205 w 12192000"/>
              <a:gd name="connsiteY269" fmla="*/ 1456650 h 3429000"/>
              <a:gd name="connsiteX270" fmla="*/ 9666932 w 12192000"/>
              <a:gd name="connsiteY270" fmla="*/ 1456075 h 3429000"/>
              <a:gd name="connsiteX271" fmla="*/ 9608662 w 12192000"/>
              <a:gd name="connsiteY271" fmla="*/ 1455027 h 3429000"/>
              <a:gd name="connsiteX272" fmla="*/ 10026230 w 12192000"/>
              <a:gd name="connsiteY272" fmla="*/ 1509088 h 3429000"/>
              <a:gd name="connsiteX273" fmla="*/ 10567662 w 12192000"/>
              <a:gd name="connsiteY273" fmla="*/ 1437948 h 3429000"/>
              <a:gd name="connsiteX274" fmla="*/ 10221015 w 12192000"/>
              <a:gd name="connsiteY274" fmla="*/ 1354657 h 3429000"/>
              <a:gd name="connsiteX275" fmla="*/ 10107121 w 12192000"/>
              <a:gd name="connsiteY275" fmla="*/ 1356091 h 3429000"/>
              <a:gd name="connsiteX276" fmla="*/ 9660668 w 12192000"/>
              <a:gd name="connsiteY276" fmla="*/ 1425595 h 3429000"/>
              <a:gd name="connsiteX277" fmla="*/ 9669531 w 12192000"/>
              <a:gd name="connsiteY277" fmla="*/ 1426057 h 3429000"/>
              <a:gd name="connsiteX278" fmla="*/ 9687254 w 12192000"/>
              <a:gd name="connsiteY278" fmla="*/ 1426986 h 3429000"/>
              <a:gd name="connsiteX279" fmla="*/ 9881290 w 12192000"/>
              <a:gd name="connsiteY279" fmla="*/ 1422445 h 3429000"/>
              <a:gd name="connsiteX280" fmla="*/ 10074432 w 12192000"/>
              <a:gd name="connsiteY280" fmla="*/ 1417715 h 3429000"/>
              <a:gd name="connsiteX281" fmla="*/ 10159369 w 12192000"/>
              <a:gd name="connsiteY281" fmla="*/ 1423935 h 3429000"/>
              <a:gd name="connsiteX282" fmla="*/ 10278706 w 12192000"/>
              <a:gd name="connsiteY282" fmla="*/ 1430393 h 3429000"/>
              <a:gd name="connsiteX283" fmla="*/ 10429120 w 12192000"/>
              <a:gd name="connsiteY283" fmla="*/ 1418493 h 3429000"/>
              <a:gd name="connsiteX284" fmla="*/ 10538565 w 12192000"/>
              <a:gd name="connsiteY284" fmla="*/ 1408270 h 3429000"/>
              <a:gd name="connsiteX285" fmla="*/ 10221015 w 12192000"/>
              <a:gd name="connsiteY285" fmla="*/ 1354657 h 3429000"/>
              <a:gd name="connsiteX286" fmla="*/ 1979378 w 12192000"/>
              <a:gd name="connsiteY286" fmla="*/ 1340504 h 3429000"/>
              <a:gd name="connsiteX287" fmla="*/ 2882120 w 12192000"/>
              <a:gd name="connsiteY287" fmla="*/ 1635547 h 3429000"/>
              <a:gd name="connsiteX288" fmla="*/ 2793103 w 12192000"/>
              <a:gd name="connsiteY288" fmla="*/ 1610699 h 3429000"/>
              <a:gd name="connsiteX289" fmla="*/ 2770041 w 12192000"/>
              <a:gd name="connsiteY289" fmla="*/ 1604634 h 3429000"/>
              <a:gd name="connsiteX290" fmla="*/ 1979378 w 12192000"/>
              <a:gd name="connsiteY290" fmla="*/ 1340504 h 3429000"/>
              <a:gd name="connsiteX291" fmla="*/ 1927410 w 12192000"/>
              <a:gd name="connsiteY291" fmla="*/ 1287164 h 3429000"/>
              <a:gd name="connsiteX292" fmla="*/ 1959587 w 12192000"/>
              <a:gd name="connsiteY292" fmla="*/ 1299849 h 3429000"/>
              <a:gd name="connsiteX293" fmla="*/ 2777707 w 12192000"/>
              <a:gd name="connsiteY293" fmla="*/ 1574991 h 3429000"/>
              <a:gd name="connsiteX294" fmla="*/ 2800768 w 12192000"/>
              <a:gd name="connsiteY294" fmla="*/ 1581056 h 3429000"/>
              <a:gd name="connsiteX295" fmla="*/ 2879408 w 12192000"/>
              <a:gd name="connsiteY295" fmla="*/ 1602590 h 3429000"/>
              <a:gd name="connsiteX296" fmla="*/ 2862295 w 12192000"/>
              <a:gd name="connsiteY296" fmla="*/ 1593958 h 3429000"/>
              <a:gd name="connsiteX297" fmla="*/ 2813343 w 12192000"/>
              <a:gd name="connsiteY297" fmla="*/ 1569369 h 3429000"/>
              <a:gd name="connsiteX298" fmla="*/ 2646245 w 12192000"/>
              <a:gd name="connsiteY298" fmla="*/ 1501999 h 3429000"/>
              <a:gd name="connsiteX299" fmla="*/ 1999243 w 12192000"/>
              <a:gd name="connsiteY299" fmla="*/ 1301524 h 3429000"/>
              <a:gd name="connsiteX300" fmla="*/ 1979527 w 12192000"/>
              <a:gd name="connsiteY300" fmla="*/ 1297651 h 3429000"/>
              <a:gd name="connsiteX301" fmla="*/ 1997014 w 12192000"/>
              <a:gd name="connsiteY301" fmla="*/ 1269007 h 3429000"/>
              <a:gd name="connsiteX302" fmla="*/ 2005458 w 12192000"/>
              <a:gd name="connsiteY302" fmla="*/ 1270540 h 3429000"/>
              <a:gd name="connsiteX303" fmla="*/ 2657186 w 12192000"/>
              <a:gd name="connsiteY303" fmla="*/ 1472687 h 3429000"/>
              <a:gd name="connsiteX304" fmla="*/ 2826662 w 12192000"/>
              <a:gd name="connsiteY304" fmla="*/ 1541362 h 3429000"/>
              <a:gd name="connsiteX305" fmla="*/ 2876100 w 12192000"/>
              <a:gd name="connsiteY305" fmla="*/ 1566397 h 3429000"/>
              <a:gd name="connsiteX306" fmla="*/ 3042600 w 12192000"/>
              <a:gd name="connsiteY306" fmla="*/ 1630532 h 3429000"/>
              <a:gd name="connsiteX307" fmla="*/ 1997014 w 12192000"/>
              <a:gd name="connsiteY307" fmla="*/ 1269007 h 3429000"/>
              <a:gd name="connsiteX308" fmla="*/ 9857254 w 12192000"/>
              <a:gd name="connsiteY308" fmla="*/ 846904 h 3429000"/>
              <a:gd name="connsiteX309" fmla="*/ 8989866 w 12192000"/>
              <a:gd name="connsiteY309" fmla="*/ 1043742 h 3429000"/>
              <a:gd name="connsiteX310" fmla="*/ 8931614 w 12192000"/>
              <a:gd name="connsiteY310" fmla="*/ 1069508 h 3429000"/>
              <a:gd name="connsiteX311" fmla="*/ 8843711 w 12192000"/>
              <a:gd name="connsiteY311" fmla="*/ 1107334 h 3429000"/>
              <a:gd name="connsiteX312" fmla="*/ 8966093 w 12192000"/>
              <a:gd name="connsiteY312" fmla="*/ 1073509 h 3429000"/>
              <a:gd name="connsiteX313" fmla="*/ 9299227 w 12192000"/>
              <a:gd name="connsiteY313" fmla="*/ 1025994 h 3429000"/>
              <a:gd name="connsiteX314" fmla="*/ 9857254 w 12192000"/>
              <a:gd name="connsiteY314" fmla="*/ 846904 h 3429000"/>
              <a:gd name="connsiteX315" fmla="*/ 9615182 w 12192000"/>
              <a:gd name="connsiteY315" fmla="*/ 791499 h 3429000"/>
              <a:gd name="connsiteX316" fmla="*/ 9023688 w 12192000"/>
              <a:gd name="connsiteY316" fmla="*/ 996819 h 3429000"/>
              <a:gd name="connsiteX317" fmla="*/ 9814527 w 12192000"/>
              <a:gd name="connsiteY317" fmla="*/ 819048 h 3429000"/>
              <a:gd name="connsiteX318" fmla="*/ 9615182 w 12192000"/>
              <a:gd name="connsiteY318" fmla="*/ 791499 h 3429000"/>
              <a:gd name="connsiteX319" fmla="*/ 2305292 w 12192000"/>
              <a:gd name="connsiteY319" fmla="*/ 790492 h 3429000"/>
              <a:gd name="connsiteX320" fmla="*/ 3360922 w 12192000"/>
              <a:gd name="connsiteY320" fmla="*/ 1100373 h 3429000"/>
              <a:gd name="connsiteX321" fmla="*/ 3492420 w 12192000"/>
              <a:gd name="connsiteY321" fmla="*/ 1081145 h 3429000"/>
              <a:gd name="connsiteX322" fmla="*/ 3364086 w 12192000"/>
              <a:gd name="connsiteY322" fmla="*/ 1051340 h 3429000"/>
              <a:gd name="connsiteX323" fmla="*/ 3225818 w 12192000"/>
              <a:gd name="connsiteY323" fmla="*/ 982822 h 3429000"/>
              <a:gd name="connsiteX324" fmla="*/ 3129696 w 12192000"/>
              <a:gd name="connsiteY324" fmla="*/ 931704 h 3429000"/>
              <a:gd name="connsiteX325" fmla="*/ 2814545 w 12192000"/>
              <a:gd name="connsiteY325" fmla="*/ 853955 h 3429000"/>
              <a:gd name="connsiteX326" fmla="*/ 2305292 w 12192000"/>
              <a:gd name="connsiteY326" fmla="*/ 790492 h 3429000"/>
              <a:gd name="connsiteX327" fmla="*/ 2626982 w 12192000"/>
              <a:gd name="connsiteY327" fmla="*/ 777450 h 3429000"/>
              <a:gd name="connsiteX328" fmla="*/ 2490617 w 12192000"/>
              <a:gd name="connsiteY328" fmla="*/ 777951 h 3429000"/>
              <a:gd name="connsiteX329" fmla="*/ 2819869 w 12192000"/>
              <a:gd name="connsiteY329" fmla="*/ 823936 h 3429000"/>
              <a:gd name="connsiteX330" fmla="*/ 3143018 w 12192000"/>
              <a:gd name="connsiteY330" fmla="*/ 903698 h 3429000"/>
              <a:gd name="connsiteX331" fmla="*/ 3241520 w 12192000"/>
              <a:gd name="connsiteY331" fmla="*/ 956112 h 3429000"/>
              <a:gd name="connsiteX332" fmla="*/ 3374575 w 12192000"/>
              <a:gd name="connsiteY332" fmla="*/ 1022517 h 3429000"/>
              <a:gd name="connsiteX333" fmla="*/ 3505221 w 12192000"/>
              <a:gd name="connsiteY333" fmla="*/ 1051757 h 3429000"/>
              <a:gd name="connsiteX334" fmla="*/ 2626982 w 12192000"/>
              <a:gd name="connsiteY334" fmla="*/ 777450 h 3429000"/>
              <a:gd name="connsiteX335" fmla="*/ 9258094 w 12192000"/>
              <a:gd name="connsiteY335" fmla="*/ 529602 h 3429000"/>
              <a:gd name="connsiteX336" fmla="*/ 8526712 w 12192000"/>
              <a:gd name="connsiteY336" fmla="*/ 690804 h 3429000"/>
              <a:gd name="connsiteX337" fmla="*/ 9258094 w 12192000"/>
              <a:gd name="connsiteY337" fmla="*/ 529602 h 3429000"/>
              <a:gd name="connsiteX338" fmla="*/ 1310106 w 12192000"/>
              <a:gd name="connsiteY338" fmla="*/ 514217 h 3429000"/>
              <a:gd name="connsiteX339" fmla="*/ 854994 w 12192000"/>
              <a:gd name="connsiteY339" fmla="*/ 970136 h 3429000"/>
              <a:gd name="connsiteX340" fmla="*/ 742462 w 12192000"/>
              <a:gd name="connsiteY340" fmla="*/ 1165648 h 3429000"/>
              <a:gd name="connsiteX341" fmla="*/ 820602 w 12192000"/>
              <a:gd name="connsiteY341" fmla="*/ 1056915 h 3429000"/>
              <a:gd name="connsiteX342" fmla="*/ 878295 w 12192000"/>
              <a:gd name="connsiteY342" fmla="*/ 974594 h 3429000"/>
              <a:gd name="connsiteX343" fmla="*/ 1240607 w 12192000"/>
              <a:gd name="connsiteY343" fmla="*/ 581401 h 3429000"/>
              <a:gd name="connsiteX344" fmla="*/ 11225213 w 12192000"/>
              <a:gd name="connsiteY344" fmla="*/ 507722 h 3429000"/>
              <a:gd name="connsiteX345" fmla="*/ 11182914 w 12192000"/>
              <a:gd name="connsiteY345" fmla="*/ 767771 h 3429000"/>
              <a:gd name="connsiteX346" fmla="*/ 11099211 w 12192000"/>
              <a:gd name="connsiteY346" fmla="*/ 1184594 h 3429000"/>
              <a:gd name="connsiteX347" fmla="*/ 11064509 w 12192000"/>
              <a:gd name="connsiteY347" fmla="*/ 1278830 h 3429000"/>
              <a:gd name="connsiteX348" fmla="*/ 11049349 w 12192000"/>
              <a:gd name="connsiteY348" fmla="*/ 1318418 h 3429000"/>
              <a:gd name="connsiteX349" fmla="*/ 10978260 w 12192000"/>
              <a:gd name="connsiteY349" fmla="*/ 1537094 h 3429000"/>
              <a:gd name="connsiteX350" fmla="*/ 11225213 w 12192000"/>
              <a:gd name="connsiteY350" fmla="*/ 507722 h 3429000"/>
              <a:gd name="connsiteX351" fmla="*/ 9168987 w 12192000"/>
              <a:gd name="connsiteY351" fmla="*/ 490232 h 3429000"/>
              <a:gd name="connsiteX352" fmla="*/ 8603910 w 12192000"/>
              <a:gd name="connsiteY352" fmla="*/ 639895 h 3429000"/>
              <a:gd name="connsiteX353" fmla="*/ 9252382 w 12192000"/>
              <a:gd name="connsiteY353" fmla="*/ 498759 h 3429000"/>
              <a:gd name="connsiteX354" fmla="*/ 9168987 w 12192000"/>
              <a:gd name="connsiteY354" fmla="*/ 490232 h 3429000"/>
              <a:gd name="connsiteX355" fmla="*/ 11201005 w 12192000"/>
              <a:gd name="connsiteY355" fmla="*/ 471089 h 3429000"/>
              <a:gd name="connsiteX356" fmla="*/ 10968432 w 12192000"/>
              <a:gd name="connsiteY356" fmla="*/ 1456010 h 3429000"/>
              <a:gd name="connsiteX357" fmla="*/ 11019967 w 12192000"/>
              <a:gd name="connsiteY357" fmla="*/ 1306553 h 3429000"/>
              <a:gd name="connsiteX358" fmla="*/ 11035125 w 12192000"/>
              <a:gd name="connsiteY358" fmla="*/ 1266966 h 3429000"/>
              <a:gd name="connsiteX359" fmla="*/ 11069972 w 12192000"/>
              <a:gd name="connsiteY359" fmla="*/ 1174168 h 3429000"/>
              <a:gd name="connsiteX360" fmla="*/ 11152239 w 12192000"/>
              <a:gd name="connsiteY360" fmla="*/ 763628 h 3429000"/>
              <a:gd name="connsiteX361" fmla="*/ 11201005 w 12192000"/>
              <a:gd name="connsiteY361" fmla="*/ 471089 h 3429000"/>
              <a:gd name="connsiteX362" fmla="*/ 1423113 w 12192000"/>
              <a:gd name="connsiteY362" fmla="*/ 445565 h 3429000"/>
              <a:gd name="connsiteX363" fmla="*/ 1260565 w 12192000"/>
              <a:gd name="connsiteY363" fmla="*/ 602982 h 3429000"/>
              <a:gd name="connsiteX364" fmla="*/ 901900 w 12192000"/>
              <a:gd name="connsiteY364" fmla="*/ 992236 h 3429000"/>
              <a:gd name="connsiteX365" fmla="*/ 845044 w 12192000"/>
              <a:gd name="connsiteY365" fmla="*/ 1073436 h 3429000"/>
              <a:gd name="connsiteX366" fmla="*/ 685926 w 12192000"/>
              <a:gd name="connsiteY366" fmla="*/ 1274069 h 3429000"/>
              <a:gd name="connsiteX367" fmla="*/ 684248 w 12192000"/>
              <a:gd name="connsiteY367" fmla="*/ 1277721 h 3429000"/>
              <a:gd name="connsiteX368" fmla="*/ 1423113 w 12192000"/>
              <a:gd name="connsiteY368" fmla="*/ 445565 h 3429000"/>
              <a:gd name="connsiteX369" fmla="*/ 3316479 w 12192000"/>
              <a:gd name="connsiteY369" fmla="*/ 443136 h 3429000"/>
              <a:gd name="connsiteX370" fmla="*/ 3546806 w 12192000"/>
              <a:gd name="connsiteY370" fmla="*/ 927139 h 3429000"/>
              <a:gd name="connsiteX371" fmla="*/ 3364433 w 12192000"/>
              <a:gd name="connsiteY371" fmla="*/ 524121 h 3429000"/>
              <a:gd name="connsiteX372" fmla="*/ 10268559 w 12192000"/>
              <a:gd name="connsiteY372" fmla="*/ 442054 h 3429000"/>
              <a:gd name="connsiteX373" fmla="*/ 10494169 w 12192000"/>
              <a:gd name="connsiteY373" fmla="*/ 1091780 h 3429000"/>
              <a:gd name="connsiteX374" fmla="*/ 10356661 w 12192000"/>
              <a:gd name="connsiteY374" fmla="*/ 728302 h 3429000"/>
              <a:gd name="connsiteX375" fmla="*/ 10268559 w 12192000"/>
              <a:gd name="connsiteY375" fmla="*/ 442054 h 3429000"/>
              <a:gd name="connsiteX376" fmla="*/ 3291335 w 12192000"/>
              <a:gd name="connsiteY376" fmla="*/ 338420 h 3429000"/>
              <a:gd name="connsiteX377" fmla="*/ 3390805 w 12192000"/>
              <a:gd name="connsiteY377" fmla="*/ 508163 h 3429000"/>
              <a:gd name="connsiteX378" fmla="*/ 3579062 w 12192000"/>
              <a:gd name="connsiteY378" fmla="*/ 930040 h 3429000"/>
              <a:gd name="connsiteX379" fmla="*/ 3467355 w 12192000"/>
              <a:gd name="connsiteY379" fmla="*/ 559130 h 3429000"/>
              <a:gd name="connsiteX380" fmla="*/ 3310753 w 12192000"/>
              <a:gd name="connsiteY380" fmla="*/ 358140 h 3429000"/>
              <a:gd name="connsiteX381" fmla="*/ 3291335 w 12192000"/>
              <a:gd name="connsiteY381" fmla="*/ 338420 h 3429000"/>
              <a:gd name="connsiteX382" fmla="*/ 1635889 w 12192000"/>
              <a:gd name="connsiteY382" fmla="*/ 280494 h 3429000"/>
              <a:gd name="connsiteX383" fmla="*/ 1634800 w 12192000"/>
              <a:gd name="connsiteY383" fmla="*/ 302111 h 3429000"/>
              <a:gd name="connsiteX384" fmla="*/ 1635889 w 12192000"/>
              <a:gd name="connsiteY384" fmla="*/ 280494 h 3429000"/>
              <a:gd name="connsiteX385" fmla="*/ 10277529 w 12192000"/>
              <a:gd name="connsiteY385" fmla="*/ 272307 h 3429000"/>
              <a:gd name="connsiteX386" fmla="*/ 10276797 w 12192000"/>
              <a:gd name="connsiteY386" fmla="*/ 279672 h 3429000"/>
              <a:gd name="connsiteX387" fmla="*/ 10385906 w 12192000"/>
              <a:gd name="connsiteY387" fmla="*/ 718031 h 3429000"/>
              <a:gd name="connsiteX388" fmla="*/ 10536458 w 12192000"/>
              <a:gd name="connsiteY388" fmla="*/ 1115310 h 3429000"/>
              <a:gd name="connsiteX389" fmla="*/ 10436479 w 12192000"/>
              <a:gd name="connsiteY389" fmla="*/ 715570 h 3429000"/>
              <a:gd name="connsiteX390" fmla="*/ 10277529 w 12192000"/>
              <a:gd name="connsiteY390" fmla="*/ 272307 h 3429000"/>
              <a:gd name="connsiteX391" fmla="*/ 1510397 w 12192000"/>
              <a:gd name="connsiteY391" fmla="*/ 255705 h 3429000"/>
              <a:gd name="connsiteX392" fmla="*/ 1146550 w 12192000"/>
              <a:gd name="connsiteY392" fmla="*/ 373012 h 3429000"/>
              <a:gd name="connsiteX393" fmla="*/ 698834 w 12192000"/>
              <a:gd name="connsiteY393" fmla="*/ 523272 h 3429000"/>
              <a:gd name="connsiteX394" fmla="*/ 34256 w 12192000"/>
              <a:gd name="connsiteY394" fmla="*/ 918603 h 3429000"/>
              <a:gd name="connsiteX395" fmla="*/ 527241 w 12192000"/>
              <a:gd name="connsiteY395" fmla="*/ 636078 h 3429000"/>
              <a:gd name="connsiteX396" fmla="*/ 1510397 w 12192000"/>
              <a:gd name="connsiteY396" fmla="*/ 255705 h 3429000"/>
              <a:gd name="connsiteX397" fmla="*/ 1313114 w 12192000"/>
              <a:gd name="connsiteY397" fmla="*/ 226216 h 3429000"/>
              <a:gd name="connsiteX398" fmla="*/ 1109304 w 12192000"/>
              <a:gd name="connsiteY398" fmla="*/ 240030 h 3429000"/>
              <a:gd name="connsiteX399" fmla="*/ 8129 w 12192000"/>
              <a:gd name="connsiteY399" fmla="*/ 901519 h 3429000"/>
              <a:gd name="connsiteX400" fmla="*/ 687572 w 12192000"/>
              <a:gd name="connsiteY400" fmla="*/ 496629 h 3429000"/>
              <a:gd name="connsiteX401" fmla="*/ 1138365 w 12192000"/>
              <a:gd name="connsiteY401" fmla="*/ 345515 h 3429000"/>
              <a:gd name="connsiteX402" fmla="*/ 1505579 w 12192000"/>
              <a:gd name="connsiteY402" fmla="*/ 226526 h 3429000"/>
              <a:gd name="connsiteX403" fmla="*/ 1313114 w 12192000"/>
              <a:gd name="connsiteY403" fmla="*/ 226216 h 3429000"/>
              <a:gd name="connsiteX404" fmla="*/ 3655073 w 12192000"/>
              <a:gd name="connsiteY404" fmla="*/ 221884 h 3429000"/>
              <a:gd name="connsiteX405" fmla="*/ 3989938 w 12192000"/>
              <a:gd name="connsiteY405" fmla="*/ 562685 h 3429000"/>
              <a:gd name="connsiteX406" fmla="*/ 4393907 w 12192000"/>
              <a:gd name="connsiteY406" fmla="*/ 832258 h 3429000"/>
              <a:gd name="connsiteX407" fmla="*/ 4648051 w 12192000"/>
              <a:gd name="connsiteY407" fmla="*/ 945051 h 3429000"/>
              <a:gd name="connsiteX408" fmla="*/ 4383389 w 12192000"/>
              <a:gd name="connsiteY408" fmla="*/ 755369 h 3429000"/>
              <a:gd name="connsiteX409" fmla="*/ 4165508 w 12192000"/>
              <a:gd name="connsiteY409" fmla="*/ 606196 h 3429000"/>
              <a:gd name="connsiteX410" fmla="*/ 4068162 w 12192000"/>
              <a:gd name="connsiteY410" fmla="*/ 524394 h 3429000"/>
              <a:gd name="connsiteX411" fmla="*/ 3981416 w 12192000"/>
              <a:gd name="connsiteY411" fmla="*/ 451482 h 3429000"/>
              <a:gd name="connsiteX412" fmla="*/ 3800147 w 12192000"/>
              <a:gd name="connsiteY412" fmla="*/ 320872 h 3429000"/>
              <a:gd name="connsiteX413" fmla="*/ 3670252 w 12192000"/>
              <a:gd name="connsiteY413" fmla="*/ 193798 h 3429000"/>
              <a:gd name="connsiteX414" fmla="*/ 3817258 w 12192000"/>
              <a:gd name="connsiteY414" fmla="*/ 294577 h 3429000"/>
              <a:gd name="connsiteX415" fmla="*/ 4000461 w 12192000"/>
              <a:gd name="connsiteY415" fmla="*/ 426966 h 3429000"/>
              <a:gd name="connsiteX416" fmla="*/ 4088180 w 12192000"/>
              <a:gd name="connsiteY416" fmla="*/ 500774 h 3429000"/>
              <a:gd name="connsiteX417" fmla="*/ 4184555 w 12192000"/>
              <a:gd name="connsiteY417" fmla="*/ 581683 h 3429000"/>
              <a:gd name="connsiteX418" fmla="*/ 4399563 w 12192000"/>
              <a:gd name="connsiteY418" fmla="*/ 729106 h 3429000"/>
              <a:gd name="connsiteX419" fmla="*/ 4684469 w 12192000"/>
              <a:gd name="connsiteY419" fmla="*/ 935680 h 3429000"/>
              <a:gd name="connsiteX420" fmla="*/ 4690271 w 12192000"/>
              <a:gd name="connsiteY420" fmla="*/ 941034 h 3429000"/>
              <a:gd name="connsiteX421" fmla="*/ 4136093 w 12192000"/>
              <a:gd name="connsiteY421" fmla="*/ 429466 h 3429000"/>
              <a:gd name="connsiteX422" fmla="*/ 3670252 w 12192000"/>
              <a:gd name="connsiteY422" fmla="*/ 193798 h 3429000"/>
              <a:gd name="connsiteX423" fmla="*/ 9334796 w 12192000"/>
              <a:gd name="connsiteY423" fmla="*/ 27584 h 3429000"/>
              <a:gd name="connsiteX424" fmla="*/ 9651570 w 12192000"/>
              <a:gd name="connsiteY424" fmla="*/ 397505 h 3429000"/>
              <a:gd name="connsiteX425" fmla="*/ 9334796 w 12192000"/>
              <a:gd name="connsiteY425" fmla="*/ 27584 h 3429000"/>
              <a:gd name="connsiteX426" fmla="*/ 4440129 w 12192000"/>
              <a:gd name="connsiteY426" fmla="*/ 19571 h 3429000"/>
              <a:gd name="connsiteX427" fmla="*/ 4856525 w 12192000"/>
              <a:gd name="connsiteY427" fmla="*/ 486351 h 3429000"/>
              <a:gd name="connsiteX428" fmla="*/ 5059055 w 12192000"/>
              <a:gd name="connsiteY428" fmla="*/ 679918 h 3429000"/>
              <a:gd name="connsiteX429" fmla="*/ 5290070 w 12192000"/>
              <a:gd name="connsiteY429" fmla="*/ 834619 h 3429000"/>
              <a:gd name="connsiteX430" fmla="*/ 4834991 w 12192000"/>
              <a:gd name="connsiteY430" fmla="*/ 401985 h 3429000"/>
              <a:gd name="connsiteX431" fmla="*/ 4440129 w 12192000"/>
              <a:gd name="connsiteY431" fmla="*/ 19571 h 3429000"/>
              <a:gd name="connsiteX432" fmla="*/ 8613009 w 12192000"/>
              <a:gd name="connsiteY432" fmla="*/ 0 h 3429000"/>
              <a:gd name="connsiteX433" fmla="*/ 8720364 w 12192000"/>
              <a:gd name="connsiteY433" fmla="*/ 0 h 3429000"/>
              <a:gd name="connsiteX434" fmla="*/ 8781165 w 12192000"/>
              <a:gd name="connsiteY434" fmla="*/ 82863 h 3429000"/>
              <a:gd name="connsiteX435" fmla="*/ 8971448 w 12192000"/>
              <a:gd name="connsiteY435" fmla="*/ 246946 h 3429000"/>
              <a:gd name="connsiteX436" fmla="*/ 8820691 w 12192000"/>
              <a:gd name="connsiteY436" fmla="*/ 57482 h 3429000"/>
              <a:gd name="connsiteX437" fmla="*/ 8807612 w 12192000"/>
              <a:gd name="connsiteY437" fmla="*/ 38256 h 3429000"/>
              <a:gd name="connsiteX438" fmla="*/ 8780258 w 12192000"/>
              <a:gd name="connsiteY438" fmla="*/ 0 h 3429000"/>
              <a:gd name="connsiteX439" fmla="*/ 8818949 w 12192000"/>
              <a:gd name="connsiteY439" fmla="*/ 0 h 3429000"/>
              <a:gd name="connsiteX440" fmla="*/ 8833783 w 12192000"/>
              <a:gd name="connsiteY440" fmla="*/ 20753 h 3429000"/>
              <a:gd name="connsiteX441" fmla="*/ 8846863 w 12192000"/>
              <a:gd name="connsiteY441" fmla="*/ 39981 h 3429000"/>
              <a:gd name="connsiteX442" fmla="*/ 8960046 w 12192000"/>
              <a:gd name="connsiteY442" fmla="*/ 191389 h 3429000"/>
              <a:gd name="connsiteX443" fmla="*/ 8876789 w 12192000"/>
              <a:gd name="connsiteY443" fmla="*/ 0 h 3429000"/>
              <a:gd name="connsiteX444" fmla="*/ 8980100 w 12192000"/>
              <a:gd name="connsiteY444" fmla="*/ 0 h 3429000"/>
              <a:gd name="connsiteX445" fmla="*/ 9090618 w 12192000"/>
              <a:gd name="connsiteY445" fmla="*/ 287225 h 3429000"/>
              <a:gd name="connsiteX446" fmla="*/ 9762441 w 12192000"/>
              <a:gd name="connsiteY446" fmla="*/ 664587 h 3429000"/>
              <a:gd name="connsiteX447" fmla="*/ 9717826 w 12192000"/>
              <a:gd name="connsiteY447" fmla="*/ 487719 h 3429000"/>
              <a:gd name="connsiteX448" fmla="*/ 9713123 w 12192000"/>
              <a:gd name="connsiteY448" fmla="*/ 487663 h 3429000"/>
              <a:gd name="connsiteX449" fmla="*/ 9260878 w 12192000"/>
              <a:gd name="connsiteY449" fmla="*/ 87448 h 3429000"/>
              <a:gd name="connsiteX450" fmla="*/ 9221522 w 12192000"/>
              <a:gd name="connsiteY450" fmla="*/ 0 h 3429000"/>
              <a:gd name="connsiteX451" fmla="*/ 9425221 w 12192000"/>
              <a:gd name="connsiteY451" fmla="*/ 0 h 3429000"/>
              <a:gd name="connsiteX452" fmla="*/ 9453548 w 12192000"/>
              <a:gd name="connsiteY452" fmla="*/ 23392 h 3429000"/>
              <a:gd name="connsiteX453" fmla="*/ 9625671 w 12192000"/>
              <a:gd name="connsiteY453" fmla="*/ 210960 h 3429000"/>
              <a:gd name="connsiteX454" fmla="*/ 9632927 w 12192000"/>
              <a:gd name="connsiteY454" fmla="*/ 60128 h 3429000"/>
              <a:gd name="connsiteX455" fmla="*/ 9642174 w 12192000"/>
              <a:gd name="connsiteY455" fmla="*/ 0 h 3429000"/>
              <a:gd name="connsiteX456" fmla="*/ 9731615 w 12192000"/>
              <a:gd name="connsiteY456" fmla="*/ 0 h 3429000"/>
              <a:gd name="connsiteX457" fmla="*/ 9721255 w 12192000"/>
              <a:gd name="connsiteY457" fmla="*/ 74242 h 3429000"/>
              <a:gd name="connsiteX458" fmla="*/ 9736458 w 12192000"/>
              <a:gd name="connsiteY458" fmla="*/ 329413 h 3429000"/>
              <a:gd name="connsiteX459" fmla="*/ 9763499 w 12192000"/>
              <a:gd name="connsiteY459" fmla="*/ 99057 h 3429000"/>
              <a:gd name="connsiteX460" fmla="*/ 9777267 w 12192000"/>
              <a:gd name="connsiteY460" fmla="*/ 0 h 3429000"/>
              <a:gd name="connsiteX461" fmla="*/ 9808036 w 12192000"/>
              <a:gd name="connsiteY461" fmla="*/ 0 h 3429000"/>
              <a:gd name="connsiteX462" fmla="*/ 9793821 w 12192000"/>
              <a:gd name="connsiteY462" fmla="*/ 102652 h 3429000"/>
              <a:gd name="connsiteX463" fmla="*/ 9767436 w 12192000"/>
              <a:gd name="connsiteY463" fmla="*/ 321864 h 3429000"/>
              <a:gd name="connsiteX464" fmla="*/ 9814477 w 12192000"/>
              <a:gd name="connsiteY464" fmla="*/ 233531 h 3429000"/>
              <a:gd name="connsiteX465" fmla="*/ 9873012 w 12192000"/>
              <a:gd name="connsiteY465" fmla="*/ 38619 h 3429000"/>
              <a:gd name="connsiteX466" fmla="*/ 9875879 w 12192000"/>
              <a:gd name="connsiteY466" fmla="*/ 0 h 3429000"/>
              <a:gd name="connsiteX467" fmla="*/ 9965253 w 12192000"/>
              <a:gd name="connsiteY467" fmla="*/ 0 h 3429000"/>
              <a:gd name="connsiteX468" fmla="*/ 9930901 w 12192000"/>
              <a:gd name="connsiteY468" fmla="*/ 135026 h 3429000"/>
              <a:gd name="connsiteX469" fmla="*/ 9880832 w 12192000"/>
              <a:gd name="connsiteY469" fmla="*/ 271562 h 3429000"/>
              <a:gd name="connsiteX470" fmla="*/ 9896024 w 12192000"/>
              <a:gd name="connsiteY470" fmla="*/ 749295 h 3429000"/>
              <a:gd name="connsiteX471" fmla="*/ 10395379 w 12192000"/>
              <a:gd name="connsiteY471" fmla="*/ 1102843 h 3429000"/>
              <a:gd name="connsiteX472" fmla="*/ 10225980 w 12192000"/>
              <a:gd name="connsiteY472" fmla="*/ 132061 h 3429000"/>
              <a:gd name="connsiteX473" fmla="*/ 10314210 w 12192000"/>
              <a:gd name="connsiteY473" fmla="*/ 109353 h 3429000"/>
              <a:gd name="connsiteX474" fmla="*/ 10573663 w 12192000"/>
              <a:gd name="connsiteY474" fmla="*/ 842430 h 3429000"/>
              <a:gd name="connsiteX475" fmla="*/ 10583736 w 12192000"/>
              <a:gd name="connsiteY475" fmla="*/ 1259819 h 3429000"/>
              <a:gd name="connsiteX476" fmla="*/ 10880472 w 12192000"/>
              <a:gd name="connsiteY476" fmla="*/ 1537558 h 3429000"/>
              <a:gd name="connsiteX477" fmla="*/ 11231212 w 12192000"/>
              <a:gd name="connsiteY477" fmla="*/ 216474 h 3429000"/>
              <a:gd name="connsiteX478" fmla="*/ 11317765 w 12192000"/>
              <a:gd name="connsiteY478" fmla="*/ 209405 h 3429000"/>
              <a:gd name="connsiteX479" fmla="*/ 10982911 w 12192000"/>
              <a:gd name="connsiteY479" fmla="*/ 1622260 h 3429000"/>
              <a:gd name="connsiteX480" fmla="*/ 10968747 w 12192000"/>
              <a:gd name="connsiteY480" fmla="*/ 1630552 h 3429000"/>
              <a:gd name="connsiteX481" fmla="*/ 11258020 w 12192000"/>
              <a:gd name="connsiteY481" fmla="*/ 1972078 h 3429000"/>
              <a:gd name="connsiteX482" fmla="*/ 11688741 w 12192000"/>
              <a:gd name="connsiteY482" fmla="*/ 2616312 h 3429000"/>
              <a:gd name="connsiteX483" fmla="*/ 11794425 w 12192000"/>
              <a:gd name="connsiteY483" fmla="*/ 2252109 h 3429000"/>
              <a:gd name="connsiteX484" fmla="*/ 11792727 w 12192000"/>
              <a:gd name="connsiteY484" fmla="*/ 2240934 h 3429000"/>
              <a:gd name="connsiteX485" fmla="*/ 11776744 w 12192000"/>
              <a:gd name="connsiteY485" fmla="*/ 2242723 h 3429000"/>
              <a:gd name="connsiteX486" fmla="*/ 11442546 w 12192000"/>
              <a:gd name="connsiteY486" fmla="*/ 1307592 h 3429000"/>
              <a:gd name="connsiteX487" fmla="*/ 11527771 w 12192000"/>
              <a:gd name="connsiteY487" fmla="*/ 1275317 h 3429000"/>
              <a:gd name="connsiteX488" fmla="*/ 11851542 w 12192000"/>
              <a:gd name="connsiteY488" fmla="*/ 2034703 h 3429000"/>
              <a:gd name="connsiteX489" fmla="*/ 12122505 w 12192000"/>
              <a:gd name="connsiteY489" fmla="*/ 1727948 h 3429000"/>
              <a:gd name="connsiteX490" fmla="*/ 12192000 w 12192000"/>
              <a:gd name="connsiteY490" fmla="*/ 1669975 h 3429000"/>
              <a:gd name="connsiteX491" fmla="*/ 12192000 w 12192000"/>
              <a:gd name="connsiteY491" fmla="*/ 1731063 h 3429000"/>
              <a:gd name="connsiteX492" fmla="*/ 12155105 w 12192000"/>
              <a:gd name="connsiteY492" fmla="*/ 1762181 h 3429000"/>
              <a:gd name="connsiteX493" fmla="*/ 11918903 w 12192000"/>
              <a:gd name="connsiteY493" fmla="*/ 2062132 h 3429000"/>
              <a:gd name="connsiteX494" fmla="*/ 12067554 w 12192000"/>
              <a:gd name="connsiteY494" fmla="*/ 1888498 h 3429000"/>
              <a:gd name="connsiteX495" fmla="*/ 12192000 w 12192000"/>
              <a:gd name="connsiteY495" fmla="*/ 1782392 h 3429000"/>
              <a:gd name="connsiteX496" fmla="*/ 12192000 w 12192000"/>
              <a:gd name="connsiteY496" fmla="*/ 1822559 h 3429000"/>
              <a:gd name="connsiteX497" fmla="*/ 12087498 w 12192000"/>
              <a:gd name="connsiteY497" fmla="*/ 1911764 h 3429000"/>
              <a:gd name="connsiteX498" fmla="*/ 11941335 w 12192000"/>
              <a:gd name="connsiteY498" fmla="*/ 2083809 h 3429000"/>
              <a:gd name="connsiteX499" fmla="*/ 11898139 w 12192000"/>
              <a:gd name="connsiteY499" fmla="*/ 2163553 h 3429000"/>
              <a:gd name="connsiteX500" fmla="*/ 12037359 w 12192000"/>
              <a:gd name="connsiteY500" fmla="*/ 2053816 h 3429000"/>
              <a:gd name="connsiteX501" fmla="*/ 12192000 w 12192000"/>
              <a:gd name="connsiteY501" fmla="*/ 1901891 h 3429000"/>
              <a:gd name="connsiteX502" fmla="*/ 12192000 w 12192000"/>
              <a:gd name="connsiteY502" fmla="*/ 1973912 h 3429000"/>
              <a:gd name="connsiteX503" fmla="*/ 12054488 w 12192000"/>
              <a:gd name="connsiteY503" fmla="*/ 2104939 h 3429000"/>
              <a:gd name="connsiteX504" fmla="*/ 11880977 w 12192000"/>
              <a:gd name="connsiteY504" fmla="*/ 2245040 h 3429000"/>
              <a:gd name="connsiteX505" fmla="*/ 11879666 w 12192000"/>
              <a:gd name="connsiteY505" fmla="*/ 2246644 h 3429000"/>
              <a:gd name="connsiteX506" fmla="*/ 11873674 w 12192000"/>
              <a:gd name="connsiteY506" fmla="*/ 2254306 h 3429000"/>
              <a:gd name="connsiteX507" fmla="*/ 11738608 w 12192000"/>
              <a:gd name="connsiteY507" fmla="*/ 2689417 h 3429000"/>
              <a:gd name="connsiteX508" fmla="*/ 11732820 w 12192000"/>
              <a:gd name="connsiteY508" fmla="*/ 2696184 h 3429000"/>
              <a:gd name="connsiteX509" fmla="*/ 12058063 w 12192000"/>
              <a:gd name="connsiteY509" fmla="*/ 3376045 h 3429000"/>
              <a:gd name="connsiteX510" fmla="*/ 12077722 w 12192000"/>
              <a:gd name="connsiteY510" fmla="*/ 3428999 h 3429000"/>
              <a:gd name="connsiteX511" fmla="*/ 11980831 w 12192000"/>
              <a:gd name="connsiteY511" fmla="*/ 3428999 h 3429000"/>
              <a:gd name="connsiteX512" fmla="*/ 11842370 w 12192000"/>
              <a:gd name="connsiteY512" fmla="*/ 3103596 h 3429000"/>
              <a:gd name="connsiteX513" fmla="*/ 11807118 w 12192000"/>
              <a:gd name="connsiteY513" fmla="*/ 3032642 h 3429000"/>
              <a:gd name="connsiteX514" fmla="*/ 11352410 w 12192000"/>
              <a:gd name="connsiteY514" fmla="*/ 2253534 h 3429000"/>
              <a:gd name="connsiteX515" fmla="*/ 11344098 w 12192000"/>
              <a:gd name="connsiteY515" fmla="*/ 2252717 h 3429000"/>
              <a:gd name="connsiteX516" fmla="*/ 10730809 w 12192000"/>
              <a:gd name="connsiteY516" fmla="*/ 2156749 h 3429000"/>
              <a:gd name="connsiteX517" fmla="*/ 10713050 w 12192000"/>
              <a:gd name="connsiteY517" fmla="*/ 2164271 h 3429000"/>
              <a:gd name="connsiteX518" fmla="*/ 9420192 w 12192000"/>
              <a:gd name="connsiteY518" fmla="*/ 2263050 h 3429000"/>
              <a:gd name="connsiteX519" fmla="*/ 9404066 w 12192000"/>
              <a:gd name="connsiteY519" fmla="*/ 2242708 h 3429000"/>
              <a:gd name="connsiteX520" fmla="*/ 10712309 w 12192000"/>
              <a:gd name="connsiteY520" fmla="*/ 2109562 h 3429000"/>
              <a:gd name="connsiteX521" fmla="*/ 11291486 w 12192000"/>
              <a:gd name="connsiteY521" fmla="*/ 2166804 h 3429000"/>
              <a:gd name="connsiteX522" fmla="*/ 11176624 w 12192000"/>
              <a:gd name="connsiteY522" fmla="*/ 2010340 h 3429000"/>
              <a:gd name="connsiteX523" fmla="*/ 10665962 w 12192000"/>
              <a:gd name="connsiteY523" fmla="*/ 1445588 h 3429000"/>
              <a:gd name="connsiteX524" fmla="*/ 10647017 w 12192000"/>
              <a:gd name="connsiteY524" fmla="*/ 1450047 h 3429000"/>
              <a:gd name="connsiteX525" fmla="*/ 10107096 w 12192000"/>
              <a:gd name="connsiteY525" fmla="*/ 1560072 h 3429000"/>
              <a:gd name="connsiteX526" fmla="*/ 9439953 w 12192000"/>
              <a:gd name="connsiteY526" fmla="*/ 1480921 h 3429000"/>
              <a:gd name="connsiteX527" fmla="*/ 9470279 w 12192000"/>
              <a:gd name="connsiteY527" fmla="*/ 1443131 h 3429000"/>
              <a:gd name="connsiteX528" fmla="*/ 10565024 w 12192000"/>
              <a:gd name="connsiteY528" fmla="*/ 1352269 h 3429000"/>
              <a:gd name="connsiteX529" fmla="*/ 9922490 w 12192000"/>
              <a:gd name="connsiteY529" fmla="*/ 858833 h 3429000"/>
              <a:gd name="connsiteX530" fmla="*/ 9920481 w 12192000"/>
              <a:gd name="connsiteY530" fmla="*/ 859346 h 3429000"/>
              <a:gd name="connsiteX531" fmla="*/ 9916127 w 12192000"/>
              <a:gd name="connsiteY531" fmla="*/ 859836 h 3429000"/>
              <a:gd name="connsiteX532" fmla="*/ 9791125 w 12192000"/>
              <a:gd name="connsiteY532" fmla="*/ 938248 h 3429000"/>
              <a:gd name="connsiteX533" fmla="*/ 9528364 w 12192000"/>
              <a:gd name="connsiteY533" fmla="*/ 1022767 h 3429000"/>
              <a:gd name="connsiteX534" fmla="*/ 8629850 w 12192000"/>
              <a:gd name="connsiteY534" fmla="*/ 1184329 h 3429000"/>
              <a:gd name="connsiteX535" fmla="*/ 8600239 w 12192000"/>
              <a:gd name="connsiteY535" fmla="*/ 1167243 h 3429000"/>
              <a:gd name="connsiteX536" fmla="*/ 9761570 w 12192000"/>
              <a:gd name="connsiteY536" fmla="*/ 753283 h 3429000"/>
              <a:gd name="connsiteX537" fmla="*/ 9368237 w 12192000"/>
              <a:gd name="connsiteY537" fmla="*/ 520470 h 3429000"/>
              <a:gd name="connsiteX538" fmla="*/ 9354614 w 12192000"/>
              <a:gd name="connsiteY538" fmla="*/ 522288 h 3429000"/>
              <a:gd name="connsiteX539" fmla="*/ 8364351 w 12192000"/>
              <a:gd name="connsiteY539" fmla="*/ 730267 h 3429000"/>
              <a:gd name="connsiteX540" fmla="*/ 8386567 w 12192000"/>
              <a:gd name="connsiteY540" fmla="*/ 690760 h 3429000"/>
              <a:gd name="connsiteX541" fmla="*/ 9231713 w 12192000"/>
              <a:gd name="connsiteY541" fmla="*/ 444539 h 3429000"/>
              <a:gd name="connsiteX542" fmla="*/ 9023301 w 12192000"/>
              <a:gd name="connsiteY542" fmla="*/ 334109 h 3429000"/>
              <a:gd name="connsiteX543" fmla="*/ 9010556 w 12192000"/>
              <a:gd name="connsiteY543" fmla="*/ 329998 h 3429000"/>
              <a:gd name="connsiteX544" fmla="*/ 8687367 w 12192000"/>
              <a:gd name="connsiteY544" fmla="*/ 101276 h 3429000"/>
              <a:gd name="connsiteX545" fmla="*/ 4382818 w 12192000"/>
              <a:gd name="connsiteY545" fmla="*/ 0 h 3429000"/>
              <a:gd name="connsiteX546" fmla="*/ 4463614 w 12192000"/>
              <a:gd name="connsiteY546" fmla="*/ 0 h 3429000"/>
              <a:gd name="connsiteX547" fmla="*/ 4557150 w 12192000"/>
              <a:gd name="connsiteY547" fmla="*/ 81023 h 3429000"/>
              <a:gd name="connsiteX548" fmla="*/ 4856936 w 12192000"/>
              <a:gd name="connsiteY548" fmla="*/ 380146 h 3429000"/>
              <a:gd name="connsiteX549" fmla="*/ 5111996 w 12192000"/>
              <a:gd name="connsiteY549" fmla="*/ 636759 h 3429000"/>
              <a:gd name="connsiteX550" fmla="*/ 5388878 w 12192000"/>
              <a:gd name="connsiteY550" fmla="*/ 871185 h 3429000"/>
              <a:gd name="connsiteX551" fmla="*/ 5425556 w 12192000"/>
              <a:gd name="connsiteY551" fmla="*/ 879967 h 3429000"/>
              <a:gd name="connsiteX552" fmla="*/ 4943646 w 12192000"/>
              <a:gd name="connsiteY552" fmla="*/ 393916 h 3429000"/>
              <a:gd name="connsiteX553" fmla="*/ 4594837 w 12192000"/>
              <a:gd name="connsiteY553" fmla="*/ 103274 h 3429000"/>
              <a:gd name="connsiteX554" fmla="*/ 4518536 w 12192000"/>
              <a:gd name="connsiteY554" fmla="*/ 31511 h 3429000"/>
              <a:gd name="connsiteX555" fmla="*/ 4483543 w 12192000"/>
              <a:gd name="connsiteY555" fmla="*/ 0 h 3429000"/>
              <a:gd name="connsiteX556" fmla="*/ 4534233 w 12192000"/>
              <a:gd name="connsiteY556" fmla="*/ 0 h 3429000"/>
              <a:gd name="connsiteX557" fmla="*/ 4633631 w 12192000"/>
              <a:gd name="connsiteY557" fmla="*/ 74706 h 3429000"/>
              <a:gd name="connsiteX558" fmla="*/ 4949299 w 12192000"/>
              <a:gd name="connsiteY558" fmla="*/ 337336 h 3429000"/>
              <a:gd name="connsiteX559" fmla="*/ 5291452 w 12192000"/>
              <a:gd name="connsiteY559" fmla="*/ 647801 h 3429000"/>
              <a:gd name="connsiteX560" fmla="*/ 5434998 w 12192000"/>
              <a:gd name="connsiteY560" fmla="*/ 825100 h 3429000"/>
              <a:gd name="connsiteX561" fmla="*/ 5351015 w 12192000"/>
              <a:gd name="connsiteY561" fmla="*/ 331989 h 3429000"/>
              <a:gd name="connsiteX562" fmla="*/ 5344012 w 12192000"/>
              <a:gd name="connsiteY562" fmla="*/ 131333 h 3429000"/>
              <a:gd name="connsiteX563" fmla="*/ 5349920 w 12192000"/>
              <a:gd name="connsiteY563" fmla="*/ 0 h 3429000"/>
              <a:gd name="connsiteX564" fmla="*/ 5401317 w 12192000"/>
              <a:gd name="connsiteY564" fmla="*/ 0 h 3429000"/>
              <a:gd name="connsiteX565" fmla="*/ 5400859 w 12192000"/>
              <a:gd name="connsiteY565" fmla="*/ 83801 h 3429000"/>
              <a:gd name="connsiteX566" fmla="*/ 5401644 w 12192000"/>
              <a:gd name="connsiteY566" fmla="*/ 188847 h 3429000"/>
              <a:gd name="connsiteX567" fmla="*/ 5467256 w 12192000"/>
              <a:gd name="connsiteY567" fmla="*/ 746494 h 3429000"/>
              <a:gd name="connsiteX568" fmla="*/ 5448069 w 12192000"/>
              <a:gd name="connsiteY568" fmla="*/ 138554 h 3429000"/>
              <a:gd name="connsiteX569" fmla="*/ 5440458 w 12192000"/>
              <a:gd name="connsiteY569" fmla="*/ 0 h 3429000"/>
              <a:gd name="connsiteX570" fmla="*/ 5472521 w 12192000"/>
              <a:gd name="connsiteY570" fmla="*/ 0 h 3429000"/>
              <a:gd name="connsiteX571" fmla="*/ 5480135 w 12192000"/>
              <a:gd name="connsiteY571" fmla="*/ 136802 h 3429000"/>
              <a:gd name="connsiteX572" fmla="*/ 5499023 w 12192000"/>
              <a:gd name="connsiteY572" fmla="*/ 737310 h 3429000"/>
              <a:gd name="connsiteX573" fmla="*/ 5547022 w 12192000"/>
              <a:gd name="connsiteY573" fmla="*/ 178838 h 3429000"/>
              <a:gd name="connsiteX574" fmla="*/ 5522799 w 12192000"/>
              <a:gd name="connsiteY574" fmla="*/ 0 h 3429000"/>
              <a:gd name="connsiteX575" fmla="*/ 5573386 w 12192000"/>
              <a:gd name="connsiteY575" fmla="*/ 0 h 3429000"/>
              <a:gd name="connsiteX576" fmla="*/ 5587618 w 12192000"/>
              <a:gd name="connsiteY576" fmla="*/ 82353 h 3429000"/>
              <a:gd name="connsiteX577" fmla="*/ 5519779 w 12192000"/>
              <a:gd name="connsiteY577" fmla="*/ 930223 h 3429000"/>
              <a:gd name="connsiteX578" fmla="*/ 5520293 w 12192000"/>
              <a:gd name="connsiteY578" fmla="*/ 931602 h 3429000"/>
              <a:gd name="connsiteX579" fmla="*/ 5767221 w 12192000"/>
              <a:gd name="connsiteY579" fmla="*/ 1236564 h 3429000"/>
              <a:gd name="connsiteX580" fmla="*/ 6937169 w 12192000"/>
              <a:gd name="connsiteY580" fmla="*/ 1386941 h 3429000"/>
              <a:gd name="connsiteX581" fmla="*/ 6953922 w 12192000"/>
              <a:gd name="connsiteY581" fmla="*/ 1461068 h 3429000"/>
              <a:gd name="connsiteX582" fmla="*/ 6071359 w 12192000"/>
              <a:gd name="connsiteY582" fmla="*/ 1341770 h 3429000"/>
              <a:gd name="connsiteX583" fmla="*/ 6038839 w 12192000"/>
              <a:gd name="connsiteY583" fmla="*/ 1335474 h 3429000"/>
              <a:gd name="connsiteX584" fmla="*/ 6038706 w 12192000"/>
              <a:gd name="connsiteY584" fmla="*/ 1334847 h 3429000"/>
              <a:gd name="connsiteX585" fmla="*/ 6037784 w 12192000"/>
              <a:gd name="connsiteY585" fmla="*/ 1335270 h 3429000"/>
              <a:gd name="connsiteX586" fmla="*/ 6038839 w 12192000"/>
              <a:gd name="connsiteY586" fmla="*/ 1335474 h 3429000"/>
              <a:gd name="connsiteX587" fmla="*/ 6040338 w 12192000"/>
              <a:gd name="connsiteY587" fmla="*/ 1342418 h 3429000"/>
              <a:gd name="connsiteX588" fmla="*/ 6024488 w 12192000"/>
              <a:gd name="connsiteY588" fmla="*/ 1380903 h 3429000"/>
              <a:gd name="connsiteX589" fmla="*/ 5599771 w 12192000"/>
              <a:gd name="connsiteY589" fmla="*/ 2080652 h 3429000"/>
              <a:gd name="connsiteX590" fmla="*/ 5548843 w 12192000"/>
              <a:gd name="connsiteY590" fmla="*/ 2134845 h 3429000"/>
              <a:gd name="connsiteX591" fmla="*/ 5940952 w 12192000"/>
              <a:gd name="connsiteY591" fmla="*/ 2821028 h 3429000"/>
              <a:gd name="connsiteX592" fmla="*/ 6043441 w 12192000"/>
              <a:gd name="connsiteY592" fmla="*/ 3236847 h 3429000"/>
              <a:gd name="connsiteX593" fmla="*/ 6093432 w 12192000"/>
              <a:gd name="connsiteY593" fmla="*/ 3429000 h 3429000"/>
              <a:gd name="connsiteX594" fmla="*/ 6034344 w 12192000"/>
              <a:gd name="connsiteY594" fmla="*/ 3429000 h 3429000"/>
              <a:gd name="connsiteX595" fmla="*/ 6026679 w 12192000"/>
              <a:gd name="connsiteY595" fmla="*/ 3407959 h 3429000"/>
              <a:gd name="connsiteX596" fmla="*/ 5800441 w 12192000"/>
              <a:gd name="connsiteY596" fmla="*/ 2906286 h 3429000"/>
              <a:gd name="connsiteX597" fmla="*/ 5526562 w 12192000"/>
              <a:gd name="connsiteY597" fmla="*/ 2276388 h 3429000"/>
              <a:gd name="connsiteX598" fmla="*/ 5519640 w 12192000"/>
              <a:gd name="connsiteY598" fmla="*/ 2254774 h 3429000"/>
              <a:gd name="connsiteX599" fmla="*/ 5844559 w 12192000"/>
              <a:gd name="connsiteY599" fmla="*/ 3124349 h 3429000"/>
              <a:gd name="connsiteX600" fmla="*/ 5975994 w 12192000"/>
              <a:gd name="connsiteY600" fmla="*/ 3429000 h 3429000"/>
              <a:gd name="connsiteX601" fmla="*/ 5898547 w 12192000"/>
              <a:gd name="connsiteY601" fmla="*/ 3429000 h 3429000"/>
              <a:gd name="connsiteX602" fmla="*/ 5682041 w 12192000"/>
              <a:gd name="connsiteY602" fmla="*/ 2926860 h 3429000"/>
              <a:gd name="connsiteX603" fmla="*/ 5461758 w 12192000"/>
              <a:gd name="connsiteY603" fmla="*/ 2391220 h 3429000"/>
              <a:gd name="connsiteX604" fmla="*/ 5237282 w 12192000"/>
              <a:gd name="connsiteY604" fmla="*/ 3150086 h 3429000"/>
              <a:gd name="connsiteX605" fmla="*/ 5115009 w 12192000"/>
              <a:gd name="connsiteY605" fmla="*/ 3429000 h 3429000"/>
              <a:gd name="connsiteX606" fmla="*/ 5028074 w 12192000"/>
              <a:gd name="connsiteY606" fmla="*/ 3429000 h 3429000"/>
              <a:gd name="connsiteX607" fmla="*/ 5079508 w 12192000"/>
              <a:gd name="connsiteY607" fmla="*/ 3320074 h 3429000"/>
              <a:gd name="connsiteX608" fmla="*/ 5371846 w 12192000"/>
              <a:gd name="connsiteY608" fmla="*/ 2495413 h 3429000"/>
              <a:gd name="connsiteX609" fmla="*/ 5270512 w 12192000"/>
              <a:gd name="connsiteY609" fmla="*/ 2709975 h 3429000"/>
              <a:gd name="connsiteX610" fmla="*/ 5062409 w 12192000"/>
              <a:gd name="connsiteY610" fmla="*/ 3224544 h 3429000"/>
              <a:gd name="connsiteX611" fmla="*/ 5036628 w 12192000"/>
              <a:gd name="connsiteY611" fmla="*/ 3325247 h 3429000"/>
              <a:gd name="connsiteX612" fmla="*/ 5009112 w 12192000"/>
              <a:gd name="connsiteY612" fmla="*/ 3429000 h 3429000"/>
              <a:gd name="connsiteX613" fmla="*/ 4976679 w 12192000"/>
              <a:gd name="connsiteY613" fmla="*/ 3429000 h 3429000"/>
              <a:gd name="connsiteX614" fmla="*/ 5006537 w 12192000"/>
              <a:gd name="connsiteY614" fmla="*/ 3318068 h 3429000"/>
              <a:gd name="connsiteX615" fmla="*/ 5032723 w 12192000"/>
              <a:gd name="connsiteY615" fmla="*/ 3215957 h 3429000"/>
              <a:gd name="connsiteX616" fmla="*/ 5242949 w 12192000"/>
              <a:gd name="connsiteY616" fmla="*/ 2696175 h 3429000"/>
              <a:gd name="connsiteX617" fmla="*/ 5286321 w 12192000"/>
              <a:gd name="connsiteY617" fmla="*/ 2604555 h 3429000"/>
              <a:gd name="connsiteX618" fmla="*/ 5008210 w 12192000"/>
              <a:gd name="connsiteY618" fmla="*/ 3220194 h 3429000"/>
              <a:gd name="connsiteX619" fmla="*/ 4986321 w 12192000"/>
              <a:gd name="connsiteY619" fmla="*/ 3336687 h 3429000"/>
              <a:gd name="connsiteX620" fmla="*/ 4973474 w 12192000"/>
              <a:gd name="connsiteY620" fmla="*/ 3429000 h 3429000"/>
              <a:gd name="connsiteX621" fmla="*/ 4907178 w 12192000"/>
              <a:gd name="connsiteY621" fmla="*/ 3429000 h 3429000"/>
              <a:gd name="connsiteX622" fmla="*/ 4910810 w 12192000"/>
              <a:gd name="connsiteY622" fmla="*/ 3400660 h 3429000"/>
              <a:gd name="connsiteX623" fmla="*/ 4987461 w 12192000"/>
              <a:gd name="connsiteY623" fmla="*/ 3003994 h 3429000"/>
              <a:gd name="connsiteX624" fmla="*/ 5179262 w 12192000"/>
              <a:gd name="connsiteY624" fmla="*/ 2606044 h 3429000"/>
              <a:gd name="connsiteX625" fmla="*/ 4689678 w 12192000"/>
              <a:gd name="connsiteY625" fmla="*/ 3011241 h 3429000"/>
              <a:gd name="connsiteX626" fmla="*/ 4477543 w 12192000"/>
              <a:gd name="connsiteY626" fmla="*/ 3245836 h 3429000"/>
              <a:gd name="connsiteX627" fmla="*/ 4329957 w 12192000"/>
              <a:gd name="connsiteY627" fmla="*/ 3429000 h 3429000"/>
              <a:gd name="connsiteX628" fmla="*/ 4218595 w 12192000"/>
              <a:gd name="connsiteY628" fmla="*/ 3429000 h 3429000"/>
              <a:gd name="connsiteX629" fmla="*/ 4368888 w 12192000"/>
              <a:gd name="connsiteY629" fmla="*/ 3239412 h 3429000"/>
              <a:gd name="connsiteX630" fmla="*/ 4563091 w 12192000"/>
              <a:gd name="connsiteY630" fmla="*/ 3013508 h 3429000"/>
              <a:gd name="connsiteX631" fmla="*/ 5387324 w 12192000"/>
              <a:gd name="connsiteY631" fmla="*/ 2276830 h 3429000"/>
              <a:gd name="connsiteX632" fmla="*/ 5073620 w 12192000"/>
              <a:gd name="connsiteY632" fmla="*/ 2526437 h 3429000"/>
              <a:gd name="connsiteX633" fmla="*/ 4689789 w 12192000"/>
              <a:gd name="connsiteY633" fmla="*/ 2839382 h 3429000"/>
              <a:gd name="connsiteX634" fmla="*/ 4418722 w 12192000"/>
              <a:gd name="connsiteY634" fmla="*/ 3141886 h 3429000"/>
              <a:gd name="connsiteX635" fmla="*/ 4214944 w 12192000"/>
              <a:gd name="connsiteY635" fmla="*/ 3429000 h 3429000"/>
              <a:gd name="connsiteX636" fmla="*/ 4177898 w 12192000"/>
              <a:gd name="connsiteY636" fmla="*/ 3429000 h 3429000"/>
              <a:gd name="connsiteX637" fmla="*/ 4391597 w 12192000"/>
              <a:gd name="connsiteY637" fmla="*/ 3127370 h 3429000"/>
              <a:gd name="connsiteX638" fmla="*/ 4668889 w 12192000"/>
              <a:gd name="connsiteY638" fmla="*/ 2817399 h 3429000"/>
              <a:gd name="connsiteX639" fmla="*/ 5055427 w 12192000"/>
              <a:gd name="connsiteY639" fmla="*/ 2502476 h 3429000"/>
              <a:gd name="connsiteX640" fmla="*/ 5371814 w 12192000"/>
              <a:gd name="connsiteY640" fmla="*/ 2249975 h 3429000"/>
              <a:gd name="connsiteX641" fmla="*/ 4987918 w 12192000"/>
              <a:gd name="connsiteY641" fmla="*/ 2409701 h 3429000"/>
              <a:gd name="connsiteX642" fmla="*/ 4317146 w 12192000"/>
              <a:gd name="connsiteY642" fmla="*/ 3158716 h 3429000"/>
              <a:gd name="connsiteX643" fmla="*/ 4171627 w 12192000"/>
              <a:gd name="connsiteY643" fmla="*/ 3429000 h 3429000"/>
              <a:gd name="connsiteX644" fmla="*/ 4081585 w 12192000"/>
              <a:gd name="connsiteY644" fmla="*/ 3429000 h 3429000"/>
              <a:gd name="connsiteX645" fmla="*/ 4238603 w 12192000"/>
              <a:gd name="connsiteY645" fmla="*/ 3130341 h 3429000"/>
              <a:gd name="connsiteX646" fmla="*/ 4778333 w 12192000"/>
              <a:gd name="connsiteY646" fmla="*/ 2444626 h 3429000"/>
              <a:gd name="connsiteX647" fmla="*/ 5414185 w 12192000"/>
              <a:gd name="connsiteY647" fmla="*/ 2144882 h 3429000"/>
              <a:gd name="connsiteX648" fmla="*/ 5959648 w 12192000"/>
              <a:gd name="connsiteY648" fmla="*/ 1331797 h 3429000"/>
              <a:gd name="connsiteX649" fmla="*/ 5355019 w 12192000"/>
              <a:gd name="connsiteY649" fmla="*/ 1305672 h 3429000"/>
              <a:gd name="connsiteX650" fmla="*/ 5083565 w 12192000"/>
              <a:gd name="connsiteY650" fmla="*/ 1750121 h 3429000"/>
              <a:gd name="connsiteX651" fmla="*/ 4713577 w 12192000"/>
              <a:gd name="connsiteY651" fmla="*/ 2187803 h 3429000"/>
              <a:gd name="connsiteX652" fmla="*/ 3989559 w 12192000"/>
              <a:gd name="connsiteY652" fmla="*/ 2716945 h 3429000"/>
              <a:gd name="connsiteX653" fmla="*/ 3939824 w 12192000"/>
              <a:gd name="connsiteY653" fmla="*/ 2637900 h 3429000"/>
              <a:gd name="connsiteX654" fmla="*/ 4584537 w 12192000"/>
              <a:gd name="connsiteY654" fmla="*/ 1895826 h 3429000"/>
              <a:gd name="connsiteX655" fmla="*/ 5037105 w 12192000"/>
              <a:gd name="connsiteY655" fmla="*/ 1659765 h 3429000"/>
              <a:gd name="connsiteX656" fmla="*/ 5039930 w 12192000"/>
              <a:gd name="connsiteY656" fmla="*/ 1660585 h 3429000"/>
              <a:gd name="connsiteX657" fmla="*/ 5263764 w 12192000"/>
              <a:gd name="connsiteY657" fmla="*/ 1306525 h 3429000"/>
              <a:gd name="connsiteX658" fmla="*/ 4086300 w 12192000"/>
              <a:gd name="connsiteY658" fmla="*/ 1455599 h 3429000"/>
              <a:gd name="connsiteX659" fmla="*/ 4085485 w 12192000"/>
              <a:gd name="connsiteY659" fmla="*/ 1470070 h 3429000"/>
              <a:gd name="connsiteX660" fmla="*/ 3871915 w 12192000"/>
              <a:gd name="connsiteY660" fmla="*/ 1824645 h 3429000"/>
              <a:gd name="connsiteX661" fmla="*/ 3799374 w 12192000"/>
              <a:gd name="connsiteY661" fmla="*/ 2037127 h 3429000"/>
              <a:gd name="connsiteX662" fmla="*/ 3498850 w 12192000"/>
              <a:gd name="connsiteY662" fmla="*/ 3232888 h 3429000"/>
              <a:gd name="connsiteX663" fmla="*/ 3399216 w 12192000"/>
              <a:gd name="connsiteY663" fmla="*/ 3429000 h 3429000"/>
              <a:gd name="connsiteX664" fmla="*/ 3303688 w 12192000"/>
              <a:gd name="connsiteY664" fmla="*/ 3429000 h 3429000"/>
              <a:gd name="connsiteX665" fmla="*/ 3391774 w 12192000"/>
              <a:gd name="connsiteY665" fmla="*/ 3268181 h 3429000"/>
              <a:gd name="connsiteX666" fmla="*/ 3735540 w 12192000"/>
              <a:gd name="connsiteY666" fmla="*/ 2117923 h 3429000"/>
              <a:gd name="connsiteX667" fmla="*/ 3729438 w 12192000"/>
              <a:gd name="connsiteY667" fmla="*/ 2140058 h 3429000"/>
              <a:gd name="connsiteX668" fmla="*/ 3707782 w 12192000"/>
              <a:gd name="connsiteY668" fmla="*/ 2215908 h 3429000"/>
              <a:gd name="connsiteX669" fmla="*/ 3583827 w 12192000"/>
              <a:gd name="connsiteY669" fmla="*/ 2610215 h 3429000"/>
              <a:gd name="connsiteX670" fmla="*/ 3547861 w 12192000"/>
              <a:gd name="connsiteY670" fmla="*/ 2700609 h 3429000"/>
              <a:gd name="connsiteX671" fmla="*/ 3490905 w 12192000"/>
              <a:gd name="connsiteY671" fmla="*/ 2848660 h 3429000"/>
              <a:gd name="connsiteX672" fmla="*/ 3455859 w 12192000"/>
              <a:gd name="connsiteY672" fmla="*/ 2962301 h 3429000"/>
              <a:gd name="connsiteX673" fmla="*/ 3429112 w 12192000"/>
              <a:gd name="connsiteY673" fmla="*/ 3050469 h 3429000"/>
              <a:gd name="connsiteX674" fmla="*/ 3304862 w 12192000"/>
              <a:gd name="connsiteY674" fmla="*/ 3367476 h 3429000"/>
              <a:gd name="connsiteX675" fmla="*/ 3276071 w 12192000"/>
              <a:gd name="connsiteY675" fmla="*/ 3429000 h 3429000"/>
              <a:gd name="connsiteX676" fmla="*/ 3240805 w 12192000"/>
              <a:gd name="connsiteY676" fmla="*/ 3429000 h 3429000"/>
              <a:gd name="connsiteX677" fmla="*/ 3275917 w 12192000"/>
              <a:gd name="connsiteY677" fmla="*/ 3354192 h 3429000"/>
              <a:gd name="connsiteX678" fmla="*/ 3399358 w 12192000"/>
              <a:gd name="connsiteY678" fmla="*/ 3040011 h 3429000"/>
              <a:gd name="connsiteX679" fmla="*/ 3425650 w 12192000"/>
              <a:gd name="connsiteY679" fmla="*/ 2952333 h 3429000"/>
              <a:gd name="connsiteX680" fmla="*/ 3460661 w 12192000"/>
              <a:gd name="connsiteY680" fmla="*/ 2837763 h 3429000"/>
              <a:gd name="connsiteX681" fmla="*/ 3518021 w 12192000"/>
              <a:gd name="connsiteY681" fmla="*/ 2688298 h 3429000"/>
              <a:gd name="connsiteX682" fmla="*/ 3554035 w 12192000"/>
              <a:gd name="connsiteY682" fmla="*/ 2598832 h 3429000"/>
              <a:gd name="connsiteX683" fmla="*/ 3677174 w 12192000"/>
              <a:gd name="connsiteY683" fmla="*/ 2207351 h 3429000"/>
              <a:gd name="connsiteX684" fmla="*/ 3698819 w 12192000"/>
              <a:gd name="connsiteY684" fmla="*/ 2131503 h 3429000"/>
              <a:gd name="connsiteX685" fmla="*/ 3702094 w 12192000"/>
              <a:gd name="connsiteY685" fmla="*/ 2120194 h 3429000"/>
              <a:gd name="connsiteX686" fmla="*/ 3398355 w 12192000"/>
              <a:gd name="connsiteY686" fmla="*/ 2665603 h 3429000"/>
              <a:gd name="connsiteX687" fmla="*/ 3193941 w 12192000"/>
              <a:gd name="connsiteY687" fmla="*/ 3369775 h 3429000"/>
              <a:gd name="connsiteX688" fmla="*/ 3184140 w 12192000"/>
              <a:gd name="connsiteY688" fmla="*/ 3429000 h 3429000"/>
              <a:gd name="connsiteX689" fmla="*/ 3099978 w 12192000"/>
              <a:gd name="connsiteY689" fmla="*/ 3429000 h 3429000"/>
              <a:gd name="connsiteX690" fmla="*/ 3101556 w 12192000"/>
              <a:gd name="connsiteY690" fmla="*/ 3414337 h 3429000"/>
              <a:gd name="connsiteX691" fmla="*/ 3370162 w 12192000"/>
              <a:gd name="connsiteY691" fmla="*/ 2356550 h 3429000"/>
              <a:gd name="connsiteX692" fmla="*/ 3746477 w 12192000"/>
              <a:gd name="connsiteY692" fmla="*/ 1948889 h 3429000"/>
              <a:gd name="connsiteX693" fmla="*/ 3863399 w 12192000"/>
              <a:gd name="connsiteY693" fmla="*/ 1658257 h 3429000"/>
              <a:gd name="connsiteX694" fmla="*/ 3968712 w 12192000"/>
              <a:gd name="connsiteY694" fmla="*/ 1484989 h 3429000"/>
              <a:gd name="connsiteX695" fmla="*/ 2792390 w 12192000"/>
              <a:gd name="connsiteY695" fmla="*/ 1953974 h 3429000"/>
              <a:gd name="connsiteX696" fmla="*/ 2714982 w 12192000"/>
              <a:gd name="connsiteY696" fmla="*/ 1998051 h 3429000"/>
              <a:gd name="connsiteX697" fmla="*/ 2813361 w 12192000"/>
              <a:gd name="connsiteY697" fmla="*/ 2594912 h 3429000"/>
              <a:gd name="connsiteX698" fmla="*/ 2688430 w 12192000"/>
              <a:gd name="connsiteY698" fmla="*/ 3372564 h 3429000"/>
              <a:gd name="connsiteX699" fmla="*/ 2629626 w 12192000"/>
              <a:gd name="connsiteY699" fmla="*/ 3334394 h 3429000"/>
              <a:gd name="connsiteX700" fmla="*/ 2565328 w 12192000"/>
              <a:gd name="connsiteY700" fmla="*/ 2087399 h 3429000"/>
              <a:gd name="connsiteX701" fmla="*/ 1922999 w 12192000"/>
              <a:gd name="connsiteY701" fmla="*/ 2551343 h 3429000"/>
              <a:gd name="connsiteX702" fmla="*/ 1950261 w 12192000"/>
              <a:gd name="connsiteY702" fmla="*/ 2976858 h 3429000"/>
              <a:gd name="connsiteX703" fmla="*/ 2365554 w 12192000"/>
              <a:gd name="connsiteY703" fmla="*/ 3330107 h 3429000"/>
              <a:gd name="connsiteX704" fmla="*/ 2424142 w 12192000"/>
              <a:gd name="connsiteY704" fmla="*/ 3429000 h 3429000"/>
              <a:gd name="connsiteX705" fmla="*/ 2395994 w 12192000"/>
              <a:gd name="connsiteY705" fmla="*/ 3429000 h 3429000"/>
              <a:gd name="connsiteX706" fmla="*/ 2392863 w 12192000"/>
              <a:gd name="connsiteY706" fmla="*/ 3423964 h 3429000"/>
              <a:gd name="connsiteX707" fmla="*/ 2017589 w 12192000"/>
              <a:gd name="connsiteY707" fmla="*/ 3064982 h 3429000"/>
              <a:gd name="connsiteX708" fmla="*/ 2147336 w 12192000"/>
              <a:gd name="connsiteY708" fmla="*/ 3165052 h 3429000"/>
              <a:gd name="connsiteX709" fmla="*/ 2207047 w 12192000"/>
              <a:gd name="connsiteY709" fmla="*/ 3225540 h 3429000"/>
              <a:gd name="connsiteX710" fmla="*/ 2299106 w 12192000"/>
              <a:gd name="connsiteY710" fmla="*/ 3349931 h 3429000"/>
              <a:gd name="connsiteX711" fmla="*/ 2314430 w 12192000"/>
              <a:gd name="connsiteY711" fmla="*/ 3372144 h 3429000"/>
              <a:gd name="connsiteX712" fmla="*/ 2352406 w 12192000"/>
              <a:gd name="connsiteY712" fmla="*/ 3429000 h 3429000"/>
              <a:gd name="connsiteX713" fmla="*/ 2314492 w 12192000"/>
              <a:gd name="connsiteY713" fmla="*/ 3429000 h 3429000"/>
              <a:gd name="connsiteX714" fmla="*/ 2288095 w 12192000"/>
              <a:gd name="connsiteY714" fmla="*/ 3389030 h 3429000"/>
              <a:gd name="connsiteX715" fmla="*/ 2272768 w 12192000"/>
              <a:gd name="connsiteY715" fmla="*/ 3366822 h 3429000"/>
              <a:gd name="connsiteX716" fmla="*/ 2182715 w 12192000"/>
              <a:gd name="connsiteY716" fmla="*/ 3246071 h 3429000"/>
              <a:gd name="connsiteX717" fmla="*/ 2032061 w 12192000"/>
              <a:gd name="connsiteY717" fmla="*/ 3112380 h 3429000"/>
              <a:gd name="connsiteX718" fmla="*/ 2257220 w 12192000"/>
              <a:gd name="connsiteY718" fmla="*/ 3397257 h 3429000"/>
              <a:gd name="connsiteX719" fmla="*/ 2281324 w 12192000"/>
              <a:gd name="connsiteY719" fmla="*/ 3429000 h 3429000"/>
              <a:gd name="connsiteX720" fmla="*/ 2242860 w 12192000"/>
              <a:gd name="connsiteY720" fmla="*/ 3429000 h 3429000"/>
              <a:gd name="connsiteX721" fmla="*/ 2232818 w 12192000"/>
              <a:gd name="connsiteY721" fmla="*/ 3415926 h 3429000"/>
              <a:gd name="connsiteX722" fmla="*/ 1990172 w 12192000"/>
              <a:gd name="connsiteY722" fmla="*/ 3113121 h 3429000"/>
              <a:gd name="connsiteX723" fmla="*/ 2124090 w 12192000"/>
              <a:gd name="connsiteY723" fmla="*/ 3332017 h 3429000"/>
              <a:gd name="connsiteX724" fmla="*/ 2200380 w 12192000"/>
              <a:gd name="connsiteY724" fmla="*/ 3429000 h 3429000"/>
              <a:gd name="connsiteX725" fmla="*/ 2147507 w 12192000"/>
              <a:gd name="connsiteY725" fmla="*/ 3429000 h 3429000"/>
              <a:gd name="connsiteX726" fmla="*/ 2070668 w 12192000"/>
              <a:gd name="connsiteY726" fmla="*/ 3332520 h 3429000"/>
              <a:gd name="connsiteX727" fmla="*/ 1975142 w 12192000"/>
              <a:gd name="connsiteY727" fmla="*/ 3156570 h 3429000"/>
              <a:gd name="connsiteX728" fmla="*/ 2050035 w 12192000"/>
              <a:gd name="connsiteY728" fmla="*/ 3384345 h 3429000"/>
              <a:gd name="connsiteX729" fmla="*/ 2063025 w 12192000"/>
              <a:gd name="connsiteY729" fmla="*/ 3429000 h 3429000"/>
              <a:gd name="connsiteX730" fmla="*/ 2021675 w 12192000"/>
              <a:gd name="connsiteY730" fmla="*/ 3429000 h 3429000"/>
              <a:gd name="connsiteX731" fmla="*/ 2019308 w 12192000"/>
              <a:gd name="connsiteY731" fmla="*/ 3418118 h 3429000"/>
              <a:gd name="connsiteX732" fmla="*/ 1938835 w 12192000"/>
              <a:gd name="connsiteY732" fmla="*/ 3122160 h 3429000"/>
              <a:gd name="connsiteX733" fmla="*/ 1953230 w 12192000"/>
              <a:gd name="connsiteY733" fmla="*/ 3330699 h 3429000"/>
              <a:gd name="connsiteX734" fmla="*/ 1956763 w 12192000"/>
              <a:gd name="connsiteY734" fmla="*/ 3349191 h 3429000"/>
              <a:gd name="connsiteX735" fmla="*/ 1967925 w 12192000"/>
              <a:gd name="connsiteY735" fmla="*/ 3429000 h 3429000"/>
              <a:gd name="connsiteX736" fmla="*/ 1936622 w 12192000"/>
              <a:gd name="connsiteY736" fmla="*/ 3429000 h 3429000"/>
              <a:gd name="connsiteX737" fmla="*/ 1926261 w 12192000"/>
              <a:gd name="connsiteY737" fmla="*/ 3355064 h 3429000"/>
              <a:gd name="connsiteX738" fmla="*/ 1922724 w 12192000"/>
              <a:gd name="connsiteY738" fmla="*/ 3336577 h 3429000"/>
              <a:gd name="connsiteX739" fmla="*/ 1904650 w 12192000"/>
              <a:gd name="connsiteY739" fmla="*/ 3210616 h 3429000"/>
              <a:gd name="connsiteX740" fmla="*/ 1885273 w 12192000"/>
              <a:gd name="connsiteY740" fmla="*/ 3429000 h 3429000"/>
              <a:gd name="connsiteX741" fmla="*/ 1854363 w 12192000"/>
              <a:gd name="connsiteY741" fmla="*/ 3429000 h 3429000"/>
              <a:gd name="connsiteX742" fmla="*/ 1880391 w 12192000"/>
              <a:gd name="connsiteY742" fmla="*/ 3174796 h 3429000"/>
              <a:gd name="connsiteX743" fmla="*/ 1818273 w 12192000"/>
              <a:gd name="connsiteY743" fmla="*/ 3286729 h 3429000"/>
              <a:gd name="connsiteX744" fmla="*/ 1794691 w 12192000"/>
              <a:gd name="connsiteY744" fmla="*/ 3414239 h 3429000"/>
              <a:gd name="connsiteX745" fmla="*/ 1794914 w 12192000"/>
              <a:gd name="connsiteY745" fmla="*/ 3429000 h 3429000"/>
              <a:gd name="connsiteX746" fmla="*/ 1746128 w 12192000"/>
              <a:gd name="connsiteY746" fmla="*/ 3429000 h 3429000"/>
              <a:gd name="connsiteX747" fmla="*/ 1753934 w 12192000"/>
              <a:gd name="connsiteY747" fmla="*/ 3295796 h 3429000"/>
              <a:gd name="connsiteX748" fmla="*/ 1792053 w 12192000"/>
              <a:gd name="connsiteY748" fmla="*/ 3143396 h 3429000"/>
              <a:gd name="connsiteX749" fmla="*/ 1862248 w 12192000"/>
              <a:gd name="connsiteY749" fmla="*/ 2837397 h 3429000"/>
              <a:gd name="connsiteX750" fmla="*/ 1862250 w 12192000"/>
              <a:gd name="connsiteY750" fmla="*/ 2604531 h 3429000"/>
              <a:gd name="connsiteX751" fmla="*/ 1211999 w 12192000"/>
              <a:gd name="connsiteY751" fmla="*/ 3254610 h 3429000"/>
              <a:gd name="connsiteX752" fmla="*/ 1213266 w 12192000"/>
              <a:gd name="connsiteY752" fmla="*/ 3262947 h 3429000"/>
              <a:gd name="connsiteX753" fmla="*/ 1203370 w 12192000"/>
              <a:gd name="connsiteY753" fmla="*/ 3421676 h 3429000"/>
              <a:gd name="connsiteX754" fmla="*/ 1203671 w 12192000"/>
              <a:gd name="connsiteY754" fmla="*/ 3429000 h 3429000"/>
              <a:gd name="connsiteX755" fmla="*/ 1143180 w 12192000"/>
              <a:gd name="connsiteY755" fmla="*/ 3429000 h 3429000"/>
              <a:gd name="connsiteX756" fmla="*/ 1142176 w 12192000"/>
              <a:gd name="connsiteY756" fmla="*/ 3337045 h 3429000"/>
              <a:gd name="connsiteX757" fmla="*/ 1067484 w 12192000"/>
              <a:gd name="connsiteY757" fmla="*/ 3429000 h 3429000"/>
              <a:gd name="connsiteX758" fmla="*/ 953928 w 12192000"/>
              <a:gd name="connsiteY758" fmla="*/ 3429000 h 3429000"/>
              <a:gd name="connsiteX759" fmla="*/ 959715 w 12192000"/>
              <a:gd name="connsiteY759" fmla="*/ 3421185 h 3429000"/>
              <a:gd name="connsiteX760" fmla="*/ 1483788 w 12192000"/>
              <a:gd name="connsiteY760" fmla="*/ 2830174 h 3429000"/>
              <a:gd name="connsiteX761" fmla="*/ 1100671 w 12192000"/>
              <a:gd name="connsiteY761" fmla="*/ 2823137 h 3429000"/>
              <a:gd name="connsiteX762" fmla="*/ 1090144 w 12192000"/>
              <a:gd name="connsiteY762" fmla="*/ 2827748 h 3429000"/>
              <a:gd name="connsiteX763" fmla="*/ 1095872 w 12192000"/>
              <a:gd name="connsiteY763" fmla="*/ 2842892 h 3429000"/>
              <a:gd name="connsiteX764" fmla="*/ 262785 w 12192000"/>
              <a:gd name="connsiteY764" fmla="*/ 3416450 h 3429000"/>
              <a:gd name="connsiteX765" fmla="*/ 209968 w 12192000"/>
              <a:gd name="connsiteY765" fmla="*/ 3341713 h 3429000"/>
              <a:gd name="connsiteX766" fmla="*/ 873460 w 12192000"/>
              <a:gd name="connsiteY766" fmla="*/ 2824768 h 3429000"/>
              <a:gd name="connsiteX767" fmla="*/ 192686 w 12192000"/>
              <a:gd name="connsiteY767" fmla="*/ 2420257 h 3429000"/>
              <a:gd name="connsiteX768" fmla="*/ 4696 w 12192000"/>
              <a:gd name="connsiteY768" fmla="*/ 2268668 h 3429000"/>
              <a:gd name="connsiteX769" fmla="*/ 0 w 12192000"/>
              <a:gd name="connsiteY769" fmla="*/ 2260984 h 3429000"/>
              <a:gd name="connsiteX770" fmla="*/ 0 w 12192000"/>
              <a:gd name="connsiteY770" fmla="*/ 2084472 h 3429000"/>
              <a:gd name="connsiteX771" fmla="*/ 174101 w 12192000"/>
              <a:gd name="connsiteY771" fmla="*/ 2191277 h 3429000"/>
              <a:gd name="connsiteX772" fmla="*/ 891800 w 12192000"/>
              <a:gd name="connsiteY772" fmla="*/ 2607935 h 3429000"/>
              <a:gd name="connsiteX773" fmla="*/ 1072219 w 12192000"/>
              <a:gd name="connsiteY773" fmla="*/ 2740443 h 3429000"/>
              <a:gd name="connsiteX774" fmla="*/ 1074117 w 12192000"/>
              <a:gd name="connsiteY774" fmla="*/ 2741301 h 3429000"/>
              <a:gd name="connsiteX775" fmla="*/ 1083114 w 12192000"/>
              <a:gd name="connsiteY775" fmla="*/ 2745131 h 3429000"/>
              <a:gd name="connsiteX776" fmla="*/ 1543010 w 12192000"/>
              <a:gd name="connsiteY776" fmla="*/ 2762140 h 3429000"/>
              <a:gd name="connsiteX777" fmla="*/ 1551080 w 12192000"/>
              <a:gd name="connsiteY777" fmla="*/ 2766006 h 3429000"/>
              <a:gd name="connsiteX778" fmla="*/ 2345443 w 12192000"/>
              <a:gd name="connsiteY778" fmla="*/ 2120882 h 3429000"/>
              <a:gd name="connsiteX779" fmla="*/ 1721499 w 12192000"/>
              <a:gd name="connsiteY779" fmla="*/ 2170969 h 3429000"/>
              <a:gd name="connsiteX780" fmla="*/ 767716 w 12192000"/>
              <a:gd name="connsiteY780" fmla="*/ 2043768 h 3429000"/>
              <a:gd name="connsiteX781" fmla="*/ 722147 w 12192000"/>
              <a:gd name="connsiteY781" fmla="*/ 1964091 h 3429000"/>
              <a:gd name="connsiteX782" fmla="*/ 1485552 w 12192000"/>
              <a:gd name="connsiteY782" fmla="*/ 1884202 h 3429000"/>
              <a:gd name="connsiteX783" fmla="*/ 2143004 w 12192000"/>
              <a:gd name="connsiteY783" fmla="*/ 1973420 h 3429000"/>
              <a:gd name="connsiteX784" fmla="*/ 1933391 w 12192000"/>
              <a:gd name="connsiteY784" fmla="*/ 1727971 h 3429000"/>
              <a:gd name="connsiteX785" fmla="*/ 1827118 w 12192000"/>
              <a:gd name="connsiteY785" fmla="*/ 1539410 h 3429000"/>
              <a:gd name="connsiteX786" fmla="*/ 1837349 w 12192000"/>
              <a:gd name="connsiteY786" fmla="*/ 1527357 h 3429000"/>
              <a:gd name="connsiteX787" fmla="*/ 2162835 w 12192000"/>
              <a:gd name="connsiteY787" fmla="*/ 1758853 h 3429000"/>
              <a:gd name="connsiteX788" fmla="*/ 2257167 w 12192000"/>
              <a:gd name="connsiteY788" fmla="*/ 2033123 h 3429000"/>
              <a:gd name="connsiteX789" fmla="*/ 2261598 w 12192000"/>
              <a:gd name="connsiteY789" fmla="*/ 2038998 h 3429000"/>
              <a:gd name="connsiteX790" fmla="*/ 2437177 w 12192000"/>
              <a:gd name="connsiteY790" fmla="*/ 2050608 h 3429000"/>
              <a:gd name="connsiteX791" fmla="*/ 2445247 w 12192000"/>
              <a:gd name="connsiteY791" fmla="*/ 2054476 h 3429000"/>
              <a:gd name="connsiteX792" fmla="*/ 2743626 w 12192000"/>
              <a:gd name="connsiteY792" fmla="*/ 1875819 h 3429000"/>
              <a:gd name="connsiteX793" fmla="*/ 3048102 w 12192000"/>
              <a:gd name="connsiteY793" fmla="*/ 1721595 h 3429000"/>
              <a:gd name="connsiteX794" fmla="*/ 1799414 w 12192000"/>
              <a:gd name="connsiteY794" fmla="*/ 1265732 h 3429000"/>
              <a:gd name="connsiteX795" fmla="*/ 1771735 w 12192000"/>
              <a:gd name="connsiteY795" fmla="*/ 1190929 h 3429000"/>
              <a:gd name="connsiteX796" fmla="*/ 3104273 w 12192000"/>
              <a:gd name="connsiteY796" fmla="*/ 1647159 h 3429000"/>
              <a:gd name="connsiteX797" fmla="*/ 3113245 w 12192000"/>
              <a:gd name="connsiteY797" fmla="*/ 1661705 h 3429000"/>
              <a:gd name="connsiteX798" fmla="*/ 3126294 w 12192000"/>
              <a:gd name="connsiteY798" fmla="*/ 1685400 h 3429000"/>
              <a:gd name="connsiteX799" fmla="*/ 3937433 w 12192000"/>
              <a:gd name="connsiteY799" fmla="*/ 1401473 h 3429000"/>
              <a:gd name="connsiteX800" fmla="*/ 3590475 w 12192000"/>
              <a:gd name="connsiteY800" fmla="*/ 1168974 h 3429000"/>
              <a:gd name="connsiteX801" fmla="*/ 3100264 w 12192000"/>
              <a:gd name="connsiteY801" fmla="*/ 1150845 h 3429000"/>
              <a:gd name="connsiteX802" fmla="*/ 2183576 w 12192000"/>
              <a:gd name="connsiteY802" fmla="*/ 798150 h 3429000"/>
              <a:gd name="connsiteX803" fmla="*/ 2151029 w 12192000"/>
              <a:gd name="connsiteY803" fmla="*/ 717947 h 3429000"/>
              <a:gd name="connsiteX804" fmla="*/ 3563434 w 12192000"/>
              <a:gd name="connsiteY804" fmla="*/ 1040115 h 3429000"/>
              <a:gd name="connsiteX805" fmla="*/ 3177952 w 12192000"/>
              <a:gd name="connsiteY805" fmla="*/ 228386 h 3429000"/>
              <a:gd name="connsiteX806" fmla="*/ 3189263 w 12192000"/>
              <a:gd name="connsiteY806" fmla="*/ 196726 h 3429000"/>
              <a:gd name="connsiteX807" fmla="*/ 3560912 w 12192000"/>
              <a:gd name="connsiteY807" fmla="*/ 650863 h 3429000"/>
              <a:gd name="connsiteX808" fmla="*/ 3626636 w 12192000"/>
              <a:gd name="connsiteY808" fmla="*/ 1083230 h 3429000"/>
              <a:gd name="connsiteX809" fmla="*/ 3653088 w 12192000"/>
              <a:gd name="connsiteY809" fmla="*/ 1092417 h 3429000"/>
              <a:gd name="connsiteX810" fmla="*/ 3988128 w 12192000"/>
              <a:gd name="connsiteY810" fmla="*/ 1388267 h 3429000"/>
              <a:gd name="connsiteX811" fmla="*/ 4830582 w 12192000"/>
              <a:gd name="connsiteY811" fmla="*/ 1247000 h 3429000"/>
              <a:gd name="connsiteX812" fmla="*/ 4830100 w 12192000"/>
              <a:gd name="connsiteY812" fmla="*/ 1246554 h 3429000"/>
              <a:gd name="connsiteX813" fmla="*/ 4036318 w 12192000"/>
              <a:gd name="connsiteY813" fmla="*/ 718013 h 3429000"/>
              <a:gd name="connsiteX814" fmla="*/ 3432098 w 12192000"/>
              <a:gd name="connsiteY814" fmla="*/ 108312 h 3429000"/>
              <a:gd name="connsiteX815" fmla="*/ 3446761 w 12192000"/>
              <a:gd name="connsiteY815" fmla="*/ 32278 h 3429000"/>
              <a:gd name="connsiteX816" fmla="*/ 4419733 w 12192000"/>
              <a:gd name="connsiteY816" fmla="*/ 534555 h 3429000"/>
              <a:gd name="connsiteX817" fmla="*/ 4781371 w 12192000"/>
              <a:gd name="connsiteY817" fmla="*/ 1029604 h 3429000"/>
              <a:gd name="connsiteX818" fmla="*/ 4780440 w 12192000"/>
              <a:gd name="connsiteY818" fmla="*/ 1041290 h 3429000"/>
              <a:gd name="connsiteX819" fmla="*/ 4898954 w 12192000"/>
              <a:gd name="connsiteY819" fmla="*/ 1233092 h 3429000"/>
              <a:gd name="connsiteX820" fmla="*/ 4900699 w 12192000"/>
              <a:gd name="connsiteY820" fmla="*/ 1241867 h 3429000"/>
              <a:gd name="connsiteX821" fmla="*/ 5714511 w 12192000"/>
              <a:gd name="connsiteY821" fmla="*/ 1234483 h 3429000"/>
              <a:gd name="connsiteX822" fmla="*/ 5464793 w 12192000"/>
              <a:gd name="connsiteY822" fmla="*/ 964556 h 3429000"/>
              <a:gd name="connsiteX823" fmla="*/ 5461897 w 12192000"/>
              <a:gd name="connsiteY823" fmla="*/ 961879 h 3429000"/>
              <a:gd name="connsiteX824" fmla="*/ 4399417 w 12192000"/>
              <a:gd name="connsiteY824" fmla="*/ 23573 h 3429000"/>
              <a:gd name="connsiteX825" fmla="*/ 3090569 w 12192000"/>
              <a:gd name="connsiteY825" fmla="*/ 0 h 3429000"/>
              <a:gd name="connsiteX826" fmla="*/ 3218394 w 12192000"/>
              <a:gd name="connsiteY826" fmla="*/ 0 h 3429000"/>
              <a:gd name="connsiteX827" fmla="*/ 3241469 w 12192000"/>
              <a:gd name="connsiteY827" fmla="*/ 15651 h 3429000"/>
              <a:gd name="connsiteX828" fmla="*/ 3182620 w 12192000"/>
              <a:gd name="connsiteY828" fmla="*/ 54279 h 3429000"/>
              <a:gd name="connsiteX829" fmla="*/ 1890928 w 12192000"/>
              <a:gd name="connsiteY829" fmla="*/ 0 h 3429000"/>
              <a:gd name="connsiteX830" fmla="*/ 1994713 w 12192000"/>
              <a:gd name="connsiteY830" fmla="*/ 0 h 3429000"/>
              <a:gd name="connsiteX831" fmla="*/ 1931354 w 12192000"/>
              <a:gd name="connsiteY831" fmla="*/ 46950 h 3429000"/>
              <a:gd name="connsiteX832" fmla="*/ 1765923 w 12192000"/>
              <a:gd name="connsiteY832" fmla="*/ 152043 h 3429000"/>
              <a:gd name="connsiteX833" fmla="*/ 1702258 w 12192000"/>
              <a:gd name="connsiteY833" fmla="*/ 183286 h 3429000"/>
              <a:gd name="connsiteX834" fmla="*/ 1538370 w 12192000"/>
              <a:gd name="connsiteY834" fmla="*/ 382804 h 3429000"/>
              <a:gd name="connsiteX835" fmla="*/ 542867 w 12192000"/>
              <a:gd name="connsiteY835" fmla="*/ 1515092 h 3429000"/>
              <a:gd name="connsiteX836" fmla="*/ 515800 w 12192000"/>
              <a:gd name="connsiteY836" fmla="*/ 1433180 h 3429000"/>
              <a:gd name="connsiteX837" fmla="*/ 909145 w 12192000"/>
              <a:gd name="connsiteY837" fmla="*/ 770225 h 3429000"/>
              <a:gd name="connsiteX838" fmla="*/ 1214067 w 12192000"/>
              <a:gd name="connsiteY838" fmla="*/ 479561 h 3429000"/>
              <a:gd name="connsiteX839" fmla="*/ 640967 w 12192000"/>
              <a:gd name="connsiteY839" fmla="*/ 676601 h 3429000"/>
              <a:gd name="connsiteX840" fmla="*/ 112563 w 12192000"/>
              <a:gd name="connsiteY840" fmla="*/ 967952 h 3429000"/>
              <a:gd name="connsiteX841" fmla="*/ 0 w 12192000"/>
              <a:gd name="connsiteY841" fmla="*/ 1037006 h 3429000"/>
              <a:gd name="connsiteX842" fmla="*/ 0 w 12192000"/>
              <a:gd name="connsiteY842" fmla="*/ 804763 h 3429000"/>
              <a:gd name="connsiteX843" fmla="*/ 36881 w 12192000"/>
              <a:gd name="connsiteY843" fmla="*/ 771118 h 3429000"/>
              <a:gd name="connsiteX844" fmla="*/ 910534 w 12192000"/>
              <a:gd name="connsiteY844" fmla="*/ 200753 h 3429000"/>
              <a:gd name="connsiteX845" fmla="*/ 1578717 w 12192000"/>
              <a:gd name="connsiteY845" fmla="*/ 146982 h 3429000"/>
              <a:gd name="connsiteX846" fmla="*/ 1887945 w 12192000"/>
              <a:gd name="connsiteY846" fmla="*/ 2196 h 3429000"/>
              <a:gd name="connsiteX847" fmla="*/ 278539 w 12192000"/>
              <a:gd name="connsiteY847" fmla="*/ 0 h 3429000"/>
              <a:gd name="connsiteX848" fmla="*/ 773851 w 12192000"/>
              <a:gd name="connsiteY848" fmla="*/ 0 h 3429000"/>
              <a:gd name="connsiteX849" fmla="*/ 529937 w 12192000"/>
              <a:gd name="connsiteY849" fmla="*/ 74115 h 3429000"/>
              <a:gd name="connsiteX850" fmla="*/ 115099 w 12192000"/>
              <a:gd name="connsiteY850" fmla="*/ 178650 h 3429000"/>
              <a:gd name="connsiteX851" fmla="*/ 97284 w 12192000"/>
              <a:gd name="connsiteY851" fmla="*/ 91393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97284 w 12192000"/>
              <a:gd name="connsiteY863" fmla="*/ 91393 h 3429000"/>
              <a:gd name="connsiteX864" fmla="*/ 278539 w 12192000"/>
              <a:gd name="connsiteY864"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278539 w 12192000"/>
              <a:gd name="connsiteY863"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278539 w 12192000"/>
              <a:gd name="connsiteY862"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182620 w 12192000"/>
              <a:gd name="connsiteY836" fmla="*/ 54279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1890928 w 12192000"/>
              <a:gd name="connsiteY840" fmla="*/ 0 h 3429000"/>
              <a:gd name="connsiteX841" fmla="*/ 1994713 w 12192000"/>
              <a:gd name="connsiteY841" fmla="*/ 0 h 3429000"/>
              <a:gd name="connsiteX842" fmla="*/ 1931354 w 12192000"/>
              <a:gd name="connsiteY842" fmla="*/ 46950 h 3429000"/>
              <a:gd name="connsiteX843" fmla="*/ 1765923 w 12192000"/>
              <a:gd name="connsiteY843" fmla="*/ 152043 h 3429000"/>
              <a:gd name="connsiteX844" fmla="*/ 1702258 w 12192000"/>
              <a:gd name="connsiteY844" fmla="*/ 183286 h 3429000"/>
              <a:gd name="connsiteX845" fmla="*/ 1538370 w 12192000"/>
              <a:gd name="connsiteY845" fmla="*/ 382804 h 3429000"/>
              <a:gd name="connsiteX846" fmla="*/ 542867 w 12192000"/>
              <a:gd name="connsiteY846" fmla="*/ 1515092 h 3429000"/>
              <a:gd name="connsiteX847" fmla="*/ 515800 w 12192000"/>
              <a:gd name="connsiteY847" fmla="*/ 1433180 h 3429000"/>
              <a:gd name="connsiteX848" fmla="*/ 909145 w 12192000"/>
              <a:gd name="connsiteY848" fmla="*/ 770225 h 3429000"/>
              <a:gd name="connsiteX849" fmla="*/ 1214067 w 12192000"/>
              <a:gd name="connsiteY849" fmla="*/ 479561 h 3429000"/>
              <a:gd name="connsiteX850" fmla="*/ 640967 w 12192000"/>
              <a:gd name="connsiteY850" fmla="*/ 676601 h 3429000"/>
              <a:gd name="connsiteX851" fmla="*/ 112563 w 12192000"/>
              <a:gd name="connsiteY851" fmla="*/ 967952 h 3429000"/>
              <a:gd name="connsiteX852" fmla="*/ 0 w 12192000"/>
              <a:gd name="connsiteY852" fmla="*/ 1037006 h 3429000"/>
              <a:gd name="connsiteX853" fmla="*/ 0 w 12192000"/>
              <a:gd name="connsiteY853" fmla="*/ 804763 h 3429000"/>
              <a:gd name="connsiteX854" fmla="*/ 36881 w 12192000"/>
              <a:gd name="connsiteY854" fmla="*/ 771118 h 3429000"/>
              <a:gd name="connsiteX855" fmla="*/ 910534 w 12192000"/>
              <a:gd name="connsiteY855" fmla="*/ 200753 h 3429000"/>
              <a:gd name="connsiteX856" fmla="*/ 1578717 w 12192000"/>
              <a:gd name="connsiteY856" fmla="*/ 146982 h 3429000"/>
              <a:gd name="connsiteX857" fmla="*/ 1887945 w 12192000"/>
              <a:gd name="connsiteY857" fmla="*/ 2196 h 3429000"/>
              <a:gd name="connsiteX858" fmla="*/ 1890928 w 12192000"/>
              <a:gd name="connsiteY858"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241469 w 12192000"/>
              <a:gd name="connsiteY836" fmla="*/ 15651 h 3429000"/>
              <a:gd name="connsiteX837" fmla="*/ 3218394 w 12192000"/>
              <a:gd name="connsiteY837" fmla="*/ 0 h 3429000"/>
              <a:gd name="connsiteX838" fmla="*/ 3241469 w 12192000"/>
              <a:gd name="connsiteY838" fmla="*/ 15651 h 3429000"/>
              <a:gd name="connsiteX839" fmla="*/ 1890928 w 12192000"/>
              <a:gd name="connsiteY839" fmla="*/ 0 h 3429000"/>
              <a:gd name="connsiteX840" fmla="*/ 1994713 w 12192000"/>
              <a:gd name="connsiteY840" fmla="*/ 0 h 3429000"/>
              <a:gd name="connsiteX841" fmla="*/ 1931354 w 12192000"/>
              <a:gd name="connsiteY841" fmla="*/ 46950 h 3429000"/>
              <a:gd name="connsiteX842" fmla="*/ 1765923 w 12192000"/>
              <a:gd name="connsiteY842" fmla="*/ 152043 h 3429000"/>
              <a:gd name="connsiteX843" fmla="*/ 1702258 w 12192000"/>
              <a:gd name="connsiteY843" fmla="*/ 183286 h 3429000"/>
              <a:gd name="connsiteX844" fmla="*/ 1538370 w 12192000"/>
              <a:gd name="connsiteY844" fmla="*/ 382804 h 3429000"/>
              <a:gd name="connsiteX845" fmla="*/ 542867 w 12192000"/>
              <a:gd name="connsiteY845" fmla="*/ 1515092 h 3429000"/>
              <a:gd name="connsiteX846" fmla="*/ 515800 w 12192000"/>
              <a:gd name="connsiteY846" fmla="*/ 1433180 h 3429000"/>
              <a:gd name="connsiteX847" fmla="*/ 909145 w 12192000"/>
              <a:gd name="connsiteY847" fmla="*/ 770225 h 3429000"/>
              <a:gd name="connsiteX848" fmla="*/ 1214067 w 12192000"/>
              <a:gd name="connsiteY848" fmla="*/ 479561 h 3429000"/>
              <a:gd name="connsiteX849" fmla="*/ 640967 w 12192000"/>
              <a:gd name="connsiteY849" fmla="*/ 676601 h 3429000"/>
              <a:gd name="connsiteX850" fmla="*/ 112563 w 12192000"/>
              <a:gd name="connsiteY850" fmla="*/ 967952 h 3429000"/>
              <a:gd name="connsiteX851" fmla="*/ 0 w 12192000"/>
              <a:gd name="connsiteY851" fmla="*/ 1037006 h 3429000"/>
              <a:gd name="connsiteX852" fmla="*/ 0 w 12192000"/>
              <a:gd name="connsiteY852" fmla="*/ 804763 h 3429000"/>
              <a:gd name="connsiteX853" fmla="*/ 36881 w 12192000"/>
              <a:gd name="connsiteY853" fmla="*/ 771118 h 3429000"/>
              <a:gd name="connsiteX854" fmla="*/ 910534 w 12192000"/>
              <a:gd name="connsiteY854" fmla="*/ 200753 h 3429000"/>
              <a:gd name="connsiteX855" fmla="*/ 1578717 w 12192000"/>
              <a:gd name="connsiteY855" fmla="*/ 146982 h 3429000"/>
              <a:gd name="connsiteX856" fmla="*/ 1887945 w 12192000"/>
              <a:gd name="connsiteY856" fmla="*/ 2196 h 3429000"/>
              <a:gd name="connsiteX857" fmla="*/ 1890928 w 12192000"/>
              <a:gd name="connsiteY857"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1890928 w 12192000"/>
              <a:gd name="connsiteY836" fmla="*/ 0 h 3429000"/>
              <a:gd name="connsiteX837" fmla="*/ 1994713 w 12192000"/>
              <a:gd name="connsiteY837" fmla="*/ 0 h 3429000"/>
              <a:gd name="connsiteX838" fmla="*/ 1931354 w 12192000"/>
              <a:gd name="connsiteY838" fmla="*/ 46950 h 3429000"/>
              <a:gd name="connsiteX839" fmla="*/ 1765923 w 12192000"/>
              <a:gd name="connsiteY839" fmla="*/ 152043 h 3429000"/>
              <a:gd name="connsiteX840" fmla="*/ 1702258 w 12192000"/>
              <a:gd name="connsiteY840" fmla="*/ 183286 h 3429000"/>
              <a:gd name="connsiteX841" fmla="*/ 1538370 w 12192000"/>
              <a:gd name="connsiteY841" fmla="*/ 382804 h 3429000"/>
              <a:gd name="connsiteX842" fmla="*/ 542867 w 12192000"/>
              <a:gd name="connsiteY842" fmla="*/ 1515092 h 3429000"/>
              <a:gd name="connsiteX843" fmla="*/ 515800 w 12192000"/>
              <a:gd name="connsiteY843" fmla="*/ 1433180 h 3429000"/>
              <a:gd name="connsiteX844" fmla="*/ 909145 w 12192000"/>
              <a:gd name="connsiteY844" fmla="*/ 770225 h 3429000"/>
              <a:gd name="connsiteX845" fmla="*/ 1214067 w 12192000"/>
              <a:gd name="connsiteY845" fmla="*/ 479561 h 3429000"/>
              <a:gd name="connsiteX846" fmla="*/ 640967 w 12192000"/>
              <a:gd name="connsiteY846" fmla="*/ 676601 h 3429000"/>
              <a:gd name="connsiteX847" fmla="*/ 112563 w 12192000"/>
              <a:gd name="connsiteY847" fmla="*/ 967952 h 3429000"/>
              <a:gd name="connsiteX848" fmla="*/ 0 w 12192000"/>
              <a:gd name="connsiteY848" fmla="*/ 1037006 h 3429000"/>
              <a:gd name="connsiteX849" fmla="*/ 0 w 12192000"/>
              <a:gd name="connsiteY849" fmla="*/ 804763 h 3429000"/>
              <a:gd name="connsiteX850" fmla="*/ 36881 w 12192000"/>
              <a:gd name="connsiteY850" fmla="*/ 771118 h 3429000"/>
              <a:gd name="connsiteX851" fmla="*/ 910534 w 12192000"/>
              <a:gd name="connsiteY851" fmla="*/ 200753 h 3429000"/>
              <a:gd name="connsiteX852" fmla="*/ 1578717 w 12192000"/>
              <a:gd name="connsiteY852" fmla="*/ 146982 h 3429000"/>
              <a:gd name="connsiteX853" fmla="*/ 1887945 w 12192000"/>
              <a:gd name="connsiteY853" fmla="*/ 2196 h 3429000"/>
              <a:gd name="connsiteX854" fmla="*/ 1890928 w 12192000"/>
              <a:gd name="connsiteY854"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Lst>
            <a:rect l="l" t="t" r="r" b="b"/>
            <a:pathLst>
              <a:path w="12192000" h="3429000">
                <a:moveTo>
                  <a:pt x="369702" y="3283169"/>
                </a:moveTo>
                <a:lnTo>
                  <a:pt x="366575" y="3286556"/>
                </a:lnTo>
                <a:cubicBezTo>
                  <a:pt x="367954" y="3286031"/>
                  <a:pt x="369326" y="3285512"/>
                  <a:pt x="371637" y="3284954"/>
                </a:cubicBezTo>
                <a:lnTo>
                  <a:pt x="369702" y="3283169"/>
                </a:lnTo>
                <a:close/>
                <a:moveTo>
                  <a:pt x="7392322" y="3229238"/>
                </a:moveTo>
                <a:cubicBezTo>
                  <a:pt x="7466250" y="3252109"/>
                  <a:pt x="7539706" y="3278100"/>
                  <a:pt x="7611337" y="3303821"/>
                </a:cubicBezTo>
                <a:cubicBezTo>
                  <a:pt x="7723489" y="3344078"/>
                  <a:pt x="7838666" y="3384801"/>
                  <a:pt x="7955762" y="3413006"/>
                </a:cubicBezTo>
                <a:cubicBezTo>
                  <a:pt x="7825893" y="3334794"/>
                  <a:pt x="7655160" y="3276586"/>
                  <a:pt x="7512455" y="3245734"/>
                </a:cubicBezTo>
                <a:lnTo>
                  <a:pt x="7392322" y="3229238"/>
                </a:lnTo>
                <a:close/>
                <a:moveTo>
                  <a:pt x="9928143" y="3086312"/>
                </a:moveTo>
                <a:lnTo>
                  <a:pt x="9753801" y="3096103"/>
                </a:lnTo>
                <a:cubicBezTo>
                  <a:pt x="9696294" y="3099458"/>
                  <a:pt x="9636969" y="3102530"/>
                  <a:pt x="9578027" y="3103104"/>
                </a:cubicBezTo>
                <a:cubicBezTo>
                  <a:pt x="9526546" y="3103538"/>
                  <a:pt x="9474842" y="3101381"/>
                  <a:pt x="9424342" y="3099403"/>
                </a:cubicBezTo>
                <a:cubicBezTo>
                  <a:pt x="9283243" y="3094421"/>
                  <a:pt x="9137206" y="3089329"/>
                  <a:pt x="9001907" y="3131369"/>
                </a:cubicBezTo>
                <a:cubicBezTo>
                  <a:pt x="8974564" y="3139983"/>
                  <a:pt x="8948144" y="3150668"/>
                  <a:pt x="8922138" y="3162702"/>
                </a:cubicBezTo>
                <a:cubicBezTo>
                  <a:pt x="8976395" y="3168451"/>
                  <a:pt x="9031633" y="3171803"/>
                  <a:pt x="9087550" y="3170765"/>
                </a:cubicBezTo>
                <a:cubicBezTo>
                  <a:pt x="9228396" y="3169297"/>
                  <a:pt x="9371812" y="3147077"/>
                  <a:pt x="9512475" y="3134693"/>
                </a:cubicBezTo>
                <a:cubicBezTo>
                  <a:pt x="9626059" y="3125204"/>
                  <a:pt x="9898686" y="3108707"/>
                  <a:pt x="9928143" y="3086312"/>
                </a:cubicBezTo>
                <a:close/>
                <a:moveTo>
                  <a:pt x="9351220" y="3030370"/>
                </a:moveTo>
                <a:cubicBezTo>
                  <a:pt x="9225400" y="3034303"/>
                  <a:pt x="9098278" y="3052291"/>
                  <a:pt x="8999756" y="3100929"/>
                </a:cubicBezTo>
                <a:cubicBezTo>
                  <a:pt x="9138083" y="3059352"/>
                  <a:pt x="9284119" y="3064450"/>
                  <a:pt x="9425830" y="3069517"/>
                </a:cubicBezTo>
                <a:cubicBezTo>
                  <a:pt x="9476320" y="3071495"/>
                  <a:pt x="9528123" y="3073029"/>
                  <a:pt x="9578307" y="3073035"/>
                </a:cubicBezTo>
                <a:cubicBezTo>
                  <a:pt x="9636540" y="3072999"/>
                  <a:pt x="9695359" y="3069204"/>
                  <a:pt x="9752771" y="3066471"/>
                </a:cubicBezTo>
                <a:lnTo>
                  <a:pt x="9852779" y="3060665"/>
                </a:lnTo>
                <a:cubicBezTo>
                  <a:pt x="9815758" y="3055629"/>
                  <a:pt x="9764024" y="3049620"/>
                  <a:pt x="9694862" y="3044140"/>
                </a:cubicBezTo>
                <a:cubicBezTo>
                  <a:pt x="9601553" y="3036560"/>
                  <a:pt x="9477038" y="3026438"/>
                  <a:pt x="9351220" y="3030370"/>
                </a:cubicBezTo>
                <a:close/>
                <a:moveTo>
                  <a:pt x="1019354" y="2886006"/>
                </a:moveTo>
                <a:cubicBezTo>
                  <a:pt x="847231" y="3054030"/>
                  <a:pt x="636234" y="3170053"/>
                  <a:pt x="441046" y="3262153"/>
                </a:cubicBezTo>
                <a:cubicBezTo>
                  <a:pt x="668934" y="3184112"/>
                  <a:pt x="947819" y="3065377"/>
                  <a:pt x="1019354" y="2886006"/>
                </a:cubicBezTo>
                <a:close/>
                <a:moveTo>
                  <a:pt x="991680" y="2869413"/>
                </a:moveTo>
                <a:cubicBezTo>
                  <a:pt x="775775" y="2967465"/>
                  <a:pt x="575302" y="3078871"/>
                  <a:pt x="409060" y="3242470"/>
                </a:cubicBezTo>
                <a:cubicBezTo>
                  <a:pt x="603834" y="3151783"/>
                  <a:pt x="817655" y="3036584"/>
                  <a:pt x="991680" y="2869413"/>
                </a:cubicBezTo>
                <a:close/>
                <a:moveTo>
                  <a:pt x="7254615" y="2482918"/>
                </a:moveTo>
                <a:cubicBezTo>
                  <a:pt x="7274645" y="2505852"/>
                  <a:pt x="7294062" y="2528691"/>
                  <a:pt x="7312589" y="2553309"/>
                </a:cubicBezTo>
                <a:cubicBezTo>
                  <a:pt x="7413753" y="2685421"/>
                  <a:pt x="7483941" y="2837763"/>
                  <a:pt x="7580896" y="2973069"/>
                </a:cubicBezTo>
                <a:cubicBezTo>
                  <a:pt x="7695169" y="3132808"/>
                  <a:pt x="7849203" y="3247399"/>
                  <a:pt x="7990862" y="3378025"/>
                </a:cubicBezTo>
                <a:cubicBezTo>
                  <a:pt x="7962703" y="3319256"/>
                  <a:pt x="7917173" y="3268712"/>
                  <a:pt x="7871964" y="3220139"/>
                </a:cubicBezTo>
                <a:lnTo>
                  <a:pt x="7859674" y="3207358"/>
                </a:lnTo>
                <a:cubicBezTo>
                  <a:pt x="7748530" y="3087822"/>
                  <a:pt x="7645260" y="2957311"/>
                  <a:pt x="7545050" y="2831110"/>
                </a:cubicBezTo>
                <a:cubicBezTo>
                  <a:pt x="7452767" y="2713819"/>
                  <a:pt x="7357042" y="2594723"/>
                  <a:pt x="7254615" y="2482918"/>
                </a:cubicBezTo>
                <a:close/>
                <a:moveTo>
                  <a:pt x="9078855" y="2455754"/>
                </a:moveTo>
                <a:cubicBezTo>
                  <a:pt x="8942634" y="2641158"/>
                  <a:pt x="8787932" y="2886508"/>
                  <a:pt x="8825188" y="3067752"/>
                </a:cubicBezTo>
                <a:cubicBezTo>
                  <a:pt x="8871718" y="2841055"/>
                  <a:pt x="8975231" y="2634621"/>
                  <a:pt x="9078855" y="2455754"/>
                </a:cubicBezTo>
                <a:close/>
                <a:moveTo>
                  <a:pt x="9113805" y="2454072"/>
                </a:moveTo>
                <a:cubicBezTo>
                  <a:pt x="9009770" y="2631592"/>
                  <a:pt x="8903644" y="2838900"/>
                  <a:pt x="8855200" y="3065950"/>
                </a:cubicBezTo>
                <a:cubicBezTo>
                  <a:pt x="8971799" y="2871136"/>
                  <a:pt x="9069545" y="2674069"/>
                  <a:pt x="9113805" y="2454072"/>
                </a:cubicBezTo>
                <a:close/>
                <a:moveTo>
                  <a:pt x="9123940" y="2396040"/>
                </a:moveTo>
                <a:cubicBezTo>
                  <a:pt x="9123142" y="2397205"/>
                  <a:pt x="9122347" y="2398360"/>
                  <a:pt x="9120846" y="2400053"/>
                </a:cubicBezTo>
                <a:lnTo>
                  <a:pt x="9123267" y="2400425"/>
                </a:lnTo>
                <a:cubicBezTo>
                  <a:pt x="9123491" y="2398963"/>
                  <a:pt x="9123716" y="2397502"/>
                  <a:pt x="9123940" y="2396040"/>
                </a:cubicBezTo>
                <a:close/>
                <a:moveTo>
                  <a:pt x="103333" y="2270602"/>
                </a:moveTo>
                <a:cubicBezTo>
                  <a:pt x="133282" y="2297353"/>
                  <a:pt x="175725" y="2333843"/>
                  <a:pt x="233938" y="2380416"/>
                </a:cubicBezTo>
                <a:cubicBezTo>
                  <a:pt x="390802" y="2506412"/>
                  <a:pt x="652575" y="2716703"/>
                  <a:pt x="883580" y="2751710"/>
                </a:cubicBezTo>
                <a:cubicBezTo>
                  <a:pt x="736829" y="2704021"/>
                  <a:pt x="610173" y="2611280"/>
                  <a:pt x="487337" y="2521182"/>
                </a:cubicBezTo>
                <a:cubicBezTo>
                  <a:pt x="443670" y="2488932"/>
                  <a:pt x="398584" y="2456270"/>
                  <a:pt x="354051" y="2425912"/>
                </a:cubicBezTo>
                <a:cubicBezTo>
                  <a:pt x="302352" y="2390720"/>
                  <a:pt x="247963" y="2358429"/>
                  <a:pt x="195436" y="2326068"/>
                </a:cubicBezTo>
                <a:lnTo>
                  <a:pt x="103333" y="2270602"/>
                </a:lnTo>
                <a:close/>
                <a:moveTo>
                  <a:pt x="5539432" y="2213928"/>
                </a:moveTo>
                <a:cubicBezTo>
                  <a:pt x="5544304" y="2230969"/>
                  <a:pt x="5549664" y="2248449"/>
                  <a:pt x="5555462" y="2265454"/>
                </a:cubicBezTo>
                <a:cubicBezTo>
                  <a:pt x="5631122" y="2480386"/>
                  <a:pt x="5731219" y="2689228"/>
                  <a:pt x="5828270" y="2891663"/>
                </a:cubicBezTo>
                <a:cubicBezTo>
                  <a:pt x="5868407" y="2975290"/>
                  <a:pt x="5908582" y="3059842"/>
                  <a:pt x="5947416" y="3145846"/>
                </a:cubicBezTo>
                <a:cubicBezTo>
                  <a:pt x="5894674" y="2898329"/>
                  <a:pt x="5793018" y="2289484"/>
                  <a:pt x="5539432" y="2213928"/>
                </a:cubicBezTo>
                <a:close/>
                <a:moveTo>
                  <a:pt x="51253" y="2202825"/>
                </a:moveTo>
                <a:lnTo>
                  <a:pt x="211622" y="2299803"/>
                </a:lnTo>
                <a:cubicBezTo>
                  <a:pt x="264592" y="2331684"/>
                  <a:pt x="319013" y="2364908"/>
                  <a:pt x="371652" y="2400062"/>
                </a:cubicBezTo>
                <a:cubicBezTo>
                  <a:pt x="417589" y="2430824"/>
                  <a:pt x="462230" y="2463964"/>
                  <a:pt x="505903" y="2496221"/>
                </a:cubicBezTo>
                <a:cubicBezTo>
                  <a:pt x="628246" y="2585875"/>
                  <a:pt x="754907" y="2678611"/>
                  <a:pt x="899240" y="2724068"/>
                </a:cubicBezTo>
                <a:cubicBezTo>
                  <a:pt x="928476" y="2733153"/>
                  <a:pt x="958088" y="2739887"/>
                  <a:pt x="988114" y="2745204"/>
                </a:cubicBezTo>
                <a:cubicBezTo>
                  <a:pt x="943280" y="2707411"/>
                  <a:pt x="896194" y="2671100"/>
                  <a:pt x="845971" y="2638177"/>
                </a:cubicBezTo>
                <a:cubicBezTo>
                  <a:pt x="720131" y="2554257"/>
                  <a:pt x="580034" y="2486740"/>
                  <a:pt x="448057" y="2412376"/>
                </a:cubicBezTo>
                <a:cubicBezTo>
                  <a:pt x="341781" y="2351886"/>
                  <a:pt x="90319" y="2201263"/>
                  <a:pt x="51253" y="2202825"/>
                </a:cubicBezTo>
                <a:close/>
                <a:moveTo>
                  <a:pt x="2606687" y="2201718"/>
                </a:moveTo>
                <a:cubicBezTo>
                  <a:pt x="2484040" y="2523782"/>
                  <a:pt x="2550772" y="2876470"/>
                  <a:pt x="2645658" y="3211259"/>
                </a:cubicBezTo>
                <a:cubicBezTo>
                  <a:pt x="2605413" y="2891984"/>
                  <a:pt x="2566733" y="2541903"/>
                  <a:pt x="2606687" y="2201718"/>
                </a:cubicBezTo>
                <a:close/>
                <a:moveTo>
                  <a:pt x="10097724" y="2162852"/>
                </a:moveTo>
                <a:cubicBezTo>
                  <a:pt x="9944682" y="2164954"/>
                  <a:pt x="9791714" y="2182746"/>
                  <a:pt x="9645248" y="2201119"/>
                </a:cubicBezTo>
                <a:cubicBezTo>
                  <a:pt x="9610727" y="2205568"/>
                  <a:pt x="9577456" y="2210754"/>
                  <a:pt x="9543858" y="2221510"/>
                </a:cubicBezTo>
                <a:cubicBezTo>
                  <a:pt x="9550063" y="2233642"/>
                  <a:pt x="9629757" y="2204895"/>
                  <a:pt x="9681648" y="2200828"/>
                </a:cubicBezTo>
                <a:cubicBezTo>
                  <a:pt x="9969341" y="2180845"/>
                  <a:pt x="10272689" y="2226720"/>
                  <a:pt x="10557846" y="2172337"/>
                </a:cubicBezTo>
                <a:cubicBezTo>
                  <a:pt x="10473933" y="2182321"/>
                  <a:pt x="10386637" y="2176065"/>
                  <a:pt x="10301704" y="2169847"/>
                </a:cubicBezTo>
                <a:cubicBezTo>
                  <a:pt x="10284536" y="2168562"/>
                  <a:pt x="10267371" y="2167280"/>
                  <a:pt x="10250553" y="2166539"/>
                </a:cubicBezTo>
                <a:cubicBezTo>
                  <a:pt x="10199759" y="2163194"/>
                  <a:pt x="10148737" y="2162152"/>
                  <a:pt x="10097724" y="2162852"/>
                </a:cubicBezTo>
                <a:close/>
                <a:moveTo>
                  <a:pt x="3642057" y="2144487"/>
                </a:moveTo>
                <a:cubicBezTo>
                  <a:pt x="3639338" y="2146453"/>
                  <a:pt x="3635693" y="2148466"/>
                  <a:pt x="3632981" y="2150437"/>
                </a:cubicBezTo>
                <a:cubicBezTo>
                  <a:pt x="3509182" y="2245738"/>
                  <a:pt x="3441993" y="2382556"/>
                  <a:pt x="3382436" y="2523726"/>
                </a:cubicBezTo>
                <a:cubicBezTo>
                  <a:pt x="3286719" y="2750641"/>
                  <a:pt x="3231101" y="2990386"/>
                  <a:pt x="3191929" y="3233669"/>
                </a:cubicBezTo>
                <a:cubicBezTo>
                  <a:pt x="3237125" y="3036250"/>
                  <a:pt x="3296425" y="2842000"/>
                  <a:pt x="3369898" y="2652771"/>
                </a:cubicBezTo>
                <a:cubicBezTo>
                  <a:pt x="3454377" y="2436084"/>
                  <a:pt x="3540614" y="2274753"/>
                  <a:pt x="3642057" y="2144487"/>
                </a:cubicBezTo>
                <a:close/>
                <a:moveTo>
                  <a:pt x="7015907" y="2112548"/>
                </a:moveTo>
                <a:cubicBezTo>
                  <a:pt x="7100896" y="2184517"/>
                  <a:pt x="7181386" y="2261562"/>
                  <a:pt x="7259646" y="2336985"/>
                </a:cubicBezTo>
                <a:cubicBezTo>
                  <a:pt x="7425913" y="2497010"/>
                  <a:pt x="7598167" y="2662445"/>
                  <a:pt x="7741483" y="2850980"/>
                </a:cubicBezTo>
                <a:cubicBezTo>
                  <a:pt x="7847640" y="2990905"/>
                  <a:pt x="7937072" y="3142994"/>
                  <a:pt x="8008941" y="3304560"/>
                </a:cubicBezTo>
                <a:cubicBezTo>
                  <a:pt x="8009955" y="3265639"/>
                  <a:pt x="8010548" y="3225374"/>
                  <a:pt x="7999234" y="3181993"/>
                </a:cubicBezTo>
                <a:cubicBezTo>
                  <a:pt x="7958140" y="3025784"/>
                  <a:pt x="7815502" y="2885397"/>
                  <a:pt x="7715154" y="2768148"/>
                </a:cubicBezTo>
                <a:cubicBezTo>
                  <a:pt x="7576575" y="2605314"/>
                  <a:pt x="7431075" y="2447188"/>
                  <a:pt x="7271900" y="2305551"/>
                </a:cubicBezTo>
                <a:cubicBezTo>
                  <a:pt x="7230409" y="2269079"/>
                  <a:pt x="7098810" y="2161772"/>
                  <a:pt x="7015907" y="2112548"/>
                </a:cubicBezTo>
                <a:close/>
                <a:moveTo>
                  <a:pt x="2650666" y="2101686"/>
                </a:moveTo>
                <a:cubicBezTo>
                  <a:pt x="2650695" y="2102619"/>
                  <a:pt x="2650695" y="2102619"/>
                  <a:pt x="2650249" y="2103101"/>
                </a:cubicBezTo>
                <a:cubicBezTo>
                  <a:pt x="2594633" y="2435991"/>
                  <a:pt x="2624834" y="2783617"/>
                  <a:pt x="2663808" y="3106215"/>
                </a:cubicBezTo>
                <a:cubicBezTo>
                  <a:pt x="2664345" y="2972062"/>
                  <a:pt x="2664881" y="2837909"/>
                  <a:pt x="2665418" y="2703756"/>
                </a:cubicBezTo>
                <a:cubicBezTo>
                  <a:pt x="2666315" y="2516493"/>
                  <a:pt x="2661038" y="2314579"/>
                  <a:pt x="2650666" y="2101686"/>
                </a:cubicBezTo>
                <a:close/>
                <a:moveTo>
                  <a:pt x="10218664" y="2096300"/>
                </a:moveTo>
                <a:cubicBezTo>
                  <a:pt x="10171755" y="2095070"/>
                  <a:pt x="10126463" y="2096064"/>
                  <a:pt x="10086154" y="2096937"/>
                </a:cubicBezTo>
                <a:cubicBezTo>
                  <a:pt x="9975638" y="2099402"/>
                  <a:pt x="9876341" y="2102370"/>
                  <a:pt x="9778614" y="2121189"/>
                </a:cubicBezTo>
                <a:cubicBezTo>
                  <a:pt x="9714017" y="2133376"/>
                  <a:pt x="9654494" y="2152286"/>
                  <a:pt x="9601703" y="2176852"/>
                </a:cubicBezTo>
                <a:cubicBezTo>
                  <a:pt x="9614985" y="2174489"/>
                  <a:pt x="9628056" y="2173024"/>
                  <a:pt x="9641684" y="2171203"/>
                </a:cubicBezTo>
                <a:cubicBezTo>
                  <a:pt x="9838075" y="2146001"/>
                  <a:pt x="10046725" y="2122921"/>
                  <a:pt x="10252799" y="2135971"/>
                </a:cubicBezTo>
                <a:lnTo>
                  <a:pt x="10304297" y="2139822"/>
                </a:lnTo>
                <a:cubicBezTo>
                  <a:pt x="10380931" y="2145228"/>
                  <a:pt x="10459361" y="2151014"/>
                  <a:pt x="10533945" y="2144703"/>
                </a:cubicBezTo>
                <a:cubicBezTo>
                  <a:pt x="10504378" y="2139851"/>
                  <a:pt x="10475221" y="2133210"/>
                  <a:pt x="10446061" y="2126562"/>
                </a:cubicBezTo>
                <a:cubicBezTo>
                  <a:pt x="10417803" y="2120116"/>
                  <a:pt x="10389545" y="2113665"/>
                  <a:pt x="10360877" y="2109004"/>
                </a:cubicBezTo>
                <a:cubicBezTo>
                  <a:pt x="10314101" y="2100982"/>
                  <a:pt x="10265574" y="2097529"/>
                  <a:pt x="10218664" y="2096300"/>
                </a:cubicBezTo>
                <a:close/>
                <a:moveTo>
                  <a:pt x="6946849" y="2094271"/>
                </a:moveTo>
                <a:cubicBezTo>
                  <a:pt x="6946657" y="2095520"/>
                  <a:pt x="6946560" y="2096151"/>
                  <a:pt x="6946972" y="2097491"/>
                </a:cubicBezTo>
                <a:cubicBezTo>
                  <a:pt x="6980090" y="2172397"/>
                  <a:pt x="7043425" y="2232082"/>
                  <a:pt x="7105827" y="2289700"/>
                </a:cubicBezTo>
                <a:lnTo>
                  <a:pt x="7126431" y="2308872"/>
                </a:lnTo>
                <a:cubicBezTo>
                  <a:pt x="7289613" y="2460736"/>
                  <a:pt x="7430828" y="2638705"/>
                  <a:pt x="7567269" y="2811461"/>
                </a:cubicBezTo>
                <a:cubicBezTo>
                  <a:pt x="7666876" y="2937562"/>
                  <a:pt x="7769633" y="3067348"/>
                  <a:pt x="7880270" y="3186176"/>
                </a:cubicBezTo>
                <a:lnTo>
                  <a:pt x="7892560" y="3198949"/>
                </a:lnTo>
                <a:cubicBezTo>
                  <a:pt x="7919687" y="3228095"/>
                  <a:pt x="7947417" y="3257334"/>
                  <a:pt x="7971643" y="3289236"/>
                </a:cubicBezTo>
                <a:cubicBezTo>
                  <a:pt x="7902183" y="3140208"/>
                  <a:pt x="7817787" y="2999779"/>
                  <a:pt x="7719359" y="2870011"/>
                </a:cubicBezTo>
                <a:cubicBezTo>
                  <a:pt x="7577670" y="2683005"/>
                  <a:pt x="7405928" y="2518293"/>
                  <a:pt x="7240170" y="2358985"/>
                </a:cubicBezTo>
                <a:cubicBezTo>
                  <a:pt x="7146175" y="2268975"/>
                  <a:pt x="7050053" y="2176722"/>
                  <a:pt x="6946849" y="2094271"/>
                </a:cubicBezTo>
                <a:close/>
                <a:moveTo>
                  <a:pt x="2680277" y="2050204"/>
                </a:moveTo>
                <a:cubicBezTo>
                  <a:pt x="2679826" y="2050692"/>
                  <a:pt x="2679381" y="2051173"/>
                  <a:pt x="2678972" y="2052582"/>
                </a:cubicBezTo>
                <a:cubicBezTo>
                  <a:pt x="2691463" y="2283555"/>
                  <a:pt x="2697451" y="2503139"/>
                  <a:pt x="2696666" y="2704836"/>
                </a:cubicBezTo>
                <a:lnTo>
                  <a:pt x="2695769" y="2961955"/>
                </a:lnTo>
                <a:cubicBezTo>
                  <a:pt x="2712509" y="2868144"/>
                  <a:pt x="2727840" y="2773916"/>
                  <a:pt x="2739893" y="2679357"/>
                </a:cubicBezTo>
                <a:cubicBezTo>
                  <a:pt x="2767348" y="2457500"/>
                  <a:pt x="2737035" y="2258445"/>
                  <a:pt x="2680277" y="2050204"/>
                </a:cubicBezTo>
                <a:close/>
                <a:moveTo>
                  <a:pt x="1132195" y="2038980"/>
                </a:moveTo>
                <a:cubicBezTo>
                  <a:pt x="1313054" y="2066211"/>
                  <a:pt x="1494925" y="2083628"/>
                  <a:pt x="1679056" y="2087907"/>
                </a:cubicBezTo>
                <a:cubicBezTo>
                  <a:pt x="1838007" y="2091331"/>
                  <a:pt x="1983050" y="2061313"/>
                  <a:pt x="2128648" y="2045249"/>
                </a:cubicBezTo>
                <a:cubicBezTo>
                  <a:pt x="2028248" y="2038548"/>
                  <a:pt x="1925543" y="2044055"/>
                  <a:pt x="1825619" y="2049447"/>
                </a:cubicBezTo>
                <a:lnTo>
                  <a:pt x="1737798" y="2054353"/>
                </a:lnTo>
                <a:cubicBezTo>
                  <a:pt x="1536509" y="2063800"/>
                  <a:pt x="1332771" y="2058439"/>
                  <a:pt x="1132195" y="2038980"/>
                </a:cubicBezTo>
                <a:close/>
                <a:moveTo>
                  <a:pt x="10104407" y="2029317"/>
                </a:moveTo>
                <a:cubicBezTo>
                  <a:pt x="9978788" y="2027650"/>
                  <a:pt x="9828621" y="2050881"/>
                  <a:pt x="9704375" y="2107349"/>
                </a:cubicBezTo>
                <a:cubicBezTo>
                  <a:pt x="9726987" y="2101319"/>
                  <a:pt x="9749595" y="2095291"/>
                  <a:pt x="9773804" y="2090543"/>
                </a:cubicBezTo>
                <a:cubicBezTo>
                  <a:pt x="9873880" y="2071749"/>
                  <a:pt x="9974285" y="2068081"/>
                  <a:pt x="10086605" y="2065992"/>
                </a:cubicBezTo>
                <a:cubicBezTo>
                  <a:pt x="10168672" y="2064085"/>
                  <a:pt x="10271028" y="2062236"/>
                  <a:pt x="10367276" y="2078848"/>
                </a:cubicBezTo>
                <a:cubicBezTo>
                  <a:pt x="10396291" y="2084052"/>
                  <a:pt x="10425102" y="2090151"/>
                  <a:pt x="10454262" y="2096798"/>
                </a:cubicBezTo>
                <a:cubicBezTo>
                  <a:pt x="10493323" y="2105530"/>
                  <a:pt x="10531142" y="2113536"/>
                  <a:pt x="10569223" y="2118311"/>
                </a:cubicBezTo>
                <a:cubicBezTo>
                  <a:pt x="10422236" y="2061328"/>
                  <a:pt x="10260055" y="2031700"/>
                  <a:pt x="10104407" y="2029317"/>
                </a:cubicBezTo>
                <a:close/>
                <a:moveTo>
                  <a:pt x="6861797" y="1990899"/>
                </a:moveTo>
                <a:cubicBezTo>
                  <a:pt x="6869009" y="1991845"/>
                  <a:pt x="6876359" y="1994413"/>
                  <a:pt x="6879594" y="1995547"/>
                </a:cubicBezTo>
                <a:cubicBezTo>
                  <a:pt x="7239561" y="2108402"/>
                  <a:pt x="7549592" y="2502521"/>
                  <a:pt x="7789028" y="2783316"/>
                </a:cubicBezTo>
                <a:cubicBezTo>
                  <a:pt x="7920282" y="2937340"/>
                  <a:pt x="8046009" y="3078973"/>
                  <a:pt x="8093600" y="3281671"/>
                </a:cubicBezTo>
                <a:cubicBezTo>
                  <a:pt x="8106357" y="3335837"/>
                  <a:pt x="8115219" y="3381078"/>
                  <a:pt x="8129425" y="3425298"/>
                </a:cubicBezTo>
                <a:lnTo>
                  <a:pt x="8130898" y="3428998"/>
                </a:lnTo>
                <a:lnTo>
                  <a:pt x="7899365" y="3428998"/>
                </a:lnTo>
                <a:lnTo>
                  <a:pt x="7761176" y="3387656"/>
                </a:lnTo>
                <a:cubicBezTo>
                  <a:pt x="7707614" y="3369833"/>
                  <a:pt x="7654620" y="3350815"/>
                  <a:pt x="7602080" y="3331867"/>
                </a:cubicBezTo>
                <a:cubicBezTo>
                  <a:pt x="7499839" y="3295697"/>
                  <a:pt x="7395868" y="3258609"/>
                  <a:pt x="7289862" y="3230827"/>
                </a:cubicBezTo>
                <a:cubicBezTo>
                  <a:pt x="7386721" y="3273866"/>
                  <a:pt x="7479917" y="3312496"/>
                  <a:pt x="7582411" y="3355122"/>
                </a:cubicBezTo>
                <a:lnTo>
                  <a:pt x="7605759" y="3364465"/>
                </a:lnTo>
                <a:cubicBezTo>
                  <a:pt x="7652356" y="3383785"/>
                  <a:pt x="7694400" y="3400482"/>
                  <a:pt x="7737910" y="3411638"/>
                </a:cubicBezTo>
                <a:lnTo>
                  <a:pt x="7826532" y="3428999"/>
                </a:lnTo>
                <a:lnTo>
                  <a:pt x="7696096" y="3428999"/>
                </a:lnTo>
                <a:lnTo>
                  <a:pt x="7594081" y="3392149"/>
                </a:lnTo>
                <a:lnTo>
                  <a:pt x="7570734" y="3382799"/>
                </a:lnTo>
                <a:lnTo>
                  <a:pt x="7271814" y="3255601"/>
                </a:lnTo>
                <a:cubicBezTo>
                  <a:pt x="7315012" y="3311237"/>
                  <a:pt x="7445060" y="3376183"/>
                  <a:pt x="7585232" y="3421060"/>
                </a:cubicBezTo>
                <a:lnTo>
                  <a:pt x="7613775" y="3428998"/>
                </a:lnTo>
                <a:lnTo>
                  <a:pt x="7522197" y="3428998"/>
                </a:lnTo>
                <a:lnTo>
                  <a:pt x="7410696" y="3374861"/>
                </a:lnTo>
                <a:cubicBezTo>
                  <a:pt x="7272778" y="3302418"/>
                  <a:pt x="7152025" y="3224264"/>
                  <a:pt x="7088673" y="3181396"/>
                </a:cubicBezTo>
                <a:cubicBezTo>
                  <a:pt x="7075202" y="3172287"/>
                  <a:pt x="7065689" y="3153532"/>
                  <a:pt x="7090188" y="3155365"/>
                </a:cubicBezTo>
                <a:cubicBezTo>
                  <a:pt x="7322587" y="3174983"/>
                  <a:pt x="7561036" y="3195528"/>
                  <a:pt x="7780046" y="3282283"/>
                </a:cubicBezTo>
                <a:cubicBezTo>
                  <a:pt x="7810971" y="3294712"/>
                  <a:pt x="7991193" y="3408187"/>
                  <a:pt x="7944957" y="3370347"/>
                </a:cubicBezTo>
                <a:cubicBezTo>
                  <a:pt x="7830578" y="3275934"/>
                  <a:pt x="7705171" y="3188800"/>
                  <a:pt x="7601828" y="3074934"/>
                </a:cubicBezTo>
                <a:cubicBezTo>
                  <a:pt x="7389349" y="2840558"/>
                  <a:pt x="7257096" y="2543523"/>
                  <a:pt x="7042773" y="2305011"/>
                </a:cubicBezTo>
                <a:cubicBezTo>
                  <a:pt x="7007812" y="2266337"/>
                  <a:pt x="6799377" y="2086396"/>
                  <a:pt x="6844835" y="1995988"/>
                </a:cubicBezTo>
                <a:cubicBezTo>
                  <a:pt x="6847512" y="1990632"/>
                  <a:pt x="6854586" y="1989954"/>
                  <a:pt x="6861797" y="1990899"/>
                </a:cubicBezTo>
                <a:close/>
                <a:moveTo>
                  <a:pt x="1456157" y="1942404"/>
                </a:moveTo>
                <a:cubicBezTo>
                  <a:pt x="1385125" y="1944535"/>
                  <a:pt x="1314200" y="1949444"/>
                  <a:pt x="1244432" y="1956601"/>
                </a:cubicBezTo>
                <a:cubicBezTo>
                  <a:pt x="1151404" y="1966142"/>
                  <a:pt x="1060429" y="1979677"/>
                  <a:pt x="973990" y="1995940"/>
                </a:cubicBezTo>
                <a:cubicBezTo>
                  <a:pt x="1017323" y="1996535"/>
                  <a:pt x="1061253" y="2000367"/>
                  <a:pt x="1103809" y="2004720"/>
                </a:cubicBezTo>
                <a:lnTo>
                  <a:pt x="1123454" y="2006727"/>
                </a:lnTo>
                <a:cubicBezTo>
                  <a:pt x="1326373" y="2026563"/>
                  <a:pt x="1533386" y="2032253"/>
                  <a:pt x="1737017" y="2023183"/>
                </a:cubicBezTo>
                <a:lnTo>
                  <a:pt x="1824397" y="2018757"/>
                </a:lnTo>
                <a:cubicBezTo>
                  <a:pt x="1905266" y="2014590"/>
                  <a:pt x="1987993" y="2010352"/>
                  <a:pt x="2070059" y="2012660"/>
                </a:cubicBezTo>
                <a:cubicBezTo>
                  <a:pt x="1883310" y="1954634"/>
                  <a:pt x="1669251" y="1936013"/>
                  <a:pt x="1456157" y="1942404"/>
                </a:cubicBezTo>
                <a:close/>
                <a:moveTo>
                  <a:pt x="4988186" y="1787467"/>
                </a:moveTo>
                <a:cubicBezTo>
                  <a:pt x="4914642" y="1846764"/>
                  <a:pt x="4843105" y="1909703"/>
                  <a:pt x="4777334" y="1977072"/>
                </a:cubicBezTo>
                <a:cubicBezTo>
                  <a:pt x="4757662" y="1997414"/>
                  <a:pt x="4737537" y="2018249"/>
                  <a:pt x="4718341" y="2039043"/>
                </a:cubicBezTo>
                <a:cubicBezTo>
                  <a:pt x="4681696" y="2077771"/>
                  <a:pt x="4644162" y="2117455"/>
                  <a:pt x="4604655" y="2154434"/>
                </a:cubicBezTo>
                <a:cubicBezTo>
                  <a:pt x="4591636" y="2166592"/>
                  <a:pt x="4578581" y="2177832"/>
                  <a:pt x="4565074" y="2189550"/>
                </a:cubicBezTo>
                <a:cubicBezTo>
                  <a:pt x="4712605" y="2082121"/>
                  <a:pt x="4908425" y="1947611"/>
                  <a:pt x="4988186" y="1787467"/>
                </a:cubicBezTo>
                <a:close/>
                <a:moveTo>
                  <a:pt x="4978032" y="1754809"/>
                </a:moveTo>
                <a:cubicBezTo>
                  <a:pt x="4748175" y="1806846"/>
                  <a:pt x="4611576" y="2001393"/>
                  <a:pt x="4463413" y="2186162"/>
                </a:cubicBezTo>
                <a:cubicBezTo>
                  <a:pt x="4428815" y="2229459"/>
                  <a:pt x="4393697" y="2271384"/>
                  <a:pt x="4358134" y="2313791"/>
                </a:cubicBezTo>
                <a:lnTo>
                  <a:pt x="4376219" y="2300027"/>
                </a:lnTo>
                <a:cubicBezTo>
                  <a:pt x="4445817" y="2246939"/>
                  <a:pt x="4517680" y="2192374"/>
                  <a:pt x="4582340" y="2132037"/>
                </a:cubicBezTo>
                <a:cubicBezTo>
                  <a:pt x="4621394" y="2095545"/>
                  <a:pt x="4658482" y="2056345"/>
                  <a:pt x="4694684" y="2018098"/>
                </a:cubicBezTo>
                <a:cubicBezTo>
                  <a:pt x="4714806" y="1997264"/>
                  <a:pt x="4733997" y="1976475"/>
                  <a:pt x="4754123" y="1955643"/>
                </a:cubicBezTo>
                <a:cubicBezTo>
                  <a:pt x="4823909" y="1883925"/>
                  <a:pt x="4899949" y="1817074"/>
                  <a:pt x="4978032" y="1754809"/>
                </a:cubicBezTo>
                <a:close/>
                <a:moveTo>
                  <a:pt x="7427076" y="1713684"/>
                </a:moveTo>
                <a:cubicBezTo>
                  <a:pt x="7446602" y="1723725"/>
                  <a:pt x="7466122" y="1733767"/>
                  <a:pt x="7485963" y="1745783"/>
                </a:cubicBezTo>
                <a:cubicBezTo>
                  <a:pt x="7567460" y="1796071"/>
                  <a:pt x="7639772" y="1857770"/>
                  <a:pt x="7719410" y="1928281"/>
                </a:cubicBezTo>
                <a:cubicBezTo>
                  <a:pt x="7777835" y="1979518"/>
                  <a:pt x="7850375" y="2043816"/>
                  <a:pt x="7907163" y="2117863"/>
                </a:cubicBezTo>
                <a:cubicBezTo>
                  <a:pt x="7924160" y="2140331"/>
                  <a:pt x="7940457" y="2163330"/>
                  <a:pt x="7956656" y="2186961"/>
                </a:cubicBezTo>
                <a:cubicBezTo>
                  <a:pt x="7978464" y="2218485"/>
                  <a:pt x="7999857" y="2248676"/>
                  <a:pt x="8023445" y="2276642"/>
                </a:cubicBezTo>
                <a:cubicBezTo>
                  <a:pt x="7956400" y="2140150"/>
                  <a:pt x="7861731" y="2014166"/>
                  <a:pt x="7754656" y="1912546"/>
                </a:cubicBezTo>
                <a:cubicBezTo>
                  <a:pt x="7668081" y="1830722"/>
                  <a:pt x="7548884" y="1751582"/>
                  <a:pt x="7427076" y="1713684"/>
                </a:cubicBezTo>
                <a:close/>
                <a:moveTo>
                  <a:pt x="7312201" y="1699278"/>
                </a:moveTo>
                <a:cubicBezTo>
                  <a:pt x="7322935" y="1706049"/>
                  <a:pt x="7332964" y="1713350"/>
                  <a:pt x="7343603" y="1720746"/>
                </a:cubicBezTo>
                <a:cubicBezTo>
                  <a:pt x="7496266" y="1828079"/>
                  <a:pt x="7656157" y="1944847"/>
                  <a:pt x="7791759" y="2086717"/>
                </a:cubicBezTo>
                <a:lnTo>
                  <a:pt x="7825280" y="2122608"/>
                </a:lnTo>
                <a:cubicBezTo>
                  <a:pt x="7875363" y="2175773"/>
                  <a:pt x="7926463" y="2230374"/>
                  <a:pt x="7982410" y="2273551"/>
                </a:cubicBezTo>
                <a:cubicBezTo>
                  <a:pt x="7964809" y="2250989"/>
                  <a:pt x="7948608" y="2227366"/>
                  <a:pt x="7932408" y="2203736"/>
                </a:cubicBezTo>
                <a:cubicBezTo>
                  <a:pt x="7916712" y="2180836"/>
                  <a:pt x="7901020" y="2157930"/>
                  <a:pt x="7883927" y="2136087"/>
                </a:cubicBezTo>
                <a:cubicBezTo>
                  <a:pt x="7828664" y="2064188"/>
                  <a:pt x="7757146" y="2001331"/>
                  <a:pt x="7699832" y="1950904"/>
                </a:cubicBezTo>
                <a:cubicBezTo>
                  <a:pt x="7621217" y="1881828"/>
                  <a:pt x="7550116" y="1820322"/>
                  <a:pt x="7470240" y="1771559"/>
                </a:cubicBezTo>
                <a:cubicBezTo>
                  <a:pt x="7417598" y="1739141"/>
                  <a:pt x="7364314" y="1714956"/>
                  <a:pt x="7312201" y="1699278"/>
                </a:cubicBezTo>
                <a:close/>
                <a:moveTo>
                  <a:pt x="7244057" y="1695233"/>
                </a:moveTo>
                <a:cubicBezTo>
                  <a:pt x="7240832" y="1708197"/>
                  <a:pt x="7314310" y="1738040"/>
                  <a:pt x="7353035" y="1768318"/>
                </a:cubicBezTo>
                <a:cubicBezTo>
                  <a:pt x="7566127" y="1938091"/>
                  <a:pt x="7749139" y="2166671"/>
                  <a:pt x="7981878" y="2309345"/>
                </a:cubicBezTo>
                <a:cubicBezTo>
                  <a:pt x="7917138" y="2262903"/>
                  <a:pt x="7860147" y="2202267"/>
                  <a:pt x="7804780" y="2143174"/>
                </a:cubicBezTo>
                <a:cubicBezTo>
                  <a:pt x="7793606" y="2131210"/>
                  <a:pt x="7782433" y="2119247"/>
                  <a:pt x="7771164" y="2107908"/>
                </a:cubicBezTo>
                <a:cubicBezTo>
                  <a:pt x="7637791" y="1967658"/>
                  <a:pt x="7478920" y="1852329"/>
                  <a:pt x="7327465" y="1745181"/>
                </a:cubicBezTo>
                <a:cubicBezTo>
                  <a:pt x="7300620" y="1726330"/>
                  <a:pt x="7274186" y="1708825"/>
                  <a:pt x="7244057" y="1695233"/>
                </a:cubicBezTo>
                <a:close/>
                <a:moveTo>
                  <a:pt x="7133363" y="1621246"/>
                </a:moveTo>
                <a:cubicBezTo>
                  <a:pt x="7577149" y="1692491"/>
                  <a:pt x="7947715" y="1926125"/>
                  <a:pt x="8128687" y="2361959"/>
                </a:cubicBezTo>
                <a:cubicBezTo>
                  <a:pt x="8276565" y="2476246"/>
                  <a:pt x="8400253" y="2615012"/>
                  <a:pt x="8497002" y="2775913"/>
                </a:cubicBezTo>
                <a:cubicBezTo>
                  <a:pt x="8503575" y="2712856"/>
                  <a:pt x="8502497" y="2730666"/>
                  <a:pt x="8514292" y="2586372"/>
                </a:cubicBezTo>
                <a:cubicBezTo>
                  <a:pt x="8536052" y="2320157"/>
                  <a:pt x="8547760" y="2104819"/>
                  <a:pt x="8491838" y="1907275"/>
                </a:cubicBezTo>
                <a:cubicBezTo>
                  <a:pt x="8507078" y="1838180"/>
                  <a:pt x="8575461" y="1922481"/>
                  <a:pt x="8605731" y="2171804"/>
                </a:cubicBezTo>
                <a:cubicBezTo>
                  <a:pt x="8608350" y="2316349"/>
                  <a:pt x="8605836" y="2462029"/>
                  <a:pt x="8594880" y="2610262"/>
                </a:cubicBezTo>
                <a:cubicBezTo>
                  <a:pt x="8575957" y="2862971"/>
                  <a:pt x="8542313" y="3114716"/>
                  <a:pt x="8494242" y="3363600"/>
                </a:cubicBezTo>
                <a:cubicBezTo>
                  <a:pt x="8597730" y="3298745"/>
                  <a:pt x="8691862" y="3210036"/>
                  <a:pt x="8794675" y="3161735"/>
                </a:cubicBezTo>
                <a:cubicBezTo>
                  <a:pt x="8796362" y="3158786"/>
                  <a:pt x="8798755" y="3155312"/>
                  <a:pt x="8800448" y="3152371"/>
                </a:cubicBezTo>
                <a:cubicBezTo>
                  <a:pt x="8795284" y="3149656"/>
                  <a:pt x="8790221" y="3146317"/>
                  <a:pt x="8788186" y="3143441"/>
                </a:cubicBezTo>
                <a:cubicBezTo>
                  <a:pt x="8594646" y="2882498"/>
                  <a:pt x="8993712" y="2429248"/>
                  <a:pt x="9137232" y="2236639"/>
                </a:cubicBezTo>
                <a:cubicBezTo>
                  <a:pt x="9150495" y="2218816"/>
                  <a:pt x="9217510" y="2246384"/>
                  <a:pt x="9216765" y="2267416"/>
                </a:cubicBezTo>
                <a:cubicBezTo>
                  <a:pt x="9208076" y="2554368"/>
                  <a:pt x="9105464" y="2799377"/>
                  <a:pt x="8969849" y="3037405"/>
                </a:cubicBezTo>
                <a:cubicBezTo>
                  <a:pt x="9192790" y="2953070"/>
                  <a:pt x="9514633" y="2995367"/>
                  <a:pt x="9706237" y="2990148"/>
                </a:cubicBezTo>
                <a:cubicBezTo>
                  <a:pt x="9875985" y="2986062"/>
                  <a:pt x="9998989" y="2995957"/>
                  <a:pt x="10110375" y="3134116"/>
                </a:cubicBezTo>
                <a:cubicBezTo>
                  <a:pt x="10119737" y="3145800"/>
                  <a:pt x="10104347" y="3149204"/>
                  <a:pt x="10096281" y="3149254"/>
                </a:cubicBezTo>
                <a:cubicBezTo>
                  <a:pt x="9752742" y="3155519"/>
                  <a:pt x="9411210" y="3213343"/>
                  <a:pt x="9067672" y="3219608"/>
                </a:cubicBezTo>
                <a:cubicBezTo>
                  <a:pt x="9008636" y="3220807"/>
                  <a:pt x="8918484" y="3198657"/>
                  <a:pt x="8859441" y="3212028"/>
                </a:cubicBezTo>
                <a:cubicBezTo>
                  <a:pt x="8858839" y="3211935"/>
                  <a:pt x="8858138" y="3212468"/>
                  <a:pt x="8857528" y="3212375"/>
                </a:cubicBezTo>
                <a:cubicBezTo>
                  <a:pt x="8854312" y="3213158"/>
                  <a:pt x="8851192" y="3213319"/>
                  <a:pt x="8848579" y="3214204"/>
                </a:cubicBezTo>
                <a:cubicBezTo>
                  <a:pt x="8763018" y="3241925"/>
                  <a:pt x="8669480" y="3330768"/>
                  <a:pt x="8576285" y="3395788"/>
                </a:cubicBezTo>
                <a:lnTo>
                  <a:pt x="8519159" y="3428998"/>
                </a:lnTo>
                <a:lnTo>
                  <a:pt x="8393540" y="3428998"/>
                </a:lnTo>
                <a:lnTo>
                  <a:pt x="8417346" y="3316652"/>
                </a:lnTo>
                <a:cubicBezTo>
                  <a:pt x="8445294" y="3171749"/>
                  <a:pt x="8467982" y="3025800"/>
                  <a:pt x="8485502" y="2879216"/>
                </a:cubicBezTo>
                <a:cubicBezTo>
                  <a:pt x="8483369" y="2876964"/>
                  <a:pt x="8481139" y="2875343"/>
                  <a:pt x="8480214" y="2873278"/>
                </a:cubicBezTo>
                <a:cubicBezTo>
                  <a:pt x="8389148" y="2691471"/>
                  <a:pt x="8265637" y="2535433"/>
                  <a:pt x="8112215" y="2408768"/>
                </a:cubicBezTo>
                <a:cubicBezTo>
                  <a:pt x="8107469" y="2407403"/>
                  <a:pt x="8101510" y="2405843"/>
                  <a:pt x="8095146" y="2402943"/>
                </a:cubicBezTo>
                <a:cubicBezTo>
                  <a:pt x="7720999" y="2241157"/>
                  <a:pt x="7460805" y="1881579"/>
                  <a:pt x="7131946" y="1646653"/>
                </a:cubicBezTo>
                <a:cubicBezTo>
                  <a:pt x="7120196" y="1638444"/>
                  <a:pt x="7107334" y="1617255"/>
                  <a:pt x="7133363" y="1621246"/>
                </a:cubicBezTo>
                <a:close/>
                <a:moveTo>
                  <a:pt x="1903353" y="1615827"/>
                </a:moveTo>
                <a:cubicBezTo>
                  <a:pt x="1900901" y="1620058"/>
                  <a:pt x="1913196" y="1636331"/>
                  <a:pt x="1936931" y="1664954"/>
                </a:cubicBezTo>
                <a:cubicBezTo>
                  <a:pt x="2021149" y="1767773"/>
                  <a:pt x="2108079" y="1868623"/>
                  <a:pt x="2195868" y="1967574"/>
                </a:cubicBezTo>
                <a:cubicBezTo>
                  <a:pt x="2196092" y="1880013"/>
                  <a:pt x="2155695" y="1801515"/>
                  <a:pt x="2088852" y="1737123"/>
                </a:cubicBezTo>
                <a:cubicBezTo>
                  <a:pt x="2054441" y="1703572"/>
                  <a:pt x="2001584" y="1662839"/>
                  <a:pt x="1958241" y="1638955"/>
                </a:cubicBezTo>
                <a:cubicBezTo>
                  <a:pt x="1922998" y="1619408"/>
                  <a:pt x="1905803" y="1611595"/>
                  <a:pt x="1903353" y="1615827"/>
                </a:cubicBezTo>
                <a:close/>
                <a:moveTo>
                  <a:pt x="11544294" y="1515364"/>
                </a:moveTo>
                <a:cubicBezTo>
                  <a:pt x="11560186" y="1751994"/>
                  <a:pt x="11601886" y="2047223"/>
                  <a:pt x="11755210" y="2159157"/>
                </a:cubicBezTo>
                <a:cubicBezTo>
                  <a:pt x="11638730" y="1953912"/>
                  <a:pt x="11582097" y="1724179"/>
                  <a:pt x="11544294" y="1515364"/>
                </a:cubicBezTo>
                <a:close/>
                <a:moveTo>
                  <a:pt x="11571408" y="1489599"/>
                </a:moveTo>
                <a:cubicBezTo>
                  <a:pt x="11607963" y="1697676"/>
                  <a:pt x="11663078" y="1929905"/>
                  <a:pt x="11778250" y="2136760"/>
                </a:cubicBezTo>
                <a:cubicBezTo>
                  <a:pt x="11740096" y="1906710"/>
                  <a:pt x="11685166" y="1688152"/>
                  <a:pt x="11571408" y="1489599"/>
                </a:cubicBezTo>
                <a:close/>
                <a:moveTo>
                  <a:pt x="11540154" y="1438303"/>
                </a:moveTo>
                <a:cubicBezTo>
                  <a:pt x="11540302" y="1439748"/>
                  <a:pt x="11540443" y="1441186"/>
                  <a:pt x="11540380" y="1443526"/>
                </a:cubicBezTo>
                <a:lnTo>
                  <a:pt x="11542590" y="1442112"/>
                </a:lnTo>
                <a:lnTo>
                  <a:pt x="11540154" y="1438303"/>
                </a:lnTo>
                <a:close/>
                <a:moveTo>
                  <a:pt x="10567662" y="1437948"/>
                </a:moveTo>
                <a:cubicBezTo>
                  <a:pt x="10522198" y="1438672"/>
                  <a:pt x="10476263" y="1443522"/>
                  <a:pt x="10431225" y="1448568"/>
                </a:cubicBezTo>
                <a:cubicBezTo>
                  <a:pt x="10381279" y="1454457"/>
                  <a:pt x="10328981" y="1460314"/>
                  <a:pt x="10277556" y="1460247"/>
                </a:cubicBezTo>
                <a:cubicBezTo>
                  <a:pt x="10236449" y="1460475"/>
                  <a:pt x="10195262" y="1456932"/>
                  <a:pt x="10155875" y="1453769"/>
                </a:cubicBezTo>
                <a:cubicBezTo>
                  <a:pt x="10128043" y="1451639"/>
                  <a:pt x="10100420" y="1448611"/>
                  <a:pt x="10072733" y="1447924"/>
                </a:cubicBezTo>
                <a:cubicBezTo>
                  <a:pt x="10009605" y="1445377"/>
                  <a:pt x="9945053" y="1449112"/>
                  <a:pt x="9882500" y="1452330"/>
                </a:cubicBezTo>
                <a:cubicBezTo>
                  <a:pt x="9817947" y="1456065"/>
                  <a:pt x="9751031" y="1459772"/>
                  <a:pt x="9685205" y="1456650"/>
                </a:cubicBezTo>
                <a:lnTo>
                  <a:pt x="9666932" y="1456075"/>
                </a:lnTo>
                <a:cubicBezTo>
                  <a:pt x="9647413" y="1454768"/>
                  <a:pt x="9627689" y="1454349"/>
                  <a:pt x="9608662" y="1455027"/>
                </a:cubicBezTo>
                <a:cubicBezTo>
                  <a:pt x="9746940" y="1477717"/>
                  <a:pt x="9886187" y="1498258"/>
                  <a:pt x="10026230" y="1509088"/>
                </a:cubicBezTo>
                <a:cubicBezTo>
                  <a:pt x="10217917" y="1525217"/>
                  <a:pt x="10389161" y="1492336"/>
                  <a:pt x="10567662" y="1437948"/>
                </a:cubicBezTo>
                <a:close/>
                <a:moveTo>
                  <a:pt x="10221015" y="1354657"/>
                </a:moveTo>
                <a:cubicBezTo>
                  <a:pt x="10183412" y="1353731"/>
                  <a:pt x="10145345" y="1354278"/>
                  <a:pt x="10107121" y="1356091"/>
                </a:cubicBezTo>
                <a:cubicBezTo>
                  <a:pt x="9954224" y="1363347"/>
                  <a:pt x="9798826" y="1390883"/>
                  <a:pt x="9660668" y="1425595"/>
                </a:cubicBezTo>
                <a:cubicBezTo>
                  <a:pt x="9663924" y="1425814"/>
                  <a:pt x="9666276" y="1425838"/>
                  <a:pt x="9669531" y="1426057"/>
                </a:cubicBezTo>
                <a:lnTo>
                  <a:pt x="9687254" y="1426986"/>
                </a:lnTo>
                <a:cubicBezTo>
                  <a:pt x="9751279" y="1429722"/>
                  <a:pt x="9817637" y="1426370"/>
                  <a:pt x="9881290" y="1422445"/>
                </a:cubicBezTo>
                <a:cubicBezTo>
                  <a:pt x="9944395" y="1418874"/>
                  <a:pt x="10009857" y="1415334"/>
                  <a:pt x="10074432" y="1417715"/>
                </a:cubicBezTo>
                <a:cubicBezTo>
                  <a:pt x="10102466" y="1418944"/>
                  <a:pt x="10131190" y="1421269"/>
                  <a:pt x="10159369" y="1423935"/>
                </a:cubicBezTo>
                <a:cubicBezTo>
                  <a:pt x="10198208" y="1427456"/>
                  <a:pt x="10239045" y="1430459"/>
                  <a:pt x="10278706" y="1430393"/>
                </a:cubicBezTo>
                <a:cubicBezTo>
                  <a:pt x="10328324" y="1430079"/>
                  <a:pt x="10379724" y="1424023"/>
                  <a:pt x="10429120" y="1418493"/>
                </a:cubicBezTo>
                <a:cubicBezTo>
                  <a:pt x="10465435" y="1414425"/>
                  <a:pt x="10501756" y="1410354"/>
                  <a:pt x="10538565" y="1408270"/>
                </a:cubicBezTo>
                <a:cubicBezTo>
                  <a:pt x="10442450" y="1373463"/>
                  <a:pt x="10333824" y="1357435"/>
                  <a:pt x="10221015" y="1354657"/>
                </a:cubicBezTo>
                <a:close/>
                <a:moveTo>
                  <a:pt x="1979378" y="1340504"/>
                </a:moveTo>
                <a:cubicBezTo>
                  <a:pt x="2251008" y="1517802"/>
                  <a:pt x="2557265" y="1617794"/>
                  <a:pt x="2882120" y="1635547"/>
                </a:cubicBezTo>
                <a:cubicBezTo>
                  <a:pt x="2852884" y="1626476"/>
                  <a:pt x="2822307" y="1618842"/>
                  <a:pt x="2793103" y="1610699"/>
                </a:cubicBezTo>
                <a:lnTo>
                  <a:pt x="2770041" y="1604634"/>
                </a:lnTo>
                <a:cubicBezTo>
                  <a:pt x="2500352" y="1533917"/>
                  <a:pt x="2236095" y="1435963"/>
                  <a:pt x="1979378" y="1340504"/>
                </a:cubicBezTo>
                <a:close/>
                <a:moveTo>
                  <a:pt x="1927410" y="1287164"/>
                </a:moveTo>
                <a:cubicBezTo>
                  <a:pt x="1938311" y="1291848"/>
                  <a:pt x="1949172" y="1295604"/>
                  <a:pt x="1959587" y="1299849"/>
                </a:cubicBezTo>
                <a:cubicBezTo>
                  <a:pt x="2224818" y="1398692"/>
                  <a:pt x="2499050" y="1501367"/>
                  <a:pt x="2777707" y="1574991"/>
                </a:cubicBezTo>
                <a:lnTo>
                  <a:pt x="2800768" y="1581056"/>
                </a:lnTo>
                <a:lnTo>
                  <a:pt x="2879408" y="1602590"/>
                </a:lnTo>
                <a:cubicBezTo>
                  <a:pt x="2873718" y="1600024"/>
                  <a:pt x="2868475" y="1596973"/>
                  <a:pt x="2862295" y="1593958"/>
                </a:cubicBezTo>
                <a:cubicBezTo>
                  <a:pt x="2846112" y="1585292"/>
                  <a:pt x="2829972" y="1577555"/>
                  <a:pt x="2813343" y="1569369"/>
                </a:cubicBezTo>
                <a:cubicBezTo>
                  <a:pt x="2759214" y="1543589"/>
                  <a:pt x="2702010" y="1522123"/>
                  <a:pt x="2646245" y="1501999"/>
                </a:cubicBezTo>
                <a:cubicBezTo>
                  <a:pt x="2437298" y="1424662"/>
                  <a:pt x="2221285" y="1345272"/>
                  <a:pt x="1999243" y="1301524"/>
                </a:cubicBezTo>
                <a:lnTo>
                  <a:pt x="1979527" y="1297651"/>
                </a:lnTo>
                <a:lnTo>
                  <a:pt x="1927410" y="1287164"/>
                </a:lnTo>
                <a:close/>
                <a:moveTo>
                  <a:pt x="1997014" y="1269007"/>
                </a:moveTo>
                <a:lnTo>
                  <a:pt x="2005458" y="1270540"/>
                </a:lnTo>
                <a:cubicBezTo>
                  <a:pt x="2229844" y="1314659"/>
                  <a:pt x="2447268" y="1394456"/>
                  <a:pt x="2657186" y="1472687"/>
                </a:cubicBezTo>
                <a:cubicBezTo>
                  <a:pt x="2713431" y="1493259"/>
                  <a:pt x="2771565" y="1514688"/>
                  <a:pt x="2826662" y="1541362"/>
                </a:cubicBezTo>
                <a:cubicBezTo>
                  <a:pt x="2843286" y="1549544"/>
                  <a:pt x="2859914" y="1557729"/>
                  <a:pt x="2876100" y="1566397"/>
                </a:cubicBezTo>
                <a:cubicBezTo>
                  <a:pt x="2929811" y="1593592"/>
                  <a:pt x="2984941" y="1621189"/>
                  <a:pt x="3042600" y="1630532"/>
                </a:cubicBezTo>
                <a:cubicBezTo>
                  <a:pt x="2779645" y="1343909"/>
                  <a:pt x="2376891" y="1276645"/>
                  <a:pt x="1997014" y="1269007"/>
                </a:cubicBezTo>
                <a:close/>
                <a:moveTo>
                  <a:pt x="9857254" y="846904"/>
                </a:moveTo>
                <a:cubicBezTo>
                  <a:pt x="9525980" y="871770"/>
                  <a:pt x="9241479" y="935703"/>
                  <a:pt x="8989866" y="1043742"/>
                </a:cubicBezTo>
                <a:lnTo>
                  <a:pt x="8931614" y="1069508"/>
                </a:lnTo>
                <a:cubicBezTo>
                  <a:pt x="8902659" y="1082659"/>
                  <a:pt x="8873359" y="1095268"/>
                  <a:pt x="8843711" y="1107334"/>
                </a:cubicBezTo>
                <a:cubicBezTo>
                  <a:pt x="8889894" y="1093124"/>
                  <a:pt x="8937874" y="1079296"/>
                  <a:pt x="8966093" y="1073509"/>
                </a:cubicBezTo>
                <a:cubicBezTo>
                  <a:pt x="9076195" y="1052142"/>
                  <a:pt x="9187512" y="1039967"/>
                  <a:pt x="9299227" y="1025994"/>
                </a:cubicBezTo>
                <a:cubicBezTo>
                  <a:pt x="9502333" y="1000326"/>
                  <a:pt x="9654280" y="888586"/>
                  <a:pt x="9857254" y="846904"/>
                </a:cubicBezTo>
                <a:close/>
                <a:moveTo>
                  <a:pt x="9615182" y="791499"/>
                </a:moveTo>
                <a:cubicBezTo>
                  <a:pt x="9415185" y="799027"/>
                  <a:pt x="9214426" y="900700"/>
                  <a:pt x="9023688" y="996819"/>
                </a:cubicBezTo>
                <a:cubicBezTo>
                  <a:pt x="9256457" y="903127"/>
                  <a:pt x="9516545" y="844854"/>
                  <a:pt x="9814527" y="819048"/>
                </a:cubicBezTo>
                <a:cubicBezTo>
                  <a:pt x="9748431" y="796943"/>
                  <a:pt x="9681848" y="788991"/>
                  <a:pt x="9615182" y="791499"/>
                </a:cubicBezTo>
                <a:close/>
                <a:moveTo>
                  <a:pt x="2305292" y="790492"/>
                </a:moveTo>
                <a:cubicBezTo>
                  <a:pt x="2631112" y="948847"/>
                  <a:pt x="3011879" y="1106878"/>
                  <a:pt x="3360922" y="1100373"/>
                </a:cubicBezTo>
                <a:cubicBezTo>
                  <a:pt x="3408391" y="1099405"/>
                  <a:pt x="3451278" y="1088839"/>
                  <a:pt x="3492420" y="1081145"/>
                </a:cubicBezTo>
                <a:cubicBezTo>
                  <a:pt x="3448862" y="1074966"/>
                  <a:pt x="3405674" y="1066449"/>
                  <a:pt x="3364086" y="1051340"/>
                </a:cubicBezTo>
                <a:cubicBezTo>
                  <a:pt x="3314946" y="1033747"/>
                  <a:pt x="3269673" y="1008082"/>
                  <a:pt x="3225818" y="982822"/>
                </a:cubicBezTo>
                <a:cubicBezTo>
                  <a:pt x="3194830" y="964966"/>
                  <a:pt x="3162431" y="946699"/>
                  <a:pt x="3129696" y="931704"/>
                </a:cubicBezTo>
                <a:cubicBezTo>
                  <a:pt x="3030558" y="886774"/>
                  <a:pt x="2920899" y="869731"/>
                  <a:pt x="2814545" y="853955"/>
                </a:cubicBezTo>
                <a:cubicBezTo>
                  <a:pt x="2648192" y="828474"/>
                  <a:pt x="2475773" y="802762"/>
                  <a:pt x="2305292" y="790492"/>
                </a:cubicBezTo>
                <a:close/>
                <a:moveTo>
                  <a:pt x="2626982" y="777450"/>
                </a:moveTo>
                <a:cubicBezTo>
                  <a:pt x="2581807" y="776467"/>
                  <a:pt x="2536327" y="776706"/>
                  <a:pt x="2490617" y="777951"/>
                </a:cubicBezTo>
                <a:cubicBezTo>
                  <a:pt x="2601507" y="790748"/>
                  <a:pt x="2711611" y="807309"/>
                  <a:pt x="2819869" y="823936"/>
                </a:cubicBezTo>
                <a:cubicBezTo>
                  <a:pt x="2928115" y="840564"/>
                  <a:pt x="3040565" y="857495"/>
                  <a:pt x="3143018" y="903698"/>
                </a:cubicBezTo>
                <a:cubicBezTo>
                  <a:pt x="3177162" y="919099"/>
                  <a:pt x="3210046" y="937808"/>
                  <a:pt x="3241520" y="956112"/>
                </a:cubicBezTo>
                <a:cubicBezTo>
                  <a:pt x="3284409" y="980477"/>
                  <a:pt x="3328265" y="1005739"/>
                  <a:pt x="3374575" y="1022517"/>
                </a:cubicBezTo>
                <a:cubicBezTo>
                  <a:pt x="3416609" y="1037134"/>
                  <a:pt x="3460730" y="1045620"/>
                  <a:pt x="3505221" y="1051757"/>
                </a:cubicBezTo>
                <a:cubicBezTo>
                  <a:pt x="3244537" y="851088"/>
                  <a:pt x="2943211" y="784332"/>
                  <a:pt x="2626982" y="777450"/>
                </a:cubicBezTo>
                <a:close/>
                <a:moveTo>
                  <a:pt x="9258094" y="529602"/>
                </a:moveTo>
                <a:cubicBezTo>
                  <a:pt x="9013678" y="577086"/>
                  <a:pt x="8768731" y="631051"/>
                  <a:pt x="8526712" y="690804"/>
                </a:cubicBezTo>
                <a:cubicBezTo>
                  <a:pt x="8781748" y="694003"/>
                  <a:pt x="9026494" y="640940"/>
                  <a:pt x="9258094" y="529602"/>
                </a:cubicBezTo>
                <a:close/>
                <a:moveTo>
                  <a:pt x="1310106" y="514217"/>
                </a:moveTo>
                <a:cubicBezTo>
                  <a:pt x="1129544" y="634332"/>
                  <a:pt x="976804" y="783308"/>
                  <a:pt x="854994" y="970136"/>
                </a:cubicBezTo>
                <a:cubicBezTo>
                  <a:pt x="813550" y="1033067"/>
                  <a:pt x="777442" y="1099637"/>
                  <a:pt x="742462" y="1165648"/>
                </a:cubicBezTo>
                <a:cubicBezTo>
                  <a:pt x="769633" y="1130245"/>
                  <a:pt x="795392" y="1093436"/>
                  <a:pt x="820602" y="1056915"/>
                </a:cubicBezTo>
                <a:cubicBezTo>
                  <a:pt x="839644" y="1029097"/>
                  <a:pt x="858127" y="1001568"/>
                  <a:pt x="878295" y="974594"/>
                </a:cubicBezTo>
                <a:cubicBezTo>
                  <a:pt x="984168" y="830170"/>
                  <a:pt x="1114491" y="703679"/>
                  <a:pt x="1240607" y="581401"/>
                </a:cubicBezTo>
                <a:lnTo>
                  <a:pt x="1310106" y="514217"/>
                </a:lnTo>
                <a:close/>
                <a:moveTo>
                  <a:pt x="11225213" y="507722"/>
                </a:moveTo>
                <a:cubicBezTo>
                  <a:pt x="11207028" y="593695"/>
                  <a:pt x="11194593" y="681355"/>
                  <a:pt x="11182914" y="767771"/>
                </a:cubicBezTo>
                <a:cubicBezTo>
                  <a:pt x="11164076" y="906276"/>
                  <a:pt x="11145116" y="1049465"/>
                  <a:pt x="11099211" y="1184594"/>
                </a:cubicBezTo>
                <a:cubicBezTo>
                  <a:pt x="11088245" y="1216134"/>
                  <a:pt x="11076378" y="1247477"/>
                  <a:pt x="11064509" y="1278830"/>
                </a:cubicBezTo>
                <a:lnTo>
                  <a:pt x="11049349" y="1318418"/>
                </a:lnTo>
                <a:cubicBezTo>
                  <a:pt x="11022123" y="1390250"/>
                  <a:pt x="10998838" y="1463390"/>
                  <a:pt x="10978260" y="1537094"/>
                </a:cubicBezTo>
                <a:cubicBezTo>
                  <a:pt x="11216457" y="1249857"/>
                  <a:pt x="11222923" y="871706"/>
                  <a:pt x="11225213" y="507722"/>
                </a:cubicBezTo>
                <a:close/>
                <a:moveTo>
                  <a:pt x="9168987" y="490232"/>
                </a:moveTo>
                <a:cubicBezTo>
                  <a:pt x="8975366" y="483045"/>
                  <a:pt x="8788341" y="560836"/>
                  <a:pt x="8603910" y="639895"/>
                </a:cubicBezTo>
                <a:cubicBezTo>
                  <a:pt x="8818554" y="588452"/>
                  <a:pt x="9035976" y="541366"/>
                  <a:pt x="9252382" y="498759"/>
                </a:cubicBezTo>
                <a:cubicBezTo>
                  <a:pt x="9224441" y="494020"/>
                  <a:pt x="9196646" y="491259"/>
                  <a:pt x="9168987" y="490232"/>
                </a:cubicBezTo>
                <a:close/>
                <a:moveTo>
                  <a:pt x="11201005" y="471089"/>
                </a:moveTo>
                <a:cubicBezTo>
                  <a:pt x="11064705" y="787426"/>
                  <a:pt x="10958405" y="1112932"/>
                  <a:pt x="10968432" y="1456010"/>
                </a:cubicBezTo>
                <a:cubicBezTo>
                  <a:pt x="10984596" y="1405817"/>
                  <a:pt x="11001105" y="1356171"/>
                  <a:pt x="11019967" y="1306553"/>
                </a:cubicBezTo>
                <a:lnTo>
                  <a:pt x="11035125" y="1266966"/>
                </a:lnTo>
                <a:cubicBezTo>
                  <a:pt x="11047342" y="1236154"/>
                  <a:pt x="11059004" y="1205706"/>
                  <a:pt x="11069972" y="1174168"/>
                </a:cubicBezTo>
                <a:cubicBezTo>
                  <a:pt x="11114708" y="1042083"/>
                  <a:pt x="11133811" y="900343"/>
                  <a:pt x="11152239" y="763628"/>
                </a:cubicBezTo>
                <a:cubicBezTo>
                  <a:pt x="11165272" y="667160"/>
                  <a:pt x="11178361" y="568344"/>
                  <a:pt x="11201005" y="471089"/>
                </a:cubicBezTo>
                <a:close/>
                <a:moveTo>
                  <a:pt x="1423113" y="445565"/>
                </a:moveTo>
                <a:lnTo>
                  <a:pt x="1260565" y="602982"/>
                </a:lnTo>
                <a:cubicBezTo>
                  <a:pt x="1135292" y="724135"/>
                  <a:pt x="1006090" y="850065"/>
                  <a:pt x="901900" y="992236"/>
                </a:cubicBezTo>
                <a:cubicBezTo>
                  <a:pt x="882292" y="1018928"/>
                  <a:pt x="863806" y="1046465"/>
                  <a:pt x="845044" y="1073436"/>
                </a:cubicBezTo>
                <a:cubicBezTo>
                  <a:pt x="797719" y="1142828"/>
                  <a:pt x="747866" y="1214196"/>
                  <a:pt x="685926" y="1274069"/>
                </a:cubicBezTo>
                <a:cubicBezTo>
                  <a:pt x="685087" y="1275192"/>
                  <a:pt x="684806" y="1276038"/>
                  <a:pt x="684248" y="1277721"/>
                </a:cubicBezTo>
                <a:cubicBezTo>
                  <a:pt x="955830" y="1021343"/>
                  <a:pt x="1215323" y="756291"/>
                  <a:pt x="1423113" y="445565"/>
                </a:cubicBezTo>
                <a:close/>
                <a:moveTo>
                  <a:pt x="3316479" y="443136"/>
                </a:moveTo>
                <a:lnTo>
                  <a:pt x="3546806" y="927139"/>
                </a:lnTo>
                <a:cubicBezTo>
                  <a:pt x="3510992" y="788388"/>
                  <a:pt x="3440535" y="657075"/>
                  <a:pt x="3364433" y="524121"/>
                </a:cubicBezTo>
                <a:lnTo>
                  <a:pt x="3316479" y="443136"/>
                </a:lnTo>
                <a:close/>
                <a:moveTo>
                  <a:pt x="10268559" y="442054"/>
                </a:moveTo>
                <a:cubicBezTo>
                  <a:pt x="10277021" y="671939"/>
                  <a:pt x="10375577" y="877148"/>
                  <a:pt x="10494169" y="1091780"/>
                </a:cubicBezTo>
                <a:cubicBezTo>
                  <a:pt x="10447177" y="970850"/>
                  <a:pt x="10400743" y="849562"/>
                  <a:pt x="10356661" y="728302"/>
                </a:cubicBezTo>
                <a:cubicBezTo>
                  <a:pt x="10321871" y="632517"/>
                  <a:pt x="10289232" y="537669"/>
                  <a:pt x="10268559" y="442054"/>
                </a:cubicBezTo>
                <a:close/>
                <a:moveTo>
                  <a:pt x="3291335" y="338420"/>
                </a:moveTo>
                <a:cubicBezTo>
                  <a:pt x="3324815" y="395296"/>
                  <a:pt x="3358740" y="451691"/>
                  <a:pt x="3390805" y="508163"/>
                </a:cubicBezTo>
                <a:cubicBezTo>
                  <a:pt x="3469925" y="646583"/>
                  <a:pt x="3543427" y="784298"/>
                  <a:pt x="3579062" y="930040"/>
                </a:cubicBezTo>
                <a:cubicBezTo>
                  <a:pt x="3585500" y="799842"/>
                  <a:pt x="3547302" y="683076"/>
                  <a:pt x="3467355" y="559130"/>
                </a:cubicBezTo>
                <a:cubicBezTo>
                  <a:pt x="3420192" y="486029"/>
                  <a:pt x="3371016" y="420934"/>
                  <a:pt x="3310753" y="358140"/>
                </a:cubicBezTo>
                <a:cubicBezTo>
                  <a:pt x="3303466" y="350509"/>
                  <a:pt x="3297626" y="344227"/>
                  <a:pt x="3291335" y="338420"/>
                </a:cubicBezTo>
                <a:close/>
                <a:moveTo>
                  <a:pt x="1635889" y="280494"/>
                </a:moveTo>
                <a:lnTo>
                  <a:pt x="1634800" y="302111"/>
                </a:lnTo>
                <a:cubicBezTo>
                  <a:pt x="1634800" y="302111"/>
                  <a:pt x="1635342" y="287795"/>
                  <a:pt x="1635889" y="280494"/>
                </a:cubicBezTo>
                <a:close/>
                <a:moveTo>
                  <a:pt x="10277529" y="272307"/>
                </a:moveTo>
                <a:cubicBezTo>
                  <a:pt x="10277467" y="274640"/>
                  <a:pt x="10276853" y="277334"/>
                  <a:pt x="10276797" y="279672"/>
                </a:cubicBezTo>
                <a:cubicBezTo>
                  <a:pt x="10284209" y="425149"/>
                  <a:pt x="10331835" y="570199"/>
                  <a:pt x="10385906" y="718031"/>
                </a:cubicBezTo>
                <a:cubicBezTo>
                  <a:pt x="10434036" y="850493"/>
                  <a:pt x="10484873" y="983529"/>
                  <a:pt x="10536458" y="1115310"/>
                </a:cubicBezTo>
                <a:cubicBezTo>
                  <a:pt x="10537315" y="979107"/>
                  <a:pt x="10476552" y="837858"/>
                  <a:pt x="10436479" y="715570"/>
                </a:cubicBezTo>
                <a:cubicBezTo>
                  <a:pt x="10386976" y="566354"/>
                  <a:pt x="10333255" y="419072"/>
                  <a:pt x="10277529" y="272307"/>
                </a:cubicBezTo>
                <a:close/>
                <a:moveTo>
                  <a:pt x="1510397" y="255705"/>
                </a:moveTo>
                <a:cubicBezTo>
                  <a:pt x="1390337" y="300510"/>
                  <a:pt x="1267181" y="337747"/>
                  <a:pt x="1146550" y="373012"/>
                </a:cubicBezTo>
                <a:cubicBezTo>
                  <a:pt x="997862" y="416736"/>
                  <a:pt x="843568" y="461871"/>
                  <a:pt x="698834" y="523272"/>
                </a:cubicBezTo>
                <a:cubicBezTo>
                  <a:pt x="460140" y="624106"/>
                  <a:pt x="242842" y="767577"/>
                  <a:pt x="34256" y="918603"/>
                </a:cubicBezTo>
                <a:cubicBezTo>
                  <a:pt x="196048" y="819849"/>
                  <a:pt x="358125" y="721653"/>
                  <a:pt x="527241" y="636078"/>
                </a:cubicBezTo>
                <a:cubicBezTo>
                  <a:pt x="838255" y="479281"/>
                  <a:pt x="1212318" y="434093"/>
                  <a:pt x="1510397" y="255705"/>
                </a:cubicBezTo>
                <a:close/>
                <a:moveTo>
                  <a:pt x="1313114" y="226216"/>
                </a:moveTo>
                <a:cubicBezTo>
                  <a:pt x="1247578" y="225578"/>
                  <a:pt x="1180153" y="227293"/>
                  <a:pt x="1109304" y="240030"/>
                </a:cubicBezTo>
                <a:cubicBezTo>
                  <a:pt x="689821" y="315031"/>
                  <a:pt x="334655" y="603530"/>
                  <a:pt x="8129" y="901519"/>
                </a:cubicBezTo>
                <a:cubicBezTo>
                  <a:pt x="220923" y="747682"/>
                  <a:pt x="442983" y="599720"/>
                  <a:pt x="687572" y="496629"/>
                </a:cubicBezTo>
                <a:cubicBezTo>
                  <a:pt x="833705" y="435223"/>
                  <a:pt x="989118" y="389520"/>
                  <a:pt x="1138365" y="345515"/>
                </a:cubicBezTo>
                <a:cubicBezTo>
                  <a:pt x="1260121" y="309686"/>
                  <a:pt x="1384681" y="272451"/>
                  <a:pt x="1505579" y="226526"/>
                </a:cubicBezTo>
                <a:cubicBezTo>
                  <a:pt x="1442294" y="229846"/>
                  <a:pt x="1378650" y="226854"/>
                  <a:pt x="1313114" y="226216"/>
                </a:cubicBezTo>
                <a:close/>
                <a:moveTo>
                  <a:pt x="3655073" y="221884"/>
                </a:moveTo>
                <a:cubicBezTo>
                  <a:pt x="3768399" y="336347"/>
                  <a:pt x="3873410" y="455450"/>
                  <a:pt x="3989938" y="562685"/>
                </a:cubicBezTo>
                <a:cubicBezTo>
                  <a:pt x="4106468" y="669916"/>
                  <a:pt x="4234512" y="765281"/>
                  <a:pt x="4393907" y="832258"/>
                </a:cubicBezTo>
                <a:cubicBezTo>
                  <a:pt x="4484865" y="870540"/>
                  <a:pt x="4571866" y="903385"/>
                  <a:pt x="4648051" y="945051"/>
                </a:cubicBezTo>
                <a:cubicBezTo>
                  <a:pt x="4566919" y="872848"/>
                  <a:pt x="4474187" y="813216"/>
                  <a:pt x="4383389" y="755369"/>
                </a:cubicBezTo>
                <a:cubicBezTo>
                  <a:pt x="4310251" y="708460"/>
                  <a:pt x="4234739" y="660250"/>
                  <a:pt x="4165508" y="606196"/>
                </a:cubicBezTo>
                <a:cubicBezTo>
                  <a:pt x="4131846" y="579598"/>
                  <a:pt x="4099524" y="551549"/>
                  <a:pt x="4068162" y="524394"/>
                </a:cubicBezTo>
                <a:cubicBezTo>
                  <a:pt x="4039704" y="499919"/>
                  <a:pt x="4010763" y="474992"/>
                  <a:pt x="3981416" y="451482"/>
                </a:cubicBezTo>
                <a:cubicBezTo>
                  <a:pt x="3923199" y="404909"/>
                  <a:pt x="3860482" y="362236"/>
                  <a:pt x="3800147" y="320872"/>
                </a:cubicBezTo>
                <a:lnTo>
                  <a:pt x="3655073" y="221884"/>
                </a:lnTo>
                <a:close/>
                <a:moveTo>
                  <a:pt x="3670252" y="193798"/>
                </a:moveTo>
                <a:lnTo>
                  <a:pt x="3817258" y="294577"/>
                </a:lnTo>
                <a:cubicBezTo>
                  <a:pt x="3878082" y="336387"/>
                  <a:pt x="3941278" y="379498"/>
                  <a:pt x="4000461" y="426966"/>
                </a:cubicBezTo>
                <a:cubicBezTo>
                  <a:pt x="4030299" y="450926"/>
                  <a:pt x="4059233" y="475849"/>
                  <a:pt x="4088180" y="500774"/>
                </a:cubicBezTo>
                <a:cubicBezTo>
                  <a:pt x="4119532" y="527928"/>
                  <a:pt x="4151864" y="555979"/>
                  <a:pt x="4184555" y="581683"/>
                </a:cubicBezTo>
                <a:cubicBezTo>
                  <a:pt x="4252374" y="635322"/>
                  <a:pt x="4327401" y="683085"/>
                  <a:pt x="4399563" y="729106"/>
                </a:cubicBezTo>
                <a:cubicBezTo>
                  <a:pt x="4497546" y="791788"/>
                  <a:pt x="4597907" y="855772"/>
                  <a:pt x="4684469" y="935680"/>
                </a:cubicBezTo>
                <a:lnTo>
                  <a:pt x="4690271" y="941034"/>
                </a:lnTo>
                <a:cubicBezTo>
                  <a:pt x="4617960" y="705006"/>
                  <a:pt x="4326618" y="547128"/>
                  <a:pt x="4136093" y="429466"/>
                </a:cubicBezTo>
                <a:cubicBezTo>
                  <a:pt x="3985171" y="335831"/>
                  <a:pt x="3831168" y="258155"/>
                  <a:pt x="3670252" y="193798"/>
                </a:cubicBezTo>
                <a:close/>
                <a:moveTo>
                  <a:pt x="9334796" y="27584"/>
                </a:moveTo>
                <a:cubicBezTo>
                  <a:pt x="9406875" y="179228"/>
                  <a:pt x="9503788" y="329542"/>
                  <a:pt x="9651570" y="397505"/>
                </a:cubicBezTo>
                <a:cubicBezTo>
                  <a:pt x="9559808" y="257686"/>
                  <a:pt x="9456900" y="135734"/>
                  <a:pt x="9334796" y="27584"/>
                </a:cubicBezTo>
                <a:close/>
                <a:moveTo>
                  <a:pt x="4440129" y="19571"/>
                </a:moveTo>
                <a:cubicBezTo>
                  <a:pt x="4500684" y="171308"/>
                  <a:pt x="4765312" y="394987"/>
                  <a:pt x="4856525" y="486351"/>
                </a:cubicBezTo>
                <a:cubicBezTo>
                  <a:pt x="4921046" y="550838"/>
                  <a:pt x="4987678" y="618617"/>
                  <a:pt x="5059055" y="679918"/>
                </a:cubicBezTo>
                <a:cubicBezTo>
                  <a:pt x="5130436" y="741218"/>
                  <a:pt x="5206561" y="796043"/>
                  <a:pt x="5290070" y="834619"/>
                </a:cubicBezTo>
                <a:cubicBezTo>
                  <a:pt x="5126032" y="703785"/>
                  <a:pt x="4978794" y="550858"/>
                  <a:pt x="4834991" y="401985"/>
                </a:cubicBezTo>
                <a:cubicBezTo>
                  <a:pt x="4709629" y="271933"/>
                  <a:pt x="4579958" y="138796"/>
                  <a:pt x="4440129" y="19571"/>
                </a:cubicBezTo>
                <a:close/>
                <a:moveTo>
                  <a:pt x="8613009" y="0"/>
                </a:moveTo>
                <a:lnTo>
                  <a:pt x="8720364" y="0"/>
                </a:lnTo>
                <a:lnTo>
                  <a:pt x="8781165" y="82863"/>
                </a:lnTo>
                <a:cubicBezTo>
                  <a:pt x="8835159" y="149786"/>
                  <a:pt x="8896472" y="209441"/>
                  <a:pt x="8971448" y="246946"/>
                </a:cubicBezTo>
                <a:cubicBezTo>
                  <a:pt x="8910775" y="192244"/>
                  <a:pt x="8864937" y="124231"/>
                  <a:pt x="8820691" y="57482"/>
                </a:cubicBezTo>
                <a:lnTo>
                  <a:pt x="8807612" y="38256"/>
                </a:lnTo>
                <a:lnTo>
                  <a:pt x="8780258" y="0"/>
                </a:lnTo>
                <a:lnTo>
                  <a:pt x="8818949" y="0"/>
                </a:lnTo>
                <a:lnTo>
                  <a:pt x="8833783" y="20753"/>
                </a:lnTo>
                <a:lnTo>
                  <a:pt x="8846863" y="39981"/>
                </a:lnTo>
                <a:cubicBezTo>
                  <a:pt x="8881714" y="92040"/>
                  <a:pt x="8917610" y="145725"/>
                  <a:pt x="8960046" y="191389"/>
                </a:cubicBezTo>
                <a:lnTo>
                  <a:pt x="8876789" y="0"/>
                </a:lnTo>
                <a:lnTo>
                  <a:pt x="8980100" y="0"/>
                </a:lnTo>
                <a:lnTo>
                  <a:pt x="9090618" y="287225"/>
                </a:lnTo>
                <a:cubicBezTo>
                  <a:pt x="9321070" y="406548"/>
                  <a:pt x="9546131" y="530850"/>
                  <a:pt x="9762441" y="664587"/>
                </a:cubicBezTo>
                <a:cubicBezTo>
                  <a:pt x="9739891" y="606197"/>
                  <a:pt x="9720655" y="545696"/>
                  <a:pt x="9717826" y="487719"/>
                </a:cubicBezTo>
                <a:cubicBezTo>
                  <a:pt x="9716379" y="487883"/>
                  <a:pt x="9714371" y="488401"/>
                  <a:pt x="9713123" y="487663"/>
                </a:cubicBezTo>
                <a:cubicBezTo>
                  <a:pt x="9492837" y="457254"/>
                  <a:pt x="9357418" y="278154"/>
                  <a:pt x="9260878" y="87448"/>
                </a:cubicBezTo>
                <a:lnTo>
                  <a:pt x="9221522" y="0"/>
                </a:lnTo>
                <a:lnTo>
                  <a:pt x="9425221" y="0"/>
                </a:lnTo>
                <a:lnTo>
                  <a:pt x="9453548" y="23392"/>
                </a:lnTo>
                <a:cubicBezTo>
                  <a:pt x="9515298" y="81904"/>
                  <a:pt x="9572467" y="144207"/>
                  <a:pt x="9625671" y="210960"/>
                </a:cubicBezTo>
                <a:cubicBezTo>
                  <a:pt x="9624081" y="161011"/>
                  <a:pt x="9627113" y="110980"/>
                  <a:pt x="9632927" y="60128"/>
                </a:cubicBezTo>
                <a:lnTo>
                  <a:pt x="9642174" y="0"/>
                </a:lnTo>
                <a:lnTo>
                  <a:pt x="9731615" y="0"/>
                </a:lnTo>
                <a:lnTo>
                  <a:pt x="9721255" y="74242"/>
                </a:lnTo>
                <a:cubicBezTo>
                  <a:pt x="9713264" y="158966"/>
                  <a:pt x="9714814" y="243239"/>
                  <a:pt x="9736458" y="329413"/>
                </a:cubicBezTo>
                <a:cubicBezTo>
                  <a:pt x="9741385" y="251922"/>
                  <a:pt x="9752472" y="174320"/>
                  <a:pt x="9763499" y="99057"/>
                </a:cubicBezTo>
                <a:lnTo>
                  <a:pt x="9777267" y="0"/>
                </a:lnTo>
                <a:lnTo>
                  <a:pt x="9808036" y="0"/>
                </a:lnTo>
                <a:lnTo>
                  <a:pt x="9793821" y="102652"/>
                </a:lnTo>
                <a:cubicBezTo>
                  <a:pt x="9783066" y="174683"/>
                  <a:pt x="9772446" y="248150"/>
                  <a:pt x="9767436" y="321864"/>
                </a:cubicBezTo>
                <a:cubicBezTo>
                  <a:pt x="9782786" y="295954"/>
                  <a:pt x="9799440" y="268443"/>
                  <a:pt x="9814477" y="233531"/>
                </a:cubicBezTo>
                <a:cubicBezTo>
                  <a:pt x="9842546" y="169402"/>
                  <a:pt x="9861429" y="104298"/>
                  <a:pt x="9873012" y="38619"/>
                </a:cubicBezTo>
                <a:lnTo>
                  <a:pt x="9875879" y="0"/>
                </a:lnTo>
                <a:lnTo>
                  <a:pt x="9965253" y="0"/>
                </a:lnTo>
                <a:lnTo>
                  <a:pt x="9930901" y="135026"/>
                </a:lnTo>
                <a:cubicBezTo>
                  <a:pt x="9915560" y="179805"/>
                  <a:pt x="9897837" y="223903"/>
                  <a:pt x="9880832" y="271562"/>
                </a:cubicBezTo>
                <a:cubicBezTo>
                  <a:pt x="9817639" y="451472"/>
                  <a:pt x="9825316" y="573022"/>
                  <a:pt x="9896024" y="749295"/>
                </a:cubicBezTo>
                <a:cubicBezTo>
                  <a:pt x="10068034" y="860020"/>
                  <a:pt x="10235704" y="977341"/>
                  <a:pt x="10395379" y="1102843"/>
                </a:cubicBezTo>
                <a:cubicBezTo>
                  <a:pt x="10227815" y="794610"/>
                  <a:pt x="10104867" y="497696"/>
                  <a:pt x="10225980" y="132061"/>
                </a:cubicBezTo>
                <a:cubicBezTo>
                  <a:pt x="10233239" y="110559"/>
                  <a:pt x="10303382" y="80255"/>
                  <a:pt x="10314210" y="109353"/>
                </a:cubicBezTo>
                <a:cubicBezTo>
                  <a:pt x="10408734" y="350872"/>
                  <a:pt x="10497596" y="594472"/>
                  <a:pt x="10573663" y="842430"/>
                </a:cubicBezTo>
                <a:cubicBezTo>
                  <a:pt x="10618238" y="986363"/>
                  <a:pt x="10653304" y="1120296"/>
                  <a:pt x="10583736" y="1259819"/>
                </a:cubicBezTo>
                <a:cubicBezTo>
                  <a:pt x="10685909" y="1347757"/>
                  <a:pt x="10784700" y="1440157"/>
                  <a:pt x="10880472" y="1537558"/>
                </a:cubicBezTo>
                <a:cubicBezTo>
                  <a:pt x="10849056" y="1070967"/>
                  <a:pt x="11034230" y="637538"/>
                  <a:pt x="11231212" y="216474"/>
                </a:cubicBezTo>
                <a:cubicBezTo>
                  <a:pt x="11242138" y="193394"/>
                  <a:pt x="11319709" y="169841"/>
                  <a:pt x="11317765" y="209405"/>
                </a:cubicBezTo>
                <a:cubicBezTo>
                  <a:pt x="11295958" y="696233"/>
                  <a:pt x="11372236" y="1247562"/>
                  <a:pt x="10982911" y="1622260"/>
                </a:cubicBezTo>
                <a:cubicBezTo>
                  <a:pt x="10979389" y="1625277"/>
                  <a:pt x="10974419" y="1628456"/>
                  <a:pt x="10968747" y="1630552"/>
                </a:cubicBezTo>
                <a:cubicBezTo>
                  <a:pt x="11069120" y="1738803"/>
                  <a:pt x="11166116" y="1851511"/>
                  <a:pt x="11258020" y="1972078"/>
                </a:cubicBezTo>
                <a:cubicBezTo>
                  <a:pt x="11414501" y="2177795"/>
                  <a:pt x="11558425" y="2393089"/>
                  <a:pt x="11688741" y="2616312"/>
                </a:cubicBezTo>
                <a:cubicBezTo>
                  <a:pt x="11728326" y="2494422"/>
                  <a:pt x="11744133" y="2360920"/>
                  <a:pt x="11794425" y="2252109"/>
                </a:cubicBezTo>
                <a:cubicBezTo>
                  <a:pt x="11793785" y="2248682"/>
                  <a:pt x="11793359" y="2244360"/>
                  <a:pt x="11792727" y="2240934"/>
                </a:cubicBezTo>
                <a:cubicBezTo>
                  <a:pt x="11786706" y="2242483"/>
                  <a:pt x="11780344" y="2243486"/>
                  <a:pt x="11776744" y="2242723"/>
                </a:cubicBezTo>
                <a:cubicBezTo>
                  <a:pt x="11442886" y="2179574"/>
                  <a:pt x="11457436" y="1554823"/>
                  <a:pt x="11442546" y="1307592"/>
                </a:cubicBezTo>
                <a:cubicBezTo>
                  <a:pt x="11441155" y="1284728"/>
                  <a:pt x="11514076" y="1258776"/>
                  <a:pt x="11527771" y="1275317"/>
                </a:cubicBezTo>
                <a:cubicBezTo>
                  <a:pt x="11715804" y="1499943"/>
                  <a:pt x="11799388" y="1758422"/>
                  <a:pt x="11851542" y="2034703"/>
                </a:cubicBezTo>
                <a:cubicBezTo>
                  <a:pt x="11913004" y="1924500"/>
                  <a:pt x="12015977" y="1821086"/>
                  <a:pt x="12122505" y="1727948"/>
                </a:cubicBezTo>
                <a:lnTo>
                  <a:pt x="12192000" y="1669975"/>
                </a:lnTo>
                <a:lnTo>
                  <a:pt x="12192000" y="1731063"/>
                </a:lnTo>
                <a:lnTo>
                  <a:pt x="12155105" y="1762181"/>
                </a:lnTo>
                <a:cubicBezTo>
                  <a:pt x="12056052" y="1853318"/>
                  <a:pt x="11965498" y="1956071"/>
                  <a:pt x="11918903" y="2062132"/>
                </a:cubicBezTo>
                <a:cubicBezTo>
                  <a:pt x="11960691" y="1997848"/>
                  <a:pt x="12011970" y="1941101"/>
                  <a:pt x="12067554" y="1888498"/>
                </a:cubicBezTo>
                <a:lnTo>
                  <a:pt x="12192000" y="1782392"/>
                </a:lnTo>
                <a:lnTo>
                  <a:pt x="12192000" y="1822559"/>
                </a:lnTo>
                <a:lnTo>
                  <a:pt x="12087498" y="1911764"/>
                </a:lnTo>
                <a:cubicBezTo>
                  <a:pt x="12032329" y="1964102"/>
                  <a:pt x="11981742" y="2020408"/>
                  <a:pt x="11941335" y="2083809"/>
                </a:cubicBezTo>
                <a:cubicBezTo>
                  <a:pt x="11925082" y="2109523"/>
                  <a:pt x="11910985" y="2136169"/>
                  <a:pt x="11898139" y="2163553"/>
                </a:cubicBezTo>
                <a:cubicBezTo>
                  <a:pt x="11945914" y="2129922"/>
                  <a:pt x="11992854" y="2093778"/>
                  <a:pt x="12037359" y="2053816"/>
                </a:cubicBezTo>
                <a:lnTo>
                  <a:pt x="12192000" y="1901891"/>
                </a:lnTo>
                <a:lnTo>
                  <a:pt x="12192000" y="1973912"/>
                </a:lnTo>
                <a:lnTo>
                  <a:pt x="12054488" y="2104939"/>
                </a:lnTo>
                <a:cubicBezTo>
                  <a:pt x="12007570" y="2147210"/>
                  <a:pt x="11919625" y="2193495"/>
                  <a:pt x="11880977" y="2245040"/>
                </a:cubicBezTo>
                <a:cubicBezTo>
                  <a:pt x="11880428" y="2245391"/>
                  <a:pt x="11880223" y="2246288"/>
                  <a:pt x="11879666" y="2246644"/>
                </a:cubicBezTo>
                <a:cubicBezTo>
                  <a:pt x="11877599" y="2249494"/>
                  <a:pt x="11875186" y="2251803"/>
                  <a:pt x="11873674" y="2254306"/>
                </a:cubicBezTo>
                <a:cubicBezTo>
                  <a:pt x="11806563" y="2362374"/>
                  <a:pt x="11801847" y="2563131"/>
                  <a:pt x="11738608" y="2689417"/>
                </a:cubicBezTo>
                <a:cubicBezTo>
                  <a:pt x="11737642" y="2691562"/>
                  <a:pt x="11735234" y="2693876"/>
                  <a:pt x="11732820" y="2696184"/>
                </a:cubicBezTo>
                <a:cubicBezTo>
                  <a:pt x="11856220" y="2915593"/>
                  <a:pt x="11965159" y="3142523"/>
                  <a:pt x="12058063" y="3376045"/>
                </a:cubicBezTo>
                <a:lnTo>
                  <a:pt x="12077722" y="3428999"/>
                </a:lnTo>
                <a:lnTo>
                  <a:pt x="11980831" y="3428999"/>
                </a:lnTo>
                <a:lnTo>
                  <a:pt x="11842370" y="3103596"/>
                </a:lnTo>
                <a:lnTo>
                  <a:pt x="11807118" y="3032642"/>
                </a:lnTo>
                <a:cubicBezTo>
                  <a:pt x="11675874" y="2761726"/>
                  <a:pt x="11523363" y="2501353"/>
                  <a:pt x="11352410" y="2253534"/>
                </a:cubicBezTo>
                <a:cubicBezTo>
                  <a:pt x="11349154" y="2253314"/>
                  <a:pt x="11346248" y="2253642"/>
                  <a:pt x="11344098" y="2252717"/>
                </a:cubicBezTo>
                <a:cubicBezTo>
                  <a:pt x="11146884" y="2178050"/>
                  <a:pt x="10940954" y="2145737"/>
                  <a:pt x="10730809" y="2156749"/>
                </a:cubicBezTo>
                <a:cubicBezTo>
                  <a:pt x="10726045" y="2159034"/>
                  <a:pt x="10720166" y="2162021"/>
                  <a:pt x="10713050" y="2164271"/>
                </a:cubicBezTo>
                <a:cubicBezTo>
                  <a:pt x="10300570" y="2303161"/>
                  <a:pt x="9845774" y="2211588"/>
                  <a:pt x="9420192" y="2263050"/>
                </a:cubicBezTo>
                <a:cubicBezTo>
                  <a:pt x="9405112" y="2265029"/>
                  <a:pt x="9380308" y="2257903"/>
                  <a:pt x="9404066" y="2242708"/>
                </a:cubicBezTo>
                <a:cubicBezTo>
                  <a:pt x="9811305" y="1986077"/>
                  <a:pt x="10269729" y="1904413"/>
                  <a:pt x="10712309" y="2109562"/>
                </a:cubicBezTo>
                <a:cubicBezTo>
                  <a:pt x="10909559" y="2093006"/>
                  <a:pt x="11103888" y="2112041"/>
                  <a:pt x="11291486" y="2166804"/>
                </a:cubicBezTo>
                <a:cubicBezTo>
                  <a:pt x="11253937" y="2114176"/>
                  <a:pt x="11215832" y="2061905"/>
                  <a:pt x="11176624" y="2010340"/>
                </a:cubicBezTo>
                <a:cubicBezTo>
                  <a:pt x="11019444" y="1803532"/>
                  <a:pt x="10848144" y="1617247"/>
                  <a:pt x="10665962" y="1445588"/>
                </a:cubicBezTo>
                <a:cubicBezTo>
                  <a:pt x="10659400" y="1447493"/>
                  <a:pt x="10653378" y="1449043"/>
                  <a:pt x="10647017" y="1450047"/>
                </a:cubicBezTo>
                <a:cubicBezTo>
                  <a:pt x="10469841" y="1508947"/>
                  <a:pt x="10294852" y="1560315"/>
                  <a:pt x="10107096" y="1560072"/>
                </a:cubicBezTo>
                <a:cubicBezTo>
                  <a:pt x="9884392" y="1559955"/>
                  <a:pt x="9658777" y="1518776"/>
                  <a:pt x="9439953" y="1480921"/>
                </a:cubicBezTo>
                <a:cubicBezTo>
                  <a:pt x="9408584" y="1475693"/>
                  <a:pt x="9464056" y="1445580"/>
                  <a:pt x="9470279" y="1443131"/>
                </a:cubicBezTo>
                <a:cubicBezTo>
                  <a:pt x="9777078" y="1343480"/>
                  <a:pt x="10227985" y="1251296"/>
                  <a:pt x="10565024" y="1352269"/>
                </a:cubicBezTo>
                <a:cubicBezTo>
                  <a:pt x="10362949" y="1172638"/>
                  <a:pt x="10148128" y="1009593"/>
                  <a:pt x="9922490" y="858833"/>
                </a:cubicBezTo>
                <a:cubicBezTo>
                  <a:pt x="9921938" y="859186"/>
                  <a:pt x="9921032" y="858993"/>
                  <a:pt x="9920481" y="859346"/>
                </a:cubicBezTo>
                <a:cubicBezTo>
                  <a:pt x="9919033" y="859508"/>
                  <a:pt x="9917026" y="860026"/>
                  <a:pt x="9916127" y="859836"/>
                </a:cubicBezTo>
                <a:cubicBezTo>
                  <a:pt x="9902906" y="859860"/>
                  <a:pt x="9795895" y="935971"/>
                  <a:pt x="9791125" y="938248"/>
                </a:cubicBezTo>
                <a:cubicBezTo>
                  <a:pt x="9707175" y="977384"/>
                  <a:pt x="9617775" y="1003133"/>
                  <a:pt x="9528364" y="1022767"/>
                </a:cubicBezTo>
                <a:cubicBezTo>
                  <a:pt x="9228232" y="1089029"/>
                  <a:pt x="8927622" y="1097349"/>
                  <a:pt x="8629850" y="1184329"/>
                </a:cubicBezTo>
                <a:cubicBezTo>
                  <a:pt x="8609591" y="1190390"/>
                  <a:pt x="8554225" y="1189011"/>
                  <a:pt x="8600239" y="1167243"/>
                </a:cubicBezTo>
                <a:cubicBezTo>
                  <a:pt x="8928850" y="1009196"/>
                  <a:pt x="9367700" y="707057"/>
                  <a:pt x="9761570" y="753283"/>
                </a:cubicBezTo>
                <a:cubicBezTo>
                  <a:pt x="9633677" y="672602"/>
                  <a:pt x="9502269" y="594929"/>
                  <a:pt x="9368237" y="520470"/>
                </a:cubicBezTo>
                <a:cubicBezTo>
                  <a:pt x="9363677" y="521852"/>
                  <a:pt x="9358768" y="522697"/>
                  <a:pt x="9354614" y="522288"/>
                </a:cubicBezTo>
                <a:cubicBezTo>
                  <a:pt x="9045666" y="683095"/>
                  <a:pt x="8711508" y="755792"/>
                  <a:pt x="8364351" y="730267"/>
                </a:cubicBezTo>
                <a:cubicBezTo>
                  <a:pt x="8322605" y="727073"/>
                  <a:pt x="8373028" y="696362"/>
                  <a:pt x="8386567" y="690760"/>
                </a:cubicBezTo>
                <a:cubicBezTo>
                  <a:pt x="8661942" y="588222"/>
                  <a:pt x="8938634" y="428115"/>
                  <a:pt x="9231713" y="444539"/>
                </a:cubicBezTo>
                <a:lnTo>
                  <a:pt x="9023301" y="334109"/>
                </a:lnTo>
                <a:cubicBezTo>
                  <a:pt x="9018245" y="333512"/>
                  <a:pt x="9014299" y="332207"/>
                  <a:pt x="9010556" y="329998"/>
                </a:cubicBezTo>
                <a:cubicBezTo>
                  <a:pt x="8866159" y="300489"/>
                  <a:pt x="8772044" y="209935"/>
                  <a:pt x="8687367" y="101276"/>
                </a:cubicBezTo>
                <a:lnTo>
                  <a:pt x="8613009" y="0"/>
                </a:lnTo>
                <a:close/>
                <a:moveTo>
                  <a:pt x="4382818" y="0"/>
                </a:moveTo>
                <a:lnTo>
                  <a:pt x="4463614" y="0"/>
                </a:lnTo>
                <a:lnTo>
                  <a:pt x="4557150" y="81023"/>
                </a:lnTo>
                <a:cubicBezTo>
                  <a:pt x="4661606" y="177446"/>
                  <a:pt x="4760255" y="280152"/>
                  <a:pt x="4856936" y="380146"/>
                </a:cubicBezTo>
                <a:cubicBezTo>
                  <a:pt x="4939779" y="466025"/>
                  <a:pt x="5024071" y="553240"/>
                  <a:pt x="5111996" y="636759"/>
                </a:cubicBezTo>
                <a:cubicBezTo>
                  <a:pt x="5199925" y="720276"/>
                  <a:pt x="5291490" y="800096"/>
                  <a:pt x="5388878" y="871185"/>
                </a:cubicBezTo>
                <a:cubicBezTo>
                  <a:pt x="5401114" y="874421"/>
                  <a:pt x="5413353" y="877662"/>
                  <a:pt x="5425556" y="879967"/>
                </a:cubicBezTo>
                <a:cubicBezTo>
                  <a:pt x="5290970" y="693931"/>
                  <a:pt x="5119226" y="545244"/>
                  <a:pt x="4943646" y="393916"/>
                </a:cubicBezTo>
                <a:cubicBezTo>
                  <a:pt x="4828850" y="295110"/>
                  <a:pt x="4714058" y="196311"/>
                  <a:pt x="4594837" y="103274"/>
                </a:cubicBezTo>
                <a:cubicBezTo>
                  <a:pt x="4578644" y="90676"/>
                  <a:pt x="4548631" y="60178"/>
                  <a:pt x="4518536" y="31511"/>
                </a:cubicBezTo>
                <a:lnTo>
                  <a:pt x="4483543" y="0"/>
                </a:lnTo>
                <a:lnTo>
                  <a:pt x="4534233" y="0"/>
                </a:lnTo>
                <a:lnTo>
                  <a:pt x="4633631" y="74706"/>
                </a:lnTo>
                <a:cubicBezTo>
                  <a:pt x="4740433" y="159974"/>
                  <a:pt x="4845128" y="247888"/>
                  <a:pt x="4949299" y="337336"/>
                </a:cubicBezTo>
                <a:cubicBezTo>
                  <a:pt x="5065543" y="437477"/>
                  <a:pt x="5184542" y="536579"/>
                  <a:pt x="5291452" y="647801"/>
                </a:cubicBezTo>
                <a:cubicBezTo>
                  <a:pt x="5309900" y="666629"/>
                  <a:pt x="5393714" y="782504"/>
                  <a:pt x="5434998" y="825100"/>
                </a:cubicBezTo>
                <a:cubicBezTo>
                  <a:pt x="5369347" y="743892"/>
                  <a:pt x="5356822" y="407202"/>
                  <a:pt x="5351015" y="331989"/>
                </a:cubicBezTo>
                <a:cubicBezTo>
                  <a:pt x="5345883" y="264779"/>
                  <a:pt x="5343618" y="197920"/>
                  <a:pt x="5344012" y="131333"/>
                </a:cubicBezTo>
                <a:lnTo>
                  <a:pt x="5349920" y="0"/>
                </a:lnTo>
                <a:lnTo>
                  <a:pt x="5401317" y="0"/>
                </a:lnTo>
                <a:cubicBezTo>
                  <a:pt x="5401164" y="27934"/>
                  <a:pt x="5401012" y="55867"/>
                  <a:pt x="5400859" y="83801"/>
                </a:cubicBezTo>
                <a:cubicBezTo>
                  <a:pt x="5401142" y="121653"/>
                  <a:pt x="5401664" y="157291"/>
                  <a:pt x="5401644" y="188847"/>
                </a:cubicBezTo>
                <a:cubicBezTo>
                  <a:pt x="5401790" y="378859"/>
                  <a:pt x="5425483" y="563734"/>
                  <a:pt x="5467256" y="746494"/>
                </a:cubicBezTo>
                <a:cubicBezTo>
                  <a:pt x="5469824" y="542868"/>
                  <a:pt x="5459296" y="337904"/>
                  <a:pt x="5448069" y="138554"/>
                </a:cubicBezTo>
                <a:lnTo>
                  <a:pt x="5440458" y="0"/>
                </a:lnTo>
                <a:lnTo>
                  <a:pt x="5472521" y="0"/>
                </a:lnTo>
                <a:lnTo>
                  <a:pt x="5480135" y="136802"/>
                </a:lnTo>
                <a:cubicBezTo>
                  <a:pt x="5490809" y="333845"/>
                  <a:pt x="5501220" y="536024"/>
                  <a:pt x="5499023" y="737310"/>
                </a:cubicBezTo>
                <a:cubicBezTo>
                  <a:pt x="5546233" y="555186"/>
                  <a:pt x="5562118" y="370116"/>
                  <a:pt x="5547022" y="178838"/>
                </a:cubicBezTo>
                <a:lnTo>
                  <a:pt x="5522799" y="0"/>
                </a:lnTo>
                <a:lnTo>
                  <a:pt x="5573386" y="0"/>
                </a:lnTo>
                <a:lnTo>
                  <a:pt x="5587618" y="82353"/>
                </a:lnTo>
                <a:cubicBezTo>
                  <a:pt x="5626891" y="364989"/>
                  <a:pt x="5616244" y="649256"/>
                  <a:pt x="5519779" y="930223"/>
                </a:cubicBezTo>
                <a:cubicBezTo>
                  <a:pt x="5520262" y="930669"/>
                  <a:pt x="5520293" y="931602"/>
                  <a:pt x="5520293" y="931602"/>
                </a:cubicBezTo>
                <a:cubicBezTo>
                  <a:pt x="5627244" y="1008825"/>
                  <a:pt x="5699666" y="1119575"/>
                  <a:pt x="5767221" y="1236564"/>
                </a:cubicBezTo>
                <a:cubicBezTo>
                  <a:pt x="6275281" y="1270277"/>
                  <a:pt x="6739386" y="1349523"/>
                  <a:pt x="6937169" y="1386941"/>
                </a:cubicBezTo>
                <a:cubicBezTo>
                  <a:pt x="7134952" y="1424359"/>
                  <a:pt x="7020263" y="1474218"/>
                  <a:pt x="6953922" y="1461068"/>
                </a:cubicBezTo>
                <a:cubicBezTo>
                  <a:pt x="6799988" y="1430556"/>
                  <a:pt x="6485790" y="1386676"/>
                  <a:pt x="6071359" y="1341770"/>
                </a:cubicBezTo>
                <a:lnTo>
                  <a:pt x="6038839" y="1335474"/>
                </a:lnTo>
                <a:cubicBezTo>
                  <a:pt x="6038795" y="1335265"/>
                  <a:pt x="6038750" y="1335056"/>
                  <a:pt x="6038706" y="1334847"/>
                </a:cubicBezTo>
                <a:lnTo>
                  <a:pt x="6037784" y="1335270"/>
                </a:lnTo>
                <a:lnTo>
                  <a:pt x="6038839" y="1335474"/>
                </a:lnTo>
                <a:lnTo>
                  <a:pt x="6040338" y="1342418"/>
                </a:lnTo>
                <a:cubicBezTo>
                  <a:pt x="6039088" y="1352803"/>
                  <a:pt x="6034314" y="1365510"/>
                  <a:pt x="6024488" y="1380903"/>
                </a:cubicBezTo>
                <a:cubicBezTo>
                  <a:pt x="5910095" y="1629984"/>
                  <a:pt x="5773348" y="1867385"/>
                  <a:pt x="5599771" y="2080652"/>
                </a:cubicBezTo>
                <a:cubicBezTo>
                  <a:pt x="5583815" y="2100842"/>
                  <a:pt x="5566811" y="2118293"/>
                  <a:pt x="5548843" y="2134845"/>
                </a:cubicBezTo>
                <a:cubicBezTo>
                  <a:pt x="5773782" y="2216205"/>
                  <a:pt x="5890323" y="2638151"/>
                  <a:pt x="5940952" y="2821028"/>
                </a:cubicBezTo>
                <a:cubicBezTo>
                  <a:pt x="5979301" y="2958982"/>
                  <a:pt x="6009900" y="3098294"/>
                  <a:pt x="6043441" y="3236847"/>
                </a:cubicBezTo>
                <a:lnTo>
                  <a:pt x="6093432" y="3429000"/>
                </a:lnTo>
                <a:lnTo>
                  <a:pt x="6034344" y="3429000"/>
                </a:lnTo>
                <a:lnTo>
                  <a:pt x="6026679" y="3407959"/>
                </a:lnTo>
                <a:cubicBezTo>
                  <a:pt x="5958957" y="3236497"/>
                  <a:pt x="5878558" y="3069078"/>
                  <a:pt x="5800441" y="2906286"/>
                </a:cubicBezTo>
                <a:cubicBezTo>
                  <a:pt x="5703359" y="2702918"/>
                  <a:pt x="5602295" y="2493187"/>
                  <a:pt x="5526562" y="2276388"/>
                </a:cubicBezTo>
                <a:cubicBezTo>
                  <a:pt x="5523956" y="2269505"/>
                  <a:pt x="5521803" y="2262139"/>
                  <a:pt x="5519640" y="2254774"/>
                </a:cubicBezTo>
                <a:cubicBezTo>
                  <a:pt x="5523207" y="2541988"/>
                  <a:pt x="5738292" y="2877566"/>
                  <a:pt x="5844559" y="3124349"/>
                </a:cubicBezTo>
                <a:lnTo>
                  <a:pt x="5975994" y="3429000"/>
                </a:lnTo>
                <a:lnTo>
                  <a:pt x="5898547" y="3429000"/>
                </a:lnTo>
                <a:lnTo>
                  <a:pt x="5682041" y="2926860"/>
                </a:lnTo>
                <a:cubicBezTo>
                  <a:pt x="5609136" y="2757449"/>
                  <a:pt x="5505535" y="2577625"/>
                  <a:pt x="5461758" y="2391220"/>
                </a:cubicBezTo>
                <a:cubicBezTo>
                  <a:pt x="5415457" y="2654349"/>
                  <a:pt x="5335494" y="2905433"/>
                  <a:pt x="5237282" y="3150086"/>
                </a:cubicBezTo>
                <a:lnTo>
                  <a:pt x="5115009" y="3429000"/>
                </a:lnTo>
                <a:lnTo>
                  <a:pt x="5028074" y="3429000"/>
                </a:lnTo>
                <a:lnTo>
                  <a:pt x="5079508" y="3320074"/>
                </a:lnTo>
                <a:cubicBezTo>
                  <a:pt x="5200211" y="3053556"/>
                  <a:pt x="5305048" y="2781716"/>
                  <a:pt x="5371846" y="2495413"/>
                </a:cubicBezTo>
                <a:lnTo>
                  <a:pt x="5270512" y="2709975"/>
                </a:lnTo>
                <a:cubicBezTo>
                  <a:pt x="5192357" y="2875175"/>
                  <a:pt x="5112108" y="3046512"/>
                  <a:pt x="5062409" y="3224544"/>
                </a:cubicBezTo>
                <a:cubicBezTo>
                  <a:pt x="5053035" y="3257987"/>
                  <a:pt x="5045072" y="3291843"/>
                  <a:pt x="5036628" y="3325247"/>
                </a:cubicBezTo>
                <a:lnTo>
                  <a:pt x="5009112" y="3429000"/>
                </a:lnTo>
                <a:lnTo>
                  <a:pt x="4976679" y="3429000"/>
                </a:lnTo>
                <a:lnTo>
                  <a:pt x="5006537" y="3318068"/>
                </a:lnTo>
                <a:cubicBezTo>
                  <a:pt x="5014940" y="3283729"/>
                  <a:pt x="5022903" y="3249883"/>
                  <a:pt x="5032723" y="3215957"/>
                </a:cubicBezTo>
                <a:cubicBezTo>
                  <a:pt x="5083245" y="3035091"/>
                  <a:pt x="5164383" y="2862790"/>
                  <a:pt x="5242949" y="2696175"/>
                </a:cubicBezTo>
                <a:lnTo>
                  <a:pt x="5286321" y="2604555"/>
                </a:lnTo>
                <a:cubicBezTo>
                  <a:pt x="5153522" y="2789172"/>
                  <a:pt x="5058694" y="2991826"/>
                  <a:pt x="5008210" y="3220194"/>
                </a:cubicBezTo>
                <a:cubicBezTo>
                  <a:pt x="4999505" y="3258732"/>
                  <a:pt x="4992445" y="3297670"/>
                  <a:pt x="4986321" y="3336687"/>
                </a:cubicBezTo>
                <a:lnTo>
                  <a:pt x="4973474" y="3429000"/>
                </a:lnTo>
                <a:lnTo>
                  <a:pt x="4907178" y="3429000"/>
                </a:lnTo>
                <a:lnTo>
                  <a:pt x="4910810" y="3400660"/>
                </a:lnTo>
                <a:cubicBezTo>
                  <a:pt x="4927183" y="3266980"/>
                  <a:pt x="4945608" y="3133743"/>
                  <a:pt x="4987461" y="3003994"/>
                </a:cubicBezTo>
                <a:cubicBezTo>
                  <a:pt x="5033887" y="2860556"/>
                  <a:pt x="5098947" y="2728948"/>
                  <a:pt x="5179262" y="2606044"/>
                </a:cubicBezTo>
                <a:cubicBezTo>
                  <a:pt x="5016033" y="2740178"/>
                  <a:pt x="4838252" y="2859995"/>
                  <a:pt x="4689678" y="3011241"/>
                </a:cubicBezTo>
                <a:cubicBezTo>
                  <a:pt x="4615724" y="3086503"/>
                  <a:pt x="4545518" y="3165166"/>
                  <a:pt x="4477543" y="3245836"/>
                </a:cubicBezTo>
                <a:lnTo>
                  <a:pt x="4329957" y="3429000"/>
                </a:lnTo>
                <a:lnTo>
                  <a:pt x="4218595" y="3429000"/>
                </a:lnTo>
                <a:lnTo>
                  <a:pt x="4368888" y="3239412"/>
                </a:lnTo>
                <a:cubicBezTo>
                  <a:pt x="4431654" y="3162444"/>
                  <a:pt x="4495926" y="3086754"/>
                  <a:pt x="4563091" y="3013508"/>
                </a:cubicBezTo>
                <a:cubicBezTo>
                  <a:pt x="4810353" y="2744676"/>
                  <a:pt x="5160740" y="2562069"/>
                  <a:pt x="5387324" y="2276830"/>
                </a:cubicBezTo>
                <a:cubicBezTo>
                  <a:pt x="5286064" y="2365177"/>
                  <a:pt x="5178968" y="2447241"/>
                  <a:pt x="5073620" y="2526437"/>
                </a:cubicBezTo>
                <a:cubicBezTo>
                  <a:pt x="4943865" y="2624305"/>
                  <a:pt x="4809130" y="2725627"/>
                  <a:pt x="4689789" y="2839382"/>
                </a:cubicBezTo>
                <a:cubicBezTo>
                  <a:pt x="4591303" y="2932972"/>
                  <a:pt x="4502007" y="3035046"/>
                  <a:pt x="4418722" y="3141886"/>
                </a:cubicBezTo>
                <a:lnTo>
                  <a:pt x="4214944" y="3429000"/>
                </a:lnTo>
                <a:lnTo>
                  <a:pt x="4177898" y="3429000"/>
                </a:lnTo>
                <a:lnTo>
                  <a:pt x="4391597" y="3127370"/>
                </a:lnTo>
                <a:cubicBezTo>
                  <a:pt x="4476641" y="3017900"/>
                  <a:pt x="4567929" y="2913186"/>
                  <a:pt x="4668889" y="2817399"/>
                </a:cubicBezTo>
                <a:cubicBezTo>
                  <a:pt x="4789603" y="2703122"/>
                  <a:pt x="4925227" y="2600827"/>
                  <a:pt x="5055427" y="2502476"/>
                </a:cubicBezTo>
                <a:cubicBezTo>
                  <a:pt x="5161670" y="2422314"/>
                  <a:pt x="5270142" y="2339732"/>
                  <a:pt x="5371814" y="2249975"/>
                </a:cubicBezTo>
                <a:cubicBezTo>
                  <a:pt x="5250056" y="2303278"/>
                  <a:pt x="5117554" y="2332328"/>
                  <a:pt x="4987918" y="2409701"/>
                </a:cubicBezTo>
                <a:cubicBezTo>
                  <a:pt x="4699961" y="2581191"/>
                  <a:pt x="4491898" y="2857162"/>
                  <a:pt x="4317146" y="3158716"/>
                </a:cubicBezTo>
                <a:lnTo>
                  <a:pt x="4171627" y="3429000"/>
                </a:lnTo>
                <a:lnTo>
                  <a:pt x="4081585" y="3429000"/>
                </a:lnTo>
                <a:lnTo>
                  <a:pt x="4238603" y="3130341"/>
                </a:lnTo>
                <a:cubicBezTo>
                  <a:pt x="4385995" y="2870856"/>
                  <a:pt x="4555804" y="2627475"/>
                  <a:pt x="4778333" y="2444626"/>
                </a:cubicBezTo>
                <a:cubicBezTo>
                  <a:pt x="4974935" y="2283072"/>
                  <a:pt x="5214460" y="2274893"/>
                  <a:pt x="5414185" y="2144882"/>
                </a:cubicBezTo>
                <a:cubicBezTo>
                  <a:pt x="5665168" y="1980695"/>
                  <a:pt x="5834734" y="1608780"/>
                  <a:pt x="5959648" y="1331797"/>
                </a:cubicBezTo>
                <a:cubicBezTo>
                  <a:pt x="5758178" y="1313307"/>
                  <a:pt x="5556149" y="1304150"/>
                  <a:pt x="5355019" y="1305672"/>
                </a:cubicBezTo>
                <a:cubicBezTo>
                  <a:pt x="5292258" y="1471655"/>
                  <a:pt x="5203125" y="1618664"/>
                  <a:pt x="5083565" y="1750121"/>
                </a:cubicBezTo>
                <a:cubicBezTo>
                  <a:pt x="5049677" y="1950813"/>
                  <a:pt x="4862890" y="2066797"/>
                  <a:pt x="4713577" y="2187803"/>
                </a:cubicBezTo>
                <a:cubicBezTo>
                  <a:pt x="4481263" y="2376403"/>
                  <a:pt x="4239092" y="2551417"/>
                  <a:pt x="3989559" y="2716945"/>
                </a:cubicBezTo>
                <a:cubicBezTo>
                  <a:pt x="3958721" y="2737743"/>
                  <a:pt x="3915645" y="2662150"/>
                  <a:pt x="3939824" y="2637900"/>
                </a:cubicBezTo>
                <a:cubicBezTo>
                  <a:pt x="4170724" y="2402323"/>
                  <a:pt x="4361787" y="2137131"/>
                  <a:pt x="4584537" y="1895826"/>
                </a:cubicBezTo>
                <a:cubicBezTo>
                  <a:pt x="4710868" y="1758971"/>
                  <a:pt x="4848359" y="1668244"/>
                  <a:pt x="5037105" y="1659765"/>
                </a:cubicBezTo>
                <a:cubicBezTo>
                  <a:pt x="5038033" y="1659728"/>
                  <a:pt x="5039001" y="1660622"/>
                  <a:pt x="5039930" y="1660585"/>
                </a:cubicBezTo>
                <a:cubicBezTo>
                  <a:pt x="5133008" y="1553937"/>
                  <a:pt x="5207480" y="1436387"/>
                  <a:pt x="5263764" y="1306525"/>
                </a:cubicBezTo>
                <a:cubicBezTo>
                  <a:pt x="4867298" y="1314930"/>
                  <a:pt x="4472427" y="1363315"/>
                  <a:pt x="4086300" y="1455599"/>
                </a:cubicBezTo>
                <a:cubicBezTo>
                  <a:pt x="4087456" y="1461142"/>
                  <a:pt x="4087673" y="1466720"/>
                  <a:pt x="4085485" y="1470070"/>
                </a:cubicBezTo>
                <a:cubicBezTo>
                  <a:pt x="4003302" y="1581406"/>
                  <a:pt x="3928312" y="1697573"/>
                  <a:pt x="3871915" y="1824645"/>
                </a:cubicBezTo>
                <a:cubicBezTo>
                  <a:pt x="3845467" y="1885321"/>
                  <a:pt x="3832705" y="1973857"/>
                  <a:pt x="3799374" y="2037127"/>
                </a:cubicBezTo>
                <a:cubicBezTo>
                  <a:pt x="3785138" y="2416399"/>
                  <a:pt x="3675506" y="2848604"/>
                  <a:pt x="3498850" y="3232888"/>
                </a:cubicBezTo>
                <a:lnTo>
                  <a:pt x="3399216" y="3429000"/>
                </a:lnTo>
                <a:lnTo>
                  <a:pt x="3303688" y="3429000"/>
                </a:lnTo>
                <a:lnTo>
                  <a:pt x="3391774" y="3268181"/>
                </a:lnTo>
                <a:cubicBezTo>
                  <a:pt x="3573729" y="2908659"/>
                  <a:pt x="3697480" y="2493895"/>
                  <a:pt x="3735540" y="2117923"/>
                </a:cubicBezTo>
                <a:cubicBezTo>
                  <a:pt x="3733489" y="2124993"/>
                  <a:pt x="3731483" y="2132993"/>
                  <a:pt x="3729438" y="2140058"/>
                </a:cubicBezTo>
                <a:cubicBezTo>
                  <a:pt x="3722922" y="2163607"/>
                  <a:pt x="3715485" y="2187189"/>
                  <a:pt x="3707782" y="2215908"/>
                </a:cubicBezTo>
                <a:cubicBezTo>
                  <a:pt x="3671550" y="2346366"/>
                  <a:pt x="3633159" y="2481098"/>
                  <a:pt x="3583827" y="2610215"/>
                </a:cubicBezTo>
                <a:cubicBezTo>
                  <a:pt x="3571998" y="2640498"/>
                  <a:pt x="3559686" y="2670330"/>
                  <a:pt x="3547861" y="2700609"/>
                </a:cubicBezTo>
                <a:cubicBezTo>
                  <a:pt x="3528366" y="2748894"/>
                  <a:pt x="3507534" y="2798631"/>
                  <a:pt x="3490905" y="2848660"/>
                </a:cubicBezTo>
                <a:cubicBezTo>
                  <a:pt x="3477958" y="2885973"/>
                  <a:pt x="3466463" y="2924624"/>
                  <a:pt x="3455859" y="2962301"/>
                </a:cubicBezTo>
                <a:cubicBezTo>
                  <a:pt x="3447266" y="2991993"/>
                  <a:pt x="3438672" y="3021673"/>
                  <a:pt x="3429112" y="3050469"/>
                </a:cubicBezTo>
                <a:cubicBezTo>
                  <a:pt x="3394330" y="3158977"/>
                  <a:pt x="3348719" y="3264654"/>
                  <a:pt x="3304862" y="3367476"/>
                </a:cubicBezTo>
                <a:lnTo>
                  <a:pt x="3276071" y="3429000"/>
                </a:lnTo>
                <a:lnTo>
                  <a:pt x="3240805" y="3429000"/>
                </a:lnTo>
                <a:lnTo>
                  <a:pt x="3275917" y="3354192"/>
                </a:lnTo>
                <a:cubicBezTo>
                  <a:pt x="3319817" y="3252303"/>
                  <a:pt x="3364982" y="3147108"/>
                  <a:pt x="3399358" y="3040011"/>
                </a:cubicBezTo>
                <a:cubicBezTo>
                  <a:pt x="3408430" y="3010778"/>
                  <a:pt x="3417061" y="2982021"/>
                  <a:pt x="3425650" y="2952333"/>
                </a:cubicBezTo>
                <a:cubicBezTo>
                  <a:pt x="3436256" y="2914653"/>
                  <a:pt x="3448199" y="2875520"/>
                  <a:pt x="3460661" y="2837763"/>
                </a:cubicBezTo>
                <a:cubicBezTo>
                  <a:pt x="3477731" y="2787246"/>
                  <a:pt x="3498530" y="2736579"/>
                  <a:pt x="3518021" y="2688298"/>
                </a:cubicBezTo>
                <a:cubicBezTo>
                  <a:pt x="3530339" y="2658462"/>
                  <a:pt x="3542206" y="2629115"/>
                  <a:pt x="3554035" y="2598832"/>
                </a:cubicBezTo>
                <a:cubicBezTo>
                  <a:pt x="3602956" y="2471128"/>
                  <a:pt x="3640454" y="2337362"/>
                  <a:pt x="3677174" y="2207351"/>
                </a:cubicBezTo>
                <a:cubicBezTo>
                  <a:pt x="3685353" y="2179086"/>
                  <a:pt x="3692308" y="2155047"/>
                  <a:pt x="3698819" y="2131503"/>
                </a:cubicBezTo>
                <a:cubicBezTo>
                  <a:pt x="3699603" y="2127742"/>
                  <a:pt x="3701314" y="2123952"/>
                  <a:pt x="3702094" y="2120194"/>
                </a:cubicBezTo>
                <a:cubicBezTo>
                  <a:pt x="3586407" y="2255227"/>
                  <a:pt x="3491727" y="2426671"/>
                  <a:pt x="3398355" y="2665603"/>
                </a:cubicBezTo>
                <a:cubicBezTo>
                  <a:pt x="3309322" y="2893763"/>
                  <a:pt x="3241029" y="3129474"/>
                  <a:pt x="3193941" y="3369775"/>
                </a:cubicBezTo>
                <a:lnTo>
                  <a:pt x="3184140" y="3429000"/>
                </a:lnTo>
                <a:lnTo>
                  <a:pt x="3099978" y="3429000"/>
                </a:lnTo>
                <a:lnTo>
                  <a:pt x="3101556" y="3414337"/>
                </a:lnTo>
                <a:cubicBezTo>
                  <a:pt x="3144932" y="3050621"/>
                  <a:pt x="3209988" y="2683612"/>
                  <a:pt x="3370162" y="2356550"/>
                </a:cubicBezTo>
                <a:cubicBezTo>
                  <a:pt x="3467073" y="2159398"/>
                  <a:pt x="3627623" y="2109666"/>
                  <a:pt x="3746477" y="1948889"/>
                </a:cubicBezTo>
                <a:cubicBezTo>
                  <a:pt x="3800786" y="1874532"/>
                  <a:pt x="3818424" y="1744820"/>
                  <a:pt x="3863399" y="1658257"/>
                </a:cubicBezTo>
                <a:cubicBezTo>
                  <a:pt x="3894981" y="1597843"/>
                  <a:pt x="3930436" y="1541007"/>
                  <a:pt x="3968712" y="1484989"/>
                </a:cubicBezTo>
                <a:cubicBezTo>
                  <a:pt x="3564505" y="1591029"/>
                  <a:pt x="3170154" y="1745588"/>
                  <a:pt x="2792390" y="1953974"/>
                </a:cubicBezTo>
                <a:lnTo>
                  <a:pt x="2714982" y="1998051"/>
                </a:lnTo>
                <a:cubicBezTo>
                  <a:pt x="2773600" y="2194577"/>
                  <a:pt x="2823261" y="2388201"/>
                  <a:pt x="2813361" y="2594912"/>
                </a:cubicBezTo>
                <a:cubicBezTo>
                  <a:pt x="2800935" y="2854826"/>
                  <a:pt x="2738768" y="3117188"/>
                  <a:pt x="2688430" y="3372564"/>
                </a:cubicBezTo>
                <a:cubicBezTo>
                  <a:pt x="2680286" y="3413403"/>
                  <a:pt x="2633415" y="3347749"/>
                  <a:pt x="2629626" y="3334394"/>
                </a:cubicBezTo>
                <a:cubicBezTo>
                  <a:pt x="2507208" y="2928509"/>
                  <a:pt x="2389664" y="2481450"/>
                  <a:pt x="2565328" y="2087399"/>
                </a:cubicBezTo>
                <a:cubicBezTo>
                  <a:pt x="2340344" y="2226334"/>
                  <a:pt x="2126262" y="2381607"/>
                  <a:pt x="1922999" y="2551343"/>
                </a:cubicBezTo>
                <a:cubicBezTo>
                  <a:pt x="1913735" y="2692357"/>
                  <a:pt x="1951823" y="2841268"/>
                  <a:pt x="1950261" y="2976858"/>
                </a:cubicBezTo>
                <a:cubicBezTo>
                  <a:pt x="2095468" y="2974315"/>
                  <a:pt x="2243415" y="3139324"/>
                  <a:pt x="2365554" y="3330107"/>
                </a:cubicBezTo>
                <a:lnTo>
                  <a:pt x="2424142" y="3429000"/>
                </a:lnTo>
                <a:lnTo>
                  <a:pt x="2395994" y="3429000"/>
                </a:lnTo>
                <a:lnTo>
                  <a:pt x="2392863" y="3423964"/>
                </a:lnTo>
                <a:cubicBezTo>
                  <a:pt x="2286592" y="3268030"/>
                  <a:pt x="2128210" y="3101604"/>
                  <a:pt x="2017589" y="3064982"/>
                </a:cubicBezTo>
                <a:cubicBezTo>
                  <a:pt x="2065428" y="3096607"/>
                  <a:pt x="2108651" y="3129340"/>
                  <a:pt x="2147336" y="3165052"/>
                </a:cubicBezTo>
                <a:cubicBezTo>
                  <a:pt x="2168131" y="3184249"/>
                  <a:pt x="2188032" y="3204414"/>
                  <a:pt x="2207047" y="3225540"/>
                </a:cubicBezTo>
                <a:cubicBezTo>
                  <a:pt x="2240670" y="3262852"/>
                  <a:pt x="2268864" y="3304110"/>
                  <a:pt x="2299106" y="3349931"/>
                </a:cubicBezTo>
                <a:lnTo>
                  <a:pt x="2314430" y="3372144"/>
                </a:lnTo>
                <a:lnTo>
                  <a:pt x="2352406" y="3429000"/>
                </a:lnTo>
                <a:lnTo>
                  <a:pt x="2314492" y="3429000"/>
                </a:lnTo>
                <a:lnTo>
                  <a:pt x="2288095" y="3389030"/>
                </a:lnTo>
                <a:lnTo>
                  <a:pt x="2272768" y="3366822"/>
                </a:lnTo>
                <a:cubicBezTo>
                  <a:pt x="2242565" y="3321921"/>
                  <a:pt x="2214890" y="3282042"/>
                  <a:pt x="2182715" y="3246071"/>
                </a:cubicBezTo>
                <a:cubicBezTo>
                  <a:pt x="2139301" y="3197043"/>
                  <a:pt x="2090046" y="3153375"/>
                  <a:pt x="2032061" y="3112380"/>
                </a:cubicBezTo>
                <a:cubicBezTo>
                  <a:pt x="2113005" y="3203219"/>
                  <a:pt x="2185837" y="3300905"/>
                  <a:pt x="2257220" y="3397257"/>
                </a:cubicBezTo>
                <a:lnTo>
                  <a:pt x="2281324" y="3429000"/>
                </a:lnTo>
                <a:lnTo>
                  <a:pt x="2242860" y="3429000"/>
                </a:lnTo>
                <a:lnTo>
                  <a:pt x="2232818" y="3415926"/>
                </a:lnTo>
                <a:cubicBezTo>
                  <a:pt x="2156524" y="3313256"/>
                  <a:pt x="2077809" y="3208351"/>
                  <a:pt x="1990172" y="3113121"/>
                </a:cubicBezTo>
                <a:cubicBezTo>
                  <a:pt x="2025229" y="3186236"/>
                  <a:pt x="2072239" y="3261202"/>
                  <a:pt x="2124090" y="3332017"/>
                </a:cubicBezTo>
                <a:lnTo>
                  <a:pt x="2200380" y="3429000"/>
                </a:lnTo>
                <a:lnTo>
                  <a:pt x="2147507" y="3429000"/>
                </a:lnTo>
                <a:lnTo>
                  <a:pt x="2070668" y="3332520"/>
                </a:lnTo>
                <a:cubicBezTo>
                  <a:pt x="2050397" y="3303060"/>
                  <a:pt x="1955949" y="3095860"/>
                  <a:pt x="1975142" y="3156570"/>
                </a:cubicBezTo>
                <a:cubicBezTo>
                  <a:pt x="1998651" y="3232010"/>
                  <a:pt x="2025657" y="3307543"/>
                  <a:pt x="2050035" y="3384345"/>
                </a:cubicBezTo>
                <a:lnTo>
                  <a:pt x="2063025" y="3429000"/>
                </a:lnTo>
                <a:lnTo>
                  <a:pt x="2021675" y="3429000"/>
                </a:lnTo>
                <a:lnTo>
                  <a:pt x="2019308" y="3418118"/>
                </a:lnTo>
                <a:cubicBezTo>
                  <a:pt x="1994223" y="3319278"/>
                  <a:pt x="1963999" y="3221518"/>
                  <a:pt x="1938835" y="3122160"/>
                </a:cubicBezTo>
                <a:cubicBezTo>
                  <a:pt x="1929908" y="3190047"/>
                  <a:pt x="1941143" y="3261322"/>
                  <a:pt x="1953230" y="3330699"/>
                </a:cubicBezTo>
                <a:lnTo>
                  <a:pt x="1956763" y="3349191"/>
                </a:lnTo>
                <a:lnTo>
                  <a:pt x="1967925" y="3429000"/>
                </a:lnTo>
                <a:lnTo>
                  <a:pt x="1936622" y="3429000"/>
                </a:lnTo>
                <a:lnTo>
                  <a:pt x="1926261" y="3355064"/>
                </a:lnTo>
                <a:lnTo>
                  <a:pt x="1922724" y="3336577"/>
                </a:lnTo>
                <a:cubicBezTo>
                  <a:pt x="1915473" y="3294948"/>
                  <a:pt x="1907737" y="3252875"/>
                  <a:pt x="1904650" y="3210616"/>
                </a:cubicBezTo>
                <a:lnTo>
                  <a:pt x="1885273" y="3429000"/>
                </a:lnTo>
                <a:lnTo>
                  <a:pt x="1854363" y="3429000"/>
                </a:lnTo>
                <a:lnTo>
                  <a:pt x="1880391" y="3174796"/>
                </a:lnTo>
                <a:cubicBezTo>
                  <a:pt x="1857032" y="3207864"/>
                  <a:pt x="1833268" y="3242346"/>
                  <a:pt x="1818273" y="3286729"/>
                </a:cubicBezTo>
                <a:cubicBezTo>
                  <a:pt x="1804852" y="3326735"/>
                  <a:pt x="1797634" y="3369725"/>
                  <a:pt x="1794691" y="3414239"/>
                </a:cubicBezTo>
                <a:cubicBezTo>
                  <a:pt x="1794765" y="3419159"/>
                  <a:pt x="1794840" y="3424080"/>
                  <a:pt x="1794914" y="3429000"/>
                </a:cubicBezTo>
                <a:lnTo>
                  <a:pt x="1746128" y="3429000"/>
                </a:lnTo>
                <a:lnTo>
                  <a:pt x="1753934" y="3295796"/>
                </a:lnTo>
                <a:cubicBezTo>
                  <a:pt x="1761216" y="3245140"/>
                  <a:pt x="1773366" y="3194443"/>
                  <a:pt x="1792053" y="3143396"/>
                </a:cubicBezTo>
                <a:cubicBezTo>
                  <a:pt x="1831929" y="3034223"/>
                  <a:pt x="1865036" y="2965363"/>
                  <a:pt x="1862248" y="2837397"/>
                </a:cubicBezTo>
                <a:cubicBezTo>
                  <a:pt x="1860953" y="2758277"/>
                  <a:pt x="1859762" y="2681946"/>
                  <a:pt x="1862250" y="2604531"/>
                </a:cubicBezTo>
                <a:cubicBezTo>
                  <a:pt x="1629459" y="2804327"/>
                  <a:pt x="1412286" y="3022119"/>
                  <a:pt x="1211999" y="3254610"/>
                </a:cubicBezTo>
                <a:cubicBezTo>
                  <a:pt x="1212594" y="3257848"/>
                  <a:pt x="1213637" y="3260601"/>
                  <a:pt x="1213266" y="3262947"/>
                </a:cubicBezTo>
                <a:cubicBezTo>
                  <a:pt x="1207239" y="3316048"/>
                  <a:pt x="1203941" y="3368982"/>
                  <a:pt x="1203370" y="3421676"/>
                </a:cubicBezTo>
                <a:cubicBezTo>
                  <a:pt x="1203470" y="3424117"/>
                  <a:pt x="1203571" y="3426559"/>
                  <a:pt x="1203671" y="3429000"/>
                </a:cubicBezTo>
                <a:lnTo>
                  <a:pt x="1143180" y="3429000"/>
                </a:lnTo>
                <a:cubicBezTo>
                  <a:pt x="1142845" y="3398348"/>
                  <a:pt x="1142511" y="3367697"/>
                  <a:pt x="1142176" y="3337045"/>
                </a:cubicBezTo>
                <a:lnTo>
                  <a:pt x="1067484" y="3429000"/>
                </a:lnTo>
                <a:lnTo>
                  <a:pt x="953928" y="3429000"/>
                </a:lnTo>
                <a:lnTo>
                  <a:pt x="959715" y="3421185"/>
                </a:lnTo>
                <a:cubicBezTo>
                  <a:pt x="1122351" y="3213955"/>
                  <a:pt x="1297493" y="3016464"/>
                  <a:pt x="1483788" y="2830174"/>
                </a:cubicBezTo>
                <a:cubicBezTo>
                  <a:pt x="1354519" y="2823700"/>
                  <a:pt x="1219786" y="2843526"/>
                  <a:pt x="1100671" y="2823137"/>
                </a:cubicBezTo>
                <a:cubicBezTo>
                  <a:pt x="1097473" y="2824667"/>
                  <a:pt x="1093344" y="2826226"/>
                  <a:pt x="1090144" y="2827748"/>
                </a:cubicBezTo>
                <a:cubicBezTo>
                  <a:pt x="1093160" y="2833221"/>
                  <a:pt x="1095726" y="2839172"/>
                  <a:pt x="1095872" y="2842892"/>
                </a:cubicBezTo>
                <a:cubicBezTo>
                  <a:pt x="1117034" y="3185754"/>
                  <a:pt x="501310" y="3336589"/>
                  <a:pt x="262785" y="3416450"/>
                </a:cubicBezTo>
                <a:cubicBezTo>
                  <a:pt x="240730" y="3423851"/>
                  <a:pt x="197167" y="3359461"/>
                  <a:pt x="209968" y="3341713"/>
                </a:cubicBezTo>
                <a:cubicBezTo>
                  <a:pt x="383281" y="3098661"/>
                  <a:pt x="615742" y="2948713"/>
                  <a:pt x="873460" y="2824768"/>
                </a:cubicBezTo>
                <a:cubicBezTo>
                  <a:pt x="626943" y="2762900"/>
                  <a:pt x="365733" y="2531633"/>
                  <a:pt x="192686" y="2420257"/>
                </a:cubicBezTo>
                <a:cubicBezTo>
                  <a:pt x="116185" y="2370690"/>
                  <a:pt x="52073" y="2325165"/>
                  <a:pt x="4696" y="2268668"/>
                </a:cubicBezTo>
                <a:lnTo>
                  <a:pt x="0" y="2260984"/>
                </a:lnTo>
                <a:lnTo>
                  <a:pt x="0" y="2084472"/>
                </a:lnTo>
                <a:lnTo>
                  <a:pt x="174101" y="2191277"/>
                </a:lnTo>
                <a:cubicBezTo>
                  <a:pt x="413334" y="2330164"/>
                  <a:pt x="660435" y="2456160"/>
                  <a:pt x="891800" y="2607935"/>
                </a:cubicBezTo>
                <a:cubicBezTo>
                  <a:pt x="944884" y="2642606"/>
                  <a:pt x="1012106" y="2716300"/>
                  <a:pt x="1072219" y="2740443"/>
                </a:cubicBezTo>
                <a:cubicBezTo>
                  <a:pt x="1072700" y="2740886"/>
                  <a:pt x="1073629" y="2740850"/>
                  <a:pt x="1074117" y="2741301"/>
                </a:cubicBezTo>
                <a:cubicBezTo>
                  <a:pt x="1077423" y="2742567"/>
                  <a:pt x="1080285" y="2744315"/>
                  <a:pt x="1083114" y="2745131"/>
                </a:cubicBezTo>
                <a:cubicBezTo>
                  <a:pt x="1205686" y="2782148"/>
                  <a:pt x="1403553" y="2733717"/>
                  <a:pt x="1543010" y="2762140"/>
                </a:cubicBezTo>
                <a:cubicBezTo>
                  <a:pt x="1545352" y="2762516"/>
                  <a:pt x="1548218" y="2764258"/>
                  <a:pt x="1551080" y="2766006"/>
                </a:cubicBezTo>
                <a:cubicBezTo>
                  <a:pt x="1796784" y="2527970"/>
                  <a:pt x="2061981" y="2311521"/>
                  <a:pt x="2345443" y="2120882"/>
                </a:cubicBezTo>
                <a:cubicBezTo>
                  <a:pt x="2141371" y="2118786"/>
                  <a:pt x="1930334" y="2175666"/>
                  <a:pt x="1721499" y="2170969"/>
                </a:cubicBezTo>
                <a:cubicBezTo>
                  <a:pt x="1398951" y="2164309"/>
                  <a:pt x="1081337" y="2118329"/>
                  <a:pt x="767716" y="2043768"/>
                </a:cubicBezTo>
                <a:cubicBezTo>
                  <a:pt x="753133" y="2040162"/>
                  <a:pt x="700946" y="1969599"/>
                  <a:pt x="722147" y="1964091"/>
                </a:cubicBezTo>
                <a:cubicBezTo>
                  <a:pt x="968781" y="1900673"/>
                  <a:pt x="1232259" y="1897588"/>
                  <a:pt x="1485552" y="1884202"/>
                </a:cubicBezTo>
                <a:cubicBezTo>
                  <a:pt x="1722589" y="1871930"/>
                  <a:pt x="1934026" y="1883502"/>
                  <a:pt x="2143004" y="1973420"/>
                </a:cubicBezTo>
                <a:cubicBezTo>
                  <a:pt x="2072259" y="1892879"/>
                  <a:pt x="2001915" y="1810927"/>
                  <a:pt x="1933391" y="1727971"/>
                </a:cubicBezTo>
                <a:cubicBezTo>
                  <a:pt x="1884964" y="1669829"/>
                  <a:pt x="1830279" y="1618453"/>
                  <a:pt x="1827118" y="1539410"/>
                </a:cubicBezTo>
                <a:cubicBezTo>
                  <a:pt x="1826899" y="1533830"/>
                  <a:pt x="1831287" y="1527131"/>
                  <a:pt x="1837349" y="1527357"/>
                </a:cubicBezTo>
                <a:cubicBezTo>
                  <a:pt x="1954786" y="1529180"/>
                  <a:pt x="2095955" y="1670243"/>
                  <a:pt x="2162835" y="1758853"/>
                </a:cubicBezTo>
                <a:cubicBezTo>
                  <a:pt x="2223806" y="1839314"/>
                  <a:pt x="2261117" y="1933764"/>
                  <a:pt x="2257167" y="2033123"/>
                </a:cubicBezTo>
                <a:cubicBezTo>
                  <a:pt x="2258619" y="2034463"/>
                  <a:pt x="2260110" y="2036731"/>
                  <a:pt x="2261598" y="2038998"/>
                </a:cubicBezTo>
                <a:cubicBezTo>
                  <a:pt x="2319293" y="2037627"/>
                  <a:pt x="2377620" y="2040418"/>
                  <a:pt x="2437177" y="2050608"/>
                </a:cubicBezTo>
                <a:cubicBezTo>
                  <a:pt x="2440002" y="2051429"/>
                  <a:pt x="2442387" y="2052726"/>
                  <a:pt x="2445247" y="2054476"/>
                </a:cubicBezTo>
                <a:cubicBezTo>
                  <a:pt x="2542410" y="1991910"/>
                  <a:pt x="2642483" y="1932023"/>
                  <a:pt x="2743626" y="1875819"/>
                </a:cubicBezTo>
                <a:cubicBezTo>
                  <a:pt x="2843877" y="1820576"/>
                  <a:pt x="2945694" y="1769471"/>
                  <a:pt x="3048102" y="1721595"/>
                </a:cubicBezTo>
                <a:cubicBezTo>
                  <a:pt x="2585795" y="1725639"/>
                  <a:pt x="2153807" y="1567795"/>
                  <a:pt x="1799414" y="1265732"/>
                </a:cubicBezTo>
                <a:cubicBezTo>
                  <a:pt x="1791709" y="1259523"/>
                  <a:pt x="1742423" y="1191635"/>
                  <a:pt x="1771735" y="1190929"/>
                </a:cubicBezTo>
                <a:cubicBezTo>
                  <a:pt x="2256142" y="1180405"/>
                  <a:pt x="2784409" y="1241721"/>
                  <a:pt x="3104273" y="1647159"/>
                </a:cubicBezTo>
                <a:cubicBezTo>
                  <a:pt x="3108183" y="1651663"/>
                  <a:pt x="3110711" y="1656686"/>
                  <a:pt x="3113245" y="1661705"/>
                </a:cubicBezTo>
                <a:cubicBezTo>
                  <a:pt x="3118189" y="1668958"/>
                  <a:pt x="3122727" y="1677622"/>
                  <a:pt x="3126294" y="1685400"/>
                </a:cubicBezTo>
                <a:cubicBezTo>
                  <a:pt x="3390302" y="1567262"/>
                  <a:pt x="3661785" y="1473036"/>
                  <a:pt x="3937433" y="1401473"/>
                </a:cubicBezTo>
                <a:cubicBezTo>
                  <a:pt x="3836176" y="1303523"/>
                  <a:pt x="3721785" y="1191668"/>
                  <a:pt x="3590475" y="1168974"/>
                </a:cubicBezTo>
                <a:cubicBezTo>
                  <a:pt x="3435249" y="1142111"/>
                  <a:pt x="3264279" y="1187605"/>
                  <a:pt x="3100264" y="1150845"/>
                </a:cubicBezTo>
                <a:cubicBezTo>
                  <a:pt x="2787310" y="1081393"/>
                  <a:pt x="2468738" y="941372"/>
                  <a:pt x="2183576" y="798150"/>
                </a:cubicBezTo>
                <a:cubicBezTo>
                  <a:pt x="2170260" y="791226"/>
                  <a:pt x="2115765" y="721220"/>
                  <a:pt x="2151029" y="717947"/>
                </a:cubicBezTo>
                <a:cubicBezTo>
                  <a:pt x="2677991" y="665203"/>
                  <a:pt x="3159089" y="688356"/>
                  <a:pt x="3563434" y="1040115"/>
                </a:cubicBezTo>
                <a:lnTo>
                  <a:pt x="3177952" y="228386"/>
                </a:lnTo>
                <a:cubicBezTo>
                  <a:pt x="3171337" y="214210"/>
                  <a:pt x="3161442" y="176414"/>
                  <a:pt x="3189263" y="196726"/>
                </a:cubicBezTo>
                <a:cubicBezTo>
                  <a:pt x="3348177" y="315655"/>
                  <a:pt x="3463235" y="479187"/>
                  <a:pt x="3560912" y="650863"/>
                </a:cubicBezTo>
                <a:cubicBezTo>
                  <a:pt x="3646545" y="800668"/>
                  <a:pt x="3658964" y="924983"/>
                  <a:pt x="3626636" y="1083230"/>
                </a:cubicBezTo>
                <a:cubicBezTo>
                  <a:pt x="3635603" y="1086129"/>
                  <a:pt x="3644081" y="1088586"/>
                  <a:pt x="3653088" y="1092417"/>
                </a:cubicBezTo>
                <a:cubicBezTo>
                  <a:pt x="3765052" y="1143828"/>
                  <a:pt x="3892199" y="1295230"/>
                  <a:pt x="3988128" y="1388267"/>
                </a:cubicBezTo>
                <a:cubicBezTo>
                  <a:pt x="4265269" y="1318971"/>
                  <a:pt x="4547054" y="1272774"/>
                  <a:pt x="4830582" y="1247000"/>
                </a:cubicBezTo>
                <a:lnTo>
                  <a:pt x="4830100" y="1246554"/>
                </a:lnTo>
                <a:cubicBezTo>
                  <a:pt x="4727027" y="940030"/>
                  <a:pt x="4271973" y="904199"/>
                  <a:pt x="4036318" y="718013"/>
                </a:cubicBezTo>
                <a:cubicBezTo>
                  <a:pt x="3810777" y="540273"/>
                  <a:pt x="3654591" y="291297"/>
                  <a:pt x="3432098" y="108312"/>
                </a:cubicBezTo>
                <a:cubicBezTo>
                  <a:pt x="3405134" y="86099"/>
                  <a:pt x="3391592" y="15385"/>
                  <a:pt x="3446761" y="32278"/>
                </a:cubicBezTo>
                <a:cubicBezTo>
                  <a:pt x="3801752" y="139638"/>
                  <a:pt x="4119982" y="317863"/>
                  <a:pt x="4419733" y="534555"/>
                </a:cubicBezTo>
                <a:cubicBezTo>
                  <a:pt x="4597168" y="662520"/>
                  <a:pt x="4760991" y="799417"/>
                  <a:pt x="4781371" y="1029604"/>
                </a:cubicBezTo>
                <a:cubicBezTo>
                  <a:pt x="4781562" y="1034257"/>
                  <a:pt x="4780772" y="1038014"/>
                  <a:pt x="4780440" y="1041290"/>
                </a:cubicBezTo>
                <a:cubicBezTo>
                  <a:pt x="4830364" y="1090056"/>
                  <a:pt x="4870983" y="1150844"/>
                  <a:pt x="4898954" y="1233092"/>
                </a:cubicBezTo>
                <a:cubicBezTo>
                  <a:pt x="4900480" y="1236288"/>
                  <a:pt x="4900107" y="1238630"/>
                  <a:pt x="4900699" y="1241867"/>
                </a:cubicBezTo>
                <a:cubicBezTo>
                  <a:pt x="5170915" y="1220815"/>
                  <a:pt x="5442360" y="1218817"/>
                  <a:pt x="5714511" y="1234483"/>
                </a:cubicBezTo>
                <a:cubicBezTo>
                  <a:pt x="5651495" y="1126157"/>
                  <a:pt x="5582088" y="1020879"/>
                  <a:pt x="5464793" y="964556"/>
                </a:cubicBezTo>
                <a:cubicBezTo>
                  <a:pt x="5463384" y="964148"/>
                  <a:pt x="5462860" y="962770"/>
                  <a:pt x="5461897" y="961879"/>
                </a:cubicBezTo>
                <a:cubicBezTo>
                  <a:pt x="5031826" y="876789"/>
                  <a:pt x="4661031" y="392458"/>
                  <a:pt x="4399417" y="23573"/>
                </a:cubicBezTo>
                <a:lnTo>
                  <a:pt x="4382818" y="0"/>
                </a:lnTo>
                <a:close/>
                <a:moveTo>
                  <a:pt x="1890928" y="0"/>
                </a:moveTo>
                <a:lnTo>
                  <a:pt x="1994713" y="0"/>
                </a:lnTo>
                <a:lnTo>
                  <a:pt x="1931354" y="46950"/>
                </a:lnTo>
                <a:cubicBezTo>
                  <a:pt x="1877666" y="83934"/>
                  <a:pt x="1822568" y="119048"/>
                  <a:pt x="1765923" y="152043"/>
                </a:cubicBezTo>
                <a:cubicBezTo>
                  <a:pt x="1744896" y="164696"/>
                  <a:pt x="1723857" y="174555"/>
                  <a:pt x="1702258" y="183286"/>
                </a:cubicBezTo>
                <a:cubicBezTo>
                  <a:pt x="1664333" y="221747"/>
                  <a:pt x="1731601" y="160836"/>
                  <a:pt x="1538370" y="382804"/>
                </a:cubicBezTo>
                <a:cubicBezTo>
                  <a:pt x="1278852" y="821311"/>
                  <a:pt x="915356" y="1171566"/>
                  <a:pt x="542867" y="1515092"/>
                </a:cubicBezTo>
                <a:cubicBezTo>
                  <a:pt x="521291" y="1535055"/>
                  <a:pt x="503482" y="1450596"/>
                  <a:pt x="515800" y="1433180"/>
                </a:cubicBezTo>
                <a:cubicBezTo>
                  <a:pt x="664236" y="1221055"/>
                  <a:pt x="747224" y="973666"/>
                  <a:pt x="909145" y="770225"/>
                </a:cubicBezTo>
                <a:cubicBezTo>
                  <a:pt x="998789" y="657824"/>
                  <a:pt x="1101084" y="562246"/>
                  <a:pt x="1214067" y="479561"/>
                </a:cubicBezTo>
                <a:cubicBezTo>
                  <a:pt x="1023317" y="544399"/>
                  <a:pt x="824392" y="591568"/>
                  <a:pt x="640967" y="676601"/>
                </a:cubicBezTo>
                <a:cubicBezTo>
                  <a:pt x="458381" y="761213"/>
                  <a:pt x="284593" y="863005"/>
                  <a:pt x="112563" y="967952"/>
                </a:cubicBezTo>
                <a:lnTo>
                  <a:pt x="0" y="1037006"/>
                </a:lnTo>
                <a:lnTo>
                  <a:pt x="0" y="804763"/>
                </a:lnTo>
                <a:lnTo>
                  <a:pt x="36881" y="771118"/>
                </a:lnTo>
                <a:cubicBezTo>
                  <a:pt x="302143" y="533792"/>
                  <a:pt x="585478" y="311226"/>
                  <a:pt x="910534" y="200753"/>
                </a:cubicBezTo>
                <a:cubicBezTo>
                  <a:pt x="1140280" y="122663"/>
                  <a:pt x="1356783" y="195873"/>
                  <a:pt x="1578717" y="146982"/>
                </a:cubicBezTo>
                <a:cubicBezTo>
                  <a:pt x="1683404" y="123672"/>
                  <a:pt x="1787691" y="70445"/>
                  <a:pt x="1887945" y="2196"/>
                </a:cubicBezTo>
                <a:lnTo>
                  <a:pt x="1890928"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0" name="Rectangle 19">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9"/>
            <a:ext cx="11277600" cy="5943602"/>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itle 3">
            <a:extLst>
              <a:ext uri="{FF2B5EF4-FFF2-40B4-BE49-F238E27FC236}">
                <a16:creationId xmlns:a16="http://schemas.microsoft.com/office/drawing/2014/main" id="{99440A1C-C882-7495-A7ED-4DDE4693EFFD}"/>
              </a:ext>
            </a:extLst>
          </p:cNvPr>
          <p:cNvSpPr txBox="1">
            <a:spLocks/>
          </p:cNvSpPr>
          <p:nvPr/>
        </p:nvSpPr>
        <p:spPr>
          <a:xfrm>
            <a:off x="844799" y="579121"/>
            <a:ext cx="10515600" cy="5689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4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j-ea"/>
                <a:cs typeface="+mj-cs"/>
              </a:rPr>
              <a:t>Basic Data Input</a:t>
            </a:r>
          </a:p>
        </p:txBody>
      </p:sp>
      <p:pic>
        <p:nvPicPr>
          <p:cNvPr id="3" name="Picture 2">
            <a:extLst>
              <a:ext uri="{FF2B5EF4-FFF2-40B4-BE49-F238E27FC236}">
                <a16:creationId xmlns:a16="http://schemas.microsoft.com/office/drawing/2014/main" id="{3572079F-C547-3D18-5BC3-F4B660D5E47F}"/>
              </a:ext>
            </a:extLst>
          </p:cNvPr>
          <p:cNvPicPr>
            <a:picLocks noChangeAspect="1"/>
          </p:cNvPicPr>
          <p:nvPr/>
        </p:nvPicPr>
        <p:blipFill>
          <a:blip r:embed="rId3"/>
          <a:stretch>
            <a:fillRect/>
          </a:stretch>
        </p:blipFill>
        <p:spPr>
          <a:xfrm>
            <a:off x="5557520" y="1206396"/>
            <a:ext cx="6035040" cy="5021684"/>
          </a:xfrm>
          <a:prstGeom prst="rect">
            <a:avLst/>
          </a:prstGeom>
        </p:spPr>
      </p:pic>
      <p:sp>
        <p:nvSpPr>
          <p:cNvPr id="4" name="Content Placeholder 19">
            <a:extLst>
              <a:ext uri="{FF2B5EF4-FFF2-40B4-BE49-F238E27FC236}">
                <a16:creationId xmlns:a16="http://schemas.microsoft.com/office/drawing/2014/main" id="{3C2069A8-813C-57D8-5D3F-0F455166E89A}"/>
              </a:ext>
            </a:extLst>
          </p:cNvPr>
          <p:cNvSpPr>
            <a:spLocks noGrp="1"/>
          </p:cNvSpPr>
          <p:nvPr>
            <p:ph sz="half" idx="1"/>
          </p:nvPr>
        </p:nvSpPr>
        <p:spPr>
          <a:xfrm>
            <a:off x="457200" y="1229360"/>
            <a:ext cx="5019040" cy="5059680"/>
          </a:xfrm>
        </p:spPr>
        <p:txBody>
          <a:bodyPr vert="horz" lIns="91440" tIns="45720" rIns="91440" bIns="45720" rtlCol="0" anchor="t">
            <a:normAutofit lnSpcReduction="10000"/>
          </a:bodyPr>
          <a:lstStyle/>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school district information at the top</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estimated district taxable value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Certificate of Valuations released by county Aug. 20</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Create multiple scenarios 5%, 10% increase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Update figures as needed</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prior year information </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Use last year’s Cover Page for data</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School District Real Growth Value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Listed on Certificates of Valuation</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estimate to calculate JPH Page 6</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Update in August</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Hearing dates &amp; times</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Flow through to Budget &amp; Special Hearing pages</a:t>
            </a:r>
          </a:p>
          <a:p>
            <a:pPr marL="0" indent="0">
              <a:buNone/>
            </a:pPr>
            <a:r>
              <a:rPr lang="en-US" sz="1800" dirty="0">
                <a:solidFill>
                  <a:schemeClr val="tx2">
                    <a:lumMod val="60000"/>
                    <a:lumOff val="40000"/>
                  </a:schemeClr>
                </a:solidFill>
                <a:latin typeface="Georgia" panose="02040502050405020303" pitchFamily="18" charset="0"/>
              </a:rPr>
              <a:t>	</a:t>
            </a:r>
          </a:p>
          <a:p>
            <a:pPr>
              <a:buFont typeface="Arial" panose="020B0604020202020204" pitchFamily="34" charset="0"/>
              <a:buChar char="•"/>
            </a:pPr>
            <a:endParaRPr lang="en-US" sz="1800" dirty="0">
              <a:solidFill>
                <a:schemeClr val="tx2">
                  <a:lumMod val="60000"/>
                  <a:lumOff val="40000"/>
                </a:schemeClr>
              </a:solidFill>
              <a:latin typeface="Georgia" panose="02040502050405020303" pitchFamily="18" charset="0"/>
            </a:endParaRPr>
          </a:p>
          <a:p>
            <a:pPr marL="457200" lvl="1" indent="0">
              <a:buNone/>
            </a:pPr>
            <a:endParaRPr lang="en-US" sz="1400" dirty="0">
              <a:solidFill>
                <a:schemeClr val="tx2">
                  <a:lumMod val="60000"/>
                  <a:lumOff val="40000"/>
                </a:schemeClr>
              </a:solidFill>
              <a:latin typeface="Georgia" panose="02040502050405020303" pitchFamily="18" charset="0"/>
            </a:endParaRPr>
          </a:p>
          <a:p>
            <a:pPr>
              <a:buFont typeface="Arial" panose="020B0604020202020204" pitchFamily="34" charset="0"/>
              <a:buChar char="•"/>
            </a:pPr>
            <a:endParaRPr lang="en-US" sz="2000" dirty="0">
              <a:latin typeface="Georgia" panose="02040502050405020303" pitchFamily="18" charset="0"/>
            </a:endParaRPr>
          </a:p>
          <a:p>
            <a:pPr marL="0" indent="0">
              <a:buNone/>
            </a:pPr>
            <a:endParaRPr lang="en-US" sz="2000" dirty="0">
              <a:latin typeface="Georgia" panose="02040502050405020303" pitchFamily="18" charset="0"/>
            </a:endParaRPr>
          </a:p>
        </p:txBody>
      </p:sp>
    </p:spTree>
    <p:extLst>
      <p:ext uri="{BB962C8B-B14F-4D97-AF65-F5344CB8AC3E}">
        <p14:creationId xmlns:p14="http://schemas.microsoft.com/office/powerpoint/2010/main" val="41890094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399173" y="213071"/>
            <a:ext cx="11569307" cy="528609"/>
          </a:xfrm>
          <a:solidFill>
            <a:schemeClr val="accent1">
              <a:lumMod val="60000"/>
              <a:lumOff val="40000"/>
            </a:schemeClr>
          </a:solidFill>
        </p:spPr>
        <p:txBody>
          <a:bodyPr vert="horz" lIns="91440" tIns="45720" rIns="91440" bIns="45720" rtlCol="0" anchor="t">
            <a:noAutofit/>
          </a:bodyPr>
          <a:lstStyle/>
          <a:p>
            <a:pPr algn="ctr"/>
            <a:r>
              <a:rPr lang="en-US" sz="3200" b="1" kern="1200" dirty="0">
                <a:solidFill>
                  <a:schemeClr val="tx2"/>
                </a:solidFill>
                <a:latin typeface="Georgia" panose="02040502050405020303" pitchFamily="18" charset="0"/>
              </a:rPr>
              <a:t>Cover Page</a:t>
            </a:r>
          </a:p>
        </p:txBody>
      </p:sp>
      <p:sp>
        <p:nvSpPr>
          <p:cNvPr id="5" name="Content Placeholder 19">
            <a:extLst>
              <a:ext uri="{FF2B5EF4-FFF2-40B4-BE49-F238E27FC236}">
                <a16:creationId xmlns:a16="http://schemas.microsoft.com/office/drawing/2014/main" id="{B20FB7FF-DB12-3BA6-20CE-BB9F036DE975}"/>
              </a:ext>
            </a:extLst>
          </p:cNvPr>
          <p:cNvSpPr txBox="1">
            <a:spLocks/>
          </p:cNvSpPr>
          <p:nvPr/>
        </p:nvSpPr>
        <p:spPr>
          <a:xfrm>
            <a:off x="424070" y="1325216"/>
            <a:ext cx="5050369" cy="514184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The only manual entry on this page are Yes/No questions</a:t>
            </a: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	</a:t>
            </a: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Total Certified Valuation flows through from Basic Data Input page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The Principal and Interest on Bonds, All Other Purposes &amp; Total flow through from “Fund” worksheet pages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Outstanding Bonded Indebtedness flows through from Debt Outstanding worksheet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9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pic>
        <p:nvPicPr>
          <p:cNvPr id="3" name="Picture 2">
            <a:extLst>
              <a:ext uri="{FF2B5EF4-FFF2-40B4-BE49-F238E27FC236}">
                <a16:creationId xmlns:a16="http://schemas.microsoft.com/office/drawing/2014/main" id="{953C591F-5A79-DAD5-1C69-CB9CD6E8A2AA}"/>
              </a:ext>
            </a:extLst>
          </p:cNvPr>
          <p:cNvPicPr>
            <a:picLocks noChangeAspect="1"/>
          </p:cNvPicPr>
          <p:nvPr/>
        </p:nvPicPr>
        <p:blipFill>
          <a:blip r:embed="rId2"/>
          <a:stretch>
            <a:fillRect/>
          </a:stretch>
        </p:blipFill>
        <p:spPr>
          <a:xfrm>
            <a:off x="5618922" y="912552"/>
            <a:ext cx="6374295" cy="5514751"/>
          </a:xfrm>
          <a:prstGeom prst="rect">
            <a:avLst/>
          </a:prstGeom>
        </p:spPr>
      </p:pic>
      <p:grpSp>
        <p:nvGrpSpPr>
          <p:cNvPr id="23" name="Group 22">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9" name="Rectangle 18">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Rectangle 19">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Tree>
    <p:extLst>
      <p:ext uri="{BB962C8B-B14F-4D97-AF65-F5344CB8AC3E}">
        <p14:creationId xmlns:p14="http://schemas.microsoft.com/office/powerpoint/2010/main" val="30391198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8">
            <a:extLst>
              <a:ext uri="{FF2B5EF4-FFF2-40B4-BE49-F238E27FC236}">
                <a16:creationId xmlns:a16="http://schemas.microsoft.com/office/drawing/2014/main" id="{DC6BEC6B-5C77-412D-B45A-5B0F46FED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 name="Title 3"/>
          <p:cNvSpPr>
            <a:spLocks noGrp="1"/>
          </p:cNvSpPr>
          <p:nvPr>
            <p:ph type="title"/>
          </p:nvPr>
        </p:nvSpPr>
        <p:spPr>
          <a:xfrm>
            <a:off x="344557" y="132080"/>
            <a:ext cx="11635408" cy="670560"/>
          </a:xfrm>
          <a:solidFill>
            <a:schemeClr val="accent6">
              <a:lumMod val="20000"/>
              <a:lumOff val="80000"/>
            </a:schemeClr>
          </a:solidFill>
        </p:spPr>
        <p:txBody>
          <a:bodyPr vert="horz" lIns="91440" tIns="45720" rIns="91440" bIns="45720" rtlCol="0" anchor="ctr">
            <a:normAutofit/>
          </a:bodyPr>
          <a:lstStyle/>
          <a:p>
            <a:pPr algn="ctr"/>
            <a:r>
              <a:rPr lang="en-US" sz="4000" b="1" dirty="0">
                <a:solidFill>
                  <a:schemeClr val="tx2"/>
                </a:solidFill>
                <a:latin typeface="Georgia" panose="02040502050405020303" pitchFamily="18" charset="0"/>
              </a:rPr>
              <a:t>Pages 2, 3 &amp; 4</a:t>
            </a:r>
          </a:p>
        </p:txBody>
      </p:sp>
      <p:graphicFrame>
        <p:nvGraphicFramePr>
          <p:cNvPr id="14" name="Content Placeholder 13">
            <a:extLst>
              <a:ext uri="{FF2B5EF4-FFF2-40B4-BE49-F238E27FC236}">
                <a16:creationId xmlns:a16="http://schemas.microsoft.com/office/drawing/2014/main" id="{78C75B56-6BBB-F9F4-330C-14D78B222620}"/>
              </a:ext>
            </a:extLst>
          </p:cNvPr>
          <p:cNvGraphicFramePr>
            <a:graphicFrameLocks noGrp="1"/>
          </p:cNvGraphicFramePr>
          <p:nvPr>
            <p:ph sz="half" idx="1"/>
          </p:nvPr>
        </p:nvGraphicFramePr>
        <p:xfrm>
          <a:off x="330200" y="802640"/>
          <a:ext cx="4749800" cy="6055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6" name="Picture 15">
            <a:extLst>
              <a:ext uri="{FF2B5EF4-FFF2-40B4-BE49-F238E27FC236}">
                <a16:creationId xmlns:a16="http://schemas.microsoft.com/office/drawing/2014/main" id="{936E8B58-E9DB-3E53-8F98-F12C3CFE7122}"/>
              </a:ext>
            </a:extLst>
          </p:cNvPr>
          <p:cNvPicPr>
            <a:picLocks noChangeAspect="1"/>
          </p:cNvPicPr>
          <p:nvPr/>
        </p:nvPicPr>
        <p:blipFill>
          <a:blip r:embed="rId7"/>
          <a:stretch>
            <a:fillRect/>
          </a:stretch>
        </p:blipFill>
        <p:spPr>
          <a:xfrm>
            <a:off x="5151120" y="863601"/>
            <a:ext cx="6855348" cy="5896872"/>
          </a:xfrm>
          <a:prstGeom prst="rect">
            <a:avLst/>
          </a:prstGeom>
          <a:solidFill>
            <a:schemeClr val="bg1"/>
          </a:solidFill>
          <a:ln w="25400">
            <a:solidFill>
              <a:schemeClr val="tx2"/>
            </a:solidFill>
          </a:ln>
        </p:spPr>
      </p:pic>
      <p:sp>
        <p:nvSpPr>
          <p:cNvPr id="19" name="Oval 18">
            <a:extLst>
              <a:ext uri="{FF2B5EF4-FFF2-40B4-BE49-F238E27FC236}">
                <a16:creationId xmlns:a16="http://schemas.microsoft.com/office/drawing/2014/main" id="{182006D6-155C-C068-81B7-D78165DBE010}"/>
              </a:ext>
              <a:ext uri="{C183D7F6-B498-43B3-948B-1728B52AA6E4}">
                <adec:decorative xmlns:adec="http://schemas.microsoft.com/office/drawing/2017/decorative" val="1"/>
              </a:ext>
            </a:extLst>
          </p:cNvPr>
          <p:cNvSpPr/>
          <p:nvPr/>
        </p:nvSpPr>
        <p:spPr>
          <a:xfrm>
            <a:off x="5069840" y="6167120"/>
            <a:ext cx="1538312" cy="690880"/>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Oval 19">
            <a:extLst>
              <a:ext uri="{FF2B5EF4-FFF2-40B4-BE49-F238E27FC236}">
                <a16:creationId xmlns:a16="http://schemas.microsoft.com/office/drawing/2014/main" id="{F35B0ED2-6B63-AEC6-CC2D-77B542EFA8F6}"/>
              </a:ext>
              <a:ext uri="{C183D7F6-B498-43B3-948B-1728B52AA6E4}">
                <adec:decorative xmlns:adec="http://schemas.microsoft.com/office/drawing/2017/decorative" val="1"/>
              </a:ext>
            </a:extLst>
          </p:cNvPr>
          <p:cNvSpPr/>
          <p:nvPr/>
        </p:nvSpPr>
        <p:spPr>
          <a:xfrm>
            <a:off x="8269357" y="6162261"/>
            <a:ext cx="3108960" cy="695739"/>
          </a:xfrm>
          <a:prstGeom prst="ellipse">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Rectangle 1">
            <a:extLst>
              <a:ext uri="{FF2B5EF4-FFF2-40B4-BE49-F238E27FC236}">
                <a16:creationId xmlns:a16="http://schemas.microsoft.com/office/drawing/2014/main" id="{DEB22DDB-1FBD-6837-8088-2F57BD3B62A3}"/>
              </a:ext>
              <a:ext uri="{C183D7F6-B498-43B3-948B-1728B52AA6E4}">
                <adec:decorative xmlns:adec="http://schemas.microsoft.com/office/drawing/2017/decorative" val="1"/>
              </a:ext>
            </a:extLst>
          </p:cNvPr>
          <p:cNvSpPr/>
          <p:nvPr/>
        </p:nvSpPr>
        <p:spPr>
          <a:xfrm>
            <a:off x="11084560" y="6309360"/>
            <a:ext cx="193040" cy="16256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3062770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5"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sX0" fmla="*/ 0 w 4480560"/>
              <a:gd name="csY0" fmla="*/ 0 h 18288"/>
              <a:gd name="csX1" fmla="*/ 595274 w 4480560"/>
              <a:gd name="csY1" fmla="*/ 0 h 18288"/>
              <a:gd name="csX2" fmla="*/ 1100938 w 4480560"/>
              <a:gd name="csY2" fmla="*/ 0 h 18288"/>
              <a:gd name="csX3" fmla="*/ 1651406 w 4480560"/>
              <a:gd name="csY3" fmla="*/ 0 h 18288"/>
              <a:gd name="csX4" fmla="*/ 2336292 w 4480560"/>
              <a:gd name="csY4" fmla="*/ 0 h 18288"/>
              <a:gd name="csX5" fmla="*/ 2931566 w 4480560"/>
              <a:gd name="csY5" fmla="*/ 0 h 18288"/>
              <a:gd name="csX6" fmla="*/ 3482035 w 4480560"/>
              <a:gd name="csY6" fmla="*/ 0 h 18288"/>
              <a:gd name="csX7" fmla="*/ 4480560 w 4480560"/>
              <a:gd name="csY7" fmla="*/ 0 h 18288"/>
              <a:gd name="csX8" fmla="*/ 4480560 w 4480560"/>
              <a:gd name="csY8" fmla="*/ 18288 h 18288"/>
              <a:gd name="csX9" fmla="*/ 3840480 w 4480560"/>
              <a:gd name="csY9" fmla="*/ 18288 h 18288"/>
              <a:gd name="csX10" fmla="*/ 3290011 w 4480560"/>
              <a:gd name="csY10" fmla="*/ 18288 h 18288"/>
              <a:gd name="csX11" fmla="*/ 2560320 w 4480560"/>
              <a:gd name="csY11" fmla="*/ 18288 h 18288"/>
              <a:gd name="csX12" fmla="*/ 1965046 w 4480560"/>
              <a:gd name="csY12" fmla="*/ 18288 h 18288"/>
              <a:gd name="csX13" fmla="*/ 1459382 w 4480560"/>
              <a:gd name="csY13" fmla="*/ 18288 h 18288"/>
              <a:gd name="csX14" fmla="*/ 774497 w 4480560"/>
              <a:gd name="csY14" fmla="*/ 18288 h 18288"/>
              <a:gd name="csX15" fmla="*/ 0 w 4480560"/>
              <a:gd name="csY15" fmla="*/ 18288 h 18288"/>
              <a:gd name="csX16" fmla="*/ 0 w 4480560"/>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 name="Title 3">
            <a:extLst>
              <a:ext uri="{FF2B5EF4-FFF2-40B4-BE49-F238E27FC236}">
                <a16:creationId xmlns:a16="http://schemas.microsoft.com/office/drawing/2014/main" id="{A80875D3-2EEB-73FB-4959-E128C8B317A8}"/>
              </a:ext>
            </a:extLst>
          </p:cNvPr>
          <p:cNvSpPr txBox="1">
            <a:spLocks/>
          </p:cNvSpPr>
          <p:nvPr/>
        </p:nvSpPr>
        <p:spPr>
          <a:xfrm>
            <a:off x="294640" y="145775"/>
            <a:ext cx="11612880" cy="778785"/>
          </a:xfrm>
          <a:prstGeom prst="rect">
            <a:avLst/>
          </a:prstGeom>
          <a:solidFill>
            <a:schemeClr val="accent4">
              <a:lumMod val="20000"/>
              <a:lumOff val="8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28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j-ea"/>
                <a:cs typeface="+mj-cs"/>
              </a:rPr>
              <a:t>PT Request Act Page 6 - Allowable Growth Percentage</a:t>
            </a:r>
          </a:p>
        </p:txBody>
      </p:sp>
      <p:sp>
        <p:nvSpPr>
          <p:cNvPr id="5" name="TextBox 4">
            <a:extLst>
              <a:ext uri="{FF2B5EF4-FFF2-40B4-BE49-F238E27FC236}">
                <a16:creationId xmlns:a16="http://schemas.microsoft.com/office/drawing/2014/main" id="{FC0CEAFF-699E-0D95-A915-F561E3BB3112}"/>
              </a:ext>
            </a:extLst>
          </p:cNvPr>
          <p:cNvSpPr txBox="1"/>
          <p:nvPr/>
        </p:nvSpPr>
        <p:spPr>
          <a:xfrm>
            <a:off x="0" y="910648"/>
            <a:ext cx="4826000" cy="5701754"/>
          </a:xfrm>
          <a:prstGeom prst="rect">
            <a:avLst/>
          </a:prstGeom>
          <a:noFill/>
        </p:spPr>
        <p:txBody>
          <a:bodyPr wrap="square" rtlCol="0">
            <a:spAutoFit/>
          </a:bodyPr>
          <a:lstStyle/>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1" i="1"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No manual entries here</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Required if tax asking exceeds 2% plus real growth</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Joint Public Hearing – Hold with other political subdivisions in the county</a:t>
            </a:r>
          </a:p>
          <a:p>
            <a:pPr marL="800100" marR="0" lvl="1"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Schedule between Sept. 14 – Sept. 24</a:t>
            </a:r>
          </a:p>
          <a:p>
            <a:pPr marL="800100" marR="0" lvl="1"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After 6:00 PM</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Must notify County Assessor by Sept. 4</a:t>
            </a:r>
            <a:r>
              <a:rPr kumimoji="0" lang="en-US" sz="1900" b="0" i="0" u="none" strike="noStrike" kern="100" cap="none" spc="0" normalizeH="0" baseline="3000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th</a:t>
            </a:r>
            <a:endPar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endParaRPr>
          </a:p>
          <a:p>
            <a:pPr marL="800100" marR="0" lvl="1"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Postcards will be sent to property taxpayers/owners</a:t>
            </a:r>
          </a:p>
          <a:p>
            <a:pPr marL="800100" marR="0" lvl="1"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Ask to proof postcards/ check for errors before mailing</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“Voting Member” required to attend</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County Assessor required to attend</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Excludes bond principal &amp; interest</a:t>
            </a:r>
          </a:p>
          <a:p>
            <a:pPr marL="342900" marR="0" lvl="0" indent="-3429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en-US" sz="1900" b="0" i="0" u="none" strike="noStrike" kern="100" cap="none" spc="0" normalizeH="0" baseline="0" noProof="0" dirty="0">
                <a:ln>
                  <a:noFill/>
                </a:ln>
                <a:solidFill>
                  <a:srgbClr val="001689">
                    <a:lumMod val="60000"/>
                    <a:lumOff val="40000"/>
                  </a:srgbClr>
                </a:solidFill>
                <a:effectLst/>
                <a:uLnTx/>
                <a:uFillTx/>
                <a:latin typeface="Georgia" panose="02040502050405020303" pitchFamily="18" charset="0"/>
                <a:ea typeface="Aptos" panose="020B0004020202020204" pitchFamily="34" charset="0"/>
                <a:cs typeface="Times New Roman" panose="02020603050405020304" pitchFamily="18" charset="0"/>
              </a:rPr>
              <a:t>Budget Hearing can be held prior to JPH, but not adopted</a:t>
            </a:r>
          </a:p>
        </p:txBody>
      </p:sp>
      <p:pic>
        <p:nvPicPr>
          <p:cNvPr id="3" name="Picture 2">
            <a:extLst>
              <a:ext uri="{FF2B5EF4-FFF2-40B4-BE49-F238E27FC236}">
                <a16:creationId xmlns:a16="http://schemas.microsoft.com/office/drawing/2014/main" id="{9A237C0F-2D48-70B7-BBAC-1967AF0188CC}"/>
              </a:ext>
            </a:extLst>
          </p:cNvPr>
          <p:cNvPicPr>
            <a:picLocks noChangeAspect="1"/>
          </p:cNvPicPr>
          <p:nvPr/>
        </p:nvPicPr>
        <p:blipFill>
          <a:blip r:embed="rId2"/>
          <a:stretch>
            <a:fillRect/>
          </a:stretch>
        </p:blipFill>
        <p:spPr>
          <a:xfrm>
            <a:off x="4902710" y="962530"/>
            <a:ext cx="6998778" cy="5724020"/>
          </a:xfrm>
          <a:prstGeom prst="rect">
            <a:avLst/>
          </a:prstGeom>
        </p:spPr>
      </p:pic>
    </p:spTree>
    <p:extLst>
      <p:ext uri="{BB962C8B-B14F-4D97-AF65-F5344CB8AC3E}">
        <p14:creationId xmlns:p14="http://schemas.microsoft.com/office/powerpoint/2010/main" val="1720667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5" name="Rectangle 9">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2" name="Freeform: Shape 11">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4" name="Freeform: Shape 13">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6" name="Rectangle 15">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8" name="Isosceles Triangle 17">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Isosceles Triangle 19">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 name="Title 1">
            <a:extLst>
              <a:ext uri="{FF2B5EF4-FFF2-40B4-BE49-F238E27FC236}">
                <a16:creationId xmlns:a16="http://schemas.microsoft.com/office/drawing/2014/main" id="{A7B462EF-9593-F801-0FD1-9348F030A049}"/>
              </a:ext>
            </a:extLst>
          </p:cNvPr>
          <p:cNvSpPr>
            <a:spLocks noGrp="1"/>
          </p:cNvSpPr>
          <p:nvPr>
            <p:ph type="title"/>
          </p:nvPr>
        </p:nvSpPr>
        <p:spPr>
          <a:xfrm rot="-540000">
            <a:off x="493370" y="1119660"/>
            <a:ext cx="3486389" cy="3941832"/>
          </a:xfrm>
          <a:solidFill>
            <a:schemeClr val="bg1"/>
          </a:solidFill>
          <a:ln w="38100">
            <a:solidFill>
              <a:schemeClr val="accent1"/>
            </a:solidFill>
          </a:ln>
        </p:spPr>
        <p:txBody>
          <a:bodyPr>
            <a:normAutofit/>
          </a:bodyPr>
          <a:lstStyle/>
          <a:p>
            <a:pPr algn="ctr"/>
            <a:r>
              <a:rPr lang="en-US" b="1" dirty="0">
                <a:solidFill>
                  <a:schemeClr val="accent5"/>
                </a:solidFill>
                <a:latin typeface="Georgia" panose="02040502050405020303" pitchFamily="18" charset="0"/>
              </a:rPr>
              <a:t>General Fund Lid Exclusions</a:t>
            </a:r>
            <a:br>
              <a:rPr lang="en-US" b="1" dirty="0">
                <a:solidFill>
                  <a:schemeClr val="accent5"/>
                </a:solidFill>
                <a:latin typeface="Georgia" panose="02040502050405020303" pitchFamily="18" charset="0"/>
              </a:rPr>
            </a:br>
            <a:r>
              <a:rPr lang="en-US" b="1" dirty="0">
                <a:solidFill>
                  <a:schemeClr val="accent5"/>
                </a:solidFill>
                <a:latin typeface="Georgia" panose="02040502050405020303" pitchFamily="18" charset="0"/>
              </a:rPr>
              <a:t>Schedule A</a:t>
            </a:r>
          </a:p>
        </p:txBody>
      </p:sp>
      <p:pic>
        <p:nvPicPr>
          <p:cNvPr id="9" name="Picture 8">
            <a:extLst>
              <a:ext uri="{FF2B5EF4-FFF2-40B4-BE49-F238E27FC236}">
                <a16:creationId xmlns:a16="http://schemas.microsoft.com/office/drawing/2014/main" id="{FF3B6205-FEC5-1E1A-1DA1-A30A79DB0901}"/>
              </a:ext>
            </a:extLst>
          </p:cNvPr>
          <p:cNvPicPr>
            <a:picLocks noChangeAspect="1"/>
          </p:cNvPicPr>
          <p:nvPr/>
        </p:nvPicPr>
        <p:blipFill>
          <a:blip r:embed="rId3"/>
          <a:stretch>
            <a:fillRect/>
          </a:stretch>
        </p:blipFill>
        <p:spPr>
          <a:xfrm>
            <a:off x="4649380" y="225288"/>
            <a:ext cx="7290829" cy="6348418"/>
          </a:xfrm>
          <a:prstGeom prst="rect">
            <a:avLst/>
          </a:prstGeom>
          <a:solidFill>
            <a:schemeClr val="tx2">
              <a:lumMod val="60000"/>
              <a:lumOff val="40000"/>
            </a:schemeClr>
          </a:solidFill>
          <a:ln w="38100">
            <a:solidFill>
              <a:schemeClr val="accent5"/>
            </a:solidFill>
          </a:ln>
        </p:spPr>
      </p:pic>
      <p:pic>
        <p:nvPicPr>
          <p:cNvPr id="3" name="Picture 2">
            <a:extLst>
              <a:ext uri="{FF2B5EF4-FFF2-40B4-BE49-F238E27FC236}">
                <a16:creationId xmlns:a16="http://schemas.microsoft.com/office/drawing/2014/main" id="{E9C20C15-2F56-957D-9EF1-E9351D2AFEB1}"/>
              </a:ext>
            </a:extLst>
          </p:cNvPr>
          <p:cNvPicPr>
            <a:picLocks noChangeAspect="1"/>
          </p:cNvPicPr>
          <p:nvPr/>
        </p:nvPicPr>
        <p:blipFill>
          <a:blip r:embed="rId4"/>
          <a:stretch>
            <a:fillRect/>
          </a:stretch>
        </p:blipFill>
        <p:spPr>
          <a:xfrm>
            <a:off x="10368250" y="818504"/>
            <a:ext cx="1529110" cy="556796"/>
          </a:xfrm>
          <a:prstGeom prst="rect">
            <a:avLst/>
          </a:prstGeom>
        </p:spPr>
      </p:pic>
    </p:spTree>
    <p:extLst>
      <p:ext uri="{BB962C8B-B14F-4D97-AF65-F5344CB8AC3E}">
        <p14:creationId xmlns:p14="http://schemas.microsoft.com/office/powerpoint/2010/main" val="683996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643A7A40-1AE6-4218-A8E0-8248174A5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9" name="Rectangle 48">
            <a:extLst>
              <a:ext uri="{FF2B5EF4-FFF2-40B4-BE49-F238E27FC236}">
                <a16:creationId xmlns:a16="http://schemas.microsoft.com/office/drawing/2014/main" id="{BD8AB40A-4374-4897-B5EE-9F8913476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6"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 name="Title 1">
            <a:extLst>
              <a:ext uri="{FF2B5EF4-FFF2-40B4-BE49-F238E27FC236}">
                <a16:creationId xmlns:a16="http://schemas.microsoft.com/office/drawing/2014/main" id="{A7B462EF-9593-F801-0FD1-9348F030A049}"/>
              </a:ext>
            </a:extLst>
          </p:cNvPr>
          <p:cNvSpPr txBox="1">
            <a:spLocks/>
          </p:cNvSpPr>
          <p:nvPr/>
        </p:nvSpPr>
        <p:spPr>
          <a:xfrm>
            <a:off x="2491407" y="181957"/>
            <a:ext cx="4023747" cy="1469203"/>
          </a:xfrm>
          <a:prstGeom prst="rect">
            <a:avLst/>
          </a:prstGeom>
        </p:spPr>
        <p:txBody>
          <a:bodyPr vert="horz" lIns="91440" tIns="45720" rIns="91440" bIns="45720" rtlCol="0" anchor="b">
            <a:normAutofit fontScale="400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br>
              <a:rPr kumimoji="0" lang="en-US" sz="5800" b="1" i="0" u="none" strike="noStrike" kern="1200" cap="none" spc="0" normalizeH="0" baseline="0" noProof="0" dirty="0">
                <a:ln>
                  <a:noFill/>
                </a:ln>
                <a:solidFill>
                  <a:srgbClr val="001689"/>
                </a:solidFill>
                <a:effectLst/>
                <a:uLnTx/>
                <a:uFillTx/>
                <a:latin typeface="Georgia" panose="02040502050405020303" pitchFamily="18" charset="0"/>
                <a:ea typeface="+mj-ea"/>
                <a:cs typeface="+mj-cs"/>
              </a:rPr>
            </a:br>
            <a:r>
              <a:rPr kumimoji="0" lang="en-US" sz="9000" b="1" i="0" u="none" strike="noStrike" kern="1200" cap="none" spc="0" normalizeH="0" baseline="0" noProof="0" dirty="0">
                <a:ln>
                  <a:noFill/>
                </a:ln>
                <a:solidFill>
                  <a:srgbClr val="E74F43"/>
                </a:solidFill>
                <a:effectLst/>
                <a:uLnTx/>
                <a:uFillTx/>
                <a:latin typeface="Georgia" panose="02040502050405020303" pitchFamily="18" charset="0"/>
                <a:ea typeface="+mj-ea"/>
                <a:cs typeface="+mj-cs"/>
              </a:rPr>
              <a:t>Schedule B</a:t>
            </a:r>
            <a:br>
              <a:rPr kumimoji="0" lang="en-US" sz="8000" b="1" i="0" u="none" strike="noStrike" kern="1200" cap="none" spc="0" normalizeH="0" baseline="0" noProof="0" dirty="0">
                <a:ln>
                  <a:noFill/>
                </a:ln>
                <a:solidFill>
                  <a:srgbClr val="E74F43"/>
                </a:solidFill>
                <a:effectLst/>
                <a:uLnTx/>
                <a:uFillTx/>
                <a:latin typeface="Georgia" panose="02040502050405020303" pitchFamily="18" charset="0"/>
                <a:ea typeface="+mj-ea"/>
                <a:cs typeface="+mj-cs"/>
              </a:rPr>
            </a:br>
            <a:br>
              <a:rPr kumimoji="0" lang="en-US" sz="6700" b="1" i="0" u="none" strike="noStrike" kern="1200" cap="none" spc="0" normalizeH="0" baseline="0" noProof="0" dirty="0">
                <a:ln>
                  <a:noFill/>
                </a:ln>
                <a:solidFill>
                  <a:srgbClr val="001689"/>
                </a:solidFill>
                <a:effectLst/>
                <a:uLnTx/>
                <a:uFillTx/>
                <a:latin typeface="Georgia" panose="02040502050405020303" pitchFamily="18" charset="0"/>
                <a:ea typeface="+mj-ea"/>
                <a:cs typeface="+mj-cs"/>
              </a:rPr>
            </a:br>
            <a:endParaRPr kumimoji="0" lang="en-US" sz="6700" b="1" i="0" u="none" strike="noStrike" kern="1200" cap="none" spc="0" normalizeH="0" baseline="0" noProof="0" dirty="0">
              <a:ln>
                <a:noFill/>
              </a:ln>
              <a:solidFill>
                <a:srgbClr val="001689"/>
              </a:solidFill>
              <a:effectLst/>
              <a:uLnTx/>
              <a:uFillTx/>
              <a:latin typeface="Georgia" panose="02040502050405020303" pitchFamily="18" charset="0"/>
              <a:ea typeface="+mj-ea"/>
              <a:cs typeface="+mj-cs"/>
            </a:endParaRPr>
          </a:p>
        </p:txBody>
      </p:sp>
      <p:grpSp>
        <p:nvGrpSpPr>
          <p:cNvPr id="50" name="Group 49">
            <a:extLst>
              <a:ext uri="{FF2B5EF4-FFF2-40B4-BE49-F238E27FC236}">
                <a16:creationId xmlns:a16="http://schemas.microsoft.com/office/drawing/2014/main" id="{2783379C-045E-4010-ABDC-A270A0AA10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flipH="1">
            <a:off x="-176401" y="170308"/>
            <a:ext cx="2514948" cy="2174333"/>
            <a:chOff x="-305" y="-4155"/>
            <a:chExt cx="2514948" cy="2174333"/>
          </a:xfrm>
        </p:grpSpPr>
        <p:sp>
          <p:nvSpPr>
            <p:cNvPr id="38" name="Freeform: Shape 37">
              <a:extLst>
                <a:ext uri="{FF2B5EF4-FFF2-40B4-BE49-F238E27FC236}">
                  <a16:creationId xmlns:a16="http://schemas.microsoft.com/office/drawing/2014/main" id="{0B0AB1BF-11AE-4CFF-85EC-E51DBD316A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1" name="Freeform: Shape 50">
              <a:extLst>
                <a:ext uri="{FF2B5EF4-FFF2-40B4-BE49-F238E27FC236}">
                  <a16:creationId xmlns:a16="http://schemas.microsoft.com/office/drawing/2014/main" id="{526548A0-953E-4FBA-97A5-592ACAF42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0" name="Freeform: Shape 39">
              <a:extLst>
                <a:ext uri="{FF2B5EF4-FFF2-40B4-BE49-F238E27FC236}">
                  <a16:creationId xmlns:a16="http://schemas.microsoft.com/office/drawing/2014/main" id="{F84FA27B-CD1F-421B-BB4F-B141F02FF4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2" name="Freeform: Shape 51">
              <a:extLst>
                <a:ext uri="{FF2B5EF4-FFF2-40B4-BE49-F238E27FC236}">
                  <a16:creationId xmlns:a16="http://schemas.microsoft.com/office/drawing/2014/main" id="{3CDBD6AB-1AC7-4807-9C34-01139BB7C2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grpSp>
        <p:nvGrpSpPr>
          <p:cNvPr id="43" name="Group 42">
            <a:extLst>
              <a:ext uri="{FF2B5EF4-FFF2-40B4-BE49-F238E27FC236}">
                <a16:creationId xmlns:a16="http://schemas.microsoft.com/office/drawing/2014/main" id="{F5FDDF18-F156-4D2D-82C6-F55008E338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130553" y="4560734"/>
            <a:ext cx="3061446" cy="2297265"/>
            <a:chOff x="-305" y="-1"/>
            <a:chExt cx="3832880" cy="2876136"/>
          </a:xfrm>
        </p:grpSpPr>
        <p:sp>
          <p:nvSpPr>
            <p:cNvPr id="44" name="Freeform: Shape 43">
              <a:extLst>
                <a:ext uri="{FF2B5EF4-FFF2-40B4-BE49-F238E27FC236}">
                  <a16:creationId xmlns:a16="http://schemas.microsoft.com/office/drawing/2014/main" id="{3822C29E-FFDD-45BC-A286-9C00C8E2D2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5" name="Freeform: Shape 44">
              <a:extLst>
                <a:ext uri="{FF2B5EF4-FFF2-40B4-BE49-F238E27FC236}">
                  <a16:creationId xmlns:a16="http://schemas.microsoft.com/office/drawing/2014/main" id="{C9E2381D-1763-4D42-A3A2-B2345DD35E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6" name="Freeform: Shape 45">
              <a:extLst>
                <a:ext uri="{FF2B5EF4-FFF2-40B4-BE49-F238E27FC236}">
                  <a16:creationId xmlns:a16="http://schemas.microsoft.com/office/drawing/2014/main" id="{D2A622D5-9532-4E0C-B9A8-DAEDD4646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47" name="Freeform: Shape 46">
              <a:extLst>
                <a:ext uri="{FF2B5EF4-FFF2-40B4-BE49-F238E27FC236}">
                  <a16:creationId xmlns:a16="http://schemas.microsoft.com/office/drawing/2014/main" id="{5C0ABE88-5ADF-4A31-8505-78968DBB5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pic>
        <p:nvPicPr>
          <p:cNvPr id="3" name="Picture 2">
            <a:extLst>
              <a:ext uri="{FF2B5EF4-FFF2-40B4-BE49-F238E27FC236}">
                <a16:creationId xmlns:a16="http://schemas.microsoft.com/office/drawing/2014/main" id="{F29C757A-19CF-CD9C-EAA9-2A2CF9C201D0}"/>
              </a:ext>
            </a:extLst>
          </p:cNvPr>
          <p:cNvPicPr>
            <a:picLocks noChangeAspect="1"/>
          </p:cNvPicPr>
          <p:nvPr/>
        </p:nvPicPr>
        <p:blipFill>
          <a:blip r:embed="rId2"/>
          <a:stretch>
            <a:fillRect/>
          </a:stretch>
        </p:blipFill>
        <p:spPr>
          <a:xfrm>
            <a:off x="459656" y="1734099"/>
            <a:ext cx="11226229" cy="4544420"/>
          </a:xfrm>
          <a:prstGeom prst="rect">
            <a:avLst/>
          </a:prstGeom>
          <a:solidFill>
            <a:schemeClr val="bg1"/>
          </a:solidFill>
          <a:ln w="25400">
            <a:solidFill>
              <a:schemeClr val="accent1"/>
            </a:solidFill>
          </a:ln>
        </p:spPr>
      </p:pic>
      <p:sp>
        <p:nvSpPr>
          <p:cNvPr id="4" name="TextBox 3">
            <a:extLst>
              <a:ext uri="{FF2B5EF4-FFF2-40B4-BE49-F238E27FC236}">
                <a16:creationId xmlns:a16="http://schemas.microsoft.com/office/drawing/2014/main" id="{82F5A13E-2376-0A78-8A2D-6103752E9D2B}"/>
              </a:ext>
            </a:extLst>
          </p:cNvPr>
          <p:cNvSpPr txBox="1"/>
          <p:nvPr/>
        </p:nvSpPr>
        <p:spPr>
          <a:xfrm rot="540000">
            <a:off x="7344866" y="759714"/>
            <a:ext cx="370206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D5B7C"/>
                </a:solidFill>
                <a:effectLst/>
                <a:highlight>
                  <a:srgbClr val="FFFF00"/>
                </a:highlight>
                <a:uLnTx/>
                <a:uFillTx/>
                <a:latin typeface="Georgia" panose="02040502050405020303" pitchFamily="18" charset="0"/>
                <a:ea typeface="+mn-ea"/>
                <a:cs typeface="+mn-cs"/>
              </a:rPr>
              <a:t>***No Manual Entries*** </a:t>
            </a:r>
          </a:p>
        </p:txBody>
      </p:sp>
      <p:sp>
        <p:nvSpPr>
          <p:cNvPr id="2" name="Rectangle: Rounded Corners 1">
            <a:extLst>
              <a:ext uri="{FF2B5EF4-FFF2-40B4-BE49-F238E27FC236}">
                <a16:creationId xmlns:a16="http://schemas.microsoft.com/office/drawing/2014/main" id="{51F015BD-9489-6405-8EA1-AEA20BD83D65}"/>
              </a:ext>
            </a:extLst>
          </p:cNvPr>
          <p:cNvSpPr/>
          <p:nvPr/>
        </p:nvSpPr>
        <p:spPr>
          <a:xfrm>
            <a:off x="8342685" y="3319227"/>
            <a:ext cx="3108960" cy="1199763"/>
          </a:xfrm>
          <a:prstGeom prst="roundRect">
            <a:avLst/>
          </a:prstGeom>
          <a:solidFill>
            <a:schemeClr val="bg1"/>
          </a:solidFill>
          <a:ln w="25400">
            <a:solidFill>
              <a:schemeClr val="accent5"/>
            </a:solidFill>
          </a:ln>
          <a:scene3d>
            <a:camera prst="orthographicFront">
              <a:rot lat="0" lon="0" rev="20999999"/>
            </a:camera>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Moved to Schedule C</a:t>
            </a:r>
          </a:p>
        </p:txBody>
      </p:sp>
    </p:spTree>
    <p:extLst>
      <p:ext uri="{BB962C8B-B14F-4D97-AF65-F5344CB8AC3E}">
        <p14:creationId xmlns:p14="http://schemas.microsoft.com/office/powerpoint/2010/main" val="34210448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ECD39DE-AACA-282A-1AD8-F84E70CCD4F9}"/>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321C428A-9B90-F08D-DF21-2A9E16129D83}"/>
              </a:ext>
            </a:extLst>
          </p:cNvPr>
          <p:cNvSpPr txBox="1">
            <a:spLocks/>
          </p:cNvSpPr>
          <p:nvPr/>
        </p:nvSpPr>
        <p:spPr>
          <a:xfrm>
            <a:off x="300038" y="1"/>
            <a:ext cx="11615737" cy="1178560"/>
          </a:xfrm>
          <a:prstGeom prst="rect">
            <a:avLst/>
          </a:prstGeom>
        </p:spPr>
        <p:txBody>
          <a:bodyPr vert="horz" lIns="91440" tIns="45720" rIns="91440" bIns="45720" rtlCol="0" anchor="t">
            <a:normAutofit fontScale="32500" lnSpcReduction="20000"/>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600"/>
              </a:spcAft>
              <a:buClrTx/>
              <a:buSzTx/>
              <a:buFontTx/>
              <a:buNone/>
              <a:tabLst/>
              <a:defRPr/>
            </a:pPr>
            <a:br>
              <a:rPr kumimoji="0" lang="en-US" sz="4000" b="1" i="0" u="none" strike="noStrike" kern="1200" cap="none" spc="0" normalizeH="0" baseline="0" noProof="0" dirty="0">
                <a:ln>
                  <a:noFill/>
                </a:ln>
                <a:solidFill>
                  <a:srgbClr val="000000"/>
                </a:solidFill>
                <a:effectLst/>
                <a:uLnTx/>
                <a:uFillTx/>
                <a:latin typeface="Tw Cen MT" panose="020B0602020104020603"/>
                <a:ea typeface="+mj-ea"/>
                <a:cs typeface="+mj-cs"/>
              </a:rPr>
            </a:br>
            <a:r>
              <a:rPr kumimoji="0" lang="en-US" sz="80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j-ea"/>
                <a:cs typeface="+mj-cs"/>
              </a:rPr>
              <a:t>Schedule C – New Page</a:t>
            </a:r>
          </a:p>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58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j-ea"/>
                <a:cs typeface="+mj-cs"/>
              </a:rPr>
              <a:t>Intended to assist in separating Bond Valuations</a:t>
            </a:r>
            <a:br>
              <a:rPr kumimoji="0" lang="en-US" sz="58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j-ea"/>
                <a:cs typeface="+mj-cs"/>
              </a:rPr>
            </a:br>
            <a:br>
              <a:rPr kumimoji="0" lang="en-US" sz="4000" b="1" i="0" u="none" strike="noStrike" kern="1200" cap="none" spc="0" normalizeH="0" baseline="0" noProof="0" dirty="0">
                <a:ln>
                  <a:noFill/>
                </a:ln>
                <a:solidFill>
                  <a:srgbClr val="000000"/>
                </a:solidFill>
                <a:effectLst/>
                <a:uLnTx/>
                <a:uFillTx/>
                <a:latin typeface="Tw Cen MT" panose="020B0602020104020603"/>
                <a:ea typeface="+mj-ea"/>
                <a:cs typeface="+mj-cs"/>
              </a:rPr>
            </a:br>
            <a:endParaRPr kumimoji="0" lang="en-US" sz="4000" b="1" i="0" u="none" strike="noStrike" kern="1200" cap="none" spc="0" normalizeH="0" baseline="0" noProof="0" dirty="0">
              <a:ln>
                <a:noFill/>
              </a:ln>
              <a:solidFill>
                <a:srgbClr val="000000"/>
              </a:solidFill>
              <a:effectLst/>
              <a:uLnTx/>
              <a:uFillTx/>
              <a:latin typeface="Tw Cen MT" panose="020B0602020104020603"/>
              <a:ea typeface="+mj-ea"/>
              <a:cs typeface="+mj-cs"/>
            </a:endParaRPr>
          </a:p>
        </p:txBody>
      </p:sp>
      <p:pic>
        <p:nvPicPr>
          <p:cNvPr id="6" name="Picture 5">
            <a:extLst>
              <a:ext uri="{FF2B5EF4-FFF2-40B4-BE49-F238E27FC236}">
                <a16:creationId xmlns:a16="http://schemas.microsoft.com/office/drawing/2014/main" id="{1E3B4541-3FCD-BAEE-0772-C08CEE9D4599}"/>
              </a:ext>
            </a:extLst>
          </p:cNvPr>
          <p:cNvPicPr>
            <a:picLocks noChangeAspect="1"/>
          </p:cNvPicPr>
          <p:nvPr/>
        </p:nvPicPr>
        <p:blipFill>
          <a:blip r:embed="rId2"/>
          <a:stretch>
            <a:fillRect/>
          </a:stretch>
        </p:blipFill>
        <p:spPr>
          <a:xfrm>
            <a:off x="142240" y="1026160"/>
            <a:ext cx="11775439" cy="5415280"/>
          </a:xfrm>
          <a:prstGeom prst="rect">
            <a:avLst/>
          </a:prstGeom>
        </p:spPr>
      </p:pic>
      <p:grpSp>
        <p:nvGrpSpPr>
          <p:cNvPr id="57" name="Group 56">
            <a:extLst>
              <a:ext uri="{FF2B5EF4-FFF2-40B4-BE49-F238E27FC236}">
                <a16:creationId xmlns:a16="http://schemas.microsoft.com/office/drawing/2014/main" id="{71E4E172-1EA7-E251-8265-AD4D673154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58" name="Rectangle 57">
              <a:extLst>
                <a:ext uri="{FF2B5EF4-FFF2-40B4-BE49-F238E27FC236}">
                  <a16:creationId xmlns:a16="http://schemas.microsoft.com/office/drawing/2014/main" id="{B36EE4C1-7905-4652-A645-D2C3112E2F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9" name="Rectangle 58">
              <a:extLst>
                <a:ext uri="{FF2B5EF4-FFF2-40B4-BE49-F238E27FC236}">
                  <a16:creationId xmlns:a16="http://schemas.microsoft.com/office/drawing/2014/main" id="{5B2D6870-BDC0-AE8B-A7F5-D570327D12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7" name="Rectangle: Rounded Corners 6">
            <a:extLst>
              <a:ext uri="{FF2B5EF4-FFF2-40B4-BE49-F238E27FC236}">
                <a16:creationId xmlns:a16="http://schemas.microsoft.com/office/drawing/2014/main" id="{AF1D49C9-FB6D-3B20-489B-E6314C910D16}"/>
              </a:ext>
              <a:ext uri="{C183D7F6-B498-43B3-948B-1728B52AA6E4}">
                <adec:decorative xmlns:adec="http://schemas.microsoft.com/office/drawing/2017/decorative" val="1"/>
              </a:ext>
            </a:extLst>
          </p:cNvPr>
          <p:cNvSpPr/>
          <p:nvPr/>
        </p:nvSpPr>
        <p:spPr>
          <a:xfrm>
            <a:off x="159026" y="5009322"/>
            <a:ext cx="4267200" cy="1696278"/>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extBox 1">
            <a:extLst>
              <a:ext uri="{FF2B5EF4-FFF2-40B4-BE49-F238E27FC236}">
                <a16:creationId xmlns:a16="http://schemas.microsoft.com/office/drawing/2014/main" id="{8DF9734B-E181-1069-4C2E-44A2DB314809}"/>
              </a:ext>
            </a:extLst>
          </p:cNvPr>
          <p:cNvSpPr txBox="1"/>
          <p:nvPr/>
        </p:nvSpPr>
        <p:spPr>
          <a:xfrm>
            <a:off x="4714240" y="5303520"/>
            <a:ext cx="7406640" cy="1400383"/>
          </a:xfrm>
          <a:prstGeom prst="rect">
            <a:avLst/>
          </a:prstGeom>
          <a:solidFill>
            <a:srgbClr val="FFFF00"/>
          </a:solid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The left-side table will auto populate from data throughout the budget document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The </a:t>
            </a:r>
            <a:r>
              <a:rPr kumimoji="0" lang="en-US" sz="1700" b="1" i="1" u="sng" strike="noStrike" kern="1200" cap="none" spc="0" normalizeH="0" baseline="0" noProof="0" dirty="0">
                <a:ln>
                  <a:noFill/>
                </a:ln>
                <a:solidFill>
                  <a:srgbClr val="000000"/>
                </a:solidFill>
                <a:effectLst/>
                <a:uLnTx/>
                <a:uFillTx/>
                <a:latin typeface="Georgia" panose="02040502050405020303" pitchFamily="18" charset="0"/>
                <a:ea typeface="+mn-ea"/>
                <a:cs typeface="+mn-cs"/>
              </a:rPr>
              <a:t>only</a:t>
            </a:r>
            <a:r>
              <a:rPr kumimoji="0" lang="en-US" sz="17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 manual entry to the left table is, if you receive separate Certificates of Valuation for a Bond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700" b="1" i="0" u="none" strike="noStrike" kern="1200" cap="none" spc="0" normalizeH="0" baseline="0" noProof="0" dirty="0">
                <a:ln>
                  <a:noFill/>
                </a:ln>
                <a:solidFill>
                  <a:srgbClr val="000000"/>
                </a:solidFill>
                <a:effectLst/>
                <a:uLnTx/>
                <a:uFillTx/>
                <a:latin typeface="Georgia" panose="02040502050405020303" pitchFamily="18" charset="0"/>
                <a:ea typeface="+mn-ea"/>
                <a:cs typeface="+mn-cs"/>
              </a:rPr>
              <a:t>The right-side table is for your information only</a:t>
            </a:r>
          </a:p>
        </p:txBody>
      </p:sp>
      <p:cxnSp>
        <p:nvCxnSpPr>
          <p:cNvPr id="9" name="Straight Arrow Connector 8">
            <a:extLst>
              <a:ext uri="{FF2B5EF4-FFF2-40B4-BE49-F238E27FC236}">
                <a16:creationId xmlns:a16="http://schemas.microsoft.com/office/drawing/2014/main" id="{7A8DF306-9A75-7676-BA83-C58E03C16E3D}"/>
              </a:ext>
              <a:ext uri="{C183D7F6-B498-43B3-948B-1728B52AA6E4}">
                <adec:decorative xmlns:adec="http://schemas.microsoft.com/office/drawing/2017/decorative" val="1"/>
              </a:ext>
            </a:extLst>
          </p:cNvPr>
          <p:cNvCxnSpPr>
            <a:cxnSpLocks/>
          </p:cNvCxnSpPr>
          <p:nvPr/>
        </p:nvCxnSpPr>
        <p:spPr>
          <a:xfrm flipH="1" flipV="1">
            <a:off x="3610775" y="2605819"/>
            <a:ext cx="2299695" cy="2642042"/>
          </a:xfrm>
          <a:prstGeom prst="straightConnector1">
            <a:avLst/>
          </a:prstGeom>
          <a:ln w="635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6A2269B-109A-A230-737C-D5937714F1C8}"/>
              </a:ext>
              <a:ext uri="{C183D7F6-B498-43B3-948B-1728B52AA6E4}">
                <adec:decorative xmlns:adec="http://schemas.microsoft.com/office/drawing/2017/decorative" val="1"/>
              </a:ext>
            </a:extLst>
          </p:cNvPr>
          <p:cNvCxnSpPr/>
          <p:nvPr/>
        </p:nvCxnSpPr>
        <p:spPr>
          <a:xfrm>
            <a:off x="7841311" y="1273092"/>
            <a:ext cx="194056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088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B9CE10B-7217-4727-A3A7-5DF664DEB4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9" name="TextBox 8">
            <a:extLst>
              <a:ext uri="{FF2B5EF4-FFF2-40B4-BE49-F238E27FC236}">
                <a16:creationId xmlns:a16="http://schemas.microsoft.com/office/drawing/2014/main" id="{32A6E28F-C547-3DF5-97A8-15D5568EC4DC}"/>
              </a:ext>
            </a:extLst>
          </p:cNvPr>
          <p:cNvSpPr txBox="1"/>
          <p:nvPr/>
        </p:nvSpPr>
        <p:spPr>
          <a:xfrm>
            <a:off x="337497" y="355599"/>
            <a:ext cx="3124151" cy="2069311"/>
          </a:xfrm>
          <a:prstGeom prst="rect">
            <a:avLst/>
          </a:prstGeom>
        </p:spPr>
        <p:txBody>
          <a:bodyPr vert="horz" lIns="91440" tIns="45720" rIns="91440" bIns="45720" rtlCol="0" anchor="b">
            <a:norm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Resolution Setting The Property Tax Request</a:t>
            </a:r>
          </a:p>
        </p:txBody>
      </p:sp>
      <p:grpSp>
        <p:nvGrpSpPr>
          <p:cNvPr id="28" name="Group 27">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416432" y="1"/>
            <a:ext cx="2446384" cy="5777808"/>
            <a:chOff x="329184" y="1"/>
            <a:chExt cx="524256" cy="5777808"/>
          </a:xfrm>
        </p:grpSpPr>
        <p:cxnSp>
          <p:nvCxnSpPr>
            <p:cNvPr id="22" name="Straight Connector 21">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1"/>
              <a:ext cx="524256" cy="55321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30" name="Rectangle 29">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21084" y="679731"/>
            <a:ext cx="7682293" cy="56628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10" name="Picture 9" descr="Background pattern">
            <a:extLst>
              <a:ext uri="{FF2B5EF4-FFF2-40B4-BE49-F238E27FC236}">
                <a16:creationId xmlns:a16="http://schemas.microsoft.com/office/drawing/2014/main" id="{FB58BDD4-F58D-60AB-7888-689E65C68FBE}"/>
              </a:ext>
            </a:extLst>
          </p:cNvPr>
          <p:cNvPicPr>
            <a:picLocks noChangeAspect="1"/>
          </p:cNvPicPr>
          <p:nvPr/>
        </p:nvPicPr>
        <p:blipFill>
          <a:blip r:embed="rId3"/>
          <a:srcRect l="34088" r="25696" b="-1"/>
          <a:stretch>
            <a:fillRect/>
          </a:stretch>
        </p:blipFill>
        <p:spPr>
          <a:xfrm>
            <a:off x="3837710" y="762000"/>
            <a:ext cx="7536872" cy="5583381"/>
          </a:xfrm>
          <a:prstGeom prst="rect">
            <a:avLst/>
          </a:prstGeom>
        </p:spPr>
      </p:pic>
      <p:sp>
        <p:nvSpPr>
          <p:cNvPr id="2" name="TextBox 1">
            <a:extLst>
              <a:ext uri="{FF2B5EF4-FFF2-40B4-BE49-F238E27FC236}">
                <a16:creationId xmlns:a16="http://schemas.microsoft.com/office/drawing/2014/main" id="{B07CA3F2-8F61-10F1-8D2F-B9CEF3AFB9D1}"/>
              </a:ext>
            </a:extLst>
          </p:cNvPr>
          <p:cNvSpPr txBox="1"/>
          <p:nvPr/>
        </p:nvSpPr>
        <p:spPr>
          <a:xfrm>
            <a:off x="375920" y="2773680"/>
            <a:ext cx="3220720" cy="378565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Remember to fill out &amp; turn in with budget forms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Answers to questions you may receive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How much per $100 of assessed value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Can be signed or typed</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n-ea"/>
                <a:cs typeface="+mn-cs"/>
              </a:rPr>
              <a:t>Note the results in the meeting minutes</a:t>
            </a:r>
          </a:p>
        </p:txBody>
      </p:sp>
      <p:pic>
        <p:nvPicPr>
          <p:cNvPr id="5" name="Picture 4">
            <a:extLst>
              <a:ext uri="{FF2B5EF4-FFF2-40B4-BE49-F238E27FC236}">
                <a16:creationId xmlns:a16="http://schemas.microsoft.com/office/drawing/2014/main" id="{DA8362CE-7F08-5062-F15C-9EEA0E127B66}"/>
              </a:ext>
            </a:extLst>
          </p:cNvPr>
          <p:cNvPicPr>
            <a:picLocks noChangeAspect="1"/>
          </p:cNvPicPr>
          <p:nvPr/>
        </p:nvPicPr>
        <p:blipFill>
          <a:blip r:embed="rId4"/>
          <a:stretch>
            <a:fillRect/>
          </a:stretch>
        </p:blipFill>
        <p:spPr>
          <a:xfrm>
            <a:off x="4064180" y="914400"/>
            <a:ext cx="7094358" cy="5257800"/>
          </a:xfrm>
          <a:prstGeom prst="rect">
            <a:avLst/>
          </a:prstGeom>
        </p:spPr>
      </p:pic>
    </p:spTree>
    <p:extLst>
      <p:ext uri="{BB962C8B-B14F-4D97-AF65-F5344CB8AC3E}">
        <p14:creationId xmlns:p14="http://schemas.microsoft.com/office/powerpoint/2010/main" val="6027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63600" y="96443"/>
            <a:ext cx="10490200" cy="1054394"/>
          </a:xfrm>
        </p:spPr>
        <p:txBody>
          <a:bodyPr/>
          <a:lstStyle/>
          <a:p>
            <a:pPr algn="ctr"/>
            <a:r>
              <a:rPr lang="en-US" sz="4000" dirty="0">
                <a:solidFill>
                  <a:schemeClr val="tx2"/>
                </a:solidFill>
              </a:rPr>
              <a:t>School District Budgeting</a:t>
            </a:r>
          </a:p>
        </p:txBody>
      </p:sp>
      <p:sp>
        <p:nvSpPr>
          <p:cNvPr id="10" name="TextBox 9"/>
          <p:cNvSpPr txBox="1"/>
          <p:nvPr/>
        </p:nvSpPr>
        <p:spPr>
          <a:xfrm>
            <a:off x="2563104" y="3932800"/>
            <a:ext cx="99060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NET OPTION FUNDING</a:t>
            </a:r>
          </a:p>
        </p:txBody>
      </p:sp>
      <p:sp>
        <p:nvSpPr>
          <p:cNvPr id="11" name="TextBox 10"/>
          <p:cNvSpPr txBox="1"/>
          <p:nvPr/>
        </p:nvSpPr>
        <p:spPr>
          <a:xfrm>
            <a:off x="4267894" y="3960137"/>
            <a:ext cx="131534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ALLOCATED INCOME      TAX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Medium"/>
              <a:ea typeface="+mn-ea"/>
              <a:cs typeface="+mn-cs"/>
            </a:endParaRPr>
          </a:p>
        </p:txBody>
      </p:sp>
      <p:sp>
        <p:nvSpPr>
          <p:cNvPr id="12" name="TextBox 11"/>
          <p:cNvSpPr txBox="1"/>
          <p:nvPr/>
        </p:nvSpPr>
        <p:spPr>
          <a:xfrm>
            <a:off x="5981256" y="3981470"/>
            <a:ext cx="1467373"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COMMNITY ACHIEVEMENT PLAN AID</a:t>
            </a:r>
          </a:p>
        </p:txBody>
      </p:sp>
      <p:sp>
        <p:nvSpPr>
          <p:cNvPr id="13" name="TextBox 12"/>
          <p:cNvSpPr txBox="1"/>
          <p:nvPr/>
        </p:nvSpPr>
        <p:spPr>
          <a:xfrm>
            <a:off x="8183349" y="4089192"/>
            <a:ext cx="140679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Franklin Gothic Medium"/>
                <a:ea typeface="+mn-ea"/>
                <a:cs typeface="+mn-cs"/>
              </a:rPr>
              <a:t>EQUALIZATION               AID</a:t>
            </a:r>
          </a:p>
        </p:txBody>
      </p:sp>
      <p:graphicFrame>
        <p:nvGraphicFramePr>
          <p:cNvPr id="17" name="Diagram 16" descr="Graphic"/>
          <p:cNvGraphicFramePr/>
          <p:nvPr>
            <p:extLst>
              <p:ext uri="{D42A27DB-BD31-4B8C-83A1-F6EECF244321}">
                <p14:modId xmlns:p14="http://schemas.microsoft.com/office/powerpoint/2010/main" val="3888606787"/>
              </p:ext>
            </p:extLst>
          </p:nvPr>
        </p:nvGraphicFramePr>
        <p:xfrm>
          <a:off x="1441472" y="1283831"/>
          <a:ext cx="8589232" cy="5272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2703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6" name="Rectangle 15">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7" name="Rectangle 16">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 name="Subtitle 2">
            <a:extLst>
              <a:ext uri="{FF2B5EF4-FFF2-40B4-BE49-F238E27FC236}">
                <a16:creationId xmlns:a16="http://schemas.microsoft.com/office/drawing/2014/main" id="{D2ACA015-7114-39EA-CA21-298B882B7B2A}"/>
              </a:ext>
            </a:extLst>
          </p:cNvPr>
          <p:cNvSpPr>
            <a:spLocks noGrp="1"/>
          </p:cNvSpPr>
          <p:nvPr>
            <p:ph type="subTitle" idx="1"/>
          </p:nvPr>
        </p:nvSpPr>
        <p:spPr>
          <a:xfrm>
            <a:off x="619760" y="5191760"/>
            <a:ext cx="10982960" cy="1158240"/>
          </a:xfrm>
        </p:spPr>
        <p:txBody>
          <a:bodyPr anchor="ctr">
            <a:noAutofit/>
          </a:bodyPr>
          <a:lstStyle/>
          <a:p>
            <a:r>
              <a:rPr lang="en-US" sz="2200" b="1" dirty="0">
                <a:solidFill>
                  <a:schemeClr val="accent5"/>
                </a:solidFill>
                <a:latin typeface="Georgia" panose="02040502050405020303" pitchFamily="18" charset="0"/>
              </a:rPr>
              <a:t>Notice of Budget Hearing</a:t>
            </a:r>
          </a:p>
          <a:p>
            <a:r>
              <a:rPr lang="en-US" sz="2200" b="1" dirty="0">
                <a:solidFill>
                  <a:schemeClr val="accent5"/>
                </a:solidFill>
                <a:latin typeface="Georgia" panose="02040502050405020303" pitchFamily="18" charset="0"/>
              </a:rPr>
              <a:t>Hearing dates flow through from Basic Data Input page</a:t>
            </a:r>
          </a:p>
          <a:p>
            <a:r>
              <a:rPr lang="en-US" sz="2200" b="1" i="1" dirty="0">
                <a:solidFill>
                  <a:schemeClr val="accent5"/>
                </a:solidFill>
                <a:latin typeface="Georgia" panose="02040502050405020303" pitchFamily="18" charset="0"/>
              </a:rPr>
              <a:t>***No manual entries here</a:t>
            </a:r>
          </a:p>
        </p:txBody>
      </p:sp>
      <p:cxnSp>
        <p:nvCxnSpPr>
          <p:cNvPr id="14" name="Straight Connector 1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330C1967-44CB-2C00-E435-39B71D3EEA34}"/>
              </a:ext>
            </a:extLst>
          </p:cNvPr>
          <p:cNvPicPr>
            <a:picLocks noChangeAspect="1"/>
          </p:cNvPicPr>
          <p:nvPr/>
        </p:nvPicPr>
        <p:blipFill>
          <a:blip r:embed="rId2"/>
          <a:stretch>
            <a:fillRect/>
          </a:stretch>
        </p:blipFill>
        <p:spPr>
          <a:xfrm>
            <a:off x="680720" y="579121"/>
            <a:ext cx="10861040" cy="4561840"/>
          </a:xfrm>
          <a:prstGeom prst="rect">
            <a:avLst/>
          </a:prstGeom>
        </p:spPr>
      </p:pic>
    </p:spTree>
    <p:extLst>
      <p:ext uri="{BB962C8B-B14F-4D97-AF65-F5344CB8AC3E}">
        <p14:creationId xmlns:p14="http://schemas.microsoft.com/office/powerpoint/2010/main" val="34903837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34" name="Group 33">
            <a:extLst>
              <a:ext uri="{FF2B5EF4-FFF2-40B4-BE49-F238E27FC236}">
                <a16:creationId xmlns:a16="http://schemas.microsoft.com/office/drawing/2014/main" id="{5DD5AFF2-B0BF-41FA-BA95-B06DB47DF1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3429000"/>
            <a:ext cx="12191999" cy="3429000"/>
            <a:chOff x="7467600" y="0"/>
            <a:chExt cx="4724400" cy="6858000"/>
          </a:xfrm>
        </p:grpSpPr>
        <p:sp>
          <p:nvSpPr>
            <p:cNvPr id="25" name="Rectangle 24">
              <a:extLst>
                <a:ext uri="{FF2B5EF4-FFF2-40B4-BE49-F238E27FC236}">
                  <a16:creationId xmlns:a16="http://schemas.microsoft.com/office/drawing/2014/main" id="{346F474B-53B3-4567-B505-9E3D725108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10ECCC9F-C36C-4275-B251-A115347C1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6" name="Freeform: Shape 35">
            <a:extLst>
              <a:ext uri="{FF2B5EF4-FFF2-40B4-BE49-F238E27FC236}">
                <a16:creationId xmlns:a16="http://schemas.microsoft.com/office/drawing/2014/main" id="{3FE49A6B-0100-4397-88F8-FE2410D08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12192000" cy="3429000"/>
          </a:xfrm>
          <a:custGeom>
            <a:avLst/>
            <a:gdLst>
              <a:gd name="connsiteX0" fmla="*/ 369702 w 12192000"/>
              <a:gd name="connsiteY0" fmla="*/ 3283169 h 3429000"/>
              <a:gd name="connsiteX1" fmla="*/ 366575 w 12192000"/>
              <a:gd name="connsiteY1" fmla="*/ 3286556 h 3429000"/>
              <a:gd name="connsiteX2" fmla="*/ 371637 w 12192000"/>
              <a:gd name="connsiteY2" fmla="*/ 3284954 h 3429000"/>
              <a:gd name="connsiteX3" fmla="*/ 7392322 w 12192000"/>
              <a:gd name="connsiteY3" fmla="*/ 3229238 h 3429000"/>
              <a:gd name="connsiteX4" fmla="*/ 7611337 w 12192000"/>
              <a:gd name="connsiteY4" fmla="*/ 3303821 h 3429000"/>
              <a:gd name="connsiteX5" fmla="*/ 7955762 w 12192000"/>
              <a:gd name="connsiteY5" fmla="*/ 3413006 h 3429000"/>
              <a:gd name="connsiteX6" fmla="*/ 7512455 w 12192000"/>
              <a:gd name="connsiteY6" fmla="*/ 3245734 h 3429000"/>
              <a:gd name="connsiteX7" fmla="*/ 9928143 w 12192000"/>
              <a:gd name="connsiteY7" fmla="*/ 3086312 h 3429000"/>
              <a:gd name="connsiteX8" fmla="*/ 9753801 w 12192000"/>
              <a:gd name="connsiteY8" fmla="*/ 3096103 h 3429000"/>
              <a:gd name="connsiteX9" fmla="*/ 9578027 w 12192000"/>
              <a:gd name="connsiteY9" fmla="*/ 3103104 h 3429000"/>
              <a:gd name="connsiteX10" fmla="*/ 9424342 w 12192000"/>
              <a:gd name="connsiteY10" fmla="*/ 3099403 h 3429000"/>
              <a:gd name="connsiteX11" fmla="*/ 9001907 w 12192000"/>
              <a:gd name="connsiteY11" fmla="*/ 3131369 h 3429000"/>
              <a:gd name="connsiteX12" fmla="*/ 8922138 w 12192000"/>
              <a:gd name="connsiteY12" fmla="*/ 3162702 h 3429000"/>
              <a:gd name="connsiteX13" fmla="*/ 9087550 w 12192000"/>
              <a:gd name="connsiteY13" fmla="*/ 3170765 h 3429000"/>
              <a:gd name="connsiteX14" fmla="*/ 9512475 w 12192000"/>
              <a:gd name="connsiteY14" fmla="*/ 3134693 h 3429000"/>
              <a:gd name="connsiteX15" fmla="*/ 9928143 w 12192000"/>
              <a:gd name="connsiteY15" fmla="*/ 3086312 h 3429000"/>
              <a:gd name="connsiteX16" fmla="*/ 9351220 w 12192000"/>
              <a:gd name="connsiteY16" fmla="*/ 3030370 h 3429000"/>
              <a:gd name="connsiteX17" fmla="*/ 8999756 w 12192000"/>
              <a:gd name="connsiteY17" fmla="*/ 3100929 h 3429000"/>
              <a:gd name="connsiteX18" fmla="*/ 9425830 w 12192000"/>
              <a:gd name="connsiteY18" fmla="*/ 3069517 h 3429000"/>
              <a:gd name="connsiteX19" fmla="*/ 9578307 w 12192000"/>
              <a:gd name="connsiteY19" fmla="*/ 3073035 h 3429000"/>
              <a:gd name="connsiteX20" fmla="*/ 9752771 w 12192000"/>
              <a:gd name="connsiteY20" fmla="*/ 3066471 h 3429000"/>
              <a:gd name="connsiteX21" fmla="*/ 9852779 w 12192000"/>
              <a:gd name="connsiteY21" fmla="*/ 3060665 h 3429000"/>
              <a:gd name="connsiteX22" fmla="*/ 9694862 w 12192000"/>
              <a:gd name="connsiteY22" fmla="*/ 3044140 h 3429000"/>
              <a:gd name="connsiteX23" fmla="*/ 9351220 w 12192000"/>
              <a:gd name="connsiteY23" fmla="*/ 3030370 h 3429000"/>
              <a:gd name="connsiteX24" fmla="*/ 1019354 w 12192000"/>
              <a:gd name="connsiteY24" fmla="*/ 2886006 h 3429000"/>
              <a:gd name="connsiteX25" fmla="*/ 441046 w 12192000"/>
              <a:gd name="connsiteY25" fmla="*/ 3262153 h 3429000"/>
              <a:gd name="connsiteX26" fmla="*/ 1019354 w 12192000"/>
              <a:gd name="connsiteY26" fmla="*/ 2886006 h 3429000"/>
              <a:gd name="connsiteX27" fmla="*/ 991680 w 12192000"/>
              <a:gd name="connsiteY27" fmla="*/ 2869413 h 3429000"/>
              <a:gd name="connsiteX28" fmla="*/ 409060 w 12192000"/>
              <a:gd name="connsiteY28" fmla="*/ 3242470 h 3429000"/>
              <a:gd name="connsiteX29" fmla="*/ 991680 w 12192000"/>
              <a:gd name="connsiteY29" fmla="*/ 2869413 h 3429000"/>
              <a:gd name="connsiteX30" fmla="*/ 7254615 w 12192000"/>
              <a:gd name="connsiteY30" fmla="*/ 2482918 h 3429000"/>
              <a:gd name="connsiteX31" fmla="*/ 7312589 w 12192000"/>
              <a:gd name="connsiteY31" fmla="*/ 2553309 h 3429000"/>
              <a:gd name="connsiteX32" fmla="*/ 7580896 w 12192000"/>
              <a:gd name="connsiteY32" fmla="*/ 2973069 h 3429000"/>
              <a:gd name="connsiteX33" fmla="*/ 7990862 w 12192000"/>
              <a:gd name="connsiteY33" fmla="*/ 3378025 h 3429000"/>
              <a:gd name="connsiteX34" fmla="*/ 7871964 w 12192000"/>
              <a:gd name="connsiteY34" fmla="*/ 3220139 h 3429000"/>
              <a:gd name="connsiteX35" fmla="*/ 7859674 w 12192000"/>
              <a:gd name="connsiteY35" fmla="*/ 3207358 h 3429000"/>
              <a:gd name="connsiteX36" fmla="*/ 7545050 w 12192000"/>
              <a:gd name="connsiteY36" fmla="*/ 2831110 h 3429000"/>
              <a:gd name="connsiteX37" fmla="*/ 7254615 w 12192000"/>
              <a:gd name="connsiteY37" fmla="*/ 2482918 h 3429000"/>
              <a:gd name="connsiteX38" fmla="*/ 9078855 w 12192000"/>
              <a:gd name="connsiteY38" fmla="*/ 2455754 h 3429000"/>
              <a:gd name="connsiteX39" fmla="*/ 8825188 w 12192000"/>
              <a:gd name="connsiteY39" fmla="*/ 3067752 h 3429000"/>
              <a:gd name="connsiteX40" fmla="*/ 9078855 w 12192000"/>
              <a:gd name="connsiteY40" fmla="*/ 2455754 h 3429000"/>
              <a:gd name="connsiteX41" fmla="*/ 9113805 w 12192000"/>
              <a:gd name="connsiteY41" fmla="*/ 2454072 h 3429000"/>
              <a:gd name="connsiteX42" fmla="*/ 8855200 w 12192000"/>
              <a:gd name="connsiteY42" fmla="*/ 3065950 h 3429000"/>
              <a:gd name="connsiteX43" fmla="*/ 9113805 w 12192000"/>
              <a:gd name="connsiteY43" fmla="*/ 2454072 h 3429000"/>
              <a:gd name="connsiteX44" fmla="*/ 9123940 w 12192000"/>
              <a:gd name="connsiteY44" fmla="*/ 2396040 h 3429000"/>
              <a:gd name="connsiteX45" fmla="*/ 9120846 w 12192000"/>
              <a:gd name="connsiteY45" fmla="*/ 2400053 h 3429000"/>
              <a:gd name="connsiteX46" fmla="*/ 9123267 w 12192000"/>
              <a:gd name="connsiteY46" fmla="*/ 2400425 h 3429000"/>
              <a:gd name="connsiteX47" fmla="*/ 103333 w 12192000"/>
              <a:gd name="connsiteY47" fmla="*/ 2270602 h 3429000"/>
              <a:gd name="connsiteX48" fmla="*/ 233938 w 12192000"/>
              <a:gd name="connsiteY48" fmla="*/ 2380416 h 3429000"/>
              <a:gd name="connsiteX49" fmla="*/ 883580 w 12192000"/>
              <a:gd name="connsiteY49" fmla="*/ 2751710 h 3429000"/>
              <a:gd name="connsiteX50" fmla="*/ 487337 w 12192000"/>
              <a:gd name="connsiteY50" fmla="*/ 2521182 h 3429000"/>
              <a:gd name="connsiteX51" fmla="*/ 354051 w 12192000"/>
              <a:gd name="connsiteY51" fmla="*/ 2425912 h 3429000"/>
              <a:gd name="connsiteX52" fmla="*/ 195436 w 12192000"/>
              <a:gd name="connsiteY52" fmla="*/ 2326068 h 3429000"/>
              <a:gd name="connsiteX53" fmla="*/ 5539432 w 12192000"/>
              <a:gd name="connsiteY53" fmla="*/ 2213928 h 3429000"/>
              <a:gd name="connsiteX54" fmla="*/ 5555462 w 12192000"/>
              <a:gd name="connsiteY54" fmla="*/ 2265454 h 3429000"/>
              <a:gd name="connsiteX55" fmla="*/ 5828270 w 12192000"/>
              <a:gd name="connsiteY55" fmla="*/ 2891663 h 3429000"/>
              <a:gd name="connsiteX56" fmla="*/ 5947416 w 12192000"/>
              <a:gd name="connsiteY56" fmla="*/ 3145846 h 3429000"/>
              <a:gd name="connsiteX57" fmla="*/ 5539432 w 12192000"/>
              <a:gd name="connsiteY57" fmla="*/ 2213928 h 3429000"/>
              <a:gd name="connsiteX58" fmla="*/ 51253 w 12192000"/>
              <a:gd name="connsiteY58" fmla="*/ 2202825 h 3429000"/>
              <a:gd name="connsiteX59" fmla="*/ 211622 w 12192000"/>
              <a:gd name="connsiteY59" fmla="*/ 2299803 h 3429000"/>
              <a:gd name="connsiteX60" fmla="*/ 371652 w 12192000"/>
              <a:gd name="connsiteY60" fmla="*/ 2400062 h 3429000"/>
              <a:gd name="connsiteX61" fmla="*/ 505903 w 12192000"/>
              <a:gd name="connsiteY61" fmla="*/ 2496221 h 3429000"/>
              <a:gd name="connsiteX62" fmla="*/ 899240 w 12192000"/>
              <a:gd name="connsiteY62" fmla="*/ 2724068 h 3429000"/>
              <a:gd name="connsiteX63" fmla="*/ 988114 w 12192000"/>
              <a:gd name="connsiteY63" fmla="*/ 2745204 h 3429000"/>
              <a:gd name="connsiteX64" fmla="*/ 845971 w 12192000"/>
              <a:gd name="connsiteY64" fmla="*/ 2638177 h 3429000"/>
              <a:gd name="connsiteX65" fmla="*/ 448057 w 12192000"/>
              <a:gd name="connsiteY65" fmla="*/ 2412376 h 3429000"/>
              <a:gd name="connsiteX66" fmla="*/ 51253 w 12192000"/>
              <a:gd name="connsiteY66" fmla="*/ 2202825 h 3429000"/>
              <a:gd name="connsiteX67" fmla="*/ 2606687 w 12192000"/>
              <a:gd name="connsiteY67" fmla="*/ 2201718 h 3429000"/>
              <a:gd name="connsiteX68" fmla="*/ 2645658 w 12192000"/>
              <a:gd name="connsiteY68" fmla="*/ 3211259 h 3429000"/>
              <a:gd name="connsiteX69" fmla="*/ 2606687 w 12192000"/>
              <a:gd name="connsiteY69" fmla="*/ 2201718 h 3429000"/>
              <a:gd name="connsiteX70" fmla="*/ 10097724 w 12192000"/>
              <a:gd name="connsiteY70" fmla="*/ 2162852 h 3429000"/>
              <a:gd name="connsiteX71" fmla="*/ 9645248 w 12192000"/>
              <a:gd name="connsiteY71" fmla="*/ 2201119 h 3429000"/>
              <a:gd name="connsiteX72" fmla="*/ 9543858 w 12192000"/>
              <a:gd name="connsiteY72" fmla="*/ 2221510 h 3429000"/>
              <a:gd name="connsiteX73" fmla="*/ 9681648 w 12192000"/>
              <a:gd name="connsiteY73" fmla="*/ 2200828 h 3429000"/>
              <a:gd name="connsiteX74" fmla="*/ 10557846 w 12192000"/>
              <a:gd name="connsiteY74" fmla="*/ 2172337 h 3429000"/>
              <a:gd name="connsiteX75" fmla="*/ 10301704 w 12192000"/>
              <a:gd name="connsiteY75" fmla="*/ 2169847 h 3429000"/>
              <a:gd name="connsiteX76" fmla="*/ 10250553 w 12192000"/>
              <a:gd name="connsiteY76" fmla="*/ 2166539 h 3429000"/>
              <a:gd name="connsiteX77" fmla="*/ 10097724 w 12192000"/>
              <a:gd name="connsiteY77" fmla="*/ 2162852 h 3429000"/>
              <a:gd name="connsiteX78" fmla="*/ 3642057 w 12192000"/>
              <a:gd name="connsiteY78" fmla="*/ 2144487 h 3429000"/>
              <a:gd name="connsiteX79" fmla="*/ 3632981 w 12192000"/>
              <a:gd name="connsiteY79" fmla="*/ 2150437 h 3429000"/>
              <a:gd name="connsiteX80" fmla="*/ 3382436 w 12192000"/>
              <a:gd name="connsiteY80" fmla="*/ 2523726 h 3429000"/>
              <a:gd name="connsiteX81" fmla="*/ 3191929 w 12192000"/>
              <a:gd name="connsiteY81" fmla="*/ 3233669 h 3429000"/>
              <a:gd name="connsiteX82" fmla="*/ 3369898 w 12192000"/>
              <a:gd name="connsiteY82" fmla="*/ 2652771 h 3429000"/>
              <a:gd name="connsiteX83" fmla="*/ 3642057 w 12192000"/>
              <a:gd name="connsiteY83" fmla="*/ 2144487 h 3429000"/>
              <a:gd name="connsiteX84" fmla="*/ 7015907 w 12192000"/>
              <a:gd name="connsiteY84" fmla="*/ 2112548 h 3429000"/>
              <a:gd name="connsiteX85" fmla="*/ 7259646 w 12192000"/>
              <a:gd name="connsiteY85" fmla="*/ 2336985 h 3429000"/>
              <a:gd name="connsiteX86" fmla="*/ 7741483 w 12192000"/>
              <a:gd name="connsiteY86" fmla="*/ 2850980 h 3429000"/>
              <a:gd name="connsiteX87" fmla="*/ 8008941 w 12192000"/>
              <a:gd name="connsiteY87" fmla="*/ 3304560 h 3429000"/>
              <a:gd name="connsiteX88" fmla="*/ 7999234 w 12192000"/>
              <a:gd name="connsiteY88" fmla="*/ 3181993 h 3429000"/>
              <a:gd name="connsiteX89" fmla="*/ 7715154 w 12192000"/>
              <a:gd name="connsiteY89" fmla="*/ 2768148 h 3429000"/>
              <a:gd name="connsiteX90" fmla="*/ 7271900 w 12192000"/>
              <a:gd name="connsiteY90" fmla="*/ 2305551 h 3429000"/>
              <a:gd name="connsiteX91" fmla="*/ 7015907 w 12192000"/>
              <a:gd name="connsiteY91" fmla="*/ 2112548 h 3429000"/>
              <a:gd name="connsiteX92" fmla="*/ 2650666 w 12192000"/>
              <a:gd name="connsiteY92" fmla="*/ 2101686 h 3429000"/>
              <a:gd name="connsiteX93" fmla="*/ 2650249 w 12192000"/>
              <a:gd name="connsiteY93" fmla="*/ 2103101 h 3429000"/>
              <a:gd name="connsiteX94" fmla="*/ 2663808 w 12192000"/>
              <a:gd name="connsiteY94" fmla="*/ 3106215 h 3429000"/>
              <a:gd name="connsiteX95" fmla="*/ 2665418 w 12192000"/>
              <a:gd name="connsiteY95" fmla="*/ 2703756 h 3429000"/>
              <a:gd name="connsiteX96" fmla="*/ 2650666 w 12192000"/>
              <a:gd name="connsiteY96" fmla="*/ 2101686 h 3429000"/>
              <a:gd name="connsiteX97" fmla="*/ 10218664 w 12192000"/>
              <a:gd name="connsiteY97" fmla="*/ 2096300 h 3429000"/>
              <a:gd name="connsiteX98" fmla="*/ 10086154 w 12192000"/>
              <a:gd name="connsiteY98" fmla="*/ 2096937 h 3429000"/>
              <a:gd name="connsiteX99" fmla="*/ 9778614 w 12192000"/>
              <a:gd name="connsiteY99" fmla="*/ 2121189 h 3429000"/>
              <a:gd name="connsiteX100" fmla="*/ 9601703 w 12192000"/>
              <a:gd name="connsiteY100" fmla="*/ 2176852 h 3429000"/>
              <a:gd name="connsiteX101" fmla="*/ 9641684 w 12192000"/>
              <a:gd name="connsiteY101" fmla="*/ 2171203 h 3429000"/>
              <a:gd name="connsiteX102" fmla="*/ 10252799 w 12192000"/>
              <a:gd name="connsiteY102" fmla="*/ 2135971 h 3429000"/>
              <a:gd name="connsiteX103" fmla="*/ 10304297 w 12192000"/>
              <a:gd name="connsiteY103" fmla="*/ 2139822 h 3429000"/>
              <a:gd name="connsiteX104" fmla="*/ 10533945 w 12192000"/>
              <a:gd name="connsiteY104" fmla="*/ 2144703 h 3429000"/>
              <a:gd name="connsiteX105" fmla="*/ 10446061 w 12192000"/>
              <a:gd name="connsiteY105" fmla="*/ 2126562 h 3429000"/>
              <a:gd name="connsiteX106" fmla="*/ 10360877 w 12192000"/>
              <a:gd name="connsiteY106" fmla="*/ 2109004 h 3429000"/>
              <a:gd name="connsiteX107" fmla="*/ 10218664 w 12192000"/>
              <a:gd name="connsiteY107" fmla="*/ 2096300 h 3429000"/>
              <a:gd name="connsiteX108" fmla="*/ 6946849 w 12192000"/>
              <a:gd name="connsiteY108" fmla="*/ 2094271 h 3429000"/>
              <a:gd name="connsiteX109" fmla="*/ 6946972 w 12192000"/>
              <a:gd name="connsiteY109" fmla="*/ 2097491 h 3429000"/>
              <a:gd name="connsiteX110" fmla="*/ 7105827 w 12192000"/>
              <a:gd name="connsiteY110" fmla="*/ 2289700 h 3429000"/>
              <a:gd name="connsiteX111" fmla="*/ 7126431 w 12192000"/>
              <a:gd name="connsiteY111" fmla="*/ 2308872 h 3429000"/>
              <a:gd name="connsiteX112" fmla="*/ 7567269 w 12192000"/>
              <a:gd name="connsiteY112" fmla="*/ 2811461 h 3429000"/>
              <a:gd name="connsiteX113" fmla="*/ 7880270 w 12192000"/>
              <a:gd name="connsiteY113" fmla="*/ 3186176 h 3429000"/>
              <a:gd name="connsiteX114" fmla="*/ 7892560 w 12192000"/>
              <a:gd name="connsiteY114" fmla="*/ 3198949 h 3429000"/>
              <a:gd name="connsiteX115" fmla="*/ 7971643 w 12192000"/>
              <a:gd name="connsiteY115" fmla="*/ 3289236 h 3429000"/>
              <a:gd name="connsiteX116" fmla="*/ 7719359 w 12192000"/>
              <a:gd name="connsiteY116" fmla="*/ 2870011 h 3429000"/>
              <a:gd name="connsiteX117" fmla="*/ 7240170 w 12192000"/>
              <a:gd name="connsiteY117" fmla="*/ 2358985 h 3429000"/>
              <a:gd name="connsiteX118" fmla="*/ 6946849 w 12192000"/>
              <a:gd name="connsiteY118" fmla="*/ 2094271 h 3429000"/>
              <a:gd name="connsiteX119" fmla="*/ 2680277 w 12192000"/>
              <a:gd name="connsiteY119" fmla="*/ 2050204 h 3429000"/>
              <a:gd name="connsiteX120" fmla="*/ 2678972 w 12192000"/>
              <a:gd name="connsiteY120" fmla="*/ 2052582 h 3429000"/>
              <a:gd name="connsiteX121" fmla="*/ 2696666 w 12192000"/>
              <a:gd name="connsiteY121" fmla="*/ 2704836 h 3429000"/>
              <a:gd name="connsiteX122" fmla="*/ 2695769 w 12192000"/>
              <a:gd name="connsiteY122" fmla="*/ 2961955 h 3429000"/>
              <a:gd name="connsiteX123" fmla="*/ 2739893 w 12192000"/>
              <a:gd name="connsiteY123" fmla="*/ 2679357 h 3429000"/>
              <a:gd name="connsiteX124" fmla="*/ 2680277 w 12192000"/>
              <a:gd name="connsiteY124" fmla="*/ 2050204 h 3429000"/>
              <a:gd name="connsiteX125" fmla="*/ 1132195 w 12192000"/>
              <a:gd name="connsiteY125" fmla="*/ 2038980 h 3429000"/>
              <a:gd name="connsiteX126" fmla="*/ 1679056 w 12192000"/>
              <a:gd name="connsiteY126" fmla="*/ 2087907 h 3429000"/>
              <a:gd name="connsiteX127" fmla="*/ 2128648 w 12192000"/>
              <a:gd name="connsiteY127" fmla="*/ 2045249 h 3429000"/>
              <a:gd name="connsiteX128" fmla="*/ 1825619 w 12192000"/>
              <a:gd name="connsiteY128" fmla="*/ 2049447 h 3429000"/>
              <a:gd name="connsiteX129" fmla="*/ 1737798 w 12192000"/>
              <a:gd name="connsiteY129" fmla="*/ 2054353 h 3429000"/>
              <a:gd name="connsiteX130" fmla="*/ 1132195 w 12192000"/>
              <a:gd name="connsiteY130" fmla="*/ 2038980 h 3429000"/>
              <a:gd name="connsiteX131" fmla="*/ 10104407 w 12192000"/>
              <a:gd name="connsiteY131" fmla="*/ 2029317 h 3429000"/>
              <a:gd name="connsiteX132" fmla="*/ 9704375 w 12192000"/>
              <a:gd name="connsiteY132" fmla="*/ 2107349 h 3429000"/>
              <a:gd name="connsiteX133" fmla="*/ 9773804 w 12192000"/>
              <a:gd name="connsiteY133" fmla="*/ 2090543 h 3429000"/>
              <a:gd name="connsiteX134" fmla="*/ 10086605 w 12192000"/>
              <a:gd name="connsiteY134" fmla="*/ 2065992 h 3429000"/>
              <a:gd name="connsiteX135" fmla="*/ 10367276 w 12192000"/>
              <a:gd name="connsiteY135" fmla="*/ 2078848 h 3429000"/>
              <a:gd name="connsiteX136" fmla="*/ 10454262 w 12192000"/>
              <a:gd name="connsiteY136" fmla="*/ 2096798 h 3429000"/>
              <a:gd name="connsiteX137" fmla="*/ 10569223 w 12192000"/>
              <a:gd name="connsiteY137" fmla="*/ 2118311 h 3429000"/>
              <a:gd name="connsiteX138" fmla="*/ 10104407 w 12192000"/>
              <a:gd name="connsiteY138" fmla="*/ 2029317 h 3429000"/>
              <a:gd name="connsiteX139" fmla="*/ 6861797 w 12192000"/>
              <a:gd name="connsiteY139" fmla="*/ 1990899 h 3429000"/>
              <a:gd name="connsiteX140" fmla="*/ 6879594 w 12192000"/>
              <a:gd name="connsiteY140" fmla="*/ 1995547 h 3429000"/>
              <a:gd name="connsiteX141" fmla="*/ 7789028 w 12192000"/>
              <a:gd name="connsiteY141" fmla="*/ 2783316 h 3429000"/>
              <a:gd name="connsiteX142" fmla="*/ 8093600 w 12192000"/>
              <a:gd name="connsiteY142" fmla="*/ 3281671 h 3429000"/>
              <a:gd name="connsiteX143" fmla="*/ 8129425 w 12192000"/>
              <a:gd name="connsiteY143" fmla="*/ 3425298 h 3429000"/>
              <a:gd name="connsiteX144" fmla="*/ 8130898 w 12192000"/>
              <a:gd name="connsiteY144" fmla="*/ 3428998 h 3429000"/>
              <a:gd name="connsiteX145" fmla="*/ 7899365 w 12192000"/>
              <a:gd name="connsiteY145" fmla="*/ 3428998 h 3429000"/>
              <a:gd name="connsiteX146" fmla="*/ 7761176 w 12192000"/>
              <a:gd name="connsiteY146" fmla="*/ 3387656 h 3429000"/>
              <a:gd name="connsiteX147" fmla="*/ 7602080 w 12192000"/>
              <a:gd name="connsiteY147" fmla="*/ 3331867 h 3429000"/>
              <a:gd name="connsiteX148" fmla="*/ 7289862 w 12192000"/>
              <a:gd name="connsiteY148" fmla="*/ 3230827 h 3429000"/>
              <a:gd name="connsiteX149" fmla="*/ 7582411 w 12192000"/>
              <a:gd name="connsiteY149" fmla="*/ 3355122 h 3429000"/>
              <a:gd name="connsiteX150" fmla="*/ 7605759 w 12192000"/>
              <a:gd name="connsiteY150" fmla="*/ 3364465 h 3429000"/>
              <a:gd name="connsiteX151" fmla="*/ 7737910 w 12192000"/>
              <a:gd name="connsiteY151" fmla="*/ 3411638 h 3429000"/>
              <a:gd name="connsiteX152" fmla="*/ 7826532 w 12192000"/>
              <a:gd name="connsiteY152" fmla="*/ 3428999 h 3429000"/>
              <a:gd name="connsiteX153" fmla="*/ 7696096 w 12192000"/>
              <a:gd name="connsiteY153" fmla="*/ 3428999 h 3429000"/>
              <a:gd name="connsiteX154" fmla="*/ 7594081 w 12192000"/>
              <a:gd name="connsiteY154" fmla="*/ 3392149 h 3429000"/>
              <a:gd name="connsiteX155" fmla="*/ 7570734 w 12192000"/>
              <a:gd name="connsiteY155" fmla="*/ 3382799 h 3429000"/>
              <a:gd name="connsiteX156" fmla="*/ 7271814 w 12192000"/>
              <a:gd name="connsiteY156" fmla="*/ 3255601 h 3429000"/>
              <a:gd name="connsiteX157" fmla="*/ 7585232 w 12192000"/>
              <a:gd name="connsiteY157" fmla="*/ 3421060 h 3429000"/>
              <a:gd name="connsiteX158" fmla="*/ 7613775 w 12192000"/>
              <a:gd name="connsiteY158" fmla="*/ 3428998 h 3429000"/>
              <a:gd name="connsiteX159" fmla="*/ 7522197 w 12192000"/>
              <a:gd name="connsiteY159" fmla="*/ 3428998 h 3429000"/>
              <a:gd name="connsiteX160" fmla="*/ 7410696 w 12192000"/>
              <a:gd name="connsiteY160" fmla="*/ 3374861 h 3429000"/>
              <a:gd name="connsiteX161" fmla="*/ 7088673 w 12192000"/>
              <a:gd name="connsiteY161" fmla="*/ 3181396 h 3429000"/>
              <a:gd name="connsiteX162" fmla="*/ 7090188 w 12192000"/>
              <a:gd name="connsiteY162" fmla="*/ 3155365 h 3429000"/>
              <a:gd name="connsiteX163" fmla="*/ 7780046 w 12192000"/>
              <a:gd name="connsiteY163" fmla="*/ 3282283 h 3429000"/>
              <a:gd name="connsiteX164" fmla="*/ 7944957 w 12192000"/>
              <a:gd name="connsiteY164" fmla="*/ 3370347 h 3429000"/>
              <a:gd name="connsiteX165" fmla="*/ 7601828 w 12192000"/>
              <a:gd name="connsiteY165" fmla="*/ 3074934 h 3429000"/>
              <a:gd name="connsiteX166" fmla="*/ 7042773 w 12192000"/>
              <a:gd name="connsiteY166" fmla="*/ 2305011 h 3429000"/>
              <a:gd name="connsiteX167" fmla="*/ 6844835 w 12192000"/>
              <a:gd name="connsiteY167" fmla="*/ 1995988 h 3429000"/>
              <a:gd name="connsiteX168" fmla="*/ 6861797 w 12192000"/>
              <a:gd name="connsiteY168" fmla="*/ 1990899 h 3429000"/>
              <a:gd name="connsiteX169" fmla="*/ 1456157 w 12192000"/>
              <a:gd name="connsiteY169" fmla="*/ 1942404 h 3429000"/>
              <a:gd name="connsiteX170" fmla="*/ 1244432 w 12192000"/>
              <a:gd name="connsiteY170" fmla="*/ 1956601 h 3429000"/>
              <a:gd name="connsiteX171" fmla="*/ 973990 w 12192000"/>
              <a:gd name="connsiteY171" fmla="*/ 1995940 h 3429000"/>
              <a:gd name="connsiteX172" fmla="*/ 1103809 w 12192000"/>
              <a:gd name="connsiteY172" fmla="*/ 2004720 h 3429000"/>
              <a:gd name="connsiteX173" fmla="*/ 1123454 w 12192000"/>
              <a:gd name="connsiteY173" fmla="*/ 2006727 h 3429000"/>
              <a:gd name="connsiteX174" fmla="*/ 1737017 w 12192000"/>
              <a:gd name="connsiteY174" fmla="*/ 2023183 h 3429000"/>
              <a:gd name="connsiteX175" fmla="*/ 1824397 w 12192000"/>
              <a:gd name="connsiteY175" fmla="*/ 2018757 h 3429000"/>
              <a:gd name="connsiteX176" fmla="*/ 2070059 w 12192000"/>
              <a:gd name="connsiteY176" fmla="*/ 2012660 h 3429000"/>
              <a:gd name="connsiteX177" fmla="*/ 1456157 w 12192000"/>
              <a:gd name="connsiteY177" fmla="*/ 1942404 h 3429000"/>
              <a:gd name="connsiteX178" fmla="*/ 4988186 w 12192000"/>
              <a:gd name="connsiteY178" fmla="*/ 1787467 h 3429000"/>
              <a:gd name="connsiteX179" fmla="*/ 4777334 w 12192000"/>
              <a:gd name="connsiteY179" fmla="*/ 1977072 h 3429000"/>
              <a:gd name="connsiteX180" fmla="*/ 4718341 w 12192000"/>
              <a:gd name="connsiteY180" fmla="*/ 2039043 h 3429000"/>
              <a:gd name="connsiteX181" fmla="*/ 4604655 w 12192000"/>
              <a:gd name="connsiteY181" fmla="*/ 2154434 h 3429000"/>
              <a:gd name="connsiteX182" fmla="*/ 4565074 w 12192000"/>
              <a:gd name="connsiteY182" fmla="*/ 2189550 h 3429000"/>
              <a:gd name="connsiteX183" fmla="*/ 4988186 w 12192000"/>
              <a:gd name="connsiteY183" fmla="*/ 1787467 h 3429000"/>
              <a:gd name="connsiteX184" fmla="*/ 4978032 w 12192000"/>
              <a:gd name="connsiteY184" fmla="*/ 1754809 h 3429000"/>
              <a:gd name="connsiteX185" fmla="*/ 4463413 w 12192000"/>
              <a:gd name="connsiteY185" fmla="*/ 2186162 h 3429000"/>
              <a:gd name="connsiteX186" fmla="*/ 4358134 w 12192000"/>
              <a:gd name="connsiteY186" fmla="*/ 2313791 h 3429000"/>
              <a:gd name="connsiteX187" fmla="*/ 4376219 w 12192000"/>
              <a:gd name="connsiteY187" fmla="*/ 2300027 h 3429000"/>
              <a:gd name="connsiteX188" fmla="*/ 4582340 w 12192000"/>
              <a:gd name="connsiteY188" fmla="*/ 2132037 h 3429000"/>
              <a:gd name="connsiteX189" fmla="*/ 4694684 w 12192000"/>
              <a:gd name="connsiteY189" fmla="*/ 2018098 h 3429000"/>
              <a:gd name="connsiteX190" fmla="*/ 4754123 w 12192000"/>
              <a:gd name="connsiteY190" fmla="*/ 1955643 h 3429000"/>
              <a:gd name="connsiteX191" fmla="*/ 4978032 w 12192000"/>
              <a:gd name="connsiteY191" fmla="*/ 1754809 h 3429000"/>
              <a:gd name="connsiteX192" fmla="*/ 7427076 w 12192000"/>
              <a:gd name="connsiteY192" fmla="*/ 1713684 h 3429000"/>
              <a:gd name="connsiteX193" fmla="*/ 7485963 w 12192000"/>
              <a:gd name="connsiteY193" fmla="*/ 1745783 h 3429000"/>
              <a:gd name="connsiteX194" fmla="*/ 7719410 w 12192000"/>
              <a:gd name="connsiteY194" fmla="*/ 1928281 h 3429000"/>
              <a:gd name="connsiteX195" fmla="*/ 7907163 w 12192000"/>
              <a:gd name="connsiteY195" fmla="*/ 2117863 h 3429000"/>
              <a:gd name="connsiteX196" fmla="*/ 7956656 w 12192000"/>
              <a:gd name="connsiteY196" fmla="*/ 2186961 h 3429000"/>
              <a:gd name="connsiteX197" fmla="*/ 8023445 w 12192000"/>
              <a:gd name="connsiteY197" fmla="*/ 2276642 h 3429000"/>
              <a:gd name="connsiteX198" fmla="*/ 7754656 w 12192000"/>
              <a:gd name="connsiteY198" fmla="*/ 1912546 h 3429000"/>
              <a:gd name="connsiteX199" fmla="*/ 7427076 w 12192000"/>
              <a:gd name="connsiteY199" fmla="*/ 1713684 h 3429000"/>
              <a:gd name="connsiteX200" fmla="*/ 7312201 w 12192000"/>
              <a:gd name="connsiteY200" fmla="*/ 1699278 h 3429000"/>
              <a:gd name="connsiteX201" fmla="*/ 7343603 w 12192000"/>
              <a:gd name="connsiteY201" fmla="*/ 1720746 h 3429000"/>
              <a:gd name="connsiteX202" fmla="*/ 7791759 w 12192000"/>
              <a:gd name="connsiteY202" fmla="*/ 2086717 h 3429000"/>
              <a:gd name="connsiteX203" fmla="*/ 7825280 w 12192000"/>
              <a:gd name="connsiteY203" fmla="*/ 2122608 h 3429000"/>
              <a:gd name="connsiteX204" fmla="*/ 7982410 w 12192000"/>
              <a:gd name="connsiteY204" fmla="*/ 2273551 h 3429000"/>
              <a:gd name="connsiteX205" fmla="*/ 7932408 w 12192000"/>
              <a:gd name="connsiteY205" fmla="*/ 2203736 h 3429000"/>
              <a:gd name="connsiteX206" fmla="*/ 7883927 w 12192000"/>
              <a:gd name="connsiteY206" fmla="*/ 2136087 h 3429000"/>
              <a:gd name="connsiteX207" fmla="*/ 7699832 w 12192000"/>
              <a:gd name="connsiteY207" fmla="*/ 1950904 h 3429000"/>
              <a:gd name="connsiteX208" fmla="*/ 7470240 w 12192000"/>
              <a:gd name="connsiteY208" fmla="*/ 1771559 h 3429000"/>
              <a:gd name="connsiteX209" fmla="*/ 7312201 w 12192000"/>
              <a:gd name="connsiteY209" fmla="*/ 1699278 h 3429000"/>
              <a:gd name="connsiteX210" fmla="*/ 7244057 w 12192000"/>
              <a:gd name="connsiteY210" fmla="*/ 1695233 h 3429000"/>
              <a:gd name="connsiteX211" fmla="*/ 7353035 w 12192000"/>
              <a:gd name="connsiteY211" fmla="*/ 1768318 h 3429000"/>
              <a:gd name="connsiteX212" fmla="*/ 7981878 w 12192000"/>
              <a:gd name="connsiteY212" fmla="*/ 2309345 h 3429000"/>
              <a:gd name="connsiteX213" fmla="*/ 7804780 w 12192000"/>
              <a:gd name="connsiteY213" fmla="*/ 2143174 h 3429000"/>
              <a:gd name="connsiteX214" fmla="*/ 7771164 w 12192000"/>
              <a:gd name="connsiteY214" fmla="*/ 2107908 h 3429000"/>
              <a:gd name="connsiteX215" fmla="*/ 7327465 w 12192000"/>
              <a:gd name="connsiteY215" fmla="*/ 1745181 h 3429000"/>
              <a:gd name="connsiteX216" fmla="*/ 7244057 w 12192000"/>
              <a:gd name="connsiteY216" fmla="*/ 1695233 h 3429000"/>
              <a:gd name="connsiteX217" fmla="*/ 7133363 w 12192000"/>
              <a:gd name="connsiteY217" fmla="*/ 1621246 h 3429000"/>
              <a:gd name="connsiteX218" fmla="*/ 8128687 w 12192000"/>
              <a:gd name="connsiteY218" fmla="*/ 2361959 h 3429000"/>
              <a:gd name="connsiteX219" fmla="*/ 8497002 w 12192000"/>
              <a:gd name="connsiteY219" fmla="*/ 2775913 h 3429000"/>
              <a:gd name="connsiteX220" fmla="*/ 8514292 w 12192000"/>
              <a:gd name="connsiteY220" fmla="*/ 2586372 h 3429000"/>
              <a:gd name="connsiteX221" fmla="*/ 8491838 w 12192000"/>
              <a:gd name="connsiteY221" fmla="*/ 1907275 h 3429000"/>
              <a:gd name="connsiteX222" fmla="*/ 8605731 w 12192000"/>
              <a:gd name="connsiteY222" fmla="*/ 2171804 h 3429000"/>
              <a:gd name="connsiteX223" fmla="*/ 8594880 w 12192000"/>
              <a:gd name="connsiteY223" fmla="*/ 2610262 h 3429000"/>
              <a:gd name="connsiteX224" fmla="*/ 8494242 w 12192000"/>
              <a:gd name="connsiteY224" fmla="*/ 3363600 h 3429000"/>
              <a:gd name="connsiteX225" fmla="*/ 8794675 w 12192000"/>
              <a:gd name="connsiteY225" fmla="*/ 3161735 h 3429000"/>
              <a:gd name="connsiteX226" fmla="*/ 8800448 w 12192000"/>
              <a:gd name="connsiteY226" fmla="*/ 3152371 h 3429000"/>
              <a:gd name="connsiteX227" fmla="*/ 8788186 w 12192000"/>
              <a:gd name="connsiteY227" fmla="*/ 3143441 h 3429000"/>
              <a:gd name="connsiteX228" fmla="*/ 9137232 w 12192000"/>
              <a:gd name="connsiteY228" fmla="*/ 2236639 h 3429000"/>
              <a:gd name="connsiteX229" fmla="*/ 9216765 w 12192000"/>
              <a:gd name="connsiteY229" fmla="*/ 2267416 h 3429000"/>
              <a:gd name="connsiteX230" fmla="*/ 8969849 w 12192000"/>
              <a:gd name="connsiteY230" fmla="*/ 3037405 h 3429000"/>
              <a:gd name="connsiteX231" fmla="*/ 9706237 w 12192000"/>
              <a:gd name="connsiteY231" fmla="*/ 2990148 h 3429000"/>
              <a:gd name="connsiteX232" fmla="*/ 10110375 w 12192000"/>
              <a:gd name="connsiteY232" fmla="*/ 3134116 h 3429000"/>
              <a:gd name="connsiteX233" fmla="*/ 10096281 w 12192000"/>
              <a:gd name="connsiteY233" fmla="*/ 3149254 h 3429000"/>
              <a:gd name="connsiteX234" fmla="*/ 9067672 w 12192000"/>
              <a:gd name="connsiteY234" fmla="*/ 3219608 h 3429000"/>
              <a:gd name="connsiteX235" fmla="*/ 8859441 w 12192000"/>
              <a:gd name="connsiteY235" fmla="*/ 3212028 h 3429000"/>
              <a:gd name="connsiteX236" fmla="*/ 8857528 w 12192000"/>
              <a:gd name="connsiteY236" fmla="*/ 3212375 h 3429000"/>
              <a:gd name="connsiteX237" fmla="*/ 8848579 w 12192000"/>
              <a:gd name="connsiteY237" fmla="*/ 3214204 h 3429000"/>
              <a:gd name="connsiteX238" fmla="*/ 8576285 w 12192000"/>
              <a:gd name="connsiteY238" fmla="*/ 3395788 h 3429000"/>
              <a:gd name="connsiteX239" fmla="*/ 8519159 w 12192000"/>
              <a:gd name="connsiteY239" fmla="*/ 3428998 h 3429000"/>
              <a:gd name="connsiteX240" fmla="*/ 8393540 w 12192000"/>
              <a:gd name="connsiteY240" fmla="*/ 3428998 h 3429000"/>
              <a:gd name="connsiteX241" fmla="*/ 8417346 w 12192000"/>
              <a:gd name="connsiteY241" fmla="*/ 3316652 h 3429000"/>
              <a:gd name="connsiteX242" fmla="*/ 8485502 w 12192000"/>
              <a:gd name="connsiteY242" fmla="*/ 2879216 h 3429000"/>
              <a:gd name="connsiteX243" fmla="*/ 8480214 w 12192000"/>
              <a:gd name="connsiteY243" fmla="*/ 2873278 h 3429000"/>
              <a:gd name="connsiteX244" fmla="*/ 8112215 w 12192000"/>
              <a:gd name="connsiteY244" fmla="*/ 2408768 h 3429000"/>
              <a:gd name="connsiteX245" fmla="*/ 8095146 w 12192000"/>
              <a:gd name="connsiteY245" fmla="*/ 2402943 h 3429000"/>
              <a:gd name="connsiteX246" fmla="*/ 7131946 w 12192000"/>
              <a:gd name="connsiteY246" fmla="*/ 1646653 h 3429000"/>
              <a:gd name="connsiteX247" fmla="*/ 7133363 w 12192000"/>
              <a:gd name="connsiteY247" fmla="*/ 1621246 h 3429000"/>
              <a:gd name="connsiteX248" fmla="*/ 1903353 w 12192000"/>
              <a:gd name="connsiteY248" fmla="*/ 1615827 h 3429000"/>
              <a:gd name="connsiteX249" fmla="*/ 1936931 w 12192000"/>
              <a:gd name="connsiteY249" fmla="*/ 1664954 h 3429000"/>
              <a:gd name="connsiteX250" fmla="*/ 2195868 w 12192000"/>
              <a:gd name="connsiteY250" fmla="*/ 1967574 h 3429000"/>
              <a:gd name="connsiteX251" fmla="*/ 2088852 w 12192000"/>
              <a:gd name="connsiteY251" fmla="*/ 1737123 h 3429000"/>
              <a:gd name="connsiteX252" fmla="*/ 1958241 w 12192000"/>
              <a:gd name="connsiteY252" fmla="*/ 1638955 h 3429000"/>
              <a:gd name="connsiteX253" fmla="*/ 1903353 w 12192000"/>
              <a:gd name="connsiteY253" fmla="*/ 1615827 h 3429000"/>
              <a:gd name="connsiteX254" fmla="*/ 11544294 w 12192000"/>
              <a:gd name="connsiteY254" fmla="*/ 1515364 h 3429000"/>
              <a:gd name="connsiteX255" fmla="*/ 11755210 w 12192000"/>
              <a:gd name="connsiteY255" fmla="*/ 2159157 h 3429000"/>
              <a:gd name="connsiteX256" fmla="*/ 11544294 w 12192000"/>
              <a:gd name="connsiteY256" fmla="*/ 1515364 h 3429000"/>
              <a:gd name="connsiteX257" fmla="*/ 11571408 w 12192000"/>
              <a:gd name="connsiteY257" fmla="*/ 1489599 h 3429000"/>
              <a:gd name="connsiteX258" fmla="*/ 11778250 w 12192000"/>
              <a:gd name="connsiteY258" fmla="*/ 2136760 h 3429000"/>
              <a:gd name="connsiteX259" fmla="*/ 11571408 w 12192000"/>
              <a:gd name="connsiteY259" fmla="*/ 1489599 h 3429000"/>
              <a:gd name="connsiteX260" fmla="*/ 11540154 w 12192000"/>
              <a:gd name="connsiteY260" fmla="*/ 1438303 h 3429000"/>
              <a:gd name="connsiteX261" fmla="*/ 11540380 w 12192000"/>
              <a:gd name="connsiteY261" fmla="*/ 1443526 h 3429000"/>
              <a:gd name="connsiteX262" fmla="*/ 11542590 w 12192000"/>
              <a:gd name="connsiteY262" fmla="*/ 1442112 h 3429000"/>
              <a:gd name="connsiteX263" fmla="*/ 10567662 w 12192000"/>
              <a:gd name="connsiteY263" fmla="*/ 1437948 h 3429000"/>
              <a:gd name="connsiteX264" fmla="*/ 10431225 w 12192000"/>
              <a:gd name="connsiteY264" fmla="*/ 1448568 h 3429000"/>
              <a:gd name="connsiteX265" fmla="*/ 10277556 w 12192000"/>
              <a:gd name="connsiteY265" fmla="*/ 1460247 h 3429000"/>
              <a:gd name="connsiteX266" fmla="*/ 10155875 w 12192000"/>
              <a:gd name="connsiteY266" fmla="*/ 1453769 h 3429000"/>
              <a:gd name="connsiteX267" fmla="*/ 10072733 w 12192000"/>
              <a:gd name="connsiteY267" fmla="*/ 1447924 h 3429000"/>
              <a:gd name="connsiteX268" fmla="*/ 9882500 w 12192000"/>
              <a:gd name="connsiteY268" fmla="*/ 1452330 h 3429000"/>
              <a:gd name="connsiteX269" fmla="*/ 9685205 w 12192000"/>
              <a:gd name="connsiteY269" fmla="*/ 1456650 h 3429000"/>
              <a:gd name="connsiteX270" fmla="*/ 9666932 w 12192000"/>
              <a:gd name="connsiteY270" fmla="*/ 1456075 h 3429000"/>
              <a:gd name="connsiteX271" fmla="*/ 9608662 w 12192000"/>
              <a:gd name="connsiteY271" fmla="*/ 1455027 h 3429000"/>
              <a:gd name="connsiteX272" fmla="*/ 10026230 w 12192000"/>
              <a:gd name="connsiteY272" fmla="*/ 1509088 h 3429000"/>
              <a:gd name="connsiteX273" fmla="*/ 10567662 w 12192000"/>
              <a:gd name="connsiteY273" fmla="*/ 1437948 h 3429000"/>
              <a:gd name="connsiteX274" fmla="*/ 10221015 w 12192000"/>
              <a:gd name="connsiteY274" fmla="*/ 1354657 h 3429000"/>
              <a:gd name="connsiteX275" fmla="*/ 10107121 w 12192000"/>
              <a:gd name="connsiteY275" fmla="*/ 1356091 h 3429000"/>
              <a:gd name="connsiteX276" fmla="*/ 9660668 w 12192000"/>
              <a:gd name="connsiteY276" fmla="*/ 1425595 h 3429000"/>
              <a:gd name="connsiteX277" fmla="*/ 9669531 w 12192000"/>
              <a:gd name="connsiteY277" fmla="*/ 1426057 h 3429000"/>
              <a:gd name="connsiteX278" fmla="*/ 9687254 w 12192000"/>
              <a:gd name="connsiteY278" fmla="*/ 1426986 h 3429000"/>
              <a:gd name="connsiteX279" fmla="*/ 9881290 w 12192000"/>
              <a:gd name="connsiteY279" fmla="*/ 1422445 h 3429000"/>
              <a:gd name="connsiteX280" fmla="*/ 10074432 w 12192000"/>
              <a:gd name="connsiteY280" fmla="*/ 1417715 h 3429000"/>
              <a:gd name="connsiteX281" fmla="*/ 10159369 w 12192000"/>
              <a:gd name="connsiteY281" fmla="*/ 1423935 h 3429000"/>
              <a:gd name="connsiteX282" fmla="*/ 10278706 w 12192000"/>
              <a:gd name="connsiteY282" fmla="*/ 1430393 h 3429000"/>
              <a:gd name="connsiteX283" fmla="*/ 10429120 w 12192000"/>
              <a:gd name="connsiteY283" fmla="*/ 1418493 h 3429000"/>
              <a:gd name="connsiteX284" fmla="*/ 10538565 w 12192000"/>
              <a:gd name="connsiteY284" fmla="*/ 1408270 h 3429000"/>
              <a:gd name="connsiteX285" fmla="*/ 10221015 w 12192000"/>
              <a:gd name="connsiteY285" fmla="*/ 1354657 h 3429000"/>
              <a:gd name="connsiteX286" fmla="*/ 1979378 w 12192000"/>
              <a:gd name="connsiteY286" fmla="*/ 1340504 h 3429000"/>
              <a:gd name="connsiteX287" fmla="*/ 2882120 w 12192000"/>
              <a:gd name="connsiteY287" fmla="*/ 1635547 h 3429000"/>
              <a:gd name="connsiteX288" fmla="*/ 2793103 w 12192000"/>
              <a:gd name="connsiteY288" fmla="*/ 1610699 h 3429000"/>
              <a:gd name="connsiteX289" fmla="*/ 2770041 w 12192000"/>
              <a:gd name="connsiteY289" fmla="*/ 1604634 h 3429000"/>
              <a:gd name="connsiteX290" fmla="*/ 1979378 w 12192000"/>
              <a:gd name="connsiteY290" fmla="*/ 1340504 h 3429000"/>
              <a:gd name="connsiteX291" fmla="*/ 1927410 w 12192000"/>
              <a:gd name="connsiteY291" fmla="*/ 1287164 h 3429000"/>
              <a:gd name="connsiteX292" fmla="*/ 1959587 w 12192000"/>
              <a:gd name="connsiteY292" fmla="*/ 1299849 h 3429000"/>
              <a:gd name="connsiteX293" fmla="*/ 2777707 w 12192000"/>
              <a:gd name="connsiteY293" fmla="*/ 1574991 h 3429000"/>
              <a:gd name="connsiteX294" fmla="*/ 2800768 w 12192000"/>
              <a:gd name="connsiteY294" fmla="*/ 1581056 h 3429000"/>
              <a:gd name="connsiteX295" fmla="*/ 2879408 w 12192000"/>
              <a:gd name="connsiteY295" fmla="*/ 1602590 h 3429000"/>
              <a:gd name="connsiteX296" fmla="*/ 2862295 w 12192000"/>
              <a:gd name="connsiteY296" fmla="*/ 1593958 h 3429000"/>
              <a:gd name="connsiteX297" fmla="*/ 2813343 w 12192000"/>
              <a:gd name="connsiteY297" fmla="*/ 1569369 h 3429000"/>
              <a:gd name="connsiteX298" fmla="*/ 2646245 w 12192000"/>
              <a:gd name="connsiteY298" fmla="*/ 1501999 h 3429000"/>
              <a:gd name="connsiteX299" fmla="*/ 1999243 w 12192000"/>
              <a:gd name="connsiteY299" fmla="*/ 1301524 h 3429000"/>
              <a:gd name="connsiteX300" fmla="*/ 1979527 w 12192000"/>
              <a:gd name="connsiteY300" fmla="*/ 1297651 h 3429000"/>
              <a:gd name="connsiteX301" fmla="*/ 1997014 w 12192000"/>
              <a:gd name="connsiteY301" fmla="*/ 1269007 h 3429000"/>
              <a:gd name="connsiteX302" fmla="*/ 2005458 w 12192000"/>
              <a:gd name="connsiteY302" fmla="*/ 1270540 h 3429000"/>
              <a:gd name="connsiteX303" fmla="*/ 2657186 w 12192000"/>
              <a:gd name="connsiteY303" fmla="*/ 1472687 h 3429000"/>
              <a:gd name="connsiteX304" fmla="*/ 2826662 w 12192000"/>
              <a:gd name="connsiteY304" fmla="*/ 1541362 h 3429000"/>
              <a:gd name="connsiteX305" fmla="*/ 2876100 w 12192000"/>
              <a:gd name="connsiteY305" fmla="*/ 1566397 h 3429000"/>
              <a:gd name="connsiteX306" fmla="*/ 3042600 w 12192000"/>
              <a:gd name="connsiteY306" fmla="*/ 1630532 h 3429000"/>
              <a:gd name="connsiteX307" fmla="*/ 1997014 w 12192000"/>
              <a:gd name="connsiteY307" fmla="*/ 1269007 h 3429000"/>
              <a:gd name="connsiteX308" fmla="*/ 9857254 w 12192000"/>
              <a:gd name="connsiteY308" fmla="*/ 846904 h 3429000"/>
              <a:gd name="connsiteX309" fmla="*/ 8989866 w 12192000"/>
              <a:gd name="connsiteY309" fmla="*/ 1043742 h 3429000"/>
              <a:gd name="connsiteX310" fmla="*/ 8931614 w 12192000"/>
              <a:gd name="connsiteY310" fmla="*/ 1069508 h 3429000"/>
              <a:gd name="connsiteX311" fmla="*/ 8843711 w 12192000"/>
              <a:gd name="connsiteY311" fmla="*/ 1107334 h 3429000"/>
              <a:gd name="connsiteX312" fmla="*/ 8966093 w 12192000"/>
              <a:gd name="connsiteY312" fmla="*/ 1073509 h 3429000"/>
              <a:gd name="connsiteX313" fmla="*/ 9299227 w 12192000"/>
              <a:gd name="connsiteY313" fmla="*/ 1025994 h 3429000"/>
              <a:gd name="connsiteX314" fmla="*/ 9857254 w 12192000"/>
              <a:gd name="connsiteY314" fmla="*/ 846904 h 3429000"/>
              <a:gd name="connsiteX315" fmla="*/ 9615182 w 12192000"/>
              <a:gd name="connsiteY315" fmla="*/ 791499 h 3429000"/>
              <a:gd name="connsiteX316" fmla="*/ 9023688 w 12192000"/>
              <a:gd name="connsiteY316" fmla="*/ 996819 h 3429000"/>
              <a:gd name="connsiteX317" fmla="*/ 9814527 w 12192000"/>
              <a:gd name="connsiteY317" fmla="*/ 819048 h 3429000"/>
              <a:gd name="connsiteX318" fmla="*/ 9615182 w 12192000"/>
              <a:gd name="connsiteY318" fmla="*/ 791499 h 3429000"/>
              <a:gd name="connsiteX319" fmla="*/ 2305292 w 12192000"/>
              <a:gd name="connsiteY319" fmla="*/ 790492 h 3429000"/>
              <a:gd name="connsiteX320" fmla="*/ 3360922 w 12192000"/>
              <a:gd name="connsiteY320" fmla="*/ 1100373 h 3429000"/>
              <a:gd name="connsiteX321" fmla="*/ 3492420 w 12192000"/>
              <a:gd name="connsiteY321" fmla="*/ 1081145 h 3429000"/>
              <a:gd name="connsiteX322" fmla="*/ 3364086 w 12192000"/>
              <a:gd name="connsiteY322" fmla="*/ 1051340 h 3429000"/>
              <a:gd name="connsiteX323" fmla="*/ 3225818 w 12192000"/>
              <a:gd name="connsiteY323" fmla="*/ 982822 h 3429000"/>
              <a:gd name="connsiteX324" fmla="*/ 3129696 w 12192000"/>
              <a:gd name="connsiteY324" fmla="*/ 931704 h 3429000"/>
              <a:gd name="connsiteX325" fmla="*/ 2814545 w 12192000"/>
              <a:gd name="connsiteY325" fmla="*/ 853955 h 3429000"/>
              <a:gd name="connsiteX326" fmla="*/ 2305292 w 12192000"/>
              <a:gd name="connsiteY326" fmla="*/ 790492 h 3429000"/>
              <a:gd name="connsiteX327" fmla="*/ 2626982 w 12192000"/>
              <a:gd name="connsiteY327" fmla="*/ 777450 h 3429000"/>
              <a:gd name="connsiteX328" fmla="*/ 2490617 w 12192000"/>
              <a:gd name="connsiteY328" fmla="*/ 777951 h 3429000"/>
              <a:gd name="connsiteX329" fmla="*/ 2819869 w 12192000"/>
              <a:gd name="connsiteY329" fmla="*/ 823936 h 3429000"/>
              <a:gd name="connsiteX330" fmla="*/ 3143018 w 12192000"/>
              <a:gd name="connsiteY330" fmla="*/ 903698 h 3429000"/>
              <a:gd name="connsiteX331" fmla="*/ 3241520 w 12192000"/>
              <a:gd name="connsiteY331" fmla="*/ 956112 h 3429000"/>
              <a:gd name="connsiteX332" fmla="*/ 3374575 w 12192000"/>
              <a:gd name="connsiteY332" fmla="*/ 1022517 h 3429000"/>
              <a:gd name="connsiteX333" fmla="*/ 3505221 w 12192000"/>
              <a:gd name="connsiteY333" fmla="*/ 1051757 h 3429000"/>
              <a:gd name="connsiteX334" fmla="*/ 2626982 w 12192000"/>
              <a:gd name="connsiteY334" fmla="*/ 777450 h 3429000"/>
              <a:gd name="connsiteX335" fmla="*/ 9258094 w 12192000"/>
              <a:gd name="connsiteY335" fmla="*/ 529602 h 3429000"/>
              <a:gd name="connsiteX336" fmla="*/ 8526712 w 12192000"/>
              <a:gd name="connsiteY336" fmla="*/ 690804 h 3429000"/>
              <a:gd name="connsiteX337" fmla="*/ 9258094 w 12192000"/>
              <a:gd name="connsiteY337" fmla="*/ 529602 h 3429000"/>
              <a:gd name="connsiteX338" fmla="*/ 1310106 w 12192000"/>
              <a:gd name="connsiteY338" fmla="*/ 514217 h 3429000"/>
              <a:gd name="connsiteX339" fmla="*/ 854994 w 12192000"/>
              <a:gd name="connsiteY339" fmla="*/ 970136 h 3429000"/>
              <a:gd name="connsiteX340" fmla="*/ 742462 w 12192000"/>
              <a:gd name="connsiteY340" fmla="*/ 1165648 h 3429000"/>
              <a:gd name="connsiteX341" fmla="*/ 820602 w 12192000"/>
              <a:gd name="connsiteY341" fmla="*/ 1056915 h 3429000"/>
              <a:gd name="connsiteX342" fmla="*/ 878295 w 12192000"/>
              <a:gd name="connsiteY342" fmla="*/ 974594 h 3429000"/>
              <a:gd name="connsiteX343" fmla="*/ 1240607 w 12192000"/>
              <a:gd name="connsiteY343" fmla="*/ 581401 h 3429000"/>
              <a:gd name="connsiteX344" fmla="*/ 11225213 w 12192000"/>
              <a:gd name="connsiteY344" fmla="*/ 507722 h 3429000"/>
              <a:gd name="connsiteX345" fmla="*/ 11182914 w 12192000"/>
              <a:gd name="connsiteY345" fmla="*/ 767771 h 3429000"/>
              <a:gd name="connsiteX346" fmla="*/ 11099211 w 12192000"/>
              <a:gd name="connsiteY346" fmla="*/ 1184594 h 3429000"/>
              <a:gd name="connsiteX347" fmla="*/ 11064509 w 12192000"/>
              <a:gd name="connsiteY347" fmla="*/ 1278830 h 3429000"/>
              <a:gd name="connsiteX348" fmla="*/ 11049349 w 12192000"/>
              <a:gd name="connsiteY348" fmla="*/ 1318418 h 3429000"/>
              <a:gd name="connsiteX349" fmla="*/ 10978260 w 12192000"/>
              <a:gd name="connsiteY349" fmla="*/ 1537094 h 3429000"/>
              <a:gd name="connsiteX350" fmla="*/ 11225213 w 12192000"/>
              <a:gd name="connsiteY350" fmla="*/ 507722 h 3429000"/>
              <a:gd name="connsiteX351" fmla="*/ 9168987 w 12192000"/>
              <a:gd name="connsiteY351" fmla="*/ 490232 h 3429000"/>
              <a:gd name="connsiteX352" fmla="*/ 8603910 w 12192000"/>
              <a:gd name="connsiteY352" fmla="*/ 639895 h 3429000"/>
              <a:gd name="connsiteX353" fmla="*/ 9252382 w 12192000"/>
              <a:gd name="connsiteY353" fmla="*/ 498759 h 3429000"/>
              <a:gd name="connsiteX354" fmla="*/ 9168987 w 12192000"/>
              <a:gd name="connsiteY354" fmla="*/ 490232 h 3429000"/>
              <a:gd name="connsiteX355" fmla="*/ 11201005 w 12192000"/>
              <a:gd name="connsiteY355" fmla="*/ 471089 h 3429000"/>
              <a:gd name="connsiteX356" fmla="*/ 10968432 w 12192000"/>
              <a:gd name="connsiteY356" fmla="*/ 1456010 h 3429000"/>
              <a:gd name="connsiteX357" fmla="*/ 11019967 w 12192000"/>
              <a:gd name="connsiteY357" fmla="*/ 1306553 h 3429000"/>
              <a:gd name="connsiteX358" fmla="*/ 11035125 w 12192000"/>
              <a:gd name="connsiteY358" fmla="*/ 1266966 h 3429000"/>
              <a:gd name="connsiteX359" fmla="*/ 11069972 w 12192000"/>
              <a:gd name="connsiteY359" fmla="*/ 1174168 h 3429000"/>
              <a:gd name="connsiteX360" fmla="*/ 11152239 w 12192000"/>
              <a:gd name="connsiteY360" fmla="*/ 763628 h 3429000"/>
              <a:gd name="connsiteX361" fmla="*/ 11201005 w 12192000"/>
              <a:gd name="connsiteY361" fmla="*/ 471089 h 3429000"/>
              <a:gd name="connsiteX362" fmla="*/ 1423113 w 12192000"/>
              <a:gd name="connsiteY362" fmla="*/ 445565 h 3429000"/>
              <a:gd name="connsiteX363" fmla="*/ 1260565 w 12192000"/>
              <a:gd name="connsiteY363" fmla="*/ 602982 h 3429000"/>
              <a:gd name="connsiteX364" fmla="*/ 901900 w 12192000"/>
              <a:gd name="connsiteY364" fmla="*/ 992236 h 3429000"/>
              <a:gd name="connsiteX365" fmla="*/ 845044 w 12192000"/>
              <a:gd name="connsiteY365" fmla="*/ 1073436 h 3429000"/>
              <a:gd name="connsiteX366" fmla="*/ 685926 w 12192000"/>
              <a:gd name="connsiteY366" fmla="*/ 1274069 h 3429000"/>
              <a:gd name="connsiteX367" fmla="*/ 684248 w 12192000"/>
              <a:gd name="connsiteY367" fmla="*/ 1277721 h 3429000"/>
              <a:gd name="connsiteX368" fmla="*/ 1423113 w 12192000"/>
              <a:gd name="connsiteY368" fmla="*/ 445565 h 3429000"/>
              <a:gd name="connsiteX369" fmla="*/ 3316479 w 12192000"/>
              <a:gd name="connsiteY369" fmla="*/ 443136 h 3429000"/>
              <a:gd name="connsiteX370" fmla="*/ 3546806 w 12192000"/>
              <a:gd name="connsiteY370" fmla="*/ 927139 h 3429000"/>
              <a:gd name="connsiteX371" fmla="*/ 3364433 w 12192000"/>
              <a:gd name="connsiteY371" fmla="*/ 524121 h 3429000"/>
              <a:gd name="connsiteX372" fmla="*/ 10268559 w 12192000"/>
              <a:gd name="connsiteY372" fmla="*/ 442054 h 3429000"/>
              <a:gd name="connsiteX373" fmla="*/ 10494169 w 12192000"/>
              <a:gd name="connsiteY373" fmla="*/ 1091780 h 3429000"/>
              <a:gd name="connsiteX374" fmla="*/ 10356661 w 12192000"/>
              <a:gd name="connsiteY374" fmla="*/ 728302 h 3429000"/>
              <a:gd name="connsiteX375" fmla="*/ 10268559 w 12192000"/>
              <a:gd name="connsiteY375" fmla="*/ 442054 h 3429000"/>
              <a:gd name="connsiteX376" fmla="*/ 3291335 w 12192000"/>
              <a:gd name="connsiteY376" fmla="*/ 338420 h 3429000"/>
              <a:gd name="connsiteX377" fmla="*/ 3390805 w 12192000"/>
              <a:gd name="connsiteY377" fmla="*/ 508163 h 3429000"/>
              <a:gd name="connsiteX378" fmla="*/ 3579062 w 12192000"/>
              <a:gd name="connsiteY378" fmla="*/ 930040 h 3429000"/>
              <a:gd name="connsiteX379" fmla="*/ 3467355 w 12192000"/>
              <a:gd name="connsiteY379" fmla="*/ 559130 h 3429000"/>
              <a:gd name="connsiteX380" fmla="*/ 3310753 w 12192000"/>
              <a:gd name="connsiteY380" fmla="*/ 358140 h 3429000"/>
              <a:gd name="connsiteX381" fmla="*/ 3291335 w 12192000"/>
              <a:gd name="connsiteY381" fmla="*/ 338420 h 3429000"/>
              <a:gd name="connsiteX382" fmla="*/ 1635889 w 12192000"/>
              <a:gd name="connsiteY382" fmla="*/ 280494 h 3429000"/>
              <a:gd name="connsiteX383" fmla="*/ 1634800 w 12192000"/>
              <a:gd name="connsiteY383" fmla="*/ 302111 h 3429000"/>
              <a:gd name="connsiteX384" fmla="*/ 1635889 w 12192000"/>
              <a:gd name="connsiteY384" fmla="*/ 280494 h 3429000"/>
              <a:gd name="connsiteX385" fmla="*/ 10277529 w 12192000"/>
              <a:gd name="connsiteY385" fmla="*/ 272307 h 3429000"/>
              <a:gd name="connsiteX386" fmla="*/ 10276797 w 12192000"/>
              <a:gd name="connsiteY386" fmla="*/ 279672 h 3429000"/>
              <a:gd name="connsiteX387" fmla="*/ 10385906 w 12192000"/>
              <a:gd name="connsiteY387" fmla="*/ 718031 h 3429000"/>
              <a:gd name="connsiteX388" fmla="*/ 10536458 w 12192000"/>
              <a:gd name="connsiteY388" fmla="*/ 1115310 h 3429000"/>
              <a:gd name="connsiteX389" fmla="*/ 10436479 w 12192000"/>
              <a:gd name="connsiteY389" fmla="*/ 715570 h 3429000"/>
              <a:gd name="connsiteX390" fmla="*/ 10277529 w 12192000"/>
              <a:gd name="connsiteY390" fmla="*/ 272307 h 3429000"/>
              <a:gd name="connsiteX391" fmla="*/ 1510397 w 12192000"/>
              <a:gd name="connsiteY391" fmla="*/ 255705 h 3429000"/>
              <a:gd name="connsiteX392" fmla="*/ 1146550 w 12192000"/>
              <a:gd name="connsiteY392" fmla="*/ 373012 h 3429000"/>
              <a:gd name="connsiteX393" fmla="*/ 698834 w 12192000"/>
              <a:gd name="connsiteY393" fmla="*/ 523272 h 3429000"/>
              <a:gd name="connsiteX394" fmla="*/ 34256 w 12192000"/>
              <a:gd name="connsiteY394" fmla="*/ 918603 h 3429000"/>
              <a:gd name="connsiteX395" fmla="*/ 527241 w 12192000"/>
              <a:gd name="connsiteY395" fmla="*/ 636078 h 3429000"/>
              <a:gd name="connsiteX396" fmla="*/ 1510397 w 12192000"/>
              <a:gd name="connsiteY396" fmla="*/ 255705 h 3429000"/>
              <a:gd name="connsiteX397" fmla="*/ 1313114 w 12192000"/>
              <a:gd name="connsiteY397" fmla="*/ 226216 h 3429000"/>
              <a:gd name="connsiteX398" fmla="*/ 1109304 w 12192000"/>
              <a:gd name="connsiteY398" fmla="*/ 240030 h 3429000"/>
              <a:gd name="connsiteX399" fmla="*/ 8129 w 12192000"/>
              <a:gd name="connsiteY399" fmla="*/ 901519 h 3429000"/>
              <a:gd name="connsiteX400" fmla="*/ 687572 w 12192000"/>
              <a:gd name="connsiteY400" fmla="*/ 496629 h 3429000"/>
              <a:gd name="connsiteX401" fmla="*/ 1138365 w 12192000"/>
              <a:gd name="connsiteY401" fmla="*/ 345515 h 3429000"/>
              <a:gd name="connsiteX402" fmla="*/ 1505579 w 12192000"/>
              <a:gd name="connsiteY402" fmla="*/ 226526 h 3429000"/>
              <a:gd name="connsiteX403" fmla="*/ 1313114 w 12192000"/>
              <a:gd name="connsiteY403" fmla="*/ 226216 h 3429000"/>
              <a:gd name="connsiteX404" fmla="*/ 3655073 w 12192000"/>
              <a:gd name="connsiteY404" fmla="*/ 221884 h 3429000"/>
              <a:gd name="connsiteX405" fmla="*/ 3989938 w 12192000"/>
              <a:gd name="connsiteY405" fmla="*/ 562685 h 3429000"/>
              <a:gd name="connsiteX406" fmla="*/ 4393907 w 12192000"/>
              <a:gd name="connsiteY406" fmla="*/ 832258 h 3429000"/>
              <a:gd name="connsiteX407" fmla="*/ 4648051 w 12192000"/>
              <a:gd name="connsiteY407" fmla="*/ 945051 h 3429000"/>
              <a:gd name="connsiteX408" fmla="*/ 4383389 w 12192000"/>
              <a:gd name="connsiteY408" fmla="*/ 755369 h 3429000"/>
              <a:gd name="connsiteX409" fmla="*/ 4165508 w 12192000"/>
              <a:gd name="connsiteY409" fmla="*/ 606196 h 3429000"/>
              <a:gd name="connsiteX410" fmla="*/ 4068162 w 12192000"/>
              <a:gd name="connsiteY410" fmla="*/ 524394 h 3429000"/>
              <a:gd name="connsiteX411" fmla="*/ 3981416 w 12192000"/>
              <a:gd name="connsiteY411" fmla="*/ 451482 h 3429000"/>
              <a:gd name="connsiteX412" fmla="*/ 3800147 w 12192000"/>
              <a:gd name="connsiteY412" fmla="*/ 320872 h 3429000"/>
              <a:gd name="connsiteX413" fmla="*/ 3670252 w 12192000"/>
              <a:gd name="connsiteY413" fmla="*/ 193798 h 3429000"/>
              <a:gd name="connsiteX414" fmla="*/ 3817258 w 12192000"/>
              <a:gd name="connsiteY414" fmla="*/ 294577 h 3429000"/>
              <a:gd name="connsiteX415" fmla="*/ 4000461 w 12192000"/>
              <a:gd name="connsiteY415" fmla="*/ 426966 h 3429000"/>
              <a:gd name="connsiteX416" fmla="*/ 4088180 w 12192000"/>
              <a:gd name="connsiteY416" fmla="*/ 500774 h 3429000"/>
              <a:gd name="connsiteX417" fmla="*/ 4184555 w 12192000"/>
              <a:gd name="connsiteY417" fmla="*/ 581683 h 3429000"/>
              <a:gd name="connsiteX418" fmla="*/ 4399563 w 12192000"/>
              <a:gd name="connsiteY418" fmla="*/ 729106 h 3429000"/>
              <a:gd name="connsiteX419" fmla="*/ 4684469 w 12192000"/>
              <a:gd name="connsiteY419" fmla="*/ 935680 h 3429000"/>
              <a:gd name="connsiteX420" fmla="*/ 4690271 w 12192000"/>
              <a:gd name="connsiteY420" fmla="*/ 941034 h 3429000"/>
              <a:gd name="connsiteX421" fmla="*/ 4136093 w 12192000"/>
              <a:gd name="connsiteY421" fmla="*/ 429466 h 3429000"/>
              <a:gd name="connsiteX422" fmla="*/ 3670252 w 12192000"/>
              <a:gd name="connsiteY422" fmla="*/ 193798 h 3429000"/>
              <a:gd name="connsiteX423" fmla="*/ 9334796 w 12192000"/>
              <a:gd name="connsiteY423" fmla="*/ 27584 h 3429000"/>
              <a:gd name="connsiteX424" fmla="*/ 9651570 w 12192000"/>
              <a:gd name="connsiteY424" fmla="*/ 397505 h 3429000"/>
              <a:gd name="connsiteX425" fmla="*/ 9334796 w 12192000"/>
              <a:gd name="connsiteY425" fmla="*/ 27584 h 3429000"/>
              <a:gd name="connsiteX426" fmla="*/ 4440129 w 12192000"/>
              <a:gd name="connsiteY426" fmla="*/ 19571 h 3429000"/>
              <a:gd name="connsiteX427" fmla="*/ 4856525 w 12192000"/>
              <a:gd name="connsiteY427" fmla="*/ 486351 h 3429000"/>
              <a:gd name="connsiteX428" fmla="*/ 5059055 w 12192000"/>
              <a:gd name="connsiteY428" fmla="*/ 679918 h 3429000"/>
              <a:gd name="connsiteX429" fmla="*/ 5290070 w 12192000"/>
              <a:gd name="connsiteY429" fmla="*/ 834619 h 3429000"/>
              <a:gd name="connsiteX430" fmla="*/ 4834991 w 12192000"/>
              <a:gd name="connsiteY430" fmla="*/ 401985 h 3429000"/>
              <a:gd name="connsiteX431" fmla="*/ 4440129 w 12192000"/>
              <a:gd name="connsiteY431" fmla="*/ 19571 h 3429000"/>
              <a:gd name="connsiteX432" fmla="*/ 8613009 w 12192000"/>
              <a:gd name="connsiteY432" fmla="*/ 0 h 3429000"/>
              <a:gd name="connsiteX433" fmla="*/ 8720364 w 12192000"/>
              <a:gd name="connsiteY433" fmla="*/ 0 h 3429000"/>
              <a:gd name="connsiteX434" fmla="*/ 8781165 w 12192000"/>
              <a:gd name="connsiteY434" fmla="*/ 82863 h 3429000"/>
              <a:gd name="connsiteX435" fmla="*/ 8971448 w 12192000"/>
              <a:gd name="connsiteY435" fmla="*/ 246946 h 3429000"/>
              <a:gd name="connsiteX436" fmla="*/ 8820691 w 12192000"/>
              <a:gd name="connsiteY436" fmla="*/ 57482 h 3429000"/>
              <a:gd name="connsiteX437" fmla="*/ 8807612 w 12192000"/>
              <a:gd name="connsiteY437" fmla="*/ 38256 h 3429000"/>
              <a:gd name="connsiteX438" fmla="*/ 8780258 w 12192000"/>
              <a:gd name="connsiteY438" fmla="*/ 0 h 3429000"/>
              <a:gd name="connsiteX439" fmla="*/ 8818949 w 12192000"/>
              <a:gd name="connsiteY439" fmla="*/ 0 h 3429000"/>
              <a:gd name="connsiteX440" fmla="*/ 8833783 w 12192000"/>
              <a:gd name="connsiteY440" fmla="*/ 20753 h 3429000"/>
              <a:gd name="connsiteX441" fmla="*/ 8846863 w 12192000"/>
              <a:gd name="connsiteY441" fmla="*/ 39981 h 3429000"/>
              <a:gd name="connsiteX442" fmla="*/ 8960046 w 12192000"/>
              <a:gd name="connsiteY442" fmla="*/ 191389 h 3429000"/>
              <a:gd name="connsiteX443" fmla="*/ 8876789 w 12192000"/>
              <a:gd name="connsiteY443" fmla="*/ 0 h 3429000"/>
              <a:gd name="connsiteX444" fmla="*/ 8980100 w 12192000"/>
              <a:gd name="connsiteY444" fmla="*/ 0 h 3429000"/>
              <a:gd name="connsiteX445" fmla="*/ 9090618 w 12192000"/>
              <a:gd name="connsiteY445" fmla="*/ 287225 h 3429000"/>
              <a:gd name="connsiteX446" fmla="*/ 9762441 w 12192000"/>
              <a:gd name="connsiteY446" fmla="*/ 664587 h 3429000"/>
              <a:gd name="connsiteX447" fmla="*/ 9717826 w 12192000"/>
              <a:gd name="connsiteY447" fmla="*/ 487719 h 3429000"/>
              <a:gd name="connsiteX448" fmla="*/ 9713123 w 12192000"/>
              <a:gd name="connsiteY448" fmla="*/ 487663 h 3429000"/>
              <a:gd name="connsiteX449" fmla="*/ 9260878 w 12192000"/>
              <a:gd name="connsiteY449" fmla="*/ 87448 h 3429000"/>
              <a:gd name="connsiteX450" fmla="*/ 9221522 w 12192000"/>
              <a:gd name="connsiteY450" fmla="*/ 0 h 3429000"/>
              <a:gd name="connsiteX451" fmla="*/ 9425221 w 12192000"/>
              <a:gd name="connsiteY451" fmla="*/ 0 h 3429000"/>
              <a:gd name="connsiteX452" fmla="*/ 9453548 w 12192000"/>
              <a:gd name="connsiteY452" fmla="*/ 23392 h 3429000"/>
              <a:gd name="connsiteX453" fmla="*/ 9625671 w 12192000"/>
              <a:gd name="connsiteY453" fmla="*/ 210960 h 3429000"/>
              <a:gd name="connsiteX454" fmla="*/ 9632927 w 12192000"/>
              <a:gd name="connsiteY454" fmla="*/ 60128 h 3429000"/>
              <a:gd name="connsiteX455" fmla="*/ 9642174 w 12192000"/>
              <a:gd name="connsiteY455" fmla="*/ 0 h 3429000"/>
              <a:gd name="connsiteX456" fmla="*/ 9731615 w 12192000"/>
              <a:gd name="connsiteY456" fmla="*/ 0 h 3429000"/>
              <a:gd name="connsiteX457" fmla="*/ 9721255 w 12192000"/>
              <a:gd name="connsiteY457" fmla="*/ 74242 h 3429000"/>
              <a:gd name="connsiteX458" fmla="*/ 9736458 w 12192000"/>
              <a:gd name="connsiteY458" fmla="*/ 329413 h 3429000"/>
              <a:gd name="connsiteX459" fmla="*/ 9763499 w 12192000"/>
              <a:gd name="connsiteY459" fmla="*/ 99057 h 3429000"/>
              <a:gd name="connsiteX460" fmla="*/ 9777267 w 12192000"/>
              <a:gd name="connsiteY460" fmla="*/ 0 h 3429000"/>
              <a:gd name="connsiteX461" fmla="*/ 9808036 w 12192000"/>
              <a:gd name="connsiteY461" fmla="*/ 0 h 3429000"/>
              <a:gd name="connsiteX462" fmla="*/ 9793821 w 12192000"/>
              <a:gd name="connsiteY462" fmla="*/ 102652 h 3429000"/>
              <a:gd name="connsiteX463" fmla="*/ 9767436 w 12192000"/>
              <a:gd name="connsiteY463" fmla="*/ 321864 h 3429000"/>
              <a:gd name="connsiteX464" fmla="*/ 9814477 w 12192000"/>
              <a:gd name="connsiteY464" fmla="*/ 233531 h 3429000"/>
              <a:gd name="connsiteX465" fmla="*/ 9873012 w 12192000"/>
              <a:gd name="connsiteY465" fmla="*/ 38619 h 3429000"/>
              <a:gd name="connsiteX466" fmla="*/ 9875879 w 12192000"/>
              <a:gd name="connsiteY466" fmla="*/ 0 h 3429000"/>
              <a:gd name="connsiteX467" fmla="*/ 9965253 w 12192000"/>
              <a:gd name="connsiteY467" fmla="*/ 0 h 3429000"/>
              <a:gd name="connsiteX468" fmla="*/ 9930901 w 12192000"/>
              <a:gd name="connsiteY468" fmla="*/ 135026 h 3429000"/>
              <a:gd name="connsiteX469" fmla="*/ 9880832 w 12192000"/>
              <a:gd name="connsiteY469" fmla="*/ 271562 h 3429000"/>
              <a:gd name="connsiteX470" fmla="*/ 9896024 w 12192000"/>
              <a:gd name="connsiteY470" fmla="*/ 749295 h 3429000"/>
              <a:gd name="connsiteX471" fmla="*/ 10395379 w 12192000"/>
              <a:gd name="connsiteY471" fmla="*/ 1102843 h 3429000"/>
              <a:gd name="connsiteX472" fmla="*/ 10225980 w 12192000"/>
              <a:gd name="connsiteY472" fmla="*/ 132061 h 3429000"/>
              <a:gd name="connsiteX473" fmla="*/ 10314210 w 12192000"/>
              <a:gd name="connsiteY473" fmla="*/ 109353 h 3429000"/>
              <a:gd name="connsiteX474" fmla="*/ 10573663 w 12192000"/>
              <a:gd name="connsiteY474" fmla="*/ 842430 h 3429000"/>
              <a:gd name="connsiteX475" fmla="*/ 10583736 w 12192000"/>
              <a:gd name="connsiteY475" fmla="*/ 1259819 h 3429000"/>
              <a:gd name="connsiteX476" fmla="*/ 10880472 w 12192000"/>
              <a:gd name="connsiteY476" fmla="*/ 1537558 h 3429000"/>
              <a:gd name="connsiteX477" fmla="*/ 11231212 w 12192000"/>
              <a:gd name="connsiteY477" fmla="*/ 216474 h 3429000"/>
              <a:gd name="connsiteX478" fmla="*/ 11317765 w 12192000"/>
              <a:gd name="connsiteY478" fmla="*/ 209405 h 3429000"/>
              <a:gd name="connsiteX479" fmla="*/ 10982911 w 12192000"/>
              <a:gd name="connsiteY479" fmla="*/ 1622260 h 3429000"/>
              <a:gd name="connsiteX480" fmla="*/ 10968747 w 12192000"/>
              <a:gd name="connsiteY480" fmla="*/ 1630552 h 3429000"/>
              <a:gd name="connsiteX481" fmla="*/ 11258020 w 12192000"/>
              <a:gd name="connsiteY481" fmla="*/ 1972078 h 3429000"/>
              <a:gd name="connsiteX482" fmla="*/ 11688741 w 12192000"/>
              <a:gd name="connsiteY482" fmla="*/ 2616312 h 3429000"/>
              <a:gd name="connsiteX483" fmla="*/ 11794425 w 12192000"/>
              <a:gd name="connsiteY483" fmla="*/ 2252109 h 3429000"/>
              <a:gd name="connsiteX484" fmla="*/ 11792727 w 12192000"/>
              <a:gd name="connsiteY484" fmla="*/ 2240934 h 3429000"/>
              <a:gd name="connsiteX485" fmla="*/ 11776744 w 12192000"/>
              <a:gd name="connsiteY485" fmla="*/ 2242723 h 3429000"/>
              <a:gd name="connsiteX486" fmla="*/ 11442546 w 12192000"/>
              <a:gd name="connsiteY486" fmla="*/ 1307592 h 3429000"/>
              <a:gd name="connsiteX487" fmla="*/ 11527771 w 12192000"/>
              <a:gd name="connsiteY487" fmla="*/ 1275317 h 3429000"/>
              <a:gd name="connsiteX488" fmla="*/ 11851542 w 12192000"/>
              <a:gd name="connsiteY488" fmla="*/ 2034703 h 3429000"/>
              <a:gd name="connsiteX489" fmla="*/ 12122505 w 12192000"/>
              <a:gd name="connsiteY489" fmla="*/ 1727948 h 3429000"/>
              <a:gd name="connsiteX490" fmla="*/ 12192000 w 12192000"/>
              <a:gd name="connsiteY490" fmla="*/ 1669975 h 3429000"/>
              <a:gd name="connsiteX491" fmla="*/ 12192000 w 12192000"/>
              <a:gd name="connsiteY491" fmla="*/ 1731063 h 3429000"/>
              <a:gd name="connsiteX492" fmla="*/ 12155105 w 12192000"/>
              <a:gd name="connsiteY492" fmla="*/ 1762181 h 3429000"/>
              <a:gd name="connsiteX493" fmla="*/ 11918903 w 12192000"/>
              <a:gd name="connsiteY493" fmla="*/ 2062132 h 3429000"/>
              <a:gd name="connsiteX494" fmla="*/ 12067554 w 12192000"/>
              <a:gd name="connsiteY494" fmla="*/ 1888498 h 3429000"/>
              <a:gd name="connsiteX495" fmla="*/ 12192000 w 12192000"/>
              <a:gd name="connsiteY495" fmla="*/ 1782392 h 3429000"/>
              <a:gd name="connsiteX496" fmla="*/ 12192000 w 12192000"/>
              <a:gd name="connsiteY496" fmla="*/ 1822559 h 3429000"/>
              <a:gd name="connsiteX497" fmla="*/ 12087498 w 12192000"/>
              <a:gd name="connsiteY497" fmla="*/ 1911764 h 3429000"/>
              <a:gd name="connsiteX498" fmla="*/ 11941335 w 12192000"/>
              <a:gd name="connsiteY498" fmla="*/ 2083809 h 3429000"/>
              <a:gd name="connsiteX499" fmla="*/ 11898139 w 12192000"/>
              <a:gd name="connsiteY499" fmla="*/ 2163553 h 3429000"/>
              <a:gd name="connsiteX500" fmla="*/ 12037359 w 12192000"/>
              <a:gd name="connsiteY500" fmla="*/ 2053816 h 3429000"/>
              <a:gd name="connsiteX501" fmla="*/ 12192000 w 12192000"/>
              <a:gd name="connsiteY501" fmla="*/ 1901891 h 3429000"/>
              <a:gd name="connsiteX502" fmla="*/ 12192000 w 12192000"/>
              <a:gd name="connsiteY502" fmla="*/ 1973912 h 3429000"/>
              <a:gd name="connsiteX503" fmla="*/ 12054488 w 12192000"/>
              <a:gd name="connsiteY503" fmla="*/ 2104939 h 3429000"/>
              <a:gd name="connsiteX504" fmla="*/ 11880977 w 12192000"/>
              <a:gd name="connsiteY504" fmla="*/ 2245040 h 3429000"/>
              <a:gd name="connsiteX505" fmla="*/ 11879666 w 12192000"/>
              <a:gd name="connsiteY505" fmla="*/ 2246644 h 3429000"/>
              <a:gd name="connsiteX506" fmla="*/ 11873674 w 12192000"/>
              <a:gd name="connsiteY506" fmla="*/ 2254306 h 3429000"/>
              <a:gd name="connsiteX507" fmla="*/ 11738608 w 12192000"/>
              <a:gd name="connsiteY507" fmla="*/ 2689417 h 3429000"/>
              <a:gd name="connsiteX508" fmla="*/ 11732820 w 12192000"/>
              <a:gd name="connsiteY508" fmla="*/ 2696184 h 3429000"/>
              <a:gd name="connsiteX509" fmla="*/ 12058063 w 12192000"/>
              <a:gd name="connsiteY509" fmla="*/ 3376045 h 3429000"/>
              <a:gd name="connsiteX510" fmla="*/ 12077722 w 12192000"/>
              <a:gd name="connsiteY510" fmla="*/ 3428999 h 3429000"/>
              <a:gd name="connsiteX511" fmla="*/ 11980831 w 12192000"/>
              <a:gd name="connsiteY511" fmla="*/ 3428999 h 3429000"/>
              <a:gd name="connsiteX512" fmla="*/ 11842370 w 12192000"/>
              <a:gd name="connsiteY512" fmla="*/ 3103596 h 3429000"/>
              <a:gd name="connsiteX513" fmla="*/ 11807118 w 12192000"/>
              <a:gd name="connsiteY513" fmla="*/ 3032642 h 3429000"/>
              <a:gd name="connsiteX514" fmla="*/ 11352410 w 12192000"/>
              <a:gd name="connsiteY514" fmla="*/ 2253534 h 3429000"/>
              <a:gd name="connsiteX515" fmla="*/ 11344098 w 12192000"/>
              <a:gd name="connsiteY515" fmla="*/ 2252717 h 3429000"/>
              <a:gd name="connsiteX516" fmla="*/ 10730809 w 12192000"/>
              <a:gd name="connsiteY516" fmla="*/ 2156749 h 3429000"/>
              <a:gd name="connsiteX517" fmla="*/ 10713050 w 12192000"/>
              <a:gd name="connsiteY517" fmla="*/ 2164271 h 3429000"/>
              <a:gd name="connsiteX518" fmla="*/ 9420192 w 12192000"/>
              <a:gd name="connsiteY518" fmla="*/ 2263050 h 3429000"/>
              <a:gd name="connsiteX519" fmla="*/ 9404066 w 12192000"/>
              <a:gd name="connsiteY519" fmla="*/ 2242708 h 3429000"/>
              <a:gd name="connsiteX520" fmla="*/ 10712309 w 12192000"/>
              <a:gd name="connsiteY520" fmla="*/ 2109562 h 3429000"/>
              <a:gd name="connsiteX521" fmla="*/ 11291486 w 12192000"/>
              <a:gd name="connsiteY521" fmla="*/ 2166804 h 3429000"/>
              <a:gd name="connsiteX522" fmla="*/ 11176624 w 12192000"/>
              <a:gd name="connsiteY522" fmla="*/ 2010340 h 3429000"/>
              <a:gd name="connsiteX523" fmla="*/ 10665962 w 12192000"/>
              <a:gd name="connsiteY523" fmla="*/ 1445588 h 3429000"/>
              <a:gd name="connsiteX524" fmla="*/ 10647017 w 12192000"/>
              <a:gd name="connsiteY524" fmla="*/ 1450047 h 3429000"/>
              <a:gd name="connsiteX525" fmla="*/ 10107096 w 12192000"/>
              <a:gd name="connsiteY525" fmla="*/ 1560072 h 3429000"/>
              <a:gd name="connsiteX526" fmla="*/ 9439953 w 12192000"/>
              <a:gd name="connsiteY526" fmla="*/ 1480921 h 3429000"/>
              <a:gd name="connsiteX527" fmla="*/ 9470279 w 12192000"/>
              <a:gd name="connsiteY527" fmla="*/ 1443131 h 3429000"/>
              <a:gd name="connsiteX528" fmla="*/ 10565024 w 12192000"/>
              <a:gd name="connsiteY528" fmla="*/ 1352269 h 3429000"/>
              <a:gd name="connsiteX529" fmla="*/ 9922490 w 12192000"/>
              <a:gd name="connsiteY529" fmla="*/ 858833 h 3429000"/>
              <a:gd name="connsiteX530" fmla="*/ 9920481 w 12192000"/>
              <a:gd name="connsiteY530" fmla="*/ 859346 h 3429000"/>
              <a:gd name="connsiteX531" fmla="*/ 9916127 w 12192000"/>
              <a:gd name="connsiteY531" fmla="*/ 859836 h 3429000"/>
              <a:gd name="connsiteX532" fmla="*/ 9791125 w 12192000"/>
              <a:gd name="connsiteY532" fmla="*/ 938248 h 3429000"/>
              <a:gd name="connsiteX533" fmla="*/ 9528364 w 12192000"/>
              <a:gd name="connsiteY533" fmla="*/ 1022767 h 3429000"/>
              <a:gd name="connsiteX534" fmla="*/ 8629850 w 12192000"/>
              <a:gd name="connsiteY534" fmla="*/ 1184329 h 3429000"/>
              <a:gd name="connsiteX535" fmla="*/ 8600239 w 12192000"/>
              <a:gd name="connsiteY535" fmla="*/ 1167243 h 3429000"/>
              <a:gd name="connsiteX536" fmla="*/ 9761570 w 12192000"/>
              <a:gd name="connsiteY536" fmla="*/ 753283 h 3429000"/>
              <a:gd name="connsiteX537" fmla="*/ 9368237 w 12192000"/>
              <a:gd name="connsiteY537" fmla="*/ 520470 h 3429000"/>
              <a:gd name="connsiteX538" fmla="*/ 9354614 w 12192000"/>
              <a:gd name="connsiteY538" fmla="*/ 522288 h 3429000"/>
              <a:gd name="connsiteX539" fmla="*/ 8364351 w 12192000"/>
              <a:gd name="connsiteY539" fmla="*/ 730267 h 3429000"/>
              <a:gd name="connsiteX540" fmla="*/ 8386567 w 12192000"/>
              <a:gd name="connsiteY540" fmla="*/ 690760 h 3429000"/>
              <a:gd name="connsiteX541" fmla="*/ 9231713 w 12192000"/>
              <a:gd name="connsiteY541" fmla="*/ 444539 h 3429000"/>
              <a:gd name="connsiteX542" fmla="*/ 9023301 w 12192000"/>
              <a:gd name="connsiteY542" fmla="*/ 334109 h 3429000"/>
              <a:gd name="connsiteX543" fmla="*/ 9010556 w 12192000"/>
              <a:gd name="connsiteY543" fmla="*/ 329998 h 3429000"/>
              <a:gd name="connsiteX544" fmla="*/ 8687367 w 12192000"/>
              <a:gd name="connsiteY544" fmla="*/ 101276 h 3429000"/>
              <a:gd name="connsiteX545" fmla="*/ 4382818 w 12192000"/>
              <a:gd name="connsiteY545" fmla="*/ 0 h 3429000"/>
              <a:gd name="connsiteX546" fmla="*/ 4463614 w 12192000"/>
              <a:gd name="connsiteY546" fmla="*/ 0 h 3429000"/>
              <a:gd name="connsiteX547" fmla="*/ 4557150 w 12192000"/>
              <a:gd name="connsiteY547" fmla="*/ 81023 h 3429000"/>
              <a:gd name="connsiteX548" fmla="*/ 4856936 w 12192000"/>
              <a:gd name="connsiteY548" fmla="*/ 380146 h 3429000"/>
              <a:gd name="connsiteX549" fmla="*/ 5111996 w 12192000"/>
              <a:gd name="connsiteY549" fmla="*/ 636759 h 3429000"/>
              <a:gd name="connsiteX550" fmla="*/ 5388878 w 12192000"/>
              <a:gd name="connsiteY550" fmla="*/ 871185 h 3429000"/>
              <a:gd name="connsiteX551" fmla="*/ 5425556 w 12192000"/>
              <a:gd name="connsiteY551" fmla="*/ 879967 h 3429000"/>
              <a:gd name="connsiteX552" fmla="*/ 4943646 w 12192000"/>
              <a:gd name="connsiteY552" fmla="*/ 393916 h 3429000"/>
              <a:gd name="connsiteX553" fmla="*/ 4594837 w 12192000"/>
              <a:gd name="connsiteY553" fmla="*/ 103274 h 3429000"/>
              <a:gd name="connsiteX554" fmla="*/ 4518536 w 12192000"/>
              <a:gd name="connsiteY554" fmla="*/ 31511 h 3429000"/>
              <a:gd name="connsiteX555" fmla="*/ 4483543 w 12192000"/>
              <a:gd name="connsiteY555" fmla="*/ 0 h 3429000"/>
              <a:gd name="connsiteX556" fmla="*/ 4534233 w 12192000"/>
              <a:gd name="connsiteY556" fmla="*/ 0 h 3429000"/>
              <a:gd name="connsiteX557" fmla="*/ 4633631 w 12192000"/>
              <a:gd name="connsiteY557" fmla="*/ 74706 h 3429000"/>
              <a:gd name="connsiteX558" fmla="*/ 4949299 w 12192000"/>
              <a:gd name="connsiteY558" fmla="*/ 337336 h 3429000"/>
              <a:gd name="connsiteX559" fmla="*/ 5291452 w 12192000"/>
              <a:gd name="connsiteY559" fmla="*/ 647801 h 3429000"/>
              <a:gd name="connsiteX560" fmla="*/ 5434998 w 12192000"/>
              <a:gd name="connsiteY560" fmla="*/ 825100 h 3429000"/>
              <a:gd name="connsiteX561" fmla="*/ 5351015 w 12192000"/>
              <a:gd name="connsiteY561" fmla="*/ 331989 h 3429000"/>
              <a:gd name="connsiteX562" fmla="*/ 5344012 w 12192000"/>
              <a:gd name="connsiteY562" fmla="*/ 131333 h 3429000"/>
              <a:gd name="connsiteX563" fmla="*/ 5349920 w 12192000"/>
              <a:gd name="connsiteY563" fmla="*/ 0 h 3429000"/>
              <a:gd name="connsiteX564" fmla="*/ 5401317 w 12192000"/>
              <a:gd name="connsiteY564" fmla="*/ 0 h 3429000"/>
              <a:gd name="connsiteX565" fmla="*/ 5400859 w 12192000"/>
              <a:gd name="connsiteY565" fmla="*/ 83801 h 3429000"/>
              <a:gd name="connsiteX566" fmla="*/ 5401644 w 12192000"/>
              <a:gd name="connsiteY566" fmla="*/ 188847 h 3429000"/>
              <a:gd name="connsiteX567" fmla="*/ 5467256 w 12192000"/>
              <a:gd name="connsiteY567" fmla="*/ 746494 h 3429000"/>
              <a:gd name="connsiteX568" fmla="*/ 5448069 w 12192000"/>
              <a:gd name="connsiteY568" fmla="*/ 138554 h 3429000"/>
              <a:gd name="connsiteX569" fmla="*/ 5440458 w 12192000"/>
              <a:gd name="connsiteY569" fmla="*/ 0 h 3429000"/>
              <a:gd name="connsiteX570" fmla="*/ 5472521 w 12192000"/>
              <a:gd name="connsiteY570" fmla="*/ 0 h 3429000"/>
              <a:gd name="connsiteX571" fmla="*/ 5480135 w 12192000"/>
              <a:gd name="connsiteY571" fmla="*/ 136802 h 3429000"/>
              <a:gd name="connsiteX572" fmla="*/ 5499023 w 12192000"/>
              <a:gd name="connsiteY572" fmla="*/ 737310 h 3429000"/>
              <a:gd name="connsiteX573" fmla="*/ 5547022 w 12192000"/>
              <a:gd name="connsiteY573" fmla="*/ 178838 h 3429000"/>
              <a:gd name="connsiteX574" fmla="*/ 5522799 w 12192000"/>
              <a:gd name="connsiteY574" fmla="*/ 0 h 3429000"/>
              <a:gd name="connsiteX575" fmla="*/ 5573386 w 12192000"/>
              <a:gd name="connsiteY575" fmla="*/ 0 h 3429000"/>
              <a:gd name="connsiteX576" fmla="*/ 5587618 w 12192000"/>
              <a:gd name="connsiteY576" fmla="*/ 82353 h 3429000"/>
              <a:gd name="connsiteX577" fmla="*/ 5519779 w 12192000"/>
              <a:gd name="connsiteY577" fmla="*/ 930223 h 3429000"/>
              <a:gd name="connsiteX578" fmla="*/ 5520293 w 12192000"/>
              <a:gd name="connsiteY578" fmla="*/ 931602 h 3429000"/>
              <a:gd name="connsiteX579" fmla="*/ 5767221 w 12192000"/>
              <a:gd name="connsiteY579" fmla="*/ 1236564 h 3429000"/>
              <a:gd name="connsiteX580" fmla="*/ 6937169 w 12192000"/>
              <a:gd name="connsiteY580" fmla="*/ 1386941 h 3429000"/>
              <a:gd name="connsiteX581" fmla="*/ 6953922 w 12192000"/>
              <a:gd name="connsiteY581" fmla="*/ 1461068 h 3429000"/>
              <a:gd name="connsiteX582" fmla="*/ 6071359 w 12192000"/>
              <a:gd name="connsiteY582" fmla="*/ 1341770 h 3429000"/>
              <a:gd name="connsiteX583" fmla="*/ 6038839 w 12192000"/>
              <a:gd name="connsiteY583" fmla="*/ 1335474 h 3429000"/>
              <a:gd name="connsiteX584" fmla="*/ 6038706 w 12192000"/>
              <a:gd name="connsiteY584" fmla="*/ 1334847 h 3429000"/>
              <a:gd name="connsiteX585" fmla="*/ 6037784 w 12192000"/>
              <a:gd name="connsiteY585" fmla="*/ 1335270 h 3429000"/>
              <a:gd name="connsiteX586" fmla="*/ 6038839 w 12192000"/>
              <a:gd name="connsiteY586" fmla="*/ 1335474 h 3429000"/>
              <a:gd name="connsiteX587" fmla="*/ 6040338 w 12192000"/>
              <a:gd name="connsiteY587" fmla="*/ 1342418 h 3429000"/>
              <a:gd name="connsiteX588" fmla="*/ 6024488 w 12192000"/>
              <a:gd name="connsiteY588" fmla="*/ 1380903 h 3429000"/>
              <a:gd name="connsiteX589" fmla="*/ 5599771 w 12192000"/>
              <a:gd name="connsiteY589" fmla="*/ 2080652 h 3429000"/>
              <a:gd name="connsiteX590" fmla="*/ 5548843 w 12192000"/>
              <a:gd name="connsiteY590" fmla="*/ 2134845 h 3429000"/>
              <a:gd name="connsiteX591" fmla="*/ 5940952 w 12192000"/>
              <a:gd name="connsiteY591" fmla="*/ 2821028 h 3429000"/>
              <a:gd name="connsiteX592" fmla="*/ 6043441 w 12192000"/>
              <a:gd name="connsiteY592" fmla="*/ 3236847 h 3429000"/>
              <a:gd name="connsiteX593" fmla="*/ 6093432 w 12192000"/>
              <a:gd name="connsiteY593" fmla="*/ 3429000 h 3429000"/>
              <a:gd name="connsiteX594" fmla="*/ 6034344 w 12192000"/>
              <a:gd name="connsiteY594" fmla="*/ 3429000 h 3429000"/>
              <a:gd name="connsiteX595" fmla="*/ 6026679 w 12192000"/>
              <a:gd name="connsiteY595" fmla="*/ 3407959 h 3429000"/>
              <a:gd name="connsiteX596" fmla="*/ 5800441 w 12192000"/>
              <a:gd name="connsiteY596" fmla="*/ 2906286 h 3429000"/>
              <a:gd name="connsiteX597" fmla="*/ 5526562 w 12192000"/>
              <a:gd name="connsiteY597" fmla="*/ 2276388 h 3429000"/>
              <a:gd name="connsiteX598" fmla="*/ 5519640 w 12192000"/>
              <a:gd name="connsiteY598" fmla="*/ 2254774 h 3429000"/>
              <a:gd name="connsiteX599" fmla="*/ 5844559 w 12192000"/>
              <a:gd name="connsiteY599" fmla="*/ 3124349 h 3429000"/>
              <a:gd name="connsiteX600" fmla="*/ 5975994 w 12192000"/>
              <a:gd name="connsiteY600" fmla="*/ 3429000 h 3429000"/>
              <a:gd name="connsiteX601" fmla="*/ 5898547 w 12192000"/>
              <a:gd name="connsiteY601" fmla="*/ 3429000 h 3429000"/>
              <a:gd name="connsiteX602" fmla="*/ 5682041 w 12192000"/>
              <a:gd name="connsiteY602" fmla="*/ 2926860 h 3429000"/>
              <a:gd name="connsiteX603" fmla="*/ 5461758 w 12192000"/>
              <a:gd name="connsiteY603" fmla="*/ 2391220 h 3429000"/>
              <a:gd name="connsiteX604" fmla="*/ 5237282 w 12192000"/>
              <a:gd name="connsiteY604" fmla="*/ 3150086 h 3429000"/>
              <a:gd name="connsiteX605" fmla="*/ 5115009 w 12192000"/>
              <a:gd name="connsiteY605" fmla="*/ 3429000 h 3429000"/>
              <a:gd name="connsiteX606" fmla="*/ 5028074 w 12192000"/>
              <a:gd name="connsiteY606" fmla="*/ 3429000 h 3429000"/>
              <a:gd name="connsiteX607" fmla="*/ 5079508 w 12192000"/>
              <a:gd name="connsiteY607" fmla="*/ 3320074 h 3429000"/>
              <a:gd name="connsiteX608" fmla="*/ 5371846 w 12192000"/>
              <a:gd name="connsiteY608" fmla="*/ 2495413 h 3429000"/>
              <a:gd name="connsiteX609" fmla="*/ 5270512 w 12192000"/>
              <a:gd name="connsiteY609" fmla="*/ 2709975 h 3429000"/>
              <a:gd name="connsiteX610" fmla="*/ 5062409 w 12192000"/>
              <a:gd name="connsiteY610" fmla="*/ 3224544 h 3429000"/>
              <a:gd name="connsiteX611" fmla="*/ 5036628 w 12192000"/>
              <a:gd name="connsiteY611" fmla="*/ 3325247 h 3429000"/>
              <a:gd name="connsiteX612" fmla="*/ 5009112 w 12192000"/>
              <a:gd name="connsiteY612" fmla="*/ 3429000 h 3429000"/>
              <a:gd name="connsiteX613" fmla="*/ 4976679 w 12192000"/>
              <a:gd name="connsiteY613" fmla="*/ 3429000 h 3429000"/>
              <a:gd name="connsiteX614" fmla="*/ 5006537 w 12192000"/>
              <a:gd name="connsiteY614" fmla="*/ 3318068 h 3429000"/>
              <a:gd name="connsiteX615" fmla="*/ 5032723 w 12192000"/>
              <a:gd name="connsiteY615" fmla="*/ 3215957 h 3429000"/>
              <a:gd name="connsiteX616" fmla="*/ 5242949 w 12192000"/>
              <a:gd name="connsiteY616" fmla="*/ 2696175 h 3429000"/>
              <a:gd name="connsiteX617" fmla="*/ 5286321 w 12192000"/>
              <a:gd name="connsiteY617" fmla="*/ 2604555 h 3429000"/>
              <a:gd name="connsiteX618" fmla="*/ 5008210 w 12192000"/>
              <a:gd name="connsiteY618" fmla="*/ 3220194 h 3429000"/>
              <a:gd name="connsiteX619" fmla="*/ 4986321 w 12192000"/>
              <a:gd name="connsiteY619" fmla="*/ 3336687 h 3429000"/>
              <a:gd name="connsiteX620" fmla="*/ 4973474 w 12192000"/>
              <a:gd name="connsiteY620" fmla="*/ 3429000 h 3429000"/>
              <a:gd name="connsiteX621" fmla="*/ 4907178 w 12192000"/>
              <a:gd name="connsiteY621" fmla="*/ 3429000 h 3429000"/>
              <a:gd name="connsiteX622" fmla="*/ 4910810 w 12192000"/>
              <a:gd name="connsiteY622" fmla="*/ 3400660 h 3429000"/>
              <a:gd name="connsiteX623" fmla="*/ 4987461 w 12192000"/>
              <a:gd name="connsiteY623" fmla="*/ 3003994 h 3429000"/>
              <a:gd name="connsiteX624" fmla="*/ 5179262 w 12192000"/>
              <a:gd name="connsiteY624" fmla="*/ 2606044 h 3429000"/>
              <a:gd name="connsiteX625" fmla="*/ 4689678 w 12192000"/>
              <a:gd name="connsiteY625" fmla="*/ 3011241 h 3429000"/>
              <a:gd name="connsiteX626" fmla="*/ 4477543 w 12192000"/>
              <a:gd name="connsiteY626" fmla="*/ 3245836 h 3429000"/>
              <a:gd name="connsiteX627" fmla="*/ 4329957 w 12192000"/>
              <a:gd name="connsiteY627" fmla="*/ 3429000 h 3429000"/>
              <a:gd name="connsiteX628" fmla="*/ 4218595 w 12192000"/>
              <a:gd name="connsiteY628" fmla="*/ 3429000 h 3429000"/>
              <a:gd name="connsiteX629" fmla="*/ 4368888 w 12192000"/>
              <a:gd name="connsiteY629" fmla="*/ 3239412 h 3429000"/>
              <a:gd name="connsiteX630" fmla="*/ 4563091 w 12192000"/>
              <a:gd name="connsiteY630" fmla="*/ 3013508 h 3429000"/>
              <a:gd name="connsiteX631" fmla="*/ 5387324 w 12192000"/>
              <a:gd name="connsiteY631" fmla="*/ 2276830 h 3429000"/>
              <a:gd name="connsiteX632" fmla="*/ 5073620 w 12192000"/>
              <a:gd name="connsiteY632" fmla="*/ 2526437 h 3429000"/>
              <a:gd name="connsiteX633" fmla="*/ 4689789 w 12192000"/>
              <a:gd name="connsiteY633" fmla="*/ 2839382 h 3429000"/>
              <a:gd name="connsiteX634" fmla="*/ 4418722 w 12192000"/>
              <a:gd name="connsiteY634" fmla="*/ 3141886 h 3429000"/>
              <a:gd name="connsiteX635" fmla="*/ 4214944 w 12192000"/>
              <a:gd name="connsiteY635" fmla="*/ 3429000 h 3429000"/>
              <a:gd name="connsiteX636" fmla="*/ 4177898 w 12192000"/>
              <a:gd name="connsiteY636" fmla="*/ 3429000 h 3429000"/>
              <a:gd name="connsiteX637" fmla="*/ 4391597 w 12192000"/>
              <a:gd name="connsiteY637" fmla="*/ 3127370 h 3429000"/>
              <a:gd name="connsiteX638" fmla="*/ 4668889 w 12192000"/>
              <a:gd name="connsiteY638" fmla="*/ 2817399 h 3429000"/>
              <a:gd name="connsiteX639" fmla="*/ 5055427 w 12192000"/>
              <a:gd name="connsiteY639" fmla="*/ 2502476 h 3429000"/>
              <a:gd name="connsiteX640" fmla="*/ 5371814 w 12192000"/>
              <a:gd name="connsiteY640" fmla="*/ 2249975 h 3429000"/>
              <a:gd name="connsiteX641" fmla="*/ 4987918 w 12192000"/>
              <a:gd name="connsiteY641" fmla="*/ 2409701 h 3429000"/>
              <a:gd name="connsiteX642" fmla="*/ 4317146 w 12192000"/>
              <a:gd name="connsiteY642" fmla="*/ 3158716 h 3429000"/>
              <a:gd name="connsiteX643" fmla="*/ 4171627 w 12192000"/>
              <a:gd name="connsiteY643" fmla="*/ 3429000 h 3429000"/>
              <a:gd name="connsiteX644" fmla="*/ 4081585 w 12192000"/>
              <a:gd name="connsiteY644" fmla="*/ 3429000 h 3429000"/>
              <a:gd name="connsiteX645" fmla="*/ 4238603 w 12192000"/>
              <a:gd name="connsiteY645" fmla="*/ 3130341 h 3429000"/>
              <a:gd name="connsiteX646" fmla="*/ 4778333 w 12192000"/>
              <a:gd name="connsiteY646" fmla="*/ 2444626 h 3429000"/>
              <a:gd name="connsiteX647" fmla="*/ 5414185 w 12192000"/>
              <a:gd name="connsiteY647" fmla="*/ 2144882 h 3429000"/>
              <a:gd name="connsiteX648" fmla="*/ 5959648 w 12192000"/>
              <a:gd name="connsiteY648" fmla="*/ 1331797 h 3429000"/>
              <a:gd name="connsiteX649" fmla="*/ 5355019 w 12192000"/>
              <a:gd name="connsiteY649" fmla="*/ 1305672 h 3429000"/>
              <a:gd name="connsiteX650" fmla="*/ 5083565 w 12192000"/>
              <a:gd name="connsiteY650" fmla="*/ 1750121 h 3429000"/>
              <a:gd name="connsiteX651" fmla="*/ 4713577 w 12192000"/>
              <a:gd name="connsiteY651" fmla="*/ 2187803 h 3429000"/>
              <a:gd name="connsiteX652" fmla="*/ 3989559 w 12192000"/>
              <a:gd name="connsiteY652" fmla="*/ 2716945 h 3429000"/>
              <a:gd name="connsiteX653" fmla="*/ 3939824 w 12192000"/>
              <a:gd name="connsiteY653" fmla="*/ 2637900 h 3429000"/>
              <a:gd name="connsiteX654" fmla="*/ 4584537 w 12192000"/>
              <a:gd name="connsiteY654" fmla="*/ 1895826 h 3429000"/>
              <a:gd name="connsiteX655" fmla="*/ 5037105 w 12192000"/>
              <a:gd name="connsiteY655" fmla="*/ 1659765 h 3429000"/>
              <a:gd name="connsiteX656" fmla="*/ 5039930 w 12192000"/>
              <a:gd name="connsiteY656" fmla="*/ 1660585 h 3429000"/>
              <a:gd name="connsiteX657" fmla="*/ 5263764 w 12192000"/>
              <a:gd name="connsiteY657" fmla="*/ 1306525 h 3429000"/>
              <a:gd name="connsiteX658" fmla="*/ 4086300 w 12192000"/>
              <a:gd name="connsiteY658" fmla="*/ 1455599 h 3429000"/>
              <a:gd name="connsiteX659" fmla="*/ 4085485 w 12192000"/>
              <a:gd name="connsiteY659" fmla="*/ 1470070 h 3429000"/>
              <a:gd name="connsiteX660" fmla="*/ 3871915 w 12192000"/>
              <a:gd name="connsiteY660" fmla="*/ 1824645 h 3429000"/>
              <a:gd name="connsiteX661" fmla="*/ 3799374 w 12192000"/>
              <a:gd name="connsiteY661" fmla="*/ 2037127 h 3429000"/>
              <a:gd name="connsiteX662" fmla="*/ 3498850 w 12192000"/>
              <a:gd name="connsiteY662" fmla="*/ 3232888 h 3429000"/>
              <a:gd name="connsiteX663" fmla="*/ 3399216 w 12192000"/>
              <a:gd name="connsiteY663" fmla="*/ 3429000 h 3429000"/>
              <a:gd name="connsiteX664" fmla="*/ 3303688 w 12192000"/>
              <a:gd name="connsiteY664" fmla="*/ 3429000 h 3429000"/>
              <a:gd name="connsiteX665" fmla="*/ 3391774 w 12192000"/>
              <a:gd name="connsiteY665" fmla="*/ 3268181 h 3429000"/>
              <a:gd name="connsiteX666" fmla="*/ 3735540 w 12192000"/>
              <a:gd name="connsiteY666" fmla="*/ 2117923 h 3429000"/>
              <a:gd name="connsiteX667" fmla="*/ 3729438 w 12192000"/>
              <a:gd name="connsiteY667" fmla="*/ 2140058 h 3429000"/>
              <a:gd name="connsiteX668" fmla="*/ 3707782 w 12192000"/>
              <a:gd name="connsiteY668" fmla="*/ 2215908 h 3429000"/>
              <a:gd name="connsiteX669" fmla="*/ 3583827 w 12192000"/>
              <a:gd name="connsiteY669" fmla="*/ 2610215 h 3429000"/>
              <a:gd name="connsiteX670" fmla="*/ 3547861 w 12192000"/>
              <a:gd name="connsiteY670" fmla="*/ 2700609 h 3429000"/>
              <a:gd name="connsiteX671" fmla="*/ 3490905 w 12192000"/>
              <a:gd name="connsiteY671" fmla="*/ 2848660 h 3429000"/>
              <a:gd name="connsiteX672" fmla="*/ 3455859 w 12192000"/>
              <a:gd name="connsiteY672" fmla="*/ 2962301 h 3429000"/>
              <a:gd name="connsiteX673" fmla="*/ 3429112 w 12192000"/>
              <a:gd name="connsiteY673" fmla="*/ 3050469 h 3429000"/>
              <a:gd name="connsiteX674" fmla="*/ 3304862 w 12192000"/>
              <a:gd name="connsiteY674" fmla="*/ 3367476 h 3429000"/>
              <a:gd name="connsiteX675" fmla="*/ 3276071 w 12192000"/>
              <a:gd name="connsiteY675" fmla="*/ 3429000 h 3429000"/>
              <a:gd name="connsiteX676" fmla="*/ 3240805 w 12192000"/>
              <a:gd name="connsiteY676" fmla="*/ 3429000 h 3429000"/>
              <a:gd name="connsiteX677" fmla="*/ 3275917 w 12192000"/>
              <a:gd name="connsiteY677" fmla="*/ 3354192 h 3429000"/>
              <a:gd name="connsiteX678" fmla="*/ 3399358 w 12192000"/>
              <a:gd name="connsiteY678" fmla="*/ 3040011 h 3429000"/>
              <a:gd name="connsiteX679" fmla="*/ 3425650 w 12192000"/>
              <a:gd name="connsiteY679" fmla="*/ 2952333 h 3429000"/>
              <a:gd name="connsiteX680" fmla="*/ 3460661 w 12192000"/>
              <a:gd name="connsiteY680" fmla="*/ 2837763 h 3429000"/>
              <a:gd name="connsiteX681" fmla="*/ 3518021 w 12192000"/>
              <a:gd name="connsiteY681" fmla="*/ 2688298 h 3429000"/>
              <a:gd name="connsiteX682" fmla="*/ 3554035 w 12192000"/>
              <a:gd name="connsiteY682" fmla="*/ 2598832 h 3429000"/>
              <a:gd name="connsiteX683" fmla="*/ 3677174 w 12192000"/>
              <a:gd name="connsiteY683" fmla="*/ 2207351 h 3429000"/>
              <a:gd name="connsiteX684" fmla="*/ 3698819 w 12192000"/>
              <a:gd name="connsiteY684" fmla="*/ 2131503 h 3429000"/>
              <a:gd name="connsiteX685" fmla="*/ 3702094 w 12192000"/>
              <a:gd name="connsiteY685" fmla="*/ 2120194 h 3429000"/>
              <a:gd name="connsiteX686" fmla="*/ 3398355 w 12192000"/>
              <a:gd name="connsiteY686" fmla="*/ 2665603 h 3429000"/>
              <a:gd name="connsiteX687" fmla="*/ 3193941 w 12192000"/>
              <a:gd name="connsiteY687" fmla="*/ 3369775 h 3429000"/>
              <a:gd name="connsiteX688" fmla="*/ 3184140 w 12192000"/>
              <a:gd name="connsiteY688" fmla="*/ 3429000 h 3429000"/>
              <a:gd name="connsiteX689" fmla="*/ 3099978 w 12192000"/>
              <a:gd name="connsiteY689" fmla="*/ 3429000 h 3429000"/>
              <a:gd name="connsiteX690" fmla="*/ 3101556 w 12192000"/>
              <a:gd name="connsiteY690" fmla="*/ 3414337 h 3429000"/>
              <a:gd name="connsiteX691" fmla="*/ 3370162 w 12192000"/>
              <a:gd name="connsiteY691" fmla="*/ 2356550 h 3429000"/>
              <a:gd name="connsiteX692" fmla="*/ 3746477 w 12192000"/>
              <a:gd name="connsiteY692" fmla="*/ 1948889 h 3429000"/>
              <a:gd name="connsiteX693" fmla="*/ 3863399 w 12192000"/>
              <a:gd name="connsiteY693" fmla="*/ 1658257 h 3429000"/>
              <a:gd name="connsiteX694" fmla="*/ 3968712 w 12192000"/>
              <a:gd name="connsiteY694" fmla="*/ 1484989 h 3429000"/>
              <a:gd name="connsiteX695" fmla="*/ 2792390 w 12192000"/>
              <a:gd name="connsiteY695" fmla="*/ 1953974 h 3429000"/>
              <a:gd name="connsiteX696" fmla="*/ 2714982 w 12192000"/>
              <a:gd name="connsiteY696" fmla="*/ 1998051 h 3429000"/>
              <a:gd name="connsiteX697" fmla="*/ 2813361 w 12192000"/>
              <a:gd name="connsiteY697" fmla="*/ 2594912 h 3429000"/>
              <a:gd name="connsiteX698" fmla="*/ 2688430 w 12192000"/>
              <a:gd name="connsiteY698" fmla="*/ 3372564 h 3429000"/>
              <a:gd name="connsiteX699" fmla="*/ 2629626 w 12192000"/>
              <a:gd name="connsiteY699" fmla="*/ 3334394 h 3429000"/>
              <a:gd name="connsiteX700" fmla="*/ 2565328 w 12192000"/>
              <a:gd name="connsiteY700" fmla="*/ 2087399 h 3429000"/>
              <a:gd name="connsiteX701" fmla="*/ 1922999 w 12192000"/>
              <a:gd name="connsiteY701" fmla="*/ 2551343 h 3429000"/>
              <a:gd name="connsiteX702" fmla="*/ 1950261 w 12192000"/>
              <a:gd name="connsiteY702" fmla="*/ 2976858 h 3429000"/>
              <a:gd name="connsiteX703" fmla="*/ 2365554 w 12192000"/>
              <a:gd name="connsiteY703" fmla="*/ 3330107 h 3429000"/>
              <a:gd name="connsiteX704" fmla="*/ 2424142 w 12192000"/>
              <a:gd name="connsiteY704" fmla="*/ 3429000 h 3429000"/>
              <a:gd name="connsiteX705" fmla="*/ 2395994 w 12192000"/>
              <a:gd name="connsiteY705" fmla="*/ 3429000 h 3429000"/>
              <a:gd name="connsiteX706" fmla="*/ 2392863 w 12192000"/>
              <a:gd name="connsiteY706" fmla="*/ 3423964 h 3429000"/>
              <a:gd name="connsiteX707" fmla="*/ 2017589 w 12192000"/>
              <a:gd name="connsiteY707" fmla="*/ 3064982 h 3429000"/>
              <a:gd name="connsiteX708" fmla="*/ 2147336 w 12192000"/>
              <a:gd name="connsiteY708" fmla="*/ 3165052 h 3429000"/>
              <a:gd name="connsiteX709" fmla="*/ 2207047 w 12192000"/>
              <a:gd name="connsiteY709" fmla="*/ 3225540 h 3429000"/>
              <a:gd name="connsiteX710" fmla="*/ 2299106 w 12192000"/>
              <a:gd name="connsiteY710" fmla="*/ 3349931 h 3429000"/>
              <a:gd name="connsiteX711" fmla="*/ 2314430 w 12192000"/>
              <a:gd name="connsiteY711" fmla="*/ 3372144 h 3429000"/>
              <a:gd name="connsiteX712" fmla="*/ 2352406 w 12192000"/>
              <a:gd name="connsiteY712" fmla="*/ 3429000 h 3429000"/>
              <a:gd name="connsiteX713" fmla="*/ 2314492 w 12192000"/>
              <a:gd name="connsiteY713" fmla="*/ 3429000 h 3429000"/>
              <a:gd name="connsiteX714" fmla="*/ 2288095 w 12192000"/>
              <a:gd name="connsiteY714" fmla="*/ 3389030 h 3429000"/>
              <a:gd name="connsiteX715" fmla="*/ 2272768 w 12192000"/>
              <a:gd name="connsiteY715" fmla="*/ 3366822 h 3429000"/>
              <a:gd name="connsiteX716" fmla="*/ 2182715 w 12192000"/>
              <a:gd name="connsiteY716" fmla="*/ 3246071 h 3429000"/>
              <a:gd name="connsiteX717" fmla="*/ 2032061 w 12192000"/>
              <a:gd name="connsiteY717" fmla="*/ 3112380 h 3429000"/>
              <a:gd name="connsiteX718" fmla="*/ 2257220 w 12192000"/>
              <a:gd name="connsiteY718" fmla="*/ 3397257 h 3429000"/>
              <a:gd name="connsiteX719" fmla="*/ 2281324 w 12192000"/>
              <a:gd name="connsiteY719" fmla="*/ 3429000 h 3429000"/>
              <a:gd name="connsiteX720" fmla="*/ 2242860 w 12192000"/>
              <a:gd name="connsiteY720" fmla="*/ 3429000 h 3429000"/>
              <a:gd name="connsiteX721" fmla="*/ 2232818 w 12192000"/>
              <a:gd name="connsiteY721" fmla="*/ 3415926 h 3429000"/>
              <a:gd name="connsiteX722" fmla="*/ 1990172 w 12192000"/>
              <a:gd name="connsiteY722" fmla="*/ 3113121 h 3429000"/>
              <a:gd name="connsiteX723" fmla="*/ 2124090 w 12192000"/>
              <a:gd name="connsiteY723" fmla="*/ 3332017 h 3429000"/>
              <a:gd name="connsiteX724" fmla="*/ 2200380 w 12192000"/>
              <a:gd name="connsiteY724" fmla="*/ 3429000 h 3429000"/>
              <a:gd name="connsiteX725" fmla="*/ 2147507 w 12192000"/>
              <a:gd name="connsiteY725" fmla="*/ 3429000 h 3429000"/>
              <a:gd name="connsiteX726" fmla="*/ 2070668 w 12192000"/>
              <a:gd name="connsiteY726" fmla="*/ 3332520 h 3429000"/>
              <a:gd name="connsiteX727" fmla="*/ 1975142 w 12192000"/>
              <a:gd name="connsiteY727" fmla="*/ 3156570 h 3429000"/>
              <a:gd name="connsiteX728" fmla="*/ 2050035 w 12192000"/>
              <a:gd name="connsiteY728" fmla="*/ 3384345 h 3429000"/>
              <a:gd name="connsiteX729" fmla="*/ 2063025 w 12192000"/>
              <a:gd name="connsiteY729" fmla="*/ 3429000 h 3429000"/>
              <a:gd name="connsiteX730" fmla="*/ 2021675 w 12192000"/>
              <a:gd name="connsiteY730" fmla="*/ 3429000 h 3429000"/>
              <a:gd name="connsiteX731" fmla="*/ 2019308 w 12192000"/>
              <a:gd name="connsiteY731" fmla="*/ 3418118 h 3429000"/>
              <a:gd name="connsiteX732" fmla="*/ 1938835 w 12192000"/>
              <a:gd name="connsiteY732" fmla="*/ 3122160 h 3429000"/>
              <a:gd name="connsiteX733" fmla="*/ 1953230 w 12192000"/>
              <a:gd name="connsiteY733" fmla="*/ 3330699 h 3429000"/>
              <a:gd name="connsiteX734" fmla="*/ 1956763 w 12192000"/>
              <a:gd name="connsiteY734" fmla="*/ 3349191 h 3429000"/>
              <a:gd name="connsiteX735" fmla="*/ 1967925 w 12192000"/>
              <a:gd name="connsiteY735" fmla="*/ 3429000 h 3429000"/>
              <a:gd name="connsiteX736" fmla="*/ 1936622 w 12192000"/>
              <a:gd name="connsiteY736" fmla="*/ 3429000 h 3429000"/>
              <a:gd name="connsiteX737" fmla="*/ 1926261 w 12192000"/>
              <a:gd name="connsiteY737" fmla="*/ 3355064 h 3429000"/>
              <a:gd name="connsiteX738" fmla="*/ 1922724 w 12192000"/>
              <a:gd name="connsiteY738" fmla="*/ 3336577 h 3429000"/>
              <a:gd name="connsiteX739" fmla="*/ 1904650 w 12192000"/>
              <a:gd name="connsiteY739" fmla="*/ 3210616 h 3429000"/>
              <a:gd name="connsiteX740" fmla="*/ 1885273 w 12192000"/>
              <a:gd name="connsiteY740" fmla="*/ 3429000 h 3429000"/>
              <a:gd name="connsiteX741" fmla="*/ 1854363 w 12192000"/>
              <a:gd name="connsiteY741" fmla="*/ 3429000 h 3429000"/>
              <a:gd name="connsiteX742" fmla="*/ 1880391 w 12192000"/>
              <a:gd name="connsiteY742" fmla="*/ 3174796 h 3429000"/>
              <a:gd name="connsiteX743" fmla="*/ 1818273 w 12192000"/>
              <a:gd name="connsiteY743" fmla="*/ 3286729 h 3429000"/>
              <a:gd name="connsiteX744" fmla="*/ 1794691 w 12192000"/>
              <a:gd name="connsiteY744" fmla="*/ 3414239 h 3429000"/>
              <a:gd name="connsiteX745" fmla="*/ 1794914 w 12192000"/>
              <a:gd name="connsiteY745" fmla="*/ 3429000 h 3429000"/>
              <a:gd name="connsiteX746" fmla="*/ 1746128 w 12192000"/>
              <a:gd name="connsiteY746" fmla="*/ 3429000 h 3429000"/>
              <a:gd name="connsiteX747" fmla="*/ 1753934 w 12192000"/>
              <a:gd name="connsiteY747" fmla="*/ 3295796 h 3429000"/>
              <a:gd name="connsiteX748" fmla="*/ 1792053 w 12192000"/>
              <a:gd name="connsiteY748" fmla="*/ 3143396 h 3429000"/>
              <a:gd name="connsiteX749" fmla="*/ 1862248 w 12192000"/>
              <a:gd name="connsiteY749" fmla="*/ 2837397 h 3429000"/>
              <a:gd name="connsiteX750" fmla="*/ 1862250 w 12192000"/>
              <a:gd name="connsiteY750" fmla="*/ 2604531 h 3429000"/>
              <a:gd name="connsiteX751" fmla="*/ 1211999 w 12192000"/>
              <a:gd name="connsiteY751" fmla="*/ 3254610 h 3429000"/>
              <a:gd name="connsiteX752" fmla="*/ 1213266 w 12192000"/>
              <a:gd name="connsiteY752" fmla="*/ 3262947 h 3429000"/>
              <a:gd name="connsiteX753" fmla="*/ 1203370 w 12192000"/>
              <a:gd name="connsiteY753" fmla="*/ 3421676 h 3429000"/>
              <a:gd name="connsiteX754" fmla="*/ 1203671 w 12192000"/>
              <a:gd name="connsiteY754" fmla="*/ 3429000 h 3429000"/>
              <a:gd name="connsiteX755" fmla="*/ 1143180 w 12192000"/>
              <a:gd name="connsiteY755" fmla="*/ 3429000 h 3429000"/>
              <a:gd name="connsiteX756" fmla="*/ 1142176 w 12192000"/>
              <a:gd name="connsiteY756" fmla="*/ 3337045 h 3429000"/>
              <a:gd name="connsiteX757" fmla="*/ 1067484 w 12192000"/>
              <a:gd name="connsiteY757" fmla="*/ 3429000 h 3429000"/>
              <a:gd name="connsiteX758" fmla="*/ 953928 w 12192000"/>
              <a:gd name="connsiteY758" fmla="*/ 3429000 h 3429000"/>
              <a:gd name="connsiteX759" fmla="*/ 959715 w 12192000"/>
              <a:gd name="connsiteY759" fmla="*/ 3421185 h 3429000"/>
              <a:gd name="connsiteX760" fmla="*/ 1483788 w 12192000"/>
              <a:gd name="connsiteY760" fmla="*/ 2830174 h 3429000"/>
              <a:gd name="connsiteX761" fmla="*/ 1100671 w 12192000"/>
              <a:gd name="connsiteY761" fmla="*/ 2823137 h 3429000"/>
              <a:gd name="connsiteX762" fmla="*/ 1090144 w 12192000"/>
              <a:gd name="connsiteY762" fmla="*/ 2827748 h 3429000"/>
              <a:gd name="connsiteX763" fmla="*/ 1095872 w 12192000"/>
              <a:gd name="connsiteY763" fmla="*/ 2842892 h 3429000"/>
              <a:gd name="connsiteX764" fmla="*/ 262785 w 12192000"/>
              <a:gd name="connsiteY764" fmla="*/ 3416450 h 3429000"/>
              <a:gd name="connsiteX765" fmla="*/ 209968 w 12192000"/>
              <a:gd name="connsiteY765" fmla="*/ 3341713 h 3429000"/>
              <a:gd name="connsiteX766" fmla="*/ 873460 w 12192000"/>
              <a:gd name="connsiteY766" fmla="*/ 2824768 h 3429000"/>
              <a:gd name="connsiteX767" fmla="*/ 192686 w 12192000"/>
              <a:gd name="connsiteY767" fmla="*/ 2420257 h 3429000"/>
              <a:gd name="connsiteX768" fmla="*/ 4696 w 12192000"/>
              <a:gd name="connsiteY768" fmla="*/ 2268668 h 3429000"/>
              <a:gd name="connsiteX769" fmla="*/ 0 w 12192000"/>
              <a:gd name="connsiteY769" fmla="*/ 2260984 h 3429000"/>
              <a:gd name="connsiteX770" fmla="*/ 0 w 12192000"/>
              <a:gd name="connsiteY770" fmla="*/ 2084472 h 3429000"/>
              <a:gd name="connsiteX771" fmla="*/ 174101 w 12192000"/>
              <a:gd name="connsiteY771" fmla="*/ 2191277 h 3429000"/>
              <a:gd name="connsiteX772" fmla="*/ 891800 w 12192000"/>
              <a:gd name="connsiteY772" fmla="*/ 2607935 h 3429000"/>
              <a:gd name="connsiteX773" fmla="*/ 1072219 w 12192000"/>
              <a:gd name="connsiteY773" fmla="*/ 2740443 h 3429000"/>
              <a:gd name="connsiteX774" fmla="*/ 1074117 w 12192000"/>
              <a:gd name="connsiteY774" fmla="*/ 2741301 h 3429000"/>
              <a:gd name="connsiteX775" fmla="*/ 1083114 w 12192000"/>
              <a:gd name="connsiteY775" fmla="*/ 2745131 h 3429000"/>
              <a:gd name="connsiteX776" fmla="*/ 1543010 w 12192000"/>
              <a:gd name="connsiteY776" fmla="*/ 2762140 h 3429000"/>
              <a:gd name="connsiteX777" fmla="*/ 1551080 w 12192000"/>
              <a:gd name="connsiteY777" fmla="*/ 2766006 h 3429000"/>
              <a:gd name="connsiteX778" fmla="*/ 2345443 w 12192000"/>
              <a:gd name="connsiteY778" fmla="*/ 2120882 h 3429000"/>
              <a:gd name="connsiteX779" fmla="*/ 1721499 w 12192000"/>
              <a:gd name="connsiteY779" fmla="*/ 2170969 h 3429000"/>
              <a:gd name="connsiteX780" fmla="*/ 767716 w 12192000"/>
              <a:gd name="connsiteY780" fmla="*/ 2043768 h 3429000"/>
              <a:gd name="connsiteX781" fmla="*/ 722147 w 12192000"/>
              <a:gd name="connsiteY781" fmla="*/ 1964091 h 3429000"/>
              <a:gd name="connsiteX782" fmla="*/ 1485552 w 12192000"/>
              <a:gd name="connsiteY782" fmla="*/ 1884202 h 3429000"/>
              <a:gd name="connsiteX783" fmla="*/ 2143004 w 12192000"/>
              <a:gd name="connsiteY783" fmla="*/ 1973420 h 3429000"/>
              <a:gd name="connsiteX784" fmla="*/ 1933391 w 12192000"/>
              <a:gd name="connsiteY784" fmla="*/ 1727971 h 3429000"/>
              <a:gd name="connsiteX785" fmla="*/ 1827118 w 12192000"/>
              <a:gd name="connsiteY785" fmla="*/ 1539410 h 3429000"/>
              <a:gd name="connsiteX786" fmla="*/ 1837349 w 12192000"/>
              <a:gd name="connsiteY786" fmla="*/ 1527357 h 3429000"/>
              <a:gd name="connsiteX787" fmla="*/ 2162835 w 12192000"/>
              <a:gd name="connsiteY787" fmla="*/ 1758853 h 3429000"/>
              <a:gd name="connsiteX788" fmla="*/ 2257167 w 12192000"/>
              <a:gd name="connsiteY788" fmla="*/ 2033123 h 3429000"/>
              <a:gd name="connsiteX789" fmla="*/ 2261598 w 12192000"/>
              <a:gd name="connsiteY789" fmla="*/ 2038998 h 3429000"/>
              <a:gd name="connsiteX790" fmla="*/ 2437177 w 12192000"/>
              <a:gd name="connsiteY790" fmla="*/ 2050608 h 3429000"/>
              <a:gd name="connsiteX791" fmla="*/ 2445247 w 12192000"/>
              <a:gd name="connsiteY791" fmla="*/ 2054476 h 3429000"/>
              <a:gd name="connsiteX792" fmla="*/ 2743626 w 12192000"/>
              <a:gd name="connsiteY792" fmla="*/ 1875819 h 3429000"/>
              <a:gd name="connsiteX793" fmla="*/ 3048102 w 12192000"/>
              <a:gd name="connsiteY793" fmla="*/ 1721595 h 3429000"/>
              <a:gd name="connsiteX794" fmla="*/ 1799414 w 12192000"/>
              <a:gd name="connsiteY794" fmla="*/ 1265732 h 3429000"/>
              <a:gd name="connsiteX795" fmla="*/ 1771735 w 12192000"/>
              <a:gd name="connsiteY795" fmla="*/ 1190929 h 3429000"/>
              <a:gd name="connsiteX796" fmla="*/ 3104273 w 12192000"/>
              <a:gd name="connsiteY796" fmla="*/ 1647159 h 3429000"/>
              <a:gd name="connsiteX797" fmla="*/ 3113245 w 12192000"/>
              <a:gd name="connsiteY797" fmla="*/ 1661705 h 3429000"/>
              <a:gd name="connsiteX798" fmla="*/ 3126294 w 12192000"/>
              <a:gd name="connsiteY798" fmla="*/ 1685400 h 3429000"/>
              <a:gd name="connsiteX799" fmla="*/ 3937433 w 12192000"/>
              <a:gd name="connsiteY799" fmla="*/ 1401473 h 3429000"/>
              <a:gd name="connsiteX800" fmla="*/ 3590475 w 12192000"/>
              <a:gd name="connsiteY800" fmla="*/ 1168974 h 3429000"/>
              <a:gd name="connsiteX801" fmla="*/ 3100264 w 12192000"/>
              <a:gd name="connsiteY801" fmla="*/ 1150845 h 3429000"/>
              <a:gd name="connsiteX802" fmla="*/ 2183576 w 12192000"/>
              <a:gd name="connsiteY802" fmla="*/ 798150 h 3429000"/>
              <a:gd name="connsiteX803" fmla="*/ 2151029 w 12192000"/>
              <a:gd name="connsiteY803" fmla="*/ 717947 h 3429000"/>
              <a:gd name="connsiteX804" fmla="*/ 3563434 w 12192000"/>
              <a:gd name="connsiteY804" fmla="*/ 1040115 h 3429000"/>
              <a:gd name="connsiteX805" fmla="*/ 3177952 w 12192000"/>
              <a:gd name="connsiteY805" fmla="*/ 228386 h 3429000"/>
              <a:gd name="connsiteX806" fmla="*/ 3189263 w 12192000"/>
              <a:gd name="connsiteY806" fmla="*/ 196726 h 3429000"/>
              <a:gd name="connsiteX807" fmla="*/ 3560912 w 12192000"/>
              <a:gd name="connsiteY807" fmla="*/ 650863 h 3429000"/>
              <a:gd name="connsiteX808" fmla="*/ 3626636 w 12192000"/>
              <a:gd name="connsiteY808" fmla="*/ 1083230 h 3429000"/>
              <a:gd name="connsiteX809" fmla="*/ 3653088 w 12192000"/>
              <a:gd name="connsiteY809" fmla="*/ 1092417 h 3429000"/>
              <a:gd name="connsiteX810" fmla="*/ 3988128 w 12192000"/>
              <a:gd name="connsiteY810" fmla="*/ 1388267 h 3429000"/>
              <a:gd name="connsiteX811" fmla="*/ 4830582 w 12192000"/>
              <a:gd name="connsiteY811" fmla="*/ 1247000 h 3429000"/>
              <a:gd name="connsiteX812" fmla="*/ 4830100 w 12192000"/>
              <a:gd name="connsiteY812" fmla="*/ 1246554 h 3429000"/>
              <a:gd name="connsiteX813" fmla="*/ 4036318 w 12192000"/>
              <a:gd name="connsiteY813" fmla="*/ 718013 h 3429000"/>
              <a:gd name="connsiteX814" fmla="*/ 3432098 w 12192000"/>
              <a:gd name="connsiteY814" fmla="*/ 108312 h 3429000"/>
              <a:gd name="connsiteX815" fmla="*/ 3446761 w 12192000"/>
              <a:gd name="connsiteY815" fmla="*/ 32278 h 3429000"/>
              <a:gd name="connsiteX816" fmla="*/ 4419733 w 12192000"/>
              <a:gd name="connsiteY816" fmla="*/ 534555 h 3429000"/>
              <a:gd name="connsiteX817" fmla="*/ 4781371 w 12192000"/>
              <a:gd name="connsiteY817" fmla="*/ 1029604 h 3429000"/>
              <a:gd name="connsiteX818" fmla="*/ 4780440 w 12192000"/>
              <a:gd name="connsiteY818" fmla="*/ 1041290 h 3429000"/>
              <a:gd name="connsiteX819" fmla="*/ 4898954 w 12192000"/>
              <a:gd name="connsiteY819" fmla="*/ 1233092 h 3429000"/>
              <a:gd name="connsiteX820" fmla="*/ 4900699 w 12192000"/>
              <a:gd name="connsiteY820" fmla="*/ 1241867 h 3429000"/>
              <a:gd name="connsiteX821" fmla="*/ 5714511 w 12192000"/>
              <a:gd name="connsiteY821" fmla="*/ 1234483 h 3429000"/>
              <a:gd name="connsiteX822" fmla="*/ 5464793 w 12192000"/>
              <a:gd name="connsiteY822" fmla="*/ 964556 h 3429000"/>
              <a:gd name="connsiteX823" fmla="*/ 5461897 w 12192000"/>
              <a:gd name="connsiteY823" fmla="*/ 961879 h 3429000"/>
              <a:gd name="connsiteX824" fmla="*/ 4399417 w 12192000"/>
              <a:gd name="connsiteY824" fmla="*/ 23573 h 3429000"/>
              <a:gd name="connsiteX825" fmla="*/ 3090569 w 12192000"/>
              <a:gd name="connsiteY825" fmla="*/ 0 h 3429000"/>
              <a:gd name="connsiteX826" fmla="*/ 3218394 w 12192000"/>
              <a:gd name="connsiteY826" fmla="*/ 0 h 3429000"/>
              <a:gd name="connsiteX827" fmla="*/ 3241469 w 12192000"/>
              <a:gd name="connsiteY827" fmla="*/ 15651 h 3429000"/>
              <a:gd name="connsiteX828" fmla="*/ 3182620 w 12192000"/>
              <a:gd name="connsiteY828" fmla="*/ 54279 h 3429000"/>
              <a:gd name="connsiteX829" fmla="*/ 1890928 w 12192000"/>
              <a:gd name="connsiteY829" fmla="*/ 0 h 3429000"/>
              <a:gd name="connsiteX830" fmla="*/ 1994713 w 12192000"/>
              <a:gd name="connsiteY830" fmla="*/ 0 h 3429000"/>
              <a:gd name="connsiteX831" fmla="*/ 1931354 w 12192000"/>
              <a:gd name="connsiteY831" fmla="*/ 46950 h 3429000"/>
              <a:gd name="connsiteX832" fmla="*/ 1765923 w 12192000"/>
              <a:gd name="connsiteY832" fmla="*/ 152043 h 3429000"/>
              <a:gd name="connsiteX833" fmla="*/ 1702258 w 12192000"/>
              <a:gd name="connsiteY833" fmla="*/ 183286 h 3429000"/>
              <a:gd name="connsiteX834" fmla="*/ 1538370 w 12192000"/>
              <a:gd name="connsiteY834" fmla="*/ 382804 h 3429000"/>
              <a:gd name="connsiteX835" fmla="*/ 542867 w 12192000"/>
              <a:gd name="connsiteY835" fmla="*/ 1515092 h 3429000"/>
              <a:gd name="connsiteX836" fmla="*/ 515800 w 12192000"/>
              <a:gd name="connsiteY836" fmla="*/ 1433180 h 3429000"/>
              <a:gd name="connsiteX837" fmla="*/ 909145 w 12192000"/>
              <a:gd name="connsiteY837" fmla="*/ 770225 h 3429000"/>
              <a:gd name="connsiteX838" fmla="*/ 1214067 w 12192000"/>
              <a:gd name="connsiteY838" fmla="*/ 479561 h 3429000"/>
              <a:gd name="connsiteX839" fmla="*/ 640967 w 12192000"/>
              <a:gd name="connsiteY839" fmla="*/ 676601 h 3429000"/>
              <a:gd name="connsiteX840" fmla="*/ 112563 w 12192000"/>
              <a:gd name="connsiteY840" fmla="*/ 967952 h 3429000"/>
              <a:gd name="connsiteX841" fmla="*/ 0 w 12192000"/>
              <a:gd name="connsiteY841" fmla="*/ 1037006 h 3429000"/>
              <a:gd name="connsiteX842" fmla="*/ 0 w 12192000"/>
              <a:gd name="connsiteY842" fmla="*/ 804763 h 3429000"/>
              <a:gd name="connsiteX843" fmla="*/ 36881 w 12192000"/>
              <a:gd name="connsiteY843" fmla="*/ 771118 h 3429000"/>
              <a:gd name="connsiteX844" fmla="*/ 910534 w 12192000"/>
              <a:gd name="connsiteY844" fmla="*/ 200753 h 3429000"/>
              <a:gd name="connsiteX845" fmla="*/ 1578717 w 12192000"/>
              <a:gd name="connsiteY845" fmla="*/ 146982 h 3429000"/>
              <a:gd name="connsiteX846" fmla="*/ 1887945 w 12192000"/>
              <a:gd name="connsiteY846" fmla="*/ 2196 h 3429000"/>
              <a:gd name="connsiteX847" fmla="*/ 278539 w 12192000"/>
              <a:gd name="connsiteY847" fmla="*/ 0 h 3429000"/>
              <a:gd name="connsiteX848" fmla="*/ 773851 w 12192000"/>
              <a:gd name="connsiteY848" fmla="*/ 0 h 3429000"/>
              <a:gd name="connsiteX849" fmla="*/ 529937 w 12192000"/>
              <a:gd name="connsiteY849" fmla="*/ 74115 h 3429000"/>
              <a:gd name="connsiteX850" fmla="*/ 115099 w 12192000"/>
              <a:gd name="connsiteY850" fmla="*/ 178650 h 3429000"/>
              <a:gd name="connsiteX851" fmla="*/ 97284 w 12192000"/>
              <a:gd name="connsiteY851" fmla="*/ 91393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97284 w 12192000"/>
              <a:gd name="connsiteY863" fmla="*/ 91393 h 3429000"/>
              <a:gd name="connsiteX864" fmla="*/ 278539 w 12192000"/>
              <a:gd name="connsiteY864"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278539 w 12192000"/>
              <a:gd name="connsiteY863"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278539 w 12192000"/>
              <a:gd name="connsiteY862"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182620 w 12192000"/>
              <a:gd name="connsiteY836" fmla="*/ 54279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1890928 w 12192000"/>
              <a:gd name="connsiteY840" fmla="*/ 0 h 3429000"/>
              <a:gd name="connsiteX841" fmla="*/ 1994713 w 12192000"/>
              <a:gd name="connsiteY841" fmla="*/ 0 h 3429000"/>
              <a:gd name="connsiteX842" fmla="*/ 1931354 w 12192000"/>
              <a:gd name="connsiteY842" fmla="*/ 46950 h 3429000"/>
              <a:gd name="connsiteX843" fmla="*/ 1765923 w 12192000"/>
              <a:gd name="connsiteY843" fmla="*/ 152043 h 3429000"/>
              <a:gd name="connsiteX844" fmla="*/ 1702258 w 12192000"/>
              <a:gd name="connsiteY844" fmla="*/ 183286 h 3429000"/>
              <a:gd name="connsiteX845" fmla="*/ 1538370 w 12192000"/>
              <a:gd name="connsiteY845" fmla="*/ 382804 h 3429000"/>
              <a:gd name="connsiteX846" fmla="*/ 542867 w 12192000"/>
              <a:gd name="connsiteY846" fmla="*/ 1515092 h 3429000"/>
              <a:gd name="connsiteX847" fmla="*/ 515800 w 12192000"/>
              <a:gd name="connsiteY847" fmla="*/ 1433180 h 3429000"/>
              <a:gd name="connsiteX848" fmla="*/ 909145 w 12192000"/>
              <a:gd name="connsiteY848" fmla="*/ 770225 h 3429000"/>
              <a:gd name="connsiteX849" fmla="*/ 1214067 w 12192000"/>
              <a:gd name="connsiteY849" fmla="*/ 479561 h 3429000"/>
              <a:gd name="connsiteX850" fmla="*/ 640967 w 12192000"/>
              <a:gd name="connsiteY850" fmla="*/ 676601 h 3429000"/>
              <a:gd name="connsiteX851" fmla="*/ 112563 w 12192000"/>
              <a:gd name="connsiteY851" fmla="*/ 967952 h 3429000"/>
              <a:gd name="connsiteX852" fmla="*/ 0 w 12192000"/>
              <a:gd name="connsiteY852" fmla="*/ 1037006 h 3429000"/>
              <a:gd name="connsiteX853" fmla="*/ 0 w 12192000"/>
              <a:gd name="connsiteY853" fmla="*/ 804763 h 3429000"/>
              <a:gd name="connsiteX854" fmla="*/ 36881 w 12192000"/>
              <a:gd name="connsiteY854" fmla="*/ 771118 h 3429000"/>
              <a:gd name="connsiteX855" fmla="*/ 910534 w 12192000"/>
              <a:gd name="connsiteY855" fmla="*/ 200753 h 3429000"/>
              <a:gd name="connsiteX856" fmla="*/ 1578717 w 12192000"/>
              <a:gd name="connsiteY856" fmla="*/ 146982 h 3429000"/>
              <a:gd name="connsiteX857" fmla="*/ 1887945 w 12192000"/>
              <a:gd name="connsiteY857" fmla="*/ 2196 h 3429000"/>
              <a:gd name="connsiteX858" fmla="*/ 1890928 w 12192000"/>
              <a:gd name="connsiteY858"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241469 w 12192000"/>
              <a:gd name="connsiteY836" fmla="*/ 15651 h 3429000"/>
              <a:gd name="connsiteX837" fmla="*/ 3218394 w 12192000"/>
              <a:gd name="connsiteY837" fmla="*/ 0 h 3429000"/>
              <a:gd name="connsiteX838" fmla="*/ 3241469 w 12192000"/>
              <a:gd name="connsiteY838" fmla="*/ 15651 h 3429000"/>
              <a:gd name="connsiteX839" fmla="*/ 1890928 w 12192000"/>
              <a:gd name="connsiteY839" fmla="*/ 0 h 3429000"/>
              <a:gd name="connsiteX840" fmla="*/ 1994713 w 12192000"/>
              <a:gd name="connsiteY840" fmla="*/ 0 h 3429000"/>
              <a:gd name="connsiteX841" fmla="*/ 1931354 w 12192000"/>
              <a:gd name="connsiteY841" fmla="*/ 46950 h 3429000"/>
              <a:gd name="connsiteX842" fmla="*/ 1765923 w 12192000"/>
              <a:gd name="connsiteY842" fmla="*/ 152043 h 3429000"/>
              <a:gd name="connsiteX843" fmla="*/ 1702258 w 12192000"/>
              <a:gd name="connsiteY843" fmla="*/ 183286 h 3429000"/>
              <a:gd name="connsiteX844" fmla="*/ 1538370 w 12192000"/>
              <a:gd name="connsiteY844" fmla="*/ 382804 h 3429000"/>
              <a:gd name="connsiteX845" fmla="*/ 542867 w 12192000"/>
              <a:gd name="connsiteY845" fmla="*/ 1515092 h 3429000"/>
              <a:gd name="connsiteX846" fmla="*/ 515800 w 12192000"/>
              <a:gd name="connsiteY846" fmla="*/ 1433180 h 3429000"/>
              <a:gd name="connsiteX847" fmla="*/ 909145 w 12192000"/>
              <a:gd name="connsiteY847" fmla="*/ 770225 h 3429000"/>
              <a:gd name="connsiteX848" fmla="*/ 1214067 w 12192000"/>
              <a:gd name="connsiteY848" fmla="*/ 479561 h 3429000"/>
              <a:gd name="connsiteX849" fmla="*/ 640967 w 12192000"/>
              <a:gd name="connsiteY849" fmla="*/ 676601 h 3429000"/>
              <a:gd name="connsiteX850" fmla="*/ 112563 w 12192000"/>
              <a:gd name="connsiteY850" fmla="*/ 967952 h 3429000"/>
              <a:gd name="connsiteX851" fmla="*/ 0 w 12192000"/>
              <a:gd name="connsiteY851" fmla="*/ 1037006 h 3429000"/>
              <a:gd name="connsiteX852" fmla="*/ 0 w 12192000"/>
              <a:gd name="connsiteY852" fmla="*/ 804763 h 3429000"/>
              <a:gd name="connsiteX853" fmla="*/ 36881 w 12192000"/>
              <a:gd name="connsiteY853" fmla="*/ 771118 h 3429000"/>
              <a:gd name="connsiteX854" fmla="*/ 910534 w 12192000"/>
              <a:gd name="connsiteY854" fmla="*/ 200753 h 3429000"/>
              <a:gd name="connsiteX855" fmla="*/ 1578717 w 12192000"/>
              <a:gd name="connsiteY855" fmla="*/ 146982 h 3429000"/>
              <a:gd name="connsiteX856" fmla="*/ 1887945 w 12192000"/>
              <a:gd name="connsiteY856" fmla="*/ 2196 h 3429000"/>
              <a:gd name="connsiteX857" fmla="*/ 1890928 w 12192000"/>
              <a:gd name="connsiteY857"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1890928 w 12192000"/>
              <a:gd name="connsiteY836" fmla="*/ 0 h 3429000"/>
              <a:gd name="connsiteX837" fmla="*/ 1994713 w 12192000"/>
              <a:gd name="connsiteY837" fmla="*/ 0 h 3429000"/>
              <a:gd name="connsiteX838" fmla="*/ 1931354 w 12192000"/>
              <a:gd name="connsiteY838" fmla="*/ 46950 h 3429000"/>
              <a:gd name="connsiteX839" fmla="*/ 1765923 w 12192000"/>
              <a:gd name="connsiteY839" fmla="*/ 152043 h 3429000"/>
              <a:gd name="connsiteX840" fmla="*/ 1702258 w 12192000"/>
              <a:gd name="connsiteY840" fmla="*/ 183286 h 3429000"/>
              <a:gd name="connsiteX841" fmla="*/ 1538370 w 12192000"/>
              <a:gd name="connsiteY841" fmla="*/ 382804 h 3429000"/>
              <a:gd name="connsiteX842" fmla="*/ 542867 w 12192000"/>
              <a:gd name="connsiteY842" fmla="*/ 1515092 h 3429000"/>
              <a:gd name="connsiteX843" fmla="*/ 515800 w 12192000"/>
              <a:gd name="connsiteY843" fmla="*/ 1433180 h 3429000"/>
              <a:gd name="connsiteX844" fmla="*/ 909145 w 12192000"/>
              <a:gd name="connsiteY844" fmla="*/ 770225 h 3429000"/>
              <a:gd name="connsiteX845" fmla="*/ 1214067 w 12192000"/>
              <a:gd name="connsiteY845" fmla="*/ 479561 h 3429000"/>
              <a:gd name="connsiteX846" fmla="*/ 640967 w 12192000"/>
              <a:gd name="connsiteY846" fmla="*/ 676601 h 3429000"/>
              <a:gd name="connsiteX847" fmla="*/ 112563 w 12192000"/>
              <a:gd name="connsiteY847" fmla="*/ 967952 h 3429000"/>
              <a:gd name="connsiteX848" fmla="*/ 0 w 12192000"/>
              <a:gd name="connsiteY848" fmla="*/ 1037006 h 3429000"/>
              <a:gd name="connsiteX849" fmla="*/ 0 w 12192000"/>
              <a:gd name="connsiteY849" fmla="*/ 804763 h 3429000"/>
              <a:gd name="connsiteX850" fmla="*/ 36881 w 12192000"/>
              <a:gd name="connsiteY850" fmla="*/ 771118 h 3429000"/>
              <a:gd name="connsiteX851" fmla="*/ 910534 w 12192000"/>
              <a:gd name="connsiteY851" fmla="*/ 200753 h 3429000"/>
              <a:gd name="connsiteX852" fmla="*/ 1578717 w 12192000"/>
              <a:gd name="connsiteY852" fmla="*/ 146982 h 3429000"/>
              <a:gd name="connsiteX853" fmla="*/ 1887945 w 12192000"/>
              <a:gd name="connsiteY853" fmla="*/ 2196 h 3429000"/>
              <a:gd name="connsiteX854" fmla="*/ 1890928 w 12192000"/>
              <a:gd name="connsiteY854"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Lst>
            <a:rect l="l" t="t" r="r" b="b"/>
            <a:pathLst>
              <a:path w="12192000" h="3429000">
                <a:moveTo>
                  <a:pt x="369702" y="3283169"/>
                </a:moveTo>
                <a:lnTo>
                  <a:pt x="366575" y="3286556"/>
                </a:lnTo>
                <a:cubicBezTo>
                  <a:pt x="367954" y="3286031"/>
                  <a:pt x="369326" y="3285512"/>
                  <a:pt x="371637" y="3284954"/>
                </a:cubicBezTo>
                <a:lnTo>
                  <a:pt x="369702" y="3283169"/>
                </a:lnTo>
                <a:close/>
                <a:moveTo>
                  <a:pt x="7392322" y="3229238"/>
                </a:moveTo>
                <a:cubicBezTo>
                  <a:pt x="7466250" y="3252109"/>
                  <a:pt x="7539706" y="3278100"/>
                  <a:pt x="7611337" y="3303821"/>
                </a:cubicBezTo>
                <a:cubicBezTo>
                  <a:pt x="7723489" y="3344078"/>
                  <a:pt x="7838666" y="3384801"/>
                  <a:pt x="7955762" y="3413006"/>
                </a:cubicBezTo>
                <a:cubicBezTo>
                  <a:pt x="7825893" y="3334794"/>
                  <a:pt x="7655160" y="3276586"/>
                  <a:pt x="7512455" y="3245734"/>
                </a:cubicBezTo>
                <a:lnTo>
                  <a:pt x="7392322" y="3229238"/>
                </a:lnTo>
                <a:close/>
                <a:moveTo>
                  <a:pt x="9928143" y="3086312"/>
                </a:moveTo>
                <a:lnTo>
                  <a:pt x="9753801" y="3096103"/>
                </a:lnTo>
                <a:cubicBezTo>
                  <a:pt x="9696294" y="3099458"/>
                  <a:pt x="9636969" y="3102530"/>
                  <a:pt x="9578027" y="3103104"/>
                </a:cubicBezTo>
                <a:cubicBezTo>
                  <a:pt x="9526546" y="3103538"/>
                  <a:pt x="9474842" y="3101381"/>
                  <a:pt x="9424342" y="3099403"/>
                </a:cubicBezTo>
                <a:cubicBezTo>
                  <a:pt x="9283243" y="3094421"/>
                  <a:pt x="9137206" y="3089329"/>
                  <a:pt x="9001907" y="3131369"/>
                </a:cubicBezTo>
                <a:cubicBezTo>
                  <a:pt x="8974564" y="3139983"/>
                  <a:pt x="8948144" y="3150668"/>
                  <a:pt x="8922138" y="3162702"/>
                </a:cubicBezTo>
                <a:cubicBezTo>
                  <a:pt x="8976395" y="3168451"/>
                  <a:pt x="9031633" y="3171803"/>
                  <a:pt x="9087550" y="3170765"/>
                </a:cubicBezTo>
                <a:cubicBezTo>
                  <a:pt x="9228396" y="3169297"/>
                  <a:pt x="9371812" y="3147077"/>
                  <a:pt x="9512475" y="3134693"/>
                </a:cubicBezTo>
                <a:cubicBezTo>
                  <a:pt x="9626059" y="3125204"/>
                  <a:pt x="9898686" y="3108707"/>
                  <a:pt x="9928143" y="3086312"/>
                </a:cubicBezTo>
                <a:close/>
                <a:moveTo>
                  <a:pt x="9351220" y="3030370"/>
                </a:moveTo>
                <a:cubicBezTo>
                  <a:pt x="9225400" y="3034303"/>
                  <a:pt x="9098278" y="3052291"/>
                  <a:pt x="8999756" y="3100929"/>
                </a:cubicBezTo>
                <a:cubicBezTo>
                  <a:pt x="9138083" y="3059352"/>
                  <a:pt x="9284119" y="3064450"/>
                  <a:pt x="9425830" y="3069517"/>
                </a:cubicBezTo>
                <a:cubicBezTo>
                  <a:pt x="9476320" y="3071495"/>
                  <a:pt x="9528123" y="3073029"/>
                  <a:pt x="9578307" y="3073035"/>
                </a:cubicBezTo>
                <a:cubicBezTo>
                  <a:pt x="9636540" y="3072999"/>
                  <a:pt x="9695359" y="3069204"/>
                  <a:pt x="9752771" y="3066471"/>
                </a:cubicBezTo>
                <a:lnTo>
                  <a:pt x="9852779" y="3060665"/>
                </a:lnTo>
                <a:cubicBezTo>
                  <a:pt x="9815758" y="3055629"/>
                  <a:pt x="9764024" y="3049620"/>
                  <a:pt x="9694862" y="3044140"/>
                </a:cubicBezTo>
                <a:cubicBezTo>
                  <a:pt x="9601553" y="3036560"/>
                  <a:pt x="9477038" y="3026438"/>
                  <a:pt x="9351220" y="3030370"/>
                </a:cubicBezTo>
                <a:close/>
                <a:moveTo>
                  <a:pt x="1019354" y="2886006"/>
                </a:moveTo>
                <a:cubicBezTo>
                  <a:pt x="847231" y="3054030"/>
                  <a:pt x="636234" y="3170053"/>
                  <a:pt x="441046" y="3262153"/>
                </a:cubicBezTo>
                <a:cubicBezTo>
                  <a:pt x="668934" y="3184112"/>
                  <a:pt x="947819" y="3065377"/>
                  <a:pt x="1019354" y="2886006"/>
                </a:cubicBezTo>
                <a:close/>
                <a:moveTo>
                  <a:pt x="991680" y="2869413"/>
                </a:moveTo>
                <a:cubicBezTo>
                  <a:pt x="775775" y="2967465"/>
                  <a:pt x="575302" y="3078871"/>
                  <a:pt x="409060" y="3242470"/>
                </a:cubicBezTo>
                <a:cubicBezTo>
                  <a:pt x="603834" y="3151783"/>
                  <a:pt x="817655" y="3036584"/>
                  <a:pt x="991680" y="2869413"/>
                </a:cubicBezTo>
                <a:close/>
                <a:moveTo>
                  <a:pt x="7254615" y="2482918"/>
                </a:moveTo>
                <a:cubicBezTo>
                  <a:pt x="7274645" y="2505852"/>
                  <a:pt x="7294062" y="2528691"/>
                  <a:pt x="7312589" y="2553309"/>
                </a:cubicBezTo>
                <a:cubicBezTo>
                  <a:pt x="7413753" y="2685421"/>
                  <a:pt x="7483941" y="2837763"/>
                  <a:pt x="7580896" y="2973069"/>
                </a:cubicBezTo>
                <a:cubicBezTo>
                  <a:pt x="7695169" y="3132808"/>
                  <a:pt x="7849203" y="3247399"/>
                  <a:pt x="7990862" y="3378025"/>
                </a:cubicBezTo>
                <a:cubicBezTo>
                  <a:pt x="7962703" y="3319256"/>
                  <a:pt x="7917173" y="3268712"/>
                  <a:pt x="7871964" y="3220139"/>
                </a:cubicBezTo>
                <a:lnTo>
                  <a:pt x="7859674" y="3207358"/>
                </a:lnTo>
                <a:cubicBezTo>
                  <a:pt x="7748530" y="3087822"/>
                  <a:pt x="7645260" y="2957311"/>
                  <a:pt x="7545050" y="2831110"/>
                </a:cubicBezTo>
                <a:cubicBezTo>
                  <a:pt x="7452767" y="2713819"/>
                  <a:pt x="7357042" y="2594723"/>
                  <a:pt x="7254615" y="2482918"/>
                </a:cubicBezTo>
                <a:close/>
                <a:moveTo>
                  <a:pt x="9078855" y="2455754"/>
                </a:moveTo>
                <a:cubicBezTo>
                  <a:pt x="8942634" y="2641158"/>
                  <a:pt x="8787932" y="2886508"/>
                  <a:pt x="8825188" y="3067752"/>
                </a:cubicBezTo>
                <a:cubicBezTo>
                  <a:pt x="8871718" y="2841055"/>
                  <a:pt x="8975231" y="2634621"/>
                  <a:pt x="9078855" y="2455754"/>
                </a:cubicBezTo>
                <a:close/>
                <a:moveTo>
                  <a:pt x="9113805" y="2454072"/>
                </a:moveTo>
                <a:cubicBezTo>
                  <a:pt x="9009770" y="2631592"/>
                  <a:pt x="8903644" y="2838900"/>
                  <a:pt x="8855200" y="3065950"/>
                </a:cubicBezTo>
                <a:cubicBezTo>
                  <a:pt x="8971799" y="2871136"/>
                  <a:pt x="9069545" y="2674069"/>
                  <a:pt x="9113805" y="2454072"/>
                </a:cubicBezTo>
                <a:close/>
                <a:moveTo>
                  <a:pt x="9123940" y="2396040"/>
                </a:moveTo>
                <a:cubicBezTo>
                  <a:pt x="9123142" y="2397205"/>
                  <a:pt x="9122347" y="2398360"/>
                  <a:pt x="9120846" y="2400053"/>
                </a:cubicBezTo>
                <a:lnTo>
                  <a:pt x="9123267" y="2400425"/>
                </a:lnTo>
                <a:cubicBezTo>
                  <a:pt x="9123491" y="2398963"/>
                  <a:pt x="9123716" y="2397502"/>
                  <a:pt x="9123940" y="2396040"/>
                </a:cubicBezTo>
                <a:close/>
                <a:moveTo>
                  <a:pt x="103333" y="2270602"/>
                </a:moveTo>
                <a:cubicBezTo>
                  <a:pt x="133282" y="2297353"/>
                  <a:pt x="175725" y="2333843"/>
                  <a:pt x="233938" y="2380416"/>
                </a:cubicBezTo>
                <a:cubicBezTo>
                  <a:pt x="390802" y="2506412"/>
                  <a:pt x="652575" y="2716703"/>
                  <a:pt x="883580" y="2751710"/>
                </a:cubicBezTo>
                <a:cubicBezTo>
                  <a:pt x="736829" y="2704021"/>
                  <a:pt x="610173" y="2611280"/>
                  <a:pt x="487337" y="2521182"/>
                </a:cubicBezTo>
                <a:cubicBezTo>
                  <a:pt x="443670" y="2488932"/>
                  <a:pt x="398584" y="2456270"/>
                  <a:pt x="354051" y="2425912"/>
                </a:cubicBezTo>
                <a:cubicBezTo>
                  <a:pt x="302352" y="2390720"/>
                  <a:pt x="247963" y="2358429"/>
                  <a:pt x="195436" y="2326068"/>
                </a:cubicBezTo>
                <a:lnTo>
                  <a:pt x="103333" y="2270602"/>
                </a:lnTo>
                <a:close/>
                <a:moveTo>
                  <a:pt x="5539432" y="2213928"/>
                </a:moveTo>
                <a:cubicBezTo>
                  <a:pt x="5544304" y="2230969"/>
                  <a:pt x="5549664" y="2248449"/>
                  <a:pt x="5555462" y="2265454"/>
                </a:cubicBezTo>
                <a:cubicBezTo>
                  <a:pt x="5631122" y="2480386"/>
                  <a:pt x="5731219" y="2689228"/>
                  <a:pt x="5828270" y="2891663"/>
                </a:cubicBezTo>
                <a:cubicBezTo>
                  <a:pt x="5868407" y="2975290"/>
                  <a:pt x="5908582" y="3059842"/>
                  <a:pt x="5947416" y="3145846"/>
                </a:cubicBezTo>
                <a:cubicBezTo>
                  <a:pt x="5894674" y="2898329"/>
                  <a:pt x="5793018" y="2289484"/>
                  <a:pt x="5539432" y="2213928"/>
                </a:cubicBezTo>
                <a:close/>
                <a:moveTo>
                  <a:pt x="51253" y="2202825"/>
                </a:moveTo>
                <a:lnTo>
                  <a:pt x="211622" y="2299803"/>
                </a:lnTo>
                <a:cubicBezTo>
                  <a:pt x="264592" y="2331684"/>
                  <a:pt x="319013" y="2364908"/>
                  <a:pt x="371652" y="2400062"/>
                </a:cubicBezTo>
                <a:cubicBezTo>
                  <a:pt x="417589" y="2430824"/>
                  <a:pt x="462230" y="2463964"/>
                  <a:pt x="505903" y="2496221"/>
                </a:cubicBezTo>
                <a:cubicBezTo>
                  <a:pt x="628246" y="2585875"/>
                  <a:pt x="754907" y="2678611"/>
                  <a:pt x="899240" y="2724068"/>
                </a:cubicBezTo>
                <a:cubicBezTo>
                  <a:pt x="928476" y="2733153"/>
                  <a:pt x="958088" y="2739887"/>
                  <a:pt x="988114" y="2745204"/>
                </a:cubicBezTo>
                <a:cubicBezTo>
                  <a:pt x="943280" y="2707411"/>
                  <a:pt x="896194" y="2671100"/>
                  <a:pt x="845971" y="2638177"/>
                </a:cubicBezTo>
                <a:cubicBezTo>
                  <a:pt x="720131" y="2554257"/>
                  <a:pt x="580034" y="2486740"/>
                  <a:pt x="448057" y="2412376"/>
                </a:cubicBezTo>
                <a:cubicBezTo>
                  <a:pt x="341781" y="2351886"/>
                  <a:pt x="90319" y="2201263"/>
                  <a:pt x="51253" y="2202825"/>
                </a:cubicBezTo>
                <a:close/>
                <a:moveTo>
                  <a:pt x="2606687" y="2201718"/>
                </a:moveTo>
                <a:cubicBezTo>
                  <a:pt x="2484040" y="2523782"/>
                  <a:pt x="2550772" y="2876470"/>
                  <a:pt x="2645658" y="3211259"/>
                </a:cubicBezTo>
                <a:cubicBezTo>
                  <a:pt x="2605413" y="2891984"/>
                  <a:pt x="2566733" y="2541903"/>
                  <a:pt x="2606687" y="2201718"/>
                </a:cubicBezTo>
                <a:close/>
                <a:moveTo>
                  <a:pt x="10097724" y="2162852"/>
                </a:moveTo>
                <a:cubicBezTo>
                  <a:pt x="9944682" y="2164954"/>
                  <a:pt x="9791714" y="2182746"/>
                  <a:pt x="9645248" y="2201119"/>
                </a:cubicBezTo>
                <a:cubicBezTo>
                  <a:pt x="9610727" y="2205568"/>
                  <a:pt x="9577456" y="2210754"/>
                  <a:pt x="9543858" y="2221510"/>
                </a:cubicBezTo>
                <a:cubicBezTo>
                  <a:pt x="9550063" y="2233642"/>
                  <a:pt x="9629757" y="2204895"/>
                  <a:pt x="9681648" y="2200828"/>
                </a:cubicBezTo>
                <a:cubicBezTo>
                  <a:pt x="9969341" y="2180845"/>
                  <a:pt x="10272689" y="2226720"/>
                  <a:pt x="10557846" y="2172337"/>
                </a:cubicBezTo>
                <a:cubicBezTo>
                  <a:pt x="10473933" y="2182321"/>
                  <a:pt x="10386637" y="2176065"/>
                  <a:pt x="10301704" y="2169847"/>
                </a:cubicBezTo>
                <a:cubicBezTo>
                  <a:pt x="10284536" y="2168562"/>
                  <a:pt x="10267371" y="2167280"/>
                  <a:pt x="10250553" y="2166539"/>
                </a:cubicBezTo>
                <a:cubicBezTo>
                  <a:pt x="10199759" y="2163194"/>
                  <a:pt x="10148737" y="2162152"/>
                  <a:pt x="10097724" y="2162852"/>
                </a:cubicBezTo>
                <a:close/>
                <a:moveTo>
                  <a:pt x="3642057" y="2144487"/>
                </a:moveTo>
                <a:cubicBezTo>
                  <a:pt x="3639338" y="2146453"/>
                  <a:pt x="3635693" y="2148466"/>
                  <a:pt x="3632981" y="2150437"/>
                </a:cubicBezTo>
                <a:cubicBezTo>
                  <a:pt x="3509182" y="2245738"/>
                  <a:pt x="3441993" y="2382556"/>
                  <a:pt x="3382436" y="2523726"/>
                </a:cubicBezTo>
                <a:cubicBezTo>
                  <a:pt x="3286719" y="2750641"/>
                  <a:pt x="3231101" y="2990386"/>
                  <a:pt x="3191929" y="3233669"/>
                </a:cubicBezTo>
                <a:cubicBezTo>
                  <a:pt x="3237125" y="3036250"/>
                  <a:pt x="3296425" y="2842000"/>
                  <a:pt x="3369898" y="2652771"/>
                </a:cubicBezTo>
                <a:cubicBezTo>
                  <a:pt x="3454377" y="2436084"/>
                  <a:pt x="3540614" y="2274753"/>
                  <a:pt x="3642057" y="2144487"/>
                </a:cubicBezTo>
                <a:close/>
                <a:moveTo>
                  <a:pt x="7015907" y="2112548"/>
                </a:moveTo>
                <a:cubicBezTo>
                  <a:pt x="7100896" y="2184517"/>
                  <a:pt x="7181386" y="2261562"/>
                  <a:pt x="7259646" y="2336985"/>
                </a:cubicBezTo>
                <a:cubicBezTo>
                  <a:pt x="7425913" y="2497010"/>
                  <a:pt x="7598167" y="2662445"/>
                  <a:pt x="7741483" y="2850980"/>
                </a:cubicBezTo>
                <a:cubicBezTo>
                  <a:pt x="7847640" y="2990905"/>
                  <a:pt x="7937072" y="3142994"/>
                  <a:pt x="8008941" y="3304560"/>
                </a:cubicBezTo>
                <a:cubicBezTo>
                  <a:pt x="8009955" y="3265639"/>
                  <a:pt x="8010548" y="3225374"/>
                  <a:pt x="7999234" y="3181993"/>
                </a:cubicBezTo>
                <a:cubicBezTo>
                  <a:pt x="7958140" y="3025784"/>
                  <a:pt x="7815502" y="2885397"/>
                  <a:pt x="7715154" y="2768148"/>
                </a:cubicBezTo>
                <a:cubicBezTo>
                  <a:pt x="7576575" y="2605314"/>
                  <a:pt x="7431075" y="2447188"/>
                  <a:pt x="7271900" y="2305551"/>
                </a:cubicBezTo>
                <a:cubicBezTo>
                  <a:pt x="7230409" y="2269079"/>
                  <a:pt x="7098810" y="2161772"/>
                  <a:pt x="7015907" y="2112548"/>
                </a:cubicBezTo>
                <a:close/>
                <a:moveTo>
                  <a:pt x="2650666" y="2101686"/>
                </a:moveTo>
                <a:cubicBezTo>
                  <a:pt x="2650695" y="2102619"/>
                  <a:pt x="2650695" y="2102619"/>
                  <a:pt x="2650249" y="2103101"/>
                </a:cubicBezTo>
                <a:cubicBezTo>
                  <a:pt x="2594633" y="2435991"/>
                  <a:pt x="2624834" y="2783617"/>
                  <a:pt x="2663808" y="3106215"/>
                </a:cubicBezTo>
                <a:cubicBezTo>
                  <a:pt x="2664345" y="2972062"/>
                  <a:pt x="2664881" y="2837909"/>
                  <a:pt x="2665418" y="2703756"/>
                </a:cubicBezTo>
                <a:cubicBezTo>
                  <a:pt x="2666315" y="2516493"/>
                  <a:pt x="2661038" y="2314579"/>
                  <a:pt x="2650666" y="2101686"/>
                </a:cubicBezTo>
                <a:close/>
                <a:moveTo>
                  <a:pt x="10218664" y="2096300"/>
                </a:moveTo>
                <a:cubicBezTo>
                  <a:pt x="10171755" y="2095070"/>
                  <a:pt x="10126463" y="2096064"/>
                  <a:pt x="10086154" y="2096937"/>
                </a:cubicBezTo>
                <a:cubicBezTo>
                  <a:pt x="9975638" y="2099402"/>
                  <a:pt x="9876341" y="2102370"/>
                  <a:pt x="9778614" y="2121189"/>
                </a:cubicBezTo>
                <a:cubicBezTo>
                  <a:pt x="9714017" y="2133376"/>
                  <a:pt x="9654494" y="2152286"/>
                  <a:pt x="9601703" y="2176852"/>
                </a:cubicBezTo>
                <a:cubicBezTo>
                  <a:pt x="9614985" y="2174489"/>
                  <a:pt x="9628056" y="2173024"/>
                  <a:pt x="9641684" y="2171203"/>
                </a:cubicBezTo>
                <a:cubicBezTo>
                  <a:pt x="9838075" y="2146001"/>
                  <a:pt x="10046725" y="2122921"/>
                  <a:pt x="10252799" y="2135971"/>
                </a:cubicBezTo>
                <a:lnTo>
                  <a:pt x="10304297" y="2139822"/>
                </a:lnTo>
                <a:cubicBezTo>
                  <a:pt x="10380931" y="2145228"/>
                  <a:pt x="10459361" y="2151014"/>
                  <a:pt x="10533945" y="2144703"/>
                </a:cubicBezTo>
                <a:cubicBezTo>
                  <a:pt x="10504378" y="2139851"/>
                  <a:pt x="10475221" y="2133210"/>
                  <a:pt x="10446061" y="2126562"/>
                </a:cubicBezTo>
                <a:cubicBezTo>
                  <a:pt x="10417803" y="2120116"/>
                  <a:pt x="10389545" y="2113665"/>
                  <a:pt x="10360877" y="2109004"/>
                </a:cubicBezTo>
                <a:cubicBezTo>
                  <a:pt x="10314101" y="2100982"/>
                  <a:pt x="10265574" y="2097529"/>
                  <a:pt x="10218664" y="2096300"/>
                </a:cubicBezTo>
                <a:close/>
                <a:moveTo>
                  <a:pt x="6946849" y="2094271"/>
                </a:moveTo>
                <a:cubicBezTo>
                  <a:pt x="6946657" y="2095520"/>
                  <a:pt x="6946560" y="2096151"/>
                  <a:pt x="6946972" y="2097491"/>
                </a:cubicBezTo>
                <a:cubicBezTo>
                  <a:pt x="6980090" y="2172397"/>
                  <a:pt x="7043425" y="2232082"/>
                  <a:pt x="7105827" y="2289700"/>
                </a:cubicBezTo>
                <a:lnTo>
                  <a:pt x="7126431" y="2308872"/>
                </a:lnTo>
                <a:cubicBezTo>
                  <a:pt x="7289613" y="2460736"/>
                  <a:pt x="7430828" y="2638705"/>
                  <a:pt x="7567269" y="2811461"/>
                </a:cubicBezTo>
                <a:cubicBezTo>
                  <a:pt x="7666876" y="2937562"/>
                  <a:pt x="7769633" y="3067348"/>
                  <a:pt x="7880270" y="3186176"/>
                </a:cubicBezTo>
                <a:lnTo>
                  <a:pt x="7892560" y="3198949"/>
                </a:lnTo>
                <a:cubicBezTo>
                  <a:pt x="7919687" y="3228095"/>
                  <a:pt x="7947417" y="3257334"/>
                  <a:pt x="7971643" y="3289236"/>
                </a:cubicBezTo>
                <a:cubicBezTo>
                  <a:pt x="7902183" y="3140208"/>
                  <a:pt x="7817787" y="2999779"/>
                  <a:pt x="7719359" y="2870011"/>
                </a:cubicBezTo>
                <a:cubicBezTo>
                  <a:pt x="7577670" y="2683005"/>
                  <a:pt x="7405928" y="2518293"/>
                  <a:pt x="7240170" y="2358985"/>
                </a:cubicBezTo>
                <a:cubicBezTo>
                  <a:pt x="7146175" y="2268975"/>
                  <a:pt x="7050053" y="2176722"/>
                  <a:pt x="6946849" y="2094271"/>
                </a:cubicBezTo>
                <a:close/>
                <a:moveTo>
                  <a:pt x="2680277" y="2050204"/>
                </a:moveTo>
                <a:cubicBezTo>
                  <a:pt x="2679826" y="2050692"/>
                  <a:pt x="2679381" y="2051173"/>
                  <a:pt x="2678972" y="2052582"/>
                </a:cubicBezTo>
                <a:cubicBezTo>
                  <a:pt x="2691463" y="2283555"/>
                  <a:pt x="2697451" y="2503139"/>
                  <a:pt x="2696666" y="2704836"/>
                </a:cubicBezTo>
                <a:lnTo>
                  <a:pt x="2695769" y="2961955"/>
                </a:lnTo>
                <a:cubicBezTo>
                  <a:pt x="2712509" y="2868144"/>
                  <a:pt x="2727840" y="2773916"/>
                  <a:pt x="2739893" y="2679357"/>
                </a:cubicBezTo>
                <a:cubicBezTo>
                  <a:pt x="2767348" y="2457500"/>
                  <a:pt x="2737035" y="2258445"/>
                  <a:pt x="2680277" y="2050204"/>
                </a:cubicBezTo>
                <a:close/>
                <a:moveTo>
                  <a:pt x="1132195" y="2038980"/>
                </a:moveTo>
                <a:cubicBezTo>
                  <a:pt x="1313054" y="2066211"/>
                  <a:pt x="1494925" y="2083628"/>
                  <a:pt x="1679056" y="2087907"/>
                </a:cubicBezTo>
                <a:cubicBezTo>
                  <a:pt x="1838007" y="2091331"/>
                  <a:pt x="1983050" y="2061313"/>
                  <a:pt x="2128648" y="2045249"/>
                </a:cubicBezTo>
                <a:cubicBezTo>
                  <a:pt x="2028248" y="2038548"/>
                  <a:pt x="1925543" y="2044055"/>
                  <a:pt x="1825619" y="2049447"/>
                </a:cubicBezTo>
                <a:lnTo>
                  <a:pt x="1737798" y="2054353"/>
                </a:lnTo>
                <a:cubicBezTo>
                  <a:pt x="1536509" y="2063800"/>
                  <a:pt x="1332771" y="2058439"/>
                  <a:pt x="1132195" y="2038980"/>
                </a:cubicBezTo>
                <a:close/>
                <a:moveTo>
                  <a:pt x="10104407" y="2029317"/>
                </a:moveTo>
                <a:cubicBezTo>
                  <a:pt x="9978788" y="2027650"/>
                  <a:pt x="9828621" y="2050881"/>
                  <a:pt x="9704375" y="2107349"/>
                </a:cubicBezTo>
                <a:cubicBezTo>
                  <a:pt x="9726987" y="2101319"/>
                  <a:pt x="9749595" y="2095291"/>
                  <a:pt x="9773804" y="2090543"/>
                </a:cubicBezTo>
                <a:cubicBezTo>
                  <a:pt x="9873880" y="2071749"/>
                  <a:pt x="9974285" y="2068081"/>
                  <a:pt x="10086605" y="2065992"/>
                </a:cubicBezTo>
                <a:cubicBezTo>
                  <a:pt x="10168672" y="2064085"/>
                  <a:pt x="10271028" y="2062236"/>
                  <a:pt x="10367276" y="2078848"/>
                </a:cubicBezTo>
                <a:cubicBezTo>
                  <a:pt x="10396291" y="2084052"/>
                  <a:pt x="10425102" y="2090151"/>
                  <a:pt x="10454262" y="2096798"/>
                </a:cubicBezTo>
                <a:cubicBezTo>
                  <a:pt x="10493323" y="2105530"/>
                  <a:pt x="10531142" y="2113536"/>
                  <a:pt x="10569223" y="2118311"/>
                </a:cubicBezTo>
                <a:cubicBezTo>
                  <a:pt x="10422236" y="2061328"/>
                  <a:pt x="10260055" y="2031700"/>
                  <a:pt x="10104407" y="2029317"/>
                </a:cubicBezTo>
                <a:close/>
                <a:moveTo>
                  <a:pt x="6861797" y="1990899"/>
                </a:moveTo>
                <a:cubicBezTo>
                  <a:pt x="6869009" y="1991845"/>
                  <a:pt x="6876359" y="1994413"/>
                  <a:pt x="6879594" y="1995547"/>
                </a:cubicBezTo>
                <a:cubicBezTo>
                  <a:pt x="7239561" y="2108402"/>
                  <a:pt x="7549592" y="2502521"/>
                  <a:pt x="7789028" y="2783316"/>
                </a:cubicBezTo>
                <a:cubicBezTo>
                  <a:pt x="7920282" y="2937340"/>
                  <a:pt x="8046009" y="3078973"/>
                  <a:pt x="8093600" y="3281671"/>
                </a:cubicBezTo>
                <a:cubicBezTo>
                  <a:pt x="8106357" y="3335837"/>
                  <a:pt x="8115219" y="3381078"/>
                  <a:pt x="8129425" y="3425298"/>
                </a:cubicBezTo>
                <a:lnTo>
                  <a:pt x="8130898" y="3428998"/>
                </a:lnTo>
                <a:lnTo>
                  <a:pt x="7899365" y="3428998"/>
                </a:lnTo>
                <a:lnTo>
                  <a:pt x="7761176" y="3387656"/>
                </a:lnTo>
                <a:cubicBezTo>
                  <a:pt x="7707614" y="3369833"/>
                  <a:pt x="7654620" y="3350815"/>
                  <a:pt x="7602080" y="3331867"/>
                </a:cubicBezTo>
                <a:cubicBezTo>
                  <a:pt x="7499839" y="3295697"/>
                  <a:pt x="7395868" y="3258609"/>
                  <a:pt x="7289862" y="3230827"/>
                </a:cubicBezTo>
                <a:cubicBezTo>
                  <a:pt x="7386721" y="3273866"/>
                  <a:pt x="7479917" y="3312496"/>
                  <a:pt x="7582411" y="3355122"/>
                </a:cubicBezTo>
                <a:lnTo>
                  <a:pt x="7605759" y="3364465"/>
                </a:lnTo>
                <a:cubicBezTo>
                  <a:pt x="7652356" y="3383785"/>
                  <a:pt x="7694400" y="3400482"/>
                  <a:pt x="7737910" y="3411638"/>
                </a:cubicBezTo>
                <a:lnTo>
                  <a:pt x="7826532" y="3428999"/>
                </a:lnTo>
                <a:lnTo>
                  <a:pt x="7696096" y="3428999"/>
                </a:lnTo>
                <a:lnTo>
                  <a:pt x="7594081" y="3392149"/>
                </a:lnTo>
                <a:lnTo>
                  <a:pt x="7570734" y="3382799"/>
                </a:lnTo>
                <a:lnTo>
                  <a:pt x="7271814" y="3255601"/>
                </a:lnTo>
                <a:cubicBezTo>
                  <a:pt x="7315012" y="3311237"/>
                  <a:pt x="7445060" y="3376183"/>
                  <a:pt x="7585232" y="3421060"/>
                </a:cubicBezTo>
                <a:lnTo>
                  <a:pt x="7613775" y="3428998"/>
                </a:lnTo>
                <a:lnTo>
                  <a:pt x="7522197" y="3428998"/>
                </a:lnTo>
                <a:lnTo>
                  <a:pt x="7410696" y="3374861"/>
                </a:lnTo>
                <a:cubicBezTo>
                  <a:pt x="7272778" y="3302418"/>
                  <a:pt x="7152025" y="3224264"/>
                  <a:pt x="7088673" y="3181396"/>
                </a:cubicBezTo>
                <a:cubicBezTo>
                  <a:pt x="7075202" y="3172287"/>
                  <a:pt x="7065689" y="3153532"/>
                  <a:pt x="7090188" y="3155365"/>
                </a:cubicBezTo>
                <a:cubicBezTo>
                  <a:pt x="7322587" y="3174983"/>
                  <a:pt x="7561036" y="3195528"/>
                  <a:pt x="7780046" y="3282283"/>
                </a:cubicBezTo>
                <a:cubicBezTo>
                  <a:pt x="7810971" y="3294712"/>
                  <a:pt x="7991193" y="3408187"/>
                  <a:pt x="7944957" y="3370347"/>
                </a:cubicBezTo>
                <a:cubicBezTo>
                  <a:pt x="7830578" y="3275934"/>
                  <a:pt x="7705171" y="3188800"/>
                  <a:pt x="7601828" y="3074934"/>
                </a:cubicBezTo>
                <a:cubicBezTo>
                  <a:pt x="7389349" y="2840558"/>
                  <a:pt x="7257096" y="2543523"/>
                  <a:pt x="7042773" y="2305011"/>
                </a:cubicBezTo>
                <a:cubicBezTo>
                  <a:pt x="7007812" y="2266337"/>
                  <a:pt x="6799377" y="2086396"/>
                  <a:pt x="6844835" y="1995988"/>
                </a:cubicBezTo>
                <a:cubicBezTo>
                  <a:pt x="6847512" y="1990632"/>
                  <a:pt x="6854586" y="1989954"/>
                  <a:pt x="6861797" y="1990899"/>
                </a:cubicBezTo>
                <a:close/>
                <a:moveTo>
                  <a:pt x="1456157" y="1942404"/>
                </a:moveTo>
                <a:cubicBezTo>
                  <a:pt x="1385125" y="1944535"/>
                  <a:pt x="1314200" y="1949444"/>
                  <a:pt x="1244432" y="1956601"/>
                </a:cubicBezTo>
                <a:cubicBezTo>
                  <a:pt x="1151404" y="1966142"/>
                  <a:pt x="1060429" y="1979677"/>
                  <a:pt x="973990" y="1995940"/>
                </a:cubicBezTo>
                <a:cubicBezTo>
                  <a:pt x="1017323" y="1996535"/>
                  <a:pt x="1061253" y="2000367"/>
                  <a:pt x="1103809" y="2004720"/>
                </a:cubicBezTo>
                <a:lnTo>
                  <a:pt x="1123454" y="2006727"/>
                </a:lnTo>
                <a:cubicBezTo>
                  <a:pt x="1326373" y="2026563"/>
                  <a:pt x="1533386" y="2032253"/>
                  <a:pt x="1737017" y="2023183"/>
                </a:cubicBezTo>
                <a:lnTo>
                  <a:pt x="1824397" y="2018757"/>
                </a:lnTo>
                <a:cubicBezTo>
                  <a:pt x="1905266" y="2014590"/>
                  <a:pt x="1987993" y="2010352"/>
                  <a:pt x="2070059" y="2012660"/>
                </a:cubicBezTo>
                <a:cubicBezTo>
                  <a:pt x="1883310" y="1954634"/>
                  <a:pt x="1669251" y="1936013"/>
                  <a:pt x="1456157" y="1942404"/>
                </a:cubicBezTo>
                <a:close/>
                <a:moveTo>
                  <a:pt x="4988186" y="1787467"/>
                </a:moveTo>
                <a:cubicBezTo>
                  <a:pt x="4914642" y="1846764"/>
                  <a:pt x="4843105" y="1909703"/>
                  <a:pt x="4777334" y="1977072"/>
                </a:cubicBezTo>
                <a:cubicBezTo>
                  <a:pt x="4757662" y="1997414"/>
                  <a:pt x="4737537" y="2018249"/>
                  <a:pt x="4718341" y="2039043"/>
                </a:cubicBezTo>
                <a:cubicBezTo>
                  <a:pt x="4681696" y="2077771"/>
                  <a:pt x="4644162" y="2117455"/>
                  <a:pt x="4604655" y="2154434"/>
                </a:cubicBezTo>
                <a:cubicBezTo>
                  <a:pt x="4591636" y="2166592"/>
                  <a:pt x="4578581" y="2177832"/>
                  <a:pt x="4565074" y="2189550"/>
                </a:cubicBezTo>
                <a:cubicBezTo>
                  <a:pt x="4712605" y="2082121"/>
                  <a:pt x="4908425" y="1947611"/>
                  <a:pt x="4988186" y="1787467"/>
                </a:cubicBezTo>
                <a:close/>
                <a:moveTo>
                  <a:pt x="4978032" y="1754809"/>
                </a:moveTo>
                <a:cubicBezTo>
                  <a:pt x="4748175" y="1806846"/>
                  <a:pt x="4611576" y="2001393"/>
                  <a:pt x="4463413" y="2186162"/>
                </a:cubicBezTo>
                <a:cubicBezTo>
                  <a:pt x="4428815" y="2229459"/>
                  <a:pt x="4393697" y="2271384"/>
                  <a:pt x="4358134" y="2313791"/>
                </a:cubicBezTo>
                <a:lnTo>
                  <a:pt x="4376219" y="2300027"/>
                </a:lnTo>
                <a:cubicBezTo>
                  <a:pt x="4445817" y="2246939"/>
                  <a:pt x="4517680" y="2192374"/>
                  <a:pt x="4582340" y="2132037"/>
                </a:cubicBezTo>
                <a:cubicBezTo>
                  <a:pt x="4621394" y="2095545"/>
                  <a:pt x="4658482" y="2056345"/>
                  <a:pt x="4694684" y="2018098"/>
                </a:cubicBezTo>
                <a:cubicBezTo>
                  <a:pt x="4714806" y="1997264"/>
                  <a:pt x="4733997" y="1976475"/>
                  <a:pt x="4754123" y="1955643"/>
                </a:cubicBezTo>
                <a:cubicBezTo>
                  <a:pt x="4823909" y="1883925"/>
                  <a:pt x="4899949" y="1817074"/>
                  <a:pt x="4978032" y="1754809"/>
                </a:cubicBezTo>
                <a:close/>
                <a:moveTo>
                  <a:pt x="7427076" y="1713684"/>
                </a:moveTo>
                <a:cubicBezTo>
                  <a:pt x="7446602" y="1723725"/>
                  <a:pt x="7466122" y="1733767"/>
                  <a:pt x="7485963" y="1745783"/>
                </a:cubicBezTo>
                <a:cubicBezTo>
                  <a:pt x="7567460" y="1796071"/>
                  <a:pt x="7639772" y="1857770"/>
                  <a:pt x="7719410" y="1928281"/>
                </a:cubicBezTo>
                <a:cubicBezTo>
                  <a:pt x="7777835" y="1979518"/>
                  <a:pt x="7850375" y="2043816"/>
                  <a:pt x="7907163" y="2117863"/>
                </a:cubicBezTo>
                <a:cubicBezTo>
                  <a:pt x="7924160" y="2140331"/>
                  <a:pt x="7940457" y="2163330"/>
                  <a:pt x="7956656" y="2186961"/>
                </a:cubicBezTo>
                <a:cubicBezTo>
                  <a:pt x="7978464" y="2218485"/>
                  <a:pt x="7999857" y="2248676"/>
                  <a:pt x="8023445" y="2276642"/>
                </a:cubicBezTo>
                <a:cubicBezTo>
                  <a:pt x="7956400" y="2140150"/>
                  <a:pt x="7861731" y="2014166"/>
                  <a:pt x="7754656" y="1912546"/>
                </a:cubicBezTo>
                <a:cubicBezTo>
                  <a:pt x="7668081" y="1830722"/>
                  <a:pt x="7548884" y="1751582"/>
                  <a:pt x="7427076" y="1713684"/>
                </a:cubicBezTo>
                <a:close/>
                <a:moveTo>
                  <a:pt x="7312201" y="1699278"/>
                </a:moveTo>
                <a:cubicBezTo>
                  <a:pt x="7322935" y="1706049"/>
                  <a:pt x="7332964" y="1713350"/>
                  <a:pt x="7343603" y="1720746"/>
                </a:cubicBezTo>
                <a:cubicBezTo>
                  <a:pt x="7496266" y="1828079"/>
                  <a:pt x="7656157" y="1944847"/>
                  <a:pt x="7791759" y="2086717"/>
                </a:cubicBezTo>
                <a:lnTo>
                  <a:pt x="7825280" y="2122608"/>
                </a:lnTo>
                <a:cubicBezTo>
                  <a:pt x="7875363" y="2175773"/>
                  <a:pt x="7926463" y="2230374"/>
                  <a:pt x="7982410" y="2273551"/>
                </a:cubicBezTo>
                <a:cubicBezTo>
                  <a:pt x="7964809" y="2250989"/>
                  <a:pt x="7948608" y="2227366"/>
                  <a:pt x="7932408" y="2203736"/>
                </a:cubicBezTo>
                <a:cubicBezTo>
                  <a:pt x="7916712" y="2180836"/>
                  <a:pt x="7901020" y="2157930"/>
                  <a:pt x="7883927" y="2136087"/>
                </a:cubicBezTo>
                <a:cubicBezTo>
                  <a:pt x="7828664" y="2064188"/>
                  <a:pt x="7757146" y="2001331"/>
                  <a:pt x="7699832" y="1950904"/>
                </a:cubicBezTo>
                <a:cubicBezTo>
                  <a:pt x="7621217" y="1881828"/>
                  <a:pt x="7550116" y="1820322"/>
                  <a:pt x="7470240" y="1771559"/>
                </a:cubicBezTo>
                <a:cubicBezTo>
                  <a:pt x="7417598" y="1739141"/>
                  <a:pt x="7364314" y="1714956"/>
                  <a:pt x="7312201" y="1699278"/>
                </a:cubicBezTo>
                <a:close/>
                <a:moveTo>
                  <a:pt x="7244057" y="1695233"/>
                </a:moveTo>
                <a:cubicBezTo>
                  <a:pt x="7240832" y="1708197"/>
                  <a:pt x="7314310" y="1738040"/>
                  <a:pt x="7353035" y="1768318"/>
                </a:cubicBezTo>
                <a:cubicBezTo>
                  <a:pt x="7566127" y="1938091"/>
                  <a:pt x="7749139" y="2166671"/>
                  <a:pt x="7981878" y="2309345"/>
                </a:cubicBezTo>
                <a:cubicBezTo>
                  <a:pt x="7917138" y="2262903"/>
                  <a:pt x="7860147" y="2202267"/>
                  <a:pt x="7804780" y="2143174"/>
                </a:cubicBezTo>
                <a:cubicBezTo>
                  <a:pt x="7793606" y="2131210"/>
                  <a:pt x="7782433" y="2119247"/>
                  <a:pt x="7771164" y="2107908"/>
                </a:cubicBezTo>
                <a:cubicBezTo>
                  <a:pt x="7637791" y="1967658"/>
                  <a:pt x="7478920" y="1852329"/>
                  <a:pt x="7327465" y="1745181"/>
                </a:cubicBezTo>
                <a:cubicBezTo>
                  <a:pt x="7300620" y="1726330"/>
                  <a:pt x="7274186" y="1708825"/>
                  <a:pt x="7244057" y="1695233"/>
                </a:cubicBezTo>
                <a:close/>
                <a:moveTo>
                  <a:pt x="7133363" y="1621246"/>
                </a:moveTo>
                <a:cubicBezTo>
                  <a:pt x="7577149" y="1692491"/>
                  <a:pt x="7947715" y="1926125"/>
                  <a:pt x="8128687" y="2361959"/>
                </a:cubicBezTo>
                <a:cubicBezTo>
                  <a:pt x="8276565" y="2476246"/>
                  <a:pt x="8400253" y="2615012"/>
                  <a:pt x="8497002" y="2775913"/>
                </a:cubicBezTo>
                <a:cubicBezTo>
                  <a:pt x="8503575" y="2712856"/>
                  <a:pt x="8502497" y="2730666"/>
                  <a:pt x="8514292" y="2586372"/>
                </a:cubicBezTo>
                <a:cubicBezTo>
                  <a:pt x="8536052" y="2320157"/>
                  <a:pt x="8547760" y="2104819"/>
                  <a:pt x="8491838" y="1907275"/>
                </a:cubicBezTo>
                <a:cubicBezTo>
                  <a:pt x="8507078" y="1838180"/>
                  <a:pt x="8575461" y="1922481"/>
                  <a:pt x="8605731" y="2171804"/>
                </a:cubicBezTo>
                <a:cubicBezTo>
                  <a:pt x="8608350" y="2316349"/>
                  <a:pt x="8605836" y="2462029"/>
                  <a:pt x="8594880" y="2610262"/>
                </a:cubicBezTo>
                <a:cubicBezTo>
                  <a:pt x="8575957" y="2862971"/>
                  <a:pt x="8542313" y="3114716"/>
                  <a:pt x="8494242" y="3363600"/>
                </a:cubicBezTo>
                <a:cubicBezTo>
                  <a:pt x="8597730" y="3298745"/>
                  <a:pt x="8691862" y="3210036"/>
                  <a:pt x="8794675" y="3161735"/>
                </a:cubicBezTo>
                <a:cubicBezTo>
                  <a:pt x="8796362" y="3158786"/>
                  <a:pt x="8798755" y="3155312"/>
                  <a:pt x="8800448" y="3152371"/>
                </a:cubicBezTo>
                <a:cubicBezTo>
                  <a:pt x="8795284" y="3149656"/>
                  <a:pt x="8790221" y="3146317"/>
                  <a:pt x="8788186" y="3143441"/>
                </a:cubicBezTo>
                <a:cubicBezTo>
                  <a:pt x="8594646" y="2882498"/>
                  <a:pt x="8993712" y="2429248"/>
                  <a:pt x="9137232" y="2236639"/>
                </a:cubicBezTo>
                <a:cubicBezTo>
                  <a:pt x="9150495" y="2218816"/>
                  <a:pt x="9217510" y="2246384"/>
                  <a:pt x="9216765" y="2267416"/>
                </a:cubicBezTo>
                <a:cubicBezTo>
                  <a:pt x="9208076" y="2554368"/>
                  <a:pt x="9105464" y="2799377"/>
                  <a:pt x="8969849" y="3037405"/>
                </a:cubicBezTo>
                <a:cubicBezTo>
                  <a:pt x="9192790" y="2953070"/>
                  <a:pt x="9514633" y="2995367"/>
                  <a:pt x="9706237" y="2990148"/>
                </a:cubicBezTo>
                <a:cubicBezTo>
                  <a:pt x="9875985" y="2986062"/>
                  <a:pt x="9998989" y="2995957"/>
                  <a:pt x="10110375" y="3134116"/>
                </a:cubicBezTo>
                <a:cubicBezTo>
                  <a:pt x="10119737" y="3145800"/>
                  <a:pt x="10104347" y="3149204"/>
                  <a:pt x="10096281" y="3149254"/>
                </a:cubicBezTo>
                <a:cubicBezTo>
                  <a:pt x="9752742" y="3155519"/>
                  <a:pt x="9411210" y="3213343"/>
                  <a:pt x="9067672" y="3219608"/>
                </a:cubicBezTo>
                <a:cubicBezTo>
                  <a:pt x="9008636" y="3220807"/>
                  <a:pt x="8918484" y="3198657"/>
                  <a:pt x="8859441" y="3212028"/>
                </a:cubicBezTo>
                <a:cubicBezTo>
                  <a:pt x="8858839" y="3211935"/>
                  <a:pt x="8858138" y="3212468"/>
                  <a:pt x="8857528" y="3212375"/>
                </a:cubicBezTo>
                <a:cubicBezTo>
                  <a:pt x="8854312" y="3213158"/>
                  <a:pt x="8851192" y="3213319"/>
                  <a:pt x="8848579" y="3214204"/>
                </a:cubicBezTo>
                <a:cubicBezTo>
                  <a:pt x="8763018" y="3241925"/>
                  <a:pt x="8669480" y="3330768"/>
                  <a:pt x="8576285" y="3395788"/>
                </a:cubicBezTo>
                <a:lnTo>
                  <a:pt x="8519159" y="3428998"/>
                </a:lnTo>
                <a:lnTo>
                  <a:pt x="8393540" y="3428998"/>
                </a:lnTo>
                <a:lnTo>
                  <a:pt x="8417346" y="3316652"/>
                </a:lnTo>
                <a:cubicBezTo>
                  <a:pt x="8445294" y="3171749"/>
                  <a:pt x="8467982" y="3025800"/>
                  <a:pt x="8485502" y="2879216"/>
                </a:cubicBezTo>
                <a:cubicBezTo>
                  <a:pt x="8483369" y="2876964"/>
                  <a:pt x="8481139" y="2875343"/>
                  <a:pt x="8480214" y="2873278"/>
                </a:cubicBezTo>
                <a:cubicBezTo>
                  <a:pt x="8389148" y="2691471"/>
                  <a:pt x="8265637" y="2535433"/>
                  <a:pt x="8112215" y="2408768"/>
                </a:cubicBezTo>
                <a:cubicBezTo>
                  <a:pt x="8107469" y="2407403"/>
                  <a:pt x="8101510" y="2405843"/>
                  <a:pt x="8095146" y="2402943"/>
                </a:cubicBezTo>
                <a:cubicBezTo>
                  <a:pt x="7720999" y="2241157"/>
                  <a:pt x="7460805" y="1881579"/>
                  <a:pt x="7131946" y="1646653"/>
                </a:cubicBezTo>
                <a:cubicBezTo>
                  <a:pt x="7120196" y="1638444"/>
                  <a:pt x="7107334" y="1617255"/>
                  <a:pt x="7133363" y="1621246"/>
                </a:cubicBezTo>
                <a:close/>
                <a:moveTo>
                  <a:pt x="1903353" y="1615827"/>
                </a:moveTo>
                <a:cubicBezTo>
                  <a:pt x="1900901" y="1620058"/>
                  <a:pt x="1913196" y="1636331"/>
                  <a:pt x="1936931" y="1664954"/>
                </a:cubicBezTo>
                <a:cubicBezTo>
                  <a:pt x="2021149" y="1767773"/>
                  <a:pt x="2108079" y="1868623"/>
                  <a:pt x="2195868" y="1967574"/>
                </a:cubicBezTo>
                <a:cubicBezTo>
                  <a:pt x="2196092" y="1880013"/>
                  <a:pt x="2155695" y="1801515"/>
                  <a:pt x="2088852" y="1737123"/>
                </a:cubicBezTo>
                <a:cubicBezTo>
                  <a:pt x="2054441" y="1703572"/>
                  <a:pt x="2001584" y="1662839"/>
                  <a:pt x="1958241" y="1638955"/>
                </a:cubicBezTo>
                <a:cubicBezTo>
                  <a:pt x="1922998" y="1619408"/>
                  <a:pt x="1905803" y="1611595"/>
                  <a:pt x="1903353" y="1615827"/>
                </a:cubicBezTo>
                <a:close/>
                <a:moveTo>
                  <a:pt x="11544294" y="1515364"/>
                </a:moveTo>
                <a:cubicBezTo>
                  <a:pt x="11560186" y="1751994"/>
                  <a:pt x="11601886" y="2047223"/>
                  <a:pt x="11755210" y="2159157"/>
                </a:cubicBezTo>
                <a:cubicBezTo>
                  <a:pt x="11638730" y="1953912"/>
                  <a:pt x="11582097" y="1724179"/>
                  <a:pt x="11544294" y="1515364"/>
                </a:cubicBezTo>
                <a:close/>
                <a:moveTo>
                  <a:pt x="11571408" y="1489599"/>
                </a:moveTo>
                <a:cubicBezTo>
                  <a:pt x="11607963" y="1697676"/>
                  <a:pt x="11663078" y="1929905"/>
                  <a:pt x="11778250" y="2136760"/>
                </a:cubicBezTo>
                <a:cubicBezTo>
                  <a:pt x="11740096" y="1906710"/>
                  <a:pt x="11685166" y="1688152"/>
                  <a:pt x="11571408" y="1489599"/>
                </a:cubicBezTo>
                <a:close/>
                <a:moveTo>
                  <a:pt x="11540154" y="1438303"/>
                </a:moveTo>
                <a:cubicBezTo>
                  <a:pt x="11540302" y="1439748"/>
                  <a:pt x="11540443" y="1441186"/>
                  <a:pt x="11540380" y="1443526"/>
                </a:cubicBezTo>
                <a:lnTo>
                  <a:pt x="11542590" y="1442112"/>
                </a:lnTo>
                <a:lnTo>
                  <a:pt x="11540154" y="1438303"/>
                </a:lnTo>
                <a:close/>
                <a:moveTo>
                  <a:pt x="10567662" y="1437948"/>
                </a:moveTo>
                <a:cubicBezTo>
                  <a:pt x="10522198" y="1438672"/>
                  <a:pt x="10476263" y="1443522"/>
                  <a:pt x="10431225" y="1448568"/>
                </a:cubicBezTo>
                <a:cubicBezTo>
                  <a:pt x="10381279" y="1454457"/>
                  <a:pt x="10328981" y="1460314"/>
                  <a:pt x="10277556" y="1460247"/>
                </a:cubicBezTo>
                <a:cubicBezTo>
                  <a:pt x="10236449" y="1460475"/>
                  <a:pt x="10195262" y="1456932"/>
                  <a:pt x="10155875" y="1453769"/>
                </a:cubicBezTo>
                <a:cubicBezTo>
                  <a:pt x="10128043" y="1451639"/>
                  <a:pt x="10100420" y="1448611"/>
                  <a:pt x="10072733" y="1447924"/>
                </a:cubicBezTo>
                <a:cubicBezTo>
                  <a:pt x="10009605" y="1445377"/>
                  <a:pt x="9945053" y="1449112"/>
                  <a:pt x="9882500" y="1452330"/>
                </a:cubicBezTo>
                <a:cubicBezTo>
                  <a:pt x="9817947" y="1456065"/>
                  <a:pt x="9751031" y="1459772"/>
                  <a:pt x="9685205" y="1456650"/>
                </a:cubicBezTo>
                <a:lnTo>
                  <a:pt x="9666932" y="1456075"/>
                </a:lnTo>
                <a:cubicBezTo>
                  <a:pt x="9647413" y="1454768"/>
                  <a:pt x="9627689" y="1454349"/>
                  <a:pt x="9608662" y="1455027"/>
                </a:cubicBezTo>
                <a:cubicBezTo>
                  <a:pt x="9746940" y="1477717"/>
                  <a:pt x="9886187" y="1498258"/>
                  <a:pt x="10026230" y="1509088"/>
                </a:cubicBezTo>
                <a:cubicBezTo>
                  <a:pt x="10217917" y="1525217"/>
                  <a:pt x="10389161" y="1492336"/>
                  <a:pt x="10567662" y="1437948"/>
                </a:cubicBezTo>
                <a:close/>
                <a:moveTo>
                  <a:pt x="10221015" y="1354657"/>
                </a:moveTo>
                <a:cubicBezTo>
                  <a:pt x="10183412" y="1353731"/>
                  <a:pt x="10145345" y="1354278"/>
                  <a:pt x="10107121" y="1356091"/>
                </a:cubicBezTo>
                <a:cubicBezTo>
                  <a:pt x="9954224" y="1363347"/>
                  <a:pt x="9798826" y="1390883"/>
                  <a:pt x="9660668" y="1425595"/>
                </a:cubicBezTo>
                <a:cubicBezTo>
                  <a:pt x="9663924" y="1425814"/>
                  <a:pt x="9666276" y="1425838"/>
                  <a:pt x="9669531" y="1426057"/>
                </a:cubicBezTo>
                <a:lnTo>
                  <a:pt x="9687254" y="1426986"/>
                </a:lnTo>
                <a:cubicBezTo>
                  <a:pt x="9751279" y="1429722"/>
                  <a:pt x="9817637" y="1426370"/>
                  <a:pt x="9881290" y="1422445"/>
                </a:cubicBezTo>
                <a:cubicBezTo>
                  <a:pt x="9944395" y="1418874"/>
                  <a:pt x="10009857" y="1415334"/>
                  <a:pt x="10074432" y="1417715"/>
                </a:cubicBezTo>
                <a:cubicBezTo>
                  <a:pt x="10102466" y="1418944"/>
                  <a:pt x="10131190" y="1421269"/>
                  <a:pt x="10159369" y="1423935"/>
                </a:cubicBezTo>
                <a:cubicBezTo>
                  <a:pt x="10198208" y="1427456"/>
                  <a:pt x="10239045" y="1430459"/>
                  <a:pt x="10278706" y="1430393"/>
                </a:cubicBezTo>
                <a:cubicBezTo>
                  <a:pt x="10328324" y="1430079"/>
                  <a:pt x="10379724" y="1424023"/>
                  <a:pt x="10429120" y="1418493"/>
                </a:cubicBezTo>
                <a:cubicBezTo>
                  <a:pt x="10465435" y="1414425"/>
                  <a:pt x="10501756" y="1410354"/>
                  <a:pt x="10538565" y="1408270"/>
                </a:cubicBezTo>
                <a:cubicBezTo>
                  <a:pt x="10442450" y="1373463"/>
                  <a:pt x="10333824" y="1357435"/>
                  <a:pt x="10221015" y="1354657"/>
                </a:cubicBezTo>
                <a:close/>
                <a:moveTo>
                  <a:pt x="1979378" y="1340504"/>
                </a:moveTo>
                <a:cubicBezTo>
                  <a:pt x="2251008" y="1517802"/>
                  <a:pt x="2557265" y="1617794"/>
                  <a:pt x="2882120" y="1635547"/>
                </a:cubicBezTo>
                <a:cubicBezTo>
                  <a:pt x="2852884" y="1626476"/>
                  <a:pt x="2822307" y="1618842"/>
                  <a:pt x="2793103" y="1610699"/>
                </a:cubicBezTo>
                <a:lnTo>
                  <a:pt x="2770041" y="1604634"/>
                </a:lnTo>
                <a:cubicBezTo>
                  <a:pt x="2500352" y="1533917"/>
                  <a:pt x="2236095" y="1435963"/>
                  <a:pt x="1979378" y="1340504"/>
                </a:cubicBezTo>
                <a:close/>
                <a:moveTo>
                  <a:pt x="1927410" y="1287164"/>
                </a:moveTo>
                <a:cubicBezTo>
                  <a:pt x="1938311" y="1291848"/>
                  <a:pt x="1949172" y="1295604"/>
                  <a:pt x="1959587" y="1299849"/>
                </a:cubicBezTo>
                <a:cubicBezTo>
                  <a:pt x="2224818" y="1398692"/>
                  <a:pt x="2499050" y="1501367"/>
                  <a:pt x="2777707" y="1574991"/>
                </a:cubicBezTo>
                <a:lnTo>
                  <a:pt x="2800768" y="1581056"/>
                </a:lnTo>
                <a:lnTo>
                  <a:pt x="2879408" y="1602590"/>
                </a:lnTo>
                <a:cubicBezTo>
                  <a:pt x="2873718" y="1600024"/>
                  <a:pt x="2868475" y="1596973"/>
                  <a:pt x="2862295" y="1593958"/>
                </a:cubicBezTo>
                <a:cubicBezTo>
                  <a:pt x="2846112" y="1585292"/>
                  <a:pt x="2829972" y="1577555"/>
                  <a:pt x="2813343" y="1569369"/>
                </a:cubicBezTo>
                <a:cubicBezTo>
                  <a:pt x="2759214" y="1543589"/>
                  <a:pt x="2702010" y="1522123"/>
                  <a:pt x="2646245" y="1501999"/>
                </a:cubicBezTo>
                <a:cubicBezTo>
                  <a:pt x="2437298" y="1424662"/>
                  <a:pt x="2221285" y="1345272"/>
                  <a:pt x="1999243" y="1301524"/>
                </a:cubicBezTo>
                <a:lnTo>
                  <a:pt x="1979527" y="1297651"/>
                </a:lnTo>
                <a:lnTo>
                  <a:pt x="1927410" y="1287164"/>
                </a:lnTo>
                <a:close/>
                <a:moveTo>
                  <a:pt x="1997014" y="1269007"/>
                </a:moveTo>
                <a:lnTo>
                  <a:pt x="2005458" y="1270540"/>
                </a:lnTo>
                <a:cubicBezTo>
                  <a:pt x="2229844" y="1314659"/>
                  <a:pt x="2447268" y="1394456"/>
                  <a:pt x="2657186" y="1472687"/>
                </a:cubicBezTo>
                <a:cubicBezTo>
                  <a:pt x="2713431" y="1493259"/>
                  <a:pt x="2771565" y="1514688"/>
                  <a:pt x="2826662" y="1541362"/>
                </a:cubicBezTo>
                <a:cubicBezTo>
                  <a:pt x="2843286" y="1549544"/>
                  <a:pt x="2859914" y="1557729"/>
                  <a:pt x="2876100" y="1566397"/>
                </a:cubicBezTo>
                <a:cubicBezTo>
                  <a:pt x="2929811" y="1593592"/>
                  <a:pt x="2984941" y="1621189"/>
                  <a:pt x="3042600" y="1630532"/>
                </a:cubicBezTo>
                <a:cubicBezTo>
                  <a:pt x="2779645" y="1343909"/>
                  <a:pt x="2376891" y="1276645"/>
                  <a:pt x="1997014" y="1269007"/>
                </a:cubicBezTo>
                <a:close/>
                <a:moveTo>
                  <a:pt x="9857254" y="846904"/>
                </a:moveTo>
                <a:cubicBezTo>
                  <a:pt x="9525980" y="871770"/>
                  <a:pt x="9241479" y="935703"/>
                  <a:pt x="8989866" y="1043742"/>
                </a:cubicBezTo>
                <a:lnTo>
                  <a:pt x="8931614" y="1069508"/>
                </a:lnTo>
                <a:cubicBezTo>
                  <a:pt x="8902659" y="1082659"/>
                  <a:pt x="8873359" y="1095268"/>
                  <a:pt x="8843711" y="1107334"/>
                </a:cubicBezTo>
                <a:cubicBezTo>
                  <a:pt x="8889894" y="1093124"/>
                  <a:pt x="8937874" y="1079296"/>
                  <a:pt x="8966093" y="1073509"/>
                </a:cubicBezTo>
                <a:cubicBezTo>
                  <a:pt x="9076195" y="1052142"/>
                  <a:pt x="9187512" y="1039967"/>
                  <a:pt x="9299227" y="1025994"/>
                </a:cubicBezTo>
                <a:cubicBezTo>
                  <a:pt x="9502333" y="1000326"/>
                  <a:pt x="9654280" y="888586"/>
                  <a:pt x="9857254" y="846904"/>
                </a:cubicBezTo>
                <a:close/>
                <a:moveTo>
                  <a:pt x="9615182" y="791499"/>
                </a:moveTo>
                <a:cubicBezTo>
                  <a:pt x="9415185" y="799027"/>
                  <a:pt x="9214426" y="900700"/>
                  <a:pt x="9023688" y="996819"/>
                </a:cubicBezTo>
                <a:cubicBezTo>
                  <a:pt x="9256457" y="903127"/>
                  <a:pt x="9516545" y="844854"/>
                  <a:pt x="9814527" y="819048"/>
                </a:cubicBezTo>
                <a:cubicBezTo>
                  <a:pt x="9748431" y="796943"/>
                  <a:pt x="9681848" y="788991"/>
                  <a:pt x="9615182" y="791499"/>
                </a:cubicBezTo>
                <a:close/>
                <a:moveTo>
                  <a:pt x="2305292" y="790492"/>
                </a:moveTo>
                <a:cubicBezTo>
                  <a:pt x="2631112" y="948847"/>
                  <a:pt x="3011879" y="1106878"/>
                  <a:pt x="3360922" y="1100373"/>
                </a:cubicBezTo>
                <a:cubicBezTo>
                  <a:pt x="3408391" y="1099405"/>
                  <a:pt x="3451278" y="1088839"/>
                  <a:pt x="3492420" y="1081145"/>
                </a:cubicBezTo>
                <a:cubicBezTo>
                  <a:pt x="3448862" y="1074966"/>
                  <a:pt x="3405674" y="1066449"/>
                  <a:pt x="3364086" y="1051340"/>
                </a:cubicBezTo>
                <a:cubicBezTo>
                  <a:pt x="3314946" y="1033747"/>
                  <a:pt x="3269673" y="1008082"/>
                  <a:pt x="3225818" y="982822"/>
                </a:cubicBezTo>
                <a:cubicBezTo>
                  <a:pt x="3194830" y="964966"/>
                  <a:pt x="3162431" y="946699"/>
                  <a:pt x="3129696" y="931704"/>
                </a:cubicBezTo>
                <a:cubicBezTo>
                  <a:pt x="3030558" y="886774"/>
                  <a:pt x="2920899" y="869731"/>
                  <a:pt x="2814545" y="853955"/>
                </a:cubicBezTo>
                <a:cubicBezTo>
                  <a:pt x="2648192" y="828474"/>
                  <a:pt x="2475773" y="802762"/>
                  <a:pt x="2305292" y="790492"/>
                </a:cubicBezTo>
                <a:close/>
                <a:moveTo>
                  <a:pt x="2626982" y="777450"/>
                </a:moveTo>
                <a:cubicBezTo>
                  <a:pt x="2581807" y="776467"/>
                  <a:pt x="2536327" y="776706"/>
                  <a:pt x="2490617" y="777951"/>
                </a:cubicBezTo>
                <a:cubicBezTo>
                  <a:pt x="2601507" y="790748"/>
                  <a:pt x="2711611" y="807309"/>
                  <a:pt x="2819869" y="823936"/>
                </a:cubicBezTo>
                <a:cubicBezTo>
                  <a:pt x="2928115" y="840564"/>
                  <a:pt x="3040565" y="857495"/>
                  <a:pt x="3143018" y="903698"/>
                </a:cubicBezTo>
                <a:cubicBezTo>
                  <a:pt x="3177162" y="919099"/>
                  <a:pt x="3210046" y="937808"/>
                  <a:pt x="3241520" y="956112"/>
                </a:cubicBezTo>
                <a:cubicBezTo>
                  <a:pt x="3284409" y="980477"/>
                  <a:pt x="3328265" y="1005739"/>
                  <a:pt x="3374575" y="1022517"/>
                </a:cubicBezTo>
                <a:cubicBezTo>
                  <a:pt x="3416609" y="1037134"/>
                  <a:pt x="3460730" y="1045620"/>
                  <a:pt x="3505221" y="1051757"/>
                </a:cubicBezTo>
                <a:cubicBezTo>
                  <a:pt x="3244537" y="851088"/>
                  <a:pt x="2943211" y="784332"/>
                  <a:pt x="2626982" y="777450"/>
                </a:cubicBezTo>
                <a:close/>
                <a:moveTo>
                  <a:pt x="9258094" y="529602"/>
                </a:moveTo>
                <a:cubicBezTo>
                  <a:pt x="9013678" y="577086"/>
                  <a:pt x="8768731" y="631051"/>
                  <a:pt x="8526712" y="690804"/>
                </a:cubicBezTo>
                <a:cubicBezTo>
                  <a:pt x="8781748" y="694003"/>
                  <a:pt x="9026494" y="640940"/>
                  <a:pt x="9258094" y="529602"/>
                </a:cubicBezTo>
                <a:close/>
                <a:moveTo>
                  <a:pt x="1310106" y="514217"/>
                </a:moveTo>
                <a:cubicBezTo>
                  <a:pt x="1129544" y="634332"/>
                  <a:pt x="976804" y="783308"/>
                  <a:pt x="854994" y="970136"/>
                </a:cubicBezTo>
                <a:cubicBezTo>
                  <a:pt x="813550" y="1033067"/>
                  <a:pt x="777442" y="1099637"/>
                  <a:pt x="742462" y="1165648"/>
                </a:cubicBezTo>
                <a:cubicBezTo>
                  <a:pt x="769633" y="1130245"/>
                  <a:pt x="795392" y="1093436"/>
                  <a:pt x="820602" y="1056915"/>
                </a:cubicBezTo>
                <a:cubicBezTo>
                  <a:pt x="839644" y="1029097"/>
                  <a:pt x="858127" y="1001568"/>
                  <a:pt x="878295" y="974594"/>
                </a:cubicBezTo>
                <a:cubicBezTo>
                  <a:pt x="984168" y="830170"/>
                  <a:pt x="1114491" y="703679"/>
                  <a:pt x="1240607" y="581401"/>
                </a:cubicBezTo>
                <a:lnTo>
                  <a:pt x="1310106" y="514217"/>
                </a:lnTo>
                <a:close/>
                <a:moveTo>
                  <a:pt x="11225213" y="507722"/>
                </a:moveTo>
                <a:cubicBezTo>
                  <a:pt x="11207028" y="593695"/>
                  <a:pt x="11194593" y="681355"/>
                  <a:pt x="11182914" y="767771"/>
                </a:cubicBezTo>
                <a:cubicBezTo>
                  <a:pt x="11164076" y="906276"/>
                  <a:pt x="11145116" y="1049465"/>
                  <a:pt x="11099211" y="1184594"/>
                </a:cubicBezTo>
                <a:cubicBezTo>
                  <a:pt x="11088245" y="1216134"/>
                  <a:pt x="11076378" y="1247477"/>
                  <a:pt x="11064509" y="1278830"/>
                </a:cubicBezTo>
                <a:lnTo>
                  <a:pt x="11049349" y="1318418"/>
                </a:lnTo>
                <a:cubicBezTo>
                  <a:pt x="11022123" y="1390250"/>
                  <a:pt x="10998838" y="1463390"/>
                  <a:pt x="10978260" y="1537094"/>
                </a:cubicBezTo>
                <a:cubicBezTo>
                  <a:pt x="11216457" y="1249857"/>
                  <a:pt x="11222923" y="871706"/>
                  <a:pt x="11225213" y="507722"/>
                </a:cubicBezTo>
                <a:close/>
                <a:moveTo>
                  <a:pt x="9168987" y="490232"/>
                </a:moveTo>
                <a:cubicBezTo>
                  <a:pt x="8975366" y="483045"/>
                  <a:pt x="8788341" y="560836"/>
                  <a:pt x="8603910" y="639895"/>
                </a:cubicBezTo>
                <a:cubicBezTo>
                  <a:pt x="8818554" y="588452"/>
                  <a:pt x="9035976" y="541366"/>
                  <a:pt x="9252382" y="498759"/>
                </a:cubicBezTo>
                <a:cubicBezTo>
                  <a:pt x="9224441" y="494020"/>
                  <a:pt x="9196646" y="491259"/>
                  <a:pt x="9168987" y="490232"/>
                </a:cubicBezTo>
                <a:close/>
                <a:moveTo>
                  <a:pt x="11201005" y="471089"/>
                </a:moveTo>
                <a:cubicBezTo>
                  <a:pt x="11064705" y="787426"/>
                  <a:pt x="10958405" y="1112932"/>
                  <a:pt x="10968432" y="1456010"/>
                </a:cubicBezTo>
                <a:cubicBezTo>
                  <a:pt x="10984596" y="1405817"/>
                  <a:pt x="11001105" y="1356171"/>
                  <a:pt x="11019967" y="1306553"/>
                </a:cubicBezTo>
                <a:lnTo>
                  <a:pt x="11035125" y="1266966"/>
                </a:lnTo>
                <a:cubicBezTo>
                  <a:pt x="11047342" y="1236154"/>
                  <a:pt x="11059004" y="1205706"/>
                  <a:pt x="11069972" y="1174168"/>
                </a:cubicBezTo>
                <a:cubicBezTo>
                  <a:pt x="11114708" y="1042083"/>
                  <a:pt x="11133811" y="900343"/>
                  <a:pt x="11152239" y="763628"/>
                </a:cubicBezTo>
                <a:cubicBezTo>
                  <a:pt x="11165272" y="667160"/>
                  <a:pt x="11178361" y="568344"/>
                  <a:pt x="11201005" y="471089"/>
                </a:cubicBezTo>
                <a:close/>
                <a:moveTo>
                  <a:pt x="1423113" y="445565"/>
                </a:moveTo>
                <a:lnTo>
                  <a:pt x="1260565" y="602982"/>
                </a:lnTo>
                <a:cubicBezTo>
                  <a:pt x="1135292" y="724135"/>
                  <a:pt x="1006090" y="850065"/>
                  <a:pt x="901900" y="992236"/>
                </a:cubicBezTo>
                <a:cubicBezTo>
                  <a:pt x="882292" y="1018928"/>
                  <a:pt x="863806" y="1046465"/>
                  <a:pt x="845044" y="1073436"/>
                </a:cubicBezTo>
                <a:cubicBezTo>
                  <a:pt x="797719" y="1142828"/>
                  <a:pt x="747866" y="1214196"/>
                  <a:pt x="685926" y="1274069"/>
                </a:cubicBezTo>
                <a:cubicBezTo>
                  <a:pt x="685087" y="1275192"/>
                  <a:pt x="684806" y="1276038"/>
                  <a:pt x="684248" y="1277721"/>
                </a:cubicBezTo>
                <a:cubicBezTo>
                  <a:pt x="955830" y="1021343"/>
                  <a:pt x="1215323" y="756291"/>
                  <a:pt x="1423113" y="445565"/>
                </a:cubicBezTo>
                <a:close/>
                <a:moveTo>
                  <a:pt x="3316479" y="443136"/>
                </a:moveTo>
                <a:lnTo>
                  <a:pt x="3546806" y="927139"/>
                </a:lnTo>
                <a:cubicBezTo>
                  <a:pt x="3510992" y="788388"/>
                  <a:pt x="3440535" y="657075"/>
                  <a:pt x="3364433" y="524121"/>
                </a:cubicBezTo>
                <a:lnTo>
                  <a:pt x="3316479" y="443136"/>
                </a:lnTo>
                <a:close/>
                <a:moveTo>
                  <a:pt x="10268559" y="442054"/>
                </a:moveTo>
                <a:cubicBezTo>
                  <a:pt x="10277021" y="671939"/>
                  <a:pt x="10375577" y="877148"/>
                  <a:pt x="10494169" y="1091780"/>
                </a:cubicBezTo>
                <a:cubicBezTo>
                  <a:pt x="10447177" y="970850"/>
                  <a:pt x="10400743" y="849562"/>
                  <a:pt x="10356661" y="728302"/>
                </a:cubicBezTo>
                <a:cubicBezTo>
                  <a:pt x="10321871" y="632517"/>
                  <a:pt x="10289232" y="537669"/>
                  <a:pt x="10268559" y="442054"/>
                </a:cubicBezTo>
                <a:close/>
                <a:moveTo>
                  <a:pt x="3291335" y="338420"/>
                </a:moveTo>
                <a:cubicBezTo>
                  <a:pt x="3324815" y="395296"/>
                  <a:pt x="3358740" y="451691"/>
                  <a:pt x="3390805" y="508163"/>
                </a:cubicBezTo>
                <a:cubicBezTo>
                  <a:pt x="3469925" y="646583"/>
                  <a:pt x="3543427" y="784298"/>
                  <a:pt x="3579062" y="930040"/>
                </a:cubicBezTo>
                <a:cubicBezTo>
                  <a:pt x="3585500" y="799842"/>
                  <a:pt x="3547302" y="683076"/>
                  <a:pt x="3467355" y="559130"/>
                </a:cubicBezTo>
                <a:cubicBezTo>
                  <a:pt x="3420192" y="486029"/>
                  <a:pt x="3371016" y="420934"/>
                  <a:pt x="3310753" y="358140"/>
                </a:cubicBezTo>
                <a:cubicBezTo>
                  <a:pt x="3303466" y="350509"/>
                  <a:pt x="3297626" y="344227"/>
                  <a:pt x="3291335" y="338420"/>
                </a:cubicBezTo>
                <a:close/>
                <a:moveTo>
                  <a:pt x="1635889" y="280494"/>
                </a:moveTo>
                <a:lnTo>
                  <a:pt x="1634800" y="302111"/>
                </a:lnTo>
                <a:cubicBezTo>
                  <a:pt x="1634800" y="302111"/>
                  <a:pt x="1635342" y="287795"/>
                  <a:pt x="1635889" y="280494"/>
                </a:cubicBezTo>
                <a:close/>
                <a:moveTo>
                  <a:pt x="10277529" y="272307"/>
                </a:moveTo>
                <a:cubicBezTo>
                  <a:pt x="10277467" y="274640"/>
                  <a:pt x="10276853" y="277334"/>
                  <a:pt x="10276797" y="279672"/>
                </a:cubicBezTo>
                <a:cubicBezTo>
                  <a:pt x="10284209" y="425149"/>
                  <a:pt x="10331835" y="570199"/>
                  <a:pt x="10385906" y="718031"/>
                </a:cubicBezTo>
                <a:cubicBezTo>
                  <a:pt x="10434036" y="850493"/>
                  <a:pt x="10484873" y="983529"/>
                  <a:pt x="10536458" y="1115310"/>
                </a:cubicBezTo>
                <a:cubicBezTo>
                  <a:pt x="10537315" y="979107"/>
                  <a:pt x="10476552" y="837858"/>
                  <a:pt x="10436479" y="715570"/>
                </a:cubicBezTo>
                <a:cubicBezTo>
                  <a:pt x="10386976" y="566354"/>
                  <a:pt x="10333255" y="419072"/>
                  <a:pt x="10277529" y="272307"/>
                </a:cubicBezTo>
                <a:close/>
                <a:moveTo>
                  <a:pt x="1510397" y="255705"/>
                </a:moveTo>
                <a:cubicBezTo>
                  <a:pt x="1390337" y="300510"/>
                  <a:pt x="1267181" y="337747"/>
                  <a:pt x="1146550" y="373012"/>
                </a:cubicBezTo>
                <a:cubicBezTo>
                  <a:pt x="997862" y="416736"/>
                  <a:pt x="843568" y="461871"/>
                  <a:pt x="698834" y="523272"/>
                </a:cubicBezTo>
                <a:cubicBezTo>
                  <a:pt x="460140" y="624106"/>
                  <a:pt x="242842" y="767577"/>
                  <a:pt x="34256" y="918603"/>
                </a:cubicBezTo>
                <a:cubicBezTo>
                  <a:pt x="196048" y="819849"/>
                  <a:pt x="358125" y="721653"/>
                  <a:pt x="527241" y="636078"/>
                </a:cubicBezTo>
                <a:cubicBezTo>
                  <a:pt x="838255" y="479281"/>
                  <a:pt x="1212318" y="434093"/>
                  <a:pt x="1510397" y="255705"/>
                </a:cubicBezTo>
                <a:close/>
                <a:moveTo>
                  <a:pt x="1313114" y="226216"/>
                </a:moveTo>
                <a:cubicBezTo>
                  <a:pt x="1247578" y="225578"/>
                  <a:pt x="1180153" y="227293"/>
                  <a:pt x="1109304" y="240030"/>
                </a:cubicBezTo>
                <a:cubicBezTo>
                  <a:pt x="689821" y="315031"/>
                  <a:pt x="334655" y="603530"/>
                  <a:pt x="8129" y="901519"/>
                </a:cubicBezTo>
                <a:cubicBezTo>
                  <a:pt x="220923" y="747682"/>
                  <a:pt x="442983" y="599720"/>
                  <a:pt x="687572" y="496629"/>
                </a:cubicBezTo>
                <a:cubicBezTo>
                  <a:pt x="833705" y="435223"/>
                  <a:pt x="989118" y="389520"/>
                  <a:pt x="1138365" y="345515"/>
                </a:cubicBezTo>
                <a:cubicBezTo>
                  <a:pt x="1260121" y="309686"/>
                  <a:pt x="1384681" y="272451"/>
                  <a:pt x="1505579" y="226526"/>
                </a:cubicBezTo>
                <a:cubicBezTo>
                  <a:pt x="1442294" y="229846"/>
                  <a:pt x="1378650" y="226854"/>
                  <a:pt x="1313114" y="226216"/>
                </a:cubicBezTo>
                <a:close/>
                <a:moveTo>
                  <a:pt x="3655073" y="221884"/>
                </a:moveTo>
                <a:cubicBezTo>
                  <a:pt x="3768399" y="336347"/>
                  <a:pt x="3873410" y="455450"/>
                  <a:pt x="3989938" y="562685"/>
                </a:cubicBezTo>
                <a:cubicBezTo>
                  <a:pt x="4106468" y="669916"/>
                  <a:pt x="4234512" y="765281"/>
                  <a:pt x="4393907" y="832258"/>
                </a:cubicBezTo>
                <a:cubicBezTo>
                  <a:pt x="4484865" y="870540"/>
                  <a:pt x="4571866" y="903385"/>
                  <a:pt x="4648051" y="945051"/>
                </a:cubicBezTo>
                <a:cubicBezTo>
                  <a:pt x="4566919" y="872848"/>
                  <a:pt x="4474187" y="813216"/>
                  <a:pt x="4383389" y="755369"/>
                </a:cubicBezTo>
                <a:cubicBezTo>
                  <a:pt x="4310251" y="708460"/>
                  <a:pt x="4234739" y="660250"/>
                  <a:pt x="4165508" y="606196"/>
                </a:cubicBezTo>
                <a:cubicBezTo>
                  <a:pt x="4131846" y="579598"/>
                  <a:pt x="4099524" y="551549"/>
                  <a:pt x="4068162" y="524394"/>
                </a:cubicBezTo>
                <a:cubicBezTo>
                  <a:pt x="4039704" y="499919"/>
                  <a:pt x="4010763" y="474992"/>
                  <a:pt x="3981416" y="451482"/>
                </a:cubicBezTo>
                <a:cubicBezTo>
                  <a:pt x="3923199" y="404909"/>
                  <a:pt x="3860482" y="362236"/>
                  <a:pt x="3800147" y="320872"/>
                </a:cubicBezTo>
                <a:lnTo>
                  <a:pt x="3655073" y="221884"/>
                </a:lnTo>
                <a:close/>
                <a:moveTo>
                  <a:pt x="3670252" y="193798"/>
                </a:moveTo>
                <a:lnTo>
                  <a:pt x="3817258" y="294577"/>
                </a:lnTo>
                <a:cubicBezTo>
                  <a:pt x="3878082" y="336387"/>
                  <a:pt x="3941278" y="379498"/>
                  <a:pt x="4000461" y="426966"/>
                </a:cubicBezTo>
                <a:cubicBezTo>
                  <a:pt x="4030299" y="450926"/>
                  <a:pt x="4059233" y="475849"/>
                  <a:pt x="4088180" y="500774"/>
                </a:cubicBezTo>
                <a:cubicBezTo>
                  <a:pt x="4119532" y="527928"/>
                  <a:pt x="4151864" y="555979"/>
                  <a:pt x="4184555" y="581683"/>
                </a:cubicBezTo>
                <a:cubicBezTo>
                  <a:pt x="4252374" y="635322"/>
                  <a:pt x="4327401" y="683085"/>
                  <a:pt x="4399563" y="729106"/>
                </a:cubicBezTo>
                <a:cubicBezTo>
                  <a:pt x="4497546" y="791788"/>
                  <a:pt x="4597907" y="855772"/>
                  <a:pt x="4684469" y="935680"/>
                </a:cubicBezTo>
                <a:lnTo>
                  <a:pt x="4690271" y="941034"/>
                </a:lnTo>
                <a:cubicBezTo>
                  <a:pt x="4617960" y="705006"/>
                  <a:pt x="4326618" y="547128"/>
                  <a:pt x="4136093" y="429466"/>
                </a:cubicBezTo>
                <a:cubicBezTo>
                  <a:pt x="3985171" y="335831"/>
                  <a:pt x="3831168" y="258155"/>
                  <a:pt x="3670252" y="193798"/>
                </a:cubicBezTo>
                <a:close/>
                <a:moveTo>
                  <a:pt x="9334796" y="27584"/>
                </a:moveTo>
                <a:cubicBezTo>
                  <a:pt x="9406875" y="179228"/>
                  <a:pt x="9503788" y="329542"/>
                  <a:pt x="9651570" y="397505"/>
                </a:cubicBezTo>
                <a:cubicBezTo>
                  <a:pt x="9559808" y="257686"/>
                  <a:pt x="9456900" y="135734"/>
                  <a:pt x="9334796" y="27584"/>
                </a:cubicBezTo>
                <a:close/>
                <a:moveTo>
                  <a:pt x="4440129" y="19571"/>
                </a:moveTo>
                <a:cubicBezTo>
                  <a:pt x="4500684" y="171308"/>
                  <a:pt x="4765312" y="394987"/>
                  <a:pt x="4856525" y="486351"/>
                </a:cubicBezTo>
                <a:cubicBezTo>
                  <a:pt x="4921046" y="550838"/>
                  <a:pt x="4987678" y="618617"/>
                  <a:pt x="5059055" y="679918"/>
                </a:cubicBezTo>
                <a:cubicBezTo>
                  <a:pt x="5130436" y="741218"/>
                  <a:pt x="5206561" y="796043"/>
                  <a:pt x="5290070" y="834619"/>
                </a:cubicBezTo>
                <a:cubicBezTo>
                  <a:pt x="5126032" y="703785"/>
                  <a:pt x="4978794" y="550858"/>
                  <a:pt x="4834991" y="401985"/>
                </a:cubicBezTo>
                <a:cubicBezTo>
                  <a:pt x="4709629" y="271933"/>
                  <a:pt x="4579958" y="138796"/>
                  <a:pt x="4440129" y="19571"/>
                </a:cubicBezTo>
                <a:close/>
                <a:moveTo>
                  <a:pt x="8613009" y="0"/>
                </a:moveTo>
                <a:lnTo>
                  <a:pt x="8720364" y="0"/>
                </a:lnTo>
                <a:lnTo>
                  <a:pt x="8781165" y="82863"/>
                </a:lnTo>
                <a:cubicBezTo>
                  <a:pt x="8835159" y="149786"/>
                  <a:pt x="8896472" y="209441"/>
                  <a:pt x="8971448" y="246946"/>
                </a:cubicBezTo>
                <a:cubicBezTo>
                  <a:pt x="8910775" y="192244"/>
                  <a:pt x="8864937" y="124231"/>
                  <a:pt x="8820691" y="57482"/>
                </a:cubicBezTo>
                <a:lnTo>
                  <a:pt x="8807612" y="38256"/>
                </a:lnTo>
                <a:lnTo>
                  <a:pt x="8780258" y="0"/>
                </a:lnTo>
                <a:lnTo>
                  <a:pt x="8818949" y="0"/>
                </a:lnTo>
                <a:lnTo>
                  <a:pt x="8833783" y="20753"/>
                </a:lnTo>
                <a:lnTo>
                  <a:pt x="8846863" y="39981"/>
                </a:lnTo>
                <a:cubicBezTo>
                  <a:pt x="8881714" y="92040"/>
                  <a:pt x="8917610" y="145725"/>
                  <a:pt x="8960046" y="191389"/>
                </a:cubicBezTo>
                <a:lnTo>
                  <a:pt x="8876789" y="0"/>
                </a:lnTo>
                <a:lnTo>
                  <a:pt x="8980100" y="0"/>
                </a:lnTo>
                <a:lnTo>
                  <a:pt x="9090618" y="287225"/>
                </a:lnTo>
                <a:cubicBezTo>
                  <a:pt x="9321070" y="406548"/>
                  <a:pt x="9546131" y="530850"/>
                  <a:pt x="9762441" y="664587"/>
                </a:cubicBezTo>
                <a:cubicBezTo>
                  <a:pt x="9739891" y="606197"/>
                  <a:pt x="9720655" y="545696"/>
                  <a:pt x="9717826" y="487719"/>
                </a:cubicBezTo>
                <a:cubicBezTo>
                  <a:pt x="9716379" y="487883"/>
                  <a:pt x="9714371" y="488401"/>
                  <a:pt x="9713123" y="487663"/>
                </a:cubicBezTo>
                <a:cubicBezTo>
                  <a:pt x="9492837" y="457254"/>
                  <a:pt x="9357418" y="278154"/>
                  <a:pt x="9260878" y="87448"/>
                </a:cubicBezTo>
                <a:lnTo>
                  <a:pt x="9221522" y="0"/>
                </a:lnTo>
                <a:lnTo>
                  <a:pt x="9425221" y="0"/>
                </a:lnTo>
                <a:lnTo>
                  <a:pt x="9453548" y="23392"/>
                </a:lnTo>
                <a:cubicBezTo>
                  <a:pt x="9515298" y="81904"/>
                  <a:pt x="9572467" y="144207"/>
                  <a:pt x="9625671" y="210960"/>
                </a:cubicBezTo>
                <a:cubicBezTo>
                  <a:pt x="9624081" y="161011"/>
                  <a:pt x="9627113" y="110980"/>
                  <a:pt x="9632927" y="60128"/>
                </a:cubicBezTo>
                <a:lnTo>
                  <a:pt x="9642174" y="0"/>
                </a:lnTo>
                <a:lnTo>
                  <a:pt x="9731615" y="0"/>
                </a:lnTo>
                <a:lnTo>
                  <a:pt x="9721255" y="74242"/>
                </a:lnTo>
                <a:cubicBezTo>
                  <a:pt x="9713264" y="158966"/>
                  <a:pt x="9714814" y="243239"/>
                  <a:pt x="9736458" y="329413"/>
                </a:cubicBezTo>
                <a:cubicBezTo>
                  <a:pt x="9741385" y="251922"/>
                  <a:pt x="9752472" y="174320"/>
                  <a:pt x="9763499" y="99057"/>
                </a:cubicBezTo>
                <a:lnTo>
                  <a:pt x="9777267" y="0"/>
                </a:lnTo>
                <a:lnTo>
                  <a:pt x="9808036" y="0"/>
                </a:lnTo>
                <a:lnTo>
                  <a:pt x="9793821" y="102652"/>
                </a:lnTo>
                <a:cubicBezTo>
                  <a:pt x="9783066" y="174683"/>
                  <a:pt x="9772446" y="248150"/>
                  <a:pt x="9767436" y="321864"/>
                </a:cubicBezTo>
                <a:cubicBezTo>
                  <a:pt x="9782786" y="295954"/>
                  <a:pt x="9799440" y="268443"/>
                  <a:pt x="9814477" y="233531"/>
                </a:cubicBezTo>
                <a:cubicBezTo>
                  <a:pt x="9842546" y="169402"/>
                  <a:pt x="9861429" y="104298"/>
                  <a:pt x="9873012" y="38619"/>
                </a:cubicBezTo>
                <a:lnTo>
                  <a:pt x="9875879" y="0"/>
                </a:lnTo>
                <a:lnTo>
                  <a:pt x="9965253" y="0"/>
                </a:lnTo>
                <a:lnTo>
                  <a:pt x="9930901" y="135026"/>
                </a:lnTo>
                <a:cubicBezTo>
                  <a:pt x="9915560" y="179805"/>
                  <a:pt x="9897837" y="223903"/>
                  <a:pt x="9880832" y="271562"/>
                </a:cubicBezTo>
                <a:cubicBezTo>
                  <a:pt x="9817639" y="451472"/>
                  <a:pt x="9825316" y="573022"/>
                  <a:pt x="9896024" y="749295"/>
                </a:cubicBezTo>
                <a:cubicBezTo>
                  <a:pt x="10068034" y="860020"/>
                  <a:pt x="10235704" y="977341"/>
                  <a:pt x="10395379" y="1102843"/>
                </a:cubicBezTo>
                <a:cubicBezTo>
                  <a:pt x="10227815" y="794610"/>
                  <a:pt x="10104867" y="497696"/>
                  <a:pt x="10225980" y="132061"/>
                </a:cubicBezTo>
                <a:cubicBezTo>
                  <a:pt x="10233239" y="110559"/>
                  <a:pt x="10303382" y="80255"/>
                  <a:pt x="10314210" y="109353"/>
                </a:cubicBezTo>
                <a:cubicBezTo>
                  <a:pt x="10408734" y="350872"/>
                  <a:pt x="10497596" y="594472"/>
                  <a:pt x="10573663" y="842430"/>
                </a:cubicBezTo>
                <a:cubicBezTo>
                  <a:pt x="10618238" y="986363"/>
                  <a:pt x="10653304" y="1120296"/>
                  <a:pt x="10583736" y="1259819"/>
                </a:cubicBezTo>
                <a:cubicBezTo>
                  <a:pt x="10685909" y="1347757"/>
                  <a:pt x="10784700" y="1440157"/>
                  <a:pt x="10880472" y="1537558"/>
                </a:cubicBezTo>
                <a:cubicBezTo>
                  <a:pt x="10849056" y="1070967"/>
                  <a:pt x="11034230" y="637538"/>
                  <a:pt x="11231212" y="216474"/>
                </a:cubicBezTo>
                <a:cubicBezTo>
                  <a:pt x="11242138" y="193394"/>
                  <a:pt x="11319709" y="169841"/>
                  <a:pt x="11317765" y="209405"/>
                </a:cubicBezTo>
                <a:cubicBezTo>
                  <a:pt x="11295958" y="696233"/>
                  <a:pt x="11372236" y="1247562"/>
                  <a:pt x="10982911" y="1622260"/>
                </a:cubicBezTo>
                <a:cubicBezTo>
                  <a:pt x="10979389" y="1625277"/>
                  <a:pt x="10974419" y="1628456"/>
                  <a:pt x="10968747" y="1630552"/>
                </a:cubicBezTo>
                <a:cubicBezTo>
                  <a:pt x="11069120" y="1738803"/>
                  <a:pt x="11166116" y="1851511"/>
                  <a:pt x="11258020" y="1972078"/>
                </a:cubicBezTo>
                <a:cubicBezTo>
                  <a:pt x="11414501" y="2177795"/>
                  <a:pt x="11558425" y="2393089"/>
                  <a:pt x="11688741" y="2616312"/>
                </a:cubicBezTo>
                <a:cubicBezTo>
                  <a:pt x="11728326" y="2494422"/>
                  <a:pt x="11744133" y="2360920"/>
                  <a:pt x="11794425" y="2252109"/>
                </a:cubicBezTo>
                <a:cubicBezTo>
                  <a:pt x="11793785" y="2248682"/>
                  <a:pt x="11793359" y="2244360"/>
                  <a:pt x="11792727" y="2240934"/>
                </a:cubicBezTo>
                <a:cubicBezTo>
                  <a:pt x="11786706" y="2242483"/>
                  <a:pt x="11780344" y="2243486"/>
                  <a:pt x="11776744" y="2242723"/>
                </a:cubicBezTo>
                <a:cubicBezTo>
                  <a:pt x="11442886" y="2179574"/>
                  <a:pt x="11457436" y="1554823"/>
                  <a:pt x="11442546" y="1307592"/>
                </a:cubicBezTo>
                <a:cubicBezTo>
                  <a:pt x="11441155" y="1284728"/>
                  <a:pt x="11514076" y="1258776"/>
                  <a:pt x="11527771" y="1275317"/>
                </a:cubicBezTo>
                <a:cubicBezTo>
                  <a:pt x="11715804" y="1499943"/>
                  <a:pt x="11799388" y="1758422"/>
                  <a:pt x="11851542" y="2034703"/>
                </a:cubicBezTo>
                <a:cubicBezTo>
                  <a:pt x="11913004" y="1924500"/>
                  <a:pt x="12015977" y="1821086"/>
                  <a:pt x="12122505" y="1727948"/>
                </a:cubicBezTo>
                <a:lnTo>
                  <a:pt x="12192000" y="1669975"/>
                </a:lnTo>
                <a:lnTo>
                  <a:pt x="12192000" y="1731063"/>
                </a:lnTo>
                <a:lnTo>
                  <a:pt x="12155105" y="1762181"/>
                </a:lnTo>
                <a:cubicBezTo>
                  <a:pt x="12056052" y="1853318"/>
                  <a:pt x="11965498" y="1956071"/>
                  <a:pt x="11918903" y="2062132"/>
                </a:cubicBezTo>
                <a:cubicBezTo>
                  <a:pt x="11960691" y="1997848"/>
                  <a:pt x="12011970" y="1941101"/>
                  <a:pt x="12067554" y="1888498"/>
                </a:cubicBezTo>
                <a:lnTo>
                  <a:pt x="12192000" y="1782392"/>
                </a:lnTo>
                <a:lnTo>
                  <a:pt x="12192000" y="1822559"/>
                </a:lnTo>
                <a:lnTo>
                  <a:pt x="12087498" y="1911764"/>
                </a:lnTo>
                <a:cubicBezTo>
                  <a:pt x="12032329" y="1964102"/>
                  <a:pt x="11981742" y="2020408"/>
                  <a:pt x="11941335" y="2083809"/>
                </a:cubicBezTo>
                <a:cubicBezTo>
                  <a:pt x="11925082" y="2109523"/>
                  <a:pt x="11910985" y="2136169"/>
                  <a:pt x="11898139" y="2163553"/>
                </a:cubicBezTo>
                <a:cubicBezTo>
                  <a:pt x="11945914" y="2129922"/>
                  <a:pt x="11992854" y="2093778"/>
                  <a:pt x="12037359" y="2053816"/>
                </a:cubicBezTo>
                <a:lnTo>
                  <a:pt x="12192000" y="1901891"/>
                </a:lnTo>
                <a:lnTo>
                  <a:pt x="12192000" y="1973912"/>
                </a:lnTo>
                <a:lnTo>
                  <a:pt x="12054488" y="2104939"/>
                </a:lnTo>
                <a:cubicBezTo>
                  <a:pt x="12007570" y="2147210"/>
                  <a:pt x="11919625" y="2193495"/>
                  <a:pt x="11880977" y="2245040"/>
                </a:cubicBezTo>
                <a:cubicBezTo>
                  <a:pt x="11880428" y="2245391"/>
                  <a:pt x="11880223" y="2246288"/>
                  <a:pt x="11879666" y="2246644"/>
                </a:cubicBezTo>
                <a:cubicBezTo>
                  <a:pt x="11877599" y="2249494"/>
                  <a:pt x="11875186" y="2251803"/>
                  <a:pt x="11873674" y="2254306"/>
                </a:cubicBezTo>
                <a:cubicBezTo>
                  <a:pt x="11806563" y="2362374"/>
                  <a:pt x="11801847" y="2563131"/>
                  <a:pt x="11738608" y="2689417"/>
                </a:cubicBezTo>
                <a:cubicBezTo>
                  <a:pt x="11737642" y="2691562"/>
                  <a:pt x="11735234" y="2693876"/>
                  <a:pt x="11732820" y="2696184"/>
                </a:cubicBezTo>
                <a:cubicBezTo>
                  <a:pt x="11856220" y="2915593"/>
                  <a:pt x="11965159" y="3142523"/>
                  <a:pt x="12058063" y="3376045"/>
                </a:cubicBezTo>
                <a:lnTo>
                  <a:pt x="12077722" y="3428999"/>
                </a:lnTo>
                <a:lnTo>
                  <a:pt x="11980831" y="3428999"/>
                </a:lnTo>
                <a:lnTo>
                  <a:pt x="11842370" y="3103596"/>
                </a:lnTo>
                <a:lnTo>
                  <a:pt x="11807118" y="3032642"/>
                </a:lnTo>
                <a:cubicBezTo>
                  <a:pt x="11675874" y="2761726"/>
                  <a:pt x="11523363" y="2501353"/>
                  <a:pt x="11352410" y="2253534"/>
                </a:cubicBezTo>
                <a:cubicBezTo>
                  <a:pt x="11349154" y="2253314"/>
                  <a:pt x="11346248" y="2253642"/>
                  <a:pt x="11344098" y="2252717"/>
                </a:cubicBezTo>
                <a:cubicBezTo>
                  <a:pt x="11146884" y="2178050"/>
                  <a:pt x="10940954" y="2145737"/>
                  <a:pt x="10730809" y="2156749"/>
                </a:cubicBezTo>
                <a:cubicBezTo>
                  <a:pt x="10726045" y="2159034"/>
                  <a:pt x="10720166" y="2162021"/>
                  <a:pt x="10713050" y="2164271"/>
                </a:cubicBezTo>
                <a:cubicBezTo>
                  <a:pt x="10300570" y="2303161"/>
                  <a:pt x="9845774" y="2211588"/>
                  <a:pt x="9420192" y="2263050"/>
                </a:cubicBezTo>
                <a:cubicBezTo>
                  <a:pt x="9405112" y="2265029"/>
                  <a:pt x="9380308" y="2257903"/>
                  <a:pt x="9404066" y="2242708"/>
                </a:cubicBezTo>
                <a:cubicBezTo>
                  <a:pt x="9811305" y="1986077"/>
                  <a:pt x="10269729" y="1904413"/>
                  <a:pt x="10712309" y="2109562"/>
                </a:cubicBezTo>
                <a:cubicBezTo>
                  <a:pt x="10909559" y="2093006"/>
                  <a:pt x="11103888" y="2112041"/>
                  <a:pt x="11291486" y="2166804"/>
                </a:cubicBezTo>
                <a:cubicBezTo>
                  <a:pt x="11253937" y="2114176"/>
                  <a:pt x="11215832" y="2061905"/>
                  <a:pt x="11176624" y="2010340"/>
                </a:cubicBezTo>
                <a:cubicBezTo>
                  <a:pt x="11019444" y="1803532"/>
                  <a:pt x="10848144" y="1617247"/>
                  <a:pt x="10665962" y="1445588"/>
                </a:cubicBezTo>
                <a:cubicBezTo>
                  <a:pt x="10659400" y="1447493"/>
                  <a:pt x="10653378" y="1449043"/>
                  <a:pt x="10647017" y="1450047"/>
                </a:cubicBezTo>
                <a:cubicBezTo>
                  <a:pt x="10469841" y="1508947"/>
                  <a:pt x="10294852" y="1560315"/>
                  <a:pt x="10107096" y="1560072"/>
                </a:cubicBezTo>
                <a:cubicBezTo>
                  <a:pt x="9884392" y="1559955"/>
                  <a:pt x="9658777" y="1518776"/>
                  <a:pt x="9439953" y="1480921"/>
                </a:cubicBezTo>
                <a:cubicBezTo>
                  <a:pt x="9408584" y="1475693"/>
                  <a:pt x="9464056" y="1445580"/>
                  <a:pt x="9470279" y="1443131"/>
                </a:cubicBezTo>
                <a:cubicBezTo>
                  <a:pt x="9777078" y="1343480"/>
                  <a:pt x="10227985" y="1251296"/>
                  <a:pt x="10565024" y="1352269"/>
                </a:cubicBezTo>
                <a:cubicBezTo>
                  <a:pt x="10362949" y="1172638"/>
                  <a:pt x="10148128" y="1009593"/>
                  <a:pt x="9922490" y="858833"/>
                </a:cubicBezTo>
                <a:cubicBezTo>
                  <a:pt x="9921938" y="859186"/>
                  <a:pt x="9921032" y="858993"/>
                  <a:pt x="9920481" y="859346"/>
                </a:cubicBezTo>
                <a:cubicBezTo>
                  <a:pt x="9919033" y="859508"/>
                  <a:pt x="9917026" y="860026"/>
                  <a:pt x="9916127" y="859836"/>
                </a:cubicBezTo>
                <a:cubicBezTo>
                  <a:pt x="9902906" y="859860"/>
                  <a:pt x="9795895" y="935971"/>
                  <a:pt x="9791125" y="938248"/>
                </a:cubicBezTo>
                <a:cubicBezTo>
                  <a:pt x="9707175" y="977384"/>
                  <a:pt x="9617775" y="1003133"/>
                  <a:pt x="9528364" y="1022767"/>
                </a:cubicBezTo>
                <a:cubicBezTo>
                  <a:pt x="9228232" y="1089029"/>
                  <a:pt x="8927622" y="1097349"/>
                  <a:pt x="8629850" y="1184329"/>
                </a:cubicBezTo>
                <a:cubicBezTo>
                  <a:pt x="8609591" y="1190390"/>
                  <a:pt x="8554225" y="1189011"/>
                  <a:pt x="8600239" y="1167243"/>
                </a:cubicBezTo>
                <a:cubicBezTo>
                  <a:pt x="8928850" y="1009196"/>
                  <a:pt x="9367700" y="707057"/>
                  <a:pt x="9761570" y="753283"/>
                </a:cubicBezTo>
                <a:cubicBezTo>
                  <a:pt x="9633677" y="672602"/>
                  <a:pt x="9502269" y="594929"/>
                  <a:pt x="9368237" y="520470"/>
                </a:cubicBezTo>
                <a:cubicBezTo>
                  <a:pt x="9363677" y="521852"/>
                  <a:pt x="9358768" y="522697"/>
                  <a:pt x="9354614" y="522288"/>
                </a:cubicBezTo>
                <a:cubicBezTo>
                  <a:pt x="9045666" y="683095"/>
                  <a:pt x="8711508" y="755792"/>
                  <a:pt x="8364351" y="730267"/>
                </a:cubicBezTo>
                <a:cubicBezTo>
                  <a:pt x="8322605" y="727073"/>
                  <a:pt x="8373028" y="696362"/>
                  <a:pt x="8386567" y="690760"/>
                </a:cubicBezTo>
                <a:cubicBezTo>
                  <a:pt x="8661942" y="588222"/>
                  <a:pt x="8938634" y="428115"/>
                  <a:pt x="9231713" y="444539"/>
                </a:cubicBezTo>
                <a:lnTo>
                  <a:pt x="9023301" y="334109"/>
                </a:lnTo>
                <a:cubicBezTo>
                  <a:pt x="9018245" y="333512"/>
                  <a:pt x="9014299" y="332207"/>
                  <a:pt x="9010556" y="329998"/>
                </a:cubicBezTo>
                <a:cubicBezTo>
                  <a:pt x="8866159" y="300489"/>
                  <a:pt x="8772044" y="209935"/>
                  <a:pt x="8687367" y="101276"/>
                </a:cubicBezTo>
                <a:lnTo>
                  <a:pt x="8613009" y="0"/>
                </a:lnTo>
                <a:close/>
                <a:moveTo>
                  <a:pt x="4382818" y="0"/>
                </a:moveTo>
                <a:lnTo>
                  <a:pt x="4463614" y="0"/>
                </a:lnTo>
                <a:lnTo>
                  <a:pt x="4557150" y="81023"/>
                </a:lnTo>
                <a:cubicBezTo>
                  <a:pt x="4661606" y="177446"/>
                  <a:pt x="4760255" y="280152"/>
                  <a:pt x="4856936" y="380146"/>
                </a:cubicBezTo>
                <a:cubicBezTo>
                  <a:pt x="4939779" y="466025"/>
                  <a:pt x="5024071" y="553240"/>
                  <a:pt x="5111996" y="636759"/>
                </a:cubicBezTo>
                <a:cubicBezTo>
                  <a:pt x="5199925" y="720276"/>
                  <a:pt x="5291490" y="800096"/>
                  <a:pt x="5388878" y="871185"/>
                </a:cubicBezTo>
                <a:cubicBezTo>
                  <a:pt x="5401114" y="874421"/>
                  <a:pt x="5413353" y="877662"/>
                  <a:pt x="5425556" y="879967"/>
                </a:cubicBezTo>
                <a:cubicBezTo>
                  <a:pt x="5290970" y="693931"/>
                  <a:pt x="5119226" y="545244"/>
                  <a:pt x="4943646" y="393916"/>
                </a:cubicBezTo>
                <a:cubicBezTo>
                  <a:pt x="4828850" y="295110"/>
                  <a:pt x="4714058" y="196311"/>
                  <a:pt x="4594837" y="103274"/>
                </a:cubicBezTo>
                <a:cubicBezTo>
                  <a:pt x="4578644" y="90676"/>
                  <a:pt x="4548631" y="60178"/>
                  <a:pt x="4518536" y="31511"/>
                </a:cubicBezTo>
                <a:lnTo>
                  <a:pt x="4483543" y="0"/>
                </a:lnTo>
                <a:lnTo>
                  <a:pt x="4534233" y="0"/>
                </a:lnTo>
                <a:lnTo>
                  <a:pt x="4633631" y="74706"/>
                </a:lnTo>
                <a:cubicBezTo>
                  <a:pt x="4740433" y="159974"/>
                  <a:pt x="4845128" y="247888"/>
                  <a:pt x="4949299" y="337336"/>
                </a:cubicBezTo>
                <a:cubicBezTo>
                  <a:pt x="5065543" y="437477"/>
                  <a:pt x="5184542" y="536579"/>
                  <a:pt x="5291452" y="647801"/>
                </a:cubicBezTo>
                <a:cubicBezTo>
                  <a:pt x="5309900" y="666629"/>
                  <a:pt x="5393714" y="782504"/>
                  <a:pt x="5434998" y="825100"/>
                </a:cubicBezTo>
                <a:cubicBezTo>
                  <a:pt x="5369347" y="743892"/>
                  <a:pt x="5356822" y="407202"/>
                  <a:pt x="5351015" y="331989"/>
                </a:cubicBezTo>
                <a:cubicBezTo>
                  <a:pt x="5345883" y="264779"/>
                  <a:pt x="5343618" y="197920"/>
                  <a:pt x="5344012" y="131333"/>
                </a:cubicBezTo>
                <a:lnTo>
                  <a:pt x="5349920" y="0"/>
                </a:lnTo>
                <a:lnTo>
                  <a:pt x="5401317" y="0"/>
                </a:lnTo>
                <a:cubicBezTo>
                  <a:pt x="5401164" y="27934"/>
                  <a:pt x="5401012" y="55867"/>
                  <a:pt x="5400859" y="83801"/>
                </a:cubicBezTo>
                <a:cubicBezTo>
                  <a:pt x="5401142" y="121653"/>
                  <a:pt x="5401664" y="157291"/>
                  <a:pt x="5401644" y="188847"/>
                </a:cubicBezTo>
                <a:cubicBezTo>
                  <a:pt x="5401790" y="378859"/>
                  <a:pt x="5425483" y="563734"/>
                  <a:pt x="5467256" y="746494"/>
                </a:cubicBezTo>
                <a:cubicBezTo>
                  <a:pt x="5469824" y="542868"/>
                  <a:pt x="5459296" y="337904"/>
                  <a:pt x="5448069" y="138554"/>
                </a:cubicBezTo>
                <a:lnTo>
                  <a:pt x="5440458" y="0"/>
                </a:lnTo>
                <a:lnTo>
                  <a:pt x="5472521" y="0"/>
                </a:lnTo>
                <a:lnTo>
                  <a:pt x="5480135" y="136802"/>
                </a:lnTo>
                <a:cubicBezTo>
                  <a:pt x="5490809" y="333845"/>
                  <a:pt x="5501220" y="536024"/>
                  <a:pt x="5499023" y="737310"/>
                </a:cubicBezTo>
                <a:cubicBezTo>
                  <a:pt x="5546233" y="555186"/>
                  <a:pt x="5562118" y="370116"/>
                  <a:pt x="5547022" y="178838"/>
                </a:cubicBezTo>
                <a:lnTo>
                  <a:pt x="5522799" y="0"/>
                </a:lnTo>
                <a:lnTo>
                  <a:pt x="5573386" y="0"/>
                </a:lnTo>
                <a:lnTo>
                  <a:pt x="5587618" y="82353"/>
                </a:lnTo>
                <a:cubicBezTo>
                  <a:pt x="5626891" y="364989"/>
                  <a:pt x="5616244" y="649256"/>
                  <a:pt x="5519779" y="930223"/>
                </a:cubicBezTo>
                <a:cubicBezTo>
                  <a:pt x="5520262" y="930669"/>
                  <a:pt x="5520293" y="931602"/>
                  <a:pt x="5520293" y="931602"/>
                </a:cubicBezTo>
                <a:cubicBezTo>
                  <a:pt x="5627244" y="1008825"/>
                  <a:pt x="5699666" y="1119575"/>
                  <a:pt x="5767221" y="1236564"/>
                </a:cubicBezTo>
                <a:cubicBezTo>
                  <a:pt x="6275281" y="1270277"/>
                  <a:pt x="6739386" y="1349523"/>
                  <a:pt x="6937169" y="1386941"/>
                </a:cubicBezTo>
                <a:cubicBezTo>
                  <a:pt x="7134952" y="1424359"/>
                  <a:pt x="7020263" y="1474218"/>
                  <a:pt x="6953922" y="1461068"/>
                </a:cubicBezTo>
                <a:cubicBezTo>
                  <a:pt x="6799988" y="1430556"/>
                  <a:pt x="6485790" y="1386676"/>
                  <a:pt x="6071359" y="1341770"/>
                </a:cubicBezTo>
                <a:lnTo>
                  <a:pt x="6038839" y="1335474"/>
                </a:lnTo>
                <a:cubicBezTo>
                  <a:pt x="6038795" y="1335265"/>
                  <a:pt x="6038750" y="1335056"/>
                  <a:pt x="6038706" y="1334847"/>
                </a:cubicBezTo>
                <a:lnTo>
                  <a:pt x="6037784" y="1335270"/>
                </a:lnTo>
                <a:lnTo>
                  <a:pt x="6038839" y="1335474"/>
                </a:lnTo>
                <a:lnTo>
                  <a:pt x="6040338" y="1342418"/>
                </a:lnTo>
                <a:cubicBezTo>
                  <a:pt x="6039088" y="1352803"/>
                  <a:pt x="6034314" y="1365510"/>
                  <a:pt x="6024488" y="1380903"/>
                </a:cubicBezTo>
                <a:cubicBezTo>
                  <a:pt x="5910095" y="1629984"/>
                  <a:pt x="5773348" y="1867385"/>
                  <a:pt x="5599771" y="2080652"/>
                </a:cubicBezTo>
                <a:cubicBezTo>
                  <a:pt x="5583815" y="2100842"/>
                  <a:pt x="5566811" y="2118293"/>
                  <a:pt x="5548843" y="2134845"/>
                </a:cubicBezTo>
                <a:cubicBezTo>
                  <a:pt x="5773782" y="2216205"/>
                  <a:pt x="5890323" y="2638151"/>
                  <a:pt x="5940952" y="2821028"/>
                </a:cubicBezTo>
                <a:cubicBezTo>
                  <a:pt x="5979301" y="2958982"/>
                  <a:pt x="6009900" y="3098294"/>
                  <a:pt x="6043441" y="3236847"/>
                </a:cubicBezTo>
                <a:lnTo>
                  <a:pt x="6093432" y="3429000"/>
                </a:lnTo>
                <a:lnTo>
                  <a:pt x="6034344" y="3429000"/>
                </a:lnTo>
                <a:lnTo>
                  <a:pt x="6026679" y="3407959"/>
                </a:lnTo>
                <a:cubicBezTo>
                  <a:pt x="5958957" y="3236497"/>
                  <a:pt x="5878558" y="3069078"/>
                  <a:pt x="5800441" y="2906286"/>
                </a:cubicBezTo>
                <a:cubicBezTo>
                  <a:pt x="5703359" y="2702918"/>
                  <a:pt x="5602295" y="2493187"/>
                  <a:pt x="5526562" y="2276388"/>
                </a:cubicBezTo>
                <a:cubicBezTo>
                  <a:pt x="5523956" y="2269505"/>
                  <a:pt x="5521803" y="2262139"/>
                  <a:pt x="5519640" y="2254774"/>
                </a:cubicBezTo>
                <a:cubicBezTo>
                  <a:pt x="5523207" y="2541988"/>
                  <a:pt x="5738292" y="2877566"/>
                  <a:pt x="5844559" y="3124349"/>
                </a:cubicBezTo>
                <a:lnTo>
                  <a:pt x="5975994" y="3429000"/>
                </a:lnTo>
                <a:lnTo>
                  <a:pt x="5898547" y="3429000"/>
                </a:lnTo>
                <a:lnTo>
                  <a:pt x="5682041" y="2926860"/>
                </a:lnTo>
                <a:cubicBezTo>
                  <a:pt x="5609136" y="2757449"/>
                  <a:pt x="5505535" y="2577625"/>
                  <a:pt x="5461758" y="2391220"/>
                </a:cubicBezTo>
                <a:cubicBezTo>
                  <a:pt x="5415457" y="2654349"/>
                  <a:pt x="5335494" y="2905433"/>
                  <a:pt x="5237282" y="3150086"/>
                </a:cubicBezTo>
                <a:lnTo>
                  <a:pt x="5115009" y="3429000"/>
                </a:lnTo>
                <a:lnTo>
                  <a:pt x="5028074" y="3429000"/>
                </a:lnTo>
                <a:lnTo>
                  <a:pt x="5079508" y="3320074"/>
                </a:lnTo>
                <a:cubicBezTo>
                  <a:pt x="5200211" y="3053556"/>
                  <a:pt x="5305048" y="2781716"/>
                  <a:pt x="5371846" y="2495413"/>
                </a:cubicBezTo>
                <a:lnTo>
                  <a:pt x="5270512" y="2709975"/>
                </a:lnTo>
                <a:cubicBezTo>
                  <a:pt x="5192357" y="2875175"/>
                  <a:pt x="5112108" y="3046512"/>
                  <a:pt x="5062409" y="3224544"/>
                </a:cubicBezTo>
                <a:cubicBezTo>
                  <a:pt x="5053035" y="3257987"/>
                  <a:pt x="5045072" y="3291843"/>
                  <a:pt x="5036628" y="3325247"/>
                </a:cubicBezTo>
                <a:lnTo>
                  <a:pt x="5009112" y="3429000"/>
                </a:lnTo>
                <a:lnTo>
                  <a:pt x="4976679" y="3429000"/>
                </a:lnTo>
                <a:lnTo>
                  <a:pt x="5006537" y="3318068"/>
                </a:lnTo>
                <a:cubicBezTo>
                  <a:pt x="5014940" y="3283729"/>
                  <a:pt x="5022903" y="3249883"/>
                  <a:pt x="5032723" y="3215957"/>
                </a:cubicBezTo>
                <a:cubicBezTo>
                  <a:pt x="5083245" y="3035091"/>
                  <a:pt x="5164383" y="2862790"/>
                  <a:pt x="5242949" y="2696175"/>
                </a:cubicBezTo>
                <a:lnTo>
                  <a:pt x="5286321" y="2604555"/>
                </a:lnTo>
                <a:cubicBezTo>
                  <a:pt x="5153522" y="2789172"/>
                  <a:pt x="5058694" y="2991826"/>
                  <a:pt x="5008210" y="3220194"/>
                </a:cubicBezTo>
                <a:cubicBezTo>
                  <a:pt x="4999505" y="3258732"/>
                  <a:pt x="4992445" y="3297670"/>
                  <a:pt x="4986321" y="3336687"/>
                </a:cubicBezTo>
                <a:lnTo>
                  <a:pt x="4973474" y="3429000"/>
                </a:lnTo>
                <a:lnTo>
                  <a:pt x="4907178" y="3429000"/>
                </a:lnTo>
                <a:lnTo>
                  <a:pt x="4910810" y="3400660"/>
                </a:lnTo>
                <a:cubicBezTo>
                  <a:pt x="4927183" y="3266980"/>
                  <a:pt x="4945608" y="3133743"/>
                  <a:pt x="4987461" y="3003994"/>
                </a:cubicBezTo>
                <a:cubicBezTo>
                  <a:pt x="5033887" y="2860556"/>
                  <a:pt x="5098947" y="2728948"/>
                  <a:pt x="5179262" y="2606044"/>
                </a:cubicBezTo>
                <a:cubicBezTo>
                  <a:pt x="5016033" y="2740178"/>
                  <a:pt x="4838252" y="2859995"/>
                  <a:pt x="4689678" y="3011241"/>
                </a:cubicBezTo>
                <a:cubicBezTo>
                  <a:pt x="4615724" y="3086503"/>
                  <a:pt x="4545518" y="3165166"/>
                  <a:pt x="4477543" y="3245836"/>
                </a:cubicBezTo>
                <a:lnTo>
                  <a:pt x="4329957" y="3429000"/>
                </a:lnTo>
                <a:lnTo>
                  <a:pt x="4218595" y="3429000"/>
                </a:lnTo>
                <a:lnTo>
                  <a:pt x="4368888" y="3239412"/>
                </a:lnTo>
                <a:cubicBezTo>
                  <a:pt x="4431654" y="3162444"/>
                  <a:pt x="4495926" y="3086754"/>
                  <a:pt x="4563091" y="3013508"/>
                </a:cubicBezTo>
                <a:cubicBezTo>
                  <a:pt x="4810353" y="2744676"/>
                  <a:pt x="5160740" y="2562069"/>
                  <a:pt x="5387324" y="2276830"/>
                </a:cubicBezTo>
                <a:cubicBezTo>
                  <a:pt x="5286064" y="2365177"/>
                  <a:pt x="5178968" y="2447241"/>
                  <a:pt x="5073620" y="2526437"/>
                </a:cubicBezTo>
                <a:cubicBezTo>
                  <a:pt x="4943865" y="2624305"/>
                  <a:pt x="4809130" y="2725627"/>
                  <a:pt x="4689789" y="2839382"/>
                </a:cubicBezTo>
                <a:cubicBezTo>
                  <a:pt x="4591303" y="2932972"/>
                  <a:pt x="4502007" y="3035046"/>
                  <a:pt x="4418722" y="3141886"/>
                </a:cubicBezTo>
                <a:lnTo>
                  <a:pt x="4214944" y="3429000"/>
                </a:lnTo>
                <a:lnTo>
                  <a:pt x="4177898" y="3429000"/>
                </a:lnTo>
                <a:lnTo>
                  <a:pt x="4391597" y="3127370"/>
                </a:lnTo>
                <a:cubicBezTo>
                  <a:pt x="4476641" y="3017900"/>
                  <a:pt x="4567929" y="2913186"/>
                  <a:pt x="4668889" y="2817399"/>
                </a:cubicBezTo>
                <a:cubicBezTo>
                  <a:pt x="4789603" y="2703122"/>
                  <a:pt x="4925227" y="2600827"/>
                  <a:pt x="5055427" y="2502476"/>
                </a:cubicBezTo>
                <a:cubicBezTo>
                  <a:pt x="5161670" y="2422314"/>
                  <a:pt x="5270142" y="2339732"/>
                  <a:pt x="5371814" y="2249975"/>
                </a:cubicBezTo>
                <a:cubicBezTo>
                  <a:pt x="5250056" y="2303278"/>
                  <a:pt x="5117554" y="2332328"/>
                  <a:pt x="4987918" y="2409701"/>
                </a:cubicBezTo>
                <a:cubicBezTo>
                  <a:pt x="4699961" y="2581191"/>
                  <a:pt x="4491898" y="2857162"/>
                  <a:pt x="4317146" y="3158716"/>
                </a:cubicBezTo>
                <a:lnTo>
                  <a:pt x="4171627" y="3429000"/>
                </a:lnTo>
                <a:lnTo>
                  <a:pt x="4081585" y="3429000"/>
                </a:lnTo>
                <a:lnTo>
                  <a:pt x="4238603" y="3130341"/>
                </a:lnTo>
                <a:cubicBezTo>
                  <a:pt x="4385995" y="2870856"/>
                  <a:pt x="4555804" y="2627475"/>
                  <a:pt x="4778333" y="2444626"/>
                </a:cubicBezTo>
                <a:cubicBezTo>
                  <a:pt x="4974935" y="2283072"/>
                  <a:pt x="5214460" y="2274893"/>
                  <a:pt x="5414185" y="2144882"/>
                </a:cubicBezTo>
                <a:cubicBezTo>
                  <a:pt x="5665168" y="1980695"/>
                  <a:pt x="5834734" y="1608780"/>
                  <a:pt x="5959648" y="1331797"/>
                </a:cubicBezTo>
                <a:cubicBezTo>
                  <a:pt x="5758178" y="1313307"/>
                  <a:pt x="5556149" y="1304150"/>
                  <a:pt x="5355019" y="1305672"/>
                </a:cubicBezTo>
                <a:cubicBezTo>
                  <a:pt x="5292258" y="1471655"/>
                  <a:pt x="5203125" y="1618664"/>
                  <a:pt x="5083565" y="1750121"/>
                </a:cubicBezTo>
                <a:cubicBezTo>
                  <a:pt x="5049677" y="1950813"/>
                  <a:pt x="4862890" y="2066797"/>
                  <a:pt x="4713577" y="2187803"/>
                </a:cubicBezTo>
                <a:cubicBezTo>
                  <a:pt x="4481263" y="2376403"/>
                  <a:pt x="4239092" y="2551417"/>
                  <a:pt x="3989559" y="2716945"/>
                </a:cubicBezTo>
                <a:cubicBezTo>
                  <a:pt x="3958721" y="2737743"/>
                  <a:pt x="3915645" y="2662150"/>
                  <a:pt x="3939824" y="2637900"/>
                </a:cubicBezTo>
                <a:cubicBezTo>
                  <a:pt x="4170724" y="2402323"/>
                  <a:pt x="4361787" y="2137131"/>
                  <a:pt x="4584537" y="1895826"/>
                </a:cubicBezTo>
                <a:cubicBezTo>
                  <a:pt x="4710868" y="1758971"/>
                  <a:pt x="4848359" y="1668244"/>
                  <a:pt x="5037105" y="1659765"/>
                </a:cubicBezTo>
                <a:cubicBezTo>
                  <a:pt x="5038033" y="1659728"/>
                  <a:pt x="5039001" y="1660622"/>
                  <a:pt x="5039930" y="1660585"/>
                </a:cubicBezTo>
                <a:cubicBezTo>
                  <a:pt x="5133008" y="1553937"/>
                  <a:pt x="5207480" y="1436387"/>
                  <a:pt x="5263764" y="1306525"/>
                </a:cubicBezTo>
                <a:cubicBezTo>
                  <a:pt x="4867298" y="1314930"/>
                  <a:pt x="4472427" y="1363315"/>
                  <a:pt x="4086300" y="1455599"/>
                </a:cubicBezTo>
                <a:cubicBezTo>
                  <a:pt x="4087456" y="1461142"/>
                  <a:pt x="4087673" y="1466720"/>
                  <a:pt x="4085485" y="1470070"/>
                </a:cubicBezTo>
                <a:cubicBezTo>
                  <a:pt x="4003302" y="1581406"/>
                  <a:pt x="3928312" y="1697573"/>
                  <a:pt x="3871915" y="1824645"/>
                </a:cubicBezTo>
                <a:cubicBezTo>
                  <a:pt x="3845467" y="1885321"/>
                  <a:pt x="3832705" y="1973857"/>
                  <a:pt x="3799374" y="2037127"/>
                </a:cubicBezTo>
                <a:cubicBezTo>
                  <a:pt x="3785138" y="2416399"/>
                  <a:pt x="3675506" y="2848604"/>
                  <a:pt x="3498850" y="3232888"/>
                </a:cubicBezTo>
                <a:lnTo>
                  <a:pt x="3399216" y="3429000"/>
                </a:lnTo>
                <a:lnTo>
                  <a:pt x="3303688" y="3429000"/>
                </a:lnTo>
                <a:lnTo>
                  <a:pt x="3391774" y="3268181"/>
                </a:lnTo>
                <a:cubicBezTo>
                  <a:pt x="3573729" y="2908659"/>
                  <a:pt x="3697480" y="2493895"/>
                  <a:pt x="3735540" y="2117923"/>
                </a:cubicBezTo>
                <a:cubicBezTo>
                  <a:pt x="3733489" y="2124993"/>
                  <a:pt x="3731483" y="2132993"/>
                  <a:pt x="3729438" y="2140058"/>
                </a:cubicBezTo>
                <a:cubicBezTo>
                  <a:pt x="3722922" y="2163607"/>
                  <a:pt x="3715485" y="2187189"/>
                  <a:pt x="3707782" y="2215908"/>
                </a:cubicBezTo>
                <a:cubicBezTo>
                  <a:pt x="3671550" y="2346366"/>
                  <a:pt x="3633159" y="2481098"/>
                  <a:pt x="3583827" y="2610215"/>
                </a:cubicBezTo>
                <a:cubicBezTo>
                  <a:pt x="3571998" y="2640498"/>
                  <a:pt x="3559686" y="2670330"/>
                  <a:pt x="3547861" y="2700609"/>
                </a:cubicBezTo>
                <a:cubicBezTo>
                  <a:pt x="3528366" y="2748894"/>
                  <a:pt x="3507534" y="2798631"/>
                  <a:pt x="3490905" y="2848660"/>
                </a:cubicBezTo>
                <a:cubicBezTo>
                  <a:pt x="3477958" y="2885973"/>
                  <a:pt x="3466463" y="2924624"/>
                  <a:pt x="3455859" y="2962301"/>
                </a:cubicBezTo>
                <a:cubicBezTo>
                  <a:pt x="3447266" y="2991993"/>
                  <a:pt x="3438672" y="3021673"/>
                  <a:pt x="3429112" y="3050469"/>
                </a:cubicBezTo>
                <a:cubicBezTo>
                  <a:pt x="3394330" y="3158977"/>
                  <a:pt x="3348719" y="3264654"/>
                  <a:pt x="3304862" y="3367476"/>
                </a:cubicBezTo>
                <a:lnTo>
                  <a:pt x="3276071" y="3429000"/>
                </a:lnTo>
                <a:lnTo>
                  <a:pt x="3240805" y="3429000"/>
                </a:lnTo>
                <a:lnTo>
                  <a:pt x="3275917" y="3354192"/>
                </a:lnTo>
                <a:cubicBezTo>
                  <a:pt x="3319817" y="3252303"/>
                  <a:pt x="3364982" y="3147108"/>
                  <a:pt x="3399358" y="3040011"/>
                </a:cubicBezTo>
                <a:cubicBezTo>
                  <a:pt x="3408430" y="3010778"/>
                  <a:pt x="3417061" y="2982021"/>
                  <a:pt x="3425650" y="2952333"/>
                </a:cubicBezTo>
                <a:cubicBezTo>
                  <a:pt x="3436256" y="2914653"/>
                  <a:pt x="3448199" y="2875520"/>
                  <a:pt x="3460661" y="2837763"/>
                </a:cubicBezTo>
                <a:cubicBezTo>
                  <a:pt x="3477731" y="2787246"/>
                  <a:pt x="3498530" y="2736579"/>
                  <a:pt x="3518021" y="2688298"/>
                </a:cubicBezTo>
                <a:cubicBezTo>
                  <a:pt x="3530339" y="2658462"/>
                  <a:pt x="3542206" y="2629115"/>
                  <a:pt x="3554035" y="2598832"/>
                </a:cubicBezTo>
                <a:cubicBezTo>
                  <a:pt x="3602956" y="2471128"/>
                  <a:pt x="3640454" y="2337362"/>
                  <a:pt x="3677174" y="2207351"/>
                </a:cubicBezTo>
                <a:cubicBezTo>
                  <a:pt x="3685353" y="2179086"/>
                  <a:pt x="3692308" y="2155047"/>
                  <a:pt x="3698819" y="2131503"/>
                </a:cubicBezTo>
                <a:cubicBezTo>
                  <a:pt x="3699603" y="2127742"/>
                  <a:pt x="3701314" y="2123952"/>
                  <a:pt x="3702094" y="2120194"/>
                </a:cubicBezTo>
                <a:cubicBezTo>
                  <a:pt x="3586407" y="2255227"/>
                  <a:pt x="3491727" y="2426671"/>
                  <a:pt x="3398355" y="2665603"/>
                </a:cubicBezTo>
                <a:cubicBezTo>
                  <a:pt x="3309322" y="2893763"/>
                  <a:pt x="3241029" y="3129474"/>
                  <a:pt x="3193941" y="3369775"/>
                </a:cubicBezTo>
                <a:lnTo>
                  <a:pt x="3184140" y="3429000"/>
                </a:lnTo>
                <a:lnTo>
                  <a:pt x="3099978" y="3429000"/>
                </a:lnTo>
                <a:lnTo>
                  <a:pt x="3101556" y="3414337"/>
                </a:lnTo>
                <a:cubicBezTo>
                  <a:pt x="3144932" y="3050621"/>
                  <a:pt x="3209988" y="2683612"/>
                  <a:pt x="3370162" y="2356550"/>
                </a:cubicBezTo>
                <a:cubicBezTo>
                  <a:pt x="3467073" y="2159398"/>
                  <a:pt x="3627623" y="2109666"/>
                  <a:pt x="3746477" y="1948889"/>
                </a:cubicBezTo>
                <a:cubicBezTo>
                  <a:pt x="3800786" y="1874532"/>
                  <a:pt x="3818424" y="1744820"/>
                  <a:pt x="3863399" y="1658257"/>
                </a:cubicBezTo>
                <a:cubicBezTo>
                  <a:pt x="3894981" y="1597843"/>
                  <a:pt x="3930436" y="1541007"/>
                  <a:pt x="3968712" y="1484989"/>
                </a:cubicBezTo>
                <a:cubicBezTo>
                  <a:pt x="3564505" y="1591029"/>
                  <a:pt x="3170154" y="1745588"/>
                  <a:pt x="2792390" y="1953974"/>
                </a:cubicBezTo>
                <a:lnTo>
                  <a:pt x="2714982" y="1998051"/>
                </a:lnTo>
                <a:cubicBezTo>
                  <a:pt x="2773600" y="2194577"/>
                  <a:pt x="2823261" y="2388201"/>
                  <a:pt x="2813361" y="2594912"/>
                </a:cubicBezTo>
                <a:cubicBezTo>
                  <a:pt x="2800935" y="2854826"/>
                  <a:pt x="2738768" y="3117188"/>
                  <a:pt x="2688430" y="3372564"/>
                </a:cubicBezTo>
                <a:cubicBezTo>
                  <a:pt x="2680286" y="3413403"/>
                  <a:pt x="2633415" y="3347749"/>
                  <a:pt x="2629626" y="3334394"/>
                </a:cubicBezTo>
                <a:cubicBezTo>
                  <a:pt x="2507208" y="2928509"/>
                  <a:pt x="2389664" y="2481450"/>
                  <a:pt x="2565328" y="2087399"/>
                </a:cubicBezTo>
                <a:cubicBezTo>
                  <a:pt x="2340344" y="2226334"/>
                  <a:pt x="2126262" y="2381607"/>
                  <a:pt x="1922999" y="2551343"/>
                </a:cubicBezTo>
                <a:cubicBezTo>
                  <a:pt x="1913735" y="2692357"/>
                  <a:pt x="1951823" y="2841268"/>
                  <a:pt x="1950261" y="2976858"/>
                </a:cubicBezTo>
                <a:cubicBezTo>
                  <a:pt x="2095468" y="2974315"/>
                  <a:pt x="2243415" y="3139324"/>
                  <a:pt x="2365554" y="3330107"/>
                </a:cubicBezTo>
                <a:lnTo>
                  <a:pt x="2424142" y="3429000"/>
                </a:lnTo>
                <a:lnTo>
                  <a:pt x="2395994" y="3429000"/>
                </a:lnTo>
                <a:lnTo>
                  <a:pt x="2392863" y="3423964"/>
                </a:lnTo>
                <a:cubicBezTo>
                  <a:pt x="2286592" y="3268030"/>
                  <a:pt x="2128210" y="3101604"/>
                  <a:pt x="2017589" y="3064982"/>
                </a:cubicBezTo>
                <a:cubicBezTo>
                  <a:pt x="2065428" y="3096607"/>
                  <a:pt x="2108651" y="3129340"/>
                  <a:pt x="2147336" y="3165052"/>
                </a:cubicBezTo>
                <a:cubicBezTo>
                  <a:pt x="2168131" y="3184249"/>
                  <a:pt x="2188032" y="3204414"/>
                  <a:pt x="2207047" y="3225540"/>
                </a:cubicBezTo>
                <a:cubicBezTo>
                  <a:pt x="2240670" y="3262852"/>
                  <a:pt x="2268864" y="3304110"/>
                  <a:pt x="2299106" y="3349931"/>
                </a:cubicBezTo>
                <a:lnTo>
                  <a:pt x="2314430" y="3372144"/>
                </a:lnTo>
                <a:lnTo>
                  <a:pt x="2352406" y="3429000"/>
                </a:lnTo>
                <a:lnTo>
                  <a:pt x="2314492" y="3429000"/>
                </a:lnTo>
                <a:lnTo>
                  <a:pt x="2288095" y="3389030"/>
                </a:lnTo>
                <a:lnTo>
                  <a:pt x="2272768" y="3366822"/>
                </a:lnTo>
                <a:cubicBezTo>
                  <a:pt x="2242565" y="3321921"/>
                  <a:pt x="2214890" y="3282042"/>
                  <a:pt x="2182715" y="3246071"/>
                </a:cubicBezTo>
                <a:cubicBezTo>
                  <a:pt x="2139301" y="3197043"/>
                  <a:pt x="2090046" y="3153375"/>
                  <a:pt x="2032061" y="3112380"/>
                </a:cubicBezTo>
                <a:cubicBezTo>
                  <a:pt x="2113005" y="3203219"/>
                  <a:pt x="2185837" y="3300905"/>
                  <a:pt x="2257220" y="3397257"/>
                </a:cubicBezTo>
                <a:lnTo>
                  <a:pt x="2281324" y="3429000"/>
                </a:lnTo>
                <a:lnTo>
                  <a:pt x="2242860" y="3429000"/>
                </a:lnTo>
                <a:lnTo>
                  <a:pt x="2232818" y="3415926"/>
                </a:lnTo>
                <a:cubicBezTo>
                  <a:pt x="2156524" y="3313256"/>
                  <a:pt x="2077809" y="3208351"/>
                  <a:pt x="1990172" y="3113121"/>
                </a:cubicBezTo>
                <a:cubicBezTo>
                  <a:pt x="2025229" y="3186236"/>
                  <a:pt x="2072239" y="3261202"/>
                  <a:pt x="2124090" y="3332017"/>
                </a:cubicBezTo>
                <a:lnTo>
                  <a:pt x="2200380" y="3429000"/>
                </a:lnTo>
                <a:lnTo>
                  <a:pt x="2147507" y="3429000"/>
                </a:lnTo>
                <a:lnTo>
                  <a:pt x="2070668" y="3332520"/>
                </a:lnTo>
                <a:cubicBezTo>
                  <a:pt x="2050397" y="3303060"/>
                  <a:pt x="1955949" y="3095860"/>
                  <a:pt x="1975142" y="3156570"/>
                </a:cubicBezTo>
                <a:cubicBezTo>
                  <a:pt x="1998651" y="3232010"/>
                  <a:pt x="2025657" y="3307543"/>
                  <a:pt x="2050035" y="3384345"/>
                </a:cubicBezTo>
                <a:lnTo>
                  <a:pt x="2063025" y="3429000"/>
                </a:lnTo>
                <a:lnTo>
                  <a:pt x="2021675" y="3429000"/>
                </a:lnTo>
                <a:lnTo>
                  <a:pt x="2019308" y="3418118"/>
                </a:lnTo>
                <a:cubicBezTo>
                  <a:pt x="1994223" y="3319278"/>
                  <a:pt x="1963999" y="3221518"/>
                  <a:pt x="1938835" y="3122160"/>
                </a:cubicBezTo>
                <a:cubicBezTo>
                  <a:pt x="1929908" y="3190047"/>
                  <a:pt x="1941143" y="3261322"/>
                  <a:pt x="1953230" y="3330699"/>
                </a:cubicBezTo>
                <a:lnTo>
                  <a:pt x="1956763" y="3349191"/>
                </a:lnTo>
                <a:lnTo>
                  <a:pt x="1967925" y="3429000"/>
                </a:lnTo>
                <a:lnTo>
                  <a:pt x="1936622" y="3429000"/>
                </a:lnTo>
                <a:lnTo>
                  <a:pt x="1926261" y="3355064"/>
                </a:lnTo>
                <a:lnTo>
                  <a:pt x="1922724" y="3336577"/>
                </a:lnTo>
                <a:cubicBezTo>
                  <a:pt x="1915473" y="3294948"/>
                  <a:pt x="1907737" y="3252875"/>
                  <a:pt x="1904650" y="3210616"/>
                </a:cubicBezTo>
                <a:lnTo>
                  <a:pt x="1885273" y="3429000"/>
                </a:lnTo>
                <a:lnTo>
                  <a:pt x="1854363" y="3429000"/>
                </a:lnTo>
                <a:lnTo>
                  <a:pt x="1880391" y="3174796"/>
                </a:lnTo>
                <a:cubicBezTo>
                  <a:pt x="1857032" y="3207864"/>
                  <a:pt x="1833268" y="3242346"/>
                  <a:pt x="1818273" y="3286729"/>
                </a:cubicBezTo>
                <a:cubicBezTo>
                  <a:pt x="1804852" y="3326735"/>
                  <a:pt x="1797634" y="3369725"/>
                  <a:pt x="1794691" y="3414239"/>
                </a:cubicBezTo>
                <a:cubicBezTo>
                  <a:pt x="1794765" y="3419159"/>
                  <a:pt x="1794840" y="3424080"/>
                  <a:pt x="1794914" y="3429000"/>
                </a:cubicBezTo>
                <a:lnTo>
                  <a:pt x="1746128" y="3429000"/>
                </a:lnTo>
                <a:lnTo>
                  <a:pt x="1753934" y="3295796"/>
                </a:lnTo>
                <a:cubicBezTo>
                  <a:pt x="1761216" y="3245140"/>
                  <a:pt x="1773366" y="3194443"/>
                  <a:pt x="1792053" y="3143396"/>
                </a:cubicBezTo>
                <a:cubicBezTo>
                  <a:pt x="1831929" y="3034223"/>
                  <a:pt x="1865036" y="2965363"/>
                  <a:pt x="1862248" y="2837397"/>
                </a:cubicBezTo>
                <a:cubicBezTo>
                  <a:pt x="1860953" y="2758277"/>
                  <a:pt x="1859762" y="2681946"/>
                  <a:pt x="1862250" y="2604531"/>
                </a:cubicBezTo>
                <a:cubicBezTo>
                  <a:pt x="1629459" y="2804327"/>
                  <a:pt x="1412286" y="3022119"/>
                  <a:pt x="1211999" y="3254610"/>
                </a:cubicBezTo>
                <a:cubicBezTo>
                  <a:pt x="1212594" y="3257848"/>
                  <a:pt x="1213637" y="3260601"/>
                  <a:pt x="1213266" y="3262947"/>
                </a:cubicBezTo>
                <a:cubicBezTo>
                  <a:pt x="1207239" y="3316048"/>
                  <a:pt x="1203941" y="3368982"/>
                  <a:pt x="1203370" y="3421676"/>
                </a:cubicBezTo>
                <a:cubicBezTo>
                  <a:pt x="1203470" y="3424117"/>
                  <a:pt x="1203571" y="3426559"/>
                  <a:pt x="1203671" y="3429000"/>
                </a:cubicBezTo>
                <a:lnTo>
                  <a:pt x="1143180" y="3429000"/>
                </a:lnTo>
                <a:cubicBezTo>
                  <a:pt x="1142845" y="3398348"/>
                  <a:pt x="1142511" y="3367697"/>
                  <a:pt x="1142176" y="3337045"/>
                </a:cubicBezTo>
                <a:lnTo>
                  <a:pt x="1067484" y="3429000"/>
                </a:lnTo>
                <a:lnTo>
                  <a:pt x="953928" y="3429000"/>
                </a:lnTo>
                <a:lnTo>
                  <a:pt x="959715" y="3421185"/>
                </a:lnTo>
                <a:cubicBezTo>
                  <a:pt x="1122351" y="3213955"/>
                  <a:pt x="1297493" y="3016464"/>
                  <a:pt x="1483788" y="2830174"/>
                </a:cubicBezTo>
                <a:cubicBezTo>
                  <a:pt x="1354519" y="2823700"/>
                  <a:pt x="1219786" y="2843526"/>
                  <a:pt x="1100671" y="2823137"/>
                </a:cubicBezTo>
                <a:cubicBezTo>
                  <a:pt x="1097473" y="2824667"/>
                  <a:pt x="1093344" y="2826226"/>
                  <a:pt x="1090144" y="2827748"/>
                </a:cubicBezTo>
                <a:cubicBezTo>
                  <a:pt x="1093160" y="2833221"/>
                  <a:pt x="1095726" y="2839172"/>
                  <a:pt x="1095872" y="2842892"/>
                </a:cubicBezTo>
                <a:cubicBezTo>
                  <a:pt x="1117034" y="3185754"/>
                  <a:pt x="501310" y="3336589"/>
                  <a:pt x="262785" y="3416450"/>
                </a:cubicBezTo>
                <a:cubicBezTo>
                  <a:pt x="240730" y="3423851"/>
                  <a:pt x="197167" y="3359461"/>
                  <a:pt x="209968" y="3341713"/>
                </a:cubicBezTo>
                <a:cubicBezTo>
                  <a:pt x="383281" y="3098661"/>
                  <a:pt x="615742" y="2948713"/>
                  <a:pt x="873460" y="2824768"/>
                </a:cubicBezTo>
                <a:cubicBezTo>
                  <a:pt x="626943" y="2762900"/>
                  <a:pt x="365733" y="2531633"/>
                  <a:pt x="192686" y="2420257"/>
                </a:cubicBezTo>
                <a:cubicBezTo>
                  <a:pt x="116185" y="2370690"/>
                  <a:pt x="52073" y="2325165"/>
                  <a:pt x="4696" y="2268668"/>
                </a:cubicBezTo>
                <a:lnTo>
                  <a:pt x="0" y="2260984"/>
                </a:lnTo>
                <a:lnTo>
                  <a:pt x="0" y="2084472"/>
                </a:lnTo>
                <a:lnTo>
                  <a:pt x="174101" y="2191277"/>
                </a:lnTo>
                <a:cubicBezTo>
                  <a:pt x="413334" y="2330164"/>
                  <a:pt x="660435" y="2456160"/>
                  <a:pt x="891800" y="2607935"/>
                </a:cubicBezTo>
                <a:cubicBezTo>
                  <a:pt x="944884" y="2642606"/>
                  <a:pt x="1012106" y="2716300"/>
                  <a:pt x="1072219" y="2740443"/>
                </a:cubicBezTo>
                <a:cubicBezTo>
                  <a:pt x="1072700" y="2740886"/>
                  <a:pt x="1073629" y="2740850"/>
                  <a:pt x="1074117" y="2741301"/>
                </a:cubicBezTo>
                <a:cubicBezTo>
                  <a:pt x="1077423" y="2742567"/>
                  <a:pt x="1080285" y="2744315"/>
                  <a:pt x="1083114" y="2745131"/>
                </a:cubicBezTo>
                <a:cubicBezTo>
                  <a:pt x="1205686" y="2782148"/>
                  <a:pt x="1403553" y="2733717"/>
                  <a:pt x="1543010" y="2762140"/>
                </a:cubicBezTo>
                <a:cubicBezTo>
                  <a:pt x="1545352" y="2762516"/>
                  <a:pt x="1548218" y="2764258"/>
                  <a:pt x="1551080" y="2766006"/>
                </a:cubicBezTo>
                <a:cubicBezTo>
                  <a:pt x="1796784" y="2527970"/>
                  <a:pt x="2061981" y="2311521"/>
                  <a:pt x="2345443" y="2120882"/>
                </a:cubicBezTo>
                <a:cubicBezTo>
                  <a:pt x="2141371" y="2118786"/>
                  <a:pt x="1930334" y="2175666"/>
                  <a:pt x="1721499" y="2170969"/>
                </a:cubicBezTo>
                <a:cubicBezTo>
                  <a:pt x="1398951" y="2164309"/>
                  <a:pt x="1081337" y="2118329"/>
                  <a:pt x="767716" y="2043768"/>
                </a:cubicBezTo>
                <a:cubicBezTo>
                  <a:pt x="753133" y="2040162"/>
                  <a:pt x="700946" y="1969599"/>
                  <a:pt x="722147" y="1964091"/>
                </a:cubicBezTo>
                <a:cubicBezTo>
                  <a:pt x="968781" y="1900673"/>
                  <a:pt x="1232259" y="1897588"/>
                  <a:pt x="1485552" y="1884202"/>
                </a:cubicBezTo>
                <a:cubicBezTo>
                  <a:pt x="1722589" y="1871930"/>
                  <a:pt x="1934026" y="1883502"/>
                  <a:pt x="2143004" y="1973420"/>
                </a:cubicBezTo>
                <a:cubicBezTo>
                  <a:pt x="2072259" y="1892879"/>
                  <a:pt x="2001915" y="1810927"/>
                  <a:pt x="1933391" y="1727971"/>
                </a:cubicBezTo>
                <a:cubicBezTo>
                  <a:pt x="1884964" y="1669829"/>
                  <a:pt x="1830279" y="1618453"/>
                  <a:pt x="1827118" y="1539410"/>
                </a:cubicBezTo>
                <a:cubicBezTo>
                  <a:pt x="1826899" y="1533830"/>
                  <a:pt x="1831287" y="1527131"/>
                  <a:pt x="1837349" y="1527357"/>
                </a:cubicBezTo>
                <a:cubicBezTo>
                  <a:pt x="1954786" y="1529180"/>
                  <a:pt x="2095955" y="1670243"/>
                  <a:pt x="2162835" y="1758853"/>
                </a:cubicBezTo>
                <a:cubicBezTo>
                  <a:pt x="2223806" y="1839314"/>
                  <a:pt x="2261117" y="1933764"/>
                  <a:pt x="2257167" y="2033123"/>
                </a:cubicBezTo>
                <a:cubicBezTo>
                  <a:pt x="2258619" y="2034463"/>
                  <a:pt x="2260110" y="2036731"/>
                  <a:pt x="2261598" y="2038998"/>
                </a:cubicBezTo>
                <a:cubicBezTo>
                  <a:pt x="2319293" y="2037627"/>
                  <a:pt x="2377620" y="2040418"/>
                  <a:pt x="2437177" y="2050608"/>
                </a:cubicBezTo>
                <a:cubicBezTo>
                  <a:pt x="2440002" y="2051429"/>
                  <a:pt x="2442387" y="2052726"/>
                  <a:pt x="2445247" y="2054476"/>
                </a:cubicBezTo>
                <a:cubicBezTo>
                  <a:pt x="2542410" y="1991910"/>
                  <a:pt x="2642483" y="1932023"/>
                  <a:pt x="2743626" y="1875819"/>
                </a:cubicBezTo>
                <a:cubicBezTo>
                  <a:pt x="2843877" y="1820576"/>
                  <a:pt x="2945694" y="1769471"/>
                  <a:pt x="3048102" y="1721595"/>
                </a:cubicBezTo>
                <a:cubicBezTo>
                  <a:pt x="2585795" y="1725639"/>
                  <a:pt x="2153807" y="1567795"/>
                  <a:pt x="1799414" y="1265732"/>
                </a:cubicBezTo>
                <a:cubicBezTo>
                  <a:pt x="1791709" y="1259523"/>
                  <a:pt x="1742423" y="1191635"/>
                  <a:pt x="1771735" y="1190929"/>
                </a:cubicBezTo>
                <a:cubicBezTo>
                  <a:pt x="2256142" y="1180405"/>
                  <a:pt x="2784409" y="1241721"/>
                  <a:pt x="3104273" y="1647159"/>
                </a:cubicBezTo>
                <a:cubicBezTo>
                  <a:pt x="3108183" y="1651663"/>
                  <a:pt x="3110711" y="1656686"/>
                  <a:pt x="3113245" y="1661705"/>
                </a:cubicBezTo>
                <a:cubicBezTo>
                  <a:pt x="3118189" y="1668958"/>
                  <a:pt x="3122727" y="1677622"/>
                  <a:pt x="3126294" y="1685400"/>
                </a:cubicBezTo>
                <a:cubicBezTo>
                  <a:pt x="3390302" y="1567262"/>
                  <a:pt x="3661785" y="1473036"/>
                  <a:pt x="3937433" y="1401473"/>
                </a:cubicBezTo>
                <a:cubicBezTo>
                  <a:pt x="3836176" y="1303523"/>
                  <a:pt x="3721785" y="1191668"/>
                  <a:pt x="3590475" y="1168974"/>
                </a:cubicBezTo>
                <a:cubicBezTo>
                  <a:pt x="3435249" y="1142111"/>
                  <a:pt x="3264279" y="1187605"/>
                  <a:pt x="3100264" y="1150845"/>
                </a:cubicBezTo>
                <a:cubicBezTo>
                  <a:pt x="2787310" y="1081393"/>
                  <a:pt x="2468738" y="941372"/>
                  <a:pt x="2183576" y="798150"/>
                </a:cubicBezTo>
                <a:cubicBezTo>
                  <a:pt x="2170260" y="791226"/>
                  <a:pt x="2115765" y="721220"/>
                  <a:pt x="2151029" y="717947"/>
                </a:cubicBezTo>
                <a:cubicBezTo>
                  <a:pt x="2677991" y="665203"/>
                  <a:pt x="3159089" y="688356"/>
                  <a:pt x="3563434" y="1040115"/>
                </a:cubicBezTo>
                <a:lnTo>
                  <a:pt x="3177952" y="228386"/>
                </a:lnTo>
                <a:cubicBezTo>
                  <a:pt x="3171337" y="214210"/>
                  <a:pt x="3161442" y="176414"/>
                  <a:pt x="3189263" y="196726"/>
                </a:cubicBezTo>
                <a:cubicBezTo>
                  <a:pt x="3348177" y="315655"/>
                  <a:pt x="3463235" y="479187"/>
                  <a:pt x="3560912" y="650863"/>
                </a:cubicBezTo>
                <a:cubicBezTo>
                  <a:pt x="3646545" y="800668"/>
                  <a:pt x="3658964" y="924983"/>
                  <a:pt x="3626636" y="1083230"/>
                </a:cubicBezTo>
                <a:cubicBezTo>
                  <a:pt x="3635603" y="1086129"/>
                  <a:pt x="3644081" y="1088586"/>
                  <a:pt x="3653088" y="1092417"/>
                </a:cubicBezTo>
                <a:cubicBezTo>
                  <a:pt x="3765052" y="1143828"/>
                  <a:pt x="3892199" y="1295230"/>
                  <a:pt x="3988128" y="1388267"/>
                </a:cubicBezTo>
                <a:cubicBezTo>
                  <a:pt x="4265269" y="1318971"/>
                  <a:pt x="4547054" y="1272774"/>
                  <a:pt x="4830582" y="1247000"/>
                </a:cubicBezTo>
                <a:lnTo>
                  <a:pt x="4830100" y="1246554"/>
                </a:lnTo>
                <a:cubicBezTo>
                  <a:pt x="4727027" y="940030"/>
                  <a:pt x="4271973" y="904199"/>
                  <a:pt x="4036318" y="718013"/>
                </a:cubicBezTo>
                <a:cubicBezTo>
                  <a:pt x="3810777" y="540273"/>
                  <a:pt x="3654591" y="291297"/>
                  <a:pt x="3432098" y="108312"/>
                </a:cubicBezTo>
                <a:cubicBezTo>
                  <a:pt x="3405134" y="86099"/>
                  <a:pt x="3391592" y="15385"/>
                  <a:pt x="3446761" y="32278"/>
                </a:cubicBezTo>
                <a:cubicBezTo>
                  <a:pt x="3801752" y="139638"/>
                  <a:pt x="4119982" y="317863"/>
                  <a:pt x="4419733" y="534555"/>
                </a:cubicBezTo>
                <a:cubicBezTo>
                  <a:pt x="4597168" y="662520"/>
                  <a:pt x="4760991" y="799417"/>
                  <a:pt x="4781371" y="1029604"/>
                </a:cubicBezTo>
                <a:cubicBezTo>
                  <a:pt x="4781562" y="1034257"/>
                  <a:pt x="4780772" y="1038014"/>
                  <a:pt x="4780440" y="1041290"/>
                </a:cubicBezTo>
                <a:cubicBezTo>
                  <a:pt x="4830364" y="1090056"/>
                  <a:pt x="4870983" y="1150844"/>
                  <a:pt x="4898954" y="1233092"/>
                </a:cubicBezTo>
                <a:cubicBezTo>
                  <a:pt x="4900480" y="1236288"/>
                  <a:pt x="4900107" y="1238630"/>
                  <a:pt x="4900699" y="1241867"/>
                </a:cubicBezTo>
                <a:cubicBezTo>
                  <a:pt x="5170915" y="1220815"/>
                  <a:pt x="5442360" y="1218817"/>
                  <a:pt x="5714511" y="1234483"/>
                </a:cubicBezTo>
                <a:cubicBezTo>
                  <a:pt x="5651495" y="1126157"/>
                  <a:pt x="5582088" y="1020879"/>
                  <a:pt x="5464793" y="964556"/>
                </a:cubicBezTo>
                <a:cubicBezTo>
                  <a:pt x="5463384" y="964148"/>
                  <a:pt x="5462860" y="962770"/>
                  <a:pt x="5461897" y="961879"/>
                </a:cubicBezTo>
                <a:cubicBezTo>
                  <a:pt x="5031826" y="876789"/>
                  <a:pt x="4661031" y="392458"/>
                  <a:pt x="4399417" y="23573"/>
                </a:cubicBezTo>
                <a:lnTo>
                  <a:pt x="4382818" y="0"/>
                </a:lnTo>
                <a:close/>
                <a:moveTo>
                  <a:pt x="1890928" y="0"/>
                </a:moveTo>
                <a:lnTo>
                  <a:pt x="1994713" y="0"/>
                </a:lnTo>
                <a:lnTo>
                  <a:pt x="1931354" y="46950"/>
                </a:lnTo>
                <a:cubicBezTo>
                  <a:pt x="1877666" y="83934"/>
                  <a:pt x="1822568" y="119048"/>
                  <a:pt x="1765923" y="152043"/>
                </a:cubicBezTo>
                <a:cubicBezTo>
                  <a:pt x="1744896" y="164696"/>
                  <a:pt x="1723857" y="174555"/>
                  <a:pt x="1702258" y="183286"/>
                </a:cubicBezTo>
                <a:cubicBezTo>
                  <a:pt x="1664333" y="221747"/>
                  <a:pt x="1731601" y="160836"/>
                  <a:pt x="1538370" y="382804"/>
                </a:cubicBezTo>
                <a:cubicBezTo>
                  <a:pt x="1278852" y="821311"/>
                  <a:pt x="915356" y="1171566"/>
                  <a:pt x="542867" y="1515092"/>
                </a:cubicBezTo>
                <a:cubicBezTo>
                  <a:pt x="521291" y="1535055"/>
                  <a:pt x="503482" y="1450596"/>
                  <a:pt x="515800" y="1433180"/>
                </a:cubicBezTo>
                <a:cubicBezTo>
                  <a:pt x="664236" y="1221055"/>
                  <a:pt x="747224" y="973666"/>
                  <a:pt x="909145" y="770225"/>
                </a:cubicBezTo>
                <a:cubicBezTo>
                  <a:pt x="998789" y="657824"/>
                  <a:pt x="1101084" y="562246"/>
                  <a:pt x="1214067" y="479561"/>
                </a:cubicBezTo>
                <a:cubicBezTo>
                  <a:pt x="1023317" y="544399"/>
                  <a:pt x="824392" y="591568"/>
                  <a:pt x="640967" y="676601"/>
                </a:cubicBezTo>
                <a:cubicBezTo>
                  <a:pt x="458381" y="761213"/>
                  <a:pt x="284593" y="863005"/>
                  <a:pt x="112563" y="967952"/>
                </a:cubicBezTo>
                <a:lnTo>
                  <a:pt x="0" y="1037006"/>
                </a:lnTo>
                <a:lnTo>
                  <a:pt x="0" y="804763"/>
                </a:lnTo>
                <a:lnTo>
                  <a:pt x="36881" y="771118"/>
                </a:lnTo>
                <a:cubicBezTo>
                  <a:pt x="302143" y="533792"/>
                  <a:pt x="585478" y="311226"/>
                  <a:pt x="910534" y="200753"/>
                </a:cubicBezTo>
                <a:cubicBezTo>
                  <a:pt x="1140280" y="122663"/>
                  <a:pt x="1356783" y="195873"/>
                  <a:pt x="1578717" y="146982"/>
                </a:cubicBezTo>
                <a:cubicBezTo>
                  <a:pt x="1683404" y="123672"/>
                  <a:pt x="1787691" y="70445"/>
                  <a:pt x="1887945" y="2196"/>
                </a:cubicBezTo>
                <a:lnTo>
                  <a:pt x="1890928"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7" name="Rectangle 36">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9"/>
            <a:ext cx="11277600" cy="5943602"/>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EDAC830F-4054-97D7-13C7-7AAA37298D99}"/>
              </a:ext>
            </a:extLst>
          </p:cNvPr>
          <p:cNvPicPr>
            <a:picLocks noChangeAspect="1"/>
          </p:cNvPicPr>
          <p:nvPr/>
        </p:nvPicPr>
        <p:blipFill>
          <a:blip r:embed="rId2"/>
          <a:stretch>
            <a:fillRect/>
          </a:stretch>
        </p:blipFill>
        <p:spPr>
          <a:xfrm>
            <a:off x="457200" y="485775"/>
            <a:ext cx="11258550" cy="5872164"/>
          </a:xfrm>
          <a:prstGeom prst="rect">
            <a:avLst/>
          </a:prstGeom>
        </p:spPr>
      </p:pic>
      <p:sp>
        <p:nvSpPr>
          <p:cNvPr id="4" name="Rectangle: Rounded Corners 3">
            <a:extLst>
              <a:ext uri="{FF2B5EF4-FFF2-40B4-BE49-F238E27FC236}">
                <a16:creationId xmlns:a16="http://schemas.microsoft.com/office/drawing/2014/main" id="{74A449B5-ACEC-AFCC-8E1A-8A552A1DC1F1}"/>
              </a:ext>
            </a:extLst>
          </p:cNvPr>
          <p:cNvSpPr/>
          <p:nvPr/>
        </p:nvSpPr>
        <p:spPr>
          <a:xfrm>
            <a:off x="2303601" y="3365432"/>
            <a:ext cx="2573199" cy="2728912"/>
          </a:xfrm>
          <a:prstGeom prst="roundRec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Look at last year’s Special Hearing page &amp; manually enter the prior year information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here:</a:t>
            </a:r>
          </a:p>
        </p:txBody>
      </p:sp>
      <p:sp>
        <p:nvSpPr>
          <p:cNvPr id="6" name="Rectangle: Rounded Corners 5">
            <a:extLst>
              <a:ext uri="{FF2B5EF4-FFF2-40B4-BE49-F238E27FC236}">
                <a16:creationId xmlns:a16="http://schemas.microsoft.com/office/drawing/2014/main" id="{8DFC17C6-2CC4-D0D0-7946-0A87A7DF8FE3}"/>
              </a:ext>
              <a:ext uri="{C183D7F6-B498-43B3-948B-1728B52AA6E4}">
                <adec:decorative xmlns:adec="http://schemas.microsoft.com/office/drawing/2017/decorative" val="1"/>
              </a:ext>
            </a:extLst>
          </p:cNvPr>
          <p:cNvSpPr/>
          <p:nvPr/>
        </p:nvSpPr>
        <p:spPr>
          <a:xfrm>
            <a:off x="2153920" y="2153920"/>
            <a:ext cx="2814320" cy="4236720"/>
          </a:xfrm>
          <a:prstGeom prst="roundRect">
            <a:avLst/>
          </a:prstGeom>
          <a:noFill/>
          <a:ln w="38100">
            <a:solidFill>
              <a:schemeClr val="tx2">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7" name="Rectangle: Rounded Corners 6">
            <a:extLst>
              <a:ext uri="{FF2B5EF4-FFF2-40B4-BE49-F238E27FC236}">
                <a16:creationId xmlns:a16="http://schemas.microsoft.com/office/drawing/2014/main" id="{43AEA72D-805D-5381-DC87-1A06585FD34B}"/>
              </a:ext>
            </a:extLst>
          </p:cNvPr>
          <p:cNvSpPr/>
          <p:nvPr/>
        </p:nvSpPr>
        <p:spPr>
          <a:xfrm>
            <a:off x="7284720" y="3423920"/>
            <a:ext cx="2316480" cy="2611120"/>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This section will pre-populate from the “Fund” worksheet pages</a:t>
            </a:r>
          </a:p>
        </p:txBody>
      </p:sp>
      <p:sp>
        <p:nvSpPr>
          <p:cNvPr id="8" name="Rectangle: Rounded Corners 7">
            <a:extLst>
              <a:ext uri="{FF2B5EF4-FFF2-40B4-BE49-F238E27FC236}">
                <a16:creationId xmlns:a16="http://schemas.microsoft.com/office/drawing/2014/main" id="{023274FF-9477-DC5D-FB7A-83C60D08C204}"/>
              </a:ext>
              <a:ext uri="{C183D7F6-B498-43B3-948B-1728B52AA6E4}">
                <adec:decorative xmlns:adec="http://schemas.microsoft.com/office/drawing/2017/decorative" val="1"/>
              </a:ext>
            </a:extLst>
          </p:cNvPr>
          <p:cNvSpPr/>
          <p:nvPr/>
        </p:nvSpPr>
        <p:spPr>
          <a:xfrm>
            <a:off x="6957391" y="2093843"/>
            <a:ext cx="4731026" cy="4306957"/>
          </a:xfrm>
          <a:prstGeom prst="round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9" name="Rectangle: Rounded Corners 8">
            <a:extLst>
              <a:ext uri="{FF2B5EF4-FFF2-40B4-BE49-F238E27FC236}">
                <a16:creationId xmlns:a16="http://schemas.microsoft.com/office/drawing/2014/main" id="{E66526FD-D351-EB13-4119-487746B82578}"/>
              </a:ext>
              <a:ext uri="{C183D7F6-B498-43B3-948B-1728B52AA6E4}">
                <adec:decorative xmlns:adec="http://schemas.microsoft.com/office/drawing/2017/decorative" val="1"/>
              </a:ext>
            </a:extLst>
          </p:cNvPr>
          <p:cNvSpPr/>
          <p:nvPr/>
        </p:nvSpPr>
        <p:spPr>
          <a:xfrm>
            <a:off x="450574" y="1510748"/>
            <a:ext cx="5671930" cy="636104"/>
          </a:xfrm>
          <a:prstGeom prst="roundRect">
            <a:avLst/>
          </a:prstGeom>
          <a:noFill/>
          <a:ln w="34925">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0" name="TextBox 9">
            <a:extLst>
              <a:ext uri="{FF2B5EF4-FFF2-40B4-BE49-F238E27FC236}">
                <a16:creationId xmlns:a16="http://schemas.microsoft.com/office/drawing/2014/main" id="{034AA696-D517-3F72-93DD-D2C0576B90BE}"/>
              </a:ext>
            </a:extLst>
          </p:cNvPr>
          <p:cNvSpPr txBox="1"/>
          <p:nvPr/>
        </p:nvSpPr>
        <p:spPr>
          <a:xfrm>
            <a:off x="6198483" y="1050014"/>
            <a:ext cx="4346714" cy="923330"/>
          </a:xfrm>
          <a:prstGeom prst="rect">
            <a:avLst/>
          </a:prstGeom>
          <a:solidFill>
            <a:srgbClr val="92D05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Here is where you can see how the  estimated valuations can change things – Update from Basic Data Input page</a:t>
            </a:r>
          </a:p>
        </p:txBody>
      </p:sp>
    </p:spTree>
    <p:extLst>
      <p:ext uri="{BB962C8B-B14F-4D97-AF65-F5344CB8AC3E}">
        <p14:creationId xmlns:p14="http://schemas.microsoft.com/office/powerpoint/2010/main" val="18723623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1871245-9EC0-D974-E2FA-C8E38049D91F}"/>
            </a:ext>
          </a:extLst>
        </p:cNvPr>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B8D48480-AD8B-9983-EF69-19FF06060F52}"/>
              </a:ext>
            </a:extLst>
          </p:cNvPr>
          <p:cNvSpPr>
            <a:spLocks noGrp="1"/>
          </p:cNvSpPr>
          <p:nvPr>
            <p:ph sz="half" idx="1"/>
          </p:nvPr>
        </p:nvSpPr>
        <p:spPr>
          <a:xfrm>
            <a:off x="477520" y="731520"/>
            <a:ext cx="5842000" cy="6045200"/>
          </a:xfrm>
        </p:spPr>
        <p:txBody>
          <a:bodyPr vert="horz" lIns="91440" tIns="45720" rIns="91440" bIns="45720" rtlCol="0" anchor="t">
            <a:normAutofit/>
          </a:bodyPr>
          <a:lstStyle/>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Start by entering Column D – 24/25 Audit </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Use supplemental audit pages </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Don’t estimate – must use actuals</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Beginning &amp; ending balances auto populate Pages 2, 3, 4 of budget</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Auditor check point is page 2 – Make sure it aligns with 24/25 audit</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Column D ending balance is Column E beginning balance </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Column 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YTD + estimates through August 31</a:t>
            </a:r>
            <a:r>
              <a:rPr lang="en-US" sz="1800" baseline="30000" dirty="0">
                <a:solidFill>
                  <a:schemeClr val="tx2">
                    <a:lumMod val="60000"/>
                    <a:lumOff val="40000"/>
                  </a:schemeClr>
                </a:solidFill>
                <a:latin typeface="Georgia" panose="02040502050405020303" pitchFamily="18" charset="0"/>
              </a:rPr>
              <a:t>st</a:t>
            </a:r>
            <a:endParaRPr lang="en-US" sz="1800" dirty="0">
              <a:solidFill>
                <a:schemeClr val="tx2">
                  <a:lumMod val="60000"/>
                  <a:lumOff val="40000"/>
                </a:schemeClr>
              </a:solidFill>
              <a:latin typeface="Georgia" panose="02040502050405020303" pitchFamily="18" charset="0"/>
            </a:endParaRP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Ending balance should represent where you expect to be on Aug 31</a:t>
            </a:r>
            <a:r>
              <a:rPr lang="en-US" sz="1800" baseline="30000" dirty="0">
                <a:solidFill>
                  <a:schemeClr val="tx2">
                    <a:lumMod val="60000"/>
                    <a:lumOff val="40000"/>
                  </a:schemeClr>
                </a:solidFill>
                <a:latin typeface="Georgia" panose="02040502050405020303" pitchFamily="18" charset="0"/>
              </a:rPr>
              <a:t>st</a:t>
            </a:r>
            <a:r>
              <a:rPr lang="en-US" sz="1800" dirty="0">
                <a:solidFill>
                  <a:schemeClr val="tx2">
                    <a:lumMod val="60000"/>
                    <a:lumOff val="40000"/>
                  </a:schemeClr>
                </a:solidFill>
                <a:latin typeface="Georgia" panose="02040502050405020303" pitchFamily="18" charset="0"/>
              </a:rPr>
              <a:t> – know what you have to apply towards the new budget</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If there is room in the current budget (under budget) consider transferring excess funds:</a:t>
            </a:r>
          </a:p>
          <a:p>
            <a:pPr lvl="2">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Depreciation Fund - future capital expenditures</a:t>
            </a:r>
          </a:p>
          <a:p>
            <a:pPr lvl="2">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Nutrition Fund – appliance purchase</a:t>
            </a:r>
          </a:p>
          <a:p>
            <a:pPr lvl="2">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Activities Fund – new equipment, uniforms </a:t>
            </a:r>
          </a:p>
          <a:p>
            <a:pPr marL="0" indent="0">
              <a:buNone/>
            </a:pPr>
            <a:endParaRPr lang="en-US" sz="1800" dirty="0">
              <a:solidFill>
                <a:schemeClr val="tx2">
                  <a:lumMod val="60000"/>
                  <a:lumOff val="40000"/>
                </a:schemeClr>
              </a:solidFill>
              <a:latin typeface="Georgia" panose="02040502050405020303" pitchFamily="18" charset="0"/>
            </a:endParaRPr>
          </a:p>
          <a:p>
            <a:pPr>
              <a:buFont typeface="Arial" panose="020B0604020202020204" pitchFamily="34" charset="0"/>
              <a:buChar char="•"/>
            </a:pPr>
            <a:endParaRPr lang="en-US" sz="2000" dirty="0">
              <a:latin typeface="Georgia" panose="02040502050405020303" pitchFamily="18" charset="0"/>
            </a:endParaRPr>
          </a:p>
          <a:p>
            <a:pPr>
              <a:buFont typeface="Arial" panose="020B0604020202020204" pitchFamily="34" charset="0"/>
              <a:buChar char="•"/>
            </a:pPr>
            <a:endParaRPr lang="en-US" sz="2000" dirty="0">
              <a:latin typeface="Georgia" panose="02040502050405020303" pitchFamily="18" charset="0"/>
            </a:endParaRPr>
          </a:p>
        </p:txBody>
      </p:sp>
      <p:pic>
        <p:nvPicPr>
          <p:cNvPr id="9" name="Picture 8">
            <a:extLst>
              <a:ext uri="{FF2B5EF4-FFF2-40B4-BE49-F238E27FC236}">
                <a16:creationId xmlns:a16="http://schemas.microsoft.com/office/drawing/2014/main" id="{B2276FAB-AF67-BB0E-F387-B8232F917209}"/>
              </a:ext>
            </a:extLst>
          </p:cNvPr>
          <p:cNvPicPr>
            <a:picLocks noChangeAspect="1"/>
          </p:cNvPicPr>
          <p:nvPr/>
        </p:nvPicPr>
        <p:blipFill>
          <a:blip r:embed="rId2"/>
          <a:stretch>
            <a:fillRect/>
          </a:stretch>
        </p:blipFill>
        <p:spPr>
          <a:xfrm>
            <a:off x="6350001" y="817243"/>
            <a:ext cx="5319062" cy="5807077"/>
          </a:xfrm>
          <a:prstGeom prst="rect">
            <a:avLst/>
          </a:prstGeom>
        </p:spPr>
      </p:pic>
      <p:grpSp>
        <p:nvGrpSpPr>
          <p:cNvPr id="22" name="Group 21">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6" name="Rectangle 25">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7" name="Rectangle 26">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2" name="Title 3">
            <a:extLst>
              <a:ext uri="{FF2B5EF4-FFF2-40B4-BE49-F238E27FC236}">
                <a16:creationId xmlns:a16="http://schemas.microsoft.com/office/drawing/2014/main" id="{A22E5C1D-439F-B182-3979-65BEE4414C9C}"/>
              </a:ext>
            </a:extLst>
          </p:cNvPr>
          <p:cNvSpPr txBox="1">
            <a:spLocks/>
          </p:cNvSpPr>
          <p:nvPr/>
        </p:nvSpPr>
        <p:spPr>
          <a:xfrm>
            <a:off x="492538" y="120403"/>
            <a:ext cx="11191461" cy="590798"/>
          </a:xfrm>
          <a:prstGeom prst="rect">
            <a:avLst/>
          </a:prstGeom>
          <a:solidFill>
            <a:schemeClr val="accent6"/>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rPr>
              <a:t>Budget Fund Worksheets  </a:t>
            </a:r>
          </a:p>
        </p:txBody>
      </p:sp>
      <p:sp>
        <p:nvSpPr>
          <p:cNvPr id="6" name="Rectangle: Rounded Corners 5">
            <a:extLst>
              <a:ext uri="{FF2B5EF4-FFF2-40B4-BE49-F238E27FC236}">
                <a16:creationId xmlns:a16="http://schemas.microsoft.com/office/drawing/2014/main" id="{C3E76387-8A92-61BC-453E-18EC42FAA8FE}"/>
              </a:ext>
            </a:extLst>
          </p:cNvPr>
          <p:cNvSpPr/>
          <p:nvPr/>
        </p:nvSpPr>
        <p:spPr>
          <a:xfrm>
            <a:off x="9265920" y="1828800"/>
            <a:ext cx="812800" cy="210312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24/25 Audit</a:t>
            </a:r>
          </a:p>
        </p:txBody>
      </p:sp>
      <p:sp>
        <p:nvSpPr>
          <p:cNvPr id="8" name="Rectangle: Rounded Corners 7">
            <a:extLst>
              <a:ext uri="{FF2B5EF4-FFF2-40B4-BE49-F238E27FC236}">
                <a16:creationId xmlns:a16="http://schemas.microsoft.com/office/drawing/2014/main" id="{CD0AB71E-D3DE-627F-0230-472A24EAADCD}"/>
              </a:ext>
            </a:extLst>
          </p:cNvPr>
          <p:cNvSpPr/>
          <p:nvPr/>
        </p:nvSpPr>
        <p:spPr>
          <a:xfrm>
            <a:off x="10088880" y="1828800"/>
            <a:ext cx="812800" cy="2103120"/>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Current YTD</a:t>
            </a:r>
          </a:p>
        </p:txBody>
      </p:sp>
      <p:sp>
        <p:nvSpPr>
          <p:cNvPr id="14" name="Rectangle: Rounded Corners 13">
            <a:extLst>
              <a:ext uri="{FF2B5EF4-FFF2-40B4-BE49-F238E27FC236}">
                <a16:creationId xmlns:a16="http://schemas.microsoft.com/office/drawing/2014/main" id="{9117D652-CA5B-2C5D-C2C6-A7A122EDDBA2}"/>
              </a:ext>
            </a:extLst>
          </p:cNvPr>
          <p:cNvSpPr/>
          <p:nvPr/>
        </p:nvSpPr>
        <p:spPr>
          <a:xfrm>
            <a:off x="10911840" y="1838960"/>
            <a:ext cx="812800" cy="2103120"/>
          </a:xfrm>
          <a:prstGeom prst="roundRect">
            <a:avLst/>
          </a:prstGeom>
          <a:solidFill>
            <a:srgbClr val="FF99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New Budget </a:t>
            </a:r>
          </a:p>
        </p:txBody>
      </p:sp>
      <p:sp>
        <p:nvSpPr>
          <p:cNvPr id="15" name="Rectangle: Rounded Corners 14">
            <a:extLst>
              <a:ext uri="{FF2B5EF4-FFF2-40B4-BE49-F238E27FC236}">
                <a16:creationId xmlns:a16="http://schemas.microsoft.com/office/drawing/2014/main" id="{26014490-AB4C-3F4D-2CB8-8ABC71A3DB33}"/>
              </a:ext>
              <a:ext uri="{C183D7F6-B498-43B3-948B-1728B52AA6E4}">
                <adec:decorative xmlns:adec="http://schemas.microsoft.com/office/drawing/2017/decorative" val="1"/>
              </a:ext>
            </a:extLst>
          </p:cNvPr>
          <p:cNvSpPr/>
          <p:nvPr/>
        </p:nvSpPr>
        <p:spPr>
          <a:xfrm>
            <a:off x="6339840" y="5953760"/>
            <a:ext cx="5334000" cy="680720"/>
          </a:xfrm>
          <a:prstGeom prst="round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9627949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859EF4-A800-15BA-D4D0-5C7CB0857915}"/>
            </a:ext>
          </a:extLst>
        </p:cNvPr>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215EAD47-38CD-9EEF-5E99-77563C1369D9}"/>
              </a:ext>
            </a:extLst>
          </p:cNvPr>
          <p:cNvSpPr>
            <a:spLocks noGrp="1"/>
          </p:cNvSpPr>
          <p:nvPr>
            <p:ph sz="half" idx="1"/>
          </p:nvPr>
        </p:nvSpPr>
        <p:spPr>
          <a:xfrm>
            <a:off x="477520" y="731520"/>
            <a:ext cx="5842000" cy="5882640"/>
          </a:xfrm>
        </p:spPr>
        <p:txBody>
          <a:bodyPr vert="horz" lIns="91440" tIns="45720" rIns="91440" bIns="45720" rtlCol="0" anchor="t">
            <a:normAutofit lnSpcReduction="10000"/>
          </a:bodyPr>
          <a:lstStyle/>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Column F </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Start by entering salaries, include projected salary increases</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Consider if you had to hire another teacher mid-year</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SPED salaries, services, transportation</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Remember SPED is an exclusion of the budget</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See SPED totals line 31</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Remember to budget for items like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New mower</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Bus tires</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Sprinkler repairs</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Building maintenance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Board expenses</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Training</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Curriculum</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Include planned transfers to other funds</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Include projected State &amp; Federal program expenses</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Don’t forget to add Necessary Cash Reserve</a:t>
            </a:r>
          </a:p>
          <a:p>
            <a:pPr lvl="1">
              <a:buFont typeface="Arial" panose="020B0604020202020204" pitchFamily="34" charset="0"/>
              <a:buChar char="•"/>
            </a:pPr>
            <a:endParaRPr lang="en-US" sz="1400" dirty="0">
              <a:solidFill>
                <a:schemeClr val="tx2">
                  <a:lumMod val="60000"/>
                  <a:lumOff val="40000"/>
                </a:schemeClr>
              </a:solidFill>
              <a:latin typeface="Georgia" panose="02040502050405020303" pitchFamily="18" charset="0"/>
            </a:endParaRPr>
          </a:p>
          <a:p>
            <a:pPr>
              <a:buFont typeface="Arial" panose="020B0604020202020204" pitchFamily="34" charset="0"/>
              <a:buChar char="•"/>
            </a:pPr>
            <a:endParaRPr lang="en-US" sz="1800" dirty="0">
              <a:solidFill>
                <a:schemeClr val="tx2">
                  <a:lumMod val="60000"/>
                  <a:lumOff val="40000"/>
                </a:schemeClr>
              </a:solidFill>
              <a:latin typeface="Georgia" panose="02040502050405020303" pitchFamily="18" charset="0"/>
            </a:endParaRPr>
          </a:p>
          <a:p>
            <a:pPr marL="457200" lvl="1" indent="0">
              <a:buNone/>
            </a:pPr>
            <a:endParaRPr lang="en-US" sz="1400" dirty="0">
              <a:solidFill>
                <a:schemeClr val="tx2">
                  <a:lumMod val="60000"/>
                  <a:lumOff val="40000"/>
                </a:schemeClr>
              </a:solidFill>
              <a:latin typeface="Georgia" panose="02040502050405020303" pitchFamily="18" charset="0"/>
            </a:endParaRPr>
          </a:p>
          <a:p>
            <a:pPr>
              <a:buFont typeface="Arial" panose="020B0604020202020204" pitchFamily="34" charset="0"/>
              <a:buChar char="•"/>
            </a:pPr>
            <a:endParaRPr lang="en-US" sz="2000" dirty="0">
              <a:latin typeface="Georgia" panose="02040502050405020303" pitchFamily="18" charset="0"/>
            </a:endParaRPr>
          </a:p>
          <a:p>
            <a:pPr marL="0" indent="0">
              <a:buNone/>
            </a:pPr>
            <a:endParaRPr lang="en-US" sz="2000" dirty="0">
              <a:latin typeface="Georgia" panose="02040502050405020303" pitchFamily="18" charset="0"/>
            </a:endParaRPr>
          </a:p>
        </p:txBody>
      </p:sp>
      <p:pic>
        <p:nvPicPr>
          <p:cNvPr id="9" name="Picture 8">
            <a:extLst>
              <a:ext uri="{FF2B5EF4-FFF2-40B4-BE49-F238E27FC236}">
                <a16:creationId xmlns:a16="http://schemas.microsoft.com/office/drawing/2014/main" id="{9FA83EE4-C0D8-2058-20F6-F29A8771EA83}"/>
              </a:ext>
            </a:extLst>
          </p:cNvPr>
          <p:cNvPicPr>
            <a:picLocks noChangeAspect="1"/>
          </p:cNvPicPr>
          <p:nvPr/>
        </p:nvPicPr>
        <p:blipFill>
          <a:blip r:embed="rId2"/>
          <a:stretch>
            <a:fillRect/>
          </a:stretch>
        </p:blipFill>
        <p:spPr>
          <a:xfrm>
            <a:off x="6350001" y="817243"/>
            <a:ext cx="5319062" cy="5807077"/>
          </a:xfrm>
          <a:prstGeom prst="rect">
            <a:avLst/>
          </a:prstGeom>
        </p:spPr>
      </p:pic>
      <p:grpSp>
        <p:nvGrpSpPr>
          <p:cNvPr id="22" name="Group 21">
            <a:extLst>
              <a:ext uri="{FF2B5EF4-FFF2-40B4-BE49-F238E27FC236}">
                <a16:creationId xmlns:a16="http://schemas.microsoft.com/office/drawing/2014/main" id="{F9DBBE06-7946-31C9-CC3F-5A695F4ABC8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6" name="Rectangle 25">
              <a:extLst>
                <a:ext uri="{FF2B5EF4-FFF2-40B4-BE49-F238E27FC236}">
                  <a16:creationId xmlns:a16="http://schemas.microsoft.com/office/drawing/2014/main" id="{0B060AB9-0F44-BC87-8451-006A359FC7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7" name="Rectangle 26">
              <a:extLst>
                <a:ext uri="{FF2B5EF4-FFF2-40B4-BE49-F238E27FC236}">
                  <a16:creationId xmlns:a16="http://schemas.microsoft.com/office/drawing/2014/main" id="{36419758-BE30-00F1-A87F-C5D91462D7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2" name="Title 3">
            <a:extLst>
              <a:ext uri="{FF2B5EF4-FFF2-40B4-BE49-F238E27FC236}">
                <a16:creationId xmlns:a16="http://schemas.microsoft.com/office/drawing/2014/main" id="{DAE7B220-361A-B5EB-1288-9E237652ABCB}"/>
              </a:ext>
            </a:extLst>
          </p:cNvPr>
          <p:cNvSpPr txBox="1">
            <a:spLocks/>
          </p:cNvSpPr>
          <p:nvPr/>
        </p:nvSpPr>
        <p:spPr>
          <a:xfrm>
            <a:off x="492538" y="120403"/>
            <a:ext cx="11191461" cy="590798"/>
          </a:xfrm>
          <a:prstGeom prst="rect">
            <a:avLst/>
          </a:prstGeom>
          <a:solidFill>
            <a:schemeClr val="accent6"/>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rPr>
              <a:t>Budget Fund Worksheets - Cont.</a:t>
            </a:r>
          </a:p>
        </p:txBody>
      </p:sp>
      <p:sp>
        <p:nvSpPr>
          <p:cNvPr id="6" name="Rectangle: Rounded Corners 5">
            <a:extLst>
              <a:ext uri="{FF2B5EF4-FFF2-40B4-BE49-F238E27FC236}">
                <a16:creationId xmlns:a16="http://schemas.microsoft.com/office/drawing/2014/main" id="{3DEA5699-D731-B125-FAA5-0A790A000FC3}"/>
              </a:ext>
            </a:extLst>
          </p:cNvPr>
          <p:cNvSpPr/>
          <p:nvPr/>
        </p:nvSpPr>
        <p:spPr>
          <a:xfrm>
            <a:off x="9265920" y="1828800"/>
            <a:ext cx="812800" cy="210312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24/25 Audit</a:t>
            </a:r>
          </a:p>
        </p:txBody>
      </p:sp>
      <p:sp>
        <p:nvSpPr>
          <p:cNvPr id="8" name="Rectangle: Rounded Corners 7">
            <a:extLst>
              <a:ext uri="{FF2B5EF4-FFF2-40B4-BE49-F238E27FC236}">
                <a16:creationId xmlns:a16="http://schemas.microsoft.com/office/drawing/2014/main" id="{090E263C-0195-2366-2AAD-995844881FE7}"/>
              </a:ext>
            </a:extLst>
          </p:cNvPr>
          <p:cNvSpPr/>
          <p:nvPr/>
        </p:nvSpPr>
        <p:spPr>
          <a:xfrm>
            <a:off x="10088880" y="1828800"/>
            <a:ext cx="812800" cy="2103120"/>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Current YTD</a:t>
            </a:r>
          </a:p>
        </p:txBody>
      </p:sp>
      <p:sp>
        <p:nvSpPr>
          <p:cNvPr id="14" name="Rectangle: Rounded Corners 13">
            <a:extLst>
              <a:ext uri="{FF2B5EF4-FFF2-40B4-BE49-F238E27FC236}">
                <a16:creationId xmlns:a16="http://schemas.microsoft.com/office/drawing/2014/main" id="{BB280916-35C8-D403-3534-5A6F797CE2E2}"/>
              </a:ext>
            </a:extLst>
          </p:cNvPr>
          <p:cNvSpPr/>
          <p:nvPr/>
        </p:nvSpPr>
        <p:spPr>
          <a:xfrm>
            <a:off x="10911840" y="1838960"/>
            <a:ext cx="812800" cy="2103120"/>
          </a:xfrm>
          <a:prstGeom prst="roundRect">
            <a:avLst/>
          </a:prstGeom>
          <a:solidFill>
            <a:srgbClr val="FF99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New Budget </a:t>
            </a:r>
          </a:p>
        </p:txBody>
      </p:sp>
      <p:sp>
        <p:nvSpPr>
          <p:cNvPr id="15" name="Rectangle: Rounded Corners 14">
            <a:extLst>
              <a:ext uri="{FF2B5EF4-FFF2-40B4-BE49-F238E27FC236}">
                <a16:creationId xmlns:a16="http://schemas.microsoft.com/office/drawing/2014/main" id="{18FD95FE-0DBC-5838-6025-126E79E9AC40}"/>
              </a:ext>
              <a:ext uri="{C183D7F6-B498-43B3-948B-1728B52AA6E4}">
                <adec:decorative xmlns:adec="http://schemas.microsoft.com/office/drawing/2017/decorative" val="1"/>
              </a:ext>
            </a:extLst>
          </p:cNvPr>
          <p:cNvSpPr/>
          <p:nvPr/>
        </p:nvSpPr>
        <p:spPr>
          <a:xfrm>
            <a:off x="6339840" y="5953760"/>
            <a:ext cx="5334000" cy="680720"/>
          </a:xfrm>
          <a:prstGeom prst="round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4687181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EA9CF7-0425-FB56-C4DC-F2E66A13390C}"/>
            </a:ext>
          </a:extLst>
        </p:cNvPr>
        <p:cNvGrpSpPr/>
        <p:nvPr/>
      </p:nvGrpSpPr>
      <p:grpSpPr>
        <a:xfrm>
          <a:off x="0" y="0"/>
          <a:ext cx="0" cy="0"/>
          <a:chOff x="0" y="0"/>
          <a:chExt cx="0" cy="0"/>
        </a:xfrm>
      </p:grpSpPr>
      <p:sp>
        <p:nvSpPr>
          <p:cNvPr id="20" name="Content Placeholder 19">
            <a:extLst>
              <a:ext uri="{FF2B5EF4-FFF2-40B4-BE49-F238E27FC236}">
                <a16:creationId xmlns:a16="http://schemas.microsoft.com/office/drawing/2014/main" id="{9ED542D4-77A1-00C3-ADEE-3BCE6E57A3E9}"/>
              </a:ext>
            </a:extLst>
          </p:cNvPr>
          <p:cNvSpPr>
            <a:spLocks noGrp="1"/>
          </p:cNvSpPr>
          <p:nvPr>
            <p:ph sz="half" idx="1"/>
          </p:nvPr>
        </p:nvSpPr>
        <p:spPr>
          <a:xfrm>
            <a:off x="477520" y="731520"/>
            <a:ext cx="5499210" cy="5882640"/>
          </a:xfrm>
        </p:spPr>
        <p:txBody>
          <a:bodyPr vert="horz" lIns="91440" tIns="45720" rIns="91440" bIns="45720" rtlCol="0" anchor="t">
            <a:normAutofit/>
          </a:bodyPr>
          <a:lstStyle/>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receipts (lower half of budget) to match total expenses</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State Aid must be exact amount from certification page</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Property tax request at bottom of page</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Remember to account for County Treasurer’s balance 1%</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Receipts can be estimated</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Expenses need to be accurate</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Top half of budget must match bottom half of budget</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Enter “To balance budget line” if needed</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Save &amp; upload to LC2 to check if within limits</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Adjust as needed</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Start next fund, same process</a:t>
            </a:r>
          </a:p>
          <a:p>
            <a:pPr>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Keep an eye on Pages 2, 3, 4 </a:t>
            </a:r>
          </a:p>
          <a:p>
            <a:pPr lvl="1">
              <a:buFont typeface="Arial" panose="020B0604020202020204" pitchFamily="34" charset="0"/>
              <a:buChar char="•"/>
            </a:pPr>
            <a:r>
              <a:rPr lang="en-US" sz="1800" dirty="0">
                <a:solidFill>
                  <a:schemeClr val="tx2">
                    <a:lumMod val="60000"/>
                    <a:lumOff val="40000"/>
                  </a:schemeClr>
                </a:solidFill>
                <a:latin typeface="Georgia" panose="02040502050405020303" pitchFamily="18" charset="0"/>
              </a:rPr>
              <a:t>Make sure they are in balance</a:t>
            </a:r>
          </a:p>
          <a:p>
            <a:pPr>
              <a:buFont typeface="Arial" panose="020B0604020202020204" pitchFamily="34" charset="0"/>
              <a:buChar char="•"/>
            </a:pPr>
            <a:endParaRPr lang="en-US" sz="1800" dirty="0">
              <a:solidFill>
                <a:schemeClr val="tx2">
                  <a:lumMod val="60000"/>
                  <a:lumOff val="40000"/>
                </a:schemeClr>
              </a:solidFill>
              <a:latin typeface="Georgia" panose="02040502050405020303" pitchFamily="18" charset="0"/>
            </a:endParaRPr>
          </a:p>
          <a:p>
            <a:pPr marL="0" indent="0">
              <a:buNone/>
            </a:pPr>
            <a:endParaRPr lang="en-US" sz="2000" dirty="0">
              <a:latin typeface="Georgia" panose="02040502050405020303" pitchFamily="18" charset="0"/>
            </a:endParaRPr>
          </a:p>
          <a:p>
            <a:pPr marL="0" indent="0">
              <a:buNone/>
            </a:pPr>
            <a:endParaRPr lang="en-US" sz="2000" dirty="0">
              <a:latin typeface="Georgia" panose="02040502050405020303" pitchFamily="18" charset="0"/>
            </a:endParaRPr>
          </a:p>
        </p:txBody>
      </p:sp>
      <p:grpSp>
        <p:nvGrpSpPr>
          <p:cNvPr id="22" name="Group 21">
            <a:extLst>
              <a:ext uri="{FF2B5EF4-FFF2-40B4-BE49-F238E27FC236}">
                <a16:creationId xmlns:a16="http://schemas.microsoft.com/office/drawing/2014/main" id="{19A0D722-F60E-EE8A-2CDB-4FFF810A34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6" name="Rectangle 25">
              <a:extLst>
                <a:ext uri="{FF2B5EF4-FFF2-40B4-BE49-F238E27FC236}">
                  <a16:creationId xmlns:a16="http://schemas.microsoft.com/office/drawing/2014/main" id="{126D02C5-51BD-B5C1-08F3-7F3B570325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7" name="Rectangle 26">
              <a:extLst>
                <a:ext uri="{FF2B5EF4-FFF2-40B4-BE49-F238E27FC236}">
                  <a16:creationId xmlns:a16="http://schemas.microsoft.com/office/drawing/2014/main" id="{093CB732-ECC8-F220-61F0-BC7AE0B208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2" name="Title 3">
            <a:extLst>
              <a:ext uri="{FF2B5EF4-FFF2-40B4-BE49-F238E27FC236}">
                <a16:creationId xmlns:a16="http://schemas.microsoft.com/office/drawing/2014/main" id="{06709774-8182-A66A-1F1D-0D9B7197361C}"/>
              </a:ext>
            </a:extLst>
          </p:cNvPr>
          <p:cNvSpPr txBox="1">
            <a:spLocks/>
          </p:cNvSpPr>
          <p:nvPr/>
        </p:nvSpPr>
        <p:spPr>
          <a:xfrm>
            <a:off x="492538" y="120403"/>
            <a:ext cx="11191461" cy="590798"/>
          </a:xfrm>
          <a:prstGeom prst="rect">
            <a:avLst/>
          </a:prstGeom>
          <a:solidFill>
            <a:schemeClr val="accent6"/>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Georgia" panose="02040502050405020303" pitchFamily="18" charset="0"/>
                <a:ea typeface="+mj-ea"/>
                <a:cs typeface="+mj-cs"/>
              </a:rPr>
              <a:t>Budget Fund Worksheets - Cont.</a:t>
            </a:r>
          </a:p>
        </p:txBody>
      </p:sp>
      <p:pic>
        <p:nvPicPr>
          <p:cNvPr id="4" name="Picture 3">
            <a:extLst>
              <a:ext uri="{FF2B5EF4-FFF2-40B4-BE49-F238E27FC236}">
                <a16:creationId xmlns:a16="http://schemas.microsoft.com/office/drawing/2014/main" id="{02845A34-0626-3FE7-4ECB-6A29B91221AE}"/>
              </a:ext>
            </a:extLst>
          </p:cNvPr>
          <p:cNvPicPr>
            <a:picLocks noChangeAspect="1"/>
          </p:cNvPicPr>
          <p:nvPr/>
        </p:nvPicPr>
        <p:blipFill>
          <a:blip r:embed="rId2"/>
          <a:stretch>
            <a:fillRect/>
          </a:stretch>
        </p:blipFill>
        <p:spPr>
          <a:xfrm>
            <a:off x="6056485" y="831718"/>
            <a:ext cx="5626389" cy="5751961"/>
          </a:xfrm>
          <a:prstGeom prst="rect">
            <a:avLst/>
          </a:prstGeom>
        </p:spPr>
      </p:pic>
      <p:sp>
        <p:nvSpPr>
          <p:cNvPr id="5" name="Rectangle: Rounded Corners 4">
            <a:extLst>
              <a:ext uri="{FF2B5EF4-FFF2-40B4-BE49-F238E27FC236}">
                <a16:creationId xmlns:a16="http://schemas.microsoft.com/office/drawing/2014/main" id="{EBD4193B-FF17-AE3E-6B4F-282479E909F1}"/>
              </a:ext>
            </a:extLst>
          </p:cNvPr>
          <p:cNvSpPr/>
          <p:nvPr/>
        </p:nvSpPr>
        <p:spPr>
          <a:xfrm>
            <a:off x="9144000" y="1127760"/>
            <a:ext cx="812800" cy="2103120"/>
          </a:xfrm>
          <a:prstGeom prst="round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24/25 Audit</a:t>
            </a:r>
          </a:p>
        </p:txBody>
      </p:sp>
      <p:sp>
        <p:nvSpPr>
          <p:cNvPr id="7" name="Rectangle: Rounded Corners 6">
            <a:extLst>
              <a:ext uri="{FF2B5EF4-FFF2-40B4-BE49-F238E27FC236}">
                <a16:creationId xmlns:a16="http://schemas.microsoft.com/office/drawing/2014/main" id="{288A3141-6773-526D-B8EF-1C9F93209E8A}"/>
              </a:ext>
            </a:extLst>
          </p:cNvPr>
          <p:cNvSpPr/>
          <p:nvPr/>
        </p:nvSpPr>
        <p:spPr>
          <a:xfrm>
            <a:off x="9997440" y="1137920"/>
            <a:ext cx="812800" cy="2103120"/>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Current YTD</a:t>
            </a:r>
          </a:p>
        </p:txBody>
      </p:sp>
      <p:sp>
        <p:nvSpPr>
          <p:cNvPr id="10" name="Rectangle: Rounded Corners 9">
            <a:extLst>
              <a:ext uri="{FF2B5EF4-FFF2-40B4-BE49-F238E27FC236}">
                <a16:creationId xmlns:a16="http://schemas.microsoft.com/office/drawing/2014/main" id="{85009356-D2E7-9652-C229-433588790A90}"/>
              </a:ext>
            </a:extLst>
          </p:cNvPr>
          <p:cNvSpPr/>
          <p:nvPr/>
        </p:nvSpPr>
        <p:spPr>
          <a:xfrm>
            <a:off x="10850880" y="1148080"/>
            <a:ext cx="812800" cy="2103120"/>
          </a:xfrm>
          <a:prstGeom prst="roundRect">
            <a:avLst/>
          </a:prstGeom>
          <a:solidFill>
            <a:srgbClr val="FF99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Georgia" panose="02040502050405020303" pitchFamily="18" charset="0"/>
                <a:ea typeface="+mn-ea"/>
                <a:cs typeface="+mn-cs"/>
              </a:rPr>
              <a:t>New Budget </a:t>
            </a:r>
          </a:p>
        </p:txBody>
      </p:sp>
      <p:sp>
        <p:nvSpPr>
          <p:cNvPr id="23" name="Rectangle: Rounded Corners 22">
            <a:extLst>
              <a:ext uri="{FF2B5EF4-FFF2-40B4-BE49-F238E27FC236}">
                <a16:creationId xmlns:a16="http://schemas.microsoft.com/office/drawing/2014/main" id="{F328C7DD-6234-A3DE-0EB0-BD6F1E28333A}"/>
              </a:ext>
              <a:ext uri="{C183D7F6-B498-43B3-948B-1728B52AA6E4}">
                <adec:decorative xmlns:adec="http://schemas.microsoft.com/office/drawing/2017/decorative" val="1"/>
              </a:ext>
            </a:extLst>
          </p:cNvPr>
          <p:cNvSpPr/>
          <p:nvPr/>
        </p:nvSpPr>
        <p:spPr>
          <a:xfrm>
            <a:off x="10813774" y="4744278"/>
            <a:ext cx="874643" cy="132522"/>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4" name="Rectangle: Rounded Corners 23">
            <a:extLst>
              <a:ext uri="{FF2B5EF4-FFF2-40B4-BE49-F238E27FC236}">
                <a16:creationId xmlns:a16="http://schemas.microsoft.com/office/drawing/2014/main" id="{28827642-5D2F-9FE7-9B7D-598E5F035FED}"/>
              </a:ext>
              <a:ext uri="{C183D7F6-B498-43B3-948B-1728B52AA6E4}">
                <adec:decorative xmlns:adec="http://schemas.microsoft.com/office/drawing/2017/decorative" val="1"/>
              </a:ext>
            </a:extLst>
          </p:cNvPr>
          <p:cNvSpPr/>
          <p:nvPr/>
        </p:nvSpPr>
        <p:spPr>
          <a:xfrm>
            <a:off x="6016487" y="4731026"/>
            <a:ext cx="821635" cy="145774"/>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28" name="Picture 27">
            <a:extLst>
              <a:ext uri="{FF2B5EF4-FFF2-40B4-BE49-F238E27FC236}">
                <a16:creationId xmlns:a16="http://schemas.microsoft.com/office/drawing/2014/main" id="{5BCB2F95-905C-3782-24E1-32FE1443EF6C}"/>
              </a:ext>
            </a:extLst>
          </p:cNvPr>
          <p:cNvPicPr>
            <a:picLocks noChangeAspect="1"/>
          </p:cNvPicPr>
          <p:nvPr/>
        </p:nvPicPr>
        <p:blipFill>
          <a:blip r:embed="rId3"/>
          <a:stretch>
            <a:fillRect/>
          </a:stretch>
        </p:blipFill>
        <p:spPr>
          <a:xfrm>
            <a:off x="6065761" y="5690678"/>
            <a:ext cx="5626389" cy="1016052"/>
          </a:xfrm>
          <a:prstGeom prst="rect">
            <a:avLst/>
          </a:prstGeom>
        </p:spPr>
      </p:pic>
      <p:sp>
        <p:nvSpPr>
          <p:cNvPr id="29" name="Rectangle: Rounded Corners 28">
            <a:extLst>
              <a:ext uri="{FF2B5EF4-FFF2-40B4-BE49-F238E27FC236}">
                <a16:creationId xmlns:a16="http://schemas.microsoft.com/office/drawing/2014/main" id="{B8628587-E90C-3950-836B-F44C3DBE1157}"/>
              </a:ext>
              <a:ext uri="{C183D7F6-B498-43B3-948B-1728B52AA6E4}">
                <adec:decorative xmlns:adec="http://schemas.microsoft.com/office/drawing/2017/decorative" val="1"/>
              </a:ext>
            </a:extLst>
          </p:cNvPr>
          <p:cNvSpPr/>
          <p:nvPr/>
        </p:nvSpPr>
        <p:spPr>
          <a:xfrm>
            <a:off x="6075680" y="5709920"/>
            <a:ext cx="5618480" cy="142240"/>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30" name="Rectangle: Rounded Corners 29">
            <a:extLst>
              <a:ext uri="{FF2B5EF4-FFF2-40B4-BE49-F238E27FC236}">
                <a16:creationId xmlns:a16="http://schemas.microsoft.com/office/drawing/2014/main" id="{1E90607B-2ED3-11D4-1219-00882FDB930F}"/>
              </a:ext>
              <a:ext uri="{C183D7F6-B498-43B3-948B-1728B52AA6E4}">
                <adec:decorative xmlns:adec="http://schemas.microsoft.com/office/drawing/2017/decorative" val="1"/>
              </a:ext>
            </a:extLst>
          </p:cNvPr>
          <p:cNvSpPr/>
          <p:nvPr/>
        </p:nvSpPr>
        <p:spPr>
          <a:xfrm>
            <a:off x="8428383" y="6258561"/>
            <a:ext cx="3273287" cy="497840"/>
          </a:xfrm>
          <a:prstGeom prst="roundRect">
            <a:avLst/>
          </a:pr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28538677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0504-FEA4-50D5-A89A-77DD08FAB55A}"/>
              </a:ext>
            </a:extLst>
          </p:cNvPr>
          <p:cNvSpPr txBox="1">
            <a:spLocks noGrp="1"/>
          </p:cNvSpPr>
          <p:nvPr>
            <p:ph type="title"/>
          </p:nvPr>
        </p:nvSpPr>
        <p:spPr>
          <a:xfrm>
            <a:off x="550864" y="152401"/>
            <a:ext cx="11090274" cy="822960"/>
          </a:xfrm>
        </p:spPr>
        <p:txBody>
          <a:bodyPr>
            <a:normAutofit/>
          </a:bodyPr>
          <a:lstStyle/>
          <a:p>
            <a:pPr lvl="0" algn="ctr"/>
            <a:r>
              <a:rPr lang="en-US" sz="4000" b="1" dirty="0">
                <a:solidFill>
                  <a:schemeClr val="tx2"/>
                </a:solidFill>
                <a:latin typeface="Georgia" panose="02040502050405020303" pitchFamily="18" charset="0"/>
              </a:rPr>
              <a:t>Data Entry Reminders</a:t>
            </a:r>
            <a:endParaRPr lang="en-US" sz="4000" dirty="0">
              <a:solidFill>
                <a:schemeClr val="tx2"/>
              </a:solidFill>
              <a:latin typeface="Georgia" panose="02040502050405020303" pitchFamily="18" charset="0"/>
            </a:endParaRPr>
          </a:p>
        </p:txBody>
      </p:sp>
      <p:graphicFrame>
        <p:nvGraphicFramePr>
          <p:cNvPr id="41" name="Content Placeholder 2">
            <a:extLst>
              <a:ext uri="{FF2B5EF4-FFF2-40B4-BE49-F238E27FC236}">
                <a16:creationId xmlns:a16="http://schemas.microsoft.com/office/drawing/2014/main" id="{DBD87731-EC4A-3AA6-400B-277BC7D2948C}"/>
              </a:ext>
            </a:extLst>
          </p:cNvPr>
          <p:cNvGraphicFramePr>
            <a:graphicFrameLocks noGrp="1"/>
          </p:cNvGraphicFramePr>
          <p:nvPr>
            <p:ph idx="1"/>
          </p:nvPr>
        </p:nvGraphicFramePr>
        <p:xfrm>
          <a:off x="547688" y="1239520"/>
          <a:ext cx="11093450" cy="5191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655601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EA0EB8-8E18-ADBD-3D1D-139E8E625CAD}"/>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FA016A44-A842-7611-B482-15CFB608E3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nvGrpSpPr>
          <p:cNvPr id="18" name="Group 17">
            <a:extLst>
              <a:ext uri="{FF2B5EF4-FFF2-40B4-BE49-F238E27FC236}">
                <a16:creationId xmlns:a16="http://schemas.microsoft.com/office/drawing/2014/main" id="{60576668-BBE3-62DA-6852-EC6E1849A8C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9" name="Freeform: Shape 18">
              <a:extLst>
                <a:ext uri="{FF2B5EF4-FFF2-40B4-BE49-F238E27FC236}">
                  <a16:creationId xmlns:a16="http://schemas.microsoft.com/office/drawing/2014/main" id="{27D06041-4145-2D43-C688-6EC316A9BE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Rectangle 19">
              <a:extLst>
                <a:ext uri="{FF2B5EF4-FFF2-40B4-BE49-F238E27FC236}">
                  <a16:creationId xmlns:a16="http://schemas.microsoft.com/office/drawing/2014/main" id="{CC58A4F4-1621-3EDB-EFBB-D08D7BFA3F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22" name="Rectangle 21">
            <a:extLst>
              <a:ext uri="{FF2B5EF4-FFF2-40B4-BE49-F238E27FC236}">
                <a16:creationId xmlns:a16="http://schemas.microsoft.com/office/drawing/2014/main" id="{9807070A-6428-53C9-B5B1-B55FEF3081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4" name="Isosceles Triangle 23">
            <a:extLst>
              <a:ext uri="{FF2B5EF4-FFF2-40B4-BE49-F238E27FC236}">
                <a16:creationId xmlns:a16="http://schemas.microsoft.com/office/drawing/2014/main" id="{8AD10679-077D-2A16-DA20-9FE51FB02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12" name="Picture 11">
            <a:extLst>
              <a:ext uri="{FF2B5EF4-FFF2-40B4-BE49-F238E27FC236}">
                <a16:creationId xmlns:a16="http://schemas.microsoft.com/office/drawing/2014/main" id="{5B1C4115-7C65-1603-FE98-DD7883C3A503}"/>
              </a:ext>
            </a:extLst>
          </p:cNvPr>
          <p:cNvPicPr>
            <a:picLocks noChangeAspect="1"/>
          </p:cNvPicPr>
          <p:nvPr/>
        </p:nvPicPr>
        <p:blipFill>
          <a:blip r:embed="rId2"/>
          <a:stretch>
            <a:fillRect/>
          </a:stretch>
        </p:blipFill>
        <p:spPr>
          <a:xfrm>
            <a:off x="485015" y="1577562"/>
            <a:ext cx="3899210" cy="2689110"/>
          </a:xfrm>
          <a:prstGeom prst="rect">
            <a:avLst/>
          </a:prstGeom>
          <a:noFill/>
          <a:ln>
            <a:solidFill>
              <a:schemeClr val="accent1">
                <a:lumMod val="75000"/>
              </a:schemeClr>
            </a:solidFill>
          </a:ln>
          <a:scene3d>
            <a:camera prst="orthographicFront">
              <a:rot lat="0" lon="0" rev="600000"/>
            </a:camera>
            <a:lightRig rig="threePt" dir="t"/>
          </a:scene3d>
        </p:spPr>
      </p:pic>
      <p:pic>
        <p:nvPicPr>
          <p:cNvPr id="3" name="Picture 2">
            <a:extLst>
              <a:ext uri="{FF2B5EF4-FFF2-40B4-BE49-F238E27FC236}">
                <a16:creationId xmlns:a16="http://schemas.microsoft.com/office/drawing/2014/main" id="{F1B7DC78-BAC9-0355-DCD0-C246F274C251}"/>
              </a:ext>
            </a:extLst>
          </p:cNvPr>
          <p:cNvPicPr>
            <a:picLocks noChangeAspect="1"/>
          </p:cNvPicPr>
          <p:nvPr/>
        </p:nvPicPr>
        <p:blipFill>
          <a:blip r:embed="rId3"/>
          <a:stretch>
            <a:fillRect/>
          </a:stretch>
        </p:blipFill>
        <p:spPr>
          <a:xfrm>
            <a:off x="4682238" y="0"/>
            <a:ext cx="6473442" cy="6858000"/>
          </a:xfrm>
          <a:prstGeom prst="rect">
            <a:avLst/>
          </a:prstGeom>
        </p:spPr>
      </p:pic>
      <p:sp>
        <p:nvSpPr>
          <p:cNvPr id="4" name="Rectangle 3">
            <a:extLst>
              <a:ext uri="{FF2B5EF4-FFF2-40B4-BE49-F238E27FC236}">
                <a16:creationId xmlns:a16="http://schemas.microsoft.com/office/drawing/2014/main" id="{4C5EAC4B-2FDD-37DF-A300-CC661A5D801F}"/>
              </a:ext>
              <a:ext uri="{C183D7F6-B498-43B3-948B-1728B52AA6E4}">
                <adec:decorative xmlns:adec="http://schemas.microsoft.com/office/drawing/2017/decorative" val="1"/>
              </a:ext>
            </a:extLst>
          </p:cNvPr>
          <p:cNvSpPr/>
          <p:nvPr/>
        </p:nvSpPr>
        <p:spPr>
          <a:xfrm>
            <a:off x="6106160" y="2763520"/>
            <a:ext cx="5337035" cy="3413760"/>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 name="Oval 4">
            <a:extLst>
              <a:ext uri="{FF2B5EF4-FFF2-40B4-BE49-F238E27FC236}">
                <a16:creationId xmlns:a16="http://schemas.microsoft.com/office/drawing/2014/main" id="{2A3D6FC0-78C4-E9DC-869B-B13AC9615B59}"/>
              </a:ext>
              <a:ext uri="{C183D7F6-B498-43B3-948B-1728B52AA6E4}">
                <adec:decorative xmlns:adec="http://schemas.microsoft.com/office/drawing/2017/decorative" val="1"/>
              </a:ext>
            </a:extLst>
          </p:cNvPr>
          <p:cNvSpPr/>
          <p:nvPr/>
        </p:nvSpPr>
        <p:spPr>
          <a:xfrm>
            <a:off x="4738707" y="2698206"/>
            <a:ext cx="1315616" cy="447869"/>
          </a:xfrm>
          <a:prstGeom prst="ellipse">
            <a:avLst/>
          </a:prstGeom>
          <a:noFill/>
          <a:ln w="508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95117028"/>
      </p:ext>
    </p:extLst>
  </p:cSld>
  <p:clrMapOvr>
    <a:overrideClrMapping bg1="lt1" tx1="dk1" bg2="lt2" tx2="dk2" accent1="accent1" accent2="accent2" accent3="accent3" accent4="accent4" accent5="accent5" accent6="accent6" hlink="hlink" folHlink="folHlink"/>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10" name="Picture 9" descr="Background pattern">
            <a:extLst>
              <a:ext uri="{FF2B5EF4-FFF2-40B4-BE49-F238E27FC236}">
                <a16:creationId xmlns:a16="http://schemas.microsoft.com/office/drawing/2014/main" id="{FB58BDD4-F58D-60AB-7888-689E65C68FBE}"/>
              </a:ext>
            </a:extLst>
          </p:cNvPr>
          <p:cNvPicPr>
            <a:picLocks noChangeAspect="1"/>
          </p:cNvPicPr>
          <p:nvPr/>
        </p:nvPicPr>
        <p:blipFill>
          <a:blip r:embed="rId3">
            <a:duotone>
              <a:schemeClr val="accent1">
                <a:shade val="45000"/>
                <a:satMod val="135000"/>
              </a:schemeClr>
              <a:prstClr val="white"/>
            </a:duotone>
          </a:blip>
          <a:srcRect l="35988" r="27298"/>
          <a:stretch>
            <a:fillRect/>
          </a:stretch>
        </p:blipFill>
        <p:spPr>
          <a:xfrm>
            <a:off x="1" y="10"/>
            <a:ext cx="4196496" cy="6857990"/>
          </a:xfrm>
          <a:prstGeom prst="rect">
            <a:avLst/>
          </a:prstGeom>
          <a:effectLst/>
        </p:spPr>
      </p:pic>
      <p:graphicFrame>
        <p:nvGraphicFramePr>
          <p:cNvPr id="2" name="Diagram 1">
            <a:extLst>
              <a:ext uri="{FF2B5EF4-FFF2-40B4-BE49-F238E27FC236}">
                <a16:creationId xmlns:a16="http://schemas.microsoft.com/office/drawing/2014/main" id="{7024F2D7-2751-CC92-D8EE-E0E2DF58EFC8}"/>
              </a:ext>
            </a:extLst>
          </p:cNvPr>
          <p:cNvGraphicFramePr/>
          <p:nvPr/>
        </p:nvGraphicFramePr>
        <p:xfrm>
          <a:off x="4821141" y="372386"/>
          <a:ext cx="7233920" cy="610969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extBox 8">
            <a:extLst>
              <a:ext uri="{FF2B5EF4-FFF2-40B4-BE49-F238E27FC236}">
                <a16:creationId xmlns:a16="http://schemas.microsoft.com/office/drawing/2014/main" id="{32A6E28F-C547-3DF5-97A8-15D5568EC4DC}"/>
              </a:ext>
            </a:extLst>
          </p:cNvPr>
          <p:cNvSpPr txBox="1"/>
          <p:nvPr/>
        </p:nvSpPr>
        <p:spPr>
          <a:xfrm>
            <a:off x="0" y="223580"/>
            <a:ext cx="4165600" cy="667875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Submit the Budget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NDE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Save budget in PDF format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Upload to LC2</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Auditor of Public Accounts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Upload checklist in PDF format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County Clerk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1"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Upload checklist in PDF format</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1689"/>
              </a:solidFill>
              <a:effectLst/>
              <a:uLnTx/>
              <a:uFillTx/>
              <a:latin typeface="Tw Cen MT" panose="020B0602020104020603"/>
              <a:ea typeface="+mn-ea"/>
              <a:cs typeface="+mn-cs"/>
            </a:endParaRPr>
          </a:p>
        </p:txBody>
      </p:sp>
      <p:pic>
        <p:nvPicPr>
          <p:cNvPr id="4" name="Picture 3">
            <a:extLst>
              <a:ext uri="{FF2B5EF4-FFF2-40B4-BE49-F238E27FC236}">
                <a16:creationId xmlns:a16="http://schemas.microsoft.com/office/drawing/2014/main" id="{3EAFD075-80EF-9C84-0823-74C725D19207}"/>
              </a:ext>
            </a:extLst>
          </p:cNvPr>
          <p:cNvPicPr>
            <a:picLocks noChangeAspect="1"/>
          </p:cNvPicPr>
          <p:nvPr/>
        </p:nvPicPr>
        <p:blipFill>
          <a:blip r:embed="rId9"/>
          <a:stretch>
            <a:fillRect/>
          </a:stretch>
        </p:blipFill>
        <p:spPr>
          <a:xfrm>
            <a:off x="4236720" y="71120"/>
            <a:ext cx="7955280" cy="6762252"/>
          </a:xfrm>
          <a:prstGeom prst="rect">
            <a:avLst/>
          </a:prstGeom>
        </p:spPr>
      </p:pic>
      <p:pic>
        <p:nvPicPr>
          <p:cNvPr id="5" name="Picture 4">
            <a:extLst>
              <a:ext uri="{FF2B5EF4-FFF2-40B4-BE49-F238E27FC236}">
                <a16:creationId xmlns:a16="http://schemas.microsoft.com/office/drawing/2014/main" id="{8D272738-FA86-66EA-FF7E-69622F5D3044}"/>
              </a:ext>
            </a:extLst>
          </p:cNvPr>
          <p:cNvPicPr>
            <a:picLocks noChangeAspect="1"/>
          </p:cNvPicPr>
          <p:nvPr/>
        </p:nvPicPr>
        <p:blipFill>
          <a:blip r:embed="rId10"/>
          <a:stretch>
            <a:fillRect/>
          </a:stretch>
        </p:blipFill>
        <p:spPr>
          <a:xfrm>
            <a:off x="4460240" y="4460240"/>
            <a:ext cx="2297671" cy="1818640"/>
          </a:xfrm>
          <a:prstGeom prst="rect">
            <a:avLst/>
          </a:prstGeom>
        </p:spPr>
      </p:pic>
    </p:spTree>
    <p:extLst>
      <p:ext uri="{BB962C8B-B14F-4D97-AF65-F5344CB8AC3E}">
        <p14:creationId xmlns:p14="http://schemas.microsoft.com/office/powerpoint/2010/main" val="18052622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07B4D-A7C7-4B24-AAD3-537BB9C0CEF1}"/>
              </a:ext>
            </a:extLst>
          </p:cNvPr>
          <p:cNvSpPr>
            <a:spLocks noGrp="1"/>
          </p:cNvSpPr>
          <p:nvPr>
            <p:ph type="title"/>
          </p:nvPr>
        </p:nvSpPr>
        <p:spPr>
          <a:xfrm>
            <a:off x="357809" y="0"/>
            <a:ext cx="7447721" cy="977198"/>
          </a:xfrm>
        </p:spPr>
        <p:txBody>
          <a:bodyPr>
            <a:normAutofit/>
          </a:bodyPr>
          <a:lstStyle/>
          <a:p>
            <a:pPr algn="ctr"/>
            <a:r>
              <a:rPr lang="en-US" sz="3600" b="1" dirty="0">
                <a:solidFill>
                  <a:schemeClr val="tx2">
                    <a:lumMod val="60000"/>
                    <a:lumOff val="40000"/>
                  </a:schemeClr>
                </a:solidFill>
                <a:latin typeface="Georgia" panose="02040502050405020303" pitchFamily="18" charset="0"/>
              </a:rPr>
              <a:t>How to Calculate</a:t>
            </a:r>
          </a:p>
        </p:txBody>
      </p:sp>
      <p:sp>
        <p:nvSpPr>
          <p:cNvPr id="8" name="Content Placeholder 7">
            <a:extLst>
              <a:ext uri="{FF2B5EF4-FFF2-40B4-BE49-F238E27FC236}">
                <a16:creationId xmlns:a16="http://schemas.microsoft.com/office/drawing/2014/main" id="{D232F59C-F038-5653-B81E-45796A8812AB}"/>
              </a:ext>
            </a:extLst>
          </p:cNvPr>
          <p:cNvSpPr>
            <a:spLocks noGrp="1"/>
          </p:cNvSpPr>
          <p:nvPr>
            <p:ph idx="1"/>
          </p:nvPr>
        </p:nvSpPr>
        <p:spPr>
          <a:xfrm>
            <a:off x="251791" y="1088570"/>
            <a:ext cx="7712766" cy="1872342"/>
          </a:xfrm>
          <a:solidFill>
            <a:schemeClr val="accent6">
              <a:lumMod val="40000"/>
              <a:lumOff val="60000"/>
            </a:schemeClr>
          </a:solidFill>
          <a:effectLst>
            <a:softEdge rad="101600"/>
          </a:effectLst>
        </p:spPr>
        <p:txBody>
          <a:bodyPr>
            <a:normAutofit fontScale="92500" lnSpcReduction="10000"/>
          </a:bodyPr>
          <a:lstStyle/>
          <a:p>
            <a:pPr marL="0" indent="0" algn="ctr">
              <a:lnSpc>
                <a:spcPct val="100000"/>
              </a:lnSpc>
              <a:buNone/>
            </a:pPr>
            <a:r>
              <a:rPr lang="en-US" u="sng" dirty="0">
                <a:solidFill>
                  <a:schemeClr val="tx2"/>
                </a:solidFill>
                <a:latin typeface="Georgia" panose="02040502050405020303" pitchFamily="18" charset="0"/>
              </a:rPr>
              <a:t>How to Calculate Levy?</a:t>
            </a:r>
          </a:p>
          <a:p>
            <a:pPr marL="0" indent="0">
              <a:lnSpc>
                <a:spcPct val="100000"/>
              </a:lnSpc>
              <a:buNone/>
            </a:pPr>
            <a:r>
              <a:rPr lang="en-US" dirty="0">
                <a:solidFill>
                  <a:schemeClr val="tx2"/>
                </a:solidFill>
                <a:latin typeface="Georgia" panose="02040502050405020303" pitchFamily="18" charset="0"/>
              </a:rPr>
              <a:t>(Total Tax Request ÷ Assessed Valuation) x 100 = Levy</a:t>
            </a:r>
          </a:p>
          <a:p>
            <a:pPr marL="0" indent="0">
              <a:lnSpc>
                <a:spcPct val="100000"/>
              </a:lnSpc>
              <a:buNone/>
            </a:pPr>
            <a:r>
              <a:rPr lang="en-US" dirty="0">
                <a:solidFill>
                  <a:schemeClr val="tx2"/>
                </a:solidFill>
                <a:latin typeface="Georgia" panose="02040502050405020303" pitchFamily="18" charset="0"/>
              </a:rPr>
              <a:t>($4,389,899 ÷ $443,000,000) x 100 = .990948</a:t>
            </a:r>
          </a:p>
          <a:p>
            <a:pPr>
              <a:lnSpc>
                <a:spcPct val="100000"/>
              </a:lnSpc>
            </a:pPr>
            <a:endParaRPr lang="en-US" sz="1000" dirty="0"/>
          </a:p>
          <a:p>
            <a:pPr marL="0" indent="0">
              <a:lnSpc>
                <a:spcPct val="100000"/>
              </a:lnSpc>
              <a:buNone/>
            </a:pPr>
            <a:endParaRPr lang="en-US" b="1" dirty="0"/>
          </a:p>
        </p:txBody>
      </p:sp>
      <p:sp>
        <p:nvSpPr>
          <p:cNvPr id="10" name="Content Placeholder 7">
            <a:extLst>
              <a:ext uri="{FF2B5EF4-FFF2-40B4-BE49-F238E27FC236}">
                <a16:creationId xmlns:a16="http://schemas.microsoft.com/office/drawing/2014/main" id="{8F9DD0DE-3B4D-DAC2-D181-DCDCCFDB0F51}"/>
              </a:ext>
            </a:extLst>
          </p:cNvPr>
          <p:cNvSpPr txBox="1">
            <a:spLocks/>
          </p:cNvSpPr>
          <p:nvPr/>
        </p:nvSpPr>
        <p:spPr>
          <a:xfrm>
            <a:off x="318052" y="3028739"/>
            <a:ext cx="11635409" cy="1872342"/>
          </a:xfrm>
          <a:prstGeom prst="rect">
            <a:avLst/>
          </a:prstGeom>
          <a:solidFill>
            <a:schemeClr val="accent2">
              <a:lumMod val="60000"/>
              <a:lumOff val="40000"/>
            </a:schemeClr>
          </a:solidFill>
          <a:effectLst>
            <a:softEdge rad="88900"/>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kumimoji="0" lang="en-US" sz="2800" b="0" i="0" u="sng" strike="noStrike" kern="1200" cap="none" spc="0" normalizeH="0" baseline="0" noProof="0" dirty="0">
                <a:ln>
                  <a:noFill/>
                </a:ln>
                <a:solidFill>
                  <a:srgbClr val="001689"/>
                </a:solidFill>
                <a:effectLst/>
                <a:uLnTx/>
                <a:uFillTx/>
                <a:latin typeface="Georgia" panose="02040502050405020303" pitchFamily="18" charset="0"/>
                <a:ea typeface="+mn-ea"/>
                <a:cs typeface="+mn-cs"/>
              </a:rPr>
              <a:t>How Much Will My Levy Generate in Property Taxes?</a:t>
            </a: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kumimoji="0" lang="en-US" sz="2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(Levy x Valuation) ÷ 100 = Property Tax Request</a:t>
            </a: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kumimoji="0" lang="en-US" sz="2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(.990948 x $443,000,000) = $4,389,899</a:t>
            </a:r>
          </a:p>
          <a:p>
            <a:pPr marL="0" marR="0" lvl="0" indent="0" algn="l" defTabSz="914400" rtl="0" eaLnBrk="1" fontAlgn="auto" latinLnBrk="0" hangingPunct="1">
              <a:lnSpc>
                <a:spcPct val="100000"/>
              </a:lnSpc>
              <a:spcBef>
                <a:spcPts val="1000"/>
              </a:spcBef>
              <a:spcAft>
                <a:spcPts val="0"/>
              </a:spcAft>
              <a:buClrTx/>
              <a:buSzTx/>
              <a:buFont typeface="Arial"/>
              <a:buNone/>
              <a:tabLst/>
              <a:defRPr/>
            </a:pPr>
            <a:endParaRPr kumimoji="0" lang="en-US" sz="2800" b="1"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11" name="Content Placeholder 7">
            <a:extLst>
              <a:ext uri="{FF2B5EF4-FFF2-40B4-BE49-F238E27FC236}">
                <a16:creationId xmlns:a16="http://schemas.microsoft.com/office/drawing/2014/main" id="{3D959D22-8876-11E2-E8DE-1D1D5B531B71}"/>
              </a:ext>
            </a:extLst>
          </p:cNvPr>
          <p:cNvSpPr txBox="1">
            <a:spLocks/>
          </p:cNvSpPr>
          <p:nvPr/>
        </p:nvSpPr>
        <p:spPr>
          <a:xfrm>
            <a:off x="357809" y="4979465"/>
            <a:ext cx="11502887" cy="1872342"/>
          </a:xfrm>
          <a:prstGeom prst="rect">
            <a:avLst/>
          </a:prstGeom>
          <a:solidFill>
            <a:schemeClr val="accent4"/>
          </a:solidFill>
          <a:effectLst>
            <a:softEdge rad="101600"/>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Tx/>
              <a:buSzTx/>
              <a:buFont typeface="Arial"/>
              <a:buNone/>
              <a:tabLst/>
              <a:defRPr/>
            </a:pPr>
            <a:r>
              <a:rPr kumimoji="0" lang="en-US" sz="2800" b="0" i="0" u="sng" strike="noStrike" kern="1200" cap="none" spc="0" normalizeH="0" baseline="0" noProof="0" dirty="0">
                <a:ln>
                  <a:noFill/>
                </a:ln>
                <a:solidFill>
                  <a:srgbClr val="001689"/>
                </a:solidFill>
                <a:effectLst/>
                <a:uLnTx/>
                <a:uFillTx/>
                <a:latin typeface="Georgia" panose="02040502050405020303" pitchFamily="18" charset="0"/>
                <a:ea typeface="+mn-ea"/>
                <a:cs typeface="+mn-cs"/>
              </a:rPr>
              <a:t>Additional 1¢ in Levy Generates Additional Property Tax</a:t>
            </a: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kumimoji="0" lang="en-US" sz="2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Move decimal 4 spaces to the left on district valuation </a:t>
            </a: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kumimoji="0" lang="en-US" sz="28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$443,00.0,000. valuation = $44,300 additional pennies!</a:t>
            </a:r>
            <a:endParaRPr kumimoji="0" lang="en-US" sz="2800" b="1"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D7590EE1-AECC-922A-1B2D-90CD0FA7431B}"/>
                  </a:ext>
                </a:extLst>
              </p14:cNvPr>
              <p14:cNvContentPartPr/>
              <p14:nvPr/>
            </p14:nvContentPartPr>
            <p14:xfrm>
              <a:off x="2295331" y="6420000"/>
              <a:ext cx="1073020" cy="248369"/>
            </p14:xfrm>
          </p:contentPart>
        </mc:Choice>
        <mc:Fallback xmlns="">
          <p:pic>
            <p:nvPicPr>
              <p:cNvPr id="5" name="Ink 4">
                <a:extLst>
                  <a:ext uri="{FF2B5EF4-FFF2-40B4-BE49-F238E27FC236}">
                    <a16:creationId xmlns:a16="http://schemas.microsoft.com/office/drawing/2014/main" id="{D7590EE1-AECC-922A-1B2D-90CD0FA7431B}"/>
                  </a:ext>
                </a:extLst>
              </p:cNvPr>
              <p:cNvPicPr/>
              <p:nvPr/>
            </p:nvPicPr>
            <p:blipFill>
              <a:blip r:embed="rId4"/>
              <a:stretch>
                <a:fillRect/>
              </a:stretch>
            </p:blipFill>
            <p:spPr>
              <a:xfrm>
                <a:off x="2286335" y="6411001"/>
                <a:ext cx="1090652" cy="266007"/>
              </a:xfrm>
              <a:prstGeom prst="rect">
                <a:avLst/>
              </a:prstGeom>
            </p:spPr>
          </p:pic>
        </mc:Fallback>
      </mc:AlternateContent>
      <p:pic>
        <p:nvPicPr>
          <p:cNvPr id="1026" name="Picture 2" descr="Is It Worth Doing A Budget?">
            <a:extLst>
              <a:ext uri="{FF2B5EF4-FFF2-40B4-BE49-F238E27FC236}">
                <a16:creationId xmlns:a16="http://schemas.microsoft.com/office/drawing/2014/main" id="{00D89E48-A05E-6A07-8ECB-848965C4EF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900000">
            <a:off x="8233312" y="90984"/>
            <a:ext cx="3786676" cy="2947223"/>
          </a:xfrm>
          <a:prstGeom prst="rect">
            <a:avLst/>
          </a:prstGeom>
          <a:noFill/>
          <a:scene3d>
            <a:camera prst="orthographicFront">
              <a:rot lat="0" lon="0" rev="900000"/>
            </a:camera>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0913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3" name="Rectangle 6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97A6F9AE-D6E5-B1F4-3A28-2A082630C6A3}"/>
              </a:ext>
            </a:extLst>
          </p:cNvPr>
          <p:cNvSpPr>
            <a:spLocks noGrp="1"/>
          </p:cNvSpPr>
          <p:nvPr>
            <p:ph type="title"/>
          </p:nvPr>
        </p:nvSpPr>
        <p:spPr>
          <a:xfrm>
            <a:off x="174356" y="487680"/>
            <a:ext cx="11783964" cy="812800"/>
          </a:xfrm>
        </p:spPr>
        <p:txBody>
          <a:bodyPr anchor="t">
            <a:normAutofit/>
          </a:bodyPr>
          <a:lstStyle/>
          <a:p>
            <a:pPr algn="ctr"/>
            <a:r>
              <a:rPr lang="en-US" sz="4000" b="1" dirty="0">
                <a:solidFill>
                  <a:schemeClr val="accent5"/>
                </a:solidFill>
                <a:latin typeface="Georgia" panose="02040502050405020303" pitchFamily="18" charset="0"/>
              </a:rPr>
              <a:t>Current Year Budget Reminders</a:t>
            </a:r>
            <a:endParaRPr lang="en-US" sz="4000" dirty="0">
              <a:solidFill>
                <a:schemeClr val="accent5"/>
              </a:solidFill>
              <a:latin typeface="Georgia" panose="02040502050405020303" pitchFamily="18" charset="0"/>
            </a:endParaRPr>
          </a:p>
        </p:txBody>
      </p:sp>
      <p:sp>
        <p:nvSpPr>
          <p:cNvPr id="47" name="Content Placeholder 2">
            <a:extLst>
              <a:ext uri="{FF2B5EF4-FFF2-40B4-BE49-F238E27FC236}">
                <a16:creationId xmlns:a16="http://schemas.microsoft.com/office/drawing/2014/main" id="{A346B3D5-9D66-7EF3-49B4-0D0011E08A31}"/>
              </a:ext>
            </a:extLst>
          </p:cNvPr>
          <p:cNvSpPr>
            <a:spLocks noGrp="1"/>
          </p:cNvSpPr>
          <p:nvPr>
            <p:ph idx="1"/>
          </p:nvPr>
        </p:nvSpPr>
        <p:spPr>
          <a:xfrm>
            <a:off x="264160" y="1290320"/>
            <a:ext cx="7437120" cy="5029200"/>
          </a:xfrm>
        </p:spPr>
        <p:txBody>
          <a:bodyPr>
            <a:normAutofit lnSpcReduction="10000"/>
          </a:bodyPr>
          <a:lstStyle/>
          <a:p>
            <a:pPr marL="0" indent="0">
              <a:buNone/>
            </a:pPr>
            <a:r>
              <a:rPr lang="en-US" sz="2400" dirty="0">
                <a:solidFill>
                  <a:schemeClr val="tx2"/>
                </a:solidFill>
                <a:latin typeface="Georgia" panose="02040502050405020303" pitchFamily="18" charset="0"/>
              </a:rPr>
              <a:t>*Review current budget to avoid overspending and to see if an amendment is required</a:t>
            </a:r>
          </a:p>
          <a:p>
            <a:endParaRPr lang="en-US" sz="2400" dirty="0">
              <a:solidFill>
                <a:schemeClr val="tx2"/>
              </a:solidFill>
              <a:latin typeface="Georgia" panose="02040502050405020303" pitchFamily="18" charset="0"/>
            </a:endParaRPr>
          </a:p>
          <a:p>
            <a:pPr marL="0" indent="0">
              <a:buNone/>
            </a:pPr>
            <a:r>
              <a:rPr lang="en-US" sz="2400" dirty="0">
                <a:solidFill>
                  <a:schemeClr val="tx2"/>
                </a:solidFill>
                <a:latin typeface="Georgia" panose="02040502050405020303" pitchFamily="18" charset="0"/>
              </a:rPr>
              <a:t>*If spending authority remains in General Fund, consider a transfer to other funds:</a:t>
            </a:r>
          </a:p>
          <a:p>
            <a:pPr lvl="2">
              <a:buFont typeface="Wingdings" panose="05000000000000000000" pitchFamily="2" charset="2"/>
              <a:buChar char="ü"/>
            </a:pPr>
            <a:r>
              <a:rPr lang="en-US" sz="2400" dirty="0">
                <a:solidFill>
                  <a:schemeClr val="tx2"/>
                </a:solidFill>
                <a:latin typeface="Georgia" panose="02040502050405020303" pitchFamily="18" charset="0"/>
              </a:rPr>
              <a:t>Depreciation Fund</a:t>
            </a:r>
          </a:p>
          <a:p>
            <a:pPr lvl="2">
              <a:buFont typeface="Wingdings" panose="05000000000000000000" pitchFamily="2" charset="2"/>
              <a:buChar char="ü"/>
            </a:pPr>
            <a:r>
              <a:rPr lang="en-US" sz="2400" dirty="0">
                <a:solidFill>
                  <a:schemeClr val="tx2"/>
                </a:solidFill>
                <a:latin typeface="Georgia" panose="02040502050405020303" pitchFamily="18" charset="0"/>
              </a:rPr>
              <a:t>Employee Benefit Fund</a:t>
            </a:r>
          </a:p>
          <a:p>
            <a:pPr lvl="2">
              <a:buFont typeface="Wingdings" panose="05000000000000000000" pitchFamily="2" charset="2"/>
              <a:buChar char="ü"/>
            </a:pPr>
            <a:r>
              <a:rPr lang="en-US" sz="2400" dirty="0">
                <a:solidFill>
                  <a:schemeClr val="tx2"/>
                </a:solidFill>
                <a:latin typeface="Georgia" panose="02040502050405020303" pitchFamily="18" charset="0"/>
              </a:rPr>
              <a:t>School Nutrition Fund</a:t>
            </a:r>
          </a:p>
          <a:p>
            <a:pPr lvl="2">
              <a:buFont typeface="Wingdings" panose="05000000000000000000" pitchFamily="2" charset="2"/>
              <a:buChar char="ü"/>
            </a:pPr>
            <a:r>
              <a:rPr lang="en-US" sz="2400" dirty="0">
                <a:solidFill>
                  <a:schemeClr val="tx2"/>
                </a:solidFill>
                <a:latin typeface="Georgia" panose="02040502050405020303" pitchFamily="18" charset="0"/>
              </a:rPr>
              <a:t>Activity Fund</a:t>
            </a:r>
          </a:p>
          <a:p>
            <a:pPr marL="1028700" lvl="3" indent="0">
              <a:buNone/>
            </a:pPr>
            <a:endParaRPr lang="en-US" sz="2400" dirty="0">
              <a:solidFill>
                <a:schemeClr val="tx2"/>
              </a:solidFill>
              <a:latin typeface="Georgia" panose="02040502050405020303" pitchFamily="18" charset="0"/>
            </a:endParaRPr>
          </a:p>
          <a:p>
            <a:pPr marL="0" indent="0">
              <a:buNone/>
            </a:pPr>
            <a:r>
              <a:rPr lang="en-US" sz="2400" dirty="0">
                <a:solidFill>
                  <a:schemeClr val="tx2"/>
                </a:solidFill>
                <a:latin typeface="Georgia" panose="02040502050405020303" pitchFamily="18" charset="0"/>
              </a:rPr>
              <a:t>*Unspent General Funds will increase next year’s available beginning balance.  Put towards cash reserve.</a:t>
            </a:r>
          </a:p>
          <a:p>
            <a:endParaRPr lang="en-US" sz="1600" dirty="0"/>
          </a:p>
        </p:txBody>
      </p:sp>
      <p:pic>
        <p:nvPicPr>
          <p:cNvPr id="4" name="Picture 3">
            <a:extLst>
              <a:ext uri="{FF2B5EF4-FFF2-40B4-BE49-F238E27FC236}">
                <a16:creationId xmlns:a16="http://schemas.microsoft.com/office/drawing/2014/main" id="{F58FEC4B-7B1C-30D2-22D2-280DBF87A43D}"/>
              </a:ext>
            </a:extLst>
          </p:cNvPr>
          <p:cNvPicPr>
            <a:picLocks noChangeAspect="1"/>
          </p:cNvPicPr>
          <p:nvPr/>
        </p:nvPicPr>
        <p:blipFill>
          <a:blip r:embed="rId2"/>
          <a:srcRect t="4859" b="9602"/>
          <a:stretch>
            <a:fillRect/>
          </a:stretch>
        </p:blipFill>
        <p:spPr>
          <a:xfrm>
            <a:off x="7745506" y="1821228"/>
            <a:ext cx="3765176" cy="3107968"/>
          </a:xfrm>
          <a:prstGeom prst="rect">
            <a:avLst/>
          </a:prstGeom>
        </p:spPr>
      </p:pic>
      <p:sp>
        <p:nvSpPr>
          <p:cNvPr id="65" name="Rectangle 64">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rgbClr val="000000"/>
              </a:gs>
              <a:gs pos="100000">
                <a:schemeClr val="accent1">
                  <a:lumMod val="7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67" name="Rectangle 66">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rgbClr val="000000">
                  <a:alpha val="46000"/>
                </a:srgbClr>
              </a:gs>
              <a:gs pos="99000">
                <a:schemeClr val="accent1"/>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303245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600" y="228600"/>
            <a:ext cx="9766300" cy="787400"/>
          </a:xfrm>
        </p:spPr>
        <p:txBody>
          <a:bodyPr>
            <a:normAutofit/>
          </a:bodyPr>
          <a:lstStyle/>
          <a:p>
            <a:pPr algn="ctr"/>
            <a:r>
              <a:rPr lang="en-US" sz="4400" b="1" dirty="0">
                <a:solidFill>
                  <a:schemeClr val="tx2"/>
                </a:solidFill>
              </a:rPr>
              <a:t>General Fund</a:t>
            </a:r>
          </a:p>
        </p:txBody>
      </p:sp>
      <p:graphicFrame>
        <p:nvGraphicFramePr>
          <p:cNvPr id="3" name="Diagram 2" descr="Graphic"/>
          <p:cNvGraphicFramePr/>
          <p:nvPr>
            <p:extLst>
              <p:ext uri="{D42A27DB-BD31-4B8C-83A1-F6EECF244321}">
                <p14:modId xmlns:p14="http://schemas.microsoft.com/office/powerpoint/2010/main" val="2813752505"/>
              </p:ext>
            </p:extLst>
          </p:nvPr>
        </p:nvGraphicFramePr>
        <p:xfrm>
          <a:off x="1282700" y="1371600"/>
          <a:ext cx="5029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815231" y="5381793"/>
            <a:ext cx="391333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2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descr="Graphic&#10;"/>
          <p:cNvSpPr/>
          <p:nvPr/>
        </p:nvSpPr>
        <p:spPr>
          <a:xfrm>
            <a:off x="7027297" y="1651000"/>
            <a:ext cx="3627279" cy="44704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4782" y="1360600"/>
            <a:ext cx="1371601" cy="1742067"/>
          </a:xfrm>
          <a:prstGeom prst="rect">
            <a:avLst/>
          </a:prstGeom>
        </p:spPr>
      </p:pic>
      <p:sp>
        <p:nvSpPr>
          <p:cNvPr id="13" name="TextBox 12"/>
          <p:cNvSpPr txBox="1"/>
          <p:nvPr/>
        </p:nvSpPr>
        <p:spPr>
          <a:xfrm>
            <a:off x="7087325" y="3414135"/>
            <a:ext cx="3483646"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Main Revenue Source: Taxes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Levy is Restricted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Part of the $1.05</a:t>
            </a:r>
          </a:p>
        </p:txBody>
      </p:sp>
    </p:spTree>
    <p:extLst>
      <p:ext uri="{BB962C8B-B14F-4D97-AF65-F5344CB8AC3E}">
        <p14:creationId xmlns:p14="http://schemas.microsoft.com/office/powerpoint/2010/main" val="127502281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8" name="Rectangle 17">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nvGrpSpPr>
          <p:cNvPr id="20" name="Group 19">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21" name="Freeform: Shape 20">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2" name="Freeform: Shape 21">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3" name="Freeform: Shape 22">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4" name="Freeform: Shape 23">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5" name="Freeform: Shape 24">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6" name="Freeform: Shape 25">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7" name="Freeform: Shape 26">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3" name="Title 1">
            <a:extLst>
              <a:ext uri="{FF2B5EF4-FFF2-40B4-BE49-F238E27FC236}">
                <a16:creationId xmlns:a16="http://schemas.microsoft.com/office/drawing/2014/main" id="{B3308A59-9E59-90F5-9C81-9F1C5C4B827C}"/>
              </a:ext>
              <a:ext uri="{C183D7F6-B498-43B3-948B-1728B52AA6E4}">
                <adec:decorative xmlns:adec="http://schemas.microsoft.com/office/drawing/2017/decorative" val="1"/>
              </a:ext>
            </a:extLst>
          </p:cNvPr>
          <p:cNvSpPr txBox="1">
            <a:spLocks/>
          </p:cNvSpPr>
          <p:nvPr/>
        </p:nvSpPr>
        <p:spPr>
          <a:xfrm>
            <a:off x="975360" y="144379"/>
            <a:ext cx="10119360" cy="729381"/>
          </a:xfrm>
          <a:prstGeom prst="rect">
            <a:avLst/>
          </a:prstGeom>
        </p:spPr>
        <p:txBody>
          <a:bodyPr vert="horz" lIns="91440" tIns="45720" rIns="91440" bIns="45720" rtlCol="0" anchor="t" anchorCtr="0">
            <a:normAutofit/>
          </a:bodyPr>
          <a:lstStyle>
            <a:lvl1pPr algn="ctr" defTabSz="914400" rtl="0" eaLnBrk="1" latinLnBrk="0" hangingPunct="1">
              <a:lnSpc>
                <a:spcPct val="90000"/>
              </a:lnSpc>
              <a:spcBef>
                <a:spcPct val="0"/>
              </a:spcBef>
              <a:buNone/>
              <a:defRPr sz="6000" kern="1200">
                <a:solidFill>
                  <a:schemeClr val="accent5"/>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4000" b="1" i="0" u="none" strike="noStrike" kern="1200" cap="none" spc="0" normalizeH="0" baseline="0" noProof="0" dirty="0">
              <a:ln>
                <a:noFill/>
              </a:ln>
              <a:solidFill>
                <a:srgbClr val="E74F43"/>
              </a:solidFill>
              <a:effectLst/>
              <a:uLnTx/>
              <a:uFillTx/>
              <a:latin typeface="Georgia" panose="02040502050405020303" pitchFamily="18" charset="0"/>
              <a:ea typeface="+mj-ea"/>
              <a:cs typeface="+mj-cs"/>
            </a:endParaRPr>
          </a:p>
        </p:txBody>
      </p:sp>
      <p:sp>
        <p:nvSpPr>
          <p:cNvPr id="2" name="Title 1">
            <a:extLst>
              <a:ext uri="{FF2B5EF4-FFF2-40B4-BE49-F238E27FC236}">
                <a16:creationId xmlns:a16="http://schemas.microsoft.com/office/drawing/2014/main" id="{97A6F9AE-D6E5-B1F4-3A28-2A082630C6A3}"/>
              </a:ext>
            </a:extLst>
          </p:cNvPr>
          <p:cNvSpPr>
            <a:spLocks noGrp="1"/>
          </p:cNvSpPr>
          <p:nvPr>
            <p:ph type="title"/>
          </p:nvPr>
        </p:nvSpPr>
        <p:spPr>
          <a:xfrm>
            <a:off x="318052" y="131547"/>
            <a:ext cx="11463131" cy="719002"/>
          </a:xfrm>
        </p:spPr>
        <p:txBody>
          <a:bodyPr anchor="b">
            <a:normAutofit/>
          </a:bodyPr>
          <a:lstStyle/>
          <a:p>
            <a:pPr algn="ctr"/>
            <a:r>
              <a:rPr lang="en-US" sz="3400" b="1" dirty="0">
                <a:solidFill>
                  <a:srgbClr val="0070C0"/>
                </a:solidFill>
                <a:latin typeface="Georgia" panose="02040502050405020303" pitchFamily="18" charset="0"/>
              </a:rPr>
              <a:t>Need to Amend the Current Year’s Budget?</a:t>
            </a:r>
          </a:p>
        </p:txBody>
      </p:sp>
      <p:sp>
        <p:nvSpPr>
          <p:cNvPr id="4" name="Content Placeholder 2">
            <a:extLst>
              <a:ext uri="{FF2B5EF4-FFF2-40B4-BE49-F238E27FC236}">
                <a16:creationId xmlns:a16="http://schemas.microsoft.com/office/drawing/2014/main" id="{A346B3D5-9D66-7EF3-49B4-0D0011E08A31}"/>
              </a:ext>
            </a:extLst>
          </p:cNvPr>
          <p:cNvSpPr txBox="1">
            <a:spLocks/>
          </p:cNvSpPr>
          <p:nvPr/>
        </p:nvSpPr>
        <p:spPr>
          <a:xfrm>
            <a:off x="264160" y="1192696"/>
            <a:ext cx="5553544" cy="5187784"/>
          </a:xfrm>
          <a:prstGeom prst="rect">
            <a:avLst/>
          </a:prstGeom>
          <a:noFill/>
          <a:ln w="50800">
            <a:solidFill>
              <a:schemeClr val="accent5"/>
            </a:solidFill>
          </a:ln>
        </p:spPr>
        <p:txBody>
          <a:bodyPr anchor="t">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a:buNone/>
              <a:tabLst/>
              <a:defRPr/>
            </a:pPr>
            <a:r>
              <a:rPr kumimoji="0" lang="en-US" sz="2200" b="1" i="0"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a:t>
            </a:r>
            <a:r>
              <a:rPr kumimoji="0" lang="en-US" sz="2200" b="1" i="1"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Per Statute must amend before overspending occurs</a:t>
            </a:r>
          </a:p>
          <a:p>
            <a:pPr marL="0" marR="0" lvl="0" indent="0" algn="l" defTabSz="914400" rtl="0" eaLnBrk="1" fontAlgn="auto" latinLnBrk="0" hangingPunct="1">
              <a:lnSpc>
                <a:spcPct val="120000"/>
              </a:lnSpc>
              <a:spcBef>
                <a:spcPts val="1000"/>
              </a:spcBef>
              <a:spcAft>
                <a:spcPts val="0"/>
              </a:spcAft>
              <a:buClrTx/>
              <a:buSzTx/>
              <a:buFont typeface="Arial"/>
              <a:buNone/>
              <a:tabLst/>
              <a:defRPr/>
            </a:pPr>
            <a:r>
              <a:rPr kumimoji="0" lang="en-US" sz="2200" b="0" i="0"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*Required if </a:t>
            </a:r>
            <a:r>
              <a:rPr kumimoji="0" lang="en-US" sz="2200" b="0" i="0" u="sng" strike="noStrike" kern="1200" cap="none" spc="0" normalizeH="0" baseline="0" noProof="0" dirty="0">
                <a:ln>
                  <a:noFill/>
                </a:ln>
                <a:solidFill>
                  <a:srgbClr val="0070C0"/>
                </a:solidFill>
                <a:effectLst/>
                <a:uLnTx/>
                <a:uFillTx/>
                <a:latin typeface="Georgia" panose="02040502050405020303" pitchFamily="18" charset="0"/>
                <a:ea typeface="+mn-ea"/>
                <a:cs typeface="+mn-cs"/>
              </a:rPr>
              <a:t>ANY</a:t>
            </a:r>
            <a:r>
              <a:rPr kumimoji="0" lang="en-US" sz="2200" b="0" i="0"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 fund will exceed total budget of disbursements &amp; transfers out</a:t>
            </a:r>
          </a:p>
          <a:p>
            <a:pPr marL="0" marR="0" lvl="0" indent="0" algn="l" defTabSz="914400" rtl="0" eaLnBrk="1" fontAlgn="auto" latinLnBrk="0" hangingPunct="1">
              <a:lnSpc>
                <a:spcPct val="120000"/>
              </a:lnSpc>
              <a:spcBef>
                <a:spcPts val="1000"/>
              </a:spcBef>
              <a:spcAft>
                <a:spcPts val="0"/>
              </a:spcAft>
              <a:buClrTx/>
              <a:buSzTx/>
              <a:buFont typeface="Arial"/>
              <a:buNone/>
              <a:tabLst/>
              <a:defRPr/>
            </a:pPr>
            <a:r>
              <a:rPr kumimoji="0" lang="en-US" sz="2200" b="0" i="0"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*Hold hearing and approve by August 31</a:t>
            </a:r>
          </a:p>
          <a:p>
            <a:pPr marL="0" marR="0" lvl="0" indent="0" algn="l" defTabSz="914400" rtl="0" eaLnBrk="1" fontAlgn="auto" latinLnBrk="0" hangingPunct="1">
              <a:lnSpc>
                <a:spcPct val="120000"/>
              </a:lnSpc>
              <a:spcBef>
                <a:spcPts val="1000"/>
              </a:spcBef>
              <a:spcAft>
                <a:spcPts val="0"/>
              </a:spcAft>
              <a:buClrTx/>
              <a:buSzTx/>
              <a:buFont typeface="Arial"/>
              <a:buNone/>
              <a:tabLst/>
              <a:defRPr/>
            </a:pPr>
            <a:r>
              <a:rPr kumimoji="0" lang="en-US" sz="2200" b="0" i="0"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*Total Requirements must equal Total Resources available</a:t>
            </a:r>
          </a:p>
          <a:p>
            <a:pPr marL="0" marR="0" lvl="0" indent="0" algn="l" defTabSz="914400" rtl="0" eaLnBrk="1" fontAlgn="auto" latinLnBrk="0" hangingPunct="1">
              <a:lnSpc>
                <a:spcPct val="120000"/>
              </a:lnSpc>
              <a:spcBef>
                <a:spcPts val="1000"/>
              </a:spcBef>
              <a:spcAft>
                <a:spcPts val="0"/>
              </a:spcAft>
              <a:buClrTx/>
              <a:buSzTx/>
              <a:buFont typeface="Arial"/>
              <a:buNone/>
              <a:tabLst/>
              <a:defRPr/>
            </a:pPr>
            <a:r>
              <a:rPr kumimoji="0" lang="en-US" sz="2200" b="0" i="0" u="none" strike="noStrike" kern="1200" cap="none" spc="0" normalizeH="0" baseline="0" noProof="0" dirty="0">
                <a:ln>
                  <a:noFill/>
                </a:ln>
                <a:solidFill>
                  <a:srgbClr val="0070C0"/>
                </a:solidFill>
                <a:effectLst/>
                <a:uLnTx/>
                <a:uFillTx/>
                <a:latin typeface="Georgia" panose="02040502050405020303" pitchFamily="18" charset="0"/>
                <a:ea typeface="+mn-ea"/>
                <a:cs typeface="+mn-cs"/>
              </a:rPr>
              <a:t>*Property tax request cannot change if tax levy has been set</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000" b="0" i="0" u="none" strike="noStrike" kern="1200" cap="none" spc="0" normalizeH="0" baseline="0" noProof="0" dirty="0">
              <a:ln>
                <a:noFill/>
              </a:ln>
              <a:solidFill>
                <a:srgbClr val="001689"/>
              </a:solidFill>
              <a:effectLst/>
              <a:uLnTx/>
              <a:uFillTx/>
              <a:latin typeface="Tw Cen MT" panose="020B0602020104020603"/>
              <a:ea typeface="+mn-ea"/>
              <a:cs typeface="+mn-cs"/>
            </a:endParaRPr>
          </a:p>
        </p:txBody>
      </p:sp>
      <p:sp>
        <p:nvSpPr>
          <p:cNvPr id="5" name="Content Placeholder 3">
            <a:extLst>
              <a:ext uri="{FF2B5EF4-FFF2-40B4-BE49-F238E27FC236}">
                <a16:creationId xmlns:a16="http://schemas.microsoft.com/office/drawing/2014/main" id="{F3D2D636-1594-93A9-4759-707C7D9E4E8E}"/>
              </a:ext>
            </a:extLst>
          </p:cNvPr>
          <p:cNvSpPr txBox="1">
            <a:spLocks/>
          </p:cNvSpPr>
          <p:nvPr/>
        </p:nvSpPr>
        <p:spPr>
          <a:xfrm>
            <a:off x="6082749" y="1192695"/>
            <a:ext cx="5852160" cy="5168347"/>
          </a:xfrm>
          <a:prstGeom prst="rect">
            <a:avLst/>
          </a:prstGeom>
          <a:ln w="50800">
            <a:solidFill>
              <a:srgbClr val="0070C0"/>
            </a:solidFill>
          </a:ln>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2200" b="1"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Required Action</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900" b="0" i="0"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*Hearing notice to amend</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Budget as originally adopted</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Proposed amended budget</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Rationale for amending</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Include statement “No impact to district tax levy</a:t>
            </a:r>
            <a:r>
              <a:rPr kumimoji="0" lang="en-US" sz="1900" b="0" i="0"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900" b="0" i="0"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*Documents to submit:</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Proof of Publication</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Board Minutes</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Page 2 of Budget Document</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Submit documentation to:</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State Auditor</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County Clerks</a:t>
            </a:r>
          </a:p>
          <a:p>
            <a:pPr marL="685800" marR="0" lvl="1"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900" b="0" i="1" u="none" strike="noStrike" kern="1200" cap="none" spc="0" normalizeH="0" baseline="0" noProof="0" dirty="0">
                <a:ln>
                  <a:noFill/>
                </a:ln>
                <a:solidFill>
                  <a:srgbClr val="E74F43">
                    <a:lumMod val="75000"/>
                  </a:srgbClr>
                </a:solidFill>
                <a:effectLst/>
                <a:uLnTx/>
                <a:uFillTx/>
                <a:latin typeface="Georgia" panose="02040502050405020303" pitchFamily="18" charset="0"/>
                <a:ea typeface="+mn-ea"/>
                <a:cs typeface="+mn-cs"/>
              </a:rPr>
              <a:t>NDE</a:t>
            </a:r>
          </a:p>
        </p:txBody>
      </p:sp>
    </p:spTree>
    <p:extLst>
      <p:ext uri="{BB962C8B-B14F-4D97-AF65-F5344CB8AC3E}">
        <p14:creationId xmlns:p14="http://schemas.microsoft.com/office/powerpoint/2010/main" val="25056577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7">
            <a:extLst>
              <a:ext uri="{FF2B5EF4-FFF2-40B4-BE49-F238E27FC236}">
                <a16:creationId xmlns:a16="http://schemas.microsoft.com/office/drawing/2014/main" id="{46D6306C-ED4F-4AAE-B4A5-EEA6AFAD72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317A0423-AC0C-09D5-B944-689D87A9A3F2}"/>
              </a:ext>
            </a:extLst>
          </p:cNvPr>
          <p:cNvSpPr>
            <a:spLocks noGrp="1"/>
          </p:cNvSpPr>
          <p:nvPr>
            <p:ph type="title"/>
          </p:nvPr>
        </p:nvSpPr>
        <p:spPr>
          <a:xfrm>
            <a:off x="499498" y="1483911"/>
            <a:ext cx="4440428" cy="1150621"/>
          </a:xfrm>
        </p:spPr>
        <p:txBody>
          <a:bodyPr anchor="t">
            <a:normAutofit fontScale="90000"/>
          </a:bodyPr>
          <a:lstStyle/>
          <a:p>
            <a:pPr algn="ctr"/>
            <a:r>
              <a:rPr lang="en-US" sz="3600" b="1" dirty="0">
                <a:ln w="0"/>
                <a:solidFill>
                  <a:schemeClr val="accent5"/>
                </a:solidFill>
                <a:latin typeface="Georgia" panose="02040502050405020303" pitchFamily="18" charset="0"/>
              </a:rPr>
              <a:t>Amending the LC2</a:t>
            </a:r>
            <a:br>
              <a:rPr lang="en-US" sz="3600" b="1" dirty="0">
                <a:ln w="0"/>
                <a:effectLst>
                  <a:outerShdw blurRad="38100" dist="19050" dir="2700000" algn="tl" rotWithShape="0">
                    <a:schemeClr val="dk1">
                      <a:alpha val="40000"/>
                    </a:schemeClr>
                  </a:outerShdw>
                </a:effectLst>
                <a:latin typeface="Georgia" panose="02040502050405020303" pitchFamily="18" charset="0"/>
              </a:rPr>
            </a:br>
            <a:endParaRPr lang="en-US" sz="3600" dirty="0"/>
          </a:p>
        </p:txBody>
      </p:sp>
      <p:sp>
        <p:nvSpPr>
          <p:cNvPr id="15" name="Rectangle 9">
            <a:extLst>
              <a:ext uri="{FF2B5EF4-FFF2-40B4-BE49-F238E27FC236}">
                <a16:creationId xmlns:a16="http://schemas.microsoft.com/office/drawing/2014/main" id="{0EC5361D-F897-4856-B945-0455A365E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15435"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2" name="Freeform: Shape 11">
            <a:extLst>
              <a:ext uri="{FF2B5EF4-FFF2-40B4-BE49-F238E27FC236}">
                <a16:creationId xmlns:a16="http://schemas.microsoft.com/office/drawing/2014/main" id="{4508C0C5-2268-42B5-B3C8-4D0899E05F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4" name="Freeform: Shape 13">
            <a:extLst>
              <a:ext uri="{FF2B5EF4-FFF2-40B4-BE49-F238E27FC236}">
                <a16:creationId xmlns:a16="http://schemas.microsoft.com/office/drawing/2014/main" id="{141ACBDB-38F8-4B34-8183-BD95B4E55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739327"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6" name="Rectangle 15">
            <a:extLst>
              <a:ext uri="{FF2B5EF4-FFF2-40B4-BE49-F238E27FC236}">
                <a16:creationId xmlns:a16="http://schemas.microsoft.com/office/drawing/2014/main" id="{DE00DB52-3455-4E2F-867B-A6D0516E1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653800"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8" name="Isosceles Triangle 17">
            <a:extLst>
              <a:ext uri="{FF2B5EF4-FFF2-40B4-BE49-F238E27FC236}">
                <a16:creationId xmlns:a16="http://schemas.microsoft.com/office/drawing/2014/main" id="{9E914C83-E0D8-4953-92D5-169D28CB43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5423"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Isosceles Triangle 19">
            <a:extLst>
              <a:ext uri="{FF2B5EF4-FFF2-40B4-BE49-F238E27FC236}">
                <a16:creationId xmlns:a16="http://schemas.microsoft.com/office/drawing/2014/main" id="{3512E083-F550-46AF-8490-767ECFD00C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67297"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5" name="TextBox 4">
            <a:extLst>
              <a:ext uri="{FF2B5EF4-FFF2-40B4-BE49-F238E27FC236}">
                <a16:creationId xmlns:a16="http://schemas.microsoft.com/office/drawing/2014/main" id="{2F1BD873-D171-4617-4917-A85DFB08261B}"/>
              </a:ext>
            </a:extLst>
          </p:cNvPr>
          <p:cNvSpPr txBox="1"/>
          <p:nvPr/>
        </p:nvSpPr>
        <p:spPr>
          <a:xfrm>
            <a:off x="274320" y="2359662"/>
            <a:ext cx="6096000" cy="3499420"/>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*LC-2 must be revised if these funds are amended: </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General Fund</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Depreciation Fund</a:t>
            </a:r>
          </a:p>
          <a:p>
            <a:pPr marL="800100" marR="0" lvl="1" indent="-342900" algn="l" defTabSz="914400" rtl="0" eaLnBrk="1" fontAlgn="auto" latinLnBrk="0" hangingPunct="1">
              <a:lnSpc>
                <a:spcPct val="100000"/>
              </a:lnSpc>
              <a:spcBef>
                <a:spcPts val="0"/>
              </a:spcBef>
              <a:spcAft>
                <a:spcPts val="600"/>
              </a:spcAft>
              <a:buClrTx/>
              <a:buSzTx/>
              <a:buFont typeface="Wingdings" panose="05000000000000000000" pitchFamily="2" charset="2"/>
              <a:buChar char="Ø"/>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Employee Benefit Fund Cash Reserve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*Make sure Allowable Reserves has not been exceeded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*Upload to LC-2 before Board approves</a:t>
            </a: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2200" b="0" i="0" u="none" strike="noStrike" kern="1200" cap="none" spc="0" normalizeH="0" baseline="0" noProof="0" dirty="0">
                <a:ln>
                  <a:noFill/>
                </a:ln>
                <a:solidFill>
                  <a:srgbClr val="7030A0"/>
                </a:solidFill>
                <a:effectLst/>
                <a:uLnTx/>
                <a:uFillTx/>
                <a:latin typeface="Georgia" panose="02040502050405020303" pitchFamily="18" charset="0"/>
                <a:ea typeface="+mn-ea"/>
                <a:cs typeface="+mn-cs"/>
              </a:rPr>
              <a:t>*Must contact NDE to unlock LC-2</a:t>
            </a:r>
          </a:p>
        </p:txBody>
      </p:sp>
      <p:sp>
        <p:nvSpPr>
          <p:cNvPr id="8" name="TextBox 7">
            <a:extLst>
              <a:ext uri="{FF2B5EF4-FFF2-40B4-BE49-F238E27FC236}">
                <a16:creationId xmlns:a16="http://schemas.microsoft.com/office/drawing/2014/main" id="{CC674A28-086A-C7E9-D7F0-E8A06E6A5EA9}"/>
              </a:ext>
            </a:extLst>
          </p:cNvPr>
          <p:cNvSpPr txBox="1"/>
          <p:nvPr/>
        </p:nvSpPr>
        <p:spPr>
          <a:xfrm>
            <a:off x="0" y="6396335"/>
            <a:ext cx="12201525" cy="461665"/>
          </a:xfrm>
          <a:prstGeom prst="rect">
            <a:avLst/>
          </a:prstGeom>
          <a:solidFill>
            <a:schemeClr val="accent5">
              <a:lumMod val="20000"/>
              <a:lumOff val="80000"/>
            </a:schemeClr>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hlinkClick r:id="rId3">
                  <a:extLst>
                    <a:ext uri="{A12FA001-AC4F-418D-AE19-62706E023703}">
                      <ahyp:hlinkClr xmlns:ahyp="http://schemas.microsoft.com/office/drawing/2018/hyperlinkcolor" val="tx"/>
                    </a:ext>
                  </a:extLst>
                </a:hlinkClick>
              </a:rPr>
              <a:t>https://www.education.ne.gov/fos/process-for-amending-a-budget/</a:t>
            </a: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 </a:t>
            </a:r>
          </a:p>
        </p:txBody>
      </p:sp>
      <p:pic>
        <p:nvPicPr>
          <p:cNvPr id="4" name="Picture 3">
            <a:extLst>
              <a:ext uri="{FF2B5EF4-FFF2-40B4-BE49-F238E27FC236}">
                <a16:creationId xmlns:a16="http://schemas.microsoft.com/office/drawing/2014/main" id="{4D3B8BF6-9CCC-2EC3-A413-8F0072028A86}"/>
              </a:ext>
            </a:extLst>
          </p:cNvPr>
          <p:cNvPicPr>
            <a:picLocks noChangeAspect="1"/>
          </p:cNvPicPr>
          <p:nvPr/>
        </p:nvPicPr>
        <p:blipFill>
          <a:blip r:embed="rId4"/>
          <a:stretch>
            <a:fillRect/>
          </a:stretch>
        </p:blipFill>
        <p:spPr>
          <a:xfrm>
            <a:off x="6294783" y="247332"/>
            <a:ext cx="5579165" cy="714375"/>
          </a:xfrm>
          <a:prstGeom prst="rect">
            <a:avLst/>
          </a:prstGeom>
        </p:spPr>
      </p:pic>
      <p:pic>
        <p:nvPicPr>
          <p:cNvPr id="9" name="Picture 8">
            <a:extLst>
              <a:ext uri="{FF2B5EF4-FFF2-40B4-BE49-F238E27FC236}">
                <a16:creationId xmlns:a16="http://schemas.microsoft.com/office/drawing/2014/main" id="{603C29EA-E6FD-76B7-B020-B5AD64765CD3}"/>
              </a:ext>
            </a:extLst>
          </p:cNvPr>
          <p:cNvPicPr>
            <a:picLocks noChangeAspect="1"/>
          </p:cNvPicPr>
          <p:nvPr/>
        </p:nvPicPr>
        <p:blipFill>
          <a:blip r:embed="rId5"/>
          <a:stretch>
            <a:fillRect/>
          </a:stretch>
        </p:blipFill>
        <p:spPr>
          <a:xfrm>
            <a:off x="6319520" y="1016000"/>
            <a:ext cx="5543550" cy="5191760"/>
          </a:xfrm>
          <a:prstGeom prst="rect">
            <a:avLst/>
          </a:prstGeom>
          <a:ln>
            <a:solidFill>
              <a:schemeClr val="tx2"/>
            </a:solidFill>
          </a:ln>
        </p:spPr>
      </p:pic>
    </p:spTree>
    <p:extLst>
      <p:ext uri="{BB962C8B-B14F-4D97-AF65-F5344CB8AC3E}">
        <p14:creationId xmlns:p14="http://schemas.microsoft.com/office/powerpoint/2010/main" val="3422024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alpha val="96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427488-068E-4B55-AC8D-CD070B8CD4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5DD5AFF2-B0BF-41FA-BA95-B06DB47DF11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3429000"/>
            <a:ext cx="12191999" cy="3429000"/>
            <a:chOff x="7467600" y="0"/>
            <a:chExt cx="4724400" cy="6858000"/>
          </a:xfrm>
        </p:grpSpPr>
        <p:sp>
          <p:nvSpPr>
            <p:cNvPr id="15" name="Rectangle 14">
              <a:extLst>
                <a:ext uri="{FF2B5EF4-FFF2-40B4-BE49-F238E27FC236}">
                  <a16:creationId xmlns:a16="http://schemas.microsoft.com/office/drawing/2014/main" id="{346F474B-53B3-4567-B505-9E3D725108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10ECCC9F-C36C-4275-B251-A115347C1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8" name="Freeform: Shape 17">
            <a:extLst>
              <a:ext uri="{FF2B5EF4-FFF2-40B4-BE49-F238E27FC236}">
                <a16:creationId xmlns:a16="http://schemas.microsoft.com/office/drawing/2014/main" id="{3FE49A6B-0100-4397-88F8-FE2410D089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429000"/>
            <a:ext cx="12192000" cy="3429000"/>
          </a:xfrm>
          <a:custGeom>
            <a:avLst/>
            <a:gdLst>
              <a:gd name="connsiteX0" fmla="*/ 369702 w 12192000"/>
              <a:gd name="connsiteY0" fmla="*/ 3283169 h 3429000"/>
              <a:gd name="connsiteX1" fmla="*/ 366575 w 12192000"/>
              <a:gd name="connsiteY1" fmla="*/ 3286556 h 3429000"/>
              <a:gd name="connsiteX2" fmla="*/ 371637 w 12192000"/>
              <a:gd name="connsiteY2" fmla="*/ 3284954 h 3429000"/>
              <a:gd name="connsiteX3" fmla="*/ 7392322 w 12192000"/>
              <a:gd name="connsiteY3" fmla="*/ 3229238 h 3429000"/>
              <a:gd name="connsiteX4" fmla="*/ 7611337 w 12192000"/>
              <a:gd name="connsiteY4" fmla="*/ 3303821 h 3429000"/>
              <a:gd name="connsiteX5" fmla="*/ 7955762 w 12192000"/>
              <a:gd name="connsiteY5" fmla="*/ 3413006 h 3429000"/>
              <a:gd name="connsiteX6" fmla="*/ 7512455 w 12192000"/>
              <a:gd name="connsiteY6" fmla="*/ 3245734 h 3429000"/>
              <a:gd name="connsiteX7" fmla="*/ 9928143 w 12192000"/>
              <a:gd name="connsiteY7" fmla="*/ 3086312 h 3429000"/>
              <a:gd name="connsiteX8" fmla="*/ 9753801 w 12192000"/>
              <a:gd name="connsiteY8" fmla="*/ 3096103 h 3429000"/>
              <a:gd name="connsiteX9" fmla="*/ 9578027 w 12192000"/>
              <a:gd name="connsiteY9" fmla="*/ 3103104 h 3429000"/>
              <a:gd name="connsiteX10" fmla="*/ 9424342 w 12192000"/>
              <a:gd name="connsiteY10" fmla="*/ 3099403 h 3429000"/>
              <a:gd name="connsiteX11" fmla="*/ 9001907 w 12192000"/>
              <a:gd name="connsiteY11" fmla="*/ 3131369 h 3429000"/>
              <a:gd name="connsiteX12" fmla="*/ 8922138 w 12192000"/>
              <a:gd name="connsiteY12" fmla="*/ 3162702 h 3429000"/>
              <a:gd name="connsiteX13" fmla="*/ 9087550 w 12192000"/>
              <a:gd name="connsiteY13" fmla="*/ 3170765 h 3429000"/>
              <a:gd name="connsiteX14" fmla="*/ 9512475 w 12192000"/>
              <a:gd name="connsiteY14" fmla="*/ 3134693 h 3429000"/>
              <a:gd name="connsiteX15" fmla="*/ 9928143 w 12192000"/>
              <a:gd name="connsiteY15" fmla="*/ 3086312 h 3429000"/>
              <a:gd name="connsiteX16" fmla="*/ 9351220 w 12192000"/>
              <a:gd name="connsiteY16" fmla="*/ 3030370 h 3429000"/>
              <a:gd name="connsiteX17" fmla="*/ 8999756 w 12192000"/>
              <a:gd name="connsiteY17" fmla="*/ 3100929 h 3429000"/>
              <a:gd name="connsiteX18" fmla="*/ 9425830 w 12192000"/>
              <a:gd name="connsiteY18" fmla="*/ 3069517 h 3429000"/>
              <a:gd name="connsiteX19" fmla="*/ 9578307 w 12192000"/>
              <a:gd name="connsiteY19" fmla="*/ 3073035 h 3429000"/>
              <a:gd name="connsiteX20" fmla="*/ 9752771 w 12192000"/>
              <a:gd name="connsiteY20" fmla="*/ 3066471 h 3429000"/>
              <a:gd name="connsiteX21" fmla="*/ 9852779 w 12192000"/>
              <a:gd name="connsiteY21" fmla="*/ 3060665 h 3429000"/>
              <a:gd name="connsiteX22" fmla="*/ 9694862 w 12192000"/>
              <a:gd name="connsiteY22" fmla="*/ 3044140 h 3429000"/>
              <a:gd name="connsiteX23" fmla="*/ 9351220 w 12192000"/>
              <a:gd name="connsiteY23" fmla="*/ 3030370 h 3429000"/>
              <a:gd name="connsiteX24" fmla="*/ 1019354 w 12192000"/>
              <a:gd name="connsiteY24" fmla="*/ 2886006 h 3429000"/>
              <a:gd name="connsiteX25" fmla="*/ 441046 w 12192000"/>
              <a:gd name="connsiteY25" fmla="*/ 3262153 h 3429000"/>
              <a:gd name="connsiteX26" fmla="*/ 1019354 w 12192000"/>
              <a:gd name="connsiteY26" fmla="*/ 2886006 h 3429000"/>
              <a:gd name="connsiteX27" fmla="*/ 991680 w 12192000"/>
              <a:gd name="connsiteY27" fmla="*/ 2869413 h 3429000"/>
              <a:gd name="connsiteX28" fmla="*/ 409060 w 12192000"/>
              <a:gd name="connsiteY28" fmla="*/ 3242470 h 3429000"/>
              <a:gd name="connsiteX29" fmla="*/ 991680 w 12192000"/>
              <a:gd name="connsiteY29" fmla="*/ 2869413 h 3429000"/>
              <a:gd name="connsiteX30" fmla="*/ 7254615 w 12192000"/>
              <a:gd name="connsiteY30" fmla="*/ 2482918 h 3429000"/>
              <a:gd name="connsiteX31" fmla="*/ 7312589 w 12192000"/>
              <a:gd name="connsiteY31" fmla="*/ 2553309 h 3429000"/>
              <a:gd name="connsiteX32" fmla="*/ 7580896 w 12192000"/>
              <a:gd name="connsiteY32" fmla="*/ 2973069 h 3429000"/>
              <a:gd name="connsiteX33" fmla="*/ 7990862 w 12192000"/>
              <a:gd name="connsiteY33" fmla="*/ 3378025 h 3429000"/>
              <a:gd name="connsiteX34" fmla="*/ 7871964 w 12192000"/>
              <a:gd name="connsiteY34" fmla="*/ 3220139 h 3429000"/>
              <a:gd name="connsiteX35" fmla="*/ 7859674 w 12192000"/>
              <a:gd name="connsiteY35" fmla="*/ 3207358 h 3429000"/>
              <a:gd name="connsiteX36" fmla="*/ 7545050 w 12192000"/>
              <a:gd name="connsiteY36" fmla="*/ 2831110 h 3429000"/>
              <a:gd name="connsiteX37" fmla="*/ 7254615 w 12192000"/>
              <a:gd name="connsiteY37" fmla="*/ 2482918 h 3429000"/>
              <a:gd name="connsiteX38" fmla="*/ 9078855 w 12192000"/>
              <a:gd name="connsiteY38" fmla="*/ 2455754 h 3429000"/>
              <a:gd name="connsiteX39" fmla="*/ 8825188 w 12192000"/>
              <a:gd name="connsiteY39" fmla="*/ 3067752 h 3429000"/>
              <a:gd name="connsiteX40" fmla="*/ 9078855 w 12192000"/>
              <a:gd name="connsiteY40" fmla="*/ 2455754 h 3429000"/>
              <a:gd name="connsiteX41" fmla="*/ 9113805 w 12192000"/>
              <a:gd name="connsiteY41" fmla="*/ 2454072 h 3429000"/>
              <a:gd name="connsiteX42" fmla="*/ 8855200 w 12192000"/>
              <a:gd name="connsiteY42" fmla="*/ 3065950 h 3429000"/>
              <a:gd name="connsiteX43" fmla="*/ 9113805 w 12192000"/>
              <a:gd name="connsiteY43" fmla="*/ 2454072 h 3429000"/>
              <a:gd name="connsiteX44" fmla="*/ 9123940 w 12192000"/>
              <a:gd name="connsiteY44" fmla="*/ 2396040 h 3429000"/>
              <a:gd name="connsiteX45" fmla="*/ 9120846 w 12192000"/>
              <a:gd name="connsiteY45" fmla="*/ 2400053 h 3429000"/>
              <a:gd name="connsiteX46" fmla="*/ 9123267 w 12192000"/>
              <a:gd name="connsiteY46" fmla="*/ 2400425 h 3429000"/>
              <a:gd name="connsiteX47" fmla="*/ 103333 w 12192000"/>
              <a:gd name="connsiteY47" fmla="*/ 2270602 h 3429000"/>
              <a:gd name="connsiteX48" fmla="*/ 233938 w 12192000"/>
              <a:gd name="connsiteY48" fmla="*/ 2380416 h 3429000"/>
              <a:gd name="connsiteX49" fmla="*/ 883580 w 12192000"/>
              <a:gd name="connsiteY49" fmla="*/ 2751710 h 3429000"/>
              <a:gd name="connsiteX50" fmla="*/ 487337 w 12192000"/>
              <a:gd name="connsiteY50" fmla="*/ 2521182 h 3429000"/>
              <a:gd name="connsiteX51" fmla="*/ 354051 w 12192000"/>
              <a:gd name="connsiteY51" fmla="*/ 2425912 h 3429000"/>
              <a:gd name="connsiteX52" fmla="*/ 195436 w 12192000"/>
              <a:gd name="connsiteY52" fmla="*/ 2326068 h 3429000"/>
              <a:gd name="connsiteX53" fmla="*/ 5539432 w 12192000"/>
              <a:gd name="connsiteY53" fmla="*/ 2213928 h 3429000"/>
              <a:gd name="connsiteX54" fmla="*/ 5555462 w 12192000"/>
              <a:gd name="connsiteY54" fmla="*/ 2265454 h 3429000"/>
              <a:gd name="connsiteX55" fmla="*/ 5828270 w 12192000"/>
              <a:gd name="connsiteY55" fmla="*/ 2891663 h 3429000"/>
              <a:gd name="connsiteX56" fmla="*/ 5947416 w 12192000"/>
              <a:gd name="connsiteY56" fmla="*/ 3145846 h 3429000"/>
              <a:gd name="connsiteX57" fmla="*/ 5539432 w 12192000"/>
              <a:gd name="connsiteY57" fmla="*/ 2213928 h 3429000"/>
              <a:gd name="connsiteX58" fmla="*/ 51253 w 12192000"/>
              <a:gd name="connsiteY58" fmla="*/ 2202825 h 3429000"/>
              <a:gd name="connsiteX59" fmla="*/ 211622 w 12192000"/>
              <a:gd name="connsiteY59" fmla="*/ 2299803 h 3429000"/>
              <a:gd name="connsiteX60" fmla="*/ 371652 w 12192000"/>
              <a:gd name="connsiteY60" fmla="*/ 2400062 h 3429000"/>
              <a:gd name="connsiteX61" fmla="*/ 505903 w 12192000"/>
              <a:gd name="connsiteY61" fmla="*/ 2496221 h 3429000"/>
              <a:gd name="connsiteX62" fmla="*/ 899240 w 12192000"/>
              <a:gd name="connsiteY62" fmla="*/ 2724068 h 3429000"/>
              <a:gd name="connsiteX63" fmla="*/ 988114 w 12192000"/>
              <a:gd name="connsiteY63" fmla="*/ 2745204 h 3429000"/>
              <a:gd name="connsiteX64" fmla="*/ 845971 w 12192000"/>
              <a:gd name="connsiteY64" fmla="*/ 2638177 h 3429000"/>
              <a:gd name="connsiteX65" fmla="*/ 448057 w 12192000"/>
              <a:gd name="connsiteY65" fmla="*/ 2412376 h 3429000"/>
              <a:gd name="connsiteX66" fmla="*/ 51253 w 12192000"/>
              <a:gd name="connsiteY66" fmla="*/ 2202825 h 3429000"/>
              <a:gd name="connsiteX67" fmla="*/ 2606687 w 12192000"/>
              <a:gd name="connsiteY67" fmla="*/ 2201718 h 3429000"/>
              <a:gd name="connsiteX68" fmla="*/ 2645658 w 12192000"/>
              <a:gd name="connsiteY68" fmla="*/ 3211259 h 3429000"/>
              <a:gd name="connsiteX69" fmla="*/ 2606687 w 12192000"/>
              <a:gd name="connsiteY69" fmla="*/ 2201718 h 3429000"/>
              <a:gd name="connsiteX70" fmla="*/ 10097724 w 12192000"/>
              <a:gd name="connsiteY70" fmla="*/ 2162852 h 3429000"/>
              <a:gd name="connsiteX71" fmla="*/ 9645248 w 12192000"/>
              <a:gd name="connsiteY71" fmla="*/ 2201119 h 3429000"/>
              <a:gd name="connsiteX72" fmla="*/ 9543858 w 12192000"/>
              <a:gd name="connsiteY72" fmla="*/ 2221510 h 3429000"/>
              <a:gd name="connsiteX73" fmla="*/ 9681648 w 12192000"/>
              <a:gd name="connsiteY73" fmla="*/ 2200828 h 3429000"/>
              <a:gd name="connsiteX74" fmla="*/ 10557846 w 12192000"/>
              <a:gd name="connsiteY74" fmla="*/ 2172337 h 3429000"/>
              <a:gd name="connsiteX75" fmla="*/ 10301704 w 12192000"/>
              <a:gd name="connsiteY75" fmla="*/ 2169847 h 3429000"/>
              <a:gd name="connsiteX76" fmla="*/ 10250553 w 12192000"/>
              <a:gd name="connsiteY76" fmla="*/ 2166539 h 3429000"/>
              <a:gd name="connsiteX77" fmla="*/ 10097724 w 12192000"/>
              <a:gd name="connsiteY77" fmla="*/ 2162852 h 3429000"/>
              <a:gd name="connsiteX78" fmla="*/ 3642057 w 12192000"/>
              <a:gd name="connsiteY78" fmla="*/ 2144487 h 3429000"/>
              <a:gd name="connsiteX79" fmla="*/ 3632981 w 12192000"/>
              <a:gd name="connsiteY79" fmla="*/ 2150437 h 3429000"/>
              <a:gd name="connsiteX80" fmla="*/ 3382436 w 12192000"/>
              <a:gd name="connsiteY80" fmla="*/ 2523726 h 3429000"/>
              <a:gd name="connsiteX81" fmla="*/ 3191929 w 12192000"/>
              <a:gd name="connsiteY81" fmla="*/ 3233669 h 3429000"/>
              <a:gd name="connsiteX82" fmla="*/ 3369898 w 12192000"/>
              <a:gd name="connsiteY82" fmla="*/ 2652771 h 3429000"/>
              <a:gd name="connsiteX83" fmla="*/ 3642057 w 12192000"/>
              <a:gd name="connsiteY83" fmla="*/ 2144487 h 3429000"/>
              <a:gd name="connsiteX84" fmla="*/ 7015907 w 12192000"/>
              <a:gd name="connsiteY84" fmla="*/ 2112548 h 3429000"/>
              <a:gd name="connsiteX85" fmla="*/ 7259646 w 12192000"/>
              <a:gd name="connsiteY85" fmla="*/ 2336985 h 3429000"/>
              <a:gd name="connsiteX86" fmla="*/ 7741483 w 12192000"/>
              <a:gd name="connsiteY86" fmla="*/ 2850980 h 3429000"/>
              <a:gd name="connsiteX87" fmla="*/ 8008941 w 12192000"/>
              <a:gd name="connsiteY87" fmla="*/ 3304560 h 3429000"/>
              <a:gd name="connsiteX88" fmla="*/ 7999234 w 12192000"/>
              <a:gd name="connsiteY88" fmla="*/ 3181993 h 3429000"/>
              <a:gd name="connsiteX89" fmla="*/ 7715154 w 12192000"/>
              <a:gd name="connsiteY89" fmla="*/ 2768148 h 3429000"/>
              <a:gd name="connsiteX90" fmla="*/ 7271900 w 12192000"/>
              <a:gd name="connsiteY90" fmla="*/ 2305551 h 3429000"/>
              <a:gd name="connsiteX91" fmla="*/ 7015907 w 12192000"/>
              <a:gd name="connsiteY91" fmla="*/ 2112548 h 3429000"/>
              <a:gd name="connsiteX92" fmla="*/ 2650666 w 12192000"/>
              <a:gd name="connsiteY92" fmla="*/ 2101686 h 3429000"/>
              <a:gd name="connsiteX93" fmla="*/ 2650249 w 12192000"/>
              <a:gd name="connsiteY93" fmla="*/ 2103101 h 3429000"/>
              <a:gd name="connsiteX94" fmla="*/ 2663808 w 12192000"/>
              <a:gd name="connsiteY94" fmla="*/ 3106215 h 3429000"/>
              <a:gd name="connsiteX95" fmla="*/ 2665418 w 12192000"/>
              <a:gd name="connsiteY95" fmla="*/ 2703756 h 3429000"/>
              <a:gd name="connsiteX96" fmla="*/ 2650666 w 12192000"/>
              <a:gd name="connsiteY96" fmla="*/ 2101686 h 3429000"/>
              <a:gd name="connsiteX97" fmla="*/ 10218664 w 12192000"/>
              <a:gd name="connsiteY97" fmla="*/ 2096300 h 3429000"/>
              <a:gd name="connsiteX98" fmla="*/ 10086154 w 12192000"/>
              <a:gd name="connsiteY98" fmla="*/ 2096937 h 3429000"/>
              <a:gd name="connsiteX99" fmla="*/ 9778614 w 12192000"/>
              <a:gd name="connsiteY99" fmla="*/ 2121189 h 3429000"/>
              <a:gd name="connsiteX100" fmla="*/ 9601703 w 12192000"/>
              <a:gd name="connsiteY100" fmla="*/ 2176852 h 3429000"/>
              <a:gd name="connsiteX101" fmla="*/ 9641684 w 12192000"/>
              <a:gd name="connsiteY101" fmla="*/ 2171203 h 3429000"/>
              <a:gd name="connsiteX102" fmla="*/ 10252799 w 12192000"/>
              <a:gd name="connsiteY102" fmla="*/ 2135971 h 3429000"/>
              <a:gd name="connsiteX103" fmla="*/ 10304297 w 12192000"/>
              <a:gd name="connsiteY103" fmla="*/ 2139822 h 3429000"/>
              <a:gd name="connsiteX104" fmla="*/ 10533945 w 12192000"/>
              <a:gd name="connsiteY104" fmla="*/ 2144703 h 3429000"/>
              <a:gd name="connsiteX105" fmla="*/ 10446061 w 12192000"/>
              <a:gd name="connsiteY105" fmla="*/ 2126562 h 3429000"/>
              <a:gd name="connsiteX106" fmla="*/ 10360877 w 12192000"/>
              <a:gd name="connsiteY106" fmla="*/ 2109004 h 3429000"/>
              <a:gd name="connsiteX107" fmla="*/ 10218664 w 12192000"/>
              <a:gd name="connsiteY107" fmla="*/ 2096300 h 3429000"/>
              <a:gd name="connsiteX108" fmla="*/ 6946849 w 12192000"/>
              <a:gd name="connsiteY108" fmla="*/ 2094271 h 3429000"/>
              <a:gd name="connsiteX109" fmla="*/ 6946972 w 12192000"/>
              <a:gd name="connsiteY109" fmla="*/ 2097491 h 3429000"/>
              <a:gd name="connsiteX110" fmla="*/ 7105827 w 12192000"/>
              <a:gd name="connsiteY110" fmla="*/ 2289700 h 3429000"/>
              <a:gd name="connsiteX111" fmla="*/ 7126431 w 12192000"/>
              <a:gd name="connsiteY111" fmla="*/ 2308872 h 3429000"/>
              <a:gd name="connsiteX112" fmla="*/ 7567269 w 12192000"/>
              <a:gd name="connsiteY112" fmla="*/ 2811461 h 3429000"/>
              <a:gd name="connsiteX113" fmla="*/ 7880270 w 12192000"/>
              <a:gd name="connsiteY113" fmla="*/ 3186176 h 3429000"/>
              <a:gd name="connsiteX114" fmla="*/ 7892560 w 12192000"/>
              <a:gd name="connsiteY114" fmla="*/ 3198949 h 3429000"/>
              <a:gd name="connsiteX115" fmla="*/ 7971643 w 12192000"/>
              <a:gd name="connsiteY115" fmla="*/ 3289236 h 3429000"/>
              <a:gd name="connsiteX116" fmla="*/ 7719359 w 12192000"/>
              <a:gd name="connsiteY116" fmla="*/ 2870011 h 3429000"/>
              <a:gd name="connsiteX117" fmla="*/ 7240170 w 12192000"/>
              <a:gd name="connsiteY117" fmla="*/ 2358985 h 3429000"/>
              <a:gd name="connsiteX118" fmla="*/ 6946849 w 12192000"/>
              <a:gd name="connsiteY118" fmla="*/ 2094271 h 3429000"/>
              <a:gd name="connsiteX119" fmla="*/ 2680277 w 12192000"/>
              <a:gd name="connsiteY119" fmla="*/ 2050204 h 3429000"/>
              <a:gd name="connsiteX120" fmla="*/ 2678972 w 12192000"/>
              <a:gd name="connsiteY120" fmla="*/ 2052582 h 3429000"/>
              <a:gd name="connsiteX121" fmla="*/ 2696666 w 12192000"/>
              <a:gd name="connsiteY121" fmla="*/ 2704836 h 3429000"/>
              <a:gd name="connsiteX122" fmla="*/ 2695769 w 12192000"/>
              <a:gd name="connsiteY122" fmla="*/ 2961955 h 3429000"/>
              <a:gd name="connsiteX123" fmla="*/ 2739893 w 12192000"/>
              <a:gd name="connsiteY123" fmla="*/ 2679357 h 3429000"/>
              <a:gd name="connsiteX124" fmla="*/ 2680277 w 12192000"/>
              <a:gd name="connsiteY124" fmla="*/ 2050204 h 3429000"/>
              <a:gd name="connsiteX125" fmla="*/ 1132195 w 12192000"/>
              <a:gd name="connsiteY125" fmla="*/ 2038980 h 3429000"/>
              <a:gd name="connsiteX126" fmla="*/ 1679056 w 12192000"/>
              <a:gd name="connsiteY126" fmla="*/ 2087907 h 3429000"/>
              <a:gd name="connsiteX127" fmla="*/ 2128648 w 12192000"/>
              <a:gd name="connsiteY127" fmla="*/ 2045249 h 3429000"/>
              <a:gd name="connsiteX128" fmla="*/ 1825619 w 12192000"/>
              <a:gd name="connsiteY128" fmla="*/ 2049447 h 3429000"/>
              <a:gd name="connsiteX129" fmla="*/ 1737798 w 12192000"/>
              <a:gd name="connsiteY129" fmla="*/ 2054353 h 3429000"/>
              <a:gd name="connsiteX130" fmla="*/ 1132195 w 12192000"/>
              <a:gd name="connsiteY130" fmla="*/ 2038980 h 3429000"/>
              <a:gd name="connsiteX131" fmla="*/ 10104407 w 12192000"/>
              <a:gd name="connsiteY131" fmla="*/ 2029317 h 3429000"/>
              <a:gd name="connsiteX132" fmla="*/ 9704375 w 12192000"/>
              <a:gd name="connsiteY132" fmla="*/ 2107349 h 3429000"/>
              <a:gd name="connsiteX133" fmla="*/ 9773804 w 12192000"/>
              <a:gd name="connsiteY133" fmla="*/ 2090543 h 3429000"/>
              <a:gd name="connsiteX134" fmla="*/ 10086605 w 12192000"/>
              <a:gd name="connsiteY134" fmla="*/ 2065992 h 3429000"/>
              <a:gd name="connsiteX135" fmla="*/ 10367276 w 12192000"/>
              <a:gd name="connsiteY135" fmla="*/ 2078848 h 3429000"/>
              <a:gd name="connsiteX136" fmla="*/ 10454262 w 12192000"/>
              <a:gd name="connsiteY136" fmla="*/ 2096798 h 3429000"/>
              <a:gd name="connsiteX137" fmla="*/ 10569223 w 12192000"/>
              <a:gd name="connsiteY137" fmla="*/ 2118311 h 3429000"/>
              <a:gd name="connsiteX138" fmla="*/ 10104407 w 12192000"/>
              <a:gd name="connsiteY138" fmla="*/ 2029317 h 3429000"/>
              <a:gd name="connsiteX139" fmla="*/ 6861797 w 12192000"/>
              <a:gd name="connsiteY139" fmla="*/ 1990899 h 3429000"/>
              <a:gd name="connsiteX140" fmla="*/ 6879594 w 12192000"/>
              <a:gd name="connsiteY140" fmla="*/ 1995547 h 3429000"/>
              <a:gd name="connsiteX141" fmla="*/ 7789028 w 12192000"/>
              <a:gd name="connsiteY141" fmla="*/ 2783316 h 3429000"/>
              <a:gd name="connsiteX142" fmla="*/ 8093600 w 12192000"/>
              <a:gd name="connsiteY142" fmla="*/ 3281671 h 3429000"/>
              <a:gd name="connsiteX143" fmla="*/ 8129425 w 12192000"/>
              <a:gd name="connsiteY143" fmla="*/ 3425298 h 3429000"/>
              <a:gd name="connsiteX144" fmla="*/ 8130898 w 12192000"/>
              <a:gd name="connsiteY144" fmla="*/ 3428998 h 3429000"/>
              <a:gd name="connsiteX145" fmla="*/ 7899365 w 12192000"/>
              <a:gd name="connsiteY145" fmla="*/ 3428998 h 3429000"/>
              <a:gd name="connsiteX146" fmla="*/ 7761176 w 12192000"/>
              <a:gd name="connsiteY146" fmla="*/ 3387656 h 3429000"/>
              <a:gd name="connsiteX147" fmla="*/ 7602080 w 12192000"/>
              <a:gd name="connsiteY147" fmla="*/ 3331867 h 3429000"/>
              <a:gd name="connsiteX148" fmla="*/ 7289862 w 12192000"/>
              <a:gd name="connsiteY148" fmla="*/ 3230827 h 3429000"/>
              <a:gd name="connsiteX149" fmla="*/ 7582411 w 12192000"/>
              <a:gd name="connsiteY149" fmla="*/ 3355122 h 3429000"/>
              <a:gd name="connsiteX150" fmla="*/ 7605759 w 12192000"/>
              <a:gd name="connsiteY150" fmla="*/ 3364465 h 3429000"/>
              <a:gd name="connsiteX151" fmla="*/ 7737910 w 12192000"/>
              <a:gd name="connsiteY151" fmla="*/ 3411638 h 3429000"/>
              <a:gd name="connsiteX152" fmla="*/ 7826532 w 12192000"/>
              <a:gd name="connsiteY152" fmla="*/ 3428999 h 3429000"/>
              <a:gd name="connsiteX153" fmla="*/ 7696096 w 12192000"/>
              <a:gd name="connsiteY153" fmla="*/ 3428999 h 3429000"/>
              <a:gd name="connsiteX154" fmla="*/ 7594081 w 12192000"/>
              <a:gd name="connsiteY154" fmla="*/ 3392149 h 3429000"/>
              <a:gd name="connsiteX155" fmla="*/ 7570734 w 12192000"/>
              <a:gd name="connsiteY155" fmla="*/ 3382799 h 3429000"/>
              <a:gd name="connsiteX156" fmla="*/ 7271814 w 12192000"/>
              <a:gd name="connsiteY156" fmla="*/ 3255601 h 3429000"/>
              <a:gd name="connsiteX157" fmla="*/ 7585232 w 12192000"/>
              <a:gd name="connsiteY157" fmla="*/ 3421060 h 3429000"/>
              <a:gd name="connsiteX158" fmla="*/ 7613775 w 12192000"/>
              <a:gd name="connsiteY158" fmla="*/ 3428998 h 3429000"/>
              <a:gd name="connsiteX159" fmla="*/ 7522197 w 12192000"/>
              <a:gd name="connsiteY159" fmla="*/ 3428998 h 3429000"/>
              <a:gd name="connsiteX160" fmla="*/ 7410696 w 12192000"/>
              <a:gd name="connsiteY160" fmla="*/ 3374861 h 3429000"/>
              <a:gd name="connsiteX161" fmla="*/ 7088673 w 12192000"/>
              <a:gd name="connsiteY161" fmla="*/ 3181396 h 3429000"/>
              <a:gd name="connsiteX162" fmla="*/ 7090188 w 12192000"/>
              <a:gd name="connsiteY162" fmla="*/ 3155365 h 3429000"/>
              <a:gd name="connsiteX163" fmla="*/ 7780046 w 12192000"/>
              <a:gd name="connsiteY163" fmla="*/ 3282283 h 3429000"/>
              <a:gd name="connsiteX164" fmla="*/ 7944957 w 12192000"/>
              <a:gd name="connsiteY164" fmla="*/ 3370347 h 3429000"/>
              <a:gd name="connsiteX165" fmla="*/ 7601828 w 12192000"/>
              <a:gd name="connsiteY165" fmla="*/ 3074934 h 3429000"/>
              <a:gd name="connsiteX166" fmla="*/ 7042773 w 12192000"/>
              <a:gd name="connsiteY166" fmla="*/ 2305011 h 3429000"/>
              <a:gd name="connsiteX167" fmla="*/ 6844835 w 12192000"/>
              <a:gd name="connsiteY167" fmla="*/ 1995988 h 3429000"/>
              <a:gd name="connsiteX168" fmla="*/ 6861797 w 12192000"/>
              <a:gd name="connsiteY168" fmla="*/ 1990899 h 3429000"/>
              <a:gd name="connsiteX169" fmla="*/ 1456157 w 12192000"/>
              <a:gd name="connsiteY169" fmla="*/ 1942404 h 3429000"/>
              <a:gd name="connsiteX170" fmla="*/ 1244432 w 12192000"/>
              <a:gd name="connsiteY170" fmla="*/ 1956601 h 3429000"/>
              <a:gd name="connsiteX171" fmla="*/ 973990 w 12192000"/>
              <a:gd name="connsiteY171" fmla="*/ 1995940 h 3429000"/>
              <a:gd name="connsiteX172" fmla="*/ 1103809 w 12192000"/>
              <a:gd name="connsiteY172" fmla="*/ 2004720 h 3429000"/>
              <a:gd name="connsiteX173" fmla="*/ 1123454 w 12192000"/>
              <a:gd name="connsiteY173" fmla="*/ 2006727 h 3429000"/>
              <a:gd name="connsiteX174" fmla="*/ 1737017 w 12192000"/>
              <a:gd name="connsiteY174" fmla="*/ 2023183 h 3429000"/>
              <a:gd name="connsiteX175" fmla="*/ 1824397 w 12192000"/>
              <a:gd name="connsiteY175" fmla="*/ 2018757 h 3429000"/>
              <a:gd name="connsiteX176" fmla="*/ 2070059 w 12192000"/>
              <a:gd name="connsiteY176" fmla="*/ 2012660 h 3429000"/>
              <a:gd name="connsiteX177" fmla="*/ 1456157 w 12192000"/>
              <a:gd name="connsiteY177" fmla="*/ 1942404 h 3429000"/>
              <a:gd name="connsiteX178" fmla="*/ 4988186 w 12192000"/>
              <a:gd name="connsiteY178" fmla="*/ 1787467 h 3429000"/>
              <a:gd name="connsiteX179" fmla="*/ 4777334 w 12192000"/>
              <a:gd name="connsiteY179" fmla="*/ 1977072 h 3429000"/>
              <a:gd name="connsiteX180" fmla="*/ 4718341 w 12192000"/>
              <a:gd name="connsiteY180" fmla="*/ 2039043 h 3429000"/>
              <a:gd name="connsiteX181" fmla="*/ 4604655 w 12192000"/>
              <a:gd name="connsiteY181" fmla="*/ 2154434 h 3429000"/>
              <a:gd name="connsiteX182" fmla="*/ 4565074 w 12192000"/>
              <a:gd name="connsiteY182" fmla="*/ 2189550 h 3429000"/>
              <a:gd name="connsiteX183" fmla="*/ 4988186 w 12192000"/>
              <a:gd name="connsiteY183" fmla="*/ 1787467 h 3429000"/>
              <a:gd name="connsiteX184" fmla="*/ 4978032 w 12192000"/>
              <a:gd name="connsiteY184" fmla="*/ 1754809 h 3429000"/>
              <a:gd name="connsiteX185" fmla="*/ 4463413 w 12192000"/>
              <a:gd name="connsiteY185" fmla="*/ 2186162 h 3429000"/>
              <a:gd name="connsiteX186" fmla="*/ 4358134 w 12192000"/>
              <a:gd name="connsiteY186" fmla="*/ 2313791 h 3429000"/>
              <a:gd name="connsiteX187" fmla="*/ 4376219 w 12192000"/>
              <a:gd name="connsiteY187" fmla="*/ 2300027 h 3429000"/>
              <a:gd name="connsiteX188" fmla="*/ 4582340 w 12192000"/>
              <a:gd name="connsiteY188" fmla="*/ 2132037 h 3429000"/>
              <a:gd name="connsiteX189" fmla="*/ 4694684 w 12192000"/>
              <a:gd name="connsiteY189" fmla="*/ 2018098 h 3429000"/>
              <a:gd name="connsiteX190" fmla="*/ 4754123 w 12192000"/>
              <a:gd name="connsiteY190" fmla="*/ 1955643 h 3429000"/>
              <a:gd name="connsiteX191" fmla="*/ 4978032 w 12192000"/>
              <a:gd name="connsiteY191" fmla="*/ 1754809 h 3429000"/>
              <a:gd name="connsiteX192" fmla="*/ 7427076 w 12192000"/>
              <a:gd name="connsiteY192" fmla="*/ 1713684 h 3429000"/>
              <a:gd name="connsiteX193" fmla="*/ 7485963 w 12192000"/>
              <a:gd name="connsiteY193" fmla="*/ 1745783 h 3429000"/>
              <a:gd name="connsiteX194" fmla="*/ 7719410 w 12192000"/>
              <a:gd name="connsiteY194" fmla="*/ 1928281 h 3429000"/>
              <a:gd name="connsiteX195" fmla="*/ 7907163 w 12192000"/>
              <a:gd name="connsiteY195" fmla="*/ 2117863 h 3429000"/>
              <a:gd name="connsiteX196" fmla="*/ 7956656 w 12192000"/>
              <a:gd name="connsiteY196" fmla="*/ 2186961 h 3429000"/>
              <a:gd name="connsiteX197" fmla="*/ 8023445 w 12192000"/>
              <a:gd name="connsiteY197" fmla="*/ 2276642 h 3429000"/>
              <a:gd name="connsiteX198" fmla="*/ 7754656 w 12192000"/>
              <a:gd name="connsiteY198" fmla="*/ 1912546 h 3429000"/>
              <a:gd name="connsiteX199" fmla="*/ 7427076 w 12192000"/>
              <a:gd name="connsiteY199" fmla="*/ 1713684 h 3429000"/>
              <a:gd name="connsiteX200" fmla="*/ 7312201 w 12192000"/>
              <a:gd name="connsiteY200" fmla="*/ 1699278 h 3429000"/>
              <a:gd name="connsiteX201" fmla="*/ 7343603 w 12192000"/>
              <a:gd name="connsiteY201" fmla="*/ 1720746 h 3429000"/>
              <a:gd name="connsiteX202" fmla="*/ 7791759 w 12192000"/>
              <a:gd name="connsiteY202" fmla="*/ 2086717 h 3429000"/>
              <a:gd name="connsiteX203" fmla="*/ 7825280 w 12192000"/>
              <a:gd name="connsiteY203" fmla="*/ 2122608 h 3429000"/>
              <a:gd name="connsiteX204" fmla="*/ 7982410 w 12192000"/>
              <a:gd name="connsiteY204" fmla="*/ 2273551 h 3429000"/>
              <a:gd name="connsiteX205" fmla="*/ 7932408 w 12192000"/>
              <a:gd name="connsiteY205" fmla="*/ 2203736 h 3429000"/>
              <a:gd name="connsiteX206" fmla="*/ 7883927 w 12192000"/>
              <a:gd name="connsiteY206" fmla="*/ 2136087 h 3429000"/>
              <a:gd name="connsiteX207" fmla="*/ 7699832 w 12192000"/>
              <a:gd name="connsiteY207" fmla="*/ 1950904 h 3429000"/>
              <a:gd name="connsiteX208" fmla="*/ 7470240 w 12192000"/>
              <a:gd name="connsiteY208" fmla="*/ 1771559 h 3429000"/>
              <a:gd name="connsiteX209" fmla="*/ 7312201 w 12192000"/>
              <a:gd name="connsiteY209" fmla="*/ 1699278 h 3429000"/>
              <a:gd name="connsiteX210" fmla="*/ 7244057 w 12192000"/>
              <a:gd name="connsiteY210" fmla="*/ 1695233 h 3429000"/>
              <a:gd name="connsiteX211" fmla="*/ 7353035 w 12192000"/>
              <a:gd name="connsiteY211" fmla="*/ 1768318 h 3429000"/>
              <a:gd name="connsiteX212" fmla="*/ 7981878 w 12192000"/>
              <a:gd name="connsiteY212" fmla="*/ 2309345 h 3429000"/>
              <a:gd name="connsiteX213" fmla="*/ 7804780 w 12192000"/>
              <a:gd name="connsiteY213" fmla="*/ 2143174 h 3429000"/>
              <a:gd name="connsiteX214" fmla="*/ 7771164 w 12192000"/>
              <a:gd name="connsiteY214" fmla="*/ 2107908 h 3429000"/>
              <a:gd name="connsiteX215" fmla="*/ 7327465 w 12192000"/>
              <a:gd name="connsiteY215" fmla="*/ 1745181 h 3429000"/>
              <a:gd name="connsiteX216" fmla="*/ 7244057 w 12192000"/>
              <a:gd name="connsiteY216" fmla="*/ 1695233 h 3429000"/>
              <a:gd name="connsiteX217" fmla="*/ 7133363 w 12192000"/>
              <a:gd name="connsiteY217" fmla="*/ 1621246 h 3429000"/>
              <a:gd name="connsiteX218" fmla="*/ 8128687 w 12192000"/>
              <a:gd name="connsiteY218" fmla="*/ 2361959 h 3429000"/>
              <a:gd name="connsiteX219" fmla="*/ 8497002 w 12192000"/>
              <a:gd name="connsiteY219" fmla="*/ 2775913 h 3429000"/>
              <a:gd name="connsiteX220" fmla="*/ 8514292 w 12192000"/>
              <a:gd name="connsiteY220" fmla="*/ 2586372 h 3429000"/>
              <a:gd name="connsiteX221" fmla="*/ 8491838 w 12192000"/>
              <a:gd name="connsiteY221" fmla="*/ 1907275 h 3429000"/>
              <a:gd name="connsiteX222" fmla="*/ 8605731 w 12192000"/>
              <a:gd name="connsiteY222" fmla="*/ 2171804 h 3429000"/>
              <a:gd name="connsiteX223" fmla="*/ 8594880 w 12192000"/>
              <a:gd name="connsiteY223" fmla="*/ 2610262 h 3429000"/>
              <a:gd name="connsiteX224" fmla="*/ 8494242 w 12192000"/>
              <a:gd name="connsiteY224" fmla="*/ 3363600 h 3429000"/>
              <a:gd name="connsiteX225" fmla="*/ 8794675 w 12192000"/>
              <a:gd name="connsiteY225" fmla="*/ 3161735 h 3429000"/>
              <a:gd name="connsiteX226" fmla="*/ 8800448 w 12192000"/>
              <a:gd name="connsiteY226" fmla="*/ 3152371 h 3429000"/>
              <a:gd name="connsiteX227" fmla="*/ 8788186 w 12192000"/>
              <a:gd name="connsiteY227" fmla="*/ 3143441 h 3429000"/>
              <a:gd name="connsiteX228" fmla="*/ 9137232 w 12192000"/>
              <a:gd name="connsiteY228" fmla="*/ 2236639 h 3429000"/>
              <a:gd name="connsiteX229" fmla="*/ 9216765 w 12192000"/>
              <a:gd name="connsiteY229" fmla="*/ 2267416 h 3429000"/>
              <a:gd name="connsiteX230" fmla="*/ 8969849 w 12192000"/>
              <a:gd name="connsiteY230" fmla="*/ 3037405 h 3429000"/>
              <a:gd name="connsiteX231" fmla="*/ 9706237 w 12192000"/>
              <a:gd name="connsiteY231" fmla="*/ 2990148 h 3429000"/>
              <a:gd name="connsiteX232" fmla="*/ 10110375 w 12192000"/>
              <a:gd name="connsiteY232" fmla="*/ 3134116 h 3429000"/>
              <a:gd name="connsiteX233" fmla="*/ 10096281 w 12192000"/>
              <a:gd name="connsiteY233" fmla="*/ 3149254 h 3429000"/>
              <a:gd name="connsiteX234" fmla="*/ 9067672 w 12192000"/>
              <a:gd name="connsiteY234" fmla="*/ 3219608 h 3429000"/>
              <a:gd name="connsiteX235" fmla="*/ 8859441 w 12192000"/>
              <a:gd name="connsiteY235" fmla="*/ 3212028 h 3429000"/>
              <a:gd name="connsiteX236" fmla="*/ 8857528 w 12192000"/>
              <a:gd name="connsiteY236" fmla="*/ 3212375 h 3429000"/>
              <a:gd name="connsiteX237" fmla="*/ 8848579 w 12192000"/>
              <a:gd name="connsiteY237" fmla="*/ 3214204 h 3429000"/>
              <a:gd name="connsiteX238" fmla="*/ 8576285 w 12192000"/>
              <a:gd name="connsiteY238" fmla="*/ 3395788 h 3429000"/>
              <a:gd name="connsiteX239" fmla="*/ 8519159 w 12192000"/>
              <a:gd name="connsiteY239" fmla="*/ 3428998 h 3429000"/>
              <a:gd name="connsiteX240" fmla="*/ 8393540 w 12192000"/>
              <a:gd name="connsiteY240" fmla="*/ 3428998 h 3429000"/>
              <a:gd name="connsiteX241" fmla="*/ 8417346 w 12192000"/>
              <a:gd name="connsiteY241" fmla="*/ 3316652 h 3429000"/>
              <a:gd name="connsiteX242" fmla="*/ 8485502 w 12192000"/>
              <a:gd name="connsiteY242" fmla="*/ 2879216 h 3429000"/>
              <a:gd name="connsiteX243" fmla="*/ 8480214 w 12192000"/>
              <a:gd name="connsiteY243" fmla="*/ 2873278 h 3429000"/>
              <a:gd name="connsiteX244" fmla="*/ 8112215 w 12192000"/>
              <a:gd name="connsiteY244" fmla="*/ 2408768 h 3429000"/>
              <a:gd name="connsiteX245" fmla="*/ 8095146 w 12192000"/>
              <a:gd name="connsiteY245" fmla="*/ 2402943 h 3429000"/>
              <a:gd name="connsiteX246" fmla="*/ 7131946 w 12192000"/>
              <a:gd name="connsiteY246" fmla="*/ 1646653 h 3429000"/>
              <a:gd name="connsiteX247" fmla="*/ 7133363 w 12192000"/>
              <a:gd name="connsiteY247" fmla="*/ 1621246 h 3429000"/>
              <a:gd name="connsiteX248" fmla="*/ 1903353 w 12192000"/>
              <a:gd name="connsiteY248" fmla="*/ 1615827 h 3429000"/>
              <a:gd name="connsiteX249" fmla="*/ 1936931 w 12192000"/>
              <a:gd name="connsiteY249" fmla="*/ 1664954 h 3429000"/>
              <a:gd name="connsiteX250" fmla="*/ 2195868 w 12192000"/>
              <a:gd name="connsiteY250" fmla="*/ 1967574 h 3429000"/>
              <a:gd name="connsiteX251" fmla="*/ 2088852 w 12192000"/>
              <a:gd name="connsiteY251" fmla="*/ 1737123 h 3429000"/>
              <a:gd name="connsiteX252" fmla="*/ 1958241 w 12192000"/>
              <a:gd name="connsiteY252" fmla="*/ 1638955 h 3429000"/>
              <a:gd name="connsiteX253" fmla="*/ 1903353 w 12192000"/>
              <a:gd name="connsiteY253" fmla="*/ 1615827 h 3429000"/>
              <a:gd name="connsiteX254" fmla="*/ 11544294 w 12192000"/>
              <a:gd name="connsiteY254" fmla="*/ 1515364 h 3429000"/>
              <a:gd name="connsiteX255" fmla="*/ 11755210 w 12192000"/>
              <a:gd name="connsiteY255" fmla="*/ 2159157 h 3429000"/>
              <a:gd name="connsiteX256" fmla="*/ 11544294 w 12192000"/>
              <a:gd name="connsiteY256" fmla="*/ 1515364 h 3429000"/>
              <a:gd name="connsiteX257" fmla="*/ 11571408 w 12192000"/>
              <a:gd name="connsiteY257" fmla="*/ 1489599 h 3429000"/>
              <a:gd name="connsiteX258" fmla="*/ 11778250 w 12192000"/>
              <a:gd name="connsiteY258" fmla="*/ 2136760 h 3429000"/>
              <a:gd name="connsiteX259" fmla="*/ 11571408 w 12192000"/>
              <a:gd name="connsiteY259" fmla="*/ 1489599 h 3429000"/>
              <a:gd name="connsiteX260" fmla="*/ 11540154 w 12192000"/>
              <a:gd name="connsiteY260" fmla="*/ 1438303 h 3429000"/>
              <a:gd name="connsiteX261" fmla="*/ 11540380 w 12192000"/>
              <a:gd name="connsiteY261" fmla="*/ 1443526 h 3429000"/>
              <a:gd name="connsiteX262" fmla="*/ 11542590 w 12192000"/>
              <a:gd name="connsiteY262" fmla="*/ 1442112 h 3429000"/>
              <a:gd name="connsiteX263" fmla="*/ 10567662 w 12192000"/>
              <a:gd name="connsiteY263" fmla="*/ 1437948 h 3429000"/>
              <a:gd name="connsiteX264" fmla="*/ 10431225 w 12192000"/>
              <a:gd name="connsiteY264" fmla="*/ 1448568 h 3429000"/>
              <a:gd name="connsiteX265" fmla="*/ 10277556 w 12192000"/>
              <a:gd name="connsiteY265" fmla="*/ 1460247 h 3429000"/>
              <a:gd name="connsiteX266" fmla="*/ 10155875 w 12192000"/>
              <a:gd name="connsiteY266" fmla="*/ 1453769 h 3429000"/>
              <a:gd name="connsiteX267" fmla="*/ 10072733 w 12192000"/>
              <a:gd name="connsiteY267" fmla="*/ 1447924 h 3429000"/>
              <a:gd name="connsiteX268" fmla="*/ 9882500 w 12192000"/>
              <a:gd name="connsiteY268" fmla="*/ 1452330 h 3429000"/>
              <a:gd name="connsiteX269" fmla="*/ 9685205 w 12192000"/>
              <a:gd name="connsiteY269" fmla="*/ 1456650 h 3429000"/>
              <a:gd name="connsiteX270" fmla="*/ 9666932 w 12192000"/>
              <a:gd name="connsiteY270" fmla="*/ 1456075 h 3429000"/>
              <a:gd name="connsiteX271" fmla="*/ 9608662 w 12192000"/>
              <a:gd name="connsiteY271" fmla="*/ 1455027 h 3429000"/>
              <a:gd name="connsiteX272" fmla="*/ 10026230 w 12192000"/>
              <a:gd name="connsiteY272" fmla="*/ 1509088 h 3429000"/>
              <a:gd name="connsiteX273" fmla="*/ 10567662 w 12192000"/>
              <a:gd name="connsiteY273" fmla="*/ 1437948 h 3429000"/>
              <a:gd name="connsiteX274" fmla="*/ 10221015 w 12192000"/>
              <a:gd name="connsiteY274" fmla="*/ 1354657 h 3429000"/>
              <a:gd name="connsiteX275" fmla="*/ 10107121 w 12192000"/>
              <a:gd name="connsiteY275" fmla="*/ 1356091 h 3429000"/>
              <a:gd name="connsiteX276" fmla="*/ 9660668 w 12192000"/>
              <a:gd name="connsiteY276" fmla="*/ 1425595 h 3429000"/>
              <a:gd name="connsiteX277" fmla="*/ 9669531 w 12192000"/>
              <a:gd name="connsiteY277" fmla="*/ 1426057 h 3429000"/>
              <a:gd name="connsiteX278" fmla="*/ 9687254 w 12192000"/>
              <a:gd name="connsiteY278" fmla="*/ 1426986 h 3429000"/>
              <a:gd name="connsiteX279" fmla="*/ 9881290 w 12192000"/>
              <a:gd name="connsiteY279" fmla="*/ 1422445 h 3429000"/>
              <a:gd name="connsiteX280" fmla="*/ 10074432 w 12192000"/>
              <a:gd name="connsiteY280" fmla="*/ 1417715 h 3429000"/>
              <a:gd name="connsiteX281" fmla="*/ 10159369 w 12192000"/>
              <a:gd name="connsiteY281" fmla="*/ 1423935 h 3429000"/>
              <a:gd name="connsiteX282" fmla="*/ 10278706 w 12192000"/>
              <a:gd name="connsiteY282" fmla="*/ 1430393 h 3429000"/>
              <a:gd name="connsiteX283" fmla="*/ 10429120 w 12192000"/>
              <a:gd name="connsiteY283" fmla="*/ 1418493 h 3429000"/>
              <a:gd name="connsiteX284" fmla="*/ 10538565 w 12192000"/>
              <a:gd name="connsiteY284" fmla="*/ 1408270 h 3429000"/>
              <a:gd name="connsiteX285" fmla="*/ 10221015 w 12192000"/>
              <a:gd name="connsiteY285" fmla="*/ 1354657 h 3429000"/>
              <a:gd name="connsiteX286" fmla="*/ 1979378 w 12192000"/>
              <a:gd name="connsiteY286" fmla="*/ 1340504 h 3429000"/>
              <a:gd name="connsiteX287" fmla="*/ 2882120 w 12192000"/>
              <a:gd name="connsiteY287" fmla="*/ 1635547 h 3429000"/>
              <a:gd name="connsiteX288" fmla="*/ 2793103 w 12192000"/>
              <a:gd name="connsiteY288" fmla="*/ 1610699 h 3429000"/>
              <a:gd name="connsiteX289" fmla="*/ 2770041 w 12192000"/>
              <a:gd name="connsiteY289" fmla="*/ 1604634 h 3429000"/>
              <a:gd name="connsiteX290" fmla="*/ 1979378 w 12192000"/>
              <a:gd name="connsiteY290" fmla="*/ 1340504 h 3429000"/>
              <a:gd name="connsiteX291" fmla="*/ 1927410 w 12192000"/>
              <a:gd name="connsiteY291" fmla="*/ 1287164 h 3429000"/>
              <a:gd name="connsiteX292" fmla="*/ 1959587 w 12192000"/>
              <a:gd name="connsiteY292" fmla="*/ 1299849 h 3429000"/>
              <a:gd name="connsiteX293" fmla="*/ 2777707 w 12192000"/>
              <a:gd name="connsiteY293" fmla="*/ 1574991 h 3429000"/>
              <a:gd name="connsiteX294" fmla="*/ 2800768 w 12192000"/>
              <a:gd name="connsiteY294" fmla="*/ 1581056 h 3429000"/>
              <a:gd name="connsiteX295" fmla="*/ 2879408 w 12192000"/>
              <a:gd name="connsiteY295" fmla="*/ 1602590 h 3429000"/>
              <a:gd name="connsiteX296" fmla="*/ 2862295 w 12192000"/>
              <a:gd name="connsiteY296" fmla="*/ 1593958 h 3429000"/>
              <a:gd name="connsiteX297" fmla="*/ 2813343 w 12192000"/>
              <a:gd name="connsiteY297" fmla="*/ 1569369 h 3429000"/>
              <a:gd name="connsiteX298" fmla="*/ 2646245 w 12192000"/>
              <a:gd name="connsiteY298" fmla="*/ 1501999 h 3429000"/>
              <a:gd name="connsiteX299" fmla="*/ 1999243 w 12192000"/>
              <a:gd name="connsiteY299" fmla="*/ 1301524 h 3429000"/>
              <a:gd name="connsiteX300" fmla="*/ 1979527 w 12192000"/>
              <a:gd name="connsiteY300" fmla="*/ 1297651 h 3429000"/>
              <a:gd name="connsiteX301" fmla="*/ 1997014 w 12192000"/>
              <a:gd name="connsiteY301" fmla="*/ 1269007 h 3429000"/>
              <a:gd name="connsiteX302" fmla="*/ 2005458 w 12192000"/>
              <a:gd name="connsiteY302" fmla="*/ 1270540 h 3429000"/>
              <a:gd name="connsiteX303" fmla="*/ 2657186 w 12192000"/>
              <a:gd name="connsiteY303" fmla="*/ 1472687 h 3429000"/>
              <a:gd name="connsiteX304" fmla="*/ 2826662 w 12192000"/>
              <a:gd name="connsiteY304" fmla="*/ 1541362 h 3429000"/>
              <a:gd name="connsiteX305" fmla="*/ 2876100 w 12192000"/>
              <a:gd name="connsiteY305" fmla="*/ 1566397 h 3429000"/>
              <a:gd name="connsiteX306" fmla="*/ 3042600 w 12192000"/>
              <a:gd name="connsiteY306" fmla="*/ 1630532 h 3429000"/>
              <a:gd name="connsiteX307" fmla="*/ 1997014 w 12192000"/>
              <a:gd name="connsiteY307" fmla="*/ 1269007 h 3429000"/>
              <a:gd name="connsiteX308" fmla="*/ 9857254 w 12192000"/>
              <a:gd name="connsiteY308" fmla="*/ 846904 h 3429000"/>
              <a:gd name="connsiteX309" fmla="*/ 8989866 w 12192000"/>
              <a:gd name="connsiteY309" fmla="*/ 1043742 h 3429000"/>
              <a:gd name="connsiteX310" fmla="*/ 8931614 w 12192000"/>
              <a:gd name="connsiteY310" fmla="*/ 1069508 h 3429000"/>
              <a:gd name="connsiteX311" fmla="*/ 8843711 w 12192000"/>
              <a:gd name="connsiteY311" fmla="*/ 1107334 h 3429000"/>
              <a:gd name="connsiteX312" fmla="*/ 8966093 w 12192000"/>
              <a:gd name="connsiteY312" fmla="*/ 1073509 h 3429000"/>
              <a:gd name="connsiteX313" fmla="*/ 9299227 w 12192000"/>
              <a:gd name="connsiteY313" fmla="*/ 1025994 h 3429000"/>
              <a:gd name="connsiteX314" fmla="*/ 9857254 w 12192000"/>
              <a:gd name="connsiteY314" fmla="*/ 846904 h 3429000"/>
              <a:gd name="connsiteX315" fmla="*/ 9615182 w 12192000"/>
              <a:gd name="connsiteY315" fmla="*/ 791499 h 3429000"/>
              <a:gd name="connsiteX316" fmla="*/ 9023688 w 12192000"/>
              <a:gd name="connsiteY316" fmla="*/ 996819 h 3429000"/>
              <a:gd name="connsiteX317" fmla="*/ 9814527 w 12192000"/>
              <a:gd name="connsiteY317" fmla="*/ 819048 h 3429000"/>
              <a:gd name="connsiteX318" fmla="*/ 9615182 w 12192000"/>
              <a:gd name="connsiteY318" fmla="*/ 791499 h 3429000"/>
              <a:gd name="connsiteX319" fmla="*/ 2305292 w 12192000"/>
              <a:gd name="connsiteY319" fmla="*/ 790492 h 3429000"/>
              <a:gd name="connsiteX320" fmla="*/ 3360922 w 12192000"/>
              <a:gd name="connsiteY320" fmla="*/ 1100373 h 3429000"/>
              <a:gd name="connsiteX321" fmla="*/ 3492420 w 12192000"/>
              <a:gd name="connsiteY321" fmla="*/ 1081145 h 3429000"/>
              <a:gd name="connsiteX322" fmla="*/ 3364086 w 12192000"/>
              <a:gd name="connsiteY322" fmla="*/ 1051340 h 3429000"/>
              <a:gd name="connsiteX323" fmla="*/ 3225818 w 12192000"/>
              <a:gd name="connsiteY323" fmla="*/ 982822 h 3429000"/>
              <a:gd name="connsiteX324" fmla="*/ 3129696 w 12192000"/>
              <a:gd name="connsiteY324" fmla="*/ 931704 h 3429000"/>
              <a:gd name="connsiteX325" fmla="*/ 2814545 w 12192000"/>
              <a:gd name="connsiteY325" fmla="*/ 853955 h 3429000"/>
              <a:gd name="connsiteX326" fmla="*/ 2305292 w 12192000"/>
              <a:gd name="connsiteY326" fmla="*/ 790492 h 3429000"/>
              <a:gd name="connsiteX327" fmla="*/ 2626982 w 12192000"/>
              <a:gd name="connsiteY327" fmla="*/ 777450 h 3429000"/>
              <a:gd name="connsiteX328" fmla="*/ 2490617 w 12192000"/>
              <a:gd name="connsiteY328" fmla="*/ 777951 h 3429000"/>
              <a:gd name="connsiteX329" fmla="*/ 2819869 w 12192000"/>
              <a:gd name="connsiteY329" fmla="*/ 823936 h 3429000"/>
              <a:gd name="connsiteX330" fmla="*/ 3143018 w 12192000"/>
              <a:gd name="connsiteY330" fmla="*/ 903698 h 3429000"/>
              <a:gd name="connsiteX331" fmla="*/ 3241520 w 12192000"/>
              <a:gd name="connsiteY331" fmla="*/ 956112 h 3429000"/>
              <a:gd name="connsiteX332" fmla="*/ 3374575 w 12192000"/>
              <a:gd name="connsiteY332" fmla="*/ 1022517 h 3429000"/>
              <a:gd name="connsiteX333" fmla="*/ 3505221 w 12192000"/>
              <a:gd name="connsiteY333" fmla="*/ 1051757 h 3429000"/>
              <a:gd name="connsiteX334" fmla="*/ 2626982 w 12192000"/>
              <a:gd name="connsiteY334" fmla="*/ 777450 h 3429000"/>
              <a:gd name="connsiteX335" fmla="*/ 9258094 w 12192000"/>
              <a:gd name="connsiteY335" fmla="*/ 529602 h 3429000"/>
              <a:gd name="connsiteX336" fmla="*/ 8526712 w 12192000"/>
              <a:gd name="connsiteY336" fmla="*/ 690804 h 3429000"/>
              <a:gd name="connsiteX337" fmla="*/ 9258094 w 12192000"/>
              <a:gd name="connsiteY337" fmla="*/ 529602 h 3429000"/>
              <a:gd name="connsiteX338" fmla="*/ 1310106 w 12192000"/>
              <a:gd name="connsiteY338" fmla="*/ 514217 h 3429000"/>
              <a:gd name="connsiteX339" fmla="*/ 854994 w 12192000"/>
              <a:gd name="connsiteY339" fmla="*/ 970136 h 3429000"/>
              <a:gd name="connsiteX340" fmla="*/ 742462 w 12192000"/>
              <a:gd name="connsiteY340" fmla="*/ 1165648 h 3429000"/>
              <a:gd name="connsiteX341" fmla="*/ 820602 w 12192000"/>
              <a:gd name="connsiteY341" fmla="*/ 1056915 h 3429000"/>
              <a:gd name="connsiteX342" fmla="*/ 878295 w 12192000"/>
              <a:gd name="connsiteY342" fmla="*/ 974594 h 3429000"/>
              <a:gd name="connsiteX343" fmla="*/ 1240607 w 12192000"/>
              <a:gd name="connsiteY343" fmla="*/ 581401 h 3429000"/>
              <a:gd name="connsiteX344" fmla="*/ 11225213 w 12192000"/>
              <a:gd name="connsiteY344" fmla="*/ 507722 h 3429000"/>
              <a:gd name="connsiteX345" fmla="*/ 11182914 w 12192000"/>
              <a:gd name="connsiteY345" fmla="*/ 767771 h 3429000"/>
              <a:gd name="connsiteX346" fmla="*/ 11099211 w 12192000"/>
              <a:gd name="connsiteY346" fmla="*/ 1184594 h 3429000"/>
              <a:gd name="connsiteX347" fmla="*/ 11064509 w 12192000"/>
              <a:gd name="connsiteY347" fmla="*/ 1278830 h 3429000"/>
              <a:gd name="connsiteX348" fmla="*/ 11049349 w 12192000"/>
              <a:gd name="connsiteY348" fmla="*/ 1318418 h 3429000"/>
              <a:gd name="connsiteX349" fmla="*/ 10978260 w 12192000"/>
              <a:gd name="connsiteY349" fmla="*/ 1537094 h 3429000"/>
              <a:gd name="connsiteX350" fmla="*/ 11225213 w 12192000"/>
              <a:gd name="connsiteY350" fmla="*/ 507722 h 3429000"/>
              <a:gd name="connsiteX351" fmla="*/ 9168987 w 12192000"/>
              <a:gd name="connsiteY351" fmla="*/ 490232 h 3429000"/>
              <a:gd name="connsiteX352" fmla="*/ 8603910 w 12192000"/>
              <a:gd name="connsiteY352" fmla="*/ 639895 h 3429000"/>
              <a:gd name="connsiteX353" fmla="*/ 9252382 w 12192000"/>
              <a:gd name="connsiteY353" fmla="*/ 498759 h 3429000"/>
              <a:gd name="connsiteX354" fmla="*/ 9168987 w 12192000"/>
              <a:gd name="connsiteY354" fmla="*/ 490232 h 3429000"/>
              <a:gd name="connsiteX355" fmla="*/ 11201005 w 12192000"/>
              <a:gd name="connsiteY355" fmla="*/ 471089 h 3429000"/>
              <a:gd name="connsiteX356" fmla="*/ 10968432 w 12192000"/>
              <a:gd name="connsiteY356" fmla="*/ 1456010 h 3429000"/>
              <a:gd name="connsiteX357" fmla="*/ 11019967 w 12192000"/>
              <a:gd name="connsiteY357" fmla="*/ 1306553 h 3429000"/>
              <a:gd name="connsiteX358" fmla="*/ 11035125 w 12192000"/>
              <a:gd name="connsiteY358" fmla="*/ 1266966 h 3429000"/>
              <a:gd name="connsiteX359" fmla="*/ 11069972 w 12192000"/>
              <a:gd name="connsiteY359" fmla="*/ 1174168 h 3429000"/>
              <a:gd name="connsiteX360" fmla="*/ 11152239 w 12192000"/>
              <a:gd name="connsiteY360" fmla="*/ 763628 h 3429000"/>
              <a:gd name="connsiteX361" fmla="*/ 11201005 w 12192000"/>
              <a:gd name="connsiteY361" fmla="*/ 471089 h 3429000"/>
              <a:gd name="connsiteX362" fmla="*/ 1423113 w 12192000"/>
              <a:gd name="connsiteY362" fmla="*/ 445565 h 3429000"/>
              <a:gd name="connsiteX363" fmla="*/ 1260565 w 12192000"/>
              <a:gd name="connsiteY363" fmla="*/ 602982 h 3429000"/>
              <a:gd name="connsiteX364" fmla="*/ 901900 w 12192000"/>
              <a:gd name="connsiteY364" fmla="*/ 992236 h 3429000"/>
              <a:gd name="connsiteX365" fmla="*/ 845044 w 12192000"/>
              <a:gd name="connsiteY365" fmla="*/ 1073436 h 3429000"/>
              <a:gd name="connsiteX366" fmla="*/ 685926 w 12192000"/>
              <a:gd name="connsiteY366" fmla="*/ 1274069 h 3429000"/>
              <a:gd name="connsiteX367" fmla="*/ 684248 w 12192000"/>
              <a:gd name="connsiteY367" fmla="*/ 1277721 h 3429000"/>
              <a:gd name="connsiteX368" fmla="*/ 1423113 w 12192000"/>
              <a:gd name="connsiteY368" fmla="*/ 445565 h 3429000"/>
              <a:gd name="connsiteX369" fmla="*/ 3316479 w 12192000"/>
              <a:gd name="connsiteY369" fmla="*/ 443136 h 3429000"/>
              <a:gd name="connsiteX370" fmla="*/ 3546806 w 12192000"/>
              <a:gd name="connsiteY370" fmla="*/ 927139 h 3429000"/>
              <a:gd name="connsiteX371" fmla="*/ 3364433 w 12192000"/>
              <a:gd name="connsiteY371" fmla="*/ 524121 h 3429000"/>
              <a:gd name="connsiteX372" fmla="*/ 10268559 w 12192000"/>
              <a:gd name="connsiteY372" fmla="*/ 442054 h 3429000"/>
              <a:gd name="connsiteX373" fmla="*/ 10494169 w 12192000"/>
              <a:gd name="connsiteY373" fmla="*/ 1091780 h 3429000"/>
              <a:gd name="connsiteX374" fmla="*/ 10356661 w 12192000"/>
              <a:gd name="connsiteY374" fmla="*/ 728302 h 3429000"/>
              <a:gd name="connsiteX375" fmla="*/ 10268559 w 12192000"/>
              <a:gd name="connsiteY375" fmla="*/ 442054 h 3429000"/>
              <a:gd name="connsiteX376" fmla="*/ 3291335 w 12192000"/>
              <a:gd name="connsiteY376" fmla="*/ 338420 h 3429000"/>
              <a:gd name="connsiteX377" fmla="*/ 3390805 w 12192000"/>
              <a:gd name="connsiteY377" fmla="*/ 508163 h 3429000"/>
              <a:gd name="connsiteX378" fmla="*/ 3579062 w 12192000"/>
              <a:gd name="connsiteY378" fmla="*/ 930040 h 3429000"/>
              <a:gd name="connsiteX379" fmla="*/ 3467355 w 12192000"/>
              <a:gd name="connsiteY379" fmla="*/ 559130 h 3429000"/>
              <a:gd name="connsiteX380" fmla="*/ 3310753 w 12192000"/>
              <a:gd name="connsiteY380" fmla="*/ 358140 h 3429000"/>
              <a:gd name="connsiteX381" fmla="*/ 3291335 w 12192000"/>
              <a:gd name="connsiteY381" fmla="*/ 338420 h 3429000"/>
              <a:gd name="connsiteX382" fmla="*/ 1635889 w 12192000"/>
              <a:gd name="connsiteY382" fmla="*/ 280494 h 3429000"/>
              <a:gd name="connsiteX383" fmla="*/ 1634800 w 12192000"/>
              <a:gd name="connsiteY383" fmla="*/ 302111 h 3429000"/>
              <a:gd name="connsiteX384" fmla="*/ 1635889 w 12192000"/>
              <a:gd name="connsiteY384" fmla="*/ 280494 h 3429000"/>
              <a:gd name="connsiteX385" fmla="*/ 10277529 w 12192000"/>
              <a:gd name="connsiteY385" fmla="*/ 272307 h 3429000"/>
              <a:gd name="connsiteX386" fmla="*/ 10276797 w 12192000"/>
              <a:gd name="connsiteY386" fmla="*/ 279672 h 3429000"/>
              <a:gd name="connsiteX387" fmla="*/ 10385906 w 12192000"/>
              <a:gd name="connsiteY387" fmla="*/ 718031 h 3429000"/>
              <a:gd name="connsiteX388" fmla="*/ 10536458 w 12192000"/>
              <a:gd name="connsiteY388" fmla="*/ 1115310 h 3429000"/>
              <a:gd name="connsiteX389" fmla="*/ 10436479 w 12192000"/>
              <a:gd name="connsiteY389" fmla="*/ 715570 h 3429000"/>
              <a:gd name="connsiteX390" fmla="*/ 10277529 w 12192000"/>
              <a:gd name="connsiteY390" fmla="*/ 272307 h 3429000"/>
              <a:gd name="connsiteX391" fmla="*/ 1510397 w 12192000"/>
              <a:gd name="connsiteY391" fmla="*/ 255705 h 3429000"/>
              <a:gd name="connsiteX392" fmla="*/ 1146550 w 12192000"/>
              <a:gd name="connsiteY392" fmla="*/ 373012 h 3429000"/>
              <a:gd name="connsiteX393" fmla="*/ 698834 w 12192000"/>
              <a:gd name="connsiteY393" fmla="*/ 523272 h 3429000"/>
              <a:gd name="connsiteX394" fmla="*/ 34256 w 12192000"/>
              <a:gd name="connsiteY394" fmla="*/ 918603 h 3429000"/>
              <a:gd name="connsiteX395" fmla="*/ 527241 w 12192000"/>
              <a:gd name="connsiteY395" fmla="*/ 636078 h 3429000"/>
              <a:gd name="connsiteX396" fmla="*/ 1510397 w 12192000"/>
              <a:gd name="connsiteY396" fmla="*/ 255705 h 3429000"/>
              <a:gd name="connsiteX397" fmla="*/ 1313114 w 12192000"/>
              <a:gd name="connsiteY397" fmla="*/ 226216 h 3429000"/>
              <a:gd name="connsiteX398" fmla="*/ 1109304 w 12192000"/>
              <a:gd name="connsiteY398" fmla="*/ 240030 h 3429000"/>
              <a:gd name="connsiteX399" fmla="*/ 8129 w 12192000"/>
              <a:gd name="connsiteY399" fmla="*/ 901519 h 3429000"/>
              <a:gd name="connsiteX400" fmla="*/ 687572 w 12192000"/>
              <a:gd name="connsiteY400" fmla="*/ 496629 h 3429000"/>
              <a:gd name="connsiteX401" fmla="*/ 1138365 w 12192000"/>
              <a:gd name="connsiteY401" fmla="*/ 345515 h 3429000"/>
              <a:gd name="connsiteX402" fmla="*/ 1505579 w 12192000"/>
              <a:gd name="connsiteY402" fmla="*/ 226526 h 3429000"/>
              <a:gd name="connsiteX403" fmla="*/ 1313114 w 12192000"/>
              <a:gd name="connsiteY403" fmla="*/ 226216 h 3429000"/>
              <a:gd name="connsiteX404" fmla="*/ 3655073 w 12192000"/>
              <a:gd name="connsiteY404" fmla="*/ 221884 h 3429000"/>
              <a:gd name="connsiteX405" fmla="*/ 3989938 w 12192000"/>
              <a:gd name="connsiteY405" fmla="*/ 562685 h 3429000"/>
              <a:gd name="connsiteX406" fmla="*/ 4393907 w 12192000"/>
              <a:gd name="connsiteY406" fmla="*/ 832258 h 3429000"/>
              <a:gd name="connsiteX407" fmla="*/ 4648051 w 12192000"/>
              <a:gd name="connsiteY407" fmla="*/ 945051 h 3429000"/>
              <a:gd name="connsiteX408" fmla="*/ 4383389 w 12192000"/>
              <a:gd name="connsiteY408" fmla="*/ 755369 h 3429000"/>
              <a:gd name="connsiteX409" fmla="*/ 4165508 w 12192000"/>
              <a:gd name="connsiteY409" fmla="*/ 606196 h 3429000"/>
              <a:gd name="connsiteX410" fmla="*/ 4068162 w 12192000"/>
              <a:gd name="connsiteY410" fmla="*/ 524394 h 3429000"/>
              <a:gd name="connsiteX411" fmla="*/ 3981416 w 12192000"/>
              <a:gd name="connsiteY411" fmla="*/ 451482 h 3429000"/>
              <a:gd name="connsiteX412" fmla="*/ 3800147 w 12192000"/>
              <a:gd name="connsiteY412" fmla="*/ 320872 h 3429000"/>
              <a:gd name="connsiteX413" fmla="*/ 3670252 w 12192000"/>
              <a:gd name="connsiteY413" fmla="*/ 193798 h 3429000"/>
              <a:gd name="connsiteX414" fmla="*/ 3817258 w 12192000"/>
              <a:gd name="connsiteY414" fmla="*/ 294577 h 3429000"/>
              <a:gd name="connsiteX415" fmla="*/ 4000461 w 12192000"/>
              <a:gd name="connsiteY415" fmla="*/ 426966 h 3429000"/>
              <a:gd name="connsiteX416" fmla="*/ 4088180 w 12192000"/>
              <a:gd name="connsiteY416" fmla="*/ 500774 h 3429000"/>
              <a:gd name="connsiteX417" fmla="*/ 4184555 w 12192000"/>
              <a:gd name="connsiteY417" fmla="*/ 581683 h 3429000"/>
              <a:gd name="connsiteX418" fmla="*/ 4399563 w 12192000"/>
              <a:gd name="connsiteY418" fmla="*/ 729106 h 3429000"/>
              <a:gd name="connsiteX419" fmla="*/ 4684469 w 12192000"/>
              <a:gd name="connsiteY419" fmla="*/ 935680 h 3429000"/>
              <a:gd name="connsiteX420" fmla="*/ 4690271 w 12192000"/>
              <a:gd name="connsiteY420" fmla="*/ 941034 h 3429000"/>
              <a:gd name="connsiteX421" fmla="*/ 4136093 w 12192000"/>
              <a:gd name="connsiteY421" fmla="*/ 429466 h 3429000"/>
              <a:gd name="connsiteX422" fmla="*/ 3670252 w 12192000"/>
              <a:gd name="connsiteY422" fmla="*/ 193798 h 3429000"/>
              <a:gd name="connsiteX423" fmla="*/ 9334796 w 12192000"/>
              <a:gd name="connsiteY423" fmla="*/ 27584 h 3429000"/>
              <a:gd name="connsiteX424" fmla="*/ 9651570 w 12192000"/>
              <a:gd name="connsiteY424" fmla="*/ 397505 h 3429000"/>
              <a:gd name="connsiteX425" fmla="*/ 9334796 w 12192000"/>
              <a:gd name="connsiteY425" fmla="*/ 27584 h 3429000"/>
              <a:gd name="connsiteX426" fmla="*/ 4440129 w 12192000"/>
              <a:gd name="connsiteY426" fmla="*/ 19571 h 3429000"/>
              <a:gd name="connsiteX427" fmla="*/ 4856525 w 12192000"/>
              <a:gd name="connsiteY427" fmla="*/ 486351 h 3429000"/>
              <a:gd name="connsiteX428" fmla="*/ 5059055 w 12192000"/>
              <a:gd name="connsiteY428" fmla="*/ 679918 h 3429000"/>
              <a:gd name="connsiteX429" fmla="*/ 5290070 w 12192000"/>
              <a:gd name="connsiteY429" fmla="*/ 834619 h 3429000"/>
              <a:gd name="connsiteX430" fmla="*/ 4834991 w 12192000"/>
              <a:gd name="connsiteY430" fmla="*/ 401985 h 3429000"/>
              <a:gd name="connsiteX431" fmla="*/ 4440129 w 12192000"/>
              <a:gd name="connsiteY431" fmla="*/ 19571 h 3429000"/>
              <a:gd name="connsiteX432" fmla="*/ 8613009 w 12192000"/>
              <a:gd name="connsiteY432" fmla="*/ 0 h 3429000"/>
              <a:gd name="connsiteX433" fmla="*/ 8720364 w 12192000"/>
              <a:gd name="connsiteY433" fmla="*/ 0 h 3429000"/>
              <a:gd name="connsiteX434" fmla="*/ 8781165 w 12192000"/>
              <a:gd name="connsiteY434" fmla="*/ 82863 h 3429000"/>
              <a:gd name="connsiteX435" fmla="*/ 8971448 w 12192000"/>
              <a:gd name="connsiteY435" fmla="*/ 246946 h 3429000"/>
              <a:gd name="connsiteX436" fmla="*/ 8820691 w 12192000"/>
              <a:gd name="connsiteY436" fmla="*/ 57482 h 3429000"/>
              <a:gd name="connsiteX437" fmla="*/ 8807612 w 12192000"/>
              <a:gd name="connsiteY437" fmla="*/ 38256 h 3429000"/>
              <a:gd name="connsiteX438" fmla="*/ 8780258 w 12192000"/>
              <a:gd name="connsiteY438" fmla="*/ 0 h 3429000"/>
              <a:gd name="connsiteX439" fmla="*/ 8818949 w 12192000"/>
              <a:gd name="connsiteY439" fmla="*/ 0 h 3429000"/>
              <a:gd name="connsiteX440" fmla="*/ 8833783 w 12192000"/>
              <a:gd name="connsiteY440" fmla="*/ 20753 h 3429000"/>
              <a:gd name="connsiteX441" fmla="*/ 8846863 w 12192000"/>
              <a:gd name="connsiteY441" fmla="*/ 39981 h 3429000"/>
              <a:gd name="connsiteX442" fmla="*/ 8960046 w 12192000"/>
              <a:gd name="connsiteY442" fmla="*/ 191389 h 3429000"/>
              <a:gd name="connsiteX443" fmla="*/ 8876789 w 12192000"/>
              <a:gd name="connsiteY443" fmla="*/ 0 h 3429000"/>
              <a:gd name="connsiteX444" fmla="*/ 8980100 w 12192000"/>
              <a:gd name="connsiteY444" fmla="*/ 0 h 3429000"/>
              <a:gd name="connsiteX445" fmla="*/ 9090618 w 12192000"/>
              <a:gd name="connsiteY445" fmla="*/ 287225 h 3429000"/>
              <a:gd name="connsiteX446" fmla="*/ 9762441 w 12192000"/>
              <a:gd name="connsiteY446" fmla="*/ 664587 h 3429000"/>
              <a:gd name="connsiteX447" fmla="*/ 9717826 w 12192000"/>
              <a:gd name="connsiteY447" fmla="*/ 487719 h 3429000"/>
              <a:gd name="connsiteX448" fmla="*/ 9713123 w 12192000"/>
              <a:gd name="connsiteY448" fmla="*/ 487663 h 3429000"/>
              <a:gd name="connsiteX449" fmla="*/ 9260878 w 12192000"/>
              <a:gd name="connsiteY449" fmla="*/ 87448 h 3429000"/>
              <a:gd name="connsiteX450" fmla="*/ 9221522 w 12192000"/>
              <a:gd name="connsiteY450" fmla="*/ 0 h 3429000"/>
              <a:gd name="connsiteX451" fmla="*/ 9425221 w 12192000"/>
              <a:gd name="connsiteY451" fmla="*/ 0 h 3429000"/>
              <a:gd name="connsiteX452" fmla="*/ 9453548 w 12192000"/>
              <a:gd name="connsiteY452" fmla="*/ 23392 h 3429000"/>
              <a:gd name="connsiteX453" fmla="*/ 9625671 w 12192000"/>
              <a:gd name="connsiteY453" fmla="*/ 210960 h 3429000"/>
              <a:gd name="connsiteX454" fmla="*/ 9632927 w 12192000"/>
              <a:gd name="connsiteY454" fmla="*/ 60128 h 3429000"/>
              <a:gd name="connsiteX455" fmla="*/ 9642174 w 12192000"/>
              <a:gd name="connsiteY455" fmla="*/ 0 h 3429000"/>
              <a:gd name="connsiteX456" fmla="*/ 9731615 w 12192000"/>
              <a:gd name="connsiteY456" fmla="*/ 0 h 3429000"/>
              <a:gd name="connsiteX457" fmla="*/ 9721255 w 12192000"/>
              <a:gd name="connsiteY457" fmla="*/ 74242 h 3429000"/>
              <a:gd name="connsiteX458" fmla="*/ 9736458 w 12192000"/>
              <a:gd name="connsiteY458" fmla="*/ 329413 h 3429000"/>
              <a:gd name="connsiteX459" fmla="*/ 9763499 w 12192000"/>
              <a:gd name="connsiteY459" fmla="*/ 99057 h 3429000"/>
              <a:gd name="connsiteX460" fmla="*/ 9777267 w 12192000"/>
              <a:gd name="connsiteY460" fmla="*/ 0 h 3429000"/>
              <a:gd name="connsiteX461" fmla="*/ 9808036 w 12192000"/>
              <a:gd name="connsiteY461" fmla="*/ 0 h 3429000"/>
              <a:gd name="connsiteX462" fmla="*/ 9793821 w 12192000"/>
              <a:gd name="connsiteY462" fmla="*/ 102652 h 3429000"/>
              <a:gd name="connsiteX463" fmla="*/ 9767436 w 12192000"/>
              <a:gd name="connsiteY463" fmla="*/ 321864 h 3429000"/>
              <a:gd name="connsiteX464" fmla="*/ 9814477 w 12192000"/>
              <a:gd name="connsiteY464" fmla="*/ 233531 h 3429000"/>
              <a:gd name="connsiteX465" fmla="*/ 9873012 w 12192000"/>
              <a:gd name="connsiteY465" fmla="*/ 38619 h 3429000"/>
              <a:gd name="connsiteX466" fmla="*/ 9875879 w 12192000"/>
              <a:gd name="connsiteY466" fmla="*/ 0 h 3429000"/>
              <a:gd name="connsiteX467" fmla="*/ 9965253 w 12192000"/>
              <a:gd name="connsiteY467" fmla="*/ 0 h 3429000"/>
              <a:gd name="connsiteX468" fmla="*/ 9930901 w 12192000"/>
              <a:gd name="connsiteY468" fmla="*/ 135026 h 3429000"/>
              <a:gd name="connsiteX469" fmla="*/ 9880832 w 12192000"/>
              <a:gd name="connsiteY469" fmla="*/ 271562 h 3429000"/>
              <a:gd name="connsiteX470" fmla="*/ 9896024 w 12192000"/>
              <a:gd name="connsiteY470" fmla="*/ 749295 h 3429000"/>
              <a:gd name="connsiteX471" fmla="*/ 10395379 w 12192000"/>
              <a:gd name="connsiteY471" fmla="*/ 1102843 h 3429000"/>
              <a:gd name="connsiteX472" fmla="*/ 10225980 w 12192000"/>
              <a:gd name="connsiteY472" fmla="*/ 132061 h 3429000"/>
              <a:gd name="connsiteX473" fmla="*/ 10314210 w 12192000"/>
              <a:gd name="connsiteY473" fmla="*/ 109353 h 3429000"/>
              <a:gd name="connsiteX474" fmla="*/ 10573663 w 12192000"/>
              <a:gd name="connsiteY474" fmla="*/ 842430 h 3429000"/>
              <a:gd name="connsiteX475" fmla="*/ 10583736 w 12192000"/>
              <a:gd name="connsiteY475" fmla="*/ 1259819 h 3429000"/>
              <a:gd name="connsiteX476" fmla="*/ 10880472 w 12192000"/>
              <a:gd name="connsiteY476" fmla="*/ 1537558 h 3429000"/>
              <a:gd name="connsiteX477" fmla="*/ 11231212 w 12192000"/>
              <a:gd name="connsiteY477" fmla="*/ 216474 h 3429000"/>
              <a:gd name="connsiteX478" fmla="*/ 11317765 w 12192000"/>
              <a:gd name="connsiteY478" fmla="*/ 209405 h 3429000"/>
              <a:gd name="connsiteX479" fmla="*/ 10982911 w 12192000"/>
              <a:gd name="connsiteY479" fmla="*/ 1622260 h 3429000"/>
              <a:gd name="connsiteX480" fmla="*/ 10968747 w 12192000"/>
              <a:gd name="connsiteY480" fmla="*/ 1630552 h 3429000"/>
              <a:gd name="connsiteX481" fmla="*/ 11258020 w 12192000"/>
              <a:gd name="connsiteY481" fmla="*/ 1972078 h 3429000"/>
              <a:gd name="connsiteX482" fmla="*/ 11688741 w 12192000"/>
              <a:gd name="connsiteY482" fmla="*/ 2616312 h 3429000"/>
              <a:gd name="connsiteX483" fmla="*/ 11794425 w 12192000"/>
              <a:gd name="connsiteY483" fmla="*/ 2252109 h 3429000"/>
              <a:gd name="connsiteX484" fmla="*/ 11792727 w 12192000"/>
              <a:gd name="connsiteY484" fmla="*/ 2240934 h 3429000"/>
              <a:gd name="connsiteX485" fmla="*/ 11776744 w 12192000"/>
              <a:gd name="connsiteY485" fmla="*/ 2242723 h 3429000"/>
              <a:gd name="connsiteX486" fmla="*/ 11442546 w 12192000"/>
              <a:gd name="connsiteY486" fmla="*/ 1307592 h 3429000"/>
              <a:gd name="connsiteX487" fmla="*/ 11527771 w 12192000"/>
              <a:gd name="connsiteY487" fmla="*/ 1275317 h 3429000"/>
              <a:gd name="connsiteX488" fmla="*/ 11851542 w 12192000"/>
              <a:gd name="connsiteY488" fmla="*/ 2034703 h 3429000"/>
              <a:gd name="connsiteX489" fmla="*/ 12122505 w 12192000"/>
              <a:gd name="connsiteY489" fmla="*/ 1727948 h 3429000"/>
              <a:gd name="connsiteX490" fmla="*/ 12192000 w 12192000"/>
              <a:gd name="connsiteY490" fmla="*/ 1669975 h 3429000"/>
              <a:gd name="connsiteX491" fmla="*/ 12192000 w 12192000"/>
              <a:gd name="connsiteY491" fmla="*/ 1731063 h 3429000"/>
              <a:gd name="connsiteX492" fmla="*/ 12155105 w 12192000"/>
              <a:gd name="connsiteY492" fmla="*/ 1762181 h 3429000"/>
              <a:gd name="connsiteX493" fmla="*/ 11918903 w 12192000"/>
              <a:gd name="connsiteY493" fmla="*/ 2062132 h 3429000"/>
              <a:gd name="connsiteX494" fmla="*/ 12067554 w 12192000"/>
              <a:gd name="connsiteY494" fmla="*/ 1888498 h 3429000"/>
              <a:gd name="connsiteX495" fmla="*/ 12192000 w 12192000"/>
              <a:gd name="connsiteY495" fmla="*/ 1782392 h 3429000"/>
              <a:gd name="connsiteX496" fmla="*/ 12192000 w 12192000"/>
              <a:gd name="connsiteY496" fmla="*/ 1822559 h 3429000"/>
              <a:gd name="connsiteX497" fmla="*/ 12087498 w 12192000"/>
              <a:gd name="connsiteY497" fmla="*/ 1911764 h 3429000"/>
              <a:gd name="connsiteX498" fmla="*/ 11941335 w 12192000"/>
              <a:gd name="connsiteY498" fmla="*/ 2083809 h 3429000"/>
              <a:gd name="connsiteX499" fmla="*/ 11898139 w 12192000"/>
              <a:gd name="connsiteY499" fmla="*/ 2163553 h 3429000"/>
              <a:gd name="connsiteX500" fmla="*/ 12037359 w 12192000"/>
              <a:gd name="connsiteY500" fmla="*/ 2053816 h 3429000"/>
              <a:gd name="connsiteX501" fmla="*/ 12192000 w 12192000"/>
              <a:gd name="connsiteY501" fmla="*/ 1901891 h 3429000"/>
              <a:gd name="connsiteX502" fmla="*/ 12192000 w 12192000"/>
              <a:gd name="connsiteY502" fmla="*/ 1973912 h 3429000"/>
              <a:gd name="connsiteX503" fmla="*/ 12054488 w 12192000"/>
              <a:gd name="connsiteY503" fmla="*/ 2104939 h 3429000"/>
              <a:gd name="connsiteX504" fmla="*/ 11880977 w 12192000"/>
              <a:gd name="connsiteY504" fmla="*/ 2245040 h 3429000"/>
              <a:gd name="connsiteX505" fmla="*/ 11879666 w 12192000"/>
              <a:gd name="connsiteY505" fmla="*/ 2246644 h 3429000"/>
              <a:gd name="connsiteX506" fmla="*/ 11873674 w 12192000"/>
              <a:gd name="connsiteY506" fmla="*/ 2254306 h 3429000"/>
              <a:gd name="connsiteX507" fmla="*/ 11738608 w 12192000"/>
              <a:gd name="connsiteY507" fmla="*/ 2689417 h 3429000"/>
              <a:gd name="connsiteX508" fmla="*/ 11732820 w 12192000"/>
              <a:gd name="connsiteY508" fmla="*/ 2696184 h 3429000"/>
              <a:gd name="connsiteX509" fmla="*/ 12058063 w 12192000"/>
              <a:gd name="connsiteY509" fmla="*/ 3376045 h 3429000"/>
              <a:gd name="connsiteX510" fmla="*/ 12077722 w 12192000"/>
              <a:gd name="connsiteY510" fmla="*/ 3428999 h 3429000"/>
              <a:gd name="connsiteX511" fmla="*/ 11980831 w 12192000"/>
              <a:gd name="connsiteY511" fmla="*/ 3428999 h 3429000"/>
              <a:gd name="connsiteX512" fmla="*/ 11842370 w 12192000"/>
              <a:gd name="connsiteY512" fmla="*/ 3103596 h 3429000"/>
              <a:gd name="connsiteX513" fmla="*/ 11807118 w 12192000"/>
              <a:gd name="connsiteY513" fmla="*/ 3032642 h 3429000"/>
              <a:gd name="connsiteX514" fmla="*/ 11352410 w 12192000"/>
              <a:gd name="connsiteY514" fmla="*/ 2253534 h 3429000"/>
              <a:gd name="connsiteX515" fmla="*/ 11344098 w 12192000"/>
              <a:gd name="connsiteY515" fmla="*/ 2252717 h 3429000"/>
              <a:gd name="connsiteX516" fmla="*/ 10730809 w 12192000"/>
              <a:gd name="connsiteY516" fmla="*/ 2156749 h 3429000"/>
              <a:gd name="connsiteX517" fmla="*/ 10713050 w 12192000"/>
              <a:gd name="connsiteY517" fmla="*/ 2164271 h 3429000"/>
              <a:gd name="connsiteX518" fmla="*/ 9420192 w 12192000"/>
              <a:gd name="connsiteY518" fmla="*/ 2263050 h 3429000"/>
              <a:gd name="connsiteX519" fmla="*/ 9404066 w 12192000"/>
              <a:gd name="connsiteY519" fmla="*/ 2242708 h 3429000"/>
              <a:gd name="connsiteX520" fmla="*/ 10712309 w 12192000"/>
              <a:gd name="connsiteY520" fmla="*/ 2109562 h 3429000"/>
              <a:gd name="connsiteX521" fmla="*/ 11291486 w 12192000"/>
              <a:gd name="connsiteY521" fmla="*/ 2166804 h 3429000"/>
              <a:gd name="connsiteX522" fmla="*/ 11176624 w 12192000"/>
              <a:gd name="connsiteY522" fmla="*/ 2010340 h 3429000"/>
              <a:gd name="connsiteX523" fmla="*/ 10665962 w 12192000"/>
              <a:gd name="connsiteY523" fmla="*/ 1445588 h 3429000"/>
              <a:gd name="connsiteX524" fmla="*/ 10647017 w 12192000"/>
              <a:gd name="connsiteY524" fmla="*/ 1450047 h 3429000"/>
              <a:gd name="connsiteX525" fmla="*/ 10107096 w 12192000"/>
              <a:gd name="connsiteY525" fmla="*/ 1560072 h 3429000"/>
              <a:gd name="connsiteX526" fmla="*/ 9439953 w 12192000"/>
              <a:gd name="connsiteY526" fmla="*/ 1480921 h 3429000"/>
              <a:gd name="connsiteX527" fmla="*/ 9470279 w 12192000"/>
              <a:gd name="connsiteY527" fmla="*/ 1443131 h 3429000"/>
              <a:gd name="connsiteX528" fmla="*/ 10565024 w 12192000"/>
              <a:gd name="connsiteY528" fmla="*/ 1352269 h 3429000"/>
              <a:gd name="connsiteX529" fmla="*/ 9922490 w 12192000"/>
              <a:gd name="connsiteY529" fmla="*/ 858833 h 3429000"/>
              <a:gd name="connsiteX530" fmla="*/ 9920481 w 12192000"/>
              <a:gd name="connsiteY530" fmla="*/ 859346 h 3429000"/>
              <a:gd name="connsiteX531" fmla="*/ 9916127 w 12192000"/>
              <a:gd name="connsiteY531" fmla="*/ 859836 h 3429000"/>
              <a:gd name="connsiteX532" fmla="*/ 9791125 w 12192000"/>
              <a:gd name="connsiteY532" fmla="*/ 938248 h 3429000"/>
              <a:gd name="connsiteX533" fmla="*/ 9528364 w 12192000"/>
              <a:gd name="connsiteY533" fmla="*/ 1022767 h 3429000"/>
              <a:gd name="connsiteX534" fmla="*/ 8629850 w 12192000"/>
              <a:gd name="connsiteY534" fmla="*/ 1184329 h 3429000"/>
              <a:gd name="connsiteX535" fmla="*/ 8600239 w 12192000"/>
              <a:gd name="connsiteY535" fmla="*/ 1167243 h 3429000"/>
              <a:gd name="connsiteX536" fmla="*/ 9761570 w 12192000"/>
              <a:gd name="connsiteY536" fmla="*/ 753283 h 3429000"/>
              <a:gd name="connsiteX537" fmla="*/ 9368237 w 12192000"/>
              <a:gd name="connsiteY537" fmla="*/ 520470 h 3429000"/>
              <a:gd name="connsiteX538" fmla="*/ 9354614 w 12192000"/>
              <a:gd name="connsiteY538" fmla="*/ 522288 h 3429000"/>
              <a:gd name="connsiteX539" fmla="*/ 8364351 w 12192000"/>
              <a:gd name="connsiteY539" fmla="*/ 730267 h 3429000"/>
              <a:gd name="connsiteX540" fmla="*/ 8386567 w 12192000"/>
              <a:gd name="connsiteY540" fmla="*/ 690760 h 3429000"/>
              <a:gd name="connsiteX541" fmla="*/ 9231713 w 12192000"/>
              <a:gd name="connsiteY541" fmla="*/ 444539 h 3429000"/>
              <a:gd name="connsiteX542" fmla="*/ 9023301 w 12192000"/>
              <a:gd name="connsiteY542" fmla="*/ 334109 h 3429000"/>
              <a:gd name="connsiteX543" fmla="*/ 9010556 w 12192000"/>
              <a:gd name="connsiteY543" fmla="*/ 329998 h 3429000"/>
              <a:gd name="connsiteX544" fmla="*/ 8687367 w 12192000"/>
              <a:gd name="connsiteY544" fmla="*/ 101276 h 3429000"/>
              <a:gd name="connsiteX545" fmla="*/ 4382818 w 12192000"/>
              <a:gd name="connsiteY545" fmla="*/ 0 h 3429000"/>
              <a:gd name="connsiteX546" fmla="*/ 4463614 w 12192000"/>
              <a:gd name="connsiteY546" fmla="*/ 0 h 3429000"/>
              <a:gd name="connsiteX547" fmla="*/ 4557150 w 12192000"/>
              <a:gd name="connsiteY547" fmla="*/ 81023 h 3429000"/>
              <a:gd name="connsiteX548" fmla="*/ 4856936 w 12192000"/>
              <a:gd name="connsiteY548" fmla="*/ 380146 h 3429000"/>
              <a:gd name="connsiteX549" fmla="*/ 5111996 w 12192000"/>
              <a:gd name="connsiteY549" fmla="*/ 636759 h 3429000"/>
              <a:gd name="connsiteX550" fmla="*/ 5388878 w 12192000"/>
              <a:gd name="connsiteY550" fmla="*/ 871185 h 3429000"/>
              <a:gd name="connsiteX551" fmla="*/ 5425556 w 12192000"/>
              <a:gd name="connsiteY551" fmla="*/ 879967 h 3429000"/>
              <a:gd name="connsiteX552" fmla="*/ 4943646 w 12192000"/>
              <a:gd name="connsiteY552" fmla="*/ 393916 h 3429000"/>
              <a:gd name="connsiteX553" fmla="*/ 4594837 w 12192000"/>
              <a:gd name="connsiteY553" fmla="*/ 103274 h 3429000"/>
              <a:gd name="connsiteX554" fmla="*/ 4518536 w 12192000"/>
              <a:gd name="connsiteY554" fmla="*/ 31511 h 3429000"/>
              <a:gd name="connsiteX555" fmla="*/ 4483543 w 12192000"/>
              <a:gd name="connsiteY555" fmla="*/ 0 h 3429000"/>
              <a:gd name="connsiteX556" fmla="*/ 4534233 w 12192000"/>
              <a:gd name="connsiteY556" fmla="*/ 0 h 3429000"/>
              <a:gd name="connsiteX557" fmla="*/ 4633631 w 12192000"/>
              <a:gd name="connsiteY557" fmla="*/ 74706 h 3429000"/>
              <a:gd name="connsiteX558" fmla="*/ 4949299 w 12192000"/>
              <a:gd name="connsiteY558" fmla="*/ 337336 h 3429000"/>
              <a:gd name="connsiteX559" fmla="*/ 5291452 w 12192000"/>
              <a:gd name="connsiteY559" fmla="*/ 647801 h 3429000"/>
              <a:gd name="connsiteX560" fmla="*/ 5434998 w 12192000"/>
              <a:gd name="connsiteY560" fmla="*/ 825100 h 3429000"/>
              <a:gd name="connsiteX561" fmla="*/ 5351015 w 12192000"/>
              <a:gd name="connsiteY561" fmla="*/ 331989 h 3429000"/>
              <a:gd name="connsiteX562" fmla="*/ 5344012 w 12192000"/>
              <a:gd name="connsiteY562" fmla="*/ 131333 h 3429000"/>
              <a:gd name="connsiteX563" fmla="*/ 5349920 w 12192000"/>
              <a:gd name="connsiteY563" fmla="*/ 0 h 3429000"/>
              <a:gd name="connsiteX564" fmla="*/ 5401317 w 12192000"/>
              <a:gd name="connsiteY564" fmla="*/ 0 h 3429000"/>
              <a:gd name="connsiteX565" fmla="*/ 5400859 w 12192000"/>
              <a:gd name="connsiteY565" fmla="*/ 83801 h 3429000"/>
              <a:gd name="connsiteX566" fmla="*/ 5401644 w 12192000"/>
              <a:gd name="connsiteY566" fmla="*/ 188847 h 3429000"/>
              <a:gd name="connsiteX567" fmla="*/ 5467256 w 12192000"/>
              <a:gd name="connsiteY567" fmla="*/ 746494 h 3429000"/>
              <a:gd name="connsiteX568" fmla="*/ 5448069 w 12192000"/>
              <a:gd name="connsiteY568" fmla="*/ 138554 h 3429000"/>
              <a:gd name="connsiteX569" fmla="*/ 5440458 w 12192000"/>
              <a:gd name="connsiteY569" fmla="*/ 0 h 3429000"/>
              <a:gd name="connsiteX570" fmla="*/ 5472521 w 12192000"/>
              <a:gd name="connsiteY570" fmla="*/ 0 h 3429000"/>
              <a:gd name="connsiteX571" fmla="*/ 5480135 w 12192000"/>
              <a:gd name="connsiteY571" fmla="*/ 136802 h 3429000"/>
              <a:gd name="connsiteX572" fmla="*/ 5499023 w 12192000"/>
              <a:gd name="connsiteY572" fmla="*/ 737310 h 3429000"/>
              <a:gd name="connsiteX573" fmla="*/ 5547022 w 12192000"/>
              <a:gd name="connsiteY573" fmla="*/ 178838 h 3429000"/>
              <a:gd name="connsiteX574" fmla="*/ 5522799 w 12192000"/>
              <a:gd name="connsiteY574" fmla="*/ 0 h 3429000"/>
              <a:gd name="connsiteX575" fmla="*/ 5573386 w 12192000"/>
              <a:gd name="connsiteY575" fmla="*/ 0 h 3429000"/>
              <a:gd name="connsiteX576" fmla="*/ 5587618 w 12192000"/>
              <a:gd name="connsiteY576" fmla="*/ 82353 h 3429000"/>
              <a:gd name="connsiteX577" fmla="*/ 5519779 w 12192000"/>
              <a:gd name="connsiteY577" fmla="*/ 930223 h 3429000"/>
              <a:gd name="connsiteX578" fmla="*/ 5520293 w 12192000"/>
              <a:gd name="connsiteY578" fmla="*/ 931602 h 3429000"/>
              <a:gd name="connsiteX579" fmla="*/ 5767221 w 12192000"/>
              <a:gd name="connsiteY579" fmla="*/ 1236564 h 3429000"/>
              <a:gd name="connsiteX580" fmla="*/ 6937169 w 12192000"/>
              <a:gd name="connsiteY580" fmla="*/ 1386941 h 3429000"/>
              <a:gd name="connsiteX581" fmla="*/ 6953922 w 12192000"/>
              <a:gd name="connsiteY581" fmla="*/ 1461068 h 3429000"/>
              <a:gd name="connsiteX582" fmla="*/ 6071359 w 12192000"/>
              <a:gd name="connsiteY582" fmla="*/ 1341770 h 3429000"/>
              <a:gd name="connsiteX583" fmla="*/ 6038839 w 12192000"/>
              <a:gd name="connsiteY583" fmla="*/ 1335474 h 3429000"/>
              <a:gd name="connsiteX584" fmla="*/ 6038706 w 12192000"/>
              <a:gd name="connsiteY584" fmla="*/ 1334847 h 3429000"/>
              <a:gd name="connsiteX585" fmla="*/ 6037784 w 12192000"/>
              <a:gd name="connsiteY585" fmla="*/ 1335270 h 3429000"/>
              <a:gd name="connsiteX586" fmla="*/ 6038839 w 12192000"/>
              <a:gd name="connsiteY586" fmla="*/ 1335474 h 3429000"/>
              <a:gd name="connsiteX587" fmla="*/ 6040338 w 12192000"/>
              <a:gd name="connsiteY587" fmla="*/ 1342418 h 3429000"/>
              <a:gd name="connsiteX588" fmla="*/ 6024488 w 12192000"/>
              <a:gd name="connsiteY588" fmla="*/ 1380903 h 3429000"/>
              <a:gd name="connsiteX589" fmla="*/ 5599771 w 12192000"/>
              <a:gd name="connsiteY589" fmla="*/ 2080652 h 3429000"/>
              <a:gd name="connsiteX590" fmla="*/ 5548843 w 12192000"/>
              <a:gd name="connsiteY590" fmla="*/ 2134845 h 3429000"/>
              <a:gd name="connsiteX591" fmla="*/ 5940952 w 12192000"/>
              <a:gd name="connsiteY591" fmla="*/ 2821028 h 3429000"/>
              <a:gd name="connsiteX592" fmla="*/ 6043441 w 12192000"/>
              <a:gd name="connsiteY592" fmla="*/ 3236847 h 3429000"/>
              <a:gd name="connsiteX593" fmla="*/ 6093432 w 12192000"/>
              <a:gd name="connsiteY593" fmla="*/ 3429000 h 3429000"/>
              <a:gd name="connsiteX594" fmla="*/ 6034344 w 12192000"/>
              <a:gd name="connsiteY594" fmla="*/ 3429000 h 3429000"/>
              <a:gd name="connsiteX595" fmla="*/ 6026679 w 12192000"/>
              <a:gd name="connsiteY595" fmla="*/ 3407959 h 3429000"/>
              <a:gd name="connsiteX596" fmla="*/ 5800441 w 12192000"/>
              <a:gd name="connsiteY596" fmla="*/ 2906286 h 3429000"/>
              <a:gd name="connsiteX597" fmla="*/ 5526562 w 12192000"/>
              <a:gd name="connsiteY597" fmla="*/ 2276388 h 3429000"/>
              <a:gd name="connsiteX598" fmla="*/ 5519640 w 12192000"/>
              <a:gd name="connsiteY598" fmla="*/ 2254774 h 3429000"/>
              <a:gd name="connsiteX599" fmla="*/ 5844559 w 12192000"/>
              <a:gd name="connsiteY599" fmla="*/ 3124349 h 3429000"/>
              <a:gd name="connsiteX600" fmla="*/ 5975994 w 12192000"/>
              <a:gd name="connsiteY600" fmla="*/ 3429000 h 3429000"/>
              <a:gd name="connsiteX601" fmla="*/ 5898547 w 12192000"/>
              <a:gd name="connsiteY601" fmla="*/ 3429000 h 3429000"/>
              <a:gd name="connsiteX602" fmla="*/ 5682041 w 12192000"/>
              <a:gd name="connsiteY602" fmla="*/ 2926860 h 3429000"/>
              <a:gd name="connsiteX603" fmla="*/ 5461758 w 12192000"/>
              <a:gd name="connsiteY603" fmla="*/ 2391220 h 3429000"/>
              <a:gd name="connsiteX604" fmla="*/ 5237282 w 12192000"/>
              <a:gd name="connsiteY604" fmla="*/ 3150086 h 3429000"/>
              <a:gd name="connsiteX605" fmla="*/ 5115009 w 12192000"/>
              <a:gd name="connsiteY605" fmla="*/ 3429000 h 3429000"/>
              <a:gd name="connsiteX606" fmla="*/ 5028074 w 12192000"/>
              <a:gd name="connsiteY606" fmla="*/ 3429000 h 3429000"/>
              <a:gd name="connsiteX607" fmla="*/ 5079508 w 12192000"/>
              <a:gd name="connsiteY607" fmla="*/ 3320074 h 3429000"/>
              <a:gd name="connsiteX608" fmla="*/ 5371846 w 12192000"/>
              <a:gd name="connsiteY608" fmla="*/ 2495413 h 3429000"/>
              <a:gd name="connsiteX609" fmla="*/ 5270512 w 12192000"/>
              <a:gd name="connsiteY609" fmla="*/ 2709975 h 3429000"/>
              <a:gd name="connsiteX610" fmla="*/ 5062409 w 12192000"/>
              <a:gd name="connsiteY610" fmla="*/ 3224544 h 3429000"/>
              <a:gd name="connsiteX611" fmla="*/ 5036628 w 12192000"/>
              <a:gd name="connsiteY611" fmla="*/ 3325247 h 3429000"/>
              <a:gd name="connsiteX612" fmla="*/ 5009112 w 12192000"/>
              <a:gd name="connsiteY612" fmla="*/ 3429000 h 3429000"/>
              <a:gd name="connsiteX613" fmla="*/ 4976679 w 12192000"/>
              <a:gd name="connsiteY613" fmla="*/ 3429000 h 3429000"/>
              <a:gd name="connsiteX614" fmla="*/ 5006537 w 12192000"/>
              <a:gd name="connsiteY614" fmla="*/ 3318068 h 3429000"/>
              <a:gd name="connsiteX615" fmla="*/ 5032723 w 12192000"/>
              <a:gd name="connsiteY615" fmla="*/ 3215957 h 3429000"/>
              <a:gd name="connsiteX616" fmla="*/ 5242949 w 12192000"/>
              <a:gd name="connsiteY616" fmla="*/ 2696175 h 3429000"/>
              <a:gd name="connsiteX617" fmla="*/ 5286321 w 12192000"/>
              <a:gd name="connsiteY617" fmla="*/ 2604555 h 3429000"/>
              <a:gd name="connsiteX618" fmla="*/ 5008210 w 12192000"/>
              <a:gd name="connsiteY618" fmla="*/ 3220194 h 3429000"/>
              <a:gd name="connsiteX619" fmla="*/ 4986321 w 12192000"/>
              <a:gd name="connsiteY619" fmla="*/ 3336687 h 3429000"/>
              <a:gd name="connsiteX620" fmla="*/ 4973474 w 12192000"/>
              <a:gd name="connsiteY620" fmla="*/ 3429000 h 3429000"/>
              <a:gd name="connsiteX621" fmla="*/ 4907178 w 12192000"/>
              <a:gd name="connsiteY621" fmla="*/ 3429000 h 3429000"/>
              <a:gd name="connsiteX622" fmla="*/ 4910810 w 12192000"/>
              <a:gd name="connsiteY622" fmla="*/ 3400660 h 3429000"/>
              <a:gd name="connsiteX623" fmla="*/ 4987461 w 12192000"/>
              <a:gd name="connsiteY623" fmla="*/ 3003994 h 3429000"/>
              <a:gd name="connsiteX624" fmla="*/ 5179262 w 12192000"/>
              <a:gd name="connsiteY624" fmla="*/ 2606044 h 3429000"/>
              <a:gd name="connsiteX625" fmla="*/ 4689678 w 12192000"/>
              <a:gd name="connsiteY625" fmla="*/ 3011241 h 3429000"/>
              <a:gd name="connsiteX626" fmla="*/ 4477543 w 12192000"/>
              <a:gd name="connsiteY626" fmla="*/ 3245836 h 3429000"/>
              <a:gd name="connsiteX627" fmla="*/ 4329957 w 12192000"/>
              <a:gd name="connsiteY627" fmla="*/ 3429000 h 3429000"/>
              <a:gd name="connsiteX628" fmla="*/ 4218595 w 12192000"/>
              <a:gd name="connsiteY628" fmla="*/ 3429000 h 3429000"/>
              <a:gd name="connsiteX629" fmla="*/ 4368888 w 12192000"/>
              <a:gd name="connsiteY629" fmla="*/ 3239412 h 3429000"/>
              <a:gd name="connsiteX630" fmla="*/ 4563091 w 12192000"/>
              <a:gd name="connsiteY630" fmla="*/ 3013508 h 3429000"/>
              <a:gd name="connsiteX631" fmla="*/ 5387324 w 12192000"/>
              <a:gd name="connsiteY631" fmla="*/ 2276830 h 3429000"/>
              <a:gd name="connsiteX632" fmla="*/ 5073620 w 12192000"/>
              <a:gd name="connsiteY632" fmla="*/ 2526437 h 3429000"/>
              <a:gd name="connsiteX633" fmla="*/ 4689789 w 12192000"/>
              <a:gd name="connsiteY633" fmla="*/ 2839382 h 3429000"/>
              <a:gd name="connsiteX634" fmla="*/ 4418722 w 12192000"/>
              <a:gd name="connsiteY634" fmla="*/ 3141886 h 3429000"/>
              <a:gd name="connsiteX635" fmla="*/ 4214944 w 12192000"/>
              <a:gd name="connsiteY635" fmla="*/ 3429000 h 3429000"/>
              <a:gd name="connsiteX636" fmla="*/ 4177898 w 12192000"/>
              <a:gd name="connsiteY636" fmla="*/ 3429000 h 3429000"/>
              <a:gd name="connsiteX637" fmla="*/ 4391597 w 12192000"/>
              <a:gd name="connsiteY637" fmla="*/ 3127370 h 3429000"/>
              <a:gd name="connsiteX638" fmla="*/ 4668889 w 12192000"/>
              <a:gd name="connsiteY638" fmla="*/ 2817399 h 3429000"/>
              <a:gd name="connsiteX639" fmla="*/ 5055427 w 12192000"/>
              <a:gd name="connsiteY639" fmla="*/ 2502476 h 3429000"/>
              <a:gd name="connsiteX640" fmla="*/ 5371814 w 12192000"/>
              <a:gd name="connsiteY640" fmla="*/ 2249975 h 3429000"/>
              <a:gd name="connsiteX641" fmla="*/ 4987918 w 12192000"/>
              <a:gd name="connsiteY641" fmla="*/ 2409701 h 3429000"/>
              <a:gd name="connsiteX642" fmla="*/ 4317146 w 12192000"/>
              <a:gd name="connsiteY642" fmla="*/ 3158716 h 3429000"/>
              <a:gd name="connsiteX643" fmla="*/ 4171627 w 12192000"/>
              <a:gd name="connsiteY643" fmla="*/ 3429000 h 3429000"/>
              <a:gd name="connsiteX644" fmla="*/ 4081585 w 12192000"/>
              <a:gd name="connsiteY644" fmla="*/ 3429000 h 3429000"/>
              <a:gd name="connsiteX645" fmla="*/ 4238603 w 12192000"/>
              <a:gd name="connsiteY645" fmla="*/ 3130341 h 3429000"/>
              <a:gd name="connsiteX646" fmla="*/ 4778333 w 12192000"/>
              <a:gd name="connsiteY646" fmla="*/ 2444626 h 3429000"/>
              <a:gd name="connsiteX647" fmla="*/ 5414185 w 12192000"/>
              <a:gd name="connsiteY647" fmla="*/ 2144882 h 3429000"/>
              <a:gd name="connsiteX648" fmla="*/ 5959648 w 12192000"/>
              <a:gd name="connsiteY648" fmla="*/ 1331797 h 3429000"/>
              <a:gd name="connsiteX649" fmla="*/ 5355019 w 12192000"/>
              <a:gd name="connsiteY649" fmla="*/ 1305672 h 3429000"/>
              <a:gd name="connsiteX650" fmla="*/ 5083565 w 12192000"/>
              <a:gd name="connsiteY650" fmla="*/ 1750121 h 3429000"/>
              <a:gd name="connsiteX651" fmla="*/ 4713577 w 12192000"/>
              <a:gd name="connsiteY651" fmla="*/ 2187803 h 3429000"/>
              <a:gd name="connsiteX652" fmla="*/ 3989559 w 12192000"/>
              <a:gd name="connsiteY652" fmla="*/ 2716945 h 3429000"/>
              <a:gd name="connsiteX653" fmla="*/ 3939824 w 12192000"/>
              <a:gd name="connsiteY653" fmla="*/ 2637900 h 3429000"/>
              <a:gd name="connsiteX654" fmla="*/ 4584537 w 12192000"/>
              <a:gd name="connsiteY654" fmla="*/ 1895826 h 3429000"/>
              <a:gd name="connsiteX655" fmla="*/ 5037105 w 12192000"/>
              <a:gd name="connsiteY655" fmla="*/ 1659765 h 3429000"/>
              <a:gd name="connsiteX656" fmla="*/ 5039930 w 12192000"/>
              <a:gd name="connsiteY656" fmla="*/ 1660585 h 3429000"/>
              <a:gd name="connsiteX657" fmla="*/ 5263764 w 12192000"/>
              <a:gd name="connsiteY657" fmla="*/ 1306525 h 3429000"/>
              <a:gd name="connsiteX658" fmla="*/ 4086300 w 12192000"/>
              <a:gd name="connsiteY658" fmla="*/ 1455599 h 3429000"/>
              <a:gd name="connsiteX659" fmla="*/ 4085485 w 12192000"/>
              <a:gd name="connsiteY659" fmla="*/ 1470070 h 3429000"/>
              <a:gd name="connsiteX660" fmla="*/ 3871915 w 12192000"/>
              <a:gd name="connsiteY660" fmla="*/ 1824645 h 3429000"/>
              <a:gd name="connsiteX661" fmla="*/ 3799374 w 12192000"/>
              <a:gd name="connsiteY661" fmla="*/ 2037127 h 3429000"/>
              <a:gd name="connsiteX662" fmla="*/ 3498850 w 12192000"/>
              <a:gd name="connsiteY662" fmla="*/ 3232888 h 3429000"/>
              <a:gd name="connsiteX663" fmla="*/ 3399216 w 12192000"/>
              <a:gd name="connsiteY663" fmla="*/ 3429000 h 3429000"/>
              <a:gd name="connsiteX664" fmla="*/ 3303688 w 12192000"/>
              <a:gd name="connsiteY664" fmla="*/ 3429000 h 3429000"/>
              <a:gd name="connsiteX665" fmla="*/ 3391774 w 12192000"/>
              <a:gd name="connsiteY665" fmla="*/ 3268181 h 3429000"/>
              <a:gd name="connsiteX666" fmla="*/ 3735540 w 12192000"/>
              <a:gd name="connsiteY666" fmla="*/ 2117923 h 3429000"/>
              <a:gd name="connsiteX667" fmla="*/ 3729438 w 12192000"/>
              <a:gd name="connsiteY667" fmla="*/ 2140058 h 3429000"/>
              <a:gd name="connsiteX668" fmla="*/ 3707782 w 12192000"/>
              <a:gd name="connsiteY668" fmla="*/ 2215908 h 3429000"/>
              <a:gd name="connsiteX669" fmla="*/ 3583827 w 12192000"/>
              <a:gd name="connsiteY669" fmla="*/ 2610215 h 3429000"/>
              <a:gd name="connsiteX670" fmla="*/ 3547861 w 12192000"/>
              <a:gd name="connsiteY670" fmla="*/ 2700609 h 3429000"/>
              <a:gd name="connsiteX671" fmla="*/ 3490905 w 12192000"/>
              <a:gd name="connsiteY671" fmla="*/ 2848660 h 3429000"/>
              <a:gd name="connsiteX672" fmla="*/ 3455859 w 12192000"/>
              <a:gd name="connsiteY672" fmla="*/ 2962301 h 3429000"/>
              <a:gd name="connsiteX673" fmla="*/ 3429112 w 12192000"/>
              <a:gd name="connsiteY673" fmla="*/ 3050469 h 3429000"/>
              <a:gd name="connsiteX674" fmla="*/ 3304862 w 12192000"/>
              <a:gd name="connsiteY674" fmla="*/ 3367476 h 3429000"/>
              <a:gd name="connsiteX675" fmla="*/ 3276071 w 12192000"/>
              <a:gd name="connsiteY675" fmla="*/ 3429000 h 3429000"/>
              <a:gd name="connsiteX676" fmla="*/ 3240805 w 12192000"/>
              <a:gd name="connsiteY676" fmla="*/ 3429000 h 3429000"/>
              <a:gd name="connsiteX677" fmla="*/ 3275917 w 12192000"/>
              <a:gd name="connsiteY677" fmla="*/ 3354192 h 3429000"/>
              <a:gd name="connsiteX678" fmla="*/ 3399358 w 12192000"/>
              <a:gd name="connsiteY678" fmla="*/ 3040011 h 3429000"/>
              <a:gd name="connsiteX679" fmla="*/ 3425650 w 12192000"/>
              <a:gd name="connsiteY679" fmla="*/ 2952333 h 3429000"/>
              <a:gd name="connsiteX680" fmla="*/ 3460661 w 12192000"/>
              <a:gd name="connsiteY680" fmla="*/ 2837763 h 3429000"/>
              <a:gd name="connsiteX681" fmla="*/ 3518021 w 12192000"/>
              <a:gd name="connsiteY681" fmla="*/ 2688298 h 3429000"/>
              <a:gd name="connsiteX682" fmla="*/ 3554035 w 12192000"/>
              <a:gd name="connsiteY682" fmla="*/ 2598832 h 3429000"/>
              <a:gd name="connsiteX683" fmla="*/ 3677174 w 12192000"/>
              <a:gd name="connsiteY683" fmla="*/ 2207351 h 3429000"/>
              <a:gd name="connsiteX684" fmla="*/ 3698819 w 12192000"/>
              <a:gd name="connsiteY684" fmla="*/ 2131503 h 3429000"/>
              <a:gd name="connsiteX685" fmla="*/ 3702094 w 12192000"/>
              <a:gd name="connsiteY685" fmla="*/ 2120194 h 3429000"/>
              <a:gd name="connsiteX686" fmla="*/ 3398355 w 12192000"/>
              <a:gd name="connsiteY686" fmla="*/ 2665603 h 3429000"/>
              <a:gd name="connsiteX687" fmla="*/ 3193941 w 12192000"/>
              <a:gd name="connsiteY687" fmla="*/ 3369775 h 3429000"/>
              <a:gd name="connsiteX688" fmla="*/ 3184140 w 12192000"/>
              <a:gd name="connsiteY688" fmla="*/ 3429000 h 3429000"/>
              <a:gd name="connsiteX689" fmla="*/ 3099978 w 12192000"/>
              <a:gd name="connsiteY689" fmla="*/ 3429000 h 3429000"/>
              <a:gd name="connsiteX690" fmla="*/ 3101556 w 12192000"/>
              <a:gd name="connsiteY690" fmla="*/ 3414337 h 3429000"/>
              <a:gd name="connsiteX691" fmla="*/ 3370162 w 12192000"/>
              <a:gd name="connsiteY691" fmla="*/ 2356550 h 3429000"/>
              <a:gd name="connsiteX692" fmla="*/ 3746477 w 12192000"/>
              <a:gd name="connsiteY692" fmla="*/ 1948889 h 3429000"/>
              <a:gd name="connsiteX693" fmla="*/ 3863399 w 12192000"/>
              <a:gd name="connsiteY693" fmla="*/ 1658257 h 3429000"/>
              <a:gd name="connsiteX694" fmla="*/ 3968712 w 12192000"/>
              <a:gd name="connsiteY694" fmla="*/ 1484989 h 3429000"/>
              <a:gd name="connsiteX695" fmla="*/ 2792390 w 12192000"/>
              <a:gd name="connsiteY695" fmla="*/ 1953974 h 3429000"/>
              <a:gd name="connsiteX696" fmla="*/ 2714982 w 12192000"/>
              <a:gd name="connsiteY696" fmla="*/ 1998051 h 3429000"/>
              <a:gd name="connsiteX697" fmla="*/ 2813361 w 12192000"/>
              <a:gd name="connsiteY697" fmla="*/ 2594912 h 3429000"/>
              <a:gd name="connsiteX698" fmla="*/ 2688430 w 12192000"/>
              <a:gd name="connsiteY698" fmla="*/ 3372564 h 3429000"/>
              <a:gd name="connsiteX699" fmla="*/ 2629626 w 12192000"/>
              <a:gd name="connsiteY699" fmla="*/ 3334394 h 3429000"/>
              <a:gd name="connsiteX700" fmla="*/ 2565328 w 12192000"/>
              <a:gd name="connsiteY700" fmla="*/ 2087399 h 3429000"/>
              <a:gd name="connsiteX701" fmla="*/ 1922999 w 12192000"/>
              <a:gd name="connsiteY701" fmla="*/ 2551343 h 3429000"/>
              <a:gd name="connsiteX702" fmla="*/ 1950261 w 12192000"/>
              <a:gd name="connsiteY702" fmla="*/ 2976858 h 3429000"/>
              <a:gd name="connsiteX703" fmla="*/ 2365554 w 12192000"/>
              <a:gd name="connsiteY703" fmla="*/ 3330107 h 3429000"/>
              <a:gd name="connsiteX704" fmla="*/ 2424142 w 12192000"/>
              <a:gd name="connsiteY704" fmla="*/ 3429000 h 3429000"/>
              <a:gd name="connsiteX705" fmla="*/ 2395994 w 12192000"/>
              <a:gd name="connsiteY705" fmla="*/ 3429000 h 3429000"/>
              <a:gd name="connsiteX706" fmla="*/ 2392863 w 12192000"/>
              <a:gd name="connsiteY706" fmla="*/ 3423964 h 3429000"/>
              <a:gd name="connsiteX707" fmla="*/ 2017589 w 12192000"/>
              <a:gd name="connsiteY707" fmla="*/ 3064982 h 3429000"/>
              <a:gd name="connsiteX708" fmla="*/ 2147336 w 12192000"/>
              <a:gd name="connsiteY708" fmla="*/ 3165052 h 3429000"/>
              <a:gd name="connsiteX709" fmla="*/ 2207047 w 12192000"/>
              <a:gd name="connsiteY709" fmla="*/ 3225540 h 3429000"/>
              <a:gd name="connsiteX710" fmla="*/ 2299106 w 12192000"/>
              <a:gd name="connsiteY710" fmla="*/ 3349931 h 3429000"/>
              <a:gd name="connsiteX711" fmla="*/ 2314430 w 12192000"/>
              <a:gd name="connsiteY711" fmla="*/ 3372144 h 3429000"/>
              <a:gd name="connsiteX712" fmla="*/ 2352406 w 12192000"/>
              <a:gd name="connsiteY712" fmla="*/ 3429000 h 3429000"/>
              <a:gd name="connsiteX713" fmla="*/ 2314492 w 12192000"/>
              <a:gd name="connsiteY713" fmla="*/ 3429000 h 3429000"/>
              <a:gd name="connsiteX714" fmla="*/ 2288095 w 12192000"/>
              <a:gd name="connsiteY714" fmla="*/ 3389030 h 3429000"/>
              <a:gd name="connsiteX715" fmla="*/ 2272768 w 12192000"/>
              <a:gd name="connsiteY715" fmla="*/ 3366822 h 3429000"/>
              <a:gd name="connsiteX716" fmla="*/ 2182715 w 12192000"/>
              <a:gd name="connsiteY716" fmla="*/ 3246071 h 3429000"/>
              <a:gd name="connsiteX717" fmla="*/ 2032061 w 12192000"/>
              <a:gd name="connsiteY717" fmla="*/ 3112380 h 3429000"/>
              <a:gd name="connsiteX718" fmla="*/ 2257220 w 12192000"/>
              <a:gd name="connsiteY718" fmla="*/ 3397257 h 3429000"/>
              <a:gd name="connsiteX719" fmla="*/ 2281324 w 12192000"/>
              <a:gd name="connsiteY719" fmla="*/ 3429000 h 3429000"/>
              <a:gd name="connsiteX720" fmla="*/ 2242860 w 12192000"/>
              <a:gd name="connsiteY720" fmla="*/ 3429000 h 3429000"/>
              <a:gd name="connsiteX721" fmla="*/ 2232818 w 12192000"/>
              <a:gd name="connsiteY721" fmla="*/ 3415926 h 3429000"/>
              <a:gd name="connsiteX722" fmla="*/ 1990172 w 12192000"/>
              <a:gd name="connsiteY722" fmla="*/ 3113121 h 3429000"/>
              <a:gd name="connsiteX723" fmla="*/ 2124090 w 12192000"/>
              <a:gd name="connsiteY723" fmla="*/ 3332017 h 3429000"/>
              <a:gd name="connsiteX724" fmla="*/ 2200380 w 12192000"/>
              <a:gd name="connsiteY724" fmla="*/ 3429000 h 3429000"/>
              <a:gd name="connsiteX725" fmla="*/ 2147507 w 12192000"/>
              <a:gd name="connsiteY725" fmla="*/ 3429000 h 3429000"/>
              <a:gd name="connsiteX726" fmla="*/ 2070668 w 12192000"/>
              <a:gd name="connsiteY726" fmla="*/ 3332520 h 3429000"/>
              <a:gd name="connsiteX727" fmla="*/ 1975142 w 12192000"/>
              <a:gd name="connsiteY727" fmla="*/ 3156570 h 3429000"/>
              <a:gd name="connsiteX728" fmla="*/ 2050035 w 12192000"/>
              <a:gd name="connsiteY728" fmla="*/ 3384345 h 3429000"/>
              <a:gd name="connsiteX729" fmla="*/ 2063025 w 12192000"/>
              <a:gd name="connsiteY729" fmla="*/ 3429000 h 3429000"/>
              <a:gd name="connsiteX730" fmla="*/ 2021675 w 12192000"/>
              <a:gd name="connsiteY730" fmla="*/ 3429000 h 3429000"/>
              <a:gd name="connsiteX731" fmla="*/ 2019308 w 12192000"/>
              <a:gd name="connsiteY731" fmla="*/ 3418118 h 3429000"/>
              <a:gd name="connsiteX732" fmla="*/ 1938835 w 12192000"/>
              <a:gd name="connsiteY732" fmla="*/ 3122160 h 3429000"/>
              <a:gd name="connsiteX733" fmla="*/ 1953230 w 12192000"/>
              <a:gd name="connsiteY733" fmla="*/ 3330699 h 3429000"/>
              <a:gd name="connsiteX734" fmla="*/ 1956763 w 12192000"/>
              <a:gd name="connsiteY734" fmla="*/ 3349191 h 3429000"/>
              <a:gd name="connsiteX735" fmla="*/ 1967925 w 12192000"/>
              <a:gd name="connsiteY735" fmla="*/ 3429000 h 3429000"/>
              <a:gd name="connsiteX736" fmla="*/ 1936622 w 12192000"/>
              <a:gd name="connsiteY736" fmla="*/ 3429000 h 3429000"/>
              <a:gd name="connsiteX737" fmla="*/ 1926261 w 12192000"/>
              <a:gd name="connsiteY737" fmla="*/ 3355064 h 3429000"/>
              <a:gd name="connsiteX738" fmla="*/ 1922724 w 12192000"/>
              <a:gd name="connsiteY738" fmla="*/ 3336577 h 3429000"/>
              <a:gd name="connsiteX739" fmla="*/ 1904650 w 12192000"/>
              <a:gd name="connsiteY739" fmla="*/ 3210616 h 3429000"/>
              <a:gd name="connsiteX740" fmla="*/ 1885273 w 12192000"/>
              <a:gd name="connsiteY740" fmla="*/ 3429000 h 3429000"/>
              <a:gd name="connsiteX741" fmla="*/ 1854363 w 12192000"/>
              <a:gd name="connsiteY741" fmla="*/ 3429000 h 3429000"/>
              <a:gd name="connsiteX742" fmla="*/ 1880391 w 12192000"/>
              <a:gd name="connsiteY742" fmla="*/ 3174796 h 3429000"/>
              <a:gd name="connsiteX743" fmla="*/ 1818273 w 12192000"/>
              <a:gd name="connsiteY743" fmla="*/ 3286729 h 3429000"/>
              <a:gd name="connsiteX744" fmla="*/ 1794691 w 12192000"/>
              <a:gd name="connsiteY744" fmla="*/ 3414239 h 3429000"/>
              <a:gd name="connsiteX745" fmla="*/ 1794914 w 12192000"/>
              <a:gd name="connsiteY745" fmla="*/ 3429000 h 3429000"/>
              <a:gd name="connsiteX746" fmla="*/ 1746128 w 12192000"/>
              <a:gd name="connsiteY746" fmla="*/ 3429000 h 3429000"/>
              <a:gd name="connsiteX747" fmla="*/ 1753934 w 12192000"/>
              <a:gd name="connsiteY747" fmla="*/ 3295796 h 3429000"/>
              <a:gd name="connsiteX748" fmla="*/ 1792053 w 12192000"/>
              <a:gd name="connsiteY748" fmla="*/ 3143396 h 3429000"/>
              <a:gd name="connsiteX749" fmla="*/ 1862248 w 12192000"/>
              <a:gd name="connsiteY749" fmla="*/ 2837397 h 3429000"/>
              <a:gd name="connsiteX750" fmla="*/ 1862250 w 12192000"/>
              <a:gd name="connsiteY750" fmla="*/ 2604531 h 3429000"/>
              <a:gd name="connsiteX751" fmla="*/ 1211999 w 12192000"/>
              <a:gd name="connsiteY751" fmla="*/ 3254610 h 3429000"/>
              <a:gd name="connsiteX752" fmla="*/ 1213266 w 12192000"/>
              <a:gd name="connsiteY752" fmla="*/ 3262947 h 3429000"/>
              <a:gd name="connsiteX753" fmla="*/ 1203370 w 12192000"/>
              <a:gd name="connsiteY753" fmla="*/ 3421676 h 3429000"/>
              <a:gd name="connsiteX754" fmla="*/ 1203671 w 12192000"/>
              <a:gd name="connsiteY754" fmla="*/ 3429000 h 3429000"/>
              <a:gd name="connsiteX755" fmla="*/ 1143180 w 12192000"/>
              <a:gd name="connsiteY755" fmla="*/ 3429000 h 3429000"/>
              <a:gd name="connsiteX756" fmla="*/ 1142176 w 12192000"/>
              <a:gd name="connsiteY756" fmla="*/ 3337045 h 3429000"/>
              <a:gd name="connsiteX757" fmla="*/ 1067484 w 12192000"/>
              <a:gd name="connsiteY757" fmla="*/ 3429000 h 3429000"/>
              <a:gd name="connsiteX758" fmla="*/ 953928 w 12192000"/>
              <a:gd name="connsiteY758" fmla="*/ 3429000 h 3429000"/>
              <a:gd name="connsiteX759" fmla="*/ 959715 w 12192000"/>
              <a:gd name="connsiteY759" fmla="*/ 3421185 h 3429000"/>
              <a:gd name="connsiteX760" fmla="*/ 1483788 w 12192000"/>
              <a:gd name="connsiteY760" fmla="*/ 2830174 h 3429000"/>
              <a:gd name="connsiteX761" fmla="*/ 1100671 w 12192000"/>
              <a:gd name="connsiteY761" fmla="*/ 2823137 h 3429000"/>
              <a:gd name="connsiteX762" fmla="*/ 1090144 w 12192000"/>
              <a:gd name="connsiteY762" fmla="*/ 2827748 h 3429000"/>
              <a:gd name="connsiteX763" fmla="*/ 1095872 w 12192000"/>
              <a:gd name="connsiteY763" fmla="*/ 2842892 h 3429000"/>
              <a:gd name="connsiteX764" fmla="*/ 262785 w 12192000"/>
              <a:gd name="connsiteY764" fmla="*/ 3416450 h 3429000"/>
              <a:gd name="connsiteX765" fmla="*/ 209968 w 12192000"/>
              <a:gd name="connsiteY765" fmla="*/ 3341713 h 3429000"/>
              <a:gd name="connsiteX766" fmla="*/ 873460 w 12192000"/>
              <a:gd name="connsiteY766" fmla="*/ 2824768 h 3429000"/>
              <a:gd name="connsiteX767" fmla="*/ 192686 w 12192000"/>
              <a:gd name="connsiteY767" fmla="*/ 2420257 h 3429000"/>
              <a:gd name="connsiteX768" fmla="*/ 4696 w 12192000"/>
              <a:gd name="connsiteY768" fmla="*/ 2268668 h 3429000"/>
              <a:gd name="connsiteX769" fmla="*/ 0 w 12192000"/>
              <a:gd name="connsiteY769" fmla="*/ 2260984 h 3429000"/>
              <a:gd name="connsiteX770" fmla="*/ 0 w 12192000"/>
              <a:gd name="connsiteY770" fmla="*/ 2084472 h 3429000"/>
              <a:gd name="connsiteX771" fmla="*/ 174101 w 12192000"/>
              <a:gd name="connsiteY771" fmla="*/ 2191277 h 3429000"/>
              <a:gd name="connsiteX772" fmla="*/ 891800 w 12192000"/>
              <a:gd name="connsiteY772" fmla="*/ 2607935 h 3429000"/>
              <a:gd name="connsiteX773" fmla="*/ 1072219 w 12192000"/>
              <a:gd name="connsiteY773" fmla="*/ 2740443 h 3429000"/>
              <a:gd name="connsiteX774" fmla="*/ 1074117 w 12192000"/>
              <a:gd name="connsiteY774" fmla="*/ 2741301 h 3429000"/>
              <a:gd name="connsiteX775" fmla="*/ 1083114 w 12192000"/>
              <a:gd name="connsiteY775" fmla="*/ 2745131 h 3429000"/>
              <a:gd name="connsiteX776" fmla="*/ 1543010 w 12192000"/>
              <a:gd name="connsiteY776" fmla="*/ 2762140 h 3429000"/>
              <a:gd name="connsiteX777" fmla="*/ 1551080 w 12192000"/>
              <a:gd name="connsiteY777" fmla="*/ 2766006 h 3429000"/>
              <a:gd name="connsiteX778" fmla="*/ 2345443 w 12192000"/>
              <a:gd name="connsiteY778" fmla="*/ 2120882 h 3429000"/>
              <a:gd name="connsiteX779" fmla="*/ 1721499 w 12192000"/>
              <a:gd name="connsiteY779" fmla="*/ 2170969 h 3429000"/>
              <a:gd name="connsiteX780" fmla="*/ 767716 w 12192000"/>
              <a:gd name="connsiteY780" fmla="*/ 2043768 h 3429000"/>
              <a:gd name="connsiteX781" fmla="*/ 722147 w 12192000"/>
              <a:gd name="connsiteY781" fmla="*/ 1964091 h 3429000"/>
              <a:gd name="connsiteX782" fmla="*/ 1485552 w 12192000"/>
              <a:gd name="connsiteY782" fmla="*/ 1884202 h 3429000"/>
              <a:gd name="connsiteX783" fmla="*/ 2143004 w 12192000"/>
              <a:gd name="connsiteY783" fmla="*/ 1973420 h 3429000"/>
              <a:gd name="connsiteX784" fmla="*/ 1933391 w 12192000"/>
              <a:gd name="connsiteY784" fmla="*/ 1727971 h 3429000"/>
              <a:gd name="connsiteX785" fmla="*/ 1827118 w 12192000"/>
              <a:gd name="connsiteY785" fmla="*/ 1539410 h 3429000"/>
              <a:gd name="connsiteX786" fmla="*/ 1837349 w 12192000"/>
              <a:gd name="connsiteY786" fmla="*/ 1527357 h 3429000"/>
              <a:gd name="connsiteX787" fmla="*/ 2162835 w 12192000"/>
              <a:gd name="connsiteY787" fmla="*/ 1758853 h 3429000"/>
              <a:gd name="connsiteX788" fmla="*/ 2257167 w 12192000"/>
              <a:gd name="connsiteY788" fmla="*/ 2033123 h 3429000"/>
              <a:gd name="connsiteX789" fmla="*/ 2261598 w 12192000"/>
              <a:gd name="connsiteY789" fmla="*/ 2038998 h 3429000"/>
              <a:gd name="connsiteX790" fmla="*/ 2437177 w 12192000"/>
              <a:gd name="connsiteY790" fmla="*/ 2050608 h 3429000"/>
              <a:gd name="connsiteX791" fmla="*/ 2445247 w 12192000"/>
              <a:gd name="connsiteY791" fmla="*/ 2054476 h 3429000"/>
              <a:gd name="connsiteX792" fmla="*/ 2743626 w 12192000"/>
              <a:gd name="connsiteY792" fmla="*/ 1875819 h 3429000"/>
              <a:gd name="connsiteX793" fmla="*/ 3048102 w 12192000"/>
              <a:gd name="connsiteY793" fmla="*/ 1721595 h 3429000"/>
              <a:gd name="connsiteX794" fmla="*/ 1799414 w 12192000"/>
              <a:gd name="connsiteY794" fmla="*/ 1265732 h 3429000"/>
              <a:gd name="connsiteX795" fmla="*/ 1771735 w 12192000"/>
              <a:gd name="connsiteY795" fmla="*/ 1190929 h 3429000"/>
              <a:gd name="connsiteX796" fmla="*/ 3104273 w 12192000"/>
              <a:gd name="connsiteY796" fmla="*/ 1647159 h 3429000"/>
              <a:gd name="connsiteX797" fmla="*/ 3113245 w 12192000"/>
              <a:gd name="connsiteY797" fmla="*/ 1661705 h 3429000"/>
              <a:gd name="connsiteX798" fmla="*/ 3126294 w 12192000"/>
              <a:gd name="connsiteY798" fmla="*/ 1685400 h 3429000"/>
              <a:gd name="connsiteX799" fmla="*/ 3937433 w 12192000"/>
              <a:gd name="connsiteY799" fmla="*/ 1401473 h 3429000"/>
              <a:gd name="connsiteX800" fmla="*/ 3590475 w 12192000"/>
              <a:gd name="connsiteY800" fmla="*/ 1168974 h 3429000"/>
              <a:gd name="connsiteX801" fmla="*/ 3100264 w 12192000"/>
              <a:gd name="connsiteY801" fmla="*/ 1150845 h 3429000"/>
              <a:gd name="connsiteX802" fmla="*/ 2183576 w 12192000"/>
              <a:gd name="connsiteY802" fmla="*/ 798150 h 3429000"/>
              <a:gd name="connsiteX803" fmla="*/ 2151029 w 12192000"/>
              <a:gd name="connsiteY803" fmla="*/ 717947 h 3429000"/>
              <a:gd name="connsiteX804" fmla="*/ 3563434 w 12192000"/>
              <a:gd name="connsiteY804" fmla="*/ 1040115 h 3429000"/>
              <a:gd name="connsiteX805" fmla="*/ 3177952 w 12192000"/>
              <a:gd name="connsiteY805" fmla="*/ 228386 h 3429000"/>
              <a:gd name="connsiteX806" fmla="*/ 3189263 w 12192000"/>
              <a:gd name="connsiteY806" fmla="*/ 196726 h 3429000"/>
              <a:gd name="connsiteX807" fmla="*/ 3560912 w 12192000"/>
              <a:gd name="connsiteY807" fmla="*/ 650863 h 3429000"/>
              <a:gd name="connsiteX808" fmla="*/ 3626636 w 12192000"/>
              <a:gd name="connsiteY808" fmla="*/ 1083230 h 3429000"/>
              <a:gd name="connsiteX809" fmla="*/ 3653088 w 12192000"/>
              <a:gd name="connsiteY809" fmla="*/ 1092417 h 3429000"/>
              <a:gd name="connsiteX810" fmla="*/ 3988128 w 12192000"/>
              <a:gd name="connsiteY810" fmla="*/ 1388267 h 3429000"/>
              <a:gd name="connsiteX811" fmla="*/ 4830582 w 12192000"/>
              <a:gd name="connsiteY811" fmla="*/ 1247000 h 3429000"/>
              <a:gd name="connsiteX812" fmla="*/ 4830100 w 12192000"/>
              <a:gd name="connsiteY812" fmla="*/ 1246554 h 3429000"/>
              <a:gd name="connsiteX813" fmla="*/ 4036318 w 12192000"/>
              <a:gd name="connsiteY813" fmla="*/ 718013 h 3429000"/>
              <a:gd name="connsiteX814" fmla="*/ 3432098 w 12192000"/>
              <a:gd name="connsiteY814" fmla="*/ 108312 h 3429000"/>
              <a:gd name="connsiteX815" fmla="*/ 3446761 w 12192000"/>
              <a:gd name="connsiteY815" fmla="*/ 32278 h 3429000"/>
              <a:gd name="connsiteX816" fmla="*/ 4419733 w 12192000"/>
              <a:gd name="connsiteY816" fmla="*/ 534555 h 3429000"/>
              <a:gd name="connsiteX817" fmla="*/ 4781371 w 12192000"/>
              <a:gd name="connsiteY817" fmla="*/ 1029604 h 3429000"/>
              <a:gd name="connsiteX818" fmla="*/ 4780440 w 12192000"/>
              <a:gd name="connsiteY818" fmla="*/ 1041290 h 3429000"/>
              <a:gd name="connsiteX819" fmla="*/ 4898954 w 12192000"/>
              <a:gd name="connsiteY819" fmla="*/ 1233092 h 3429000"/>
              <a:gd name="connsiteX820" fmla="*/ 4900699 w 12192000"/>
              <a:gd name="connsiteY820" fmla="*/ 1241867 h 3429000"/>
              <a:gd name="connsiteX821" fmla="*/ 5714511 w 12192000"/>
              <a:gd name="connsiteY821" fmla="*/ 1234483 h 3429000"/>
              <a:gd name="connsiteX822" fmla="*/ 5464793 w 12192000"/>
              <a:gd name="connsiteY822" fmla="*/ 964556 h 3429000"/>
              <a:gd name="connsiteX823" fmla="*/ 5461897 w 12192000"/>
              <a:gd name="connsiteY823" fmla="*/ 961879 h 3429000"/>
              <a:gd name="connsiteX824" fmla="*/ 4399417 w 12192000"/>
              <a:gd name="connsiteY824" fmla="*/ 23573 h 3429000"/>
              <a:gd name="connsiteX825" fmla="*/ 3090569 w 12192000"/>
              <a:gd name="connsiteY825" fmla="*/ 0 h 3429000"/>
              <a:gd name="connsiteX826" fmla="*/ 3218394 w 12192000"/>
              <a:gd name="connsiteY826" fmla="*/ 0 h 3429000"/>
              <a:gd name="connsiteX827" fmla="*/ 3241469 w 12192000"/>
              <a:gd name="connsiteY827" fmla="*/ 15651 h 3429000"/>
              <a:gd name="connsiteX828" fmla="*/ 3182620 w 12192000"/>
              <a:gd name="connsiteY828" fmla="*/ 54279 h 3429000"/>
              <a:gd name="connsiteX829" fmla="*/ 1890928 w 12192000"/>
              <a:gd name="connsiteY829" fmla="*/ 0 h 3429000"/>
              <a:gd name="connsiteX830" fmla="*/ 1994713 w 12192000"/>
              <a:gd name="connsiteY830" fmla="*/ 0 h 3429000"/>
              <a:gd name="connsiteX831" fmla="*/ 1931354 w 12192000"/>
              <a:gd name="connsiteY831" fmla="*/ 46950 h 3429000"/>
              <a:gd name="connsiteX832" fmla="*/ 1765923 w 12192000"/>
              <a:gd name="connsiteY832" fmla="*/ 152043 h 3429000"/>
              <a:gd name="connsiteX833" fmla="*/ 1702258 w 12192000"/>
              <a:gd name="connsiteY833" fmla="*/ 183286 h 3429000"/>
              <a:gd name="connsiteX834" fmla="*/ 1538370 w 12192000"/>
              <a:gd name="connsiteY834" fmla="*/ 382804 h 3429000"/>
              <a:gd name="connsiteX835" fmla="*/ 542867 w 12192000"/>
              <a:gd name="connsiteY835" fmla="*/ 1515092 h 3429000"/>
              <a:gd name="connsiteX836" fmla="*/ 515800 w 12192000"/>
              <a:gd name="connsiteY836" fmla="*/ 1433180 h 3429000"/>
              <a:gd name="connsiteX837" fmla="*/ 909145 w 12192000"/>
              <a:gd name="connsiteY837" fmla="*/ 770225 h 3429000"/>
              <a:gd name="connsiteX838" fmla="*/ 1214067 w 12192000"/>
              <a:gd name="connsiteY838" fmla="*/ 479561 h 3429000"/>
              <a:gd name="connsiteX839" fmla="*/ 640967 w 12192000"/>
              <a:gd name="connsiteY839" fmla="*/ 676601 h 3429000"/>
              <a:gd name="connsiteX840" fmla="*/ 112563 w 12192000"/>
              <a:gd name="connsiteY840" fmla="*/ 967952 h 3429000"/>
              <a:gd name="connsiteX841" fmla="*/ 0 w 12192000"/>
              <a:gd name="connsiteY841" fmla="*/ 1037006 h 3429000"/>
              <a:gd name="connsiteX842" fmla="*/ 0 w 12192000"/>
              <a:gd name="connsiteY842" fmla="*/ 804763 h 3429000"/>
              <a:gd name="connsiteX843" fmla="*/ 36881 w 12192000"/>
              <a:gd name="connsiteY843" fmla="*/ 771118 h 3429000"/>
              <a:gd name="connsiteX844" fmla="*/ 910534 w 12192000"/>
              <a:gd name="connsiteY844" fmla="*/ 200753 h 3429000"/>
              <a:gd name="connsiteX845" fmla="*/ 1578717 w 12192000"/>
              <a:gd name="connsiteY845" fmla="*/ 146982 h 3429000"/>
              <a:gd name="connsiteX846" fmla="*/ 1887945 w 12192000"/>
              <a:gd name="connsiteY846" fmla="*/ 2196 h 3429000"/>
              <a:gd name="connsiteX847" fmla="*/ 278539 w 12192000"/>
              <a:gd name="connsiteY847" fmla="*/ 0 h 3429000"/>
              <a:gd name="connsiteX848" fmla="*/ 773851 w 12192000"/>
              <a:gd name="connsiteY848" fmla="*/ 0 h 3429000"/>
              <a:gd name="connsiteX849" fmla="*/ 529937 w 12192000"/>
              <a:gd name="connsiteY849" fmla="*/ 74115 h 3429000"/>
              <a:gd name="connsiteX850" fmla="*/ 115099 w 12192000"/>
              <a:gd name="connsiteY850" fmla="*/ 178650 h 3429000"/>
              <a:gd name="connsiteX851" fmla="*/ 97284 w 12192000"/>
              <a:gd name="connsiteY851" fmla="*/ 91393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97284 w 12192000"/>
              <a:gd name="connsiteY863" fmla="*/ 91393 h 3429000"/>
              <a:gd name="connsiteX864" fmla="*/ 278539 w 12192000"/>
              <a:gd name="connsiteY864"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529937 w 12192000"/>
              <a:gd name="connsiteY862" fmla="*/ 74115 h 3429000"/>
              <a:gd name="connsiteX863" fmla="*/ 278539 w 12192000"/>
              <a:gd name="connsiteY863"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860" fmla="*/ 278539 w 12192000"/>
              <a:gd name="connsiteY860" fmla="*/ 0 h 3429000"/>
              <a:gd name="connsiteX861" fmla="*/ 773851 w 12192000"/>
              <a:gd name="connsiteY861" fmla="*/ 0 h 3429000"/>
              <a:gd name="connsiteX862" fmla="*/ 278539 w 12192000"/>
              <a:gd name="connsiteY862"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090569 w 12192000"/>
              <a:gd name="connsiteY836" fmla="*/ 0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3090569 w 12192000"/>
              <a:gd name="connsiteY840" fmla="*/ 0 h 3429000"/>
              <a:gd name="connsiteX841" fmla="*/ 1890928 w 12192000"/>
              <a:gd name="connsiteY841" fmla="*/ 0 h 3429000"/>
              <a:gd name="connsiteX842" fmla="*/ 1994713 w 12192000"/>
              <a:gd name="connsiteY842" fmla="*/ 0 h 3429000"/>
              <a:gd name="connsiteX843" fmla="*/ 1931354 w 12192000"/>
              <a:gd name="connsiteY843" fmla="*/ 46950 h 3429000"/>
              <a:gd name="connsiteX844" fmla="*/ 1765923 w 12192000"/>
              <a:gd name="connsiteY844" fmla="*/ 152043 h 3429000"/>
              <a:gd name="connsiteX845" fmla="*/ 1702258 w 12192000"/>
              <a:gd name="connsiteY845" fmla="*/ 183286 h 3429000"/>
              <a:gd name="connsiteX846" fmla="*/ 1538370 w 12192000"/>
              <a:gd name="connsiteY846" fmla="*/ 382804 h 3429000"/>
              <a:gd name="connsiteX847" fmla="*/ 542867 w 12192000"/>
              <a:gd name="connsiteY847" fmla="*/ 1515092 h 3429000"/>
              <a:gd name="connsiteX848" fmla="*/ 515800 w 12192000"/>
              <a:gd name="connsiteY848" fmla="*/ 1433180 h 3429000"/>
              <a:gd name="connsiteX849" fmla="*/ 909145 w 12192000"/>
              <a:gd name="connsiteY849" fmla="*/ 770225 h 3429000"/>
              <a:gd name="connsiteX850" fmla="*/ 1214067 w 12192000"/>
              <a:gd name="connsiteY850" fmla="*/ 479561 h 3429000"/>
              <a:gd name="connsiteX851" fmla="*/ 640967 w 12192000"/>
              <a:gd name="connsiteY851" fmla="*/ 676601 h 3429000"/>
              <a:gd name="connsiteX852" fmla="*/ 112563 w 12192000"/>
              <a:gd name="connsiteY852" fmla="*/ 967952 h 3429000"/>
              <a:gd name="connsiteX853" fmla="*/ 0 w 12192000"/>
              <a:gd name="connsiteY853" fmla="*/ 1037006 h 3429000"/>
              <a:gd name="connsiteX854" fmla="*/ 0 w 12192000"/>
              <a:gd name="connsiteY854" fmla="*/ 804763 h 3429000"/>
              <a:gd name="connsiteX855" fmla="*/ 36881 w 12192000"/>
              <a:gd name="connsiteY855" fmla="*/ 771118 h 3429000"/>
              <a:gd name="connsiteX856" fmla="*/ 910534 w 12192000"/>
              <a:gd name="connsiteY856" fmla="*/ 200753 h 3429000"/>
              <a:gd name="connsiteX857" fmla="*/ 1578717 w 12192000"/>
              <a:gd name="connsiteY857" fmla="*/ 146982 h 3429000"/>
              <a:gd name="connsiteX858" fmla="*/ 1887945 w 12192000"/>
              <a:gd name="connsiteY858" fmla="*/ 2196 h 3429000"/>
              <a:gd name="connsiteX859" fmla="*/ 1890928 w 12192000"/>
              <a:gd name="connsiteY859"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182620 w 12192000"/>
              <a:gd name="connsiteY836" fmla="*/ 54279 h 3429000"/>
              <a:gd name="connsiteX837" fmla="*/ 3218394 w 12192000"/>
              <a:gd name="connsiteY837" fmla="*/ 0 h 3429000"/>
              <a:gd name="connsiteX838" fmla="*/ 3241469 w 12192000"/>
              <a:gd name="connsiteY838" fmla="*/ 15651 h 3429000"/>
              <a:gd name="connsiteX839" fmla="*/ 3182620 w 12192000"/>
              <a:gd name="connsiteY839" fmla="*/ 54279 h 3429000"/>
              <a:gd name="connsiteX840" fmla="*/ 1890928 w 12192000"/>
              <a:gd name="connsiteY840" fmla="*/ 0 h 3429000"/>
              <a:gd name="connsiteX841" fmla="*/ 1994713 w 12192000"/>
              <a:gd name="connsiteY841" fmla="*/ 0 h 3429000"/>
              <a:gd name="connsiteX842" fmla="*/ 1931354 w 12192000"/>
              <a:gd name="connsiteY842" fmla="*/ 46950 h 3429000"/>
              <a:gd name="connsiteX843" fmla="*/ 1765923 w 12192000"/>
              <a:gd name="connsiteY843" fmla="*/ 152043 h 3429000"/>
              <a:gd name="connsiteX844" fmla="*/ 1702258 w 12192000"/>
              <a:gd name="connsiteY844" fmla="*/ 183286 h 3429000"/>
              <a:gd name="connsiteX845" fmla="*/ 1538370 w 12192000"/>
              <a:gd name="connsiteY845" fmla="*/ 382804 h 3429000"/>
              <a:gd name="connsiteX846" fmla="*/ 542867 w 12192000"/>
              <a:gd name="connsiteY846" fmla="*/ 1515092 h 3429000"/>
              <a:gd name="connsiteX847" fmla="*/ 515800 w 12192000"/>
              <a:gd name="connsiteY847" fmla="*/ 1433180 h 3429000"/>
              <a:gd name="connsiteX848" fmla="*/ 909145 w 12192000"/>
              <a:gd name="connsiteY848" fmla="*/ 770225 h 3429000"/>
              <a:gd name="connsiteX849" fmla="*/ 1214067 w 12192000"/>
              <a:gd name="connsiteY849" fmla="*/ 479561 h 3429000"/>
              <a:gd name="connsiteX850" fmla="*/ 640967 w 12192000"/>
              <a:gd name="connsiteY850" fmla="*/ 676601 h 3429000"/>
              <a:gd name="connsiteX851" fmla="*/ 112563 w 12192000"/>
              <a:gd name="connsiteY851" fmla="*/ 967952 h 3429000"/>
              <a:gd name="connsiteX852" fmla="*/ 0 w 12192000"/>
              <a:gd name="connsiteY852" fmla="*/ 1037006 h 3429000"/>
              <a:gd name="connsiteX853" fmla="*/ 0 w 12192000"/>
              <a:gd name="connsiteY853" fmla="*/ 804763 h 3429000"/>
              <a:gd name="connsiteX854" fmla="*/ 36881 w 12192000"/>
              <a:gd name="connsiteY854" fmla="*/ 771118 h 3429000"/>
              <a:gd name="connsiteX855" fmla="*/ 910534 w 12192000"/>
              <a:gd name="connsiteY855" fmla="*/ 200753 h 3429000"/>
              <a:gd name="connsiteX856" fmla="*/ 1578717 w 12192000"/>
              <a:gd name="connsiteY856" fmla="*/ 146982 h 3429000"/>
              <a:gd name="connsiteX857" fmla="*/ 1887945 w 12192000"/>
              <a:gd name="connsiteY857" fmla="*/ 2196 h 3429000"/>
              <a:gd name="connsiteX858" fmla="*/ 1890928 w 12192000"/>
              <a:gd name="connsiteY858"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3241469 w 12192000"/>
              <a:gd name="connsiteY836" fmla="*/ 15651 h 3429000"/>
              <a:gd name="connsiteX837" fmla="*/ 3218394 w 12192000"/>
              <a:gd name="connsiteY837" fmla="*/ 0 h 3429000"/>
              <a:gd name="connsiteX838" fmla="*/ 3241469 w 12192000"/>
              <a:gd name="connsiteY838" fmla="*/ 15651 h 3429000"/>
              <a:gd name="connsiteX839" fmla="*/ 1890928 w 12192000"/>
              <a:gd name="connsiteY839" fmla="*/ 0 h 3429000"/>
              <a:gd name="connsiteX840" fmla="*/ 1994713 w 12192000"/>
              <a:gd name="connsiteY840" fmla="*/ 0 h 3429000"/>
              <a:gd name="connsiteX841" fmla="*/ 1931354 w 12192000"/>
              <a:gd name="connsiteY841" fmla="*/ 46950 h 3429000"/>
              <a:gd name="connsiteX842" fmla="*/ 1765923 w 12192000"/>
              <a:gd name="connsiteY842" fmla="*/ 152043 h 3429000"/>
              <a:gd name="connsiteX843" fmla="*/ 1702258 w 12192000"/>
              <a:gd name="connsiteY843" fmla="*/ 183286 h 3429000"/>
              <a:gd name="connsiteX844" fmla="*/ 1538370 w 12192000"/>
              <a:gd name="connsiteY844" fmla="*/ 382804 h 3429000"/>
              <a:gd name="connsiteX845" fmla="*/ 542867 w 12192000"/>
              <a:gd name="connsiteY845" fmla="*/ 1515092 h 3429000"/>
              <a:gd name="connsiteX846" fmla="*/ 515800 w 12192000"/>
              <a:gd name="connsiteY846" fmla="*/ 1433180 h 3429000"/>
              <a:gd name="connsiteX847" fmla="*/ 909145 w 12192000"/>
              <a:gd name="connsiteY847" fmla="*/ 770225 h 3429000"/>
              <a:gd name="connsiteX848" fmla="*/ 1214067 w 12192000"/>
              <a:gd name="connsiteY848" fmla="*/ 479561 h 3429000"/>
              <a:gd name="connsiteX849" fmla="*/ 640967 w 12192000"/>
              <a:gd name="connsiteY849" fmla="*/ 676601 h 3429000"/>
              <a:gd name="connsiteX850" fmla="*/ 112563 w 12192000"/>
              <a:gd name="connsiteY850" fmla="*/ 967952 h 3429000"/>
              <a:gd name="connsiteX851" fmla="*/ 0 w 12192000"/>
              <a:gd name="connsiteY851" fmla="*/ 1037006 h 3429000"/>
              <a:gd name="connsiteX852" fmla="*/ 0 w 12192000"/>
              <a:gd name="connsiteY852" fmla="*/ 804763 h 3429000"/>
              <a:gd name="connsiteX853" fmla="*/ 36881 w 12192000"/>
              <a:gd name="connsiteY853" fmla="*/ 771118 h 3429000"/>
              <a:gd name="connsiteX854" fmla="*/ 910534 w 12192000"/>
              <a:gd name="connsiteY854" fmla="*/ 200753 h 3429000"/>
              <a:gd name="connsiteX855" fmla="*/ 1578717 w 12192000"/>
              <a:gd name="connsiteY855" fmla="*/ 146982 h 3429000"/>
              <a:gd name="connsiteX856" fmla="*/ 1887945 w 12192000"/>
              <a:gd name="connsiteY856" fmla="*/ 2196 h 3429000"/>
              <a:gd name="connsiteX857" fmla="*/ 1890928 w 12192000"/>
              <a:gd name="connsiteY857" fmla="*/ 0 h 3429000"/>
              <a:gd name="connsiteX0" fmla="*/ 369702 w 12192000"/>
              <a:gd name="connsiteY0" fmla="*/ 3283169 h 3429000"/>
              <a:gd name="connsiteX1" fmla="*/ 366575 w 12192000"/>
              <a:gd name="connsiteY1" fmla="*/ 3286556 h 3429000"/>
              <a:gd name="connsiteX2" fmla="*/ 371637 w 12192000"/>
              <a:gd name="connsiteY2" fmla="*/ 3284954 h 3429000"/>
              <a:gd name="connsiteX3" fmla="*/ 369702 w 12192000"/>
              <a:gd name="connsiteY3" fmla="*/ 3283169 h 3429000"/>
              <a:gd name="connsiteX4" fmla="*/ 7392322 w 12192000"/>
              <a:gd name="connsiteY4" fmla="*/ 3229238 h 3429000"/>
              <a:gd name="connsiteX5" fmla="*/ 7611337 w 12192000"/>
              <a:gd name="connsiteY5" fmla="*/ 3303821 h 3429000"/>
              <a:gd name="connsiteX6" fmla="*/ 7955762 w 12192000"/>
              <a:gd name="connsiteY6" fmla="*/ 3413006 h 3429000"/>
              <a:gd name="connsiteX7" fmla="*/ 7512455 w 12192000"/>
              <a:gd name="connsiteY7" fmla="*/ 3245734 h 3429000"/>
              <a:gd name="connsiteX8" fmla="*/ 7392322 w 12192000"/>
              <a:gd name="connsiteY8" fmla="*/ 3229238 h 3429000"/>
              <a:gd name="connsiteX9" fmla="*/ 9928143 w 12192000"/>
              <a:gd name="connsiteY9" fmla="*/ 3086312 h 3429000"/>
              <a:gd name="connsiteX10" fmla="*/ 9753801 w 12192000"/>
              <a:gd name="connsiteY10" fmla="*/ 3096103 h 3429000"/>
              <a:gd name="connsiteX11" fmla="*/ 9578027 w 12192000"/>
              <a:gd name="connsiteY11" fmla="*/ 3103104 h 3429000"/>
              <a:gd name="connsiteX12" fmla="*/ 9424342 w 12192000"/>
              <a:gd name="connsiteY12" fmla="*/ 3099403 h 3429000"/>
              <a:gd name="connsiteX13" fmla="*/ 9001907 w 12192000"/>
              <a:gd name="connsiteY13" fmla="*/ 3131369 h 3429000"/>
              <a:gd name="connsiteX14" fmla="*/ 8922138 w 12192000"/>
              <a:gd name="connsiteY14" fmla="*/ 3162702 h 3429000"/>
              <a:gd name="connsiteX15" fmla="*/ 9087550 w 12192000"/>
              <a:gd name="connsiteY15" fmla="*/ 3170765 h 3429000"/>
              <a:gd name="connsiteX16" fmla="*/ 9512475 w 12192000"/>
              <a:gd name="connsiteY16" fmla="*/ 3134693 h 3429000"/>
              <a:gd name="connsiteX17" fmla="*/ 9928143 w 12192000"/>
              <a:gd name="connsiteY17" fmla="*/ 3086312 h 3429000"/>
              <a:gd name="connsiteX18" fmla="*/ 9351220 w 12192000"/>
              <a:gd name="connsiteY18" fmla="*/ 3030370 h 3429000"/>
              <a:gd name="connsiteX19" fmla="*/ 8999756 w 12192000"/>
              <a:gd name="connsiteY19" fmla="*/ 3100929 h 3429000"/>
              <a:gd name="connsiteX20" fmla="*/ 9425830 w 12192000"/>
              <a:gd name="connsiteY20" fmla="*/ 3069517 h 3429000"/>
              <a:gd name="connsiteX21" fmla="*/ 9578307 w 12192000"/>
              <a:gd name="connsiteY21" fmla="*/ 3073035 h 3429000"/>
              <a:gd name="connsiteX22" fmla="*/ 9752771 w 12192000"/>
              <a:gd name="connsiteY22" fmla="*/ 3066471 h 3429000"/>
              <a:gd name="connsiteX23" fmla="*/ 9852779 w 12192000"/>
              <a:gd name="connsiteY23" fmla="*/ 3060665 h 3429000"/>
              <a:gd name="connsiteX24" fmla="*/ 9694862 w 12192000"/>
              <a:gd name="connsiteY24" fmla="*/ 3044140 h 3429000"/>
              <a:gd name="connsiteX25" fmla="*/ 9351220 w 12192000"/>
              <a:gd name="connsiteY25" fmla="*/ 3030370 h 3429000"/>
              <a:gd name="connsiteX26" fmla="*/ 1019354 w 12192000"/>
              <a:gd name="connsiteY26" fmla="*/ 2886006 h 3429000"/>
              <a:gd name="connsiteX27" fmla="*/ 441046 w 12192000"/>
              <a:gd name="connsiteY27" fmla="*/ 3262153 h 3429000"/>
              <a:gd name="connsiteX28" fmla="*/ 1019354 w 12192000"/>
              <a:gd name="connsiteY28" fmla="*/ 2886006 h 3429000"/>
              <a:gd name="connsiteX29" fmla="*/ 991680 w 12192000"/>
              <a:gd name="connsiteY29" fmla="*/ 2869413 h 3429000"/>
              <a:gd name="connsiteX30" fmla="*/ 409060 w 12192000"/>
              <a:gd name="connsiteY30" fmla="*/ 3242470 h 3429000"/>
              <a:gd name="connsiteX31" fmla="*/ 991680 w 12192000"/>
              <a:gd name="connsiteY31" fmla="*/ 2869413 h 3429000"/>
              <a:gd name="connsiteX32" fmla="*/ 7254615 w 12192000"/>
              <a:gd name="connsiteY32" fmla="*/ 2482918 h 3429000"/>
              <a:gd name="connsiteX33" fmla="*/ 7312589 w 12192000"/>
              <a:gd name="connsiteY33" fmla="*/ 2553309 h 3429000"/>
              <a:gd name="connsiteX34" fmla="*/ 7580896 w 12192000"/>
              <a:gd name="connsiteY34" fmla="*/ 2973069 h 3429000"/>
              <a:gd name="connsiteX35" fmla="*/ 7990862 w 12192000"/>
              <a:gd name="connsiteY35" fmla="*/ 3378025 h 3429000"/>
              <a:gd name="connsiteX36" fmla="*/ 7871964 w 12192000"/>
              <a:gd name="connsiteY36" fmla="*/ 3220139 h 3429000"/>
              <a:gd name="connsiteX37" fmla="*/ 7859674 w 12192000"/>
              <a:gd name="connsiteY37" fmla="*/ 3207358 h 3429000"/>
              <a:gd name="connsiteX38" fmla="*/ 7545050 w 12192000"/>
              <a:gd name="connsiteY38" fmla="*/ 2831110 h 3429000"/>
              <a:gd name="connsiteX39" fmla="*/ 7254615 w 12192000"/>
              <a:gd name="connsiteY39" fmla="*/ 2482918 h 3429000"/>
              <a:gd name="connsiteX40" fmla="*/ 9078855 w 12192000"/>
              <a:gd name="connsiteY40" fmla="*/ 2455754 h 3429000"/>
              <a:gd name="connsiteX41" fmla="*/ 8825188 w 12192000"/>
              <a:gd name="connsiteY41" fmla="*/ 3067752 h 3429000"/>
              <a:gd name="connsiteX42" fmla="*/ 9078855 w 12192000"/>
              <a:gd name="connsiteY42" fmla="*/ 2455754 h 3429000"/>
              <a:gd name="connsiteX43" fmla="*/ 9113805 w 12192000"/>
              <a:gd name="connsiteY43" fmla="*/ 2454072 h 3429000"/>
              <a:gd name="connsiteX44" fmla="*/ 8855200 w 12192000"/>
              <a:gd name="connsiteY44" fmla="*/ 3065950 h 3429000"/>
              <a:gd name="connsiteX45" fmla="*/ 9113805 w 12192000"/>
              <a:gd name="connsiteY45" fmla="*/ 2454072 h 3429000"/>
              <a:gd name="connsiteX46" fmla="*/ 9123940 w 12192000"/>
              <a:gd name="connsiteY46" fmla="*/ 2396040 h 3429000"/>
              <a:gd name="connsiteX47" fmla="*/ 9120846 w 12192000"/>
              <a:gd name="connsiteY47" fmla="*/ 2400053 h 3429000"/>
              <a:gd name="connsiteX48" fmla="*/ 9123267 w 12192000"/>
              <a:gd name="connsiteY48" fmla="*/ 2400425 h 3429000"/>
              <a:gd name="connsiteX49" fmla="*/ 9123940 w 12192000"/>
              <a:gd name="connsiteY49" fmla="*/ 2396040 h 3429000"/>
              <a:gd name="connsiteX50" fmla="*/ 103333 w 12192000"/>
              <a:gd name="connsiteY50" fmla="*/ 2270602 h 3429000"/>
              <a:gd name="connsiteX51" fmla="*/ 233938 w 12192000"/>
              <a:gd name="connsiteY51" fmla="*/ 2380416 h 3429000"/>
              <a:gd name="connsiteX52" fmla="*/ 883580 w 12192000"/>
              <a:gd name="connsiteY52" fmla="*/ 2751710 h 3429000"/>
              <a:gd name="connsiteX53" fmla="*/ 487337 w 12192000"/>
              <a:gd name="connsiteY53" fmla="*/ 2521182 h 3429000"/>
              <a:gd name="connsiteX54" fmla="*/ 354051 w 12192000"/>
              <a:gd name="connsiteY54" fmla="*/ 2425912 h 3429000"/>
              <a:gd name="connsiteX55" fmla="*/ 195436 w 12192000"/>
              <a:gd name="connsiteY55" fmla="*/ 2326068 h 3429000"/>
              <a:gd name="connsiteX56" fmla="*/ 103333 w 12192000"/>
              <a:gd name="connsiteY56" fmla="*/ 2270602 h 3429000"/>
              <a:gd name="connsiteX57" fmla="*/ 5539432 w 12192000"/>
              <a:gd name="connsiteY57" fmla="*/ 2213928 h 3429000"/>
              <a:gd name="connsiteX58" fmla="*/ 5555462 w 12192000"/>
              <a:gd name="connsiteY58" fmla="*/ 2265454 h 3429000"/>
              <a:gd name="connsiteX59" fmla="*/ 5828270 w 12192000"/>
              <a:gd name="connsiteY59" fmla="*/ 2891663 h 3429000"/>
              <a:gd name="connsiteX60" fmla="*/ 5947416 w 12192000"/>
              <a:gd name="connsiteY60" fmla="*/ 3145846 h 3429000"/>
              <a:gd name="connsiteX61" fmla="*/ 5539432 w 12192000"/>
              <a:gd name="connsiteY61" fmla="*/ 2213928 h 3429000"/>
              <a:gd name="connsiteX62" fmla="*/ 51253 w 12192000"/>
              <a:gd name="connsiteY62" fmla="*/ 2202825 h 3429000"/>
              <a:gd name="connsiteX63" fmla="*/ 211622 w 12192000"/>
              <a:gd name="connsiteY63" fmla="*/ 2299803 h 3429000"/>
              <a:gd name="connsiteX64" fmla="*/ 371652 w 12192000"/>
              <a:gd name="connsiteY64" fmla="*/ 2400062 h 3429000"/>
              <a:gd name="connsiteX65" fmla="*/ 505903 w 12192000"/>
              <a:gd name="connsiteY65" fmla="*/ 2496221 h 3429000"/>
              <a:gd name="connsiteX66" fmla="*/ 899240 w 12192000"/>
              <a:gd name="connsiteY66" fmla="*/ 2724068 h 3429000"/>
              <a:gd name="connsiteX67" fmla="*/ 988114 w 12192000"/>
              <a:gd name="connsiteY67" fmla="*/ 2745204 h 3429000"/>
              <a:gd name="connsiteX68" fmla="*/ 845971 w 12192000"/>
              <a:gd name="connsiteY68" fmla="*/ 2638177 h 3429000"/>
              <a:gd name="connsiteX69" fmla="*/ 448057 w 12192000"/>
              <a:gd name="connsiteY69" fmla="*/ 2412376 h 3429000"/>
              <a:gd name="connsiteX70" fmla="*/ 51253 w 12192000"/>
              <a:gd name="connsiteY70" fmla="*/ 2202825 h 3429000"/>
              <a:gd name="connsiteX71" fmla="*/ 2606687 w 12192000"/>
              <a:gd name="connsiteY71" fmla="*/ 2201718 h 3429000"/>
              <a:gd name="connsiteX72" fmla="*/ 2645658 w 12192000"/>
              <a:gd name="connsiteY72" fmla="*/ 3211259 h 3429000"/>
              <a:gd name="connsiteX73" fmla="*/ 2606687 w 12192000"/>
              <a:gd name="connsiteY73" fmla="*/ 2201718 h 3429000"/>
              <a:gd name="connsiteX74" fmla="*/ 10097724 w 12192000"/>
              <a:gd name="connsiteY74" fmla="*/ 2162852 h 3429000"/>
              <a:gd name="connsiteX75" fmla="*/ 9645248 w 12192000"/>
              <a:gd name="connsiteY75" fmla="*/ 2201119 h 3429000"/>
              <a:gd name="connsiteX76" fmla="*/ 9543858 w 12192000"/>
              <a:gd name="connsiteY76" fmla="*/ 2221510 h 3429000"/>
              <a:gd name="connsiteX77" fmla="*/ 9681648 w 12192000"/>
              <a:gd name="connsiteY77" fmla="*/ 2200828 h 3429000"/>
              <a:gd name="connsiteX78" fmla="*/ 10557846 w 12192000"/>
              <a:gd name="connsiteY78" fmla="*/ 2172337 h 3429000"/>
              <a:gd name="connsiteX79" fmla="*/ 10301704 w 12192000"/>
              <a:gd name="connsiteY79" fmla="*/ 2169847 h 3429000"/>
              <a:gd name="connsiteX80" fmla="*/ 10250553 w 12192000"/>
              <a:gd name="connsiteY80" fmla="*/ 2166539 h 3429000"/>
              <a:gd name="connsiteX81" fmla="*/ 10097724 w 12192000"/>
              <a:gd name="connsiteY81" fmla="*/ 2162852 h 3429000"/>
              <a:gd name="connsiteX82" fmla="*/ 3642057 w 12192000"/>
              <a:gd name="connsiteY82" fmla="*/ 2144487 h 3429000"/>
              <a:gd name="connsiteX83" fmla="*/ 3632981 w 12192000"/>
              <a:gd name="connsiteY83" fmla="*/ 2150437 h 3429000"/>
              <a:gd name="connsiteX84" fmla="*/ 3382436 w 12192000"/>
              <a:gd name="connsiteY84" fmla="*/ 2523726 h 3429000"/>
              <a:gd name="connsiteX85" fmla="*/ 3191929 w 12192000"/>
              <a:gd name="connsiteY85" fmla="*/ 3233669 h 3429000"/>
              <a:gd name="connsiteX86" fmla="*/ 3369898 w 12192000"/>
              <a:gd name="connsiteY86" fmla="*/ 2652771 h 3429000"/>
              <a:gd name="connsiteX87" fmla="*/ 3642057 w 12192000"/>
              <a:gd name="connsiteY87" fmla="*/ 2144487 h 3429000"/>
              <a:gd name="connsiteX88" fmla="*/ 7015907 w 12192000"/>
              <a:gd name="connsiteY88" fmla="*/ 2112548 h 3429000"/>
              <a:gd name="connsiteX89" fmla="*/ 7259646 w 12192000"/>
              <a:gd name="connsiteY89" fmla="*/ 2336985 h 3429000"/>
              <a:gd name="connsiteX90" fmla="*/ 7741483 w 12192000"/>
              <a:gd name="connsiteY90" fmla="*/ 2850980 h 3429000"/>
              <a:gd name="connsiteX91" fmla="*/ 8008941 w 12192000"/>
              <a:gd name="connsiteY91" fmla="*/ 3304560 h 3429000"/>
              <a:gd name="connsiteX92" fmla="*/ 7999234 w 12192000"/>
              <a:gd name="connsiteY92" fmla="*/ 3181993 h 3429000"/>
              <a:gd name="connsiteX93" fmla="*/ 7715154 w 12192000"/>
              <a:gd name="connsiteY93" fmla="*/ 2768148 h 3429000"/>
              <a:gd name="connsiteX94" fmla="*/ 7271900 w 12192000"/>
              <a:gd name="connsiteY94" fmla="*/ 2305551 h 3429000"/>
              <a:gd name="connsiteX95" fmla="*/ 7015907 w 12192000"/>
              <a:gd name="connsiteY95" fmla="*/ 2112548 h 3429000"/>
              <a:gd name="connsiteX96" fmla="*/ 2650666 w 12192000"/>
              <a:gd name="connsiteY96" fmla="*/ 2101686 h 3429000"/>
              <a:gd name="connsiteX97" fmla="*/ 2650249 w 12192000"/>
              <a:gd name="connsiteY97" fmla="*/ 2103101 h 3429000"/>
              <a:gd name="connsiteX98" fmla="*/ 2663808 w 12192000"/>
              <a:gd name="connsiteY98" fmla="*/ 3106215 h 3429000"/>
              <a:gd name="connsiteX99" fmla="*/ 2665418 w 12192000"/>
              <a:gd name="connsiteY99" fmla="*/ 2703756 h 3429000"/>
              <a:gd name="connsiteX100" fmla="*/ 2650666 w 12192000"/>
              <a:gd name="connsiteY100" fmla="*/ 2101686 h 3429000"/>
              <a:gd name="connsiteX101" fmla="*/ 10218664 w 12192000"/>
              <a:gd name="connsiteY101" fmla="*/ 2096300 h 3429000"/>
              <a:gd name="connsiteX102" fmla="*/ 10086154 w 12192000"/>
              <a:gd name="connsiteY102" fmla="*/ 2096937 h 3429000"/>
              <a:gd name="connsiteX103" fmla="*/ 9778614 w 12192000"/>
              <a:gd name="connsiteY103" fmla="*/ 2121189 h 3429000"/>
              <a:gd name="connsiteX104" fmla="*/ 9601703 w 12192000"/>
              <a:gd name="connsiteY104" fmla="*/ 2176852 h 3429000"/>
              <a:gd name="connsiteX105" fmla="*/ 9641684 w 12192000"/>
              <a:gd name="connsiteY105" fmla="*/ 2171203 h 3429000"/>
              <a:gd name="connsiteX106" fmla="*/ 10252799 w 12192000"/>
              <a:gd name="connsiteY106" fmla="*/ 2135971 h 3429000"/>
              <a:gd name="connsiteX107" fmla="*/ 10304297 w 12192000"/>
              <a:gd name="connsiteY107" fmla="*/ 2139822 h 3429000"/>
              <a:gd name="connsiteX108" fmla="*/ 10533945 w 12192000"/>
              <a:gd name="connsiteY108" fmla="*/ 2144703 h 3429000"/>
              <a:gd name="connsiteX109" fmla="*/ 10446061 w 12192000"/>
              <a:gd name="connsiteY109" fmla="*/ 2126562 h 3429000"/>
              <a:gd name="connsiteX110" fmla="*/ 10360877 w 12192000"/>
              <a:gd name="connsiteY110" fmla="*/ 2109004 h 3429000"/>
              <a:gd name="connsiteX111" fmla="*/ 10218664 w 12192000"/>
              <a:gd name="connsiteY111" fmla="*/ 2096300 h 3429000"/>
              <a:gd name="connsiteX112" fmla="*/ 6946849 w 12192000"/>
              <a:gd name="connsiteY112" fmla="*/ 2094271 h 3429000"/>
              <a:gd name="connsiteX113" fmla="*/ 6946972 w 12192000"/>
              <a:gd name="connsiteY113" fmla="*/ 2097491 h 3429000"/>
              <a:gd name="connsiteX114" fmla="*/ 7105827 w 12192000"/>
              <a:gd name="connsiteY114" fmla="*/ 2289700 h 3429000"/>
              <a:gd name="connsiteX115" fmla="*/ 7126431 w 12192000"/>
              <a:gd name="connsiteY115" fmla="*/ 2308872 h 3429000"/>
              <a:gd name="connsiteX116" fmla="*/ 7567269 w 12192000"/>
              <a:gd name="connsiteY116" fmla="*/ 2811461 h 3429000"/>
              <a:gd name="connsiteX117" fmla="*/ 7880270 w 12192000"/>
              <a:gd name="connsiteY117" fmla="*/ 3186176 h 3429000"/>
              <a:gd name="connsiteX118" fmla="*/ 7892560 w 12192000"/>
              <a:gd name="connsiteY118" fmla="*/ 3198949 h 3429000"/>
              <a:gd name="connsiteX119" fmla="*/ 7971643 w 12192000"/>
              <a:gd name="connsiteY119" fmla="*/ 3289236 h 3429000"/>
              <a:gd name="connsiteX120" fmla="*/ 7719359 w 12192000"/>
              <a:gd name="connsiteY120" fmla="*/ 2870011 h 3429000"/>
              <a:gd name="connsiteX121" fmla="*/ 7240170 w 12192000"/>
              <a:gd name="connsiteY121" fmla="*/ 2358985 h 3429000"/>
              <a:gd name="connsiteX122" fmla="*/ 6946849 w 12192000"/>
              <a:gd name="connsiteY122" fmla="*/ 2094271 h 3429000"/>
              <a:gd name="connsiteX123" fmla="*/ 2680277 w 12192000"/>
              <a:gd name="connsiteY123" fmla="*/ 2050204 h 3429000"/>
              <a:gd name="connsiteX124" fmla="*/ 2678972 w 12192000"/>
              <a:gd name="connsiteY124" fmla="*/ 2052582 h 3429000"/>
              <a:gd name="connsiteX125" fmla="*/ 2696666 w 12192000"/>
              <a:gd name="connsiteY125" fmla="*/ 2704836 h 3429000"/>
              <a:gd name="connsiteX126" fmla="*/ 2695769 w 12192000"/>
              <a:gd name="connsiteY126" fmla="*/ 2961955 h 3429000"/>
              <a:gd name="connsiteX127" fmla="*/ 2739893 w 12192000"/>
              <a:gd name="connsiteY127" fmla="*/ 2679357 h 3429000"/>
              <a:gd name="connsiteX128" fmla="*/ 2680277 w 12192000"/>
              <a:gd name="connsiteY128" fmla="*/ 2050204 h 3429000"/>
              <a:gd name="connsiteX129" fmla="*/ 1132195 w 12192000"/>
              <a:gd name="connsiteY129" fmla="*/ 2038980 h 3429000"/>
              <a:gd name="connsiteX130" fmla="*/ 1679056 w 12192000"/>
              <a:gd name="connsiteY130" fmla="*/ 2087907 h 3429000"/>
              <a:gd name="connsiteX131" fmla="*/ 2128648 w 12192000"/>
              <a:gd name="connsiteY131" fmla="*/ 2045249 h 3429000"/>
              <a:gd name="connsiteX132" fmla="*/ 1825619 w 12192000"/>
              <a:gd name="connsiteY132" fmla="*/ 2049447 h 3429000"/>
              <a:gd name="connsiteX133" fmla="*/ 1737798 w 12192000"/>
              <a:gd name="connsiteY133" fmla="*/ 2054353 h 3429000"/>
              <a:gd name="connsiteX134" fmla="*/ 1132195 w 12192000"/>
              <a:gd name="connsiteY134" fmla="*/ 2038980 h 3429000"/>
              <a:gd name="connsiteX135" fmla="*/ 10104407 w 12192000"/>
              <a:gd name="connsiteY135" fmla="*/ 2029317 h 3429000"/>
              <a:gd name="connsiteX136" fmla="*/ 9704375 w 12192000"/>
              <a:gd name="connsiteY136" fmla="*/ 2107349 h 3429000"/>
              <a:gd name="connsiteX137" fmla="*/ 9773804 w 12192000"/>
              <a:gd name="connsiteY137" fmla="*/ 2090543 h 3429000"/>
              <a:gd name="connsiteX138" fmla="*/ 10086605 w 12192000"/>
              <a:gd name="connsiteY138" fmla="*/ 2065992 h 3429000"/>
              <a:gd name="connsiteX139" fmla="*/ 10367276 w 12192000"/>
              <a:gd name="connsiteY139" fmla="*/ 2078848 h 3429000"/>
              <a:gd name="connsiteX140" fmla="*/ 10454262 w 12192000"/>
              <a:gd name="connsiteY140" fmla="*/ 2096798 h 3429000"/>
              <a:gd name="connsiteX141" fmla="*/ 10569223 w 12192000"/>
              <a:gd name="connsiteY141" fmla="*/ 2118311 h 3429000"/>
              <a:gd name="connsiteX142" fmla="*/ 10104407 w 12192000"/>
              <a:gd name="connsiteY142" fmla="*/ 2029317 h 3429000"/>
              <a:gd name="connsiteX143" fmla="*/ 6861797 w 12192000"/>
              <a:gd name="connsiteY143" fmla="*/ 1990899 h 3429000"/>
              <a:gd name="connsiteX144" fmla="*/ 6879594 w 12192000"/>
              <a:gd name="connsiteY144" fmla="*/ 1995547 h 3429000"/>
              <a:gd name="connsiteX145" fmla="*/ 7789028 w 12192000"/>
              <a:gd name="connsiteY145" fmla="*/ 2783316 h 3429000"/>
              <a:gd name="connsiteX146" fmla="*/ 8093600 w 12192000"/>
              <a:gd name="connsiteY146" fmla="*/ 3281671 h 3429000"/>
              <a:gd name="connsiteX147" fmla="*/ 8129425 w 12192000"/>
              <a:gd name="connsiteY147" fmla="*/ 3425298 h 3429000"/>
              <a:gd name="connsiteX148" fmla="*/ 8130898 w 12192000"/>
              <a:gd name="connsiteY148" fmla="*/ 3428998 h 3429000"/>
              <a:gd name="connsiteX149" fmla="*/ 7899365 w 12192000"/>
              <a:gd name="connsiteY149" fmla="*/ 3428998 h 3429000"/>
              <a:gd name="connsiteX150" fmla="*/ 7761176 w 12192000"/>
              <a:gd name="connsiteY150" fmla="*/ 3387656 h 3429000"/>
              <a:gd name="connsiteX151" fmla="*/ 7602080 w 12192000"/>
              <a:gd name="connsiteY151" fmla="*/ 3331867 h 3429000"/>
              <a:gd name="connsiteX152" fmla="*/ 7289862 w 12192000"/>
              <a:gd name="connsiteY152" fmla="*/ 3230827 h 3429000"/>
              <a:gd name="connsiteX153" fmla="*/ 7582411 w 12192000"/>
              <a:gd name="connsiteY153" fmla="*/ 3355122 h 3429000"/>
              <a:gd name="connsiteX154" fmla="*/ 7605759 w 12192000"/>
              <a:gd name="connsiteY154" fmla="*/ 3364465 h 3429000"/>
              <a:gd name="connsiteX155" fmla="*/ 7737910 w 12192000"/>
              <a:gd name="connsiteY155" fmla="*/ 3411638 h 3429000"/>
              <a:gd name="connsiteX156" fmla="*/ 7826532 w 12192000"/>
              <a:gd name="connsiteY156" fmla="*/ 3428999 h 3429000"/>
              <a:gd name="connsiteX157" fmla="*/ 7696096 w 12192000"/>
              <a:gd name="connsiteY157" fmla="*/ 3428999 h 3429000"/>
              <a:gd name="connsiteX158" fmla="*/ 7594081 w 12192000"/>
              <a:gd name="connsiteY158" fmla="*/ 3392149 h 3429000"/>
              <a:gd name="connsiteX159" fmla="*/ 7570734 w 12192000"/>
              <a:gd name="connsiteY159" fmla="*/ 3382799 h 3429000"/>
              <a:gd name="connsiteX160" fmla="*/ 7271814 w 12192000"/>
              <a:gd name="connsiteY160" fmla="*/ 3255601 h 3429000"/>
              <a:gd name="connsiteX161" fmla="*/ 7585232 w 12192000"/>
              <a:gd name="connsiteY161" fmla="*/ 3421060 h 3429000"/>
              <a:gd name="connsiteX162" fmla="*/ 7613775 w 12192000"/>
              <a:gd name="connsiteY162" fmla="*/ 3428998 h 3429000"/>
              <a:gd name="connsiteX163" fmla="*/ 7522197 w 12192000"/>
              <a:gd name="connsiteY163" fmla="*/ 3428998 h 3429000"/>
              <a:gd name="connsiteX164" fmla="*/ 7410696 w 12192000"/>
              <a:gd name="connsiteY164" fmla="*/ 3374861 h 3429000"/>
              <a:gd name="connsiteX165" fmla="*/ 7088673 w 12192000"/>
              <a:gd name="connsiteY165" fmla="*/ 3181396 h 3429000"/>
              <a:gd name="connsiteX166" fmla="*/ 7090188 w 12192000"/>
              <a:gd name="connsiteY166" fmla="*/ 3155365 h 3429000"/>
              <a:gd name="connsiteX167" fmla="*/ 7780046 w 12192000"/>
              <a:gd name="connsiteY167" fmla="*/ 3282283 h 3429000"/>
              <a:gd name="connsiteX168" fmla="*/ 7944957 w 12192000"/>
              <a:gd name="connsiteY168" fmla="*/ 3370347 h 3429000"/>
              <a:gd name="connsiteX169" fmla="*/ 7601828 w 12192000"/>
              <a:gd name="connsiteY169" fmla="*/ 3074934 h 3429000"/>
              <a:gd name="connsiteX170" fmla="*/ 7042773 w 12192000"/>
              <a:gd name="connsiteY170" fmla="*/ 2305011 h 3429000"/>
              <a:gd name="connsiteX171" fmla="*/ 6844835 w 12192000"/>
              <a:gd name="connsiteY171" fmla="*/ 1995988 h 3429000"/>
              <a:gd name="connsiteX172" fmla="*/ 6861797 w 12192000"/>
              <a:gd name="connsiteY172" fmla="*/ 1990899 h 3429000"/>
              <a:gd name="connsiteX173" fmla="*/ 1456157 w 12192000"/>
              <a:gd name="connsiteY173" fmla="*/ 1942404 h 3429000"/>
              <a:gd name="connsiteX174" fmla="*/ 1244432 w 12192000"/>
              <a:gd name="connsiteY174" fmla="*/ 1956601 h 3429000"/>
              <a:gd name="connsiteX175" fmla="*/ 973990 w 12192000"/>
              <a:gd name="connsiteY175" fmla="*/ 1995940 h 3429000"/>
              <a:gd name="connsiteX176" fmla="*/ 1103809 w 12192000"/>
              <a:gd name="connsiteY176" fmla="*/ 2004720 h 3429000"/>
              <a:gd name="connsiteX177" fmla="*/ 1123454 w 12192000"/>
              <a:gd name="connsiteY177" fmla="*/ 2006727 h 3429000"/>
              <a:gd name="connsiteX178" fmla="*/ 1737017 w 12192000"/>
              <a:gd name="connsiteY178" fmla="*/ 2023183 h 3429000"/>
              <a:gd name="connsiteX179" fmla="*/ 1824397 w 12192000"/>
              <a:gd name="connsiteY179" fmla="*/ 2018757 h 3429000"/>
              <a:gd name="connsiteX180" fmla="*/ 2070059 w 12192000"/>
              <a:gd name="connsiteY180" fmla="*/ 2012660 h 3429000"/>
              <a:gd name="connsiteX181" fmla="*/ 1456157 w 12192000"/>
              <a:gd name="connsiteY181" fmla="*/ 1942404 h 3429000"/>
              <a:gd name="connsiteX182" fmla="*/ 4988186 w 12192000"/>
              <a:gd name="connsiteY182" fmla="*/ 1787467 h 3429000"/>
              <a:gd name="connsiteX183" fmla="*/ 4777334 w 12192000"/>
              <a:gd name="connsiteY183" fmla="*/ 1977072 h 3429000"/>
              <a:gd name="connsiteX184" fmla="*/ 4718341 w 12192000"/>
              <a:gd name="connsiteY184" fmla="*/ 2039043 h 3429000"/>
              <a:gd name="connsiteX185" fmla="*/ 4604655 w 12192000"/>
              <a:gd name="connsiteY185" fmla="*/ 2154434 h 3429000"/>
              <a:gd name="connsiteX186" fmla="*/ 4565074 w 12192000"/>
              <a:gd name="connsiteY186" fmla="*/ 2189550 h 3429000"/>
              <a:gd name="connsiteX187" fmla="*/ 4988186 w 12192000"/>
              <a:gd name="connsiteY187" fmla="*/ 1787467 h 3429000"/>
              <a:gd name="connsiteX188" fmla="*/ 4978032 w 12192000"/>
              <a:gd name="connsiteY188" fmla="*/ 1754809 h 3429000"/>
              <a:gd name="connsiteX189" fmla="*/ 4463413 w 12192000"/>
              <a:gd name="connsiteY189" fmla="*/ 2186162 h 3429000"/>
              <a:gd name="connsiteX190" fmla="*/ 4358134 w 12192000"/>
              <a:gd name="connsiteY190" fmla="*/ 2313791 h 3429000"/>
              <a:gd name="connsiteX191" fmla="*/ 4376219 w 12192000"/>
              <a:gd name="connsiteY191" fmla="*/ 2300027 h 3429000"/>
              <a:gd name="connsiteX192" fmla="*/ 4582340 w 12192000"/>
              <a:gd name="connsiteY192" fmla="*/ 2132037 h 3429000"/>
              <a:gd name="connsiteX193" fmla="*/ 4694684 w 12192000"/>
              <a:gd name="connsiteY193" fmla="*/ 2018098 h 3429000"/>
              <a:gd name="connsiteX194" fmla="*/ 4754123 w 12192000"/>
              <a:gd name="connsiteY194" fmla="*/ 1955643 h 3429000"/>
              <a:gd name="connsiteX195" fmla="*/ 4978032 w 12192000"/>
              <a:gd name="connsiteY195" fmla="*/ 1754809 h 3429000"/>
              <a:gd name="connsiteX196" fmla="*/ 7427076 w 12192000"/>
              <a:gd name="connsiteY196" fmla="*/ 1713684 h 3429000"/>
              <a:gd name="connsiteX197" fmla="*/ 7485963 w 12192000"/>
              <a:gd name="connsiteY197" fmla="*/ 1745783 h 3429000"/>
              <a:gd name="connsiteX198" fmla="*/ 7719410 w 12192000"/>
              <a:gd name="connsiteY198" fmla="*/ 1928281 h 3429000"/>
              <a:gd name="connsiteX199" fmla="*/ 7907163 w 12192000"/>
              <a:gd name="connsiteY199" fmla="*/ 2117863 h 3429000"/>
              <a:gd name="connsiteX200" fmla="*/ 7956656 w 12192000"/>
              <a:gd name="connsiteY200" fmla="*/ 2186961 h 3429000"/>
              <a:gd name="connsiteX201" fmla="*/ 8023445 w 12192000"/>
              <a:gd name="connsiteY201" fmla="*/ 2276642 h 3429000"/>
              <a:gd name="connsiteX202" fmla="*/ 7754656 w 12192000"/>
              <a:gd name="connsiteY202" fmla="*/ 1912546 h 3429000"/>
              <a:gd name="connsiteX203" fmla="*/ 7427076 w 12192000"/>
              <a:gd name="connsiteY203" fmla="*/ 1713684 h 3429000"/>
              <a:gd name="connsiteX204" fmla="*/ 7312201 w 12192000"/>
              <a:gd name="connsiteY204" fmla="*/ 1699278 h 3429000"/>
              <a:gd name="connsiteX205" fmla="*/ 7343603 w 12192000"/>
              <a:gd name="connsiteY205" fmla="*/ 1720746 h 3429000"/>
              <a:gd name="connsiteX206" fmla="*/ 7791759 w 12192000"/>
              <a:gd name="connsiteY206" fmla="*/ 2086717 h 3429000"/>
              <a:gd name="connsiteX207" fmla="*/ 7825280 w 12192000"/>
              <a:gd name="connsiteY207" fmla="*/ 2122608 h 3429000"/>
              <a:gd name="connsiteX208" fmla="*/ 7982410 w 12192000"/>
              <a:gd name="connsiteY208" fmla="*/ 2273551 h 3429000"/>
              <a:gd name="connsiteX209" fmla="*/ 7932408 w 12192000"/>
              <a:gd name="connsiteY209" fmla="*/ 2203736 h 3429000"/>
              <a:gd name="connsiteX210" fmla="*/ 7883927 w 12192000"/>
              <a:gd name="connsiteY210" fmla="*/ 2136087 h 3429000"/>
              <a:gd name="connsiteX211" fmla="*/ 7699832 w 12192000"/>
              <a:gd name="connsiteY211" fmla="*/ 1950904 h 3429000"/>
              <a:gd name="connsiteX212" fmla="*/ 7470240 w 12192000"/>
              <a:gd name="connsiteY212" fmla="*/ 1771559 h 3429000"/>
              <a:gd name="connsiteX213" fmla="*/ 7312201 w 12192000"/>
              <a:gd name="connsiteY213" fmla="*/ 1699278 h 3429000"/>
              <a:gd name="connsiteX214" fmla="*/ 7244057 w 12192000"/>
              <a:gd name="connsiteY214" fmla="*/ 1695233 h 3429000"/>
              <a:gd name="connsiteX215" fmla="*/ 7353035 w 12192000"/>
              <a:gd name="connsiteY215" fmla="*/ 1768318 h 3429000"/>
              <a:gd name="connsiteX216" fmla="*/ 7981878 w 12192000"/>
              <a:gd name="connsiteY216" fmla="*/ 2309345 h 3429000"/>
              <a:gd name="connsiteX217" fmla="*/ 7804780 w 12192000"/>
              <a:gd name="connsiteY217" fmla="*/ 2143174 h 3429000"/>
              <a:gd name="connsiteX218" fmla="*/ 7771164 w 12192000"/>
              <a:gd name="connsiteY218" fmla="*/ 2107908 h 3429000"/>
              <a:gd name="connsiteX219" fmla="*/ 7327465 w 12192000"/>
              <a:gd name="connsiteY219" fmla="*/ 1745181 h 3429000"/>
              <a:gd name="connsiteX220" fmla="*/ 7244057 w 12192000"/>
              <a:gd name="connsiteY220" fmla="*/ 1695233 h 3429000"/>
              <a:gd name="connsiteX221" fmla="*/ 7133363 w 12192000"/>
              <a:gd name="connsiteY221" fmla="*/ 1621246 h 3429000"/>
              <a:gd name="connsiteX222" fmla="*/ 8128687 w 12192000"/>
              <a:gd name="connsiteY222" fmla="*/ 2361959 h 3429000"/>
              <a:gd name="connsiteX223" fmla="*/ 8497002 w 12192000"/>
              <a:gd name="connsiteY223" fmla="*/ 2775913 h 3429000"/>
              <a:gd name="connsiteX224" fmla="*/ 8514292 w 12192000"/>
              <a:gd name="connsiteY224" fmla="*/ 2586372 h 3429000"/>
              <a:gd name="connsiteX225" fmla="*/ 8491838 w 12192000"/>
              <a:gd name="connsiteY225" fmla="*/ 1907275 h 3429000"/>
              <a:gd name="connsiteX226" fmla="*/ 8605731 w 12192000"/>
              <a:gd name="connsiteY226" fmla="*/ 2171804 h 3429000"/>
              <a:gd name="connsiteX227" fmla="*/ 8594880 w 12192000"/>
              <a:gd name="connsiteY227" fmla="*/ 2610262 h 3429000"/>
              <a:gd name="connsiteX228" fmla="*/ 8494242 w 12192000"/>
              <a:gd name="connsiteY228" fmla="*/ 3363600 h 3429000"/>
              <a:gd name="connsiteX229" fmla="*/ 8794675 w 12192000"/>
              <a:gd name="connsiteY229" fmla="*/ 3161735 h 3429000"/>
              <a:gd name="connsiteX230" fmla="*/ 8800448 w 12192000"/>
              <a:gd name="connsiteY230" fmla="*/ 3152371 h 3429000"/>
              <a:gd name="connsiteX231" fmla="*/ 8788186 w 12192000"/>
              <a:gd name="connsiteY231" fmla="*/ 3143441 h 3429000"/>
              <a:gd name="connsiteX232" fmla="*/ 9137232 w 12192000"/>
              <a:gd name="connsiteY232" fmla="*/ 2236639 h 3429000"/>
              <a:gd name="connsiteX233" fmla="*/ 9216765 w 12192000"/>
              <a:gd name="connsiteY233" fmla="*/ 2267416 h 3429000"/>
              <a:gd name="connsiteX234" fmla="*/ 8969849 w 12192000"/>
              <a:gd name="connsiteY234" fmla="*/ 3037405 h 3429000"/>
              <a:gd name="connsiteX235" fmla="*/ 9706237 w 12192000"/>
              <a:gd name="connsiteY235" fmla="*/ 2990148 h 3429000"/>
              <a:gd name="connsiteX236" fmla="*/ 10110375 w 12192000"/>
              <a:gd name="connsiteY236" fmla="*/ 3134116 h 3429000"/>
              <a:gd name="connsiteX237" fmla="*/ 10096281 w 12192000"/>
              <a:gd name="connsiteY237" fmla="*/ 3149254 h 3429000"/>
              <a:gd name="connsiteX238" fmla="*/ 9067672 w 12192000"/>
              <a:gd name="connsiteY238" fmla="*/ 3219608 h 3429000"/>
              <a:gd name="connsiteX239" fmla="*/ 8859441 w 12192000"/>
              <a:gd name="connsiteY239" fmla="*/ 3212028 h 3429000"/>
              <a:gd name="connsiteX240" fmla="*/ 8857528 w 12192000"/>
              <a:gd name="connsiteY240" fmla="*/ 3212375 h 3429000"/>
              <a:gd name="connsiteX241" fmla="*/ 8848579 w 12192000"/>
              <a:gd name="connsiteY241" fmla="*/ 3214204 h 3429000"/>
              <a:gd name="connsiteX242" fmla="*/ 8576285 w 12192000"/>
              <a:gd name="connsiteY242" fmla="*/ 3395788 h 3429000"/>
              <a:gd name="connsiteX243" fmla="*/ 8519159 w 12192000"/>
              <a:gd name="connsiteY243" fmla="*/ 3428998 h 3429000"/>
              <a:gd name="connsiteX244" fmla="*/ 8393540 w 12192000"/>
              <a:gd name="connsiteY244" fmla="*/ 3428998 h 3429000"/>
              <a:gd name="connsiteX245" fmla="*/ 8417346 w 12192000"/>
              <a:gd name="connsiteY245" fmla="*/ 3316652 h 3429000"/>
              <a:gd name="connsiteX246" fmla="*/ 8485502 w 12192000"/>
              <a:gd name="connsiteY246" fmla="*/ 2879216 h 3429000"/>
              <a:gd name="connsiteX247" fmla="*/ 8480214 w 12192000"/>
              <a:gd name="connsiteY247" fmla="*/ 2873278 h 3429000"/>
              <a:gd name="connsiteX248" fmla="*/ 8112215 w 12192000"/>
              <a:gd name="connsiteY248" fmla="*/ 2408768 h 3429000"/>
              <a:gd name="connsiteX249" fmla="*/ 8095146 w 12192000"/>
              <a:gd name="connsiteY249" fmla="*/ 2402943 h 3429000"/>
              <a:gd name="connsiteX250" fmla="*/ 7131946 w 12192000"/>
              <a:gd name="connsiteY250" fmla="*/ 1646653 h 3429000"/>
              <a:gd name="connsiteX251" fmla="*/ 7133363 w 12192000"/>
              <a:gd name="connsiteY251" fmla="*/ 1621246 h 3429000"/>
              <a:gd name="connsiteX252" fmla="*/ 1903353 w 12192000"/>
              <a:gd name="connsiteY252" fmla="*/ 1615827 h 3429000"/>
              <a:gd name="connsiteX253" fmla="*/ 1936931 w 12192000"/>
              <a:gd name="connsiteY253" fmla="*/ 1664954 h 3429000"/>
              <a:gd name="connsiteX254" fmla="*/ 2195868 w 12192000"/>
              <a:gd name="connsiteY254" fmla="*/ 1967574 h 3429000"/>
              <a:gd name="connsiteX255" fmla="*/ 2088852 w 12192000"/>
              <a:gd name="connsiteY255" fmla="*/ 1737123 h 3429000"/>
              <a:gd name="connsiteX256" fmla="*/ 1958241 w 12192000"/>
              <a:gd name="connsiteY256" fmla="*/ 1638955 h 3429000"/>
              <a:gd name="connsiteX257" fmla="*/ 1903353 w 12192000"/>
              <a:gd name="connsiteY257" fmla="*/ 1615827 h 3429000"/>
              <a:gd name="connsiteX258" fmla="*/ 11544294 w 12192000"/>
              <a:gd name="connsiteY258" fmla="*/ 1515364 h 3429000"/>
              <a:gd name="connsiteX259" fmla="*/ 11755210 w 12192000"/>
              <a:gd name="connsiteY259" fmla="*/ 2159157 h 3429000"/>
              <a:gd name="connsiteX260" fmla="*/ 11544294 w 12192000"/>
              <a:gd name="connsiteY260" fmla="*/ 1515364 h 3429000"/>
              <a:gd name="connsiteX261" fmla="*/ 11571408 w 12192000"/>
              <a:gd name="connsiteY261" fmla="*/ 1489599 h 3429000"/>
              <a:gd name="connsiteX262" fmla="*/ 11778250 w 12192000"/>
              <a:gd name="connsiteY262" fmla="*/ 2136760 h 3429000"/>
              <a:gd name="connsiteX263" fmla="*/ 11571408 w 12192000"/>
              <a:gd name="connsiteY263" fmla="*/ 1489599 h 3429000"/>
              <a:gd name="connsiteX264" fmla="*/ 11540154 w 12192000"/>
              <a:gd name="connsiteY264" fmla="*/ 1438303 h 3429000"/>
              <a:gd name="connsiteX265" fmla="*/ 11540380 w 12192000"/>
              <a:gd name="connsiteY265" fmla="*/ 1443526 h 3429000"/>
              <a:gd name="connsiteX266" fmla="*/ 11542590 w 12192000"/>
              <a:gd name="connsiteY266" fmla="*/ 1442112 h 3429000"/>
              <a:gd name="connsiteX267" fmla="*/ 11540154 w 12192000"/>
              <a:gd name="connsiteY267" fmla="*/ 1438303 h 3429000"/>
              <a:gd name="connsiteX268" fmla="*/ 10567662 w 12192000"/>
              <a:gd name="connsiteY268" fmla="*/ 1437948 h 3429000"/>
              <a:gd name="connsiteX269" fmla="*/ 10431225 w 12192000"/>
              <a:gd name="connsiteY269" fmla="*/ 1448568 h 3429000"/>
              <a:gd name="connsiteX270" fmla="*/ 10277556 w 12192000"/>
              <a:gd name="connsiteY270" fmla="*/ 1460247 h 3429000"/>
              <a:gd name="connsiteX271" fmla="*/ 10155875 w 12192000"/>
              <a:gd name="connsiteY271" fmla="*/ 1453769 h 3429000"/>
              <a:gd name="connsiteX272" fmla="*/ 10072733 w 12192000"/>
              <a:gd name="connsiteY272" fmla="*/ 1447924 h 3429000"/>
              <a:gd name="connsiteX273" fmla="*/ 9882500 w 12192000"/>
              <a:gd name="connsiteY273" fmla="*/ 1452330 h 3429000"/>
              <a:gd name="connsiteX274" fmla="*/ 9685205 w 12192000"/>
              <a:gd name="connsiteY274" fmla="*/ 1456650 h 3429000"/>
              <a:gd name="connsiteX275" fmla="*/ 9666932 w 12192000"/>
              <a:gd name="connsiteY275" fmla="*/ 1456075 h 3429000"/>
              <a:gd name="connsiteX276" fmla="*/ 9608662 w 12192000"/>
              <a:gd name="connsiteY276" fmla="*/ 1455027 h 3429000"/>
              <a:gd name="connsiteX277" fmla="*/ 10026230 w 12192000"/>
              <a:gd name="connsiteY277" fmla="*/ 1509088 h 3429000"/>
              <a:gd name="connsiteX278" fmla="*/ 10567662 w 12192000"/>
              <a:gd name="connsiteY278" fmla="*/ 1437948 h 3429000"/>
              <a:gd name="connsiteX279" fmla="*/ 10221015 w 12192000"/>
              <a:gd name="connsiteY279" fmla="*/ 1354657 h 3429000"/>
              <a:gd name="connsiteX280" fmla="*/ 10107121 w 12192000"/>
              <a:gd name="connsiteY280" fmla="*/ 1356091 h 3429000"/>
              <a:gd name="connsiteX281" fmla="*/ 9660668 w 12192000"/>
              <a:gd name="connsiteY281" fmla="*/ 1425595 h 3429000"/>
              <a:gd name="connsiteX282" fmla="*/ 9669531 w 12192000"/>
              <a:gd name="connsiteY282" fmla="*/ 1426057 h 3429000"/>
              <a:gd name="connsiteX283" fmla="*/ 9687254 w 12192000"/>
              <a:gd name="connsiteY283" fmla="*/ 1426986 h 3429000"/>
              <a:gd name="connsiteX284" fmla="*/ 9881290 w 12192000"/>
              <a:gd name="connsiteY284" fmla="*/ 1422445 h 3429000"/>
              <a:gd name="connsiteX285" fmla="*/ 10074432 w 12192000"/>
              <a:gd name="connsiteY285" fmla="*/ 1417715 h 3429000"/>
              <a:gd name="connsiteX286" fmla="*/ 10159369 w 12192000"/>
              <a:gd name="connsiteY286" fmla="*/ 1423935 h 3429000"/>
              <a:gd name="connsiteX287" fmla="*/ 10278706 w 12192000"/>
              <a:gd name="connsiteY287" fmla="*/ 1430393 h 3429000"/>
              <a:gd name="connsiteX288" fmla="*/ 10429120 w 12192000"/>
              <a:gd name="connsiteY288" fmla="*/ 1418493 h 3429000"/>
              <a:gd name="connsiteX289" fmla="*/ 10538565 w 12192000"/>
              <a:gd name="connsiteY289" fmla="*/ 1408270 h 3429000"/>
              <a:gd name="connsiteX290" fmla="*/ 10221015 w 12192000"/>
              <a:gd name="connsiteY290" fmla="*/ 1354657 h 3429000"/>
              <a:gd name="connsiteX291" fmla="*/ 1979378 w 12192000"/>
              <a:gd name="connsiteY291" fmla="*/ 1340504 h 3429000"/>
              <a:gd name="connsiteX292" fmla="*/ 2882120 w 12192000"/>
              <a:gd name="connsiteY292" fmla="*/ 1635547 h 3429000"/>
              <a:gd name="connsiteX293" fmla="*/ 2793103 w 12192000"/>
              <a:gd name="connsiteY293" fmla="*/ 1610699 h 3429000"/>
              <a:gd name="connsiteX294" fmla="*/ 2770041 w 12192000"/>
              <a:gd name="connsiteY294" fmla="*/ 1604634 h 3429000"/>
              <a:gd name="connsiteX295" fmla="*/ 1979378 w 12192000"/>
              <a:gd name="connsiteY295" fmla="*/ 1340504 h 3429000"/>
              <a:gd name="connsiteX296" fmla="*/ 1927410 w 12192000"/>
              <a:gd name="connsiteY296" fmla="*/ 1287164 h 3429000"/>
              <a:gd name="connsiteX297" fmla="*/ 1959587 w 12192000"/>
              <a:gd name="connsiteY297" fmla="*/ 1299849 h 3429000"/>
              <a:gd name="connsiteX298" fmla="*/ 2777707 w 12192000"/>
              <a:gd name="connsiteY298" fmla="*/ 1574991 h 3429000"/>
              <a:gd name="connsiteX299" fmla="*/ 2800768 w 12192000"/>
              <a:gd name="connsiteY299" fmla="*/ 1581056 h 3429000"/>
              <a:gd name="connsiteX300" fmla="*/ 2879408 w 12192000"/>
              <a:gd name="connsiteY300" fmla="*/ 1602590 h 3429000"/>
              <a:gd name="connsiteX301" fmla="*/ 2862295 w 12192000"/>
              <a:gd name="connsiteY301" fmla="*/ 1593958 h 3429000"/>
              <a:gd name="connsiteX302" fmla="*/ 2813343 w 12192000"/>
              <a:gd name="connsiteY302" fmla="*/ 1569369 h 3429000"/>
              <a:gd name="connsiteX303" fmla="*/ 2646245 w 12192000"/>
              <a:gd name="connsiteY303" fmla="*/ 1501999 h 3429000"/>
              <a:gd name="connsiteX304" fmla="*/ 1999243 w 12192000"/>
              <a:gd name="connsiteY304" fmla="*/ 1301524 h 3429000"/>
              <a:gd name="connsiteX305" fmla="*/ 1979527 w 12192000"/>
              <a:gd name="connsiteY305" fmla="*/ 1297651 h 3429000"/>
              <a:gd name="connsiteX306" fmla="*/ 1927410 w 12192000"/>
              <a:gd name="connsiteY306" fmla="*/ 1287164 h 3429000"/>
              <a:gd name="connsiteX307" fmla="*/ 1997014 w 12192000"/>
              <a:gd name="connsiteY307" fmla="*/ 1269007 h 3429000"/>
              <a:gd name="connsiteX308" fmla="*/ 2005458 w 12192000"/>
              <a:gd name="connsiteY308" fmla="*/ 1270540 h 3429000"/>
              <a:gd name="connsiteX309" fmla="*/ 2657186 w 12192000"/>
              <a:gd name="connsiteY309" fmla="*/ 1472687 h 3429000"/>
              <a:gd name="connsiteX310" fmla="*/ 2826662 w 12192000"/>
              <a:gd name="connsiteY310" fmla="*/ 1541362 h 3429000"/>
              <a:gd name="connsiteX311" fmla="*/ 2876100 w 12192000"/>
              <a:gd name="connsiteY311" fmla="*/ 1566397 h 3429000"/>
              <a:gd name="connsiteX312" fmla="*/ 3042600 w 12192000"/>
              <a:gd name="connsiteY312" fmla="*/ 1630532 h 3429000"/>
              <a:gd name="connsiteX313" fmla="*/ 1997014 w 12192000"/>
              <a:gd name="connsiteY313" fmla="*/ 1269007 h 3429000"/>
              <a:gd name="connsiteX314" fmla="*/ 9857254 w 12192000"/>
              <a:gd name="connsiteY314" fmla="*/ 846904 h 3429000"/>
              <a:gd name="connsiteX315" fmla="*/ 8989866 w 12192000"/>
              <a:gd name="connsiteY315" fmla="*/ 1043742 h 3429000"/>
              <a:gd name="connsiteX316" fmla="*/ 8931614 w 12192000"/>
              <a:gd name="connsiteY316" fmla="*/ 1069508 h 3429000"/>
              <a:gd name="connsiteX317" fmla="*/ 8843711 w 12192000"/>
              <a:gd name="connsiteY317" fmla="*/ 1107334 h 3429000"/>
              <a:gd name="connsiteX318" fmla="*/ 8966093 w 12192000"/>
              <a:gd name="connsiteY318" fmla="*/ 1073509 h 3429000"/>
              <a:gd name="connsiteX319" fmla="*/ 9299227 w 12192000"/>
              <a:gd name="connsiteY319" fmla="*/ 1025994 h 3429000"/>
              <a:gd name="connsiteX320" fmla="*/ 9857254 w 12192000"/>
              <a:gd name="connsiteY320" fmla="*/ 846904 h 3429000"/>
              <a:gd name="connsiteX321" fmla="*/ 9615182 w 12192000"/>
              <a:gd name="connsiteY321" fmla="*/ 791499 h 3429000"/>
              <a:gd name="connsiteX322" fmla="*/ 9023688 w 12192000"/>
              <a:gd name="connsiteY322" fmla="*/ 996819 h 3429000"/>
              <a:gd name="connsiteX323" fmla="*/ 9814527 w 12192000"/>
              <a:gd name="connsiteY323" fmla="*/ 819048 h 3429000"/>
              <a:gd name="connsiteX324" fmla="*/ 9615182 w 12192000"/>
              <a:gd name="connsiteY324" fmla="*/ 791499 h 3429000"/>
              <a:gd name="connsiteX325" fmla="*/ 2305292 w 12192000"/>
              <a:gd name="connsiteY325" fmla="*/ 790492 h 3429000"/>
              <a:gd name="connsiteX326" fmla="*/ 3360922 w 12192000"/>
              <a:gd name="connsiteY326" fmla="*/ 1100373 h 3429000"/>
              <a:gd name="connsiteX327" fmla="*/ 3492420 w 12192000"/>
              <a:gd name="connsiteY327" fmla="*/ 1081145 h 3429000"/>
              <a:gd name="connsiteX328" fmla="*/ 3364086 w 12192000"/>
              <a:gd name="connsiteY328" fmla="*/ 1051340 h 3429000"/>
              <a:gd name="connsiteX329" fmla="*/ 3225818 w 12192000"/>
              <a:gd name="connsiteY329" fmla="*/ 982822 h 3429000"/>
              <a:gd name="connsiteX330" fmla="*/ 3129696 w 12192000"/>
              <a:gd name="connsiteY330" fmla="*/ 931704 h 3429000"/>
              <a:gd name="connsiteX331" fmla="*/ 2814545 w 12192000"/>
              <a:gd name="connsiteY331" fmla="*/ 853955 h 3429000"/>
              <a:gd name="connsiteX332" fmla="*/ 2305292 w 12192000"/>
              <a:gd name="connsiteY332" fmla="*/ 790492 h 3429000"/>
              <a:gd name="connsiteX333" fmla="*/ 2626982 w 12192000"/>
              <a:gd name="connsiteY333" fmla="*/ 777450 h 3429000"/>
              <a:gd name="connsiteX334" fmla="*/ 2490617 w 12192000"/>
              <a:gd name="connsiteY334" fmla="*/ 777951 h 3429000"/>
              <a:gd name="connsiteX335" fmla="*/ 2819869 w 12192000"/>
              <a:gd name="connsiteY335" fmla="*/ 823936 h 3429000"/>
              <a:gd name="connsiteX336" fmla="*/ 3143018 w 12192000"/>
              <a:gd name="connsiteY336" fmla="*/ 903698 h 3429000"/>
              <a:gd name="connsiteX337" fmla="*/ 3241520 w 12192000"/>
              <a:gd name="connsiteY337" fmla="*/ 956112 h 3429000"/>
              <a:gd name="connsiteX338" fmla="*/ 3374575 w 12192000"/>
              <a:gd name="connsiteY338" fmla="*/ 1022517 h 3429000"/>
              <a:gd name="connsiteX339" fmla="*/ 3505221 w 12192000"/>
              <a:gd name="connsiteY339" fmla="*/ 1051757 h 3429000"/>
              <a:gd name="connsiteX340" fmla="*/ 2626982 w 12192000"/>
              <a:gd name="connsiteY340" fmla="*/ 777450 h 3429000"/>
              <a:gd name="connsiteX341" fmla="*/ 9258094 w 12192000"/>
              <a:gd name="connsiteY341" fmla="*/ 529602 h 3429000"/>
              <a:gd name="connsiteX342" fmla="*/ 8526712 w 12192000"/>
              <a:gd name="connsiteY342" fmla="*/ 690804 h 3429000"/>
              <a:gd name="connsiteX343" fmla="*/ 9258094 w 12192000"/>
              <a:gd name="connsiteY343" fmla="*/ 529602 h 3429000"/>
              <a:gd name="connsiteX344" fmla="*/ 1310106 w 12192000"/>
              <a:gd name="connsiteY344" fmla="*/ 514217 h 3429000"/>
              <a:gd name="connsiteX345" fmla="*/ 854994 w 12192000"/>
              <a:gd name="connsiteY345" fmla="*/ 970136 h 3429000"/>
              <a:gd name="connsiteX346" fmla="*/ 742462 w 12192000"/>
              <a:gd name="connsiteY346" fmla="*/ 1165648 h 3429000"/>
              <a:gd name="connsiteX347" fmla="*/ 820602 w 12192000"/>
              <a:gd name="connsiteY347" fmla="*/ 1056915 h 3429000"/>
              <a:gd name="connsiteX348" fmla="*/ 878295 w 12192000"/>
              <a:gd name="connsiteY348" fmla="*/ 974594 h 3429000"/>
              <a:gd name="connsiteX349" fmla="*/ 1240607 w 12192000"/>
              <a:gd name="connsiteY349" fmla="*/ 581401 h 3429000"/>
              <a:gd name="connsiteX350" fmla="*/ 1310106 w 12192000"/>
              <a:gd name="connsiteY350" fmla="*/ 514217 h 3429000"/>
              <a:gd name="connsiteX351" fmla="*/ 11225213 w 12192000"/>
              <a:gd name="connsiteY351" fmla="*/ 507722 h 3429000"/>
              <a:gd name="connsiteX352" fmla="*/ 11182914 w 12192000"/>
              <a:gd name="connsiteY352" fmla="*/ 767771 h 3429000"/>
              <a:gd name="connsiteX353" fmla="*/ 11099211 w 12192000"/>
              <a:gd name="connsiteY353" fmla="*/ 1184594 h 3429000"/>
              <a:gd name="connsiteX354" fmla="*/ 11064509 w 12192000"/>
              <a:gd name="connsiteY354" fmla="*/ 1278830 h 3429000"/>
              <a:gd name="connsiteX355" fmla="*/ 11049349 w 12192000"/>
              <a:gd name="connsiteY355" fmla="*/ 1318418 h 3429000"/>
              <a:gd name="connsiteX356" fmla="*/ 10978260 w 12192000"/>
              <a:gd name="connsiteY356" fmla="*/ 1537094 h 3429000"/>
              <a:gd name="connsiteX357" fmla="*/ 11225213 w 12192000"/>
              <a:gd name="connsiteY357" fmla="*/ 507722 h 3429000"/>
              <a:gd name="connsiteX358" fmla="*/ 9168987 w 12192000"/>
              <a:gd name="connsiteY358" fmla="*/ 490232 h 3429000"/>
              <a:gd name="connsiteX359" fmla="*/ 8603910 w 12192000"/>
              <a:gd name="connsiteY359" fmla="*/ 639895 h 3429000"/>
              <a:gd name="connsiteX360" fmla="*/ 9252382 w 12192000"/>
              <a:gd name="connsiteY360" fmla="*/ 498759 h 3429000"/>
              <a:gd name="connsiteX361" fmla="*/ 9168987 w 12192000"/>
              <a:gd name="connsiteY361" fmla="*/ 490232 h 3429000"/>
              <a:gd name="connsiteX362" fmla="*/ 11201005 w 12192000"/>
              <a:gd name="connsiteY362" fmla="*/ 471089 h 3429000"/>
              <a:gd name="connsiteX363" fmla="*/ 10968432 w 12192000"/>
              <a:gd name="connsiteY363" fmla="*/ 1456010 h 3429000"/>
              <a:gd name="connsiteX364" fmla="*/ 11019967 w 12192000"/>
              <a:gd name="connsiteY364" fmla="*/ 1306553 h 3429000"/>
              <a:gd name="connsiteX365" fmla="*/ 11035125 w 12192000"/>
              <a:gd name="connsiteY365" fmla="*/ 1266966 h 3429000"/>
              <a:gd name="connsiteX366" fmla="*/ 11069972 w 12192000"/>
              <a:gd name="connsiteY366" fmla="*/ 1174168 h 3429000"/>
              <a:gd name="connsiteX367" fmla="*/ 11152239 w 12192000"/>
              <a:gd name="connsiteY367" fmla="*/ 763628 h 3429000"/>
              <a:gd name="connsiteX368" fmla="*/ 11201005 w 12192000"/>
              <a:gd name="connsiteY368" fmla="*/ 471089 h 3429000"/>
              <a:gd name="connsiteX369" fmla="*/ 1423113 w 12192000"/>
              <a:gd name="connsiteY369" fmla="*/ 445565 h 3429000"/>
              <a:gd name="connsiteX370" fmla="*/ 1260565 w 12192000"/>
              <a:gd name="connsiteY370" fmla="*/ 602982 h 3429000"/>
              <a:gd name="connsiteX371" fmla="*/ 901900 w 12192000"/>
              <a:gd name="connsiteY371" fmla="*/ 992236 h 3429000"/>
              <a:gd name="connsiteX372" fmla="*/ 845044 w 12192000"/>
              <a:gd name="connsiteY372" fmla="*/ 1073436 h 3429000"/>
              <a:gd name="connsiteX373" fmla="*/ 685926 w 12192000"/>
              <a:gd name="connsiteY373" fmla="*/ 1274069 h 3429000"/>
              <a:gd name="connsiteX374" fmla="*/ 684248 w 12192000"/>
              <a:gd name="connsiteY374" fmla="*/ 1277721 h 3429000"/>
              <a:gd name="connsiteX375" fmla="*/ 1423113 w 12192000"/>
              <a:gd name="connsiteY375" fmla="*/ 445565 h 3429000"/>
              <a:gd name="connsiteX376" fmla="*/ 3316479 w 12192000"/>
              <a:gd name="connsiteY376" fmla="*/ 443136 h 3429000"/>
              <a:gd name="connsiteX377" fmla="*/ 3546806 w 12192000"/>
              <a:gd name="connsiteY377" fmla="*/ 927139 h 3429000"/>
              <a:gd name="connsiteX378" fmla="*/ 3364433 w 12192000"/>
              <a:gd name="connsiteY378" fmla="*/ 524121 h 3429000"/>
              <a:gd name="connsiteX379" fmla="*/ 3316479 w 12192000"/>
              <a:gd name="connsiteY379" fmla="*/ 443136 h 3429000"/>
              <a:gd name="connsiteX380" fmla="*/ 10268559 w 12192000"/>
              <a:gd name="connsiteY380" fmla="*/ 442054 h 3429000"/>
              <a:gd name="connsiteX381" fmla="*/ 10494169 w 12192000"/>
              <a:gd name="connsiteY381" fmla="*/ 1091780 h 3429000"/>
              <a:gd name="connsiteX382" fmla="*/ 10356661 w 12192000"/>
              <a:gd name="connsiteY382" fmla="*/ 728302 h 3429000"/>
              <a:gd name="connsiteX383" fmla="*/ 10268559 w 12192000"/>
              <a:gd name="connsiteY383" fmla="*/ 442054 h 3429000"/>
              <a:gd name="connsiteX384" fmla="*/ 3291335 w 12192000"/>
              <a:gd name="connsiteY384" fmla="*/ 338420 h 3429000"/>
              <a:gd name="connsiteX385" fmla="*/ 3390805 w 12192000"/>
              <a:gd name="connsiteY385" fmla="*/ 508163 h 3429000"/>
              <a:gd name="connsiteX386" fmla="*/ 3579062 w 12192000"/>
              <a:gd name="connsiteY386" fmla="*/ 930040 h 3429000"/>
              <a:gd name="connsiteX387" fmla="*/ 3467355 w 12192000"/>
              <a:gd name="connsiteY387" fmla="*/ 559130 h 3429000"/>
              <a:gd name="connsiteX388" fmla="*/ 3310753 w 12192000"/>
              <a:gd name="connsiteY388" fmla="*/ 358140 h 3429000"/>
              <a:gd name="connsiteX389" fmla="*/ 3291335 w 12192000"/>
              <a:gd name="connsiteY389" fmla="*/ 338420 h 3429000"/>
              <a:gd name="connsiteX390" fmla="*/ 1635889 w 12192000"/>
              <a:gd name="connsiteY390" fmla="*/ 280494 h 3429000"/>
              <a:gd name="connsiteX391" fmla="*/ 1634800 w 12192000"/>
              <a:gd name="connsiteY391" fmla="*/ 302111 h 3429000"/>
              <a:gd name="connsiteX392" fmla="*/ 1635889 w 12192000"/>
              <a:gd name="connsiteY392" fmla="*/ 280494 h 3429000"/>
              <a:gd name="connsiteX393" fmla="*/ 10277529 w 12192000"/>
              <a:gd name="connsiteY393" fmla="*/ 272307 h 3429000"/>
              <a:gd name="connsiteX394" fmla="*/ 10276797 w 12192000"/>
              <a:gd name="connsiteY394" fmla="*/ 279672 h 3429000"/>
              <a:gd name="connsiteX395" fmla="*/ 10385906 w 12192000"/>
              <a:gd name="connsiteY395" fmla="*/ 718031 h 3429000"/>
              <a:gd name="connsiteX396" fmla="*/ 10536458 w 12192000"/>
              <a:gd name="connsiteY396" fmla="*/ 1115310 h 3429000"/>
              <a:gd name="connsiteX397" fmla="*/ 10436479 w 12192000"/>
              <a:gd name="connsiteY397" fmla="*/ 715570 h 3429000"/>
              <a:gd name="connsiteX398" fmla="*/ 10277529 w 12192000"/>
              <a:gd name="connsiteY398" fmla="*/ 272307 h 3429000"/>
              <a:gd name="connsiteX399" fmla="*/ 1510397 w 12192000"/>
              <a:gd name="connsiteY399" fmla="*/ 255705 h 3429000"/>
              <a:gd name="connsiteX400" fmla="*/ 1146550 w 12192000"/>
              <a:gd name="connsiteY400" fmla="*/ 373012 h 3429000"/>
              <a:gd name="connsiteX401" fmla="*/ 698834 w 12192000"/>
              <a:gd name="connsiteY401" fmla="*/ 523272 h 3429000"/>
              <a:gd name="connsiteX402" fmla="*/ 34256 w 12192000"/>
              <a:gd name="connsiteY402" fmla="*/ 918603 h 3429000"/>
              <a:gd name="connsiteX403" fmla="*/ 527241 w 12192000"/>
              <a:gd name="connsiteY403" fmla="*/ 636078 h 3429000"/>
              <a:gd name="connsiteX404" fmla="*/ 1510397 w 12192000"/>
              <a:gd name="connsiteY404" fmla="*/ 255705 h 3429000"/>
              <a:gd name="connsiteX405" fmla="*/ 1313114 w 12192000"/>
              <a:gd name="connsiteY405" fmla="*/ 226216 h 3429000"/>
              <a:gd name="connsiteX406" fmla="*/ 1109304 w 12192000"/>
              <a:gd name="connsiteY406" fmla="*/ 240030 h 3429000"/>
              <a:gd name="connsiteX407" fmla="*/ 8129 w 12192000"/>
              <a:gd name="connsiteY407" fmla="*/ 901519 h 3429000"/>
              <a:gd name="connsiteX408" fmla="*/ 687572 w 12192000"/>
              <a:gd name="connsiteY408" fmla="*/ 496629 h 3429000"/>
              <a:gd name="connsiteX409" fmla="*/ 1138365 w 12192000"/>
              <a:gd name="connsiteY409" fmla="*/ 345515 h 3429000"/>
              <a:gd name="connsiteX410" fmla="*/ 1505579 w 12192000"/>
              <a:gd name="connsiteY410" fmla="*/ 226526 h 3429000"/>
              <a:gd name="connsiteX411" fmla="*/ 1313114 w 12192000"/>
              <a:gd name="connsiteY411" fmla="*/ 226216 h 3429000"/>
              <a:gd name="connsiteX412" fmla="*/ 3655073 w 12192000"/>
              <a:gd name="connsiteY412" fmla="*/ 221884 h 3429000"/>
              <a:gd name="connsiteX413" fmla="*/ 3989938 w 12192000"/>
              <a:gd name="connsiteY413" fmla="*/ 562685 h 3429000"/>
              <a:gd name="connsiteX414" fmla="*/ 4393907 w 12192000"/>
              <a:gd name="connsiteY414" fmla="*/ 832258 h 3429000"/>
              <a:gd name="connsiteX415" fmla="*/ 4648051 w 12192000"/>
              <a:gd name="connsiteY415" fmla="*/ 945051 h 3429000"/>
              <a:gd name="connsiteX416" fmla="*/ 4383389 w 12192000"/>
              <a:gd name="connsiteY416" fmla="*/ 755369 h 3429000"/>
              <a:gd name="connsiteX417" fmla="*/ 4165508 w 12192000"/>
              <a:gd name="connsiteY417" fmla="*/ 606196 h 3429000"/>
              <a:gd name="connsiteX418" fmla="*/ 4068162 w 12192000"/>
              <a:gd name="connsiteY418" fmla="*/ 524394 h 3429000"/>
              <a:gd name="connsiteX419" fmla="*/ 3981416 w 12192000"/>
              <a:gd name="connsiteY419" fmla="*/ 451482 h 3429000"/>
              <a:gd name="connsiteX420" fmla="*/ 3800147 w 12192000"/>
              <a:gd name="connsiteY420" fmla="*/ 320872 h 3429000"/>
              <a:gd name="connsiteX421" fmla="*/ 3655073 w 12192000"/>
              <a:gd name="connsiteY421" fmla="*/ 221884 h 3429000"/>
              <a:gd name="connsiteX422" fmla="*/ 3670252 w 12192000"/>
              <a:gd name="connsiteY422" fmla="*/ 193798 h 3429000"/>
              <a:gd name="connsiteX423" fmla="*/ 3817258 w 12192000"/>
              <a:gd name="connsiteY423" fmla="*/ 294577 h 3429000"/>
              <a:gd name="connsiteX424" fmla="*/ 4000461 w 12192000"/>
              <a:gd name="connsiteY424" fmla="*/ 426966 h 3429000"/>
              <a:gd name="connsiteX425" fmla="*/ 4088180 w 12192000"/>
              <a:gd name="connsiteY425" fmla="*/ 500774 h 3429000"/>
              <a:gd name="connsiteX426" fmla="*/ 4184555 w 12192000"/>
              <a:gd name="connsiteY426" fmla="*/ 581683 h 3429000"/>
              <a:gd name="connsiteX427" fmla="*/ 4399563 w 12192000"/>
              <a:gd name="connsiteY427" fmla="*/ 729106 h 3429000"/>
              <a:gd name="connsiteX428" fmla="*/ 4684469 w 12192000"/>
              <a:gd name="connsiteY428" fmla="*/ 935680 h 3429000"/>
              <a:gd name="connsiteX429" fmla="*/ 4690271 w 12192000"/>
              <a:gd name="connsiteY429" fmla="*/ 941034 h 3429000"/>
              <a:gd name="connsiteX430" fmla="*/ 4136093 w 12192000"/>
              <a:gd name="connsiteY430" fmla="*/ 429466 h 3429000"/>
              <a:gd name="connsiteX431" fmla="*/ 3670252 w 12192000"/>
              <a:gd name="connsiteY431" fmla="*/ 193798 h 3429000"/>
              <a:gd name="connsiteX432" fmla="*/ 9334796 w 12192000"/>
              <a:gd name="connsiteY432" fmla="*/ 27584 h 3429000"/>
              <a:gd name="connsiteX433" fmla="*/ 9651570 w 12192000"/>
              <a:gd name="connsiteY433" fmla="*/ 397505 h 3429000"/>
              <a:gd name="connsiteX434" fmla="*/ 9334796 w 12192000"/>
              <a:gd name="connsiteY434" fmla="*/ 27584 h 3429000"/>
              <a:gd name="connsiteX435" fmla="*/ 4440129 w 12192000"/>
              <a:gd name="connsiteY435" fmla="*/ 19571 h 3429000"/>
              <a:gd name="connsiteX436" fmla="*/ 4856525 w 12192000"/>
              <a:gd name="connsiteY436" fmla="*/ 486351 h 3429000"/>
              <a:gd name="connsiteX437" fmla="*/ 5059055 w 12192000"/>
              <a:gd name="connsiteY437" fmla="*/ 679918 h 3429000"/>
              <a:gd name="connsiteX438" fmla="*/ 5290070 w 12192000"/>
              <a:gd name="connsiteY438" fmla="*/ 834619 h 3429000"/>
              <a:gd name="connsiteX439" fmla="*/ 4834991 w 12192000"/>
              <a:gd name="connsiteY439" fmla="*/ 401985 h 3429000"/>
              <a:gd name="connsiteX440" fmla="*/ 4440129 w 12192000"/>
              <a:gd name="connsiteY440" fmla="*/ 19571 h 3429000"/>
              <a:gd name="connsiteX441" fmla="*/ 8613009 w 12192000"/>
              <a:gd name="connsiteY441" fmla="*/ 0 h 3429000"/>
              <a:gd name="connsiteX442" fmla="*/ 8720364 w 12192000"/>
              <a:gd name="connsiteY442" fmla="*/ 0 h 3429000"/>
              <a:gd name="connsiteX443" fmla="*/ 8781165 w 12192000"/>
              <a:gd name="connsiteY443" fmla="*/ 82863 h 3429000"/>
              <a:gd name="connsiteX444" fmla="*/ 8971448 w 12192000"/>
              <a:gd name="connsiteY444" fmla="*/ 246946 h 3429000"/>
              <a:gd name="connsiteX445" fmla="*/ 8820691 w 12192000"/>
              <a:gd name="connsiteY445" fmla="*/ 57482 h 3429000"/>
              <a:gd name="connsiteX446" fmla="*/ 8807612 w 12192000"/>
              <a:gd name="connsiteY446" fmla="*/ 38256 h 3429000"/>
              <a:gd name="connsiteX447" fmla="*/ 8780258 w 12192000"/>
              <a:gd name="connsiteY447" fmla="*/ 0 h 3429000"/>
              <a:gd name="connsiteX448" fmla="*/ 8818949 w 12192000"/>
              <a:gd name="connsiteY448" fmla="*/ 0 h 3429000"/>
              <a:gd name="connsiteX449" fmla="*/ 8833783 w 12192000"/>
              <a:gd name="connsiteY449" fmla="*/ 20753 h 3429000"/>
              <a:gd name="connsiteX450" fmla="*/ 8846863 w 12192000"/>
              <a:gd name="connsiteY450" fmla="*/ 39981 h 3429000"/>
              <a:gd name="connsiteX451" fmla="*/ 8960046 w 12192000"/>
              <a:gd name="connsiteY451" fmla="*/ 191389 h 3429000"/>
              <a:gd name="connsiteX452" fmla="*/ 8876789 w 12192000"/>
              <a:gd name="connsiteY452" fmla="*/ 0 h 3429000"/>
              <a:gd name="connsiteX453" fmla="*/ 8980100 w 12192000"/>
              <a:gd name="connsiteY453" fmla="*/ 0 h 3429000"/>
              <a:gd name="connsiteX454" fmla="*/ 9090618 w 12192000"/>
              <a:gd name="connsiteY454" fmla="*/ 287225 h 3429000"/>
              <a:gd name="connsiteX455" fmla="*/ 9762441 w 12192000"/>
              <a:gd name="connsiteY455" fmla="*/ 664587 h 3429000"/>
              <a:gd name="connsiteX456" fmla="*/ 9717826 w 12192000"/>
              <a:gd name="connsiteY456" fmla="*/ 487719 h 3429000"/>
              <a:gd name="connsiteX457" fmla="*/ 9713123 w 12192000"/>
              <a:gd name="connsiteY457" fmla="*/ 487663 h 3429000"/>
              <a:gd name="connsiteX458" fmla="*/ 9260878 w 12192000"/>
              <a:gd name="connsiteY458" fmla="*/ 87448 h 3429000"/>
              <a:gd name="connsiteX459" fmla="*/ 9221522 w 12192000"/>
              <a:gd name="connsiteY459" fmla="*/ 0 h 3429000"/>
              <a:gd name="connsiteX460" fmla="*/ 9425221 w 12192000"/>
              <a:gd name="connsiteY460" fmla="*/ 0 h 3429000"/>
              <a:gd name="connsiteX461" fmla="*/ 9453548 w 12192000"/>
              <a:gd name="connsiteY461" fmla="*/ 23392 h 3429000"/>
              <a:gd name="connsiteX462" fmla="*/ 9625671 w 12192000"/>
              <a:gd name="connsiteY462" fmla="*/ 210960 h 3429000"/>
              <a:gd name="connsiteX463" fmla="*/ 9632927 w 12192000"/>
              <a:gd name="connsiteY463" fmla="*/ 60128 h 3429000"/>
              <a:gd name="connsiteX464" fmla="*/ 9642174 w 12192000"/>
              <a:gd name="connsiteY464" fmla="*/ 0 h 3429000"/>
              <a:gd name="connsiteX465" fmla="*/ 9731615 w 12192000"/>
              <a:gd name="connsiteY465" fmla="*/ 0 h 3429000"/>
              <a:gd name="connsiteX466" fmla="*/ 9721255 w 12192000"/>
              <a:gd name="connsiteY466" fmla="*/ 74242 h 3429000"/>
              <a:gd name="connsiteX467" fmla="*/ 9736458 w 12192000"/>
              <a:gd name="connsiteY467" fmla="*/ 329413 h 3429000"/>
              <a:gd name="connsiteX468" fmla="*/ 9763499 w 12192000"/>
              <a:gd name="connsiteY468" fmla="*/ 99057 h 3429000"/>
              <a:gd name="connsiteX469" fmla="*/ 9777267 w 12192000"/>
              <a:gd name="connsiteY469" fmla="*/ 0 h 3429000"/>
              <a:gd name="connsiteX470" fmla="*/ 9808036 w 12192000"/>
              <a:gd name="connsiteY470" fmla="*/ 0 h 3429000"/>
              <a:gd name="connsiteX471" fmla="*/ 9793821 w 12192000"/>
              <a:gd name="connsiteY471" fmla="*/ 102652 h 3429000"/>
              <a:gd name="connsiteX472" fmla="*/ 9767436 w 12192000"/>
              <a:gd name="connsiteY472" fmla="*/ 321864 h 3429000"/>
              <a:gd name="connsiteX473" fmla="*/ 9814477 w 12192000"/>
              <a:gd name="connsiteY473" fmla="*/ 233531 h 3429000"/>
              <a:gd name="connsiteX474" fmla="*/ 9873012 w 12192000"/>
              <a:gd name="connsiteY474" fmla="*/ 38619 h 3429000"/>
              <a:gd name="connsiteX475" fmla="*/ 9875879 w 12192000"/>
              <a:gd name="connsiteY475" fmla="*/ 0 h 3429000"/>
              <a:gd name="connsiteX476" fmla="*/ 9965253 w 12192000"/>
              <a:gd name="connsiteY476" fmla="*/ 0 h 3429000"/>
              <a:gd name="connsiteX477" fmla="*/ 9930901 w 12192000"/>
              <a:gd name="connsiteY477" fmla="*/ 135026 h 3429000"/>
              <a:gd name="connsiteX478" fmla="*/ 9880832 w 12192000"/>
              <a:gd name="connsiteY478" fmla="*/ 271562 h 3429000"/>
              <a:gd name="connsiteX479" fmla="*/ 9896024 w 12192000"/>
              <a:gd name="connsiteY479" fmla="*/ 749295 h 3429000"/>
              <a:gd name="connsiteX480" fmla="*/ 10395379 w 12192000"/>
              <a:gd name="connsiteY480" fmla="*/ 1102843 h 3429000"/>
              <a:gd name="connsiteX481" fmla="*/ 10225980 w 12192000"/>
              <a:gd name="connsiteY481" fmla="*/ 132061 h 3429000"/>
              <a:gd name="connsiteX482" fmla="*/ 10314210 w 12192000"/>
              <a:gd name="connsiteY482" fmla="*/ 109353 h 3429000"/>
              <a:gd name="connsiteX483" fmla="*/ 10573663 w 12192000"/>
              <a:gd name="connsiteY483" fmla="*/ 842430 h 3429000"/>
              <a:gd name="connsiteX484" fmla="*/ 10583736 w 12192000"/>
              <a:gd name="connsiteY484" fmla="*/ 1259819 h 3429000"/>
              <a:gd name="connsiteX485" fmla="*/ 10880472 w 12192000"/>
              <a:gd name="connsiteY485" fmla="*/ 1537558 h 3429000"/>
              <a:gd name="connsiteX486" fmla="*/ 11231212 w 12192000"/>
              <a:gd name="connsiteY486" fmla="*/ 216474 h 3429000"/>
              <a:gd name="connsiteX487" fmla="*/ 11317765 w 12192000"/>
              <a:gd name="connsiteY487" fmla="*/ 209405 h 3429000"/>
              <a:gd name="connsiteX488" fmla="*/ 10982911 w 12192000"/>
              <a:gd name="connsiteY488" fmla="*/ 1622260 h 3429000"/>
              <a:gd name="connsiteX489" fmla="*/ 10968747 w 12192000"/>
              <a:gd name="connsiteY489" fmla="*/ 1630552 h 3429000"/>
              <a:gd name="connsiteX490" fmla="*/ 11258020 w 12192000"/>
              <a:gd name="connsiteY490" fmla="*/ 1972078 h 3429000"/>
              <a:gd name="connsiteX491" fmla="*/ 11688741 w 12192000"/>
              <a:gd name="connsiteY491" fmla="*/ 2616312 h 3429000"/>
              <a:gd name="connsiteX492" fmla="*/ 11794425 w 12192000"/>
              <a:gd name="connsiteY492" fmla="*/ 2252109 h 3429000"/>
              <a:gd name="connsiteX493" fmla="*/ 11792727 w 12192000"/>
              <a:gd name="connsiteY493" fmla="*/ 2240934 h 3429000"/>
              <a:gd name="connsiteX494" fmla="*/ 11776744 w 12192000"/>
              <a:gd name="connsiteY494" fmla="*/ 2242723 h 3429000"/>
              <a:gd name="connsiteX495" fmla="*/ 11442546 w 12192000"/>
              <a:gd name="connsiteY495" fmla="*/ 1307592 h 3429000"/>
              <a:gd name="connsiteX496" fmla="*/ 11527771 w 12192000"/>
              <a:gd name="connsiteY496" fmla="*/ 1275317 h 3429000"/>
              <a:gd name="connsiteX497" fmla="*/ 11851542 w 12192000"/>
              <a:gd name="connsiteY497" fmla="*/ 2034703 h 3429000"/>
              <a:gd name="connsiteX498" fmla="*/ 12122505 w 12192000"/>
              <a:gd name="connsiteY498" fmla="*/ 1727948 h 3429000"/>
              <a:gd name="connsiteX499" fmla="*/ 12192000 w 12192000"/>
              <a:gd name="connsiteY499" fmla="*/ 1669975 h 3429000"/>
              <a:gd name="connsiteX500" fmla="*/ 12192000 w 12192000"/>
              <a:gd name="connsiteY500" fmla="*/ 1731063 h 3429000"/>
              <a:gd name="connsiteX501" fmla="*/ 12155105 w 12192000"/>
              <a:gd name="connsiteY501" fmla="*/ 1762181 h 3429000"/>
              <a:gd name="connsiteX502" fmla="*/ 11918903 w 12192000"/>
              <a:gd name="connsiteY502" fmla="*/ 2062132 h 3429000"/>
              <a:gd name="connsiteX503" fmla="*/ 12067554 w 12192000"/>
              <a:gd name="connsiteY503" fmla="*/ 1888498 h 3429000"/>
              <a:gd name="connsiteX504" fmla="*/ 12192000 w 12192000"/>
              <a:gd name="connsiteY504" fmla="*/ 1782392 h 3429000"/>
              <a:gd name="connsiteX505" fmla="*/ 12192000 w 12192000"/>
              <a:gd name="connsiteY505" fmla="*/ 1822559 h 3429000"/>
              <a:gd name="connsiteX506" fmla="*/ 12087498 w 12192000"/>
              <a:gd name="connsiteY506" fmla="*/ 1911764 h 3429000"/>
              <a:gd name="connsiteX507" fmla="*/ 11941335 w 12192000"/>
              <a:gd name="connsiteY507" fmla="*/ 2083809 h 3429000"/>
              <a:gd name="connsiteX508" fmla="*/ 11898139 w 12192000"/>
              <a:gd name="connsiteY508" fmla="*/ 2163553 h 3429000"/>
              <a:gd name="connsiteX509" fmla="*/ 12037359 w 12192000"/>
              <a:gd name="connsiteY509" fmla="*/ 2053816 h 3429000"/>
              <a:gd name="connsiteX510" fmla="*/ 12192000 w 12192000"/>
              <a:gd name="connsiteY510" fmla="*/ 1901891 h 3429000"/>
              <a:gd name="connsiteX511" fmla="*/ 12192000 w 12192000"/>
              <a:gd name="connsiteY511" fmla="*/ 1973912 h 3429000"/>
              <a:gd name="connsiteX512" fmla="*/ 12054488 w 12192000"/>
              <a:gd name="connsiteY512" fmla="*/ 2104939 h 3429000"/>
              <a:gd name="connsiteX513" fmla="*/ 11880977 w 12192000"/>
              <a:gd name="connsiteY513" fmla="*/ 2245040 h 3429000"/>
              <a:gd name="connsiteX514" fmla="*/ 11879666 w 12192000"/>
              <a:gd name="connsiteY514" fmla="*/ 2246644 h 3429000"/>
              <a:gd name="connsiteX515" fmla="*/ 11873674 w 12192000"/>
              <a:gd name="connsiteY515" fmla="*/ 2254306 h 3429000"/>
              <a:gd name="connsiteX516" fmla="*/ 11738608 w 12192000"/>
              <a:gd name="connsiteY516" fmla="*/ 2689417 h 3429000"/>
              <a:gd name="connsiteX517" fmla="*/ 11732820 w 12192000"/>
              <a:gd name="connsiteY517" fmla="*/ 2696184 h 3429000"/>
              <a:gd name="connsiteX518" fmla="*/ 12058063 w 12192000"/>
              <a:gd name="connsiteY518" fmla="*/ 3376045 h 3429000"/>
              <a:gd name="connsiteX519" fmla="*/ 12077722 w 12192000"/>
              <a:gd name="connsiteY519" fmla="*/ 3428999 h 3429000"/>
              <a:gd name="connsiteX520" fmla="*/ 11980831 w 12192000"/>
              <a:gd name="connsiteY520" fmla="*/ 3428999 h 3429000"/>
              <a:gd name="connsiteX521" fmla="*/ 11842370 w 12192000"/>
              <a:gd name="connsiteY521" fmla="*/ 3103596 h 3429000"/>
              <a:gd name="connsiteX522" fmla="*/ 11807118 w 12192000"/>
              <a:gd name="connsiteY522" fmla="*/ 3032642 h 3429000"/>
              <a:gd name="connsiteX523" fmla="*/ 11352410 w 12192000"/>
              <a:gd name="connsiteY523" fmla="*/ 2253534 h 3429000"/>
              <a:gd name="connsiteX524" fmla="*/ 11344098 w 12192000"/>
              <a:gd name="connsiteY524" fmla="*/ 2252717 h 3429000"/>
              <a:gd name="connsiteX525" fmla="*/ 10730809 w 12192000"/>
              <a:gd name="connsiteY525" fmla="*/ 2156749 h 3429000"/>
              <a:gd name="connsiteX526" fmla="*/ 10713050 w 12192000"/>
              <a:gd name="connsiteY526" fmla="*/ 2164271 h 3429000"/>
              <a:gd name="connsiteX527" fmla="*/ 9420192 w 12192000"/>
              <a:gd name="connsiteY527" fmla="*/ 2263050 h 3429000"/>
              <a:gd name="connsiteX528" fmla="*/ 9404066 w 12192000"/>
              <a:gd name="connsiteY528" fmla="*/ 2242708 h 3429000"/>
              <a:gd name="connsiteX529" fmla="*/ 10712309 w 12192000"/>
              <a:gd name="connsiteY529" fmla="*/ 2109562 h 3429000"/>
              <a:gd name="connsiteX530" fmla="*/ 11291486 w 12192000"/>
              <a:gd name="connsiteY530" fmla="*/ 2166804 h 3429000"/>
              <a:gd name="connsiteX531" fmla="*/ 11176624 w 12192000"/>
              <a:gd name="connsiteY531" fmla="*/ 2010340 h 3429000"/>
              <a:gd name="connsiteX532" fmla="*/ 10665962 w 12192000"/>
              <a:gd name="connsiteY532" fmla="*/ 1445588 h 3429000"/>
              <a:gd name="connsiteX533" fmla="*/ 10647017 w 12192000"/>
              <a:gd name="connsiteY533" fmla="*/ 1450047 h 3429000"/>
              <a:gd name="connsiteX534" fmla="*/ 10107096 w 12192000"/>
              <a:gd name="connsiteY534" fmla="*/ 1560072 h 3429000"/>
              <a:gd name="connsiteX535" fmla="*/ 9439953 w 12192000"/>
              <a:gd name="connsiteY535" fmla="*/ 1480921 h 3429000"/>
              <a:gd name="connsiteX536" fmla="*/ 9470279 w 12192000"/>
              <a:gd name="connsiteY536" fmla="*/ 1443131 h 3429000"/>
              <a:gd name="connsiteX537" fmla="*/ 10565024 w 12192000"/>
              <a:gd name="connsiteY537" fmla="*/ 1352269 h 3429000"/>
              <a:gd name="connsiteX538" fmla="*/ 9922490 w 12192000"/>
              <a:gd name="connsiteY538" fmla="*/ 858833 h 3429000"/>
              <a:gd name="connsiteX539" fmla="*/ 9920481 w 12192000"/>
              <a:gd name="connsiteY539" fmla="*/ 859346 h 3429000"/>
              <a:gd name="connsiteX540" fmla="*/ 9916127 w 12192000"/>
              <a:gd name="connsiteY540" fmla="*/ 859836 h 3429000"/>
              <a:gd name="connsiteX541" fmla="*/ 9791125 w 12192000"/>
              <a:gd name="connsiteY541" fmla="*/ 938248 h 3429000"/>
              <a:gd name="connsiteX542" fmla="*/ 9528364 w 12192000"/>
              <a:gd name="connsiteY542" fmla="*/ 1022767 h 3429000"/>
              <a:gd name="connsiteX543" fmla="*/ 8629850 w 12192000"/>
              <a:gd name="connsiteY543" fmla="*/ 1184329 h 3429000"/>
              <a:gd name="connsiteX544" fmla="*/ 8600239 w 12192000"/>
              <a:gd name="connsiteY544" fmla="*/ 1167243 h 3429000"/>
              <a:gd name="connsiteX545" fmla="*/ 9761570 w 12192000"/>
              <a:gd name="connsiteY545" fmla="*/ 753283 h 3429000"/>
              <a:gd name="connsiteX546" fmla="*/ 9368237 w 12192000"/>
              <a:gd name="connsiteY546" fmla="*/ 520470 h 3429000"/>
              <a:gd name="connsiteX547" fmla="*/ 9354614 w 12192000"/>
              <a:gd name="connsiteY547" fmla="*/ 522288 h 3429000"/>
              <a:gd name="connsiteX548" fmla="*/ 8364351 w 12192000"/>
              <a:gd name="connsiteY548" fmla="*/ 730267 h 3429000"/>
              <a:gd name="connsiteX549" fmla="*/ 8386567 w 12192000"/>
              <a:gd name="connsiteY549" fmla="*/ 690760 h 3429000"/>
              <a:gd name="connsiteX550" fmla="*/ 9231713 w 12192000"/>
              <a:gd name="connsiteY550" fmla="*/ 444539 h 3429000"/>
              <a:gd name="connsiteX551" fmla="*/ 9023301 w 12192000"/>
              <a:gd name="connsiteY551" fmla="*/ 334109 h 3429000"/>
              <a:gd name="connsiteX552" fmla="*/ 9010556 w 12192000"/>
              <a:gd name="connsiteY552" fmla="*/ 329998 h 3429000"/>
              <a:gd name="connsiteX553" fmla="*/ 8687367 w 12192000"/>
              <a:gd name="connsiteY553" fmla="*/ 101276 h 3429000"/>
              <a:gd name="connsiteX554" fmla="*/ 8613009 w 12192000"/>
              <a:gd name="connsiteY554" fmla="*/ 0 h 3429000"/>
              <a:gd name="connsiteX555" fmla="*/ 4382818 w 12192000"/>
              <a:gd name="connsiteY555" fmla="*/ 0 h 3429000"/>
              <a:gd name="connsiteX556" fmla="*/ 4463614 w 12192000"/>
              <a:gd name="connsiteY556" fmla="*/ 0 h 3429000"/>
              <a:gd name="connsiteX557" fmla="*/ 4557150 w 12192000"/>
              <a:gd name="connsiteY557" fmla="*/ 81023 h 3429000"/>
              <a:gd name="connsiteX558" fmla="*/ 4856936 w 12192000"/>
              <a:gd name="connsiteY558" fmla="*/ 380146 h 3429000"/>
              <a:gd name="connsiteX559" fmla="*/ 5111996 w 12192000"/>
              <a:gd name="connsiteY559" fmla="*/ 636759 h 3429000"/>
              <a:gd name="connsiteX560" fmla="*/ 5388878 w 12192000"/>
              <a:gd name="connsiteY560" fmla="*/ 871185 h 3429000"/>
              <a:gd name="connsiteX561" fmla="*/ 5425556 w 12192000"/>
              <a:gd name="connsiteY561" fmla="*/ 879967 h 3429000"/>
              <a:gd name="connsiteX562" fmla="*/ 4943646 w 12192000"/>
              <a:gd name="connsiteY562" fmla="*/ 393916 h 3429000"/>
              <a:gd name="connsiteX563" fmla="*/ 4594837 w 12192000"/>
              <a:gd name="connsiteY563" fmla="*/ 103274 h 3429000"/>
              <a:gd name="connsiteX564" fmla="*/ 4518536 w 12192000"/>
              <a:gd name="connsiteY564" fmla="*/ 31511 h 3429000"/>
              <a:gd name="connsiteX565" fmla="*/ 4483543 w 12192000"/>
              <a:gd name="connsiteY565" fmla="*/ 0 h 3429000"/>
              <a:gd name="connsiteX566" fmla="*/ 4534233 w 12192000"/>
              <a:gd name="connsiteY566" fmla="*/ 0 h 3429000"/>
              <a:gd name="connsiteX567" fmla="*/ 4633631 w 12192000"/>
              <a:gd name="connsiteY567" fmla="*/ 74706 h 3429000"/>
              <a:gd name="connsiteX568" fmla="*/ 4949299 w 12192000"/>
              <a:gd name="connsiteY568" fmla="*/ 337336 h 3429000"/>
              <a:gd name="connsiteX569" fmla="*/ 5291452 w 12192000"/>
              <a:gd name="connsiteY569" fmla="*/ 647801 h 3429000"/>
              <a:gd name="connsiteX570" fmla="*/ 5434998 w 12192000"/>
              <a:gd name="connsiteY570" fmla="*/ 825100 h 3429000"/>
              <a:gd name="connsiteX571" fmla="*/ 5351015 w 12192000"/>
              <a:gd name="connsiteY571" fmla="*/ 331989 h 3429000"/>
              <a:gd name="connsiteX572" fmla="*/ 5344012 w 12192000"/>
              <a:gd name="connsiteY572" fmla="*/ 131333 h 3429000"/>
              <a:gd name="connsiteX573" fmla="*/ 5349920 w 12192000"/>
              <a:gd name="connsiteY573" fmla="*/ 0 h 3429000"/>
              <a:gd name="connsiteX574" fmla="*/ 5401317 w 12192000"/>
              <a:gd name="connsiteY574" fmla="*/ 0 h 3429000"/>
              <a:gd name="connsiteX575" fmla="*/ 5400859 w 12192000"/>
              <a:gd name="connsiteY575" fmla="*/ 83801 h 3429000"/>
              <a:gd name="connsiteX576" fmla="*/ 5401644 w 12192000"/>
              <a:gd name="connsiteY576" fmla="*/ 188847 h 3429000"/>
              <a:gd name="connsiteX577" fmla="*/ 5467256 w 12192000"/>
              <a:gd name="connsiteY577" fmla="*/ 746494 h 3429000"/>
              <a:gd name="connsiteX578" fmla="*/ 5448069 w 12192000"/>
              <a:gd name="connsiteY578" fmla="*/ 138554 h 3429000"/>
              <a:gd name="connsiteX579" fmla="*/ 5440458 w 12192000"/>
              <a:gd name="connsiteY579" fmla="*/ 0 h 3429000"/>
              <a:gd name="connsiteX580" fmla="*/ 5472521 w 12192000"/>
              <a:gd name="connsiteY580" fmla="*/ 0 h 3429000"/>
              <a:gd name="connsiteX581" fmla="*/ 5480135 w 12192000"/>
              <a:gd name="connsiteY581" fmla="*/ 136802 h 3429000"/>
              <a:gd name="connsiteX582" fmla="*/ 5499023 w 12192000"/>
              <a:gd name="connsiteY582" fmla="*/ 737310 h 3429000"/>
              <a:gd name="connsiteX583" fmla="*/ 5547022 w 12192000"/>
              <a:gd name="connsiteY583" fmla="*/ 178838 h 3429000"/>
              <a:gd name="connsiteX584" fmla="*/ 5522799 w 12192000"/>
              <a:gd name="connsiteY584" fmla="*/ 0 h 3429000"/>
              <a:gd name="connsiteX585" fmla="*/ 5573386 w 12192000"/>
              <a:gd name="connsiteY585" fmla="*/ 0 h 3429000"/>
              <a:gd name="connsiteX586" fmla="*/ 5587618 w 12192000"/>
              <a:gd name="connsiteY586" fmla="*/ 82353 h 3429000"/>
              <a:gd name="connsiteX587" fmla="*/ 5519779 w 12192000"/>
              <a:gd name="connsiteY587" fmla="*/ 930223 h 3429000"/>
              <a:gd name="connsiteX588" fmla="*/ 5520293 w 12192000"/>
              <a:gd name="connsiteY588" fmla="*/ 931602 h 3429000"/>
              <a:gd name="connsiteX589" fmla="*/ 5767221 w 12192000"/>
              <a:gd name="connsiteY589" fmla="*/ 1236564 h 3429000"/>
              <a:gd name="connsiteX590" fmla="*/ 6937169 w 12192000"/>
              <a:gd name="connsiteY590" fmla="*/ 1386941 h 3429000"/>
              <a:gd name="connsiteX591" fmla="*/ 6953922 w 12192000"/>
              <a:gd name="connsiteY591" fmla="*/ 1461068 h 3429000"/>
              <a:gd name="connsiteX592" fmla="*/ 6071359 w 12192000"/>
              <a:gd name="connsiteY592" fmla="*/ 1341770 h 3429000"/>
              <a:gd name="connsiteX593" fmla="*/ 6038839 w 12192000"/>
              <a:gd name="connsiteY593" fmla="*/ 1335474 h 3429000"/>
              <a:gd name="connsiteX594" fmla="*/ 6038706 w 12192000"/>
              <a:gd name="connsiteY594" fmla="*/ 1334847 h 3429000"/>
              <a:gd name="connsiteX595" fmla="*/ 6037784 w 12192000"/>
              <a:gd name="connsiteY595" fmla="*/ 1335270 h 3429000"/>
              <a:gd name="connsiteX596" fmla="*/ 6038839 w 12192000"/>
              <a:gd name="connsiteY596" fmla="*/ 1335474 h 3429000"/>
              <a:gd name="connsiteX597" fmla="*/ 6040338 w 12192000"/>
              <a:gd name="connsiteY597" fmla="*/ 1342418 h 3429000"/>
              <a:gd name="connsiteX598" fmla="*/ 6024488 w 12192000"/>
              <a:gd name="connsiteY598" fmla="*/ 1380903 h 3429000"/>
              <a:gd name="connsiteX599" fmla="*/ 5599771 w 12192000"/>
              <a:gd name="connsiteY599" fmla="*/ 2080652 h 3429000"/>
              <a:gd name="connsiteX600" fmla="*/ 5548843 w 12192000"/>
              <a:gd name="connsiteY600" fmla="*/ 2134845 h 3429000"/>
              <a:gd name="connsiteX601" fmla="*/ 5940952 w 12192000"/>
              <a:gd name="connsiteY601" fmla="*/ 2821028 h 3429000"/>
              <a:gd name="connsiteX602" fmla="*/ 6043441 w 12192000"/>
              <a:gd name="connsiteY602" fmla="*/ 3236847 h 3429000"/>
              <a:gd name="connsiteX603" fmla="*/ 6093432 w 12192000"/>
              <a:gd name="connsiteY603" fmla="*/ 3429000 h 3429000"/>
              <a:gd name="connsiteX604" fmla="*/ 6034344 w 12192000"/>
              <a:gd name="connsiteY604" fmla="*/ 3429000 h 3429000"/>
              <a:gd name="connsiteX605" fmla="*/ 6026679 w 12192000"/>
              <a:gd name="connsiteY605" fmla="*/ 3407959 h 3429000"/>
              <a:gd name="connsiteX606" fmla="*/ 5800441 w 12192000"/>
              <a:gd name="connsiteY606" fmla="*/ 2906286 h 3429000"/>
              <a:gd name="connsiteX607" fmla="*/ 5526562 w 12192000"/>
              <a:gd name="connsiteY607" fmla="*/ 2276388 h 3429000"/>
              <a:gd name="connsiteX608" fmla="*/ 5519640 w 12192000"/>
              <a:gd name="connsiteY608" fmla="*/ 2254774 h 3429000"/>
              <a:gd name="connsiteX609" fmla="*/ 5844559 w 12192000"/>
              <a:gd name="connsiteY609" fmla="*/ 3124349 h 3429000"/>
              <a:gd name="connsiteX610" fmla="*/ 5975994 w 12192000"/>
              <a:gd name="connsiteY610" fmla="*/ 3429000 h 3429000"/>
              <a:gd name="connsiteX611" fmla="*/ 5898547 w 12192000"/>
              <a:gd name="connsiteY611" fmla="*/ 3429000 h 3429000"/>
              <a:gd name="connsiteX612" fmla="*/ 5682041 w 12192000"/>
              <a:gd name="connsiteY612" fmla="*/ 2926860 h 3429000"/>
              <a:gd name="connsiteX613" fmla="*/ 5461758 w 12192000"/>
              <a:gd name="connsiteY613" fmla="*/ 2391220 h 3429000"/>
              <a:gd name="connsiteX614" fmla="*/ 5237282 w 12192000"/>
              <a:gd name="connsiteY614" fmla="*/ 3150086 h 3429000"/>
              <a:gd name="connsiteX615" fmla="*/ 5115009 w 12192000"/>
              <a:gd name="connsiteY615" fmla="*/ 3429000 h 3429000"/>
              <a:gd name="connsiteX616" fmla="*/ 5028074 w 12192000"/>
              <a:gd name="connsiteY616" fmla="*/ 3429000 h 3429000"/>
              <a:gd name="connsiteX617" fmla="*/ 5079508 w 12192000"/>
              <a:gd name="connsiteY617" fmla="*/ 3320074 h 3429000"/>
              <a:gd name="connsiteX618" fmla="*/ 5371846 w 12192000"/>
              <a:gd name="connsiteY618" fmla="*/ 2495413 h 3429000"/>
              <a:gd name="connsiteX619" fmla="*/ 5270512 w 12192000"/>
              <a:gd name="connsiteY619" fmla="*/ 2709975 h 3429000"/>
              <a:gd name="connsiteX620" fmla="*/ 5062409 w 12192000"/>
              <a:gd name="connsiteY620" fmla="*/ 3224544 h 3429000"/>
              <a:gd name="connsiteX621" fmla="*/ 5036628 w 12192000"/>
              <a:gd name="connsiteY621" fmla="*/ 3325247 h 3429000"/>
              <a:gd name="connsiteX622" fmla="*/ 5009112 w 12192000"/>
              <a:gd name="connsiteY622" fmla="*/ 3429000 h 3429000"/>
              <a:gd name="connsiteX623" fmla="*/ 4976679 w 12192000"/>
              <a:gd name="connsiteY623" fmla="*/ 3429000 h 3429000"/>
              <a:gd name="connsiteX624" fmla="*/ 5006537 w 12192000"/>
              <a:gd name="connsiteY624" fmla="*/ 3318068 h 3429000"/>
              <a:gd name="connsiteX625" fmla="*/ 5032723 w 12192000"/>
              <a:gd name="connsiteY625" fmla="*/ 3215957 h 3429000"/>
              <a:gd name="connsiteX626" fmla="*/ 5242949 w 12192000"/>
              <a:gd name="connsiteY626" fmla="*/ 2696175 h 3429000"/>
              <a:gd name="connsiteX627" fmla="*/ 5286321 w 12192000"/>
              <a:gd name="connsiteY627" fmla="*/ 2604555 h 3429000"/>
              <a:gd name="connsiteX628" fmla="*/ 5008210 w 12192000"/>
              <a:gd name="connsiteY628" fmla="*/ 3220194 h 3429000"/>
              <a:gd name="connsiteX629" fmla="*/ 4986321 w 12192000"/>
              <a:gd name="connsiteY629" fmla="*/ 3336687 h 3429000"/>
              <a:gd name="connsiteX630" fmla="*/ 4973474 w 12192000"/>
              <a:gd name="connsiteY630" fmla="*/ 3429000 h 3429000"/>
              <a:gd name="connsiteX631" fmla="*/ 4907178 w 12192000"/>
              <a:gd name="connsiteY631" fmla="*/ 3429000 h 3429000"/>
              <a:gd name="connsiteX632" fmla="*/ 4910810 w 12192000"/>
              <a:gd name="connsiteY632" fmla="*/ 3400660 h 3429000"/>
              <a:gd name="connsiteX633" fmla="*/ 4987461 w 12192000"/>
              <a:gd name="connsiteY633" fmla="*/ 3003994 h 3429000"/>
              <a:gd name="connsiteX634" fmla="*/ 5179262 w 12192000"/>
              <a:gd name="connsiteY634" fmla="*/ 2606044 h 3429000"/>
              <a:gd name="connsiteX635" fmla="*/ 4689678 w 12192000"/>
              <a:gd name="connsiteY635" fmla="*/ 3011241 h 3429000"/>
              <a:gd name="connsiteX636" fmla="*/ 4477543 w 12192000"/>
              <a:gd name="connsiteY636" fmla="*/ 3245836 h 3429000"/>
              <a:gd name="connsiteX637" fmla="*/ 4329957 w 12192000"/>
              <a:gd name="connsiteY637" fmla="*/ 3429000 h 3429000"/>
              <a:gd name="connsiteX638" fmla="*/ 4218595 w 12192000"/>
              <a:gd name="connsiteY638" fmla="*/ 3429000 h 3429000"/>
              <a:gd name="connsiteX639" fmla="*/ 4368888 w 12192000"/>
              <a:gd name="connsiteY639" fmla="*/ 3239412 h 3429000"/>
              <a:gd name="connsiteX640" fmla="*/ 4563091 w 12192000"/>
              <a:gd name="connsiteY640" fmla="*/ 3013508 h 3429000"/>
              <a:gd name="connsiteX641" fmla="*/ 5387324 w 12192000"/>
              <a:gd name="connsiteY641" fmla="*/ 2276830 h 3429000"/>
              <a:gd name="connsiteX642" fmla="*/ 5073620 w 12192000"/>
              <a:gd name="connsiteY642" fmla="*/ 2526437 h 3429000"/>
              <a:gd name="connsiteX643" fmla="*/ 4689789 w 12192000"/>
              <a:gd name="connsiteY643" fmla="*/ 2839382 h 3429000"/>
              <a:gd name="connsiteX644" fmla="*/ 4418722 w 12192000"/>
              <a:gd name="connsiteY644" fmla="*/ 3141886 h 3429000"/>
              <a:gd name="connsiteX645" fmla="*/ 4214944 w 12192000"/>
              <a:gd name="connsiteY645" fmla="*/ 3429000 h 3429000"/>
              <a:gd name="connsiteX646" fmla="*/ 4177898 w 12192000"/>
              <a:gd name="connsiteY646" fmla="*/ 3429000 h 3429000"/>
              <a:gd name="connsiteX647" fmla="*/ 4391597 w 12192000"/>
              <a:gd name="connsiteY647" fmla="*/ 3127370 h 3429000"/>
              <a:gd name="connsiteX648" fmla="*/ 4668889 w 12192000"/>
              <a:gd name="connsiteY648" fmla="*/ 2817399 h 3429000"/>
              <a:gd name="connsiteX649" fmla="*/ 5055427 w 12192000"/>
              <a:gd name="connsiteY649" fmla="*/ 2502476 h 3429000"/>
              <a:gd name="connsiteX650" fmla="*/ 5371814 w 12192000"/>
              <a:gd name="connsiteY650" fmla="*/ 2249975 h 3429000"/>
              <a:gd name="connsiteX651" fmla="*/ 4987918 w 12192000"/>
              <a:gd name="connsiteY651" fmla="*/ 2409701 h 3429000"/>
              <a:gd name="connsiteX652" fmla="*/ 4317146 w 12192000"/>
              <a:gd name="connsiteY652" fmla="*/ 3158716 h 3429000"/>
              <a:gd name="connsiteX653" fmla="*/ 4171627 w 12192000"/>
              <a:gd name="connsiteY653" fmla="*/ 3429000 h 3429000"/>
              <a:gd name="connsiteX654" fmla="*/ 4081585 w 12192000"/>
              <a:gd name="connsiteY654" fmla="*/ 3429000 h 3429000"/>
              <a:gd name="connsiteX655" fmla="*/ 4238603 w 12192000"/>
              <a:gd name="connsiteY655" fmla="*/ 3130341 h 3429000"/>
              <a:gd name="connsiteX656" fmla="*/ 4778333 w 12192000"/>
              <a:gd name="connsiteY656" fmla="*/ 2444626 h 3429000"/>
              <a:gd name="connsiteX657" fmla="*/ 5414185 w 12192000"/>
              <a:gd name="connsiteY657" fmla="*/ 2144882 h 3429000"/>
              <a:gd name="connsiteX658" fmla="*/ 5959648 w 12192000"/>
              <a:gd name="connsiteY658" fmla="*/ 1331797 h 3429000"/>
              <a:gd name="connsiteX659" fmla="*/ 5355019 w 12192000"/>
              <a:gd name="connsiteY659" fmla="*/ 1305672 h 3429000"/>
              <a:gd name="connsiteX660" fmla="*/ 5083565 w 12192000"/>
              <a:gd name="connsiteY660" fmla="*/ 1750121 h 3429000"/>
              <a:gd name="connsiteX661" fmla="*/ 4713577 w 12192000"/>
              <a:gd name="connsiteY661" fmla="*/ 2187803 h 3429000"/>
              <a:gd name="connsiteX662" fmla="*/ 3989559 w 12192000"/>
              <a:gd name="connsiteY662" fmla="*/ 2716945 h 3429000"/>
              <a:gd name="connsiteX663" fmla="*/ 3939824 w 12192000"/>
              <a:gd name="connsiteY663" fmla="*/ 2637900 h 3429000"/>
              <a:gd name="connsiteX664" fmla="*/ 4584537 w 12192000"/>
              <a:gd name="connsiteY664" fmla="*/ 1895826 h 3429000"/>
              <a:gd name="connsiteX665" fmla="*/ 5037105 w 12192000"/>
              <a:gd name="connsiteY665" fmla="*/ 1659765 h 3429000"/>
              <a:gd name="connsiteX666" fmla="*/ 5039930 w 12192000"/>
              <a:gd name="connsiteY666" fmla="*/ 1660585 h 3429000"/>
              <a:gd name="connsiteX667" fmla="*/ 5263764 w 12192000"/>
              <a:gd name="connsiteY667" fmla="*/ 1306525 h 3429000"/>
              <a:gd name="connsiteX668" fmla="*/ 4086300 w 12192000"/>
              <a:gd name="connsiteY668" fmla="*/ 1455599 h 3429000"/>
              <a:gd name="connsiteX669" fmla="*/ 4085485 w 12192000"/>
              <a:gd name="connsiteY669" fmla="*/ 1470070 h 3429000"/>
              <a:gd name="connsiteX670" fmla="*/ 3871915 w 12192000"/>
              <a:gd name="connsiteY670" fmla="*/ 1824645 h 3429000"/>
              <a:gd name="connsiteX671" fmla="*/ 3799374 w 12192000"/>
              <a:gd name="connsiteY671" fmla="*/ 2037127 h 3429000"/>
              <a:gd name="connsiteX672" fmla="*/ 3498850 w 12192000"/>
              <a:gd name="connsiteY672" fmla="*/ 3232888 h 3429000"/>
              <a:gd name="connsiteX673" fmla="*/ 3399216 w 12192000"/>
              <a:gd name="connsiteY673" fmla="*/ 3429000 h 3429000"/>
              <a:gd name="connsiteX674" fmla="*/ 3303688 w 12192000"/>
              <a:gd name="connsiteY674" fmla="*/ 3429000 h 3429000"/>
              <a:gd name="connsiteX675" fmla="*/ 3391774 w 12192000"/>
              <a:gd name="connsiteY675" fmla="*/ 3268181 h 3429000"/>
              <a:gd name="connsiteX676" fmla="*/ 3735540 w 12192000"/>
              <a:gd name="connsiteY676" fmla="*/ 2117923 h 3429000"/>
              <a:gd name="connsiteX677" fmla="*/ 3729438 w 12192000"/>
              <a:gd name="connsiteY677" fmla="*/ 2140058 h 3429000"/>
              <a:gd name="connsiteX678" fmla="*/ 3707782 w 12192000"/>
              <a:gd name="connsiteY678" fmla="*/ 2215908 h 3429000"/>
              <a:gd name="connsiteX679" fmla="*/ 3583827 w 12192000"/>
              <a:gd name="connsiteY679" fmla="*/ 2610215 h 3429000"/>
              <a:gd name="connsiteX680" fmla="*/ 3547861 w 12192000"/>
              <a:gd name="connsiteY680" fmla="*/ 2700609 h 3429000"/>
              <a:gd name="connsiteX681" fmla="*/ 3490905 w 12192000"/>
              <a:gd name="connsiteY681" fmla="*/ 2848660 h 3429000"/>
              <a:gd name="connsiteX682" fmla="*/ 3455859 w 12192000"/>
              <a:gd name="connsiteY682" fmla="*/ 2962301 h 3429000"/>
              <a:gd name="connsiteX683" fmla="*/ 3429112 w 12192000"/>
              <a:gd name="connsiteY683" fmla="*/ 3050469 h 3429000"/>
              <a:gd name="connsiteX684" fmla="*/ 3304862 w 12192000"/>
              <a:gd name="connsiteY684" fmla="*/ 3367476 h 3429000"/>
              <a:gd name="connsiteX685" fmla="*/ 3276071 w 12192000"/>
              <a:gd name="connsiteY685" fmla="*/ 3429000 h 3429000"/>
              <a:gd name="connsiteX686" fmla="*/ 3240805 w 12192000"/>
              <a:gd name="connsiteY686" fmla="*/ 3429000 h 3429000"/>
              <a:gd name="connsiteX687" fmla="*/ 3275917 w 12192000"/>
              <a:gd name="connsiteY687" fmla="*/ 3354192 h 3429000"/>
              <a:gd name="connsiteX688" fmla="*/ 3399358 w 12192000"/>
              <a:gd name="connsiteY688" fmla="*/ 3040011 h 3429000"/>
              <a:gd name="connsiteX689" fmla="*/ 3425650 w 12192000"/>
              <a:gd name="connsiteY689" fmla="*/ 2952333 h 3429000"/>
              <a:gd name="connsiteX690" fmla="*/ 3460661 w 12192000"/>
              <a:gd name="connsiteY690" fmla="*/ 2837763 h 3429000"/>
              <a:gd name="connsiteX691" fmla="*/ 3518021 w 12192000"/>
              <a:gd name="connsiteY691" fmla="*/ 2688298 h 3429000"/>
              <a:gd name="connsiteX692" fmla="*/ 3554035 w 12192000"/>
              <a:gd name="connsiteY692" fmla="*/ 2598832 h 3429000"/>
              <a:gd name="connsiteX693" fmla="*/ 3677174 w 12192000"/>
              <a:gd name="connsiteY693" fmla="*/ 2207351 h 3429000"/>
              <a:gd name="connsiteX694" fmla="*/ 3698819 w 12192000"/>
              <a:gd name="connsiteY694" fmla="*/ 2131503 h 3429000"/>
              <a:gd name="connsiteX695" fmla="*/ 3702094 w 12192000"/>
              <a:gd name="connsiteY695" fmla="*/ 2120194 h 3429000"/>
              <a:gd name="connsiteX696" fmla="*/ 3398355 w 12192000"/>
              <a:gd name="connsiteY696" fmla="*/ 2665603 h 3429000"/>
              <a:gd name="connsiteX697" fmla="*/ 3193941 w 12192000"/>
              <a:gd name="connsiteY697" fmla="*/ 3369775 h 3429000"/>
              <a:gd name="connsiteX698" fmla="*/ 3184140 w 12192000"/>
              <a:gd name="connsiteY698" fmla="*/ 3429000 h 3429000"/>
              <a:gd name="connsiteX699" fmla="*/ 3099978 w 12192000"/>
              <a:gd name="connsiteY699" fmla="*/ 3429000 h 3429000"/>
              <a:gd name="connsiteX700" fmla="*/ 3101556 w 12192000"/>
              <a:gd name="connsiteY700" fmla="*/ 3414337 h 3429000"/>
              <a:gd name="connsiteX701" fmla="*/ 3370162 w 12192000"/>
              <a:gd name="connsiteY701" fmla="*/ 2356550 h 3429000"/>
              <a:gd name="connsiteX702" fmla="*/ 3746477 w 12192000"/>
              <a:gd name="connsiteY702" fmla="*/ 1948889 h 3429000"/>
              <a:gd name="connsiteX703" fmla="*/ 3863399 w 12192000"/>
              <a:gd name="connsiteY703" fmla="*/ 1658257 h 3429000"/>
              <a:gd name="connsiteX704" fmla="*/ 3968712 w 12192000"/>
              <a:gd name="connsiteY704" fmla="*/ 1484989 h 3429000"/>
              <a:gd name="connsiteX705" fmla="*/ 2792390 w 12192000"/>
              <a:gd name="connsiteY705" fmla="*/ 1953974 h 3429000"/>
              <a:gd name="connsiteX706" fmla="*/ 2714982 w 12192000"/>
              <a:gd name="connsiteY706" fmla="*/ 1998051 h 3429000"/>
              <a:gd name="connsiteX707" fmla="*/ 2813361 w 12192000"/>
              <a:gd name="connsiteY707" fmla="*/ 2594912 h 3429000"/>
              <a:gd name="connsiteX708" fmla="*/ 2688430 w 12192000"/>
              <a:gd name="connsiteY708" fmla="*/ 3372564 h 3429000"/>
              <a:gd name="connsiteX709" fmla="*/ 2629626 w 12192000"/>
              <a:gd name="connsiteY709" fmla="*/ 3334394 h 3429000"/>
              <a:gd name="connsiteX710" fmla="*/ 2565328 w 12192000"/>
              <a:gd name="connsiteY710" fmla="*/ 2087399 h 3429000"/>
              <a:gd name="connsiteX711" fmla="*/ 1922999 w 12192000"/>
              <a:gd name="connsiteY711" fmla="*/ 2551343 h 3429000"/>
              <a:gd name="connsiteX712" fmla="*/ 1950261 w 12192000"/>
              <a:gd name="connsiteY712" fmla="*/ 2976858 h 3429000"/>
              <a:gd name="connsiteX713" fmla="*/ 2365554 w 12192000"/>
              <a:gd name="connsiteY713" fmla="*/ 3330107 h 3429000"/>
              <a:gd name="connsiteX714" fmla="*/ 2424142 w 12192000"/>
              <a:gd name="connsiteY714" fmla="*/ 3429000 h 3429000"/>
              <a:gd name="connsiteX715" fmla="*/ 2395994 w 12192000"/>
              <a:gd name="connsiteY715" fmla="*/ 3429000 h 3429000"/>
              <a:gd name="connsiteX716" fmla="*/ 2392863 w 12192000"/>
              <a:gd name="connsiteY716" fmla="*/ 3423964 h 3429000"/>
              <a:gd name="connsiteX717" fmla="*/ 2017589 w 12192000"/>
              <a:gd name="connsiteY717" fmla="*/ 3064982 h 3429000"/>
              <a:gd name="connsiteX718" fmla="*/ 2147336 w 12192000"/>
              <a:gd name="connsiteY718" fmla="*/ 3165052 h 3429000"/>
              <a:gd name="connsiteX719" fmla="*/ 2207047 w 12192000"/>
              <a:gd name="connsiteY719" fmla="*/ 3225540 h 3429000"/>
              <a:gd name="connsiteX720" fmla="*/ 2299106 w 12192000"/>
              <a:gd name="connsiteY720" fmla="*/ 3349931 h 3429000"/>
              <a:gd name="connsiteX721" fmla="*/ 2314430 w 12192000"/>
              <a:gd name="connsiteY721" fmla="*/ 3372144 h 3429000"/>
              <a:gd name="connsiteX722" fmla="*/ 2352406 w 12192000"/>
              <a:gd name="connsiteY722" fmla="*/ 3429000 h 3429000"/>
              <a:gd name="connsiteX723" fmla="*/ 2314492 w 12192000"/>
              <a:gd name="connsiteY723" fmla="*/ 3429000 h 3429000"/>
              <a:gd name="connsiteX724" fmla="*/ 2288095 w 12192000"/>
              <a:gd name="connsiteY724" fmla="*/ 3389030 h 3429000"/>
              <a:gd name="connsiteX725" fmla="*/ 2272768 w 12192000"/>
              <a:gd name="connsiteY725" fmla="*/ 3366822 h 3429000"/>
              <a:gd name="connsiteX726" fmla="*/ 2182715 w 12192000"/>
              <a:gd name="connsiteY726" fmla="*/ 3246071 h 3429000"/>
              <a:gd name="connsiteX727" fmla="*/ 2032061 w 12192000"/>
              <a:gd name="connsiteY727" fmla="*/ 3112380 h 3429000"/>
              <a:gd name="connsiteX728" fmla="*/ 2257220 w 12192000"/>
              <a:gd name="connsiteY728" fmla="*/ 3397257 h 3429000"/>
              <a:gd name="connsiteX729" fmla="*/ 2281324 w 12192000"/>
              <a:gd name="connsiteY729" fmla="*/ 3429000 h 3429000"/>
              <a:gd name="connsiteX730" fmla="*/ 2242860 w 12192000"/>
              <a:gd name="connsiteY730" fmla="*/ 3429000 h 3429000"/>
              <a:gd name="connsiteX731" fmla="*/ 2232818 w 12192000"/>
              <a:gd name="connsiteY731" fmla="*/ 3415926 h 3429000"/>
              <a:gd name="connsiteX732" fmla="*/ 1990172 w 12192000"/>
              <a:gd name="connsiteY732" fmla="*/ 3113121 h 3429000"/>
              <a:gd name="connsiteX733" fmla="*/ 2124090 w 12192000"/>
              <a:gd name="connsiteY733" fmla="*/ 3332017 h 3429000"/>
              <a:gd name="connsiteX734" fmla="*/ 2200380 w 12192000"/>
              <a:gd name="connsiteY734" fmla="*/ 3429000 h 3429000"/>
              <a:gd name="connsiteX735" fmla="*/ 2147507 w 12192000"/>
              <a:gd name="connsiteY735" fmla="*/ 3429000 h 3429000"/>
              <a:gd name="connsiteX736" fmla="*/ 2070668 w 12192000"/>
              <a:gd name="connsiteY736" fmla="*/ 3332520 h 3429000"/>
              <a:gd name="connsiteX737" fmla="*/ 1975142 w 12192000"/>
              <a:gd name="connsiteY737" fmla="*/ 3156570 h 3429000"/>
              <a:gd name="connsiteX738" fmla="*/ 2050035 w 12192000"/>
              <a:gd name="connsiteY738" fmla="*/ 3384345 h 3429000"/>
              <a:gd name="connsiteX739" fmla="*/ 2063025 w 12192000"/>
              <a:gd name="connsiteY739" fmla="*/ 3429000 h 3429000"/>
              <a:gd name="connsiteX740" fmla="*/ 2021675 w 12192000"/>
              <a:gd name="connsiteY740" fmla="*/ 3429000 h 3429000"/>
              <a:gd name="connsiteX741" fmla="*/ 2019308 w 12192000"/>
              <a:gd name="connsiteY741" fmla="*/ 3418118 h 3429000"/>
              <a:gd name="connsiteX742" fmla="*/ 1938835 w 12192000"/>
              <a:gd name="connsiteY742" fmla="*/ 3122160 h 3429000"/>
              <a:gd name="connsiteX743" fmla="*/ 1953230 w 12192000"/>
              <a:gd name="connsiteY743" fmla="*/ 3330699 h 3429000"/>
              <a:gd name="connsiteX744" fmla="*/ 1956763 w 12192000"/>
              <a:gd name="connsiteY744" fmla="*/ 3349191 h 3429000"/>
              <a:gd name="connsiteX745" fmla="*/ 1967925 w 12192000"/>
              <a:gd name="connsiteY745" fmla="*/ 3429000 h 3429000"/>
              <a:gd name="connsiteX746" fmla="*/ 1936622 w 12192000"/>
              <a:gd name="connsiteY746" fmla="*/ 3429000 h 3429000"/>
              <a:gd name="connsiteX747" fmla="*/ 1926261 w 12192000"/>
              <a:gd name="connsiteY747" fmla="*/ 3355064 h 3429000"/>
              <a:gd name="connsiteX748" fmla="*/ 1922724 w 12192000"/>
              <a:gd name="connsiteY748" fmla="*/ 3336577 h 3429000"/>
              <a:gd name="connsiteX749" fmla="*/ 1904650 w 12192000"/>
              <a:gd name="connsiteY749" fmla="*/ 3210616 h 3429000"/>
              <a:gd name="connsiteX750" fmla="*/ 1885273 w 12192000"/>
              <a:gd name="connsiteY750" fmla="*/ 3429000 h 3429000"/>
              <a:gd name="connsiteX751" fmla="*/ 1854363 w 12192000"/>
              <a:gd name="connsiteY751" fmla="*/ 3429000 h 3429000"/>
              <a:gd name="connsiteX752" fmla="*/ 1880391 w 12192000"/>
              <a:gd name="connsiteY752" fmla="*/ 3174796 h 3429000"/>
              <a:gd name="connsiteX753" fmla="*/ 1818273 w 12192000"/>
              <a:gd name="connsiteY753" fmla="*/ 3286729 h 3429000"/>
              <a:gd name="connsiteX754" fmla="*/ 1794691 w 12192000"/>
              <a:gd name="connsiteY754" fmla="*/ 3414239 h 3429000"/>
              <a:gd name="connsiteX755" fmla="*/ 1794914 w 12192000"/>
              <a:gd name="connsiteY755" fmla="*/ 3429000 h 3429000"/>
              <a:gd name="connsiteX756" fmla="*/ 1746128 w 12192000"/>
              <a:gd name="connsiteY756" fmla="*/ 3429000 h 3429000"/>
              <a:gd name="connsiteX757" fmla="*/ 1753934 w 12192000"/>
              <a:gd name="connsiteY757" fmla="*/ 3295796 h 3429000"/>
              <a:gd name="connsiteX758" fmla="*/ 1792053 w 12192000"/>
              <a:gd name="connsiteY758" fmla="*/ 3143396 h 3429000"/>
              <a:gd name="connsiteX759" fmla="*/ 1862248 w 12192000"/>
              <a:gd name="connsiteY759" fmla="*/ 2837397 h 3429000"/>
              <a:gd name="connsiteX760" fmla="*/ 1862250 w 12192000"/>
              <a:gd name="connsiteY760" fmla="*/ 2604531 h 3429000"/>
              <a:gd name="connsiteX761" fmla="*/ 1211999 w 12192000"/>
              <a:gd name="connsiteY761" fmla="*/ 3254610 h 3429000"/>
              <a:gd name="connsiteX762" fmla="*/ 1213266 w 12192000"/>
              <a:gd name="connsiteY762" fmla="*/ 3262947 h 3429000"/>
              <a:gd name="connsiteX763" fmla="*/ 1203370 w 12192000"/>
              <a:gd name="connsiteY763" fmla="*/ 3421676 h 3429000"/>
              <a:gd name="connsiteX764" fmla="*/ 1203671 w 12192000"/>
              <a:gd name="connsiteY764" fmla="*/ 3429000 h 3429000"/>
              <a:gd name="connsiteX765" fmla="*/ 1143180 w 12192000"/>
              <a:gd name="connsiteY765" fmla="*/ 3429000 h 3429000"/>
              <a:gd name="connsiteX766" fmla="*/ 1142176 w 12192000"/>
              <a:gd name="connsiteY766" fmla="*/ 3337045 h 3429000"/>
              <a:gd name="connsiteX767" fmla="*/ 1067484 w 12192000"/>
              <a:gd name="connsiteY767" fmla="*/ 3429000 h 3429000"/>
              <a:gd name="connsiteX768" fmla="*/ 953928 w 12192000"/>
              <a:gd name="connsiteY768" fmla="*/ 3429000 h 3429000"/>
              <a:gd name="connsiteX769" fmla="*/ 959715 w 12192000"/>
              <a:gd name="connsiteY769" fmla="*/ 3421185 h 3429000"/>
              <a:gd name="connsiteX770" fmla="*/ 1483788 w 12192000"/>
              <a:gd name="connsiteY770" fmla="*/ 2830174 h 3429000"/>
              <a:gd name="connsiteX771" fmla="*/ 1100671 w 12192000"/>
              <a:gd name="connsiteY771" fmla="*/ 2823137 h 3429000"/>
              <a:gd name="connsiteX772" fmla="*/ 1090144 w 12192000"/>
              <a:gd name="connsiteY772" fmla="*/ 2827748 h 3429000"/>
              <a:gd name="connsiteX773" fmla="*/ 1095872 w 12192000"/>
              <a:gd name="connsiteY773" fmla="*/ 2842892 h 3429000"/>
              <a:gd name="connsiteX774" fmla="*/ 262785 w 12192000"/>
              <a:gd name="connsiteY774" fmla="*/ 3416450 h 3429000"/>
              <a:gd name="connsiteX775" fmla="*/ 209968 w 12192000"/>
              <a:gd name="connsiteY775" fmla="*/ 3341713 h 3429000"/>
              <a:gd name="connsiteX776" fmla="*/ 873460 w 12192000"/>
              <a:gd name="connsiteY776" fmla="*/ 2824768 h 3429000"/>
              <a:gd name="connsiteX777" fmla="*/ 192686 w 12192000"/>
              <a:gd name="connsiteY777" fmla="*/ 2420257 h 3429000"/>
              <a:gd name="connsiteX778" fmla="*/ 4696 w 12192000"/>
              <a:gd name="connsiteY778" fmla="*/ 2268668 h 3429000"/>
              <a:gd name="connsiteX779" fmla="*/ 0 w 12192000"/>
              <a:gd name="connsiteY779" fmla="*/ 2260984 h 3429000"/>
              <a:gd name="connsiteX780" fmla="*/ 0 w 12192000"/>
              <a:gd name="connsiteY780" fmla="*/ 2084472 h 3429000"/>
              <a:gd name="connsiteX781" fmla="*/ 174101 w 12192000"/>
              <a:gd name="connsiteY781" fmla="*/ 2191277 h 3429000"/>
              <a:gd name="connsiteX782" fmla="*/ 891800 w 12192000"/>
              <a:gd name="connsiteY782" fmla="*/ 2607935 h 3429000"/>
              <a:gd name="connsiteX783" fmla="*/ 1072219 w 12192000"/>
              <a:gd name="connsiteY783" fmla="*/ 2740443 h 3429000"/>
              <a:gd name="connsiteX784" fmla="*/ 1074117 w 12192000"/>
              <a:gd name="connsiteY784" fmla="*/ 2741301 h 3429000"/>
              <a:gd name="connsiteX785" fmla="*/ 1083114 w 12192000"/>
              <a:gd name="connsiteY785" fmla="*/ 2745131 h 3429000"/>
              <a:gd name="connsiteX786" fmla="*/ 1543010 w 12192000"/>
              <a:gd name="connsiteY786" fmla="*/ 2762140 h 3429000"/>
              <a:gd name="connsiteX787" fmla="*/ 1551080 w 12192000"/>
              <a:gd name="connsiteY787" fmla="*/ 2766006 h 3429000"/>
              <a:gd name="connsiteX788" fmla="*/ 2345443 w 12192000"/>
              <a:gd name="connsiteY788" fmla="*/ 2120882 h 3429000"/>
              <a:gd name="connsiteX789" fmla="*/ 1721499 w 12192000"/>
              <a:gd name="connsiteY789" fmla="*/ 2170969 h 3429000"/>
              <a:gd name="connsiteX790" fmla="*/ 767716 w 12192000"/>
              <a:gd name="connsiteY790" fmla="*/ 2043768 h 3429000"/>
              <a:gd name="connsiteX791" fmla="*/ 722147 w 12192000"/>
              <a:gd name="connsiteY791" fmla="*/ 1964091 h 3429000"/>
              <a:gd name="connsiteX792" fmla="*/ 1485552 w 12192000"/>
              <a:gd name="connsiteY792" fmla="*/ 1884202 h 3429000"/>
              <a:gd name="connsiteX793" fmla="*/ 2143004 w 12192000"/>
              <a:gd name="connsiteY793" fmla="*/ 1973420 h 3429000"/>
              <a:gd name="connsiteX794" fmla="*/ 1933391 w 12192000"/>
              <a:gd name="connsiteY794" fmla="*/ 1727971 h 3429000"/>
              <a:gd name="connsiteX795" fmla="*/ 1827118 w 12192000"/>
              <a:gd name="connsiteY795" fmla="*/ 1539410 h 3429000"/>
              <a:gd name="connsiteX796" fmla="*/ 1837349 w 12192000"/>
              <a:gd name="connsiteY796" fmla="*/ 1527357 h 3429000"/>
              <a:gd name="connsiteX797" fmla="*/ 2162835 w 12192000"/>
              <a:gd name="connsiteY797" fmla="*/ 1758853 h 3429000"/>
              <a:gd name="connsiteX798" fmla="*/ 2257167 w 12192000"/>
              <a:gd name="connsiteY798" fmla="*/ 2033123 h 3429000"/>
              <a:gd name="connsiteX799" fmla="*/ 2261598 w 12192000"/>
              <a:gd name="connsiteY799" fmla="*/ 2038998 h 3429000"/>
              <a:gd name="connsiteX800" fmla="*/ 2437177 w 12192000"/>
              <a:gd name="connsiteY800" fmla="*/ 2050608 h 3429000"/>
              <a:gd name="connsiteX801" fmla="*/ 2445247 w 12192000"/>
              <a:gd name="connsiteY801" fmla="*/ 2054476 h 3429000"/>
              <a:gd name="connsiteX802" fmla="*/ 2743626 w 12192000"/>
              <a:gd name="connsiteY802" fmla="*/ 1875819 h 3429000"/>
              <a:gd name="connsiteX803" fmla="*/ 3048102 w 12192000"/>
              <a:gd name="connsiteY803" fmla="*/ 1721595 h 3429000"/>
              <a:gd name="connsiteX804" fmla="*/ 1799414 w 12192000"/>
              <a:gd name="connsiteY804" fmla="*/ 1265732 h 3429000"/>
              <a:gd name="connsiteX805" fmla="*/ 1771735 w 12192000"/>
              <a:gd name="connsiteY805" fmla="*/ 1190929 h 3429000"/>
              <a:gd name="connsiteX806" fmla="*/ 3104273 w 12192000"/>
              <a:gd name="connsiteY806" fmla="*/ 1647159 h 3429000"/>
              <a:gd name="connsiteX807" fmla="*/ 3113245 w 12192000"/>
              <a:gd name="connsiteY807" fmla="*/ 1661705 h 3429000"/>
              <a:gd name="connsiteX808" fmla="*/ 3126294 w 12192000"/>
              <a:gd name="connsiteY808" fmla="*/ 1685400 h 3429000"/>
              <a:gd name="connsiteX809" fmla="*/ 3937433 w 12192000"/>
              <a:gd name="connsiteY809" fmla="*/ 1401473 h 3429000"/>
              <a:gd name="connsiteX810" fmla="*/ 3590475 w 12192000"/>
              <a:gd name="connsiteY810" fmla="*/ 1168974 h 3429000"/>
              <a:gd name="connsiteX811" fmla="*/ 3100264 w 12192000"/>
              <a:gd name="connsiteY811" fmla="*/ 1150845 h 3429000"/>
              <a:gd name="connsiteX812" fmla="*/ 2183576 w 12192000"/>
              <a:gd name="connsiteY812" fmla="*/ 798150 h 3429000"/>
              <a:gd name="connsiteX813" fmla="*/ 2151029 w 12192000"/>
              <a:gd name="connsiteY813" fmla="*/ 717947 h 3429000"/>
              <a:gd name="connsiteX814" fmla="*/ 3563434 w 12192000"/>
              <a:gd name="connsiteY814" fmla="*/ 1040115 h 3429000"/>
              <a:gd name="connsiteX815" fmla="*/ 3177952 w 12192000"/>
              <a:gd name="connsiteY815" fmla="*/ 228386 h 3429000"/>
              <a:gd name="connsiteX816" fmla="*/ 3189263 w 12192000"/>
              <a:gd name="connsiteY816" fmla="*/ 196726 h 3429000"/>
              <a:gd name="connsiteX817" fmla="*/ 3560912 w 12192000"/>
              <a:gd name="connsiteY817" fmla="*/ 650863 h 3429000"/>
              <a:gd name="connsiteX818" fmla="*/ 3626636 w 12192000"/>
              <a:gd name="connsiteY818" fmla="*/ 1083230 h 3429000"/>
              <a:gd name="connsiteX819" fmla="*/ 3653088 w 12192000"/>
              <a:gd name="connsiteY819" fmla="*/ 1092417 h 3429000"/>
              <a:gd name="connsiteX820" fmla="*/ 3988128 w 12192000"/>
              <a:gd name="connsiteY820" fmla="*/ 1388267 h 3429000"/>
              <a:gd name="connsiteX821" fmla="*/ 4830582 w 12192000"/>
              <a:gd name="connsiteY821" fmla="*/ 1247000 h 3429000"/>
              <a:gd name="connsiteX822" fmla="*/ 4830100 w 12192000"/>
              <a:gd name="connsiteY822" fmla="*/ 1246554 h 3429000"/>
              <a:gd name="connsiteX823" fmla="*/ 4036318 w 12192000"/>
              <a:gd name="connsiteY823" fmla="*/ 718013 h 3429000"/>
              <a:gd name="connsiteX824" fmla="*/ 3432098 w 12192000"/>
              <a:gd name="connsiteY824" fmla="*/ 108312 h 3429000"/>
              <a:gd name="connsiteX825" fmla="*/ 3446761 w 12192000"/>
              <a:gd name="connsiteY825" fmla="*/ 32278 h 3429000"/>
              <a:gd name="connsiteX826" fmla="*/ 4419733 w 12192000"/>
              <a:gd name="connsiteY826" fmla="*/ 534555 h 3429000"/>
              <a:gd name="connsiteX827" fmla="*/ 4781371 w 12192000"/>
              <a:gd name="connsiteY827" fmla="*/ 1029604 h 3429000"/>
              <a:gd name="connsiteX828" fmla="*/ 4780440 w 12192000"/>
              <a:gd name="connsiteY828" fmla="*/ 1041290 h 3429000"/>
              <a:gd name="connsiteX829" fmla="*/ 4898954 w 12192000"/>
              <a:gd name="connsiteY829" fmla="*/ 1233092 h 3429000"/>
              <a:gd name="connsiteX830" fmla="*/ 4900699 w 12192000"/>
              <a:gd name="connsiteY830" fmla="*/ 1241867 h 3429000"/>
              <a:gd name="connsiteX831" fmla="*/ 5714511 w 12192000"/>
              <a:gd name="connsiteY831" fmla="*/ 1234483 h 3429000"/>
              <a:gd name="connsiteX832" fmla="*/ 5464793 w 12192000"/>
              <a:gd name="connsiteY832" fmla="*/ 964556 h 3429000"/>
              <a:gd name="connsiteX833" fmla="*/ 5461897 w 12192000"/>
              <a:gd name="connsiteY833" fmla="*/ 961879 h 3429000"/>
              <a:gd name="connsiteX834" fmla="*/ 4399417 w 12192000"/>
              <a:gd name="connsiteY834" fmla="*/ 23573 h 3429000"/>
              <a:gd name="connsiteX835" fmla="*/ 4382818 w 12192000"/>
              <a:gd name="connsiteY835" fmla="*/ 0 h 3429000"/>
              <a:gd name="connsiteX836" fmla="*/ 1890928 w 12192000"/>
              <a:gd name="connsiteY836" fmla="*/ 0 h 3429000"/>
              <a:gd name="connsiteX837" fmla="*/ 1994713 w 12192000"/>
              <a:gd name="connsiteY837" fmla="*/ 0 h 3429000"/>
              <a:gd name="connsiteX838" fmla="*/ 1931354 w 12192000"/>
              <a:gd name="connsiteY838" fmla="*/ 46950 h 3429000"/>
              <a:gd name="connsiteX839" fmla="*/ 1765923 w 12192000"/>
              <a:gd name="connsiteY839" fmla="*/ 152043 h 3429000"/>
              <a:gd name="connsiteX840" fmla="*/ 1702258 w 12192000"/>
              <a:gd name="connsiteY840" fmla="*/ 183286 h 3429000"/>
              <a:gd name="connsiteX841" fmla="*/ 1538370 w 12192000"/>
              <a:gd name="connsiteY841" fmla="*/ 382804 h 3429000"/>
              <a:gd name="connsiteX842" fmla="*/ 542867 w 12192000"/>
              <a:gd name="connsiteY842" fmla="*/ 1515092 h 3429000"/>
              <a:gd name="connsiteX843" fmla="*/ 515800 w 12192000"/>
              <a:gd name="connsiteY843" fmla="*/ 1433180 h 3429000"/>
              <a:gd name="connsiteX844" fmla="*/ 909145 w 12192000"/>
              <a:gd name="connsiteY844" fmla="*/ 770225 h 3429000"/>
              <a:gd name="connsiteX845" fmla="*/ 1214067 w 12192000"/>
              <a:gd name="connsiteY845" fmla="*/ 479561 h 3429000"/>
              <a:gd name="connsiteX846" fmla="*/ 640967 w 12192000"/>
              <a:gd name="connsiteY846" fmla="*/ 676601 h 3429000"/>
              <a:gd name="connsiteX847" fmla="*/ 112563 w 12192000"/>
              <a:gd name="connsiteY847" fmla="*/ 967952 h 3429000"/>
              <a:gd name="connsiteX848" fmla="*/ 0 w 12192000"/>
              <a:gd name="connsiteY848" fmla="*/ 1037006 h 3429000"/>
              <a:gd name="connsiteX849" fmla="*/ 0 w 12192000"/>
              <a:gd name="connsiteY849" fmla="*/ 804763 h 3429000"/>
              <a:gd name="connsiteX850" fmla="*/ 36881 w 12192000"/>
              <a:gd name="connsiteY850" fmla="*/ 771118 h 3429000"/>
              <a:gd name="connsiteX851" fmla="*/ 910534 w 12192000"/>
              <a:gd name="connsiteY851" fmla="*/ 200753 h 3429000"/>
              <a:gd name="connsiteX852" fmla="*/ 1578717 w 12192000"/>
              <a:gd name="connsiteY852" fmla="*/ 146982 h 3429000"/>
              <a:gd name="connsiteX853" fmla="*/ 1887945 w 12192000"/>
              <a:gd name="connsiteY853" fmla="*/ 2196 h 3429000"/>
              <a:gd name="connsiteX854" fmla="*/ 1890928 w 12192000"/>
              <a:gd name="connsiteY854" fmla="*/ 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Lst>
            <a:rect l="l" t="t" r="r" b="b"/>
            <a:pathLst>
              <a:path w="12192000" h="3429000">
                <a:moveTo>
                  <a:pt x="369702" y="3283169"/>
                </a:moveTo>
                <a:lnTo>
                  <a:pt x="366575" y="3286556"/>
                </a:lnTo>
                <a:cubicBezTo>
                  <a:pt x="367954" y="3286031"/>
                  <a:pt x="369326" y="3285512"/>
                  <a:pt x="371637" y="3284954"/>
                </a:cubicBezTo>
                <a:lnTo>
                  <a:pt x="369702" y="3283169"/>
                </a:lnTo>
                <a:close/>
                <a:moveTo>
                  <a:pt x="7392322" y="3229238"/>
                </a:moveTo>
                <a:cubicBezTo>
                  <a:pt x="7466250" y="3252109"/>
                  <a:pt x="7539706" y="3278100"/>
                  <a:pt x="7611337" y="3303821"/>
                </a:cubicBezTo>
                <a:cubicBezTo>
                  <a:pt x="7723489" y="3344078"/>
                  <a:pt x="7838666" y="3384801"/>
                  <a:pt x="7955762" y="3413006"/>
                </a:cubicBezTo>
                <a:cubicBezTo>
                  <a:pt x="7825893" y="3334794"/>
                  <a:pt x="7655160" y="3276586"/>
                  <a:pt x="7512455" y="3245734"/>
                </a:cubicBezTo>
                <a:lnTo>
                  <a:pt x="7392322" y="3229238"/>
                </a:lnTo>
                <a:close/>
                <a:moveTo>
                  <a:pt x="9928143" y="3086312"/>
                </a:moveTo>
                <a:lnTo>
                  <a:pt x="9753801" y="3096103"/>
                </a:lnTo>
                <a:cubicBezTo>
                  <a:pt x="9696294" y="3099458"/>
                  <a:pt x="9636969" y="3102530"/>
                  <a:pt x="9578027" y="3103104"/>
                </a:cubicBezTo>
                <a:cubicBezTo>
                  <a:pt x="9526546" y="3103538"/>
                  <a:pt x="9474842" y="3101381"/>
                  <a:pt x="9424342" y="3099403"/>
                </a:cubicBezTo>
                <a:cubicBezTo>
                  <a:pt x="9283243" y="3094421"/>
                  <a:pt x="9137206" y="3089329"/>
                  <a:pt x="9001907" y="3131369"/>
                </a:cubicBezTo>
                <a:cubicBezTo>
                  <a:pt x="8974564" y="3139983"/>
                  <a:pt x="8948144" y="3150668"/>
                  <a:pt x="8922138" y="3162702"/>
                </a:cubicBezTo>
                <a:cubicBezTo>
                  <a:pt x="8976395" y="3168451"/>
                  <a:pt x="9031633" y="3171803"/>
                  <a:pt x="9087550" y="3170765"/>
                </a:cubicBezTo>
                <a:cubicBezTo>
                  <a:pt x="9228396" y="3169297"/>
                  <a:pt x="9371812" y="3147077"/>
                  <a:pt x="9512475" y="3134693"/>
                </a:cubicBezTo>
                <a:cubicBezTo>
                  <a:pt x="9626059" y="3125204"/>
                  <a:pt x="9898686" y="3108707"/>
                  <a:pt x="9928143" y="3086312"/>
                </a:cubicBezTo>
                <a:close/>
                <a:moveTo>
                  <a:pt x="9351220" y="3030370"/>
                </a:moveTo>
                <a:cubicBezTo>
                  <a:pt x="9225400" y="3034303"/>
                  <a:pt x="9098278" y="3052291"/>
                  <a:pt x="8999756" y="3100929"/>
                </a:cubicBezTo>
                <a:cubicBezTo>
                  <a:pt x="9138083" y="3059352"/>
                  <a:pt x="9284119" y="3064450"/>
                  <a:pt x="9425830" y="3069517"/>
                </a:cubicBezTo>
                <a:cubicBezTo>
                  <a:pt x="9476320" y="3071495"/>
                  <a:pt x="9528123" y="3073029"/>
                  <a:pt x="9578307" y="3073035"/>
                </a:cubicBezTo>
                <a:cubicBezTo>
                  <a:pt x="9636540" y="3072999"/>
                  <a:pt x="9695359" y="3069204"/>
                  <a:pt x="9752771" y="3066471"/>
                </a:cubicBezTo>
                <a:lnTo>
                  <a:pt x="9852779" y="3060665"/>
                </a:lnTo>
                <a:cubicBezTo>
                  <a:pt x="9815758" y="3055629"/>
                  <a:pt x="9764024" y="3049620"/>
                  <a:pt x="9694862" y="3044140"/>
                </a:cubicBezTo>
                <a:cubicBezTo>
                  <a:pt x="9601553" y="3036560"/>
                  <a:pt x="9477038" y="3026438"/>
                  <a:pt x="9351220" y="3030370"/>
                </a:cubicBezTo>
                <a:close/>
                <a:moveTo>
                  <a:pt x="1019354" y="2886006"/>
                </a:moveTo>
                <a:cubicBezTo>
                  <a:pt x="847231" y="3054030"/>
                  <a:pt x="636234" y="3170053"/>
                  <a:pt x="441046" y="3262153"/>
                </a:cubicBezTo>
                <a:cubicBezTo>
                  <a:pt x="668934" y="3184112"/>
                  <a:pt x="947819" y="3065377"/>
                  <a:pt x="1019354" y="2886006"/>
                </a:cubicBezTo>
                <a:close/>
                <a:moveTo>
                  <a:pt x="991680" y="2869413"/>
                </a:moveTo>
                <a:cubicBezTo>
                  <a:pt x="775775" y="2967465"/>
                  <a:pt x="575302" y="3078871"/>
                  <a:pt x="409060" y="3242470"/>
                </a:cubicBezTo>
                <a:cubicBezTo>
                  <a:pt x="603834" y="3151783"/>
                  <a:pt x="817655" y="3036584"/>
                  <a:pt x="991680" y="2869413"/>
                </a:cubicBezTo>
                <a:close/>
                <a:moveTo>
                  <a:pt x="7254615" y="2482918"/>
                </a:moveTo>
                <a:cubicBezTo>
                  <a:pt x="7274645" y="2505852"/>
                  <a:pt x="7294062" y="2528691"/>
                  <a:pt x="7312589" y="2553309"/>
                </a:cubicBezTo>
                <a:cubicBezTo>
                  <a:pt x="7413753" y="2685421"/>
                  <a:pt x="7483941" y="2837763"/>
                  <a:pt x="7580896" y="2973069"/>
                </a:cubicBezTo>
                <a:cubicBezTo>
                  <a:pt x="7695169" y="3132808"/>
                  <a:pt x="7849203" y="3247399"/>
                  <a:pt x="7990862" y="3378025"/>
                </a:cubicBezTo>
                <a:cubicBezTo>
                  <a:pt x="7962703" y="3319256"/>
                  <a:pt x="7917173" y="3268712"/>
                  <a:pt x="7871964" y="3220139"/>
                </a:cubicBezTo>
                <a:lnTo>
                  <a:pt x="7859674" y="3207358"/>
                </a:lnTo>
                <a:cubicBezTo>
                  <a:pt x="7748530" y="3087822"/>
                  <a:pt x="7645260" y="2957311"/>
                  <a:pt x="7545050" y="2831110"/>
                </a:cubicBezTo>
                <a:cubicBezTo>
                  <a:pt x="7452767" y="2713819"/>
                  <a:pt x="7357042" y="2594723"/>
                  <a:pt x="7254615" y="2482918"/>
                </a:cubicBezTo>
                <a:close/>
                <a:moveTo>
                  <a:pt x="9078855" y="2455754"/>
                </a:moveTo>
                <a:cubicBezTo>
                  <a:pt x="8942634" y="2641158"/>
                  <a:pt x="8787932" y="2886508"/>
                  <a:pt x="8825188" y="3067752"/>
                </a:cubicBezTo>
                <a:cubicBezTo>
                  <a:pt x="8871718" y="2841055"/>
                  <a:pt x="8975231" y="2634621"/>
                  <a:pt x="9078855" y="2455754"/>
                </a:cubicBezTo>
                <a:close/>
                <a:moveTo>
                  <a:pt x="9113805" y="2454072"/>
                </a:moveTo>
                <a:cubicBezTo>
                  <a:pt x="9009770" y="2631592"/>
                  <a:pt x="8903644" y="2838900"/>
                  <a:pt x="8855200" y="3065950"/>
                </a:cubicBezTo>
                <a:cubicBezTo>
                  <a:pt x="8971799" y="2871136"/>
                  <a:pt x="9069545" y="2674069"/>
                  <a:pt x="9113805" y="2454072"/>
                </a:cubicBezTo>
                <a:close/>
                <a:moveTo>
                  <a:pt x="9123940" y="2396040"/>
                </a:moveTo>
                <a:cubicBezTo>
                  <a:pt x="9123142" y="2397205"/>
                  <a:pt x="9122347" y="2398360"/>
                  <a:pt x="9120846" y="2400053"/>
                </a:cubicBezTo>
                <a:lnTo>
                  <a:pt x="9123267" y="2400425"/>
                </a:lnTo>
                <a:cubicBezTo>
                  <a:pt x="9123491" y="2398963"/>
                  <a:pt x="9123716" y="2397502"/>
                  <a:pt x="9123940" y="2396040"/>
                </a:cubicBezTo>
                <a:close/>
                <a:moveTo>
                  <a:pt x="103333" y="2270602"/>
                </a:moveTo>
                <a:cubicBezTo>
                  <a:pt x="133282" y="2297353"/>
                  <a:pt x="175725" y="2333843"/>
                  <a:pt x="233938" y="2380416"/>
                </a:cubicBezTo>
                <a:cubicBezTo>
                  <a:pt x="390802" y="2506412"/>
                  <a:pt x="652575" y="2716703"/>
                  <a:pt x="883580" y="2751710"/>
                </a:cubicBezTo>
                <a:cubicBezTo>
                  <a:pt x="736829" y="2704021"/>
                  <a:pt x="610173" y="2611280"/>
                  <a:pt x="487337" y="2521182"/>
                </a:cubicBezTo>
                <a:cubicBezTo>
                  <a:pt x="443670" y="2488932"/>
                  <a:pt x="398584" y="2456270"/>
                  <a:pt x="354051" y="2425912"/>
                </a:cubicBezTo>
                <a:cubicBezTo>
                  <a:pt x="302352" y="2390720"/>
                  <a:pt x="247963" y="2358429"/>
                  <a:pt x="195436" y="2326068"/>
                </a:cubicBezTo>
                <a:lnTo>
                  <a:pt x="103333" y="2270602"/>
                </a:lnTo>
                <a:close/>
                <a:moveTo>
                  <a:pt x="5539432" y="2213928"/>
                </a:moveTo>
                <a:cubicBezTo>
                  <a:pt x="5544304" y="2230969"/>
                  <a:pt x="5549664" y="2248449"/>
                  <a:pt x="5555462" y="2265454"/>
                </a:cubicBezTo>
                <a:cubicBezTo>
                  <a:pt x="5631122" y="2480386"/>
                  <a:pt x="5731219" y="2689228"/>
                  <a:pt x="5828270" y="2891663"/>
                </a:cubicBezTo>
                <a:cubicBezTo>
                  <a:pt x="5868407" y="2975290"/>
                  <a:pt x="5908582" y="3059842"/>
                  <a:pt x="5947416" y="3145846"/>
                </a:cubicBezTo>
                <a:cubicBezTo>
                  <a:pt x="5894674" y="2898329"/>
                  <a:pt x="5793018" y="2289484"/>
                  <a:pt x="5539432" y="2213928"/>
                </a:cubicBezTo>
                <a:close/>
                <a:moveTo>
                  <a:pt x="51253" y="2202825"/>
                </a:moveTo>
                <a:lnTo>
                  <a:pt x="211622" y="2299803"/>
                </a:lnTo>
                <a:cubicBezTo>
                  <a:pt x="264592" y="2331684"/>
                  <a:pt x="319013" y="2364908"/>
                  <a:pt x="371652" y="2400062"/>
                </a:cubicBezTo>
                <a:cubicBezTo>
                  <a:pt x="417589" y="2430824"/>
                  <a:pt x="462230" y="2463964"/>
                  <a:pt x="505903" y="2496221"/>
                </a:cubicBezTo>
                <a:cubicBezTo>
                  <a:pt x="628246" y="2585875"/>
                  <a:pt x="754907" y="2678611"/>
                  <a:pt x="899240" y="2724068"/>
                </a:cubicBezTo>
                <a:cubicBezTo>
                  <a:pt x="928476" y="2733153"/>
                  <a:pt x="958088" y="2739887"/>
                  <a:pt x="988114" y="2745204"/>
                </a:cubicBezTo>
                <a:cubicBezTo>
                  <a:pt x="943280" y="2707411"/>
                  <a:pt x="896194" y="2671100"/>
                  <a:pt x="845971" y="2638177"/>
                </a:cubicBezTo>
                <a:cubicBezTo>
                  <a:pt x="720131" y="2554257"/>
                  <a:pt x="580034" y="2486740"/>
                  <a:pt x="448057" y="2412376"/>
                </a:cubicBezTo>
                <a:cubicBezTo>
                  <a:pt x="341781" y="2351886"/>
                  <a:pt x="90319" y="2201263"/>
                  <a:pt x="51253" y="2202825"/>
                </a:cubicBezTo>
                <a:close/>
                <a:moveTo>
                  <a:pt x="2606687" y="2201718"/>
                </a:moveTo>
                <a:cubicBezTo>
                  <a:pt x="2484040" y="2523782"/>
                  <a:pt x="2550772" y="2876470"/>
                  <a:pt x="2645658" y="3211259"/>
                </a:cubicBezTo>
                <a:cubicBezTo>
                  <a:pt x="2605413" y="2891984"/>
                  <a:pt x="2566733" y="2541903"/>
                  <a:pt x="2606687" y="2201718"/>
                </a:cubicBezTo>
                <a:close/>
                <a:moveTo>
                  <a:pt x="10097724" y="2162852"/>
                </a:moveTo>
                <a:cubicBezTo>
                  <a:pt x="9944682" y="2164954"/>
                  <a:pt x="9791714" y="2182746"/>
                  <a:pt x="9645248" y="2201119"/>
                </a:cubicBezTo>
                <a:cubicBezTo>
                  <a:pt x="9610727" y="2205568"/>
                  <a:pt x="9577456" y="2210754"/>
                  <a:pt x="9543858" y="2221510"/>
                </a:cubicBezTo>
                <a:cubicBezTo>
                  <a:pt x="9550063" y="2233642"/>
                  <a:pt x="9629757" y="2204895"/>
                  <a:pt x="9681648" y="2200828"/>
                </a:cubicBezTo>
                <a:cubicBezTo>
                  <a:pt x="9969341" y="2180845"/>
                  <a:pt x="10272689" y="2226720"/>
                  <a:pt x="10557846" y="2172337"/>
                </a:cubicBezTo>
                <a:cubicBezTo>
                  <a:pt x="10473933" y="2182321"/>
                  <a:pt x="10386637" y="2176065"/>
                  <a:pt x="10301704" y="2169847"/>
                </a:cubicBezTo>
                <a:cubicBezTo>
                  <a:pt x="10284536" y="2168562"/>
                  <a:pt x="10267371" y="2167280"/>
                  <a:pt x="10250553" y="2166539"/>
                </a:cubicBezTo>
                <a:cubicBezTo>
                  <a:pt x="10199759" y="2163194"/>
                  <a:pt x="10148737" y="2162152"/>
                  <a:pt x="10097724" y="2162852"/>
                </a:cubicBezTo>
                <a:close/>
                <a:moveTo>
                  <a:pt x="3642057" y="2144487"/>
                </a:moveTo>
                <a:cubicBezTo>
                  <a:pt x="3639338" y="2146453"/>
                  <a:pt x="3635693" y="2148466"/>
                  <a:pt x="3632981" y="2150437"/>
                </a:cubicBezTo>
                <a:cubicBezTo>
                  <a:pt x="3509182" y="2245738"/>
                  <a:pt x="3441993" y="2382556"/>
                  <a:pt x="3382436" y="2523726"/>
                </a:cubicBezTo>
                <a:cubicBezTo>
                  <a:pt x="3286719" y="2750641"/>
                  <a:pt x="3231101" y="2990386"/>
                  <a:pt x="3191929" y="3233669"/>
                </a:cubicBezTo>
                <a:cubicBezTo>
                  <a:pt x="3237125" y="3036250"/>
                  <a:pt x="3296425" y="2842000"/>
                  <a:pt x="3369898" y="2652771"/>
                </a:cubicBezTo>
                <a:cubicBezTo>
                  <a:pt x="3454377" y="2436084"/>
                  <a:pt x="3540614" y="2274753"/>
                  <a:pt x="3642057" y="2144487"/>
                </a:cubicBezTo>
                <a:close/>
                <a:moveTo>
                  <a:pt x="7015907" y="2112548"/>
                </a:moveTo>
                <a:cubicBezTo>
                  <a:pt x="7100896" y="2184517"/>
                  <a:pt x="7181386" y="2261562"/>
                  <a:pt x="7259646" y="2336985"/>
                </a:cubicBezTo>
                <a:cubicBezTo>
                  <a:pt x="7425913" y="2497010"/>
                  <a:pt x="7598167" y="2662445"/>
                  <a:pt x="7741483" y="2850980"/>
                </a:cubicBezTo>
                <a:cubicBezTo>
                  <a:pt x="7847640" y="2990905"/>
                  <a:pt x="7937072" y="3142994"/>
                  <a:pt x="8008941" y="3304560"/>
                </a:cubicBezTo>
                <a:cubicBezTo>
                  <a:pt x="8009955" y="3265639"/>
                  <a:pt x="8010548" y="3225374"/>
                  <a:pt x="7999234" y="3181993"/>
                </a:cubicBezTo>
                <a:cubicBezTo>
                  <a:pt x="7958140" y="3025784"/>
                  <a:pt x="7815502" y="2885397"/>
                  <a:pt x="7715154" y="2768148"/>
                </a:cubicBezTo>
                <a:cubicBezTo>
                  <a:pt x="7576575" y="2605314"/>
                  <a:pt x="7431075" y="2447188"/>
                  <a:pt x="7271900" y="2305551"/>
                </a:cubicBezTo>
                <a:cubicBezTo>
                  <a:pt x="7230409" y="2269079"/>
                  <a:pt x="7098810" y="2161772"/>
                  <a:pt x="7015907" y="2112548"/>
                </a:cubicBezTo>
                <a:close/>
                <a:moveTo>
                  <a:pt x="2650666" y="2101686"/>
                </a:moveTo>
                <a:cubicBezTo>
                  <a:pt x="2650695" y="2102619"/>
                  <a:pt x="2650695" y="2102619"/>
                  <a:pt x="2650249" y="2103101"/>
                </a:cubicBezTo>
                <a:cubicBezTo>
                  <a:pt x="2594633" y="2435991"/>
                  <a:pt x="2624834" y="2783617"/>
                  <a:pt x="2663808" y="3106215"/>
                </a:cubicBezTo>
                <a:cubicBezTo>
                  <a:pt x="2664345" y="2972062"/>
                  <a:pt x="2664881" y="2837909"/>
                  <a:pt x="2665418" y="2703756"/>
                </a:cubicBezTo>
                <a:cubicBezTo>
                  <a:pt x="2666315" y="2516493"/>
                  <a:pt x="2661038" y="2314579"/>
                  <a:pt x="2650666" y="2101686"/>
                </a:cubicBezTo>
                <a:close/>
                <a:moveTo>
                  <a:pt x="10218664" y="2096300"/>
                </a:moveTo>
                <a:cubicBezTo>
                  <a:pt x="10171755" y="2095070"/>
                  <a:pt x="10126463" y="2096064"/>
                  <a:pt x="10086154" y="2096937"/>
                </a:cubicBezTo>
                <a:cubicBezTo>
                  <a:pt x="9975638" y="2099402"/>
                  <a:pt x="9876341" y="2102370"/>
                  <a:pt x="9778614" y="2121189"/>
                </a:cubicBezTo>
                <a:cubicBezTo>
                  <a:pt x="9714017" y="2133376"/>
                  <a:pt x="9654494" y="2152286"/>
                  <a:pt x="9601703" y="2176852"/>
                </a:cubicBezTo>
                <a:cubicBezTo>
                  <a:pt x="9614985" y="2174489"/>
                  <a:pt x="9628056" y="2173024"/>
                  <a:pt x="9641684" y="2171203"/>
                </a:cubicBezTo>
                <a:cubicBezTo>
                  <a:pt x="9838075" y="2146001"/>
                  <a:pt x="10046725" y="2122921"/>
                  <a:pt x="10252799" y="2135971"/>
                </a:cubicBezTo>
                <a:lnTo>
                  <a:pt x="10304297" y="2139822"/>
                </a:lnTo>
                <a:cubicBezTo>
                  <a:pt x="10380931" y="2145228"/>
                  <a:pt x="10459361" y="2151014"/>
                  <a:pt x="10533945" y="2144703"/>
                </a:cubicBezTo>
                <a:cubicBezTo>
                  <a:pt x="10504378" y="2139851"/>
                  <a:pt x="10475221" y="2133210"/>
                  <a:pt x="10446061" y="2126562"/>
                </a:cubicBezTo>
                <a:cubicBezTo>
                  <a:pt x="10417803" y="2120116"/>
                  <a:pt x="10389545" y="2113665"/>
                  <a:pt x="10360877" y="2109004"/>
                </a:cubicBezTo>
                <a:cubicBezTo>
                  <a:pt x="10314101" y="2100982"/>
                  <a:pt x="10265574" y="2097529"/>
                  <a:pt x="10218664" y="2096300"/>
                </a:cubicBezTo>
                <a:close/>
                <a:moveTo>
                  <a:pt x="6946849" y="2094271"/>
                </a:moveTo>
                <a:cubicBezTo>
                  <a:pt x="6946657" y="2095520"/>
                  <a:pt x="6946560" y="2096151"/>
                  <a:pt x="6946972" y="2097491"/>
                </a:cubicBezTo>
                <a:cubicBezTo>
                  <a:pt x="6980090" y="2172397"/>
                  <a:pt x="7043425" y="2232082"/>
                  <a:pt x="7105827" y="2289700"/>
                </a:cubicBezTo>
                <a:lnTo>
                  <a:pt x="7126431" y="2308872"/>
                </a:lnTo>
                <a:cubicBezTo>
                  <a:pt x="7289613" y="2460736"/>
                  <a:pt x="7430828" y="2638705"/>
                  <a:pt x="7567269" y="2811461"/>
                </a:cubicBezTo>
                <a:cubicBezTo>
                  <a:pt x="7666876" y="2937562"/>
                  <a:pt x="7769633" y="3067348"/>
                  <a:pt x="7880270" y="3186176"/>
                </a:cubicBezTo>
                <a:lnTo>
                  <a:pt x="7892560" y="3198949"/>
                </a:lnTo>
                <a:cubicBezTo>
                  <a:pt x="7919687" y="3228095"/>
                  <a:pt x="7947417" y="3257334"/>
                  <a:pt x="7971643" y="3289236"/>
                </a:cubicBezTo>
                <a:cubicBezTo>
                  <a:pt x="7902183" y="3140208"/>
                  <a:pt x="7817787" y="2999779"/>
                  <a:pt x="7719359" y="2870011"/>
                </a:cubicBezTo>
                <a:cubicBezTo>
                  <a:pt x="7577670" y="2683005"/>
                  <a:pt x="7405928" y="2518293"/>
                  <a:pt x="7240170" y="2358985"/>
                </a:cubicBezTo>
                <a:cubicBezTo>
                  <a:pt x="7146175" y="2268975"/>
                  <a:pt x="7050053" y="2176722"/>
                  <a:pt x="6946849" y="2094271"/>
                </a:cubicBezTo>
                <a:close/>
                <a:moveTo>
                  <a:pt x="2680277" y="2050204"/>
                </a:moveTo>
                <a:cubicBezTo>
                  <a:pt x="2679826" y="2050692"/>
                  <a:pt x="2679381" y="2051173"/>
                  <a:pt x="2678972" y="2052582"/>
                </a:cubicBezTo>
                <a:cubicBezTo>
                  <a:pt x="2691463" y="2283555"/>
                  <a:pt x="2697451" y="2503139"/>
                  <a:pt x="2696666" y="2704836"/>
                </a:cubicBezTo>
                <a:lnTo>
                  <a:pt x="2695769" y="2961955"/>
                </a:lnTo>
                <a:cubicBezTo>
                  <a:pt x="2712509" y="2868144"/>
                  <a:pt x="2727840" y="2773916"/>
                  <a:pt x="2739893" y="2679357"/>
                </a:cubicBezTo>
                <a:cubicBezTo>
                  <a:pt x="2767348" y="2457500"/>
                  <a:pt x="2737035" y="2258445"/>
                  <a:pt x="2680277" y="2050204"/>
                </a:cubicBezTo>
                <a:close/>
                <a:moveTo>
                  <a:pt x="1132195" y="2038980"/>
                </a:moveTo>
                <a:cubicBezTo>
                  <a:pt x="1313054" y="2066211"/>
                  <a:pt x="1494925" y="2083628"/>
                  <a:pt x="1679056" y="2087907"/>
                </a:cubicBezTo>
                <a:cubicBezTo>
                  <a:pt x="1838007" y="2091331"/>
                  <a:pt x="1983050" y="2061313"/>
                  <a:pt x="2128648" y="2045249"/>
                </a:cubicBezTo>
                <a:cubicBezTo>
                  <a:pt x="2028248" y="2038548"/>
                  <a:pt x="1925543" y="2044055"/>
                  <a:pt x="1825619" y="2049447"/>
                </a:cubicBezTo>
                <a:lnTo>
                  <a:pt x="1737798" y="2054353"/>
                </a:lnTo>
                <a:cubicBezTo>
                  <a:pt x="1536509" y="2063800"/>
                  <a:pt x="1332771" y="2058439"/>
                  <a:pt x="1132195" y="2038980"/>
                </a:cubicBezTo>
                <a:close/>
                <a:moveTo>
                  <a:pt x="10104407" y="2029317"/>
                </a:moveTo>
                <a:cubicBezTo>
                  <a:pt x="9978788" y="2027650"/>
                  <a:pt x="9828621" y="2050881"/>
                  <a:pt x="9704375" y="2107349"/>
                </a:cubicBezTo>
                <a:cubicBezTo>
                  <a:pt x="9726987" y="2101319"/>
                  <a:pt x="9749595" y="2095291"/>
                  <a:pt x="9773804" y="2090543"/>
                </a:cubicBezTo>
                <a:cubicBezTo>
                  <a:pt x="9873880" y="2071749"/>
                  <a:pt x="9974285" y="2068081"/>
                  <a:pt x="10086605" y="2065992"/>
                </a:cubicBezTo>
                <a:cubicBezTo>
                  <a:pt x="10168672" y="2064085"/>
                  <a:pt x="10271028" y="2062236"/>
                  <a:pt x="10367276" y="2078848"/>
                </a:cubicBezTo>
                <a:cubicBezTo>
                  <a:pt x="10396291" y="2084052"/>
                  <a:pt x="10425102" y="2090151"/>
                  <a:pt x="10454262" y="2096798"/>
                </a:cubicBezTo>
                <a:cubicBezTo>
                  <a:pt x="10493323" y="2105530"/>
                  <a:pt x="10531142" y="2113536"/>
                  <a:pt x="10569223" y="2118311"/>
                </a:cubicBezTo>
                <a:cubicBezTo>
                  <a:pt x="10422236" y="2061328"/>
                  <a:pt x="10260055" y="2031700"/>
                  <a:pt x="10104407" y="2029317"/>
                </a:cubicBezTo>
                <a:close/>
                <a:moveTo>
                  <a:pt x="6861797" y="1990899"/>
                </a:moveTo>
                <a:cubicBezTo>
                  <a:pt x="6869009" y="1991845"/>
                  <a:pt x="6876359" y="1994413"/>
                  <a:pt x="6879594" y="1995547"/>
                </a:cubicBezTo>
                <a:cubicBezTo>
                  <a:pt x="7239561" y="2108402"/>
                  <a:pt x="7549592" y="2502521"/>
                  <a:pt x="7789028" y="2783316"/>
                </a:cubicBezTo>
                <a:cubicBezTo>
                  <a:pt x="7920282" y="2937340"/>
                  <a:pt x="8046009" y="3078973"/>
                  <a:pt x="8093600" y="3281671"/>
                </a:cubicBezTo>
                <a:cubicBezTo>
                  <a:pt x="8106357" y="3335837"/>
                  <a:pt x="8115219" y="3381078"/>
                  <a:pt x="8129425" y="3425298"/>
                </a:cubicBezTo>
                <a:lnTo>
                  <a:pt x="8130898" y="3428998"/>
                </a:lnTo>
                <a:lnTo>
                  <a:pt x="7899365" y="3428998"/>
                </a:lnTo>
                <a:lnTo>
                  <a:pt x="7761176" y="3387656"/>
                </a:lnTo>
                <a:cubicBezTo>
                  <a:pt x="7707614" y="3369833"/>
                  <a:pt x="7654620" y="3350815"/>
                  <a:pt x="7602080" y="3331867"/>
                </a:cubicBezTo>
                <a:cubicBezTo>
                  <a:pt x="7499839" y="3295697"/>
                  <a:pt x="7395868" y="3258609"/>
                  <a:pt x="7289862" y="3230827"/>
                </a:cubicBezTo>
                <a:cubicBezTo>
                  <a:pt x="7386721" y="3273866"/>
                  <a:pt x="7479917" y="3312496"/>
                  <a:pt x="7582411" y="3355122"/>
                </a:cubicBezTo>
                <a:lnTo>
                  <a:pt x="7605759" y="3364465"/>
                </a:lnTo>
                <a:cubicBezTo>
                  <a:pt x="7652356" y="3383785"/>
                  <a:pt x="7694400" y="3400482"/>
                  <a:pt x="7737910" y="3411638"/>
                </a:cubicBezTo>
                <a:lnTo>
                  <a:pt x="7826532" y="3428999"/>
                </a:lnTo>
                <a:lnTo>
                  <a:pt x="7696096" y="3428999"/>
                </a:lnTo>
                <a:lnTo>
                  <a:pt x="7594081" y="3392149"/>
                </a:lnTo>
                <a:lnTo>
                  <a:pt x="7570734" y="3382799"/>
                </a:lnTo>
                <a:lnTo>
                  <a:pt x="7271814" y="3255601"/>
                </a:lnTo>
                <a:cubicBezTo>
                  <a:pt x="7315012" y="3311237"/>
                  <a:pt x="7445060" y="3376183"/>
                  <a:pt x="7585232" y="3421060"/>
                </a:cubicBezTo>
                <a:lnTo>
                  <a:pt x="7613775" y="3428998"/>
                </a:lnTo>
                <a:lnTo>
                  <a:pt x="7522197" y="3428998"/>
                </a:lnTo>
                <a:lnTo>
                  <a:pt x="7410696" y="3374861"/>
                </a:lnTo>
                <a:cubicBezTo>
                  <a:pt x="7272778" y="3302418"/>
                  <a:pt x="7152025" y="3224264"/>
                  <a:pt x="7088673" y="3181396"/>
                </a:cubicBezTo>
                <a:cubicBezTo>
                  <a:pt x="7075202" y="3172287"/>
                  <a:pt x="7065689" y="3153532"/>
                  <a:pt x="7090188" y="3155365"/>
                </a:cubicBezTo>
                <a:cubicBezTo>
                  <a:pt x="7322587" y="3174983"/>
                  <a:pt x="7561036" y="3195528"/>
                  <a:pt x="7780046" y="3282283"/>
                </a:cubicBezTo>
                <a:cubicBezTo>
                  <a:pt x="7810971" y="3294712"/>
                  <a:pt x="7991193" y="3408187"/>
                  <a:pt x="7944957" y="3370347"/>
                </a:cubicBezTo>
                <a:cubicBezTo>
                  <a:pt x="7830578" y="3275934"/>
                  <a:pt x="7705171" y="3188800"/>
                  <a:pt x="7601828" y="3074934"/>
                </a:cubicBezTo>
                <a:cubicBezTo>
                  <a:pt x="7389349" y="2840558"/>
                  <a:pt x="7257096" y="2543523"/>
                  <a:pt x="7042773" y="2305011"/>
                </a:cubicBezTo>
                <a:cubicBezTo>
                  <a:pt x="7007812" y="2266337"/>
                  <a:pt x="6799377" y="2086396"/>
                  <a:pt x="6844835" y="1995988"/>
                </a:cubicBezTo>
                <a:cubicBezTo>
                  <a:pt x="6847512" y="1990632"/>
                  <a:pt x="6854586" y="1989954"/>
                  <a:pt x="6861797" y="1990899"/>
                </a:cubicBezTo>
                <a:close/>
                <a:moveTo>
                  <a:pt x="1456157" y="1942404"/>
                </a:moveTo>
                <a:cubicBezTo>
                  <a:pt x="1385125" y="1944535"/>
                  <a:pt x="1314200" y="1949444"/>
                  <a:pt x="1244432" y="1956601"/>
                </a:cubicBezTo>
                <a:cubicBezTo>
                  <a:pt x="1151404" y="1966142"/>
                  <a:pt x="1060429" y="1979677"/>
                  <a:pt x="973990" y="1995940"/>
                </a:cubicBezTo>
                <a:cubicBezTo>
                  <a:pt x="1017323" y="1996535"/>
                  <a:pt x="1061253" y="2000367"/>
                  <a:pt x="1103809" y="2004720"/>
                </a:cubicBezTo>
                <a:lnTo>
                  <a:pt x="1123454" y="2006727"/>
                </a:lnTo>
                <a:cubicBezTo>
                  <a:pt x="1326373" y="2026563"/>
                  <a:pt x="1533386" y="2032253"/>
                  <a:pt x="1737017" y="2023183"/>
                </a:cubicBezTo>
                <a:lnTo>
                  <a:pt x="1824397" y="2018757"/>
                </a:lnTo>
                <a:cubicBezTo>
                  <a:pt x="1905266" y="2014590"/>
                  <a:pt x="1987993" y="2010352"/>
                  <a:pt x="2070059" y="2012660"/>
                </a:cubicBezTo>
                <a:cubicBezTo>
                  <a:pt x="1883310" y="1954634"/>
                  <a:pt x="1669251" y="1936013"/>
                  <a:pt x="1456157" y="1942404"/>
                </a:cubicBezTo>
                <a:close/>
                <a:moveTo>
                  <a:pt x="4988186" y="1787467"/>
                </a:moveTo>
                <a:cubicBezTo>
                  <a:pt x="4914642" y="1846764"/>
                  <a:pt x="4843105" y="1909703"/>
                  <a:pt x="4777334" y="1977072"/>
                </a:cubicBezTo>
                <a:cubicBezTo>
                  <a:pt x="4757662" y="1997414"/>
                  <a:pt x="4737537" y="2018249"/>
                  <a:pt x="4718341" y="2039043"/>
                </a:cubicBezTo>
                <a:cubicBezTo>
                  <a:pt x="4681696" y="2077771"/>
                  <a:pt x="4644162" y="2117455"/>
                  <a:pt x="4604655" y="2154434"/>
                </a:cubicBezTo>
                <a:cubicBezTo>
                  <a:pt x="4591636" y="2166592"/>
                  <a:pt x="4578581" y="2177832"/>
                  <a:pt x="4565074" y="2189550"/>
                </a:cubicBezTo>
                <a:cubicBezTo>
                  <a:pt x="4712605" y="2082121"/>
                  <a:pt x="4908425" y="1947611"/>
                  <a:pt x="4988186" y="1787467"/>
                </a:cubicBezTo>
                <a:close/>
                <a:moveTo>
                  <a:pt x="4978032" y="1754809"/>
                </a:moveTo>
                <a:cubicBezTo>
                  <a:pt x="4748175" y="1806846"/>
                  <a:pt x="4611576" y="2001393"/>
                  <a:pt x="4463413" y="2186162"/>
                </a:cubicBezTo>
                <a:cubicBezTo>
                  <a:pt x="4428815" y="2229459"/>
                  <a:pt x="4393697" y="2271384"/>
                  <a:pt x="4358134" y="2313791"/>
                </a:cubicBezTo>
                <a:lnTo>
                  <a:pt x="4376219" y="2300027"/>
                </a:lnTo>
                <a:cubicBezTo>
                  <a:pt x="4445817" y="2246939"/>
                  <a:pt x="4517680" y="2192374"/>
                  <a:pt x="4582340" y="2132037"/>
                </a:cubicBezTo>
                <a:cubicBezTo>
                  <a:pt x="4621394" y="2095545"/>
                  <a:pt x="4658482" y="2056345"/>
                  <a:pt x="4694684" y="2018098"/>
                </a:cubicBezTo>
                <a:cubicBezTo>
                  <a:pt x="4714806" y="1997264"/>
                  <a:pt x="4733997" y="1976475"/>
                  <a:pt x="4754123" y="1955643"/>
                </a:cubicBezTo>
                <a:cubicBezTo>
                  <a:pt x="4823909" y="1883925"/>
                  <a:pt x="4899949" y="1817074"/>
                  <a:pt x="4978032" y="1754809"/>
                </a:cubicBezTo>
                <a:close/>
                <a:moveTo>
                  <a:pt x="7427076" y="1713684"/>
                </a:moveTo>
                <a:cubicBezTo>
                  <a:pt x="7446602" y="1723725"/>
                  <a:pt x="7466122" y="1733767"/>
                  <a:pt x="7485963" y="1745783"/>
                </a:cubicBezTo>
                <a:cubicBezTo>
                  <a:pt x="7567460" y="1796071"/>
                  <a:pt x="7639772" y="1857770"/>
                  <a:pt x="7719410" y="1928281"/>
                </a:cubicBezTo>
                <a:cubicBezTo>
                  <a:pt x="7777835" y="1979518"/>
                  <a:pt x="7850375" y="2043816"/>
                  <a:pt x="7907163" y="2117863"/>
                </a:cubicBezTo>
                <a:cubicBezTo>
                  <a:pt x="7924160" y="2140331"/>
                  <a:pt x="7940457" y="2163330"/>
                  <a:pt x="7956656" y="2186961"/>
                </a:cubicBezTo>
                <a:cubicBezTo>
                  <a:pt x="7978464" y="2218485"/>
                  <a:pt x="7999857" y="2248676"/>
                  <a:pt x="8023445" y="2276642"/>
                </a:cubicBezTo>
                <a:cubicBezTo>
                  <a:pt x="7956400" y="2140150"/>
                  <a:pt x="7861731" y="2014166"/>
                  <a:pt x="7754656" y="1912546"/>
                </a:cubicBezTo>
                <a:cubicBezTo>
                  <a:pt x="7668081" y="1830722"/>
                  <a:pt x="7548884" y="1751582"/>
                  <a:pt x="7427076" y="1713684"/>
                </a:cubicBezTo>
                <a:close/>
                <a:moveTo>
                  <a:pt x="7312201" y="1699278"/>
                </a:moveTo>
                <a:cubicBezTo>
                  <a:pt x="7322935" y="1706049"/>
                  <a:pt x="7332964" y="1713350"/>
                  <a:pt x="7343603" y="1720746"/>
                </a:cubicBezTo>
                <a:cubicBezTo>
                  <a:pt x="7496266" y="1828079"/>
                  <a:pt x="7656157" y="1944847"/>
                  <a:pt x="7791759" y="2086717"/>
                </a:cubicBezTo>
                <a:lnTo>
                  <a:pt x="7825280" y="2122608"/>
                </a:lnTo>
                <a:cubicBezTo>
                  <a:pt x="7875363" y="2175773"/>
                  <a:pt x="7926463" y="2230374"/>
                  <a:pt x="7982410" y="2273551"/>
                </a:cubicBezTo>
                <a:cubicBezTo>
                  <a:pt x="7964809" y="2250989"/>
                  <a:pt x="7948608" y="2227366"/>
                  <a:pt x="7932408" y="2203736"/>
                </a:cubicBezTo>
                <a:cubicBezTo>
                  <a:pt x="7916712" y="2180836"/>
                  <a:pt x="7901020" y="2157930"/>
                  <a:pt x="7883927" y="2136087"/>
                </a:cubicBezTo>
                <a:cubicBezTo>
                  <a:pt x="7828664" y="2064188"/>
                  <a:pt x="7757146" y="2001331"/>
                  <a:pt x="7699832" y="1950904"/>
                </a:cubicBezTo>
                <a:cubicBezTo>
                  <a:pt x="7621217" y="1881828"/>
                  <a:pt x="7550116" y="1820322"/>
                  <a:pt x="7470240" y="1771559"/>
                </a:cubicBezTo>
                <a:cubicBezTo>
                  <a:pt x="7417598" y="1739141"/>
                  <a:pt x="7364314" y="1714956"/>
                  <a:pt x="7312201" y="1699278"/>
                </a:cubicBezTo>
                <a:close/>
                <a:moveTo>
                  <a:pt x="7244057" y="1695233"/>
                </a:moveTo>
                <a:cubicBezTo>
                  <a:pt x="7240832" y="1708197"/>
                  <a:pt x="7314310" y="1738040"/>
                  <a:pt x="7353035" y="1768318"/>
                </a:cubicBezTo>
                <a:cubicBezTo>
                  <a:pt x="7566127" y="1938091"/>
                  <a:pt x="7749139" y="2166671"/>
                  <a:pt x="7981878" y="2309345"/>
                </a:cubicBezTo>
                <a:cubicBezTo>
                  <a:pt x="7917138" y="2262903"/>
                  <a:pt x="7860147" y="2202267"/>
                  <a:pt x="7804780" y="2143174"/>
                </a:cubicBezTo>
                <a:cubicBezTo>
                  <a:pt x="7793606" y="2131210"/>
                  <a:pt x="7782433" y="2119247"/>
                  <a:pt x="7771164" y="2107908"/>
                </a:cubicBezTo>
                <a:cubicBezTo>
                  <a:pt x="7637791" y="1967658"/>
                  <a:pt x="7478920" y="1852329"/>
                  <a:pt x="7327465" y="1745181"/>
                </a:cubicBezTo>
                <a:cubicBezTo>
                  <a:pt x="7300620" y="1726330"/>
                  <a:pt x="7274186" y="1708825"/>
                  <a:pt x="7244057" y="1695233"/>
                </a:cubicBezTo>
                <a:close/>
                <a:moveTo>
                  <a:pt x="7133363" y="1621246"/>
                </a:moveTo>
                <a:cubicBezTo>
                  <a:pt x="7577149" y="1692491"/>
                  <a:pt x="7947715" y="1926125"/>
                  <a:pt x="8128687" y="2361959"/>
                </a:cubicBezTo>
                <a:cubicBezTo>
                  <a:pt x="8276565" y="2476246"/>
                  <a:pt x="8400253" y="2615012"/>
                  <a:pt x="8497002" y="2775913"/>
                </a:cubicBezTo>
                <a:cubicBezTo>
                  <a:pt x="8503575" y="2712856"/>
                  <a:pt x="8502497" y="2730666"/>
                  <a:pt x="8514292" y="2586372"/>
                </a:cubicBezTo>
                <a:cubicBezTo>
                  <a:pt x="8536052" y="2320157"/>
                  <a:pt x="8547760" y="2104819"/>
                  <a:pt x="8491838" y="1907275"/>
                </a:cubicBezTo>
                <a:cubicBezTo>
                  <a:pt x="8507078" y="1838180"/>
                  <a:pt x="8575461" y="1922481"/>
                  <a:pt x="8605731" y="2171804"/>
                </a:cubicBezTo>
                <a:cubicBezTo>
                  <a:pt x="8608350" y="2316349"/>
                  <a:pt x="8605836" y="2462029"/>
                  <a:pt x="8594880" y="2610262"/>
                </a:cubicBezTo>
                <a:cubicBezTo>
                  <a:pt x="8575957" y="2862971"/>
                  <a:pt x="8542313" y="3114716"/>
                  <a:pt x="8494242" y="3363600"/>
                </a:cubicBezTo>
                <a:cubicBezTo>
                  <a:pt x="8597730" y="3298745"/>
                  <a:pt x="8691862" y="3210036"/>
                  <a:pt x="8794675" y="3161735"/>
                </a:cubicBezTo>
                <a:cubicBezTo>
                  <a:pt x="8796362" y="3158786"/>
                  <a:pt x="8798755" y="3155312"/>
                  <a:pt x="8800448" y="3152371"/>
                </a:cubicBezTo>
                <a:cubicBezTo>
                  <a:pt x="8795284" y="3149656"/>
                  <a:pt x="8790221" y="3146317"/>
                  <a:pt x="8788186" y="3143441"/>
                </a:cubicBezTo>
                <a:cubicBezTo>
                  <a:pt x="8594646" y="2882498"/>
                  <a:pt x="8993712" y="2429248"/>
                  <a:pt x="9137232" y="2236639"/>
                </a:cubicBezTo>
                <a:cubicBezTo>
                  <a:pt x="9150495" y="2218816"/>
                  <a:pt x="9217510" y="2246384"/>
                  <a:pt x="9216765" y="2267416"/>
                </a:cubicBezTo>
                <a:cubicBezTo>
                  <a:pt x="9208076" y="2554368"/>
                  <a:pt x="9105464" y="2799377"/>
                  <a:pt x="8969849" y="3037405"/>
                </a:cubicBezTo>
                <a:cubicBezTo>
                  <a:pt x="9192790" y="2953070"/>
                  <a:pt x="9514633" y="2995367"/>
                  <a:pt x="9706237" y="2990148"/>
                </a:cubicBezTo>
                <a:cubicBezTo>
                  <a:pt x="9875985" y="2986062"/>
                  <a:pt x="9998989" y="2995957"/>
                  <a:pt x="10110375" y="3134116"/>
                </a:cubicBezTo>
                <a:cubicBezTo>
                  <a:pt x="10119737" y="3145800"/>
                  <a:pt x="10104347" y="3149204"/>
                  <a:pt x="10096281" y="3149254"/>
                </a:cubicBezTo>
                <a:cubicBezTo>
                  <a:pt x="9752742" y="3155519"/>
                  <a:pt x="9411210" y="3213343"/>
                  <a:pt x="9067672" y="3219608"/>
                </a:cubicBezTo>
                <a:cubicBezTo>
                  <a:pt x="9008636" y="3220807"/>
                  <a:pt x="8918484" y="3198657"/>
                  <a:pt x="8859441" y="3212028"/>
                </a:cubicBezTo>
                <a:cubicBezTo>
                  <a:pt x="8858839" y="3211935"/>
                  <a:pt x="8858138" y="3212468"/>
                  <a:pt x="8857528" y="3212375"/>
                </a:cubicBezTo>
                <a:cubicBezTo>
                  <a:pt x="8854312" y="3213158"/>
                  <a:pt x="8851192" y="3213319"/>
                  <a:pt x="8848579" y="3214204"/>
                </a:cubicBezTo>
                <a:cubicBezTo>
                  <a:pt x="8763018" y="3241925"/>
                  <a:pt x="8669480" y="3330768"/>
                  <a:pt x="8576285" y="3395788"/>
                </a:cubicBezTo>
                <a:lnTo>
                  <a:pt x="8519159" y="3428998"/>
                </a:lnTo>
                <a:lnTo>
                  <a:pt x="8393540" y="3428998"/>
                </a:lnTo>
                <a:lnTo>
                  <a:pt x="8417346" y="3316652"/>
                </a:lnTo>
                <a:cubicBezTo>
                  <a:pt x="8445294" y="3171749"/>
                  <a:pt x="8467982" y="3025800"/>
                  <a:pt x="8485502" y="2879216"/>
                </a:cubicBezTo>
                <a:cubicBezTo>
                  <a:pt x="8483369" y="2876964"/>
                  <a:pt x="8481139" y="2875343"/>
                  <a:pt x="8480214" y="2873278"/>
                </a:cubicBezTo>
                <a:cubicBezTo>
                  <a:pt x="8389148" y="2691471"/>
                  <a:pt x="8265637" y="2535433"/>
                  <a:pt x="8112215" y="2408768"/>
                </a:cubicBezTo>
                <a:cubicBezTo>
                  <a:pt x="8107469" y="2407403"/>
                  <a:pt x="8101510" y="2405843"/>
                  <a:pt x="8095146" y="2402943"/>
                </a:cubicBezTo>
                <a:cubicBezTo>
                  <a:pt x="7720999" y="2241157"/>
                  <a:pt x="7460805" y="1881579"/>
                  <a:pt x="7131946" y="1646653"/>
                </a:cubicBezTo>
                <a:cubicBezTo>
                  <a:pt x="7120196" y="1638444"/>
                  <a:pt x="7107334" y="1617255"/>
                  <a:pt x="7133363" y="1621246"/>
                </a:cubicBezTo>
                <a:close/>
                <a:moveTo>
                  <a:pt x="1903353" y="1615827"/>
                </a:moveTo>
                <a:cubicBezTo>
                  <a:pt x="1900901" y="1620058"/>
                  <a:pt x="1913196" y="1636331"/>
                  <a:pt x="1936931" y="1664954"/>
                </a:cubicBezTo>
                <a:cubicBezTo>
                  <a:pt x="2021149" y="1767773"/>
                  <a:pt x="2108079" y="1868623"/>
                  <a:pt x="2195868" y="1967574"/>
                </a:cubicBezTo>
                <a:cubicBezTo>
                  <a:pt x="2196092" y="1880013"/>
                  <a:pt x="2155695" y="1801515"/>
                  <a:pt x="2088852" y="1737123"/>
                </a:cubicBezTo>
                <a:cubicBezTo>
                  <a:pt x="2054441" y="1703572"/>
                  <a:pt x="2001584" y="1662839"/>
                  <a:pt x="1958241" y="1638955"/>
                </a:cubicBezTo>
                <a:cubicBezTo>
                  <a:pt x="1922998" y="1619408"/>
                  <a:pt x="1905803" y="1611595"/>
                  <a:pt x="1903353" y="1615827"/>
                </a:cubicBezTo>
                <a:close/>
                <a:moveTo>
                  <a:pt x="11544294" y="1515364"/>
                </a:moveTo>
                <a:cubicBezTo>
                  <a:pt x="11560186" y="1751994"/>
                  <a:pt x="11601886" y="2047223"/>
                  <a:pt x="11755210" y="2159157"/>
                </a:cubicBezTo>
                <a:cubicBezTo>
                  <a:pt x="11638730" y="1953912"/>
                  <a:pt x="11582097" y="1724179"/>
                  <a:pt x="11544294" y="1515364"/>
                </a:cubicBezTo>
                <a:close/>
                <a:moveTo>
                  <a:pt x="11571408" y="1489599"/>
                </a:moveTo>
                <a:cubicBezTo>
                  <a:pt x="11607963" y="1697676"/>
                  <a:pt x="11663078" y="1929905"/>
                  <a:pt x="11778250" y="2136760"/>
                </a:cubicBezTo>
                <a:cubicBezTo>
                  <a:pt x="11740096" y="1906710"/>
                  <a:pt x="11685166" y="1688152"/>
                  <a:pt x="11571408" y="1489599"/>
                </a:cubicBezTo>
                <a:close/>
                <a:moveTo>
                  <a:pt x="11540154" y="1438303"/>
                </a:moveTo>
                <a:cubicBezTo>
                  <a:pt x="11540302" y="1439748"/>
                  <a:pt x="11540443" y="1441186"/>
                  <a:pt x="11540380" y="1443526"/>
                </a:cubicBezTo>
                <a:lnTo>
                  <a:pt x="11542590" y="1442112"/>
                </a:lnTo>
                <a:lnTo>
                  <a:pt x="11540154" y="1438303"/>
                </a:lnTo>
                <a:close/>
                <a:moveTo>
                  <a:pt x="10567662" y="1437948"/>
                </a:moveTo>
                <a:cubicBezTo>
                  <a:pt x="10522198" y="1438672"/>
                  <a:pt x="10476263" y="1443522"/>
                  <a:pt x="10431225" y="1448568"/>
                </a:cubicBezTo>
                <a:cubicBezTo>
                  <a:pt x="10381279" y="1454457"/>
                  <a:pt x="10328981" y="1460314"/>
                  <a:pt x="10277556" y="1460247"/>
                </a:cubicBezTo>
                <a:cubicBezTo>
                  <a:pt x="10236449" y="1460475"/>
                  <a:pt x="10195262" y="1456932"/>
                  <a:pt x="10155875" y="1453769"/>
                </a:cubicBezTo>
                <a:cubicBezTo>
                  <a:pt x="10128043" y="1451639"/>
                  <a:pt x="10100420" y="1448611"/>
                  <a:pt x="10072733" y="1447924"/>
                </a:cubicBezTo>
                <a:cubicBezTo>
                  <a:pt x="10009605" y="1445377"/>
                  <a:pt x="9945053" y="1449112"/>
                  <a:pt x="9882500" y="1452330"/>
                </a:cubicBezTo>
                <a:cubicBezTo>
                  <a:pt x="9817947" y="1456065"/>
                  <a:pt x="9751031" y="1459772"/>
                  <a:pt x="9685205" y="1456650"/>
                </a:cubicBezTo>
                <a:lnTo>
                  <a:pt x="9666932" y="1456075"/>
                </a:lnTo>
                <a:cubicBezTo>
                  <a:pt x="9647413" y="1454768"/>
                  <a:pt x="9627689" y="1454349"/>
                  <a:pt x="9608662" y="1455027"/>
                </a:cubicBezTo>
                <a:cubicBezTo>
                  <a:pt x="9746940" y="1477717"/>
                  <a:pt x="9886187" y="1498258"/>
                  <a:pt x="10026230" y="1509088"/>
                </a:cubicBezTo>
                <a:cubicBezTo>
                  <a:pt x="10217917" y="1525217"/>
                  <a:pt x="10389161" y="1492336"/>
                  <a:pt x="10567662" y="1437948"/>
                </a:cubicBezTo>
                <a:close/>
                <a:moveTo>
                  <a:pt x="10221015" y="1354657"/>
                </a:moveTo>
                <a:cubicBezTo>
                  <a:pt x="10183412" y="1353731"/>
                  <a:pt x="10145345" y="1354278"/>
                  <a:pt x="10107121" y="1356091"/>
                </a:cubicBezTo>
                <a:cubicBezTo>
                  <a:pt x="9954224" y="1363347"/>
                  <a:pt x="9798826" y="1390883"/>
                  <a:pt x="9660668" y="1425595"/>
                </a:cubicBezTo>
                <a:cubicBezTo>
                  <a:pt x="9663924" y="1425814"/>
                  <a:pt x="9666276" y="1425838"/>
                  <a:pt x="9669531" y="1426057"/>
                </a:cubicBezTo>
                <a:lnTo>
                  <a:pt x="9687254" y="1426986"/>
                </a:lnTo>
                <a:cubicBezTo>
                  <a:pt x="9751279" y="1429722"/>
                  <a:pt x="9817637" y="1426370"/>
                  <a:pt x="9881290" y="1422445"/>
                </a:cubicBezTo>
                <a:cubicBezTo>
                  <a:pt x="9944395" y="1418874"/>
                  <a:pt x="10009857" y="1415334"/>
                  <a:pt x="10074432" y="1417715"/>
                </a:cubicBezTo>
                <a:cubicBezTo>
                  <a:pt x="10102466" y="1418944"/>
                  <a:pt x="10131190" y="1421269"/>
                  <a:pt x="10159369" y="1423935"/>
                </a:cubicBezTo>
                <a:cubicBezTo>
                  <a:pt x="10198208" y="1427456"/>
                  <a:pt x="10239045" y="1430459"/>
                  <a:pt x="10278706" y="1430393"/>
                </a:cubicBezTo>
                <a:cubicBezTo>
                  <a:pt x="10328324" y="1430079"/>
                  <a:pt x="10379724" y="1424023"/>
                  <a:pt x="10429120" y="1418493"/>
                </a:cubicBezTo>
                <a:cubicBezTo>
                  <a:pt x="10465435" y="1414425"/>
                  <a:pt x="10501756" y="1410354"/>
                  <a:pt x="10538565" y="1408270"/>
                </a:cubicBezTo>
                <a:cubicBezTo>
                  <a:pt x="10442450" y="1373463"/>
                  <a:pt x="10333824" y="1357435"/>
                  <a:pt x="10221015" y="1354657"/>
                </a:cubicBezTo>
                <a:close/>
                <a:moveTo>
                  <a:pt x="1979378" y="1340504"/>
                </a:moveTo>
                <a:cubicBezTo>
                  <a:pt x="2251008" y="1517802"/>
                  <a:pt x="2557265" y="1617794"/>
                  <a:pt x="2882120" y="1635547"/>
                </a:cubicBezTo>
                <a:cubicBezTo>
                  <a:pt x="2852884" y="1626476"/>
                  <a:pt x="2822307" y="1618842"/>
                  <a:pt x="2793103" y="1610699"/>
                </a:cubicBezTo>
                <a:lnTo>
                  <a:pt x="2770041" y="1604634"/>
                </a:lnTo>
                <a:cubicBezTo>
                  <a:pt x="2500352" y="1533917"/>
                  <a:pt x="2236095" y="1435963"/>
                  <a:pt x="1979378" y="1340504"/>
                </a:cubicBezTo>
                <a:close/>
                <a:moveTo>
                  <a:pt x="1927410" y="1287164"/>
                </a:moveTo>
                <a:cubicBezTo>
                  <a:pt x="1938311" y="1291848"/>
                  <a:pt x="1949172" y="1295604"/>
                  <a:pt x="1959587" y="1299849"/>
                </a:cubicBezTo>
                <a:cubicBezTo>
                  <a:pt x="2224818" y="1398692"/>
                  <a:pt x="2499050" y="1501367"/>
                  <a:pt x="2777707" y="1574991"/>
                </a:cubicBezTo>
                <a:lnTo>
                  <a:pt x="2800768" y="1581056"/>
                </a:lnTo>
                <a:lnTo>
                  <a:pt x="2879408" y="1602590"/>
                </a:lnTo>
                <a:cubicBezTo>
                  <a:pt x="2873718" y="1600024"/>
                  <a:pt x="2868475" y="1596973"/>
                  <a:pt x="2862295" y="1593958"/>
                </a:cubicBezTo>
                <a:cubicBezTo>
                  <a:pt x="2846112" y="1585292"/>
                  <a:pt x="2829972" y="1577555"/>
                  <a:pt x="2813343" y="1569369"/>
                </a:cubicBezTo>
                <a:cubicBezTo>
                  <a:pt x="2759214" y="1543589"/>
                  <a:pt x="2702010" y="1522123"/>
                  <a:pt x="2646245" y="1501999"/>
                </a:cubicBezTo>
                <a:cubicBezTo>
                  <a:pt x="2437298" y="1424662"/>
                  <a:pt x="2221285" y="1345272"/>
                  <a:pt x="1999243" y="1301524"/>
                </a:cubicBezTo>
                <a:lnTo>
                  <a:pt x="1979527" y="1297651"/>
                </a:lnTo>
                <a:lnTo>
                  <a:pt x="1927410" y="1287164"/>
                </a:lnTo>
                <a:close/>
                <a:moveTo>
                  <a:pt x="1997014" y="1269007"/>
                </a:moveTo>
                <a:lnTo>
                  <a:pt x="2005458" y="1270540"/>
                </a:lnTo>
                <a:cubicBezTo>
                  <a:pt x="2229844" y="1314659"/>
                  <a:pt x="2447268" y="1394456"/>
                  <a:pt x="2657186" y="1472687"/>
                </a:cubicBezTo>
                <a:cubicBezTo>
                  <a:pt x="2713431" y="1493259"/>
                  <a:pt x="2771565" y="1514688"/>
                  <a:pt x="2826662" y="1541362"/>
                </a:cubicBezTo>
                <a:cubicBezTo>
                  <a:pt x="2843286" y="1549544"/>
                  <a:pt x="2859914" y="1557729"/>
                  <a:pt x="2876100" y="1566397"/>
                </a:cubicBezTo>
                <a:cubicBezTo>
                  <a:pt x="2929811" y="1593592"/>
                  <a:pt x="2984941" y="1621189"/>
                  <a:pt x="3042600" y="1630532"/>
                </a:cubicBezTo>
                <a:cubicBezTo>
                  <a:pt x="2779645" y="1343909"/>
                  <a:pt x="2376891" y="1276645"/>
                  <a:pt x="1997014" y="1269007"/>
                </a:cubicBezTo>
                <a:close/>
                <a:moveTo>
                  <a:pt x="9857254" y="846904"/>
                </a:moveTo>
                <a:cubicBezTo>
                  <a:pt x="9525980" y="871770"/>
                  <a:pt x="9241479" y="935703"/>
                  <a:pt x="8989866" y="1043742"/>
                </a:cubicBezTo>
                <a:lnTo>
                  <a:pt x="8931614" y="1069508"/>
                </a:lnTo>
                <a:cubicBezTo>
                  <a:pt x="8902659" y="1082659"/>
                  <a:pt x="8873359" y="1095268"/>
                  <a:pt x="8843711" y="1107334"/>
                </a:cubicBezTo>
                <a:cubicBezTo>
                  <a:pt x="8889894" y="1093124"/>
                  <a:pt x="8937874" y="1079296"/>
                  <a:pt x="8966093" y="1073509"/>
                </a:cubicBezTo>
                <a:cubicBezTo>
                  <a:pt x="9076195" y="1052142"/>
                  <a:pt x="9187512" y="1039967"/>
                  <a:pt x="9299227" y="1025994"/>
                </a:cubicBezTo>
                <a:cubicBezTo>
                  <a:pt x="9502333" y="1000326"/>
                  <a:pt x="9654280" y="888586"/>
                  <a:pt x="9857254" y="846904"/>
                </a:cubicBezTo>
                <a:close/>
                <a:moveTo>
                  <a:pt x="9615182" y="791499"/>
                </a:moveTo>
                <a:cubicBezTo>
                  <a:pt x="9415185" y="799027"/>
                  <a:pt x="9214426" y="900700"/>
                  <a:pt x="9023688" y="996819"/>
                </a:cubicBezTo>
                <a:cubicBezTo>
                  <a:pt x="9256457" y="903127"/>
                  <a:pt x="9516545" y="844854"/>
                  <a:pt x="9814527" y="819048"/>
                </a:cubicBezTo>
                <a:cubicBezTo>
                  <a:pt x="9748431" y="796943"/>
                  <a:pt x="9681848" y="788991"/>
                  <a:pt x="9615182" y="791499"/>
                </a:cubicBezTo>
                <a:close/>
                <a:moveTo>
                  <a:pt x="2305292" y="790492"/>
                </a:moveTo>
                <a:cubicBezTo>
                  <a:pt x="2631112" y="948847"/>
                  <a:pt x="3011879" y="1106878"/>
                  <a:pt x="3360922" y="1100373"/>
                </a:cubicBezTo>
                <a:cubicBezTo>
                  <a:pt x="3408391" y="1099405"/>
                  <a:pt x="3451278" y="1088839"/>
                  <a:pt x="3492420" y="1081145"/>
                </a:cubicBezTo>
                <a:cubicBezTo>
                  <a:pt x="3448862" y="1074966"/>
                  <a:pt x="3405674" y="1066449"/>
                  <a:pt x="3364086" y="1051340"/>
                </a:cubicBezTo>
                <a:cubicBezTo>
                  <a:pt x="3314946" y="1033747"/>
                  <a:pt x="3269673" y="1008082"/>
                  <a:pt x="3225818" y="982822"/>
                </a:cubicBezTo>
                <a:cubicBezTo>
                  <a:pt x="3194830" y="964966"/>
                  <a:pt x="3162431" y="946699"/>
                  <a:pt x="3129696" y="931704"/>
                </a:cubicBezTo>
                <a:cubicBezTo>
                  <a:pt x="3030558" y="886774"/>
                  <a:pt x="2920899" y="869731"/>
                  <a:pt x="2814545" y="853955"/>
                </a:cubicBezTo>
                <a:cubicBezTo>
                  <a:pt x="2648192" y="828474"/>
                  <a:pt x="2475773" y="802762"/>
                  <a:pt x="2305292" y="790492"/>
                </a:cubicBezTo>
                <a:close/>
                <a:moveTo>
                  <a:pt x="2626982" y="777450"/>
                </a:moveTo>
                <a:cubicBezTo>
                  <a:pt x="2581807" y="776467"/>
                  <a:pt x="2536327" y="776706"/>
                  <a:pt x="2490617" y="777951"/>
                </a:cubicBezTo>
                <a:cubicBezTo>
                  <a:pt x="2601507" y="790748"/>
                  <a:pt x="2711611" y="807309"/>
                  <a:pt x="2819869" y="823936"/>
                </a:cubicBezTo>
                <a:cubicBezTo>
                  <a:pt x="2928115" y="840564"/>
                  <a:pt x="3040565" y="857495"/>
                  <a:pt x="3143018" y="903698"/>
                </a:cubicBezTo>
                <a:cubicBezTo>
                  <a:pt x="3177162" y="919099"/>
                  <a:pt x="3210046" y="937808"/>
                  <a:pt x="3241520" y="956112"/>
                </a:cubicBezTo>
                <a:cubicBezTo>
                  <a:pt x="3284409" y="980477"/>
                  <a:pt x="3328265" y="1005739"/>
                  <a:pt x="3374575" y="1022517"/>
                </a:cubicBezTo>
                <a:cubicBezTo>
                  <a:pt x="3416609" y="1037134"/>
                  <a:pt x="3460730" y="1045620"/>
                  <a:pt x="3505221" y="1051757"/>
                </a:cubicBezTo>
                <a:cubicBezTo>
                  <a:pt x="3244537" y="851088"/>
                  <a:pt x="2943211" y="784332"/>
                  <a:pt x="2626982" y="777450"/>
                </a:cubicBezTo>
                <a:close/>
                <a:moveTo>
                  <a:pt x="9258094" y="529602"/>
                </a:moveTo>
                <a:cubicBezTo>
                  <a:pt x="9013678" y="577086"/>
                  <a:pt x="8768731" y="631051"/>
                  <a:pt x="8526712" y="690804"/>
                </a:cubicBezTo>
                <a:cubicBezTo>
                  <a:pt x="8781748" y="694003"/>
                  <a:pt x="9026494" y="640940"/>
                  <a:pt x="9258094" y="529602"/>
                </a:cubicBezTo>
                <a:close/>
                <a:moveTo>
                  <a:pt x="1310106" y="514217"/>
                </a:moveTo>
                <a:cubicBezTo>
                  <a:pt x="1129544" y="634332"/>
                  <a:pt x="976804" y="783308"/>
                  <a:pt x="854994" y="970136"/>
                </a:cubicBezTo>
                <a:cubicBezTo>
                  <a:pt x="813550" y="1033067"/>
                  <a:pt x="777442" y="1099637"/>
                  <a:pt x="742462" y="1165648"/>
                </a:cubicBezTo>
                <a:cubicBezTo>
                  <a:pt x="769633" y="1130245"/>
                  <a:pt x="795392" y="1093436"/>
                  <a:pt x="820602" y="1056915"/>
                </a:cubicBezTo>
                <a:cubicBezTo>
                  <a:pt x="839644" y="1029097"/>
                  <a:pt x="858127" y="1001568"/>
                  <a:pt x="878295" y="974594"/>
                </a:cubicBezTo>
                <a:cubicBezTo>
                  <a:pt x="984168" y="830170"/>
                  <a:pt x="1114491" y="703679"/>
                  <a:pt x="1240607" y="581401"/>
                </a:cubicBezTo>
                <a:lnTo>
                  <a:pt x="1310106" y="514217"/>
                </a:lnTo>
                <a:close/>
                <a:moveTo>
                  <a:pt x="11225213" y="507722"/>
                </a:moveTo>
                <a:cubicBezTo>
                  <a:pt x="11207028" y="593695"/>
                  <a:pt x="11194593" y="681355"/>
                  <a:pt x="11182914" y="767771"/>
                </a:cubicBezTo>
                <a:cubicBezTo>
                  <a:pt x="11164076" y="906276"/>
                  <a:pt x="11145116" y="1049465"/>
                  <a:pt x="11099211" y="1184594"/>
                </a:cubicBezTo>
                <a:cubicBezTo>
                  <a:pt x="11088245" y="1216134"/>
                  <a:pt x="11076378" y="1247477"/>
                  <a:pt x="11064509" y="1278830"/>
                </a:cubicBezTo>
                <a:lnTo>
                  <a:pt x="11049349" y="1318418"/>
                </a:lnTo>
                <a:cubicBezTo>
                  <a:pt x="11022123" y="1390250"/>
                  <a:pt x="10998838" y="1463390"/>
                  <a:pt x="10978260" y="1537094"/>
                </a:cubicBezTo>
                <a:cubicBezTo>
                  <a:pt x="11216457" y="1249857"/>
                  <a:pt x="11222923" y="871706"/>
                  <a:pt x="11225213" y="507722"/>
                </a:cubicBezTo>
                <a:close/>
                <a:moveTo>
                  <a:pt x="9168987" y="490232"/>
                </a:moveTo>
                <a:cubicBezTo>
                  <a:pt x="8975366" y="483045"/>
                  <a:pt x="8788341" y="560836"/>
                  <a:pt x="8603910" y="639895"/>
                </a:cubicBezTo>
                <a:cubicBezTo>
                  <a:pt x="8818554" y="588452"/>
                  <a:pt x="9035976" y="541366"/>
                  <a:pt x="9252382" y="498759"/>
                </a:cubicBezTo>
                <a:cubicBezTo>
                  <a:pt x="9224441" y="494020"/>
                  <a:pt x="9196646" y="491259"/>
                  <a:pt x="9168987" y="490232"/>
                </a:cubicBezTo>
                <a:close/>
                <a:moveTo>
                  <a:pt x="11201005" y="471089"/>
                </a:moveTo>
                <a:cubicBezTo>
                  <a:pt x="11064705" y="787426"/>
                  <a:pt x="10958405" y="1112932"/>
                  <a:pt x="10968432" y="1456010"/>
                </a:cubicBezTo>
                <a:cubicBezTo>
                  <a:pt x="10984596" y="1405817"/>
                  <a:pt x="11001105" y="1356171"/>
                  <a:pt x="11019967" y="1306553"/>
                </a:cubicBezTo>
                <a:lnTo>
                  <a:pt x="11035125" y="1266966"/>
                </a:lnTo>
                <a:cubicBezTo>
                  <a:pt x="11047342" y="1236154"/>
                  <a:pt x="11059004" y="1205706"/>
                  <a:pt x="11069972" y="1174168"/>
                </a:cubicBezTo>
                <a:cubicBezTo>
                  <a:pt x="11114708" y="1042083"/>
                  <a:pt x="11133811" y="900343"/>
                  <a:pt x="11152239" y="763628"/>
                </a:cubicBezTo>
                <a:cubicBezTo>
                  <a:pt x="11165272" y="667160"/>
                  <a:pt x="11178361" y="568344"/>
                  <a:pt x="11201005" y="471089"/>
                </a:cubicBezTo>
                <a:close/>
                <a:moveTo>
                  <a:pt x="1423113" y="445565"/>
                </a:moveTo>
                <a:lnTo>
                  <a:pt x="1260565" y="602982"/>
                </a:lnTo>
                <a:cubicBezTo>
                  <a:pt x="1135292" y="724135"/>
                  <a:pt x="1006090" y="850065"/>
                  <a:pt x="901900" y="992236"/>
                </a:cubicBezTo>
                <a:cubicBezTo>
                  <a:pt x="882292" y="1018928"/>
                  <a:pt x="863806" y="1046465"/>
                  <a:pt x="845044" y="1073436"/>
                </a:cubicBezTo>
                <a:cubicBezTo>
                  <a:pt x="797719" y="1142828"/>
                  <a:pt x="747866" y="1214196"/>
                  <a:pt x="685926" y="1274069"/>
                </a:cubicBezTo>
                <a:cubicBezTo>
                  <a:pt x="685087" y="1275192"/>
                  <a:pt x="684806" y="1276038"/>
                  <a:pt x="684248" y="1277721"/>
                </a:cubicBezTo>
                <a:cubicBezTo>
                  <a:pt x="955830" y="1021343"/>
                  <a:pt x="1215323" y="756291"/>
                  <a:pt x="1423113" y="445565"/>
                </a:cubicBezTo>
                <a:close/>
                <a:moveTo>
                  <a:pt x="3316479" y="443136"/>
                </a:moveTo>
                <a:lnTo>
                  <a:pt x="3546806" y="927139"/>
                </a:lnTo>
                <a:cubicBezTo>
                  <a:pt x="3510992" y="788388"/>
                  <a:pt x="3440535" y="657075"/>
                  <a:pt x="3364433" y="524121"/>
                </a:cubicBezTo>
                <a:lnTo>
                  <a:pt x="3316479" y="443136"/>
                </a:lnTo>
                <a:close/>
                <a:moveTo>
                  <a:pt x="10268559" y="442054"/>
                </a:moveTo>
                <a:cubicBezTo>
                  <a:pt x="10277021" y="671939"/>
                  <a:pt x="10375577" y="877148"/>
                  <a:pt x="10494169" y="1091780"/>
                </a:cubicBezTo>
                <a:cubicBezTo>
                  <a:pt x="10447177" y="970850"/>
                  <a:pt x="10400743" y="849562"/>
                  <a:pt x="10356661" y="728302"/>
                </a:cubicBezTo>
                <a:cubicBezTo>
                  <a:pt x="10321871" y="632517"/>
                  <a:pt x="10289232" y="537669"/>
                  <a:pt x="10268559" y="442054"/>
                </a:cubicBezTo>
                <a:close/>
                <a:moveTo>
                  <a:pt x="3291335" y="338420"/>
                </a:moveTo>
                <a:cubicBezTo>
                  <a:pt x="3324815" y="395296"/>
                  <a:pt x="3358740" y="451691"/>
                  <a:pt x="3390805" y="508163"/>
                </a:cubicBezTo>
                <a:cubicBezTo>
                  <a:pt x="3469925" y="646583"/>
                  <a:pt x="3543427" y="784298"/>
                  <a:pt x="3579062" y="930040"/>
                </a:cubicBezTo>
                <a:cubicBezTo>
                  <a:pt x="3585500" y="799842"/>
                  <a:pt x="3547302" y="683076"/>
                  <a:pt x="3467355" y="559130"/>
                </a:cubicBezTo>
                <a:cubicBezTo>
                  <a:pt x="3420192" y="486029"/>
                  <a:pt x="3371016" y="420934"/>
                  <a:pt x="3310753" y="358140"/>
                </a:cubicBezTo>
                <a:cubicBezTo>
                  <a:pt x="3303466" y="350509"/>
                  <a:pt x="3297626" y="344227"/>
                  <a:pt x="3291335" y="338420"/>
                </a:cubicBezTo>
                <a:close/>
                <a:moveTo>
                  <a:pt x="1635889" y="280494"/>
                </a:moveTo>
                <a:lnTo>
                  <a:pt x="1634800" y="302111"/>
                </a:lnTo>
                <a:cubicBezTo>
                  <a:pt x="1634800" y="302111"/>
                  <a:pt x="1635342" y="287795"/>
                  <a:pt x="1635889" y="280494"/>
                </a:cubicBezTo>
                <a:close/>
                <a:moveTo>
                  <a:pt x="10277529" y="272307"/>
                </a:moveTo>
                <a:cubicBezTo>
                  <a:pt x="10277467" y="274640"/>
                  <a:pt x="10276853" y="277334"/>
                  <a:pt x="10276797" y="279672"/>
                </a:cubicBezTo>
                <a:cubicBezTo>
                  <a:pt x="10284209" y="425149"/>
                  <a:pt x="10331835" y="570199"/>
                  <a:pt x="10385906" y="718031"/>
                </a:cubicBezTo>
                <a:cubicBezTo>
                  <a:pt x="10434036" y="850493"/>
                  <a:pt x="10484873" y="983529"/>
                  <a:pt x="10536458" y="1115310"/>
                </a:cubicBezTo>
                <a:cubicBezTo>
                  <a:pt x="10537315" y="979107"/>
                  <a:pt x="10476552" y="837858"/>
                  <a:pt x="10436479" y="715570"/>
                </a:cubicBezTo>
                <a:cubicBezTo>
                  <a:pt x="10386976" y="566354"/>
                  <a:pt x="10333255" y="419072"/>
                  <a:pt x="10277529" y="272307"/>
                </a:cubicBezTo>
                <a:close/>
                <a:moveTo>
                  <a:pt x="1510397" y="255705"/>
                </a:moveTo>
                <a:cubicBezTo>
                  <a:pt x="1390337" y="300510"/>
                  <a:pt x="1267181" y="337747"/>
                  <a:pt x="1146550" y="373012"/>
                </a:cubicBezTo>
                <a:cubicBezTo>
                  <a:pt x="997862" y="416736"/>
                  <a:pt x="843568" y="461871"/>
                  <a:pt x="698834" y="523272"/>
                </a:cubicBezTo>
                <a:cubicBezTo>
                  <a:pt x="460140" y="624106"/>
                  <a:pt x="242842" y="767577"/>
                  <a:pt x="34256" y="918603"/>
                </a:cubicBezTo>
                <a:cubicBezTo>
                  <a:pt x="196048" y="819849"/>
                  <a:pt x="358125" y="721653"/>
                  <a:pt x="527241" y="636078"/>
                </a:cubicBezTo>
                <a:cubicBezTo>
                  <a:pt x="838255" y="479281"/>
                  <a:pt x="1212318" y="434093"/>
                  <a:pt x="1510397" y="255705"/>
                </a:cubicBezTo>
                <a:close/>
                <a:moveTo>
                  <a:pt x="1313114" y="226216"/>
                </a:moveTo>
                <a:cubicBezTo>
                  <a:pt x="1247578" y="225578"/>
                  <a:pt x="1180153" y="227293"/>
                  <a:pt x="1109304" y="240030"/>
                </a:cubicBezTo>
                <a:cubicBezTo>
                  <a:pt x="689821" y="315031"/>
                  <a:pt x="334655" y="603530"/>
                  <a:pt x="8129" y="901519"/>
                </a:cubicBezTo>
                <a:cubicBezTo>
                  <a:pt x="220923" y="747682"/>
                  <a:pt x="442983" y="599720"/>
                  <a:pt x="687572" y="496629"/>
                </a:cubicBezTo>
                <a:cubicBezTo>
                  <a:pt x="833705" y="435223"/>
                  <a:pt x="989118" y="389520"/>
                  <a:pt x="1138365" y="345515"/>
                </a:cubicBezTo>
                <a:cubicBezTo>
                  <a:pt x="1260121" y="309686"/>
                  <a:pt x="1384681" y="272451"/>
                  <a:pt x="1505579" y="226526"/>
                </a:cubicBezTo>
                <a:cubicBezTo>
                  <a:pt x="1442294" y="229846"/>
                  <a:pt x="1378650" y="226854"/>
                  <a:pt x="1313114" y="226216"/>
                </a:cubicBezTo>
                <a:close/>
                <a:moveTo>
                  <a:pt x="3655073" y="221884"/>
                </a:moveTo>
                <a:cubicBezTo>
                  <a:pt x="3768399" y="336347"/>
                  <a:pt x="3873410" y="455450"/>
                  <a:pt x="3989938" y="562685"/>
                </a:cubicBezTo>
                <a:cubicBezTo>
                  <a:pt x="4106468" y="669916"/>
                  <a:pt x="4234512" y="765281"/>
                  <a:pt x="4393907" y="832258"/>
                </a:cubicBezTo>
                <a:cubicBezTo>
                  <a:pt x="4484865" y="870540"/>
                  <a:pt x="4571866" y="903385"/>
                  <a:pt x="4648051" y="945051"/>
                </a:cubicBezTo>
                <a:cubicBezTo>
                  <a:pt x="4566919" y="872848"/>
                  <a:pt x="4474187" y="813216"/>
                  <a:pt x="4383389" y="755369"/>
                </a:cubicBezTo>
                <a:cubicBezTo>
                  <a:pt x="4310251" y="708460"/>
                  <a:pt x="4234739" y="660250"/>
                  <a:pt x="4165508" y="606196"/>
                </a:cubicBezTo>
                <a:cubicBezTo>
                  <a:pt x="4131846" y="579598"/>
                  <a:pt x="4099524" y="551549"/>
                  <a:pt x="4068162" y="524394"/>
                </a:cubicBezTo>
                <a:cubicBezTo>
                  <a:pt x="4039704" y="499919"/>
                  <a:pt x="4010763" y="474992"/>
                  <a:pt x="3981416" y="451482"/>
                </a:cubicBezTo>
                <a:cubicBezTo>
                  <a:pt x="3923199" y="404909"/>
                  <a:pt x="3860482" y="362236"/>
                  <a:pt x="3800147" y="320872"/>
                </a:cubicBezTo>
                <a:lnTo>
                  <a:pt x="3655073" y="221884"/>
                </a:lnTo>
                <a:close/>
                <a:moveTo>
                  <a:pt x="3670252" y="193798"/>
                </a:moveTo>
                <a:lnTo>
                  <a:pt x="3817258" y="294577"/>
                </a:lnTo>
                <a:cubicBezTo>
                  <a:pt x="3878082" y="336387"/>
                  <a:pt x="3941278" y="379498"/>
                  <a:pt x="4000461" y="426966"/>
                </a:cubicBezTo>
                <a:cubicBezTo>
                  <a:pt x="4030299" y="450926"/>
                  <a:pt x="4059233" y="475849"/>
                  <a:pt x="4088180" y="500774"/>
                </a:cubicBezTo>
                <a:cubicBezTo>
                  <a:pt x="4119532" y="527928"/>
                  <a:pt x="4151864" y="555979"/>
                  <a:pt x="4184555" y="581683"/>
                </a:cubicBezTo>
                <a:cubicBezTo>
                  <a:pt x="4252374" y="635322"/>
                  <a:pt x="4327401" y="683085"/>
                  <a:pt x="4399563" y="729106"/>
                </a:cubicBezTo>
                <a:cubicBezTo>
                  <a:pt x="4497546" y="791788"/>
                  <a:pt x="4597907" y="855772"/>
                  <a:pt x="4684469" y="935680"/>
                </a:cubicBezTo>
                <a:lnTo>
                  <a:pt x="4690271" y="941034"/>
                </a:lnTo>
                <a:cubicBezTo>
                  <a:pt x="4617960" y="705006"/>
                  <a:pt x="4326618" y="547128"/>
                  <a:pt x="4136093" y="429466"/>
                </a:cubicBezTo>
                <a:cubicBezTo>
                  <a:pt x="3985171" y="335831"/>
                  <a:pt x="3831168" y="258155"/>
                  <a:pt x="3670252" y="193798"/>
                </a:cubicBezTo>
                <a:close/>
                <a:moveTo>
                  <a:pt x="9334796" y="27584"/>
                </a:moveTo>
                <a:cubicBezTo>
                  <a:pt x="9406875" y="179228"/>
                  <a:pt x="9503788" y="329542"/>
                  <a:pt x="9651570" y="397505"/>
                </a:cubicBezTo>
                <a:cubicBezTo>
                  <a:pt x="9559808" y="257686"/>
                  <a:pt x="9456900" y="135734"/>
                  <a:pt x="9334796" y="27584"/>
                </a:cubicBezTo>
                <a:close/>
                <a:moveTo>
                  <a:pt x="4440129" y="19571"/>
                </a:moveTo>
                <a:cubicBezTo>
                  <a:pt x="4500684" y="171308"/>
                  <a:pt x="4765312" y="394987"/>
                  <a:pt x="4856525" y="486351"/>
                </a:cubicBezTo>
                <a:cubicBezTo>
                  <a:pt x="4921046" y="550838"/>
                  <a:pt x="4987678" y="618617"/>
                  <a:pt x="5059055" y="679918"/>
                </a:cubicBezTo>
                <a:cubicBezTo>
                  <a:pt x="5130436" y="741218"/>
                  <a:pt x="5206561" y="796043"/>
                  <a:pt x="5290070" y="834619"/>
                </a:cubicBezTo>
                <a:cubicBezTo>
                  <a:pt x="5126032" y="703785"/>
                  <a:pt x="4978794" y="550858"/>
                  <a:pt x="4834991" y="401985"/>
                </a:cubicBezTo>
                <a:cubicBezTo>
                  <a:pt x="4709629" y="271933"/>
                  <a:pt x="4579958" y="138796"/>
                  <a:pt x="4440129" y="19571"/>
                </a:cubicBezTo>
                <a:close/>
                <a:moveTo>
                  <a:pt x="8613009" y="0"/>
                </a:moveTo>
                <a:lnTo>
                  <a:pt x="8720364" y="0"/>
                </a:lnTo>
                <a:lnTo>
                  <a:pt x="8781165" y="82863"/>
                </a:lnTo>
                <a:cubicBezTo>
                  <a:pt x="8835159" y="149786"/>
                  <a:pt x="8896472" y="209441"/>
                  <a:pt x="8971448" y="246946"/>
                </a:cubicBezTo>
                <a:cubicBezTo>
                  <a:pt x="8910775" y="192244"/>
                  <a:pt x="8864937" y="124231"/>
                  <a:pt x="8820691" y="57482"/>
                </a:cubicBezTo>
                <a:lnTo>
                  <a:pt x="8807612" y="38256"/>
                </a:lnTo>
                <a:lnTo>
                  <a:pt x="8780258" y="0"/>
                </a:lnTo>
                <a:lnTo>
                  <a:pt x="8818949" y="0"/>
                </a:lnTo>
                <a:lnTo>
                  <a:pt x="8833783" y="20753"/>
                </a:lnTo>
                <a:lnTo>
                  <a:pt x="8846863" y="39981"/>
                </a:lnTo>
                <a:cubicBezTo>
                  <a:pt x="8881714" y="92040"/>
                  <a:pt x="8917610" y="145725"/>
                  <a:pt x="8960046" y="191389"/>
                </a:cubicBezTo>
                <a:lnTo>
                  <a:pt x="8876789" y="0"/>
                </a:lnTo>
                <a:lnTo>
                  <a:pt x="8980100" y="0"/>
                </a:lnTo>
                <a:lnTo>
                  <a:pt x="9090618" y="287225"/>
                </a:lnTo>
                <a:cubicBezTo>
                  <a:pt x="9321070" y="406548"/>
                  <a:pt x="9546131" y="530850"/>
                  <a:pt x="9762441" y="664587"/>
                </a:cubicBezTo>
                <a:cubicBezTo>
                  <a:pt x="9739891" y="606197"/>
                  <a:pt x="9720655" y="545696"/>
                  <a:pt x="9717826" y="487719"/>
                </a:cubicBezTo>
                <a:cubicBezTo>
                  <a:pt x="9716379" y="487883"/>
                  <a:pt x="9714371" y="488401"/>
                  <a:pt x="9713123" y="487663"/>
                </a:cubicBezTo>
                <a:cubicBezTo>
                  <a:pt x="9492837" y="457254"/>
                  <a:pt x="9357418" y="278154"/>
                  <a:pt x="9260878" y="87448"/>
                </a:cubicBezTo>
                <a:lnTo>
                  <a:pt x="9221522" y="0"/>
                </a:lnTo>
                <a:lnTo>
                  <a:pt x="9425221" y="0"/>
                </a:lnTo>
                <a:lnTo>
                  <a:pt x="9453548" y="23392"/>
                </a:lnTo>
                <a:cubicBezTo>
                  <a:pt x="9515298" y="81904"/>
                  <a:pt x="9572467" y="144207"/>
                  <a:pt x="9625671" y="210960"/>
                </a:cubicBezTo>
                <a:cubicBezTo>
                  <a:pt x="9624081" y="161011"/>
                  <a:pt x="9627113" y="110980"/>
                  <a:pt x="9632927" y="60128"/>
                </a:cubicBezTo>
                <a:lnTo>
                  <a:pt x="9642174" y="0"/>
                </a:lnTo>
                <a:lnTo>
                  <a:pt x="9731615" y="0"/>
                </a:lnTo>
                <a:lnTo>
                  <a:pt x="9721255" y="74242"/>
                </a:lnTo>
                <a:cubicBezTo>
                  <a:pt x="9713264" y="158966"/>
                  <a:pt x="9714814" y="243239"/>
                  <a:pt x="9736458" y="329413"/>
                </a:cubicBezTo>
                <a:cubicBezTo>
                  <a:pt x="9741385" y="251922"/>
                  <a:pt x="9752472" y="174320"/>
                  <a:pt x="9763499" y="99057"/>
                </a:cubicBezTo>
                <a:lnTo>
                  <a:pt x="9777267" y="0"/>
                </a:lnTo>
                <a:lnTo>
                  <a:pt x="9808036" y="0"/>
                </a:lnTo>
                <a:lnTo>
                  <a:pt x="9793821" y="102652"/>
                </a:lnTo>
                <a:cubicBezTo>
                  <a:pt x="9783066" y="174683"/>
                  <a:pt x="9772446" y="248150"/>
                  <a:pt x="9767436" y="321864"/>
                </a:cubicBezTo>
                <a:cubicBezTo>
                  <a:pt x="9782786" y="295954"/>
                  <a:pt x="9799440" y="268443"/>
                  <a:pt x="9814477" y="233531"/>
                </a:cubicBezTo>
                <a:cubicBezTo>
                  <a:pt x="9842546" y="169402"/>
                  <a:pt x="9861429" y="104298"/>
                  <a:pt x="9873012" y="38619"/>
                </a:cubicBezTo>
                <a:lnTo>
                  <a:pt x="9875879" y="0"/>
                </a:lnTo>
                <a:lnTo>
                  <a:pt x="9965253" y="0"/>
                </a:lnTo>
                <a:lnTo>
                  <a:pt x="9930901" y="135026"/>
                </a:lnTo>
                <a:cubicBezTo>
                  <a:pt x="9915560" y="179805"/>
                  <a:pt x="9897837" y="223903"/>
                  <a:pt x="9880832" y="271562"/>
                </a:cubicBezTo>
                <a:cubicBezTo>
                  <a:pt x="9817639" y="451472"/>
                  <a:pt x="9825316" y="573022"/>
                  <a:pt x="9896024" y="749295"/>
                </a:cubicBezTo>
                <a:cubicBezTo>
                  <a:pt x="10068034" y="860020"/>
                  <a:pt x="10235704" y="977341"/>
                  <a:pt x="10395379" y="1102843"/>
                </a:cubicBezTo>
                <a:cubicBezTo>
                  <a:pt x="10227815" y="794610"/>
                  <a:pt x="10104867" y="497696"/>
                  <a:pt x="10225980" y="132061"/>
                </a:cubicBezTo>
                <a:cubicBezTo>
                  <a:pt x="10233239" y="110559"/>
                  <a:pt x="10303382" y="80255"/>
                  <a:pt x="10314210" y="109353"/>
                </a:cubicBezTo>
                <a:cubicBezTo>
                  <a:pt x="10408734" y="350872"/>
                  <a:pt x="10497596" y="594472"/>
                  <a:pt x="10573663" y="842430"/>
                </a:cubicBezTo>
                <a:cubicBezTo>
                  <a:pt x="10618238" y="986363"/>
                  <a:pt x="10653304" y="1120296"/>
                  <a:pt x="10583736" y="1259819"/>
                </a:cubicBezTo>
                <a:cubicBezTo>
                  <a:pt x="10685909" y="1347757"/>
                  <a:pt x="10784700" y="1440157"/>
                  <a:pt x="10880472" y="1537558"/>
                </a:cubicBezTo>
                <a:cubicBezTo>
                  <a:pt x="10849056" y="1070967"/>
                  <a:pt x="11034230" y="637538"/>
                  <a:pt x="11231212" y="216474"/>
                </a:cubicBezTo>
                <a:cubicBezTo>
                  <a:pt x="11242138" y="193394"/>
                  <a:pt x="11319709" y="169841"/>
                  <a:pt x="11317765" y="209405"/>
                </a:cubicBezTo>
                <a:cubicBezTo>
                  <a:pt x="11295958" y="696233"/>
                  <a:pt x="11372236" y="1247562"/>
                  <a:pt x="10982911" y="1622260"/>
                </a:cubicBezTo>
                <a:cubicBezTo>
                  <a:pt x="10979389" y="1625277"/>
                  <a:pt x="10974419" y="1628456"/>
                  <a:pt x="10968747" y="1630552"/>
                </a:cubicBezTo>
                <a:cubicBezTo>
                  <a:pt x="11069120" y="1738803"/>
                  <a:pt x="11166116" y="1851511"/>
                  <a:pt x="11258020" y="1972078"/>
                </a:cubicBezTo>
                <a:cubicBezTo>
                  <a:pt x="11414501" y="2177795"/>
                  <a:pt x="11558425" y="2393089"/>
                  <a:pt x="11688741" y="2616312"/>
                </a:cubicBezTo>
                <a:cubicBezTo>
                  <a:pt x="11728326" y="2494422"/>
                  <a:pt x="11744133" y="2360920"/>
                  <a:pt x="11794425" y="2252109"/>
                </a:cubicBezTo>
                <a:cubicBezTo>
                  <a:pt x="11793785" y="2248682"/>
                  <a:pt x="11793359" y="2244360"/>
                  <a:pt x="11792727" y="2240934"/>
                </a:cubicBezTo>
                <a:cubicBezTo>
                  <a:pt x="11786706" y="2242483"/>
                  <a:pt x="11780344" y="2243486"/>
                  <a:pt x="11776744" y="2242723"/>
                </a:cubicBezTo>
                <a:cubicBezTo>
                  <a:pt x="11442886" y="2179574"/>
                  <a:pt x="11457436" y="1554823"/>
                  <a:pt x="11442546" y="1307592"/>
                </a:cubicBezTo>
                <a:cubicBezTo>
                  <a:pt x="11441155" y="1284728"/>
                  <a:pt x="11514076" y="1258776"/>
                  <a:pt x="11527771" y="1275317"/>
                </a:cubicBezTo>
                <a:cubicBezTo>
                  <a:pt x="11715804" y="1499943"/>
                  <a:pt x="11799388" y="1758422"/>
                  <a:pt x="11851542" y="2034703"/>
                </a:cubicBezTo>
                <a:cubicBezTo>
                  <a:pt x="11913004" y="1924500"/>
                  <a:pt x="12015977" y="1821086"/>
                  <a:pt x="12122505" y="1727948"/>
                </a:cubicBezTo>
                <a:lnTo>
                  <a:pt x="12192000" y="1669975"/>
                </a:lnTo>
                <a:lnTo>
                  <a:pt x="12192000" y="1731063"/>
                </a:lnTo>
                <a:lnTo>
                  <a:pt x="12155105" y="1762181"/>
                </a:lnTo>
                <a:cubicBezTo>
                  <a:pt x="12056052" y="1853318"/>
                  <a:pt x="11965498" y="1956071"/>
                  <a:pt x="11918903" y="2062132"/>
                </a:cubicBezTo>
                <a:cubicBezTo>
                  <a:pt x="11960691" y="1997848"/>
                  <a:pt x="12011970" y="1941101"/>
                  <a:pt x="12067554" y="1888498"/>
                </a:cubicBezTo>
                <a:lnTo>
                  <a:pt x="12192000" y="1782392"/>
                </a:lnTo>
                <a:lnTo>
                  <a:pt x="12192000" y="1822559"/>
                </a:lnTo>
                <a:lnTo>
                  <a:pt x="12087498" y="1911764"/>
                </a:lnTo>
                <a:cubicBezTo>
                  <a:pt x="12032329" y="1964102"/>
                  <a:pt x="11981742" y="2020408"/>
                  <a:pt x="11941335" y="2083809"/>
                </a:cubicBezTo>
                <a:cubicBezTo>
                  <a:pt x="11925082" y="2109523"/>
                  <a:pt x="11910985" y="2136169"/>
                  <a:pt x="11898139" y="2163553"/>
                </a:cubicBezTo>
                <a:cubicBezTo>
                  <a:pt x="11945914" y="2129922"/>
                  <a:pt x="11992854" y="2093778"/>
                  <a:pt x="12037359" y="2053816"/>
                </a:cubicBezTo>
                <a:lnTo>
                  <a:pt x="12192000" y="1901891"/>
                </a:lnTo>
                <a:lnTo>
                  <a:pt x="12192000" y="1973912"/>
                </a:lnTo>
                <a:lnTo>
                  <a:pt x="12054488" y="2104939"/>
                </a:lnTo>
                <a:cubicBezTo>
                  <a:pt x="12007570" y="2147210"/>
                  <a:pt x="11919625" y="2193495"/>
                  <a:pt x="11880977" y="2245040"/>
                </a:cubicBezTo>
                <a:cubicBezTo>
                  <a:pt x="11880428" y="2245391"/>
                  <a:pt x="11880223" y="2246288"/>
                  <a:pt x="11879666" y="2246644"/>
                </a:cubicBezTo>
                <a:cubicBezTo>
                  <a:pt x="11877599" y="2249494"/>
                  <a:pt x="11875186" y="2251803"/>
                  <a:pt x="11873674" y="2254306"/>
                </a:cubicBezTo>
                <a:cubicBezTo>
                  <a:pt x="11806563" y="2362374"/>
                  <a:pt x="11801847" y="2563131"/>
                  <a:pt x="11738608" y="2689417"/>
                </a:cubicBezTo>
                <a:cubicBezTo>
                  <a:pt x="11737642" y="2691562"/>
                  <a:pt x="11735234" y="2693876"/>
                  <a:pt x="11732820" y="2696184"/>
                </a:cubicBezTo>
                <a:cubicBezTo>
                  <a:pt x="11856220" y="2915593"/>
                  <a:pt x="11965159" y="3142523"/>
                  <a:pt x="12058063" y="3376045"/>
                </a:cubicBezTo>
                <a:lnTo>
                  <a:pt x="12077722" y="3428999"/>
                </a:lnTo>
                <a:lnTo>
                  <a:pt x="11980831" y="3428999"/>
                </a:lnTo>
                <a:lnTo>
                  <a:pt x="11842370" y="3103596"/>
                </a:lnTo>
                <a:lnTo>
                  <a:pt x="11807118" y="3032642"/>
                </a:lnTo>
                <a:cubicBezTo>
                  <a:pt x="11675874" y="2761726"/>
                  <a:pt x="11523363" y="2501353"/>
                  <a:pt x="11352410" y="2253534"/>
                </a:cubicBezTo>
                <a:cubicBezTo>
                  <a:pt x="11349154" y="2253314"/>
                  <a:pt x="11346248" y="2253642"/>
                  <a:pt x="11344098" y="2252717"/>
                </a:cubicBezTo>
                <a:cubicBezTo>
                  <a:pt x="11146884" y="2178050"/>
                  <a:pt x="10940954" y="2145737"/>
                  <a:pt x="10730809" y="2156749"/>
                </a:cubicBezTo>
                <a:cubicBezTo>
                  <a:pt x="10726045" y="2159034"/>
                  <a:pt x="10720166" y="2162021"/>
                  <a:pt x="10713050" y="2164271"/>
                </a:cubicBezTo>
                <a:cubicBezTo>
                  <a:pt x="10300570" y="2303161"/>
                  <a:pt x="9845774" y="2211588"/>
                  <a:pt x="9420192" y="2263050"/>
                </a:cubicBezTo>
                <a:cubicBezTo>
                  <a:pt x="9405112" y="2265029"/>
                  <a:pt x="9380308" y="2257903"/>
                  <a:pt x="9404066" y="2242708"/>
                </a:cubicBezTo>
                <a:cubicBezTo>
                  <a:pt x="9811305" y="1986077"/>
                  <a:pt x="10269729" y="1904413"/>
                  <a:pt x="10712309" y="2109562"/>
                </a:cubicBezTo>
                <a:cubicBezTo>
                  <a:pt x="10909559" y="2093006"/>
                  <a:pt x="11103888" y="2112041"/>
                  <a:pt x="11291486" y="2166804"/>
                </a:cubicBezTo>
                <a:cubicBezTo>
                  <a:pt x="11253937" y="2114176"/>
                  <a:pt x="11215832" y="2061905"/>
                  <a:pt x="11176624" y="2010340"/>
                </a:cubicBezTo>
                <a:cubicBezTo>
                  <a:pt x="11019444" y="1803532"/>
                  <a:pt x="10848144" y="1617247"/>
                  <a:pt x="10665962" y="1445588"/>
                </a:cubicBezTo>
                <a:cubicBezTo>
                  <a:pt x="10659400" y="1447493"/>
                  <a:pt x="10653378" y="1449043"/>
                  <a:pt x="10647017" y="1450047"/>
                </a:cubicBezTo>
                <a:cubicBezTo>
                  <a:pt x="10469841" y="1508947"/>
                  <a:pt x="10294852" y="1560315"/>
                  <a:pt x="10107096" y="1560072"/>
                </a:cubicBezTo>
                <a:cubicBezTo>
                  <a:pt x="9884392" y="1559955"/>
                  <a:pt x="9658777" y="1518776"/>
                  <a:pt x="9439953" y="1480921"/>
                </a:cubicBezTo>
                <a:cubicBezTo>
                  <a:pt x="9408584" y="1475693"/>
                  <a:pt x="9464056" y="1445580"/>
                  <a:pt x="9470279" y="1443131"/>
                </a:cubicBezTo>
                <a:cubicBezTo>
                  <a:pt x="9777078" y="1343480"/>
                  <a:pt x="10227985" y="1251296"/>
                  <a:pt x="10565024" y="1352269"/>
                </a:cubicBezTo>
                <a:cubicBezTo>
                  <a:pt x="10362949" y="1172638"/>
                  <a:pt x="10148128" y="1009593"/>
                  <a:pt x="9922490" y="858833"/>
                </a:cubicBezTo>
                <a:cubicBezTo>
                  <a:pt x="9921938" y="859186"/>
                  <a:pt x="9921032" y="858993"/>
                  <a:pt x="9920481" y="859346"/>
                </a:cubicBezTo>
                <a:cubicBezTo>
                  <a:pt x="9919033" y="859508"/>
                  <a:pt x="9917026" y="860026"/>
                  <a:pt x="9916127" y="859836"/>
                </a:cubicBezTo>
                <a:cubicBezTo>
                  <a:pt x="9902906" y="859860"/>
                  <a:pt x="9795895" y="935971"/>
                  <a:pt x="9791125" y="938248"/>
                </a:cubicBezTo>
                <a:cubicBezTo>
                  <a:pt x="9707175" y="977384"/>
                  <a:pt x="9617775" y="1003133"/>
                  <a:pt x="9528364" y="1022767"/>
                </a:cubicBezTo>
                <a:cubicBezTo>
                  <a:pt x="9228232" y="1089029"/>
                  <a:pt x="8927622" y="1097349"/>
                  <a:pt x="8629850" y="1184329"/>
                </a:cubicBezTo>
                <a:cubicBezTo>
                  <a:pt x="8609591" y="1190390"/>
                  <a:pt x="8554225" y="1189011"/>
                  <a:pt x="8600239" y="1167243"/>
                </a:cubicBezTo>
                <a:cubicBezTo>
                  <a:pt x="8928850" y="1009196"/>
                  <a:pt x="9367700" y="707057"/>
                  <a:pt x="9761570" y="753283"/>
                </a:cubicBezTo>
                <a:cubicBezTo>
                  <a:pt x="9633677" y="672602"/>
                  <a:pt x="9502269" y="594929"/>
                  <a:pt x="9368237" y="520470"/>
                </a:cubicBezTo>
                <a:cubicBezTo>
                  <a:pt x="9363677" y="521852"/>
                  <a:pt x="9358768" y="522697"/>
                  <a:pt x="9354614" y="522288"/>
                </a:cubicBezTo>
                <a:cubicBezTo>
                  <a:pt x="9045666" y="683095"/>
                  <a:pt x="8711508" y="755792"/>
                  <a:pt x="8364351" y="730267"/>
                </a:cubicBezTo>
                <a:cubicBezTo>
                  <a:pt x="8322605" y="727073"/>
                  <a:pt x="8373028" y="696362"/>
                  <a:pt x="8386567" y="690760"/>
                </a:cubicBezTo>
                <a:cubicBezTo>
                  <a:pt x="8661942" y="588222"/>
                  <a:pt x="8938634" y="428115"/>
                  <a:pt x="9231713" y="444539"/>
                </a:cubicBezTo>
                <a:lnTo>
                  <a:pt x="9023301" y="334109"/>
                </a:lnTo>
                <a:cubicBezTo>
                  <a:pt x="9018245" y="333512"/>
                  <a:pt x="9014299" y="332207"/>
                  <a:pt x="9010556" y="329998"/>
                </a:cubicBezTo>
                <a:cubicBezTo>
                  <a:pt x="8866159" y="300489"/>
                  <a:pt x="8772044" y="209935"/>
                  <a:pt x="8687367" y="101276"/>
                </a:cubicBezTo>
                <a:lnTo>
                  <a:pt x="8613009" y="0"/>
                </a:lnTo>
                <a:close/>
                <a:moveTo>
                  <a:pt x="4382818" y="0"/>
                </a:moveTo>
                <a:lnTo>
                  <a:pt x="4463614" y="0"/>
                </a:lnTo>
                <a:lnTo>
                  <a:pt x="4557150" y="81023"/>
                </a:lnTo>
                <a:cubicBezTo>
                  <a:pt x="4661606" y="177446"/>
                  <a:pt x="4760255" y="280152"/>
                  <a:pt x="4856936" y="380146"/>
                </a:cubicBezTo>
                <a:cubicBezTo>
                  <a:pt x="4939779" y="466025"/>
                  <a:pt x="5024071" y="553240"/>
                  <a:pt x="5111996" y="636759"/>
                </a:cubicBezTo>
                <a:cubicBezTo>
                  <a:pt x="5199925" y="720276"/>
                  <a:pt x="5291490" y="800096"/>
                  <a:pt x="5388878" y="871185"/>
                </a:cubicBezTo>
                <a:cubicBezTo>
                  <a:pt x="5401114" y="874421"/>
                  <a:pt x="5413353" y="877662"/>
                  <a:pt x="5425556" y="879967"/>
                </a:cubicBezTo>
                <a:cubicBezTo>
                  <a:pt x="5290970" y="693931"/>
                  <a:pt x="5119226" y="545244"/>
                  <a:pt x="4943646" y="393916"/>
                </a:cubicBezTo>
                <a:cubicBezTo>
                  <a:pt x="4828850" y="295110"/>
                  <a:pt x="4714058" y="196311"/>
                  <a:pt x="4594837" y="103274"/>
                </a:cubicBezTo>
                <a:cubicBezTo>
                  <a:pt x="4578644" y="90676"/>
                  <a:pt x="4548631" y="60178"/>
                  <a:pt x="4518536" y="31511"/>
                </a:cubicBezTo>
                <a:lnTo>
                  <a:pt x="4483543" y="0"/>
                </a:lnTo>
                <a:lnTo>
                  <a:pt x="4534233" y="0"/>
                </a:lnTo>
                <a:lnTo>
                  <a:pt x="4633631" y="74706"/>
                </a:lnTo>
                <a:cubicBezTo>
                  <a:pt x="4740433" y="159974"/>
                  <a:pt x="4845128" y="247888"/>
                  <a:pt x="4949299" y="337336"/>
                </a:cubicBezTo>
                <a:cubicBezTo>
                  <a:pt x="5065543" y="437477"/>
                  <a:pt x="5184542" y="536579"/>
                  <a:pt x="5291452" y="647801"/>
                </a:cubicBezTo>
                <a:cubicBezTo>
                  <a:pt x="5309900" y="666629"/>
                  <a:pt x="5393714" y="782504"/>
                  <a:pt x="5434998" y="825100"/>
                </a:cubicBezTo>
                <a:cubicBezTo>
                  <a:pt x="5369347" y="743892"/>
                  <a:pt x="5356822" y="407202"/>
                  <a:pt x="5351015" y="331989"/>
                </a:cubicBezTo>
                <a:cubicBezTo>
                  <a:pt x="5345883" y="264779"/>
                  <a:pt x="5343618" y="197920"/>
                  <a:pt x="5344012" y="131333"/>
                </a:cubicBezTo>
                <a:lnTo>
                  <a:pt x="5349920" y="0"/>
                </a:lnTo>
                <a:lnTo>
                  <a:pt x="5401317" y="0"/>
                </a:lnTo>
                <a:cubicBezTo>
                  <a:pt x="5401164" y="27934"/>
                  <a:pt x="5401012" y="55867"/>
                  <a:pt x="5400859" y="83801"/>
                </a:cubicBezTo>
                <a:cubicBezTo>
                  <a:pt x="5401142" y="121653"/>
                  <a:pt x="5401664" y="157291"/>
                  <a:pt x="5401644" y="188847"/>
                </a:cubicBezTo>
                <a:cubicBezTo>
                  <a:pt x="5401790" y="378859"/>
                  <a:pt x="5425483" y="563734"/>
                  <a:pt x="5467256" y="746494"/>
                </a:cubicBezTo>
                <a:cubicBezTo>
                  <a:pt x="5469824" y="542868"/>
                  <a:pt x="5459296" y="337904"/>
                  <a:pt x="5448069" y="138554"/>
                </a:cubicBezTo>
                <a:lnTo>
                  <a:pt x="5440458" y="0"/>
                </a:lnTo>
                <a:lnTo>
                  <a:pt x="5472521" y="0"/>
                </a:lnTo>
                <a:lnTo>
                  <a:pt x="5480135" y="136802"/>
                </a:lnTo>
                <a:cubicBezTo>
                  <a:pt x="5490809" y="333845"/>
                  <a:pt x="5501220" y="536024"/>
                  <a:pt x="5499023" y="737310"/>
                </a:cubicBezTo>
                <a:cubicBezTo>
                  <a:pt x="5546233" y="555186"/>
                  <a:pt x="5562118" y="370116"/>
                  <a:pt x="5547022" y="178838"/>
                </a:cubicBezTo>
                <a:lnTo>
                  <a:pt x="5522799" y="0"/>
                </a:lnTo>
                <a:lnTo>
                  <a:pt x="5573386" y="0"/>
                </a:lnTo>
                <a:lnTo>
                  <a:pt x="5587618" y="82353"/>
                </a:lnTo>
                <a:cubicBezTo>
                  <a:pt x="5626891" y="364989"/>
                  <a:pt x="5616244" y="649256"/>
                  <a:pt x="5519779" y="930223"/>
                </a:cubicBezTo>
                <a:cubicBezTo>
                  <a:pt x="5520262" y="930669"/>
                  <a:pt x="5520293" y="931602"/>
                  <a:pt x="5520293" y="931602"/>
                </a:cubicBezTo>
                <a:cubicBezTo>
                  <a:pt x="5627244" y="1008825"/>
                  <a:pt x="5699666" y="1119575"/>
                  <a:pt x="5767221" y="1236564"/>
                </a:cubicBezTo>
                <a:cubicBezTo>
                  <a:pt x="6275281" y="1270277"/>
                  <a:pt x="6739386" y="1349523"/>
                  <a:pt x="6937169" y="1386941"/>
                </a:cubicBezTo>
                <a:cubicBezTo>
                  <a:pt x="7134952" y="1424359"/>
                  <a:pt x="7020263" y="1474218"/>
                  <a:pt x="6953922" y="1461068"/>
                </a:cubicBezTo>
                <a:cubicBezTo>
                  <a:pt x="6799988" y="1430556"/>
                  <a:pt x="6485790" y="1386676"/>
                  <a:pt x="6071359" y="1341770"/>
                </a:cubicBezTo>
                <a:lnTo>
                  <a:pt x="6038839" y="1335474"/>
                </a:lnTo>
                <a:cubicBezTo>
                  <a:pt x="6038795" y="1335265"/>
                  <a:pt x="6038750" y="1335056"/>
                  <a:pt x="6038706" y="1334847"/>
                </a:cubicBezTo>
                <a:lnTo>
                  <a:pt x="6037784" y="1335270"/>
                </a:lnTo>
                <a:lnTo>
                  <a:pt x="6038839" y="1335474"/>
                </a:lnTo>
                <a:lnTo>
                  <a:pt x="6040338" y="1342418"/>
                </a:lnTo>
                <a:cubicBezTo>
                  <a:pt x="6039088" y="1352803"/>
                  <a:pt x="6034314" y="1365510"/>
                  <a:pt x="6024488" y="1380903"/>
                </a:cubicBezTo>
                <a:cubicBezTo>
                  <a:pt x="5910095" y="1629984"/>
                  <a:pt x="5773348" y="1867385"/>
                  <a:pt x="5599771" y="2080652"/>
                </a:cubicBezTo>
                <a:cubicBezTo>
                  <a:pt x="5583815" y="2100842"/>
                  <a:pt x="5566811" y="2118293"/>
                  <a:pt x="5548843" y="2134845"/>
                </a:cubicBezTo>
                <a:cubicBezTo>
                  <a:pt x="5773782" y="2216205"/>
                  <a:pt x="5890323" y="2638151"/>
                  <a:pt x="5940952" y="2821028"/>
                </a:cubicBezTo>
                <a:cubicBezTo>
                  <a:pt x="5979301" y="2958982"/>
                  <a:pt x="6009900" y="3098294"/>
                  <a:pt x="6043441" y="3236847"/>
                </a:cubicBezTo>
                <a:lnTo>
                  <a:pt x="6093432" y="3429000"/>
                </a:lnTo>
                <a:lnTo>
                  <a:pt x="6034344" y="3429000"/>
                </a:lnTo>
                <a:lnTo>
                  <a:pt x="6026679" y="3407959"/>
                </a:lnTo>
                <a:cubicBezTo>
                  <a:pt x="5958957" y="3236497"/>
                  <a:pt x="5878558" y="3069078"/>
                  <a:pt x="5800441" y="2906286"/>
                </a:cubicBezTo>
                <a:cubicBezTo>
                  <a:pt x="5703359" y="2702918"/>
                  <a:pt x="5602295" y="2493187"/>
                  <a:pt x="5526562" y="2276388"/>
                </a:cubicBezTo>
                <a:cubicBezTo>
                  <a:pt x="5523956" y="2269505"/>
                  <a:pt x="5521803" y="2262139"/>
                  <a:pt x="5519640" y="2254774"/>
                </a:cubicBezTo>
                <a:cubicBezTo>
                  <a:pt x="5523207" y="2541988"/>
                  <a:pt x="5738292" y="2877566"/>
                  <a:pt x="5844559" y="3124349"/>
                </a:cubicBezTo>
                <a:lnTo>
                  <a:pt x="5975994" y="3429000"/>
                </a:lnTo>
                <a:lnTo>
                  <a:pt x="5898547" y="3429000"/>
                </a:lnTo>
                <a:lnTo>
                  <a:pt x="5682041" y="2926860"/>
                </a:lnTo>
                <a:cubicBezTo>
                  <a:pt x="5609136" y="2757449"/>
                  <a:pt x="5505535" y="2577625"/>
                  <a:pt x="5461758" y="2391220"/>
                </a:cubicBezTo>
                <a:cubicBezTo>
                  <a:pt x="5415457" y="2654349"/>
                  <a:pt x="5335494" y="2905433"/>
                  <a:pt x="5237282" y="3150086"/>
                </a:cubicBezTo>
                <a:lnTo>
                  <a:pt x="5115009" y="3429000"/>
                </a:lnTo>
                <a:lnTo>
                  <a:pt x="5028074" y="3429000"/>
                </a:lnTo>
                <a:lnTo>
                  <a:pt x="5079508" y="3320074"/>
                </a:lnTo>
                <a:cubicBezTo>
                  <a:pt x="5200211" y="3053556"/>
                  <a:pt x="5305048" y="2781716"/>
                  <a:pt x="5371846" y="2495413"/>
                </a:cubicBezTo>
                <a:lnTo>
                  <a:pt x="5270512" y="2709975"/>
                </a:lnTo>
                <a:cubicBezTo>
                  <a:pt x="5192357" y="2875175"/>
                  <a:pt x="5112108" y="3046512"/>
                  <a:pt x="5062409" y="3224544"/>
                </a:cubicBezTo>
                <a:cubicBezTo>
                  <a:pt x="5053035" y="3257987"/>
                  <a:pt x="5045072" y="3291843"/>
                  <a:pt x="5036628" y="3325247"/>
                </a:cubicBezTo>
                <a:lnTo>
                  <a:pt x="5009112" y="3429000"/>
                </a:lnTo>
                <a:lnTo>
                  <a:pt x="4976679" y="3429000"/>
                </a:lnTo>
                <a:lnTo>
                  <a:pt x="5006537" y="3318068"/>
                </a:lnTo>
                <a:cubicBezTo>
                  <a:pt x="5014940" y="3283729"/>
                  <a:pt x="5022903" y="3249883"/>
                  <a:pt x="5032723" y="3215957"/>
                </a:cubicBezTo>
                <a:cubicBezTo>
                  <a:pt x="5083245" y="3035091"/>
                  <a:pt x="5164383" y="2862790"/>
                  <a:pt x="5242949" y="2696175"/>
                </a:cubicBezTo>
                <a:lnTo>
                  <a:pt x="5286321" y="2604555"/>
                </a:lnTo>
                <a:cubicBezTo>
                  <a:pt x="5153522" y="2789172"/>
                  <a:pt x="5058694" y="2991826"/>
                  <a:pt x="5008210" y="3220194"/>
                </a:cubicBezTo>
                <a:cubicBezTo>
                  <a:pt x="4999505" y="3258732"/>
                  <a:pt x="4992445" y="3297670"/>
                  <a:pt x="4986321" y="3336687"/>
                </a:cubicBezTo>
                <a:lnTo>
                  <a:pt x="4973474" y="3429000"/>
                </a:lnTo>
                <a:lnTo>
                  <a:pt x="4907178" y="3429000"/>
                </a:lnTo>
                <a:lnTo>
                  <a:pt x="4910810" y="3400660"/>
                </a:lnTo>
                <a:cubicBezTo>
                  <a:pt x="4927183" y="3266980"/>
                  <a:pt x="4945608" y="3133743"/>
                  <a:pt x="4987461" y="3003994"/>
                </a:cubicBezTo>
                <a:cubicBezTo>
                  <a:pt x="5033887" y="2860556"/>
                  <a:pt x="5098947" y="2728948"/>
                  <a:pt x="5179262" y="2606044"/>
                </a:cubicBezTo>
                <a:cubicBezTo>
                  <a:pt x="5016033" y="2740178"/>
                  <a:pt x="4838252" y="2859995"/>
                  <a:pt x="4689678" y="3011241"/>
                </a:cubicBezTo>
                <a:cubicBezTo>
                  <a:pt x="4615724" y="3086503"/>
                  <a:pt x="4545518" y="3165166"/>
                  <a:pt x="4477543" y="3245836"/>
                </a:cubicBezTo>
                <a:lnTo>
                  <a:pt x="4329957" y="3429000"/>
                </a:lnTo>
                <a:lnTo>
                  <a:pt x="4218595" y="3429000"/>
                </a:lnTo>
                <a:lnTo>
                  <a:pt x="4368888" y="3239412"/>
                </a:lnTo>
                <a:cubicBezTo>
                  <a:pt x="4431654" y="3162444"/>
                  <a:pt x="4495926" y="3086754"/>
                  <a:pt x="4563091" y="3013508"/>
                </a:cubicBezTo>
                <a:cubicBezTo>
                  <a:pt x="4810353" y="2744676"/>
                  <a:pt x="5160740" y="2562069"/>
                  <a:pt x="5387324" y="2276830"/>
                </a:cubicBezTo>
                <a:cubicBezTo>
                  <a:pt x="5286064" y="2365177"/>
                  <a:pt x="5178968" y="2447241"/>
                  <a:pt x="5073620" y="2526437"/>
                </a:cubicBezTo>
                <a:cubicBezTo>
                  <a:pt x="4943865" y="2624305"/>
                  <a:pt x="4809130" y="2725627"/>
                  <a:pt x="4689789" y="2839382"/>
                </a:cubicBezTo>
                <a:cubicBezTo>
                  <a:pt x="4591303" y="2932972"/>
                  <a:pt x="4502007" y="3035046"/>
                  <a:pt x="4418722" y="3141886"/>
                </a:cubicBezTo>
                <a:lnTo>
                  <a:pt x="4214944" y="3429000"/>
                </a:lnTo>
                <a:lnTo>
                  <a:pt x="4177898" y="3429000"/>
                </a:lnTo>
                <a:lnTo>
                  <a:pt x="4391597" y="3127370"/>
                </a:lnTo>
                <a:cubicBezTo>
                  <a:pt x="4476641" y="3017900"/>
                  <a:pt x="4567929" y="2913186"/>
                  <a:pt x="4668889" y="2817399"/>
                </a:cubicBezTo>
                <a:cubicBezTo>
                  <a:pt x="4789603" y="2703122"/>
                  <a:pt x="4925227" y="2600827"/>
                  <a:pt x="5055427" y="2502476"/>
                </a:cubicBezTo>
                <a:cubicBezTo>
                  <a:pt x="5161670" y="2422314"/>
                  <a:pt x="5270142" y="2339732"/>
                  <a:pt x="5371814" y="2249975"/>
                </a:cubicBezTo>
                <a:cubicBezTo>
                  <a:pt x="5250056" y="2303278"/>
                  <a:pt x="5117554" y="2332328"/>
                  <a:pt x="4987918" y="2409701"/>
                </a:cubicBezTo>
                <a:cubicBezTo>
                  <a:pt x="4699961" y="2581191"/>
                  <a:pt x="4491898" y="2857162"/>
                  <a:pt x="4317146" y="3158716"/>
                </a:cubicBezTo>
                <a:lnTo>
                  <a:pt x="4171627" y="3429000"/>
                </a:lnTo>
                <a:lnTo>
                  <a:pt x="4081585" y="3429000"/>
                </a:lnTo>
                <a:lnTo>
                  <a:pt x="4238603" y="3130341"/>
                </a:lnTo>
                <a:cubicBezTo>
                  <a:pt x="4385995" y="2870856"/>
                  <a:pt x="4555804" y="2627475"/>
                  <a:pt x="4778333" y="2444626"/>
                </a:cubicBezTo>
                <a:cubicBezTo>
                  <a:pt x="4974935" y="2283072"/>
                  <a:pt x="5214460" y="2274893"/>
                  <a:pt x="5414185" y="2144882"/>
                </a:cubicBezTo>
                <a:cubicBezTo>
                  <a:pt x="5665168" y="1980695"/>
                  <a:pt x="5834734" y="1608780"/>
                  <a:pt x="5959648" y="1331797"/>
                </a:cubicBezTo>
                <a:cubicBezTo>
                  <a:pt x="5758178" y="1313307"/>
                  <a:pt x="5556149" y="1304150"/>
                  <a:pt x="5355019" y="1305672"/>
                </a:cubicBezTo>
                <a:cubicBezTo>
                  <a:pt x="5292258" y="1471655"/>
                  <a:pt x="5203125" y="1618664"/>
                  <a:pt x="5083565" y="1750121"/>
                </a:cubicBezTo>
                <a:cubicBezTo>
                  <a:pt x="5049677" y="1950813"/>
                  <a:pt x="4862890" y="2066797"/>
                  <a:pt x="4713577" y="2187803"/>
                </a:cubicBezTo>
                <a:cubicBezTo>
                  <a:pt x="4481263" y="2376403"/>
                  <a:pt x="4239092" y="2551417"/>
                  <a:pt x="3989559" y="2716945"/>
                </a:cubicBezTo>
                <a:cubicBezTo>
                  <a:pt x="3958721" y="2737743"/>
                  <a:pt x="3915645" y="2662150"/>
                  <a:pt x="3939824" y="2637900"/>
                </a:cubicBezTo>
                <a:cubicBezTo>
                  <a:pt x="4170724" y="2402323"/>
                  <a:pt x="4361787" y="2137131"/>
                  <a:pt x="4584537" y="1895826"/>
                </a:cubicBezTo>
                <a:cubicBezTo>
                  <a:pt x="4710868" y="1758971"/>
                  <a:pt x="4848359" y="1668244"/>
                  <a:pt x="5037105" y="1659765"/>
                </a:cubicBezTo>
                <a:cubicBezTo>
                  <a:pt x="5038033" y="1659728"/>
                  <a:pt x="5039001" y="1660622"/>
                  <a:pt x="5039930" y="1660585"/>
                </a:cubicBezTo>
                <a:cubicBezTo>
                  <a:pt x="5133008" y="1553937"/>
                  <a:pt x="5207480" y="1436387"/>
                  <a:pt x="5263764" y="1306525"/>
                </a:cubicBezTo>
                <a:cubicBezTo>
                  <a:pt x="4867298" y="1314930"/>
                  <a:pt x="4472427" y="1363315"/>
                  <a:pt x="4086300" y="1455599"/>
                </a:cubicBezTo>
                <a:cubicBezTo>
                  <a:pt x="4087456" y="1461142"/>
                  <a:pt x="4087673" y="1466720"/>
                  <a:pt x="4085485" y="1470070"/>
                </a:cubicBezTo>
                <a:cubicBezTo>
                  <a:pt x="4003302" y="1581406"/>
                  <a:pt x="3928312" y="1697573"/>
                  <a:pt x="3871915" y="1824645"/>
                </a:cubicBezTo>
                <a:cubicBezTo>
                  <a:pt x="3845467" y="1885321"/>
                  <a:pt x="3832705" y="1973857"/>
                  <a:pt x="3799374" y="2037127"/>
                </a:cubicBezTo>
                <a:cubicBezTo>
                  <a:pt x="3785138" y="2416399"/>
                  <a:pt x="3675506" y="2848604"/>
                  <a:pt x="3498850" y="3232888"/>
                </a:cubicBezTo>
                <a:lnTo>
                  <a:pt x="3399216" y="3429000"/>
                </a:lnTo>
                <a:lnTo>
                  <a:pt x="3303688" y="3429000"/>
                </a:lnTo>
                <a:lnTo>
                  <a:pt x="3391774" y="3268181"/>
                </a:lnTo>
                <a:cubicBezTo>
                  <a:pt x="3573729" y="2908659"/>
                  <a:pt x="3697480" y="2493895"/>
                  <a:pt x="3735540" y="2117923"/>
                </a:cubicBezTo>
                <a:cubicBezTo>
                  <a:pt x="3733489" y="2124993"/>
                  <a:pt x="3731483" y="2132993"/>
                  <a:pt x="3729438" y="2140058"/>
                </a:cubicBezTo>
                <a:cubicBezTo>
                  <a:pt x="3722922" y="2163607"/>
                  <a:pt x="3715485" y="2187189"/>
                  <a:pt x="3707782" y="2215908"/>
                </a:cubicBezTo>
                <a:cubicBezTo>
                  <a:pt x="3671550" y="2346366"/>
                  <a:pt x="3633159" y="2481098"/>
                  <a:pt x="3583827" y="2610215"/>
                </a:cubicBezTo>
                <a:cubicBezTo>
                  <a:pt x="3571998" y="2640498"/>
                  <a:pt x="3559686" y="2670330"/>
                  <a:pt x="3547861" y="2700609"/>
                </a:cubicBezTo>
                <a:cubicBezTo>
                  <a:pt x="3528366" y="2748894"/>
                  <a:pt x="3507534" y="2798631"/>
                  <a:pt x="3490905" y="2848660"/>
                </a:cubicBezTo>
                <a:cubicBezTo>
                  <a:pt x="3477958" y="2885973"/>
                  <a:pt x="3466463" y="2924624"/>
                  <a:pt x="3455859" y="2962301"/>
                </a:cubicBezTo>
                <a:cubicBezTo>
                  <a:pt x="3447266" y="2991993"/>
                  <a:pt x="3438672" y="3021673"/>
                  <a:pt x="3429112" y="3050469"/>
                </a:cubicBezTo>
                <a:cubicBezTo>
                  <a:pt x="3394330" y="3158977"/>
                  <a:pt x="3348719" y="3264654"/>
                  <a:pt x="3304862" y="3367476"/>
                </a:cubicBezTo>
                <a:lnTo>
                  <a:pt x="3276071" y="3429000"/>
                </a:lnTo>
                <a:lnTo>
                  <a:pt x="3240805" y="3429000"/>
                </a:lnTo>
                <a:lnTo>
                  <a:pt x="3275917" y="3354192"/>
                </a:lnTo>
                <a:cubicBezTo>
                  <a:pt x="3319817" y="3252303"/>
                  <a:pt x="3364982" y="3147108"/>
                  <a:pt x="3399358" y="3040011"/>
                </a:cubicBezTo>
                <a:cubicBezTo>
                  <a:pt x="3408430" y="3010778"/>
                  <a:pt x="3417061" y="2982021"/>
                  <a:pt x="3425650" y="2952333"/>
                </a:cubicBezTo>
                <a:cubicBezTo>
                  <a:pt x="3436256" y="2914653"/>
                  <a:pt x="3448199" y="2875520"/>
                  <a:pt x="3460661" y="2837763"/>
                </a:cubicBezTo>
                <a:cubicBezTo>
                  <a:pt x="3477731" y="2787246"/>
                  <a:pt x="3498530" y="2736579"/>
                  <a:pt x="3518021" y="2688298"/>
                </a:cubicBezTo>
                <a:cubicBezTo>
                  <a:pt x="3530339" y="2658462"/>
                  <a:pt x="3542206" y="2629115"/>
                  <a:pt x="3554035" y="2598832"/>
                </a:cubicBezTo>
                <a:cubicBezTo>
                  <a:pt x="3602956" y="2471128"/>
                  <a:pt x="3640454" y="2337362"/>
                  <a:pt x="3677174" y="2207351"/>
                </a:cubicBezTo>
                <a:cubicBezTo>
                  <a:pt x="3685353" y="2179086"/>
                  <a:pt x="3692308" y="2155047"/>
                  <a:pt x="3698819" y="2131503"/>
                </a:cubicBezTo>
                <a:cubicBezTo>
                  <a:pt x="3699603" y="2127742"/>
                  <a:pt x="3701314" y="2123952"/>
                  <a:pt x="3702094" y="2120194"/>
                </a:cubicBezTo>
                <a:cubicBezTo>
                  <a:pt x="3586407" y="2255227"/>
                  <a:pt x="3491727" y="2426671"/>
                  <a:pt x="3398355" y="2665603"/>
                </a:cubicBezTo>
                <a:cubicBezTo>
                  <a:pt x="3309322" y="2893763"/>
                  <a:pt x="3241029" y="3129474"/>
                  <a:pt x="3193941" y="3369775"/>
                </a:cubicBezTo>
                <a:lnTo>
                  <a:pt x="3184140" y="3429000"/>
                </a:lnTo>
                <a:lnTo>
                  <a:pt x="3099978" y="3429000"/>
                </a:lnTo>
                <a:lnTo>
                  <a:pt x="3101556" y="3414337"/>
                </a:lnTo>
                <a:cubicBezTo>
                  <a:pt x="3144932" y="3050621"/>
                  <a:pt x="3209988" y="2683612"/>
                  <a:pt x="3370162" y="2356550"/>
                </a:cubicBezTo>
                <a:cubicBezTo>
                  <a:pt x="3467073" y="2159398"/>
                  <a:pt x="3627623" y="2109666"/>
                  <a:pt x="3746477" y="1948889"/>
                </a:cubicBezTo>
                <a:cubicBezTo>
                  <a:pt x="3800786" y="1874532"/>
                  <a:pt x="3818424" y="1744820"/>
                  <a:pt x="3863399" y="1658257"/>
                </a:cubicBezTo>
                <a:cubicBezTo>
                  <a:pt x="3894981" y="1597843"/>
                  <a:pt x="3930436" y="1541007"/>
                  <a:pt x="3968712" y="1484989"/>
                </a:cubicBezTo>
                <a:cubicBezTo>
                  <a:pt x="3564505" y="1591029"/>
                  <a:pt x="3170154" y="1745588"/>
                  <a:pt x="2792390" y="1953974"/>
                </a:cubicBezTo>
                <a:lnTo>
                  <a:pt x="2714982" y="1998051"/>
                </a:lnTo>
                <a:cubicBezTo>
                  <a:pt x="2773600" y="2194577"/>
                  <a:pt x="2823261" y="2388201"/>
                  <a:pt x="2813361" y="2594912"/>
                </a:cubicBezTo>
                <a:cubicBezTo>
                  <a:pt x="2800935" y="2854826"/>
                  <a:pt x="2738768" y="3117188"/>
                  <a:pt x="2688430" y="3372564"/>
                </a:cubicBezTo>
                <a:cubicBezTo>
                  <a:pt x="2680286" y="3413403"/>
                  <a:pt x="2633415" y="3347749"/>
                  <a:pt x="2629626" y="3334394"/>
                </a:cubicBezTo>
                <a:cubicBezTo>
                  <a:pt x="2507208" y="2928509"/>
                  <a:pt x="2389664" y="2481450"/>
                  <a:pt x="2565328" y="2087399"/>
                </a:cubicBezTo>
                <a:cubicBezTo>
                  <a:pt x="2340344" y="2226334"/>
                  <a:pt x="2126262" y="2381607"/>
                  <a:pt x="1922999" y="2551343"/>
                </a:cubicBezTo>
                <a:cubicBezTo>
                  <a:pt x="1913735" y="2692357"/>
                  <a:pt x="1951823" y="2841268"/>
                  <a:pt x="1950261" y="2976858"/>
                </a:cubicBezTo>
                <a:cubicBezTo>
                  <a:pt x="2095468" y="2974315"/>
                  <a:pt x="2243415" y="3139324"/>
                  <a:pt x="2365554" y="3330107"/>
                </a:cubicBezTo>
                <a:lnTo>
                  <a:pt x="2424142" y="3429000"/>
                </a:lnTo>
                <a:lnTo>
                  <a:pt x="2395994" y="3429000"/>
                </a:lnTo>
                <a:lnTo>
                  <a:pt x="2392863" y="3423964"/>
                </a:lnTo>
                <a:cubicBezTo>
                  <a:pt x="2286592" y="3268030"/>
                  <a:pt x="2128210" y="3101604"/>
                  <a:pt x="2017589" y="3064982"/>
                </a:cubicBezTo>
                <a:cubicBezTo>
                  <a:pt x="2065428" y="3096607"/>
                  <a:pt x="2108651" y="3129340"/>
                  <a:pt x="2147336" y="3165052"/>
                </a:cubicBezTo>
                <a:cubicBezTo>
                  <a:pt x="2168131" y="3184249"/>
                  <a:pt x="2188032" y="3204414"/>
                  <a:pt x="2207047" y="3225540"/>
                </a:cubicBezTo>
                <a:cubicBezTo>
                  <a:pt x="2240670" y="3262852"/>
                  <a:pt x="2268864" y="3304110"/>
                  <a:pt x="2299106" y="3349931"/>
                </a:cubicBezTo>
                <a:lnTo>
                  <a:pt x="2314430" y="3372144"/>
                </a:lnTo>
                <a:lnTo>
                  <a:pt x="2352406" y="3429000"/>
                </a:lnTo>
                <a:lnTo>
                  <a:pt x="2314492" y="3429000"/>
                </a:lnTo>
                <a:lnTo>
                  <a:pt x="2288095" y="3389030"/>
                </a:lnTo>
                <a:lnTo>
                  <a:pt x="2272768" y="3366822"/>
                </a:lnTo>
                <a:cubicBezTo>
                  <a:pt x="2242565" y="3321921"/>
                  <a:pt x="2214890" y="3282042"/>
                  <a:pt x="2182715" y="3246071"/>
                </a:cubicBezTo>
                <a:cubicBezTo>
                  <a:pt x="2139301" y="3197043"/>
                  <a:pt x="2090046" y="3153375"/>
                  <a:pt x="2032061" y="3112380"/>
                </a:cubicBezTo>
                <a:cubicBezTo>
                  <a:pt x="2113005" y="3203219"/>
                  <a:pt x="2185837" y="3300905"/>
                  <a:pt x="2257220" y="3397257"/>
                </a:cubicBezTo>
                <a:lnTo>
                  <a:pt x="2281324" y="3429000"/>
                </a:lnTo>
                <a:lnTo>
                  <a:pt x="2242860" y="3429000"/>
                </a:lnTo>
                <a:lnTo>
                  <a:pt x="2232818" y="3415926"/>
                </a:lnTo>
                <a:cubicBezTo>
                  <a:pt x="2156524" y="3313256"/>
                  <a:pt x="2077809" y="3208351"/>
                  <a:pt x="1990172" y="3113121"/>
                </a:cubicBezTo>
                <a:cubicBezTo>
                  <a:pt x="2025229" y="3186236"/>
                  <a:pt x="2072239" y="3261202"/>
                  <a:pt x="2124090" y="3332017"/>
                </a:cubicBezTo>
                <a:lnTo>
                  <a:pt x="2200380" y="3429000"/>
                </a:lnTo>
                <a:lnTo>
                  <a:pt x="2147507" y="3429000"/>
                </a:lnTo>
                <a:lnTo>
                  <a:pt x="2070668" y="3332520"/>
                </a:lnTo>
                <a:cubicBezTo>
                  <a:pt x="2050397" y="3303060"/>
                  <a:pt x="1955949" y="3095860"/>
                  <a:pt x="1975142" y="3156570"/>
                </a:cubicBezTo>
                <a:cubicBezTo>
                  <a:pt x="1998651" y="3232010"/>
                  <a:pt x="2025657" y="3307543"/>
                  <a:pt x="2050035" y="3384345"/>
                </a:cubicBezTo>
                <a:lnTo>
                  <a:pt x="2063025" y="3429000"/>
                </a:lnTo>
                <a:lnTo>
                  <a:pt x="2021675" y="3429000"/>
                </a:lnTo>
                <a:lnTo>
                  <a:pt x="2019308" y="3418118"/>
                </a:lnTo>
                <a:cubicBezTo>
                  <a:pt x="1994223" y="3319278"/>
                  <a:pt x="1963999" y="3221518"/>
                  <a:pt x="1938835" y="3122160"/>
                </a:cubicBezTo>
                <a:cubicBezTo>
                  <a:pt x="1929908" y="3190047"/>
                  <a:pt x="1941143" y="3261322"/>
                  <a:pt x="1953230" y="3330699"/>
                </a:cubicBezTo>
                <a:lnTo>
                  <a:pt x="1956763" y="3349191"/>
                </a:lnTo>
                <a:lnTo>
                  <a:pt x="1967925" y="3429000"/>
                </a:lnTo>
                <a:lnTo>
                  <a:pt x="1936622" y="3429000"/>
                </a:lnTo>
                <a:lnTo>
                  <a:pt x="1926261" y="3355064"/>
                </a:lnTo>
                <a:lnTo>
                  <a:pt x="1922724" y="3336577"/>
                </a:lnTo>
                <a:cubicBezTo>
                  <a:pt x="1915473" y="3294948"/>
                  <a:pt x="1907737" y="3252875"/>
                  <a:pt x="1904650" y="3210616"/>
                </a:cubicBezTo>
                <a:lnTo>
                  <a:pt x="1885273" y="3429000"/>
                </a:lnTo>
                <a:lnTo>
                  <a:pt x="1854363" y="3429000"/>
                </a:lnTo>
                <a:lnTo>
                  <a:pt x="1880391" y="3174796"/>
                </a:lnTo>
                <a:cubicBezTo>
                  <a:pt x="1857032" y="3207864"/>
                  <a:pt x="1833268" y="3242346"/>
                  <a:pt x="1818273" y="3286729"/>
                </a:cubicBezTo>
                <a:cubicBezTo>
                  <a:pt x="1804852" y="3326735"/>
                  <a:pt x="1797634" y="3369725"/>
                  <a:pt x="1794691" y="3414239"/>
                </a:cubicBezTo>
                <a:cubicBezTo>
                  <a:pt x="1794765" y="3419159"/>
                  <a:pt x="1794840" y="3424080"/>
                  <a:pt x="1794914" y="3429000"/>
                </a:cubicBezTo>
                <a:lnTo>
                  <a:pt x="1746128" y="3429000"/>
                </a:lnTo>
                <a:lnTo>
                  <a:pt x="1753934" y="3295796"/>
                </a:lnTo>
                <a:cubicBezTo>
                  <a:pt x="1761216" y="3245140"/>
                  <a:pt x="1773366" y="3194443"/>
                  <a:pt x="1792053" y="3143396"/>
                </a:cubicBezTo>
                <a:cubicBezTo>
                  <a:pt x="1831929" y="3034223"/>
                  <a:pt x="1865036" y="2965363"/>
                  <a:pt x="1862248" y="2837397"/>
                </a:cubicBezTo>
                <a:cubicBezTo>
                  <a:pt x="1860953" y="2758277"/>
                  <a:pt x="1859762" y="2681946"/>
                  <a:pt x="1862250" y="2604531"/>
                </a:cubicBezTo>
                <a:cubicBezTo>
                  <a:pt x="1629459" y="2804327"/>
                  <a:pt x="1412286" y="3022119"/>
                  <a:pt x="1211999" y="3254610"/>
                </a:cubicBezTo>
                <a:cubicBezTo>
                  <a:pt x="1212594" y="3257848"/>
                  <a:pt x="1213637" y="3260601"/>
                  <a:pt x="1213266" y="3262947"/>
                </a:cubicBezTo>
                <a:cubicBezTo>
                  <a:pt x="1207239" y="3316048"/>
                  <a:pt x="1203941" y="3368982"/>
                  <a:pt x="1203370" y="3421676"/>
                </a:cubicBezTo>
                <a:cubicBezTo>
                  <a:pt x="1203470" y="3424117"/>
                  <a:pt x="1203571" y="3426559"/>
                  <a:pt x="1203671" y="3429000"/>
                </a:cubicBezTo>
                <a:lnTo>
                  <a:pt x="1143180" y="3429000"/>
                </a:lnTo>
                <a:cubicBezTo>
                  <a:pt x="1142845" y="3398348"/>
                  <a:pt x="1142511" y="3367697"/>
                  <a:pt x="1142176" y="3337045"/>
                </a:cubicBezTo>
                <a:lnTo>
                  <a:pt x="1067484" y="3429000"/>
                </a:lnTo>
                <a:lnTo>
                  <a:pt x="953928" y="3429000"/>
                </a:lnTo>
                <a:lnTo>
                  <a:pt x="959715" y="3421185"/>
                </a:lnTo>
                <a:cubicBezTo>
                  <a:pt x="1122351" y="3213955"/>
                  <a:pt x="1297493" y="3016464"/>
                  <a:pt x="1483788" y="2830174"/>
                </a:cubicBezTo>
                <a:cubicBezTo>
                  <a:pt x="1354519" y="2823700"/>
                  <a:pt x="1219786" y="2843526"/>
                  <a:pt x="1100671" y="2823137"/>
                </a:cubicBezTo>
                <a:cubicBezTo>
                  <a:pt x="1097473" y="2824667"/>
                  <a:pt x="1093344" y="2826226"/>
                  <a:pt x="1090144" y="2827748"/>
                </a:cubicBezTo>
                <a:cubicBezTo>
                  <a:pt x="1093160" y="2833221"/>
                  <a:pt x="1095726" y="2839172"/>
                  <a:pt x="1095872" y="2842892"/>
                </a:cubicBezTo>
                <a:cubicBezTo>
                  <a:pt x="1117034" y="3185754"/>
                  <a:pt x="501310" y="3336589"/>
                  <a:pt x="262785" y="3416450"/>
                </a:cubicBezTo>
                <a:cubicBezTo>
                  <a:pt x="240730" y="3423851"/>
                  <a:pt x="197167" y="3359461"/>
                  <a:pt x="209968" y="3341713"/>
                </a:cubicBezTo>
                <a:cubicBezTo>
                  <a:pt x="383281" y="3098661"/>
                  <a:pt x="615742" y="2948713"/>
                  <a:pt x="873460" y="2824768"/>
                </a:cubicBezTo>
                <a:cubicBezTo>
                  <a:pt x="626943" y="2762900"/>
                  <a:pt x="365733" y="2531633"/>
                  <a:pt x="192686" y="2420257"/>
                </a:cubicBezTo>
                <a:cubicBezTo>
                  <a:pt x="116185" y="2370690"/>
                  <a:pt x="52073" y="2325165"/>
                  <a:pt x="4696" y="2268668"/>
                </a:cubicBezTo>
                <a:lnTo>
                  <a:pt x="0" y="2260984"/>
                </a:lnTo>
                <a:lnTo>
                  <a:pt x="0" y="2084472"/>
                </a:lnTo>
                <a:lnTo>
                  <a:pt x="174101" y="2191277"/>
                </a:lnTo>
                <a:cubicBezTo>
                  <a:pt x="413334" y="2330164"/>
                  <a:pt x="660435" y="2456160"/>
                  <a:pt x="891800" y="2607935"/>
                </a:cubicBezTo>
                <a:cubicBezTo>
                  <a:pt x="944884" y="2642606"/>
                  <a:pt x="1012106" y="2716300"/>
                  <a:pt x="1072219" y="2740443"/>
                </a:cubicBezTo>
                <a:cubicBezTo>
                  <a:pt x="1072700" y="2740886"/>
                  <a:pt x="1073629" y="2740850"/>
                  <a:pt x="1074117" y="2741301"/>
                </a:cubicBezTo>
                <a:cubicBezTo>
                  <a:pt x="1077423" y="2742567"/>
                  <a:pt x="1080285" y="2744315"/>
                  <a:pt x="1083114" y="2745131"/>
                </a:cubicBezTo>
                <a:cubicBezTo>
                  <a:pt x="1205686" y="2782148"/>
                  <a:pt x="1403553" y="2733717"/>
                  <a:pt x="1543010" y="2762140"/>
                </a:cubicBezTo>
                <a:cubicBezTo>
                  <a:pt x="1545352" y="2762516"/>
                  <a:pt x="1548218" y="2764258"/>
                  <a:pt x="1551080" y="2766006"/>
                </a:cubicBezTo>
                <a:cubicBezTo>
                  <a:pt x="1796784" y="2527970"/>
                  <a:pt x="2061981" y="2311521"/>
                  <a:pt x="2345443" y="2120882"/>
                </a:cubicBezTo>
                <a:cubicBezTo>
                  <a:pt x="2141371" y="2118786"/>
                  <a:pt x="1930334" y="2175666"/>
                  <a:pt x="1721499" y="2170969"/>
                </a:cubicBezTo>
                <a:cubicBezTo>
                  <a:pt x="1398951" y="2164309"/>
                  <a:pt x="1081337" y="2118329"/>
                  <a:pt x="767716" y="2043768"/>
                </a:cubicBezTo>
                <a:cubicBezTo>
                  <a:pt x="753133" y="2040162"/>
                  <a:pt x="700946" y="1969599"/>
                  <a:pt x="722147" y="1964091"/>
                </a:cubicBezTo>
                <a:cubicBezTo>
                  <a:pt x="968781" y="1900673"/>
                  <a:pt x="1232259" y="1897588"/>
                  <a:pt x="1485552" y="1884202"/>
                </a:cubicBezTo>
                <a:cubicBezTo>
                  <a:pt x="1722589" y="1871930"/>
                  <a:pt x="1934026" y="1883502"/>
                  <a:pt x="2143004" y="1973420"/>
                </a:cubicBezTo>
                <a:cubicBezTo>
                  <a:pt x="2072259" y="1892879"/>
                  <a:pt x="2001915" y="1810927"/>
                  <a:pt x="1933391" y="1727971"/>
                </a:cubicBezTo>
                <a:cubicBezTo>
                  <a:pt x="1884964" y="1669829"/>
                  <a:pt x="1830279" y="1618453"/>
                  <a:pt x="1827118" y="1539410"/>
                </a:cubicBezTo>
                <a:cubicBezTo>
                  <a:pt x="1826899" y="1533830"/>
                  <a:pt x="1831287" y="1527131"/>
                  <a:pt x="1837349" y="1527357"/>
                </a:cubicBezTo>
                <a:cubicBezTo>
                  <a:pt x="1954786" y="1529180"/>
                  <a:pt x="2095955" y="1670243"/>
                  <a:pt x="2162835" y="1758853"/>
                </a:cubicBezTo>
                <a:cubicBezTo>
                  <a:pt x="2223806" y="1839314"/>
                  <a:pt x="2261117" y="1933764"/>
                  <a:pt x="2257167" y="2033123"/>
                </a:cubicBezTo>
                <a:cubicBezTo>
                  <a:pt x="2258619" y="2034463"/>
                  <a:pt x="2260110" y="2036731"/>
                  <a:pt x="2261598" y="2038998"/>
                </a:cubicBezTo>
                <a:cubicBezTo>
                  <a:pt x="2319293" y="2037627"/>
                  <a:pt x="2377620" y="2040418"/>
                  <a:pt x="2437177" y="2050608"/>
                </a:cubicBezTo>
                <a:cubicBezTo>
                  <a:pt x="2440002" y="2051429"/>
                  <a:pt x="2442387" y="2052726"/>
                  <a:pt x="2445247" y="2054476"/>
                </a:cubicBezTo>
                <a:cubicBezTo>
                  <a:pt x="2542410" y="1991910"/>
                  <a:pt x="2642483" y="1932023"/>
                  <a:pt x="2743626" y="1875819"/>
                </a:cubicBezTo>
                <a:cubicBezTo>
                  <a:pt x="2843877" y="1820576"/>
                  <a:pt x="2945694" y="1769471"/>
                  <a:pt x="3048102" y="1721595"/>
                </a:cubicBezTo>
                <a:cubicBezTo>
                  <a:pt x="2585795" y="1725639"/>
                  <a:pt x="2153807" y="1567795"/>
                  <a:pt x="1799414" y="1265732"/>
                </a:cubicBezTo>
                <a:cubicBezTo>
                  <a:pt x="1791709" y="1259523"/>
                  <a:pt x="1742423" y="1191635"/>
                  <a:pt x="1771735" y="1190929"/>
                </a:cubicBezTo>
                <a:cubicBezTo>
                  <a:pt x="2256142" y="1180405"/>
                  <a:pt x="2784409" y="1241721"/>
                  <a:pt x="3104273" y="1647159"/>
                </a:cubicBezTo>
                <a:cubicBezTo>
                  <a:pt x="3108183" y="1651663"/>
                  <a:pt x="3110711" y="1656686"/>
                  <a:pt x="3113245" y="1661705"/>
                </a:cubicBezTo>
                <a:cubicBezTo>
                  <a:pt x="3118189" y="1668958"/>
                  <a:pt x="3122727" y="1677622"/>
                  <a:pt x="3126294" y="1685400"/>
                </a:cubicBezTo>
                <a:cubicBezTo>
                  <a:pt x="3390302" y="1567262"/>
                  <a:pt x="3661785" y="1473036"/>
                  <a:pt x="3937433" y="1401473"/>
                </a:cubicBezTo>
                <a:cubicBezTo>
                  <a:pt x="3836176" y="1303523"/>
                  <a:pt x="3721785" y="1191668"/>
                  <a:pt x="3590475" y="1168974"/>
                </a:cubicBezTo>
                <a:cubicBezTo>
                  <a:pt x="3435249" y="1142111"/>
                  <a:pt x="3264279" y="1187605"/>
                  <a:pt x="3100264" y="1150845"/>
                </a:cubicBezTo>
                <a:cubicBezTo>
                  <a:pt x="2787310" y="1081393"/>
                  <a:pt x="2468738" y="941372"/>
                  <a:pt x="2183576" y="798150"/>
                </a:cubicBezTo>
                <a:cubicBezTo>
                  <a:pt x="2170260" y="791226"/>
                  <a:pt x="2115765" y="721220"/>
                  <a:pt x="2151029" y="717947"/>
                </a:cubicBezTo>
                <a:cubicBezTo>
                  <a:pt x="2677991" y="665203"/>
                  <a:pt x="3159089" y="688356"/>
                  <a:pt x="3563434" y="1040115"/>
                </a:cubicBezTo>
                <a:lnTo>
                  <a:pt x="3177952" y="228386"/>
                </a:lnTo>
                <a:cubicBezTo>
                  <a:pt x="3171337" y="214210"/>
                  <a:pt x="3161442" y="176414"/>
                  <a:pt x="3189263" y="196726"/>
                </a:cubicBezTo>
                <a:cubicBezTo>
                  <a:pt x="3348177" y="315655"/>
                  <a:pt x="3463235" y="479187"/>
                  <a:pt x="3560912" y="650863"/>
                </a:cubicBezTo>
                <a:cubicBezTo>
                  <a:pt x="3646545" y="800668"/>
                  <a:pt x="3658964" y="924983"/>
                  <a:pt x="3626636" y="1083230"/>
                </a:cubicBezTo>
                <a:cubicBezTo>
                  <a:pt x="3635603" y="1086129"/>
                  <a:pt x="3644081" y="1088586"/>
                  <a:pt x="3653088" y="1092417"/>
                </a:cubicBezTo>
                <a:cubicBezTo>
                  <a:pt x="3765052" y="1143828"/>
                  <a:pt x="3892199" y="1295230"/>
                  <a:pt x="3988128" y="1388267"/>
                </a:cubicBezTo>
                <a:cubicBezTo>
                  <a:pt x="4265269" y="1318971"/>
                  <a:pt x="4547054" y="1272774"/>
                  <a:pt x="4830582" y="1247000"/>
                </a:cubicBezTo>
                <a:lnTo>
                  <a:pt x="4830100" y="1246554"/>
                </a:lnTo>
                <a:cubicBezTo>
                  <a:pt x="4727027" y="940030"/>
                  <a:pt x="4271973" y="904199"/>
                  <a:pt x="4036318" y="718013"/>
                </a:cubicBezTo>
                <a:cubicBezTo>
                  <a:pt x="3810777" y="540273"/>
                  <a:pt x="3654591" y="291297"/>
                  <a:pt x="3432098" y="108312"/>
                </a:cubicBezTo>
                <a:cubicBezTo>
                  <a:pt x="3405134" y="86099"/>
                  <a:pt x="3391592" y="15385"/>
                  <a:pt x="3446761" y="32278"/>
                </a:cubicBezTo>
                <a:cubicBezTo>
                  <a:pt x="3801752" y="139638"/>
                  <a:pt x="4119982" y="317863"/>
                  <a:pt x="4419733" y="534555"/>
                </a:cubicBezTo>
                <a:cubicBezTo>
                  <a:pt x="4597168" y="662520"/>
                  <a:pt x="4760991" y="799417"/>
                  <a:pt x="4781371" y="1029604"/>
                </a:cubicBezTo>
                <a:cubicBezTo>
                  <a:pt x="4781562" y="1034257"/>
                  <a:pt x="4780772" y="1038014"/>
                  <a:pt x="4780440" y="1041290"/>
                </a:cubicBezTo>
                <a:cubicBezTo>
                  <a:pt x="4830364" y="1090056"/>
                  <a:pt x="4870983" y="1150844"/>
                  <a:pt x="4898954" y="1233092"/>
                </a:cubicBezTo>
                <a:cubicBezTo>
                  <a:pt x="4900480" y="1236288"/>
                  <a:pt x="4900107" y="1238630"/>
                  <a:pt x="4900699" y="1241867"/>
                </a:cubicBezTo>
                <a:cubicBezTo>
                  <a:pt x="5170915" y="1220815"/>
                  <a:pt x="5442360" y="1218817"/>
                  <a:pt x="5714511" y="1234483"/>
                </a:cubicBezTo>
                <a:cubicBezTo>
                  <a:pt x="5651495" y="1126157"/>
                  <a:pt x="5582088" y="1020879"/>
                  <a:pt x="5464793" y="964556"/>
                </a:cubicBezTo>
                <a:cubicBezTo>
                  <a:pt x="5463384" y="964148"/>
                  <a:pt x="5462860" y="962770"/>
                  <a:pt x="5461897" y="961879"/>
                </a:cubicBezTo>
                <a:cubicBezTo>
                  <a:pt x="5031826" y="876789"/>
                  <a:pt x="4661031" y="392458"/>
                  <a:pt x="4399417" y="23573"/>
                </a:cubicBezTo>
                <a:lnTo>
                  <a:pt x="4382818" y="0"/>
                </a:lnTo>
                <a:close/>
                <a:moveTo>
                  <a:pt x="1890928" y="0"/>
                </a:moveTo>
                <a:lnTo>
                  <a:pt x="1994713" y="0"/>
                </a:lnTo>
                <a:lnTo>
                  <a:pt x="1931354" y="46950"/>
                </a:lnTo>
                <a:cubicBezTo>
                  <a:pt x="1877666" y="83934"/>
                  <a:pt x="1822568" y="119048"/>
                  <a:pt x="1765923" y="152043"/>
                </a:cubicBezTo>
                <a:cubicBezTo>
                  <a:pt x="1744896" y="164696"/>
                  <a:pt x="1723857" y="174555"/>
                  <a:pt x="1702258" y="183286"/>
                </a:cubicBezTo>
                <a:cubicBezTo>
                  <a:pt x="1664333" y="221747"/>
                  <a:pt x="1731601" y="160836"/>
                  <a:pt x="1538370" y="382804"/>
                </a:cubicBezTo>
                <a:cubicBezTo>
                  <a:pt x="1278852" y="821311"/>
                  <a:pt x="915356" y="1171566"/>
                  <a:pt x="542867" y="1515092"/>
                </a:cubicBezTo>
                <a:cubicBezTo>
                  <a:pt x="521291" y="1535055"/>
                  <a:pt x="503482" y="1450596"/>
                  <a:pt x="515800" y="1433180"/>
                </a:cubicBezTo>
                <a:cubicBezTo>
                  <a:pt x="664236" y="1221055"/>
                  <a:pt x="747224" y="973666"/>
                  <a:pt x="909145" y="770225"/>
                </a:cubicBezTo>
                <a:cubicBezTo>
                  <a:pt x="998789" y="657824"/>
                  <a:pt x="1101084" y="562246"/>
                  <a:pt x="1214067" y="479561"/>
                </a:cubicBezTo>
                <a:cubicBezTo>
                  <a:pt x="1023317" y="544399"/>
                  <a:pt x="824392" y="591568"/>
                  <a:pt x="640967" y="676601"/>
                </a:cubicBezTo>
                <a:cubicBezTo>
                  <a:pt x="458381" y="761213"/>
                  <a:pt x="284593" y="863005"/>
                  <a:pt x="112563" y="967952"/>
                </a:cubicBezTo>
                <a:lnTo>
                  <a:pt x="0" y="1037006"/>
                </a:lnTo>
                <a:lnTo>
                  <a:pt x="0" y="804763"/>
                </a:lnTo>
                <a:lnTo>
                  <a:pt x="36881" y="771118"/>
                </a:lnTo>
                <a:cubicBezTo>
                  <a:pt x="302143" y="533792"/>
                  <a:pt x="585478" y="311226"/>
                  <a:pt x="910534" y="200753"/>
                </a:cubicBezTo>
                <a:cubicBezTo>
                  <a:pt x="1140280" y="122663"/>
                  <a:pt x="1356783" y="195873"/>
                  <a:pt x="1578717" y="146982"/>
                </a:cubicBezTo>
                <a:cubicBezTo>
                  <a:pt x="1683404" y="123672"/>
                  <a:pt x="1787691" y="70445"/>
                  <a:pt x="1887945" y="2196"/>
                </a:cubicBezTo>
                <a:lnTo>
                  <a:pt x="1890928" y="0"/>
                </a:ln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20" name="Rectangle 19">
            <a:extLst>
              <a:ext uri="{FF2B5EF4-FFF2-40B4-BE49-F238E27FC236}">
                <a16:creationId xmlns:a16="http://schemas.microsoft.com/office/drawing/2014/main" id="{A20AF199-99C2-4569-9CAF-24514AE5E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199"/>
            <a:ext cx="11277600" cy="5943602"/>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821635" y="503583"/>
            <a:ext cx="10469218" cy="901147"/>
          </a:xfrm>
        </p:spPr>
        <p:txBody>
          <a:bodyPr vert="horz" lIns="91440" tIns="45720" rIns="91440" bIns="45720" rtlCol="0" anchor="t">
            <a:normAutofit fontScale="90000"/>
          </a:bodyPr>
          <a:lstStyle/>
          <a:p>
            <a:pPr algn="ctr"/>
            <a:r>
              <a:rPr lang="en-US" sz="2700" b="1" kern="1200" dirty="0">
                <a:solidFill>
                  <a:schemeClr val="accent5">
                    <a:lumMod val="75000"/>
                  </a:schemeClr>
                </a:solidFill>
                <a:latin typeface="Georgia" panose="02040502050405020303" pitchFamily="18" charset="0"/>
              </a:rPr>
              <a:t>Pupil Transportation Website</a:t>
            </a:r>
            <a:br>
              <a:rPr lang="en-US" sz="2700" b="1" kern="1200" dirty="0">
                <a:solidFill>
                  <a:schemeClr val="accent5">
                    <a:lumMod val="75000"/>
                  </a:schemeClr>
                </a:solidFill>
                <a:latin typeface="Georgia" panose="02040502050405020303" pitchFamily="18" charset="0"/>
              </a:rPr>
            </a:br>
            <a:r>
              <a:rPr lang="en-US" sz="2400" b="1" kern="1200" dirty="0">
                <a:solidFill>
                  <a:schemeClr val="tx2">
                    <a:lumMod val="60000"/>
                    <a:lumOff val="40000"/>
                  </a:schemeClr>
                </a:solidFill>
                <a:latin typeface="Georgia" panose="02040502050405020303" pitchFamily="18" charset="0"/>
                <a:hlinkClick r:id="rId3">
                  <a:extLst>
                    <a:ext uri="{A12FA001-AC4F-418D-AE19-62706E023703}">
                      <ahyp:hlinkClr xmlns:ahyp="http://schemas.microsoft.com/office/drawing/2018/hyperlinkcolor" val="tx"/>
                    </a:ext>
                  </a:extLst>
                </a:hlinkClick>
              </a:rPr>
              <a:t>https://www.education.ne.gov/fos/pupil-transportation/</a:t>
            </a:r>
            <a:br>
              <a:rPr lang="en-US" sz="2400" i="1" kern="1200" dirty="0">
                <a:solidFill>
                  <a:schemeClr val="tx2">
                    <a:lumMod val="60000"/>
                    <a:lumOff val="40000"/>
                  </a:schemeClr>
                </a:solidFill>
                <a:latin typeface="Georgia" panose="02040502050405020303" pitchFamily="18" charset="0"/>
              </a:rPr>
            </a:br>
            <a:br>
              <a:rPr lang="en-US" sz="2400" i="1" kern="1200" dirty="0">
                <a:solidFill>
                  <a:schemeClr val="tx2">
                    <a:lumMod val="60000"/>
                    <a:lumOff val="40000"/>
                  </a:schemeClr>
                </a:solidFill>
                <a:latin typeface="Georgia" panose="02040502050405020303" pitchFamily="18" charset="0"/>
              </a:rPr>
            </a:br>
            <a:br>
              <a:rPr lang="en-US" sz="2800" i="1" kern="1200" dirty="0">
                <a:solidFill>
                  <a:schemeClr val="accent6"/>
                </a:solidFill>
                <a:latin typeface="Georgia" panose="02040502050405020303" pitchFamily="18" charset="0"/>
              </a:rPr>
            </a:br>
            <a:br>
              <a:rPr lang="en-US" sz="2800" i="1" dirty="0">
                <a:solidFill>
                  <a:schemeClr val="accent6"/>
                </a:solidFill>
                <a:latin typeface="Georgia" panose="02040502050405020303" pitchFamily="18" charset="0"/>
              </a:rPr>
            </a:br>
            <a:br>
              <a:rPr lang="en-US" sz="2800" i="1" kern="1200" dirty="0">
                <a:solidFill>
                  <a:schemeClr val="accent6"/>
                </a:solidFill>
                <a:latin typeface="Georgia" panose="02040502050405020303" pitchFamily="18" charset="0"/>
              </a:rPr>
            </a:br>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br>
              <a:rPr lang="en-US" sz="1200" b="1" kern="1200" dirty="0">
                <a:solidFill>
                  <a:schemeClr val="tx1"/>
                </a:solidFill>
                <a:latin typeface="+mj-lt"/>
                <a:ea typeface="+mj-ea"/>
                <a:cs typeface="+mj-cs"/>
              </a:rPr>
            </a:br>
            <a:endParaRPr lang="en-US" sz="1200" b="1" kern="1200" dirty="0">
              <a:solidFill>
                <a:schemeClr val="tx1"/>
              </a:solidFill>
              <a:latin typeface="+mj-lt"/>
              <a:ea typeface="+mj-ea"/>
              <a:cs typeface="+mj-cs"/>
            </a:endParaRPr>
          </a:p>
        </p:txBody>
      </p:sp>
      <p:pic>
        <p:nvPicPr>
          <p:cNvPr id="4" name="Picture 3" descr="QR Code to website">
            <a:extLst>
              <a:ext uri="{FF2B5EF4-FFF2-40B4-BE49-F238E27FC236}">
                <a16:creationId xmlns:a16="http://schemas.microsoft.com/office/drawing/2014/main" id="{83FE43A5-2AC4-A1EA-F95F-EC1FA690153E}"/>
              </a:ext>
            </a:extLst>
          </p:cNvPr>
          <p:cNvPicPr>
            <a:picLocks noChangeAspect="1"/>
          </p:cNvPicPr>
          <p:nvPr/>
        </p:nvPicPr>
        <p:blipFill>
          <a:blip r:embed="rId4"/>
          <a:stretch>
            <a:fillRect/>
          </a:stretch>
        </p:blipFill>
        <p:spPr>
          <a:xfrm>
            <a:off x="891812" y="1374593"/>
            <a:ext cx="4286250" cy="4286250"/>
          </a:xfrm>
          <a:prstGeom prst="rect">
            <a:avLst/>
          </a:prstGeom>
        </p:spPr>
      </p:pic>
      <p:sp>
        <p:nvSpPr>
          <p:cNvPr id="6" name="Title 1">
            <a:extLst>
              <a:ext uri="{FF2B5EF4-FFF2-40B4-BE49-F238E27FC236}">
                <a16:creationId xmlns:a16="http://schemas.microsoft.com/office/drawing/2014/main" id="{A3CA1C0D-5D8F-3037-6740-73140EA722B2}"/>
              </a:ext>
            </a:extLst>
          </p:cNvPr>
          <p:cNvSpPr txBox="1">
            <a:spLocks/>
          </p:cNvSpPr>
          <p:nvPr/>
        </p:nvSpPr>
        <p:spPr>
          <a:xfrm>
            <a:off x="1123043" y="5483405"/>
            <a:ext cx="5017770" cy="99223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001689">
                    <a:lumMod val="60000"/>
                    <a:lumOff val="40000"/>
                  </a:srgbClr>
                </a:solidFill>
                <a:effectLst/>
                <a:uLnTx/>
                <a:uFillTx/>
                <a:latin typeface="Georgia" panose="02040502050405020303" pitchFamily="18" charset="0"/>
                <a:ea typeface="+mj-ea"/>
                <a:cs typeface="+mj-cs"/>
              </a:rPr>
              <a:t>QR Code to Pupil Transportation Website</a:t>
            </a:r>
          </a:p>
        </p:txBody>
      </p:sp>
      <p:pic>
        <p:nvPicPr>
          <p:cNvPr id="7" name="Graphic 6" descr="Bus">
            <a:extLst>
              <a:ext uri="{FF2B5EF4-FFF2-40B4-BE49-F238E27FC236}">
                <a16:creationId xmlns:a16="http://schemas.microsoft.com/office/drawing/2014/main" id="{46FB37BB-AE92-0B44-19D0-BE2C9697F9F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872843" y="1400175"/>
            <a:ext cx="5061857" cy="4657726"/>
          </a:xfrm>
          <a:prstGeom prst="rect">
            <a:avLst/>
          </a:prstGeom>
        </p:spPr>
      </p:pic>
    </p:spTree>
    <p:extLst>
      <p:ext uri="{BB962C8B-B14F-4D97-AF65-F5344CB8AC3E}">
        <p14:creationId xmlns:p14="http://schemas.microsoft.com/office/powerpoint/2010/main" val="10370527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71CC8C-B2E2-4FFE-116D-338AEB5794F1}"/>
            </a:ext>
          </a:extLst>
        </p:cNvPr>
        <p:cNvGrpSpPr/>
        <p:nvPr/>
      </p:nvGrpSpPr>
      <p:grpSpPr>
        <a:xfrm>
          <a:off x="0" y="0"/>
          <a:ext cx="0" cy="0"/>
          <a:chOff x="0" y="0"/>
          <a:chExt cx="0" cy="0"/>
        </a:xfrm>
      </p:grpSpPr>
      <p:sp useBgFill="1">
        <p:nvSpPr>
          <p:cNvPr id="2054" name="Rectangle 2053">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2052" name="Picture 4" descr="3d Rendering Of A School Bus Designed To Carry Schoolchildren To Their  Destination Powerpoint Background For Free Download - Slidesdocs">
            <a:extLst>
              <a:ext uri="{FF2B5EF4-FFF2-40B4-BE49-F238E27FC236}">
                <a16:creationId xmlns:a16="http://schemas.microsoft.com/office/drawing/2014/main" id="{C8AE455D-A29A-F6FA-AC3B-F660F95619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152" r="35364" b="5939"/>
          <a:stretch>
            <a:fillRect/>
          </a:stretch>
        </p:blipFill>
        <p:spPr bwMode="auto">
          <a:xfrm>
            <a:off x="3523488" y="10"/>
            <a:ext cx="866851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5" name="Rectangle 2054">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56" name="Rectangle 2055">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58" name="Rectangle 2057">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1894CC13-4FAC-73A9-95D9-AEA14C598327}"/>
              </a:ext>
            </a:extLst>
          </p:cNvPr>
          <p:cNvSpPr txBox="1"/>
          <p:nvPr/>
        </p:nvSpPr>
        <p:spPr>
          <a:xfrm>
            <a:off x="0" y="1026160"/>
            <a:ext cx="5476240" cy="5831840"/>
          </a:xfrm>
          <a:prstGeom prst="rect">
            <a:avLst/>
          </a:prstGeom>
        </p:spPr>
        <p:txBody>
          <a:bodyPr vert="horz" lIns="91440" tIns="45720" rIns="91440" bIns="45720" rtlCol="0" anchor="t">
            <a:normAutofit fontScale="92500" lnSpcReduction="20000"/>
          </a:bodyPr>
          <a:lstStyle/>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Check Announcements Page Updates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Join Our Zoom Meetings </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Next one Sept. 21</a:t>
            </a:r>
            <a:r>
              <a:rPr kumimoji="0" lang="en-US" sz="2400" b="0" i="0" u="none" strike="noStrike" kern="1200" cap="none" spc="0" normalizeH="0" baseline="30000" noProof="0" dirty="0">
                <a:ln>
                  <a:noFill/>
                </a:ln>
                <a:solidFill>
                  <a:srgbClr val="001689"/>
                </a:solidFill>
                <a:effectLst/>
                <a:uLnTx/>
                <a:uFillTx/>
                <a:latin typeface="Georgia" panose="02040502050405020303" pitchFamily="18" charset="0"/>
                <a:ea typeface="+mn-ea"/>
                <a:cs typeface="+mn-cs"/>
              </a:rPr>
              <a:t>st</a:t>
            </a: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 </a:t>
            </a:r>
          </a:p>
          <a:p>
            <a:pPr marL="4572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Rule Revision – In Progress</a:t>
            </a:r>
          </a:p>
          <a:p>
            <a:pPr marL="4572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Admin Days Class – Wed. July 29</a:t>
            </a:r>
            <a:r>
              <a:rPr kumimoji="0" lang="en-US" sz="2400" b="0" i="0" u="none" strike="noStrike" kern="1200" cap="none" spc="0" normalizeH="0" baseline="30000" noProof="0" dirty="0">
                <a:ln>
                  <a:noFill/>
                </a:ln>
                <a:solidFill>
                  <a:srgbClr val="001689"/>
                </a:solidFill>
                <a:effectLst/>
                <a:uLnTx/>
                <a:uFillTx/>
                <a:latin typeface="Georgia" panose="02040502050405020303" pitchFamily="18" charset="0"/>
                <a:ea typeface="+mn-ea"/>
                <a:cs typeface="+mn-cs"/>
              </a:rPr>
              <a:t>th</a:t>
            </a: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 </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Younes Conf. Center, Kearney</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Students First, Safety Always</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Playbook for Administrator’s </a:t>
            </a: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Pupil Transportation Director’s Class Wed. Sept. 23</a:t>
            </a:r>
            <a:r>
              <a:rPr kumimoji="0" lang="en-US" sz="2400" b="0" i="0" u="none" strike="noStrike" kern="1200" cap="none" spc="0" normalizeH="0" baseline="30000" noProof="0" dirty="0">
                <a:ln>
                  <a:noFill/>
                </a:ln>
                <a:solidFill>
                  <a:srgbClr val="001689"/>
                </a:solidFill>
                <a:effectLst/>
                <a:uLnTx/>
                <a:uFillTx/>
                <a:latin typeface="Georgia" panose="02040502050405020303" pitchFamily="18" charset="0"/>
                <a:ea typeface="+mn-ea"/>
                <a:cs typeface="+mn-cs"/>
              </a:rPr>
              <a:t>rd</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Neb. Safety Center, Kearney</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Only 75 Seats Available</a:t>
            </a:r>
          </a:p>
          <a:p>
            <a:pPr marL="800100" marR="0" lvl="1"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1689"/>
                </a:solidFill>
                <a:effectLst/>
                <a:uLnTx/>
                <a:uFillTx/>
                <a:latin typeface="Georgia" panose="02040502050405020303" pitchFamily="18" charset="0"/>
                <a:ea typeface="+mn-ea"/>
                <a:cs typeface="+mn-cs"/>
              </a:rPr>
              <a:t>For PT Directors Only  </a:t>
            </a:r>
            <a:endParaRPr kumimoji="0" lang="en-US" sz="2400" b="0" i="0" u="none" strike="noStrike" kern="1200" cap="none" spc="0" normalizeH="0" baseline="30000" noProof="0" dirty="0">
              <a:ln>
                <a:noFill/>
              </a:ln>
              <a:solidFill>
                <a:srgbClr val="001689"/>
              </a:solidFill>
              <a:effectLst/>
              <a:uLnTx/>
              <a:uFillTx/>
              <a:latin typeface="Georgia" panose="02040502050405020303" pitchFamily="18" charset="0"/>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30000" noProof="0" dirty="0">
              <a:ln>
                <a:noFill/>
              </a:ln>
              <a:solidFill>
                <a:srgbClr val="000000"/>
              </a:solidFill>
              <a:effectLst/>
              <a:uLnTx/>
              <a:uFillTx/>
              <a:latin typeface="Georgia" panose="02040502050405020303" pitchFamily="18" charset="0"/>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Georgia" panose="02040502050405020303" pitchFamily="18" charset="0"/>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34290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Tw Cen MT" panose="020B0602020104020603"/>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8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2CC12A12-67BB-4C3D-773C-753F7DEE85E3}"/>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US" dirty="0"/>
              <a:t>Announcements</a:t>
            </a:r>
          </a:p>
        </p:txBody>
      </p:sp>
    </p:spTree>
    <p:extLst>
      <p:ext uri="{BB962C8B-B14F-4D97-AF65-F5344CB8AC3E}">
        <p14:creationId xmlns:p14="http://schemas.microsoft.com/office/powerpoint/2010/main" val="36870411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D2253F-8986-DFA3-F308-1850A2A52BA7}"/>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389D3E0-BA02-41D3-B2AC-8FD6AA8939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7D3F9554-D877-5CD7-814A-9D477FA10EFA}"/>
              </a:ext>
            </a:extLst>
          </p:cNvPr>
          <p:cNvSpPr>
            <a:spLocks noGrp="1"/>
          </p:cNvSpPr>
          <p:nvPr>
            <p:ph type="title"/>
          </p:nvPr>
        </p:nvSpPr>
        <p:spPr>
          <a:xfrm>
            <a:off x="0" y="0"/>
            <a:ext cx="5143500" cy="6858000"/>
          </a:xfrm>
        </p:spPr>
        <p:txBody>
          <a:bodyPr vert="horz" lIns="91440" tIns="45720" rIns="91440" bIns="45720" rtlCol="0" anchor="ctr">
            <a:normAutofit/>
          </a:bodyPr>
          <a:lstStyle/>
          <a:p>
            <a:r>
              <a:rPr lang="en-US" sz="2400" b="1" dirty="0">
                <a:solidFill>
                  <a:srgbClr val="00B050"/>
                </a:solidFill>
                <a:latin typeface="Georgia" panose="02040502050405020303" pitchFamily="18" charset="0"/>
              </a:rPr>
              <a:t>New Documents Available</a:t>
            </a:r>
            <a:br>
              <a:rPr lang="en-US" sz="2400" b="1" dirty="0">
                <a:solidFill>
                  <a:srgbClr val="00B050"/>
                </a:solidFill>
                <a:latin typeface="Georgia" panose="02040502050405020303" pitchFamily="18" charset="0"/>
              </a:rPr>
            </a:br>
            <a:br>
              <a:rPr lang="en-US" sz="2400" b="1" dirty="0">
                <a:solidFill>
                  <a:srgbClr val="00B050"/>
                </a:solidFill>
                <a:latin typeface="Georgia" panose="02040502050405020303" pitchFamily="18" charset="0"/>
              </a:rPr>
            </a:br>
            <a:r>
              <a:rPr lang="en-US" sz="2400" b="1" dirty="0">
                <a:solidFill>
                  <a:srgbClr val="00B050"/>
                </a:solidFill>
                <a:latin typeface="Georgia" panose="02040502050405020303" pitchFamily="18" charset="0"/>
              </a:rPr>
              <a:t>*2026 Back to School Checklist </a:t>
            </a:r>
            <a:br>
              <a:rPr lang="en-US" sz="2400" b="1" dirty="0">
                <a:solidFill>
                  <a:srgbClr val="00B050"/>
                </a:solidFill>
                <a:latin typeface="Georgia" panose="02040502050405020303" pitchFamily="18" charset="0"/>
              </a:rPr>
            </a:br>
            <a:br>
              <a:rPr lang="en-US" sz="2400" b="1" dirty="0">
                <a:solidFill>
                  <a:srgbClr val="00B050"/>
                </a:solidFill>
                <a:latin typeface="Georgia" panose="02040502050405020303" pitchFamily="18" charset="0"/>
              </a:rPr>
            </a:br>
            <a:r>
              <a:rPr lang="en-US" sz="2400" b="1" dirty="0">
                <a:solidFill>
                  <a:srgbClr val="00B050"/>
                </a:solidFill>
                <a:latin typeface="Georgia" panose="02040502050405020303" pitchFamily="18" charset="0"/>
              </a:rPr>
              <a:t>*Pupil Transportation Guide</a:t>
            </a:r>
            <a:br>
              <a:rPr lang="en-US" sz="2400" b="1" dirty="0">
                <a:solidFill>
                  <a:srgbClr val="00B050"/>
                </a:solidFill>
                <a:latin typeface="Georgia" panose="02040502050405020303" pitchFamily="18" charset="0"/>
              </a:rPr>
            </a:br>
            <a:r>
              <a:rPr lang="en-US" sz="2400" i="1" dirty="0">
                <a:solidFill>
                  <a:srgbClr val="00B050"/>
                </a:solidFill>
                <a:latin typeface="Georgia" panose="02040502050405020303" pitchFamily="18" charset="0"/>
              </a:rPr>
              <a:t>**Will be updated once Rule 91 &amp; 92 revisions drafts are ready  </a:t>
            </a:r>
            <a:br>
              <a:rPr lang="en-US" sz="2400" b="1" dirty="0">
                <a:solidFill>
                  <a:srgbClr val="00B050"/>
                </a:solidFill>
                <a:latin typeface="Georgia" panose="02040502050405020303" pitchFamily="18" charset="0"/>
              </a:rPr>
            </a:br>
            <a:r>
              <a:rPr lang="en-US" sz="2400" b="1" dirty="0">
                <a:solidFill>
                  <a:srgbClr val="00B050"/>
                </a:solidFill>
                <a:latin typeface="Georgia" panose="02040502050405020303" pitchFamily="18" charset="0"/>
              </a:rPr>
              <a:t>**</a:t>
            </a:r>
            <a:r>
              <a:rPr lang="en-US" sz="2400" dirty="0">
                <a:solidFill>
                  <a:srgbClr val="00B050"/>
                </a:solidFill>
                <a:latin typeface="Georgia" panose="02040502050405020303" pitchFamily="18" charset="0"/>
              </a:rPr>
              <a:t>Continue to use Dec. 2024 Version on website for now</a:t>
            </a:r>
            <a:br>
              <a:rPr lang="en-US" sz="2400" dirty="0">
                <a:solidFill>
                  <a:srgbClr val="00B050"/>
                </a:solidFill>
                <a:latin typeface="Georgia" panose="02040502050405020303" pitchFamily="18" charset="0"/>
              </a:rPr>
            </a:br>
            <a:br>
              <a:rPr lang="en-US" sz="2400" b="1" dirty="0">
                <a:solidFill>
                  <a:srgbClr val="00B050"/>
                </a:solidFill>
                <a:latin typeface="Georgia" panose="02040502050405020303" pitchFamily="18" charset="0"/>
              </a:rPr>
            </a:br>
            <a:r>
              <a:rPr lang="en-US" sz="2400" b="1" dirty="0">
                <a:solidFill>
                  <a:srgbClr val="00B050"/>
                </a:solidFill>
                <a:latin typeface="Georgia" panose="02040502050405020303" pitchFamily="18" charset="0"/>
              </a:rPr>
              <a:t>*Driver Requirement Charts</a:t>
            </a:r>
            <a:br>
              <a:rPr lang="en-US" sz="2400" b="1" dirty="0">
                <a:solidFill>
                  <a:srgbClr val="00B050"/>
                </a:solidFill>
                <a:latin typeface="Georgia" panose="02040502050405020303" pitchFamily="18" charset="0"/>
              </a:rPr>
            </a:br>
            <a:br>
              <a:rPr lang="en-US" sz="2400" b="1" dirty="0">
                <a:solidFill>
                  <a:srgbClr val="00B050"/>
                </a:solidFill>
                <a:latin typeface="Georgia" panose="02040502050405020303" pitchFamily="18" charset="0"/>
              </a:rPr>
            </a:br>
            <a:r>
              <a:rPr lang="en-US" sz="2400" b="1" dirty="0">
                <a:solidFill>
                  <a:srgbClr val="00B050"/>
                </a:solidFill>
                <a:latin typeface="Georgia" panose="02040502050405020303" pitchFamily="18" charset="0"/>
              </a:rPr>
              <a:t>*10 Passenger Van – Quick Reference Guide</a:t>
            </a:r>
            <a:br>
              <a:rPr lang="en-US" sz="2400" b="1" dirty="0">
                <a:solidFill>
                  <a:srgbClr val="00B050"/>
                </a:solidFill>
                <a:latin typeface="Georgia" panose="02040502050405020303" pitchFamily="18" charset="0"/>
              </a:rPr>
            </a:br>
            <a:br>
              <a:rPr lang="en-US" sz="2400" b="1" dirty="0">
                <a:solidFill>
                  <a:srgbClr val="00B050"/>
                </a:solidFill>
                <a:latin typeface="Georgia" panose="02040502050405020303" pitchFamily="18" charset="0"/>
              </a:rPr>
            </a:br>
            <a:r>
              <a:rPr lang="en-US" sz="2400" b="1" dirty="0">
                <a:solidFill>
                  <a:srgbClr val="00B050"/>
                </a:solidFill>
                <a:latin typeface="Georgia" panose="02040502050405020303" pitchFamily="18" charset="0"/>
              </a:rPr>
              <a:t>*Medical Exam</a:t>
            </a:r>
          </a:p>
        </p:txBody>
      </p:sp>
      <p:pic>
        <p:nvPicPr>
          <p:cNvPr id="5" name="Picture 4" descr="Image of Back to School Logo">
            <a:extLst>
              <a:ext uri="{FF2B5EF4-FFF2-40B4-BE49-F238E27FC236}">
                <a16:creationId xmlns:a16="http://schemas.microsoft.com/office/drawing/2014/main" id="{465AE118-BDA3-BD95-0CCE-97B7CB9FD6B4}"/>
              </a:ext>
            </a:extLst>
          </p:cNvPr>
          <p:cNvPicPr>
            <a:picLocks noChangeAspect="1"/>
          </p:cNvPicPr>
          <p:nvPr/>
        </p:nvPicPr>
        <p:blipFill>
          <a:blip r:embed="rId3"/>
          <a:srcRect l="17333" r="20072" b="1"/>
          <a:stretch>
            <a:fillRect/>
          </a:stretch>
        </p:blipFill>
        <p:spPr>
          <a:xfrm>
            <a:off x="5205486" y="914400"/>
            <a:ext cx="6316435" cy="5161543"/>
          </a:xfrm>
          <a:prstGeom prst="rect">
            <a:avLst/>
          </a:prstGeom>
          <a:scene3d>
            <a:camera prst="orthographicFront">
              <a:rot lat="0" lon="0" rev="20999999"/>
            </a:camera>
            <a:lightRig rig="threePt" dir="t"/>
          </a:scene3d>
        </p:spPr>
      </p:pic>
    </p:spTree>
    <p:extLst>
      <p:ext uri="{BB962C8B-B14F-4D97-AF65-F5344CB8AC3E}">
        <p14:creationId xmlns:p14="http://schemas.microsoft.com/office/powerpoint/2010/main" val="340185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pic>
        <p:nvPicPr>
          <p:cNvPr id="4" name="Picture 3" descr="Colourful mailboxes stacked inside a wooden box">
            <a:extLst>
              <a:ext uri="{FF2B5EF4-FFF2-40B4-BE49-F238E27FC236}">
                <a16:creationId xmlns:a16="http://schemas.microsoft.com/office/drawing/2014/main" id="{2CEF385B-39AC-B279-5004-C2D15BD50C47}"/>
              </a:ext>
            </a:extLst>
          </p:cNvPr>
          <p:cNvPicPr>
            <a:picLocks noChangeAspect="1"/>
          </p:cNvPicPr>
          <p:nvPr/>
        </p:nvPicPr>
        <p:blipFill rotWithShape="1">
          <a:blip r:embed="rId2"/>
          <a:srcRect t="10626" r="4085" b="7317"/>
          <a:stretch>
            <a:fillRect/>
          </a:stretch>
        </p:blipFill>
        <p:spPr>
          <a:xfrm>
            <a:off x="20" y="10"/>
            <a:ext cx="12191981" cy="6857990"/>
          </a:xfrm>
          <a:prstGeom prst="rect">
            <a:avLst/>
          </a:prstGeom>
        </p:spPr>
      </p:pic>
      <p:sp>
        <p:nvSpPr>
          <p:cNvPr id="16" name="Rectangle 15">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5" y="-1524511"/>
            <a:ext cx="4592270" cy="12192001"/>
          </a:xfrm>
          <a:prstGeom prst="rect">
            <a:avLst/>
          </a:prstGeom>
          <a:gradFill>
            <a:gsLst>
              <a:gs pos="35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A7C83B16-1858-3B45-FDDE-E3861EBB716D}"/>
              </a:ext>
            </a:extLst>
          </p:cNvPr>
          <p:cNvSpPr>
            <a:spLocks noGrp="1"/>
          </p:cNvSpPr>
          <p:nvPr>
            <p:ph type="title"/>
          </p:nvPr>
        </p:nvSpPr>
        <p:spPr>
          <a:xfrm>
            <a:off x="404553" y="3091928"/>
            <a:ext cx="9626138" cy="2387600"/>
          </a:xfrm>
        </p:spPr>
        <p:txBody>
          <a:bodyPr vert="horz" lIns="91440" tIns="45720" rIns="91440" bIns="45720" rtlCol="0" anchor="b">
            <a:normAutofit fontScale="90000"/>
          </a:bodyPr>
          <a:lstStyle/>
          <a:p>
            <a:pPr algn="l"/>
            <a:r>
              <a:rPr lang="en-US" sz="4600" b="1" dirty="0">
                <a:solidFill>
                  <a:schemeClr val="bg1"/>
                </a:solidFill>
                <a:latin typeface="Georgia" panose="02040502050405020303" pitchFamily="18" charset="0"/>
              </a:rPr>
              <a:t>Contact Info:</a:t>
            </a:r>
            <a:br>
              <a:rPr lang="en-US" sz="4600" b="1" dirty="0">
                <a:solidFill>
                  <a:schemeClr val="bg1"/>
                </a:solidFill>
                <a:latin typeface="Georgia" panose="02040502050405020303" pitchFamily="18" charset="0"/>
              </a:rPr>
            </a:br>
            <a:r>
              <a:rPr lang="en-US" sz="4600" b="1" dirty="0">
                <a:solidFill>
                  <a:schemeClr val="bg1"/>
                </a:solidFill>
                <a:latin typeface="Georgia" panose="02040502050405020303" pitchFamily="18" charset="0"/>
              </a:rPr>
              <a:t>402-540-0649 </a:t>
            </a:r>
            <a:br>
              <a:rPr lang="en-US" sz="4600" b="1" dirty="0">
                <a:solidFill>
                  <a:schemeClr val="bg1"/>
                </a:solidFill>
                <a:latin typeface="Georgia" panose="02040502050405020303" pitchFamily="18" charset="0"/>
              </a:rPr>
            </a:br>
            <a:r>
              <a:rPr lang="en-US" sz="4600" b="1" dirty="0">
                <a:solidFill>
                  <a:schemeClr val="bg1"/>
                </a:solidFill>
                <a:latin typeface="Georgia" panose="02040502050405020303" pitchFamily="18" charset="0"/>
                <a:hlinkClick r:id="rId3">
                  <a:extLst>
                    <a:ext uri="{A12FA001-AC4F-418D-AE19-62706E023703}">
                      <ahyp:hlinkClr xmlns:ahyp="http://schemas.microsoft.com/office/drawing/2018/hyperlinkcolor" val="tx"/>
                    </a:ext>
                  </a:extLst>
                </a:hlinkClick>
              </a:rPr>
              <a:t>stephanie.degroot@nebraska.gov</a:t>
            </a:r>
            <a:r>
              <a:rPr lang="en-US" sz="4600" b="1" dirty="0">
                <a:solidFill>
                  <a:schemeClr val="bg1"/>
                </a:solidFill>
                <a:latin typeface="Georgia" panose="02040502050405020303" pitchFamily="18" charset="0"/>
              </a:rPr>
              <a:t> </a:t>
            </a:r>
          </a:p>
        </p:txBody>
      </p:sp>
      <p:sp>
        <p:nvSpPr>
          <p:cNvPr id="18" name="Rectangle: Rounded Corners 17">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178343053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443561-DBC7-EC30-2507-E6D4C336D3E6}"/>
            </a:ext>
          </a:extLst>
        </p:cNvPr>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sp>
        <p:nvSpPr>
          <p:cNvPr id="79"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2164" y="610728"/>
            <a:ext cx="759618"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w Cen MT" panose="020B0602020104020603"/>
              <a:ea typeface="+mn-ea"/>
              <a:cs typeface="+mn-cs"/>
            </a:endParaRPr>
          </a:p>
        </p:txBody>
      </p:sp>
      <p:sp>
        <p:nvSpPr>
          <p:cNvPr id="81"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7" y="343079"/>
            <a:ext cx="482654"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Tw Cen MT" panose="020B0602020104020603"/>
              <a:ea typeface="+mn-ea"/>
              <a:cs typeface="+mn-cs"/>
            </a:endParaRPr>
          </a:p>
        </p:txBody>
      </p:sp>
      <p:sp>
        <p:nvSpPr>
          <p:cNvPr id="83" name="Freeform: Shape 82">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5" y="340424"/>
            <a:ext cx="4630139"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pic>
        <p:nvPicPr>
          <p:cNvPr id="62" name="Graphic 61" descr="Bus">
            <a:extLst>
              <a:ext uri="{FF2B5EF4-FFF2-40B4-BE49-F238E27FC236}">
                <a16:creationId xmlns:a16="http://schemas.microsoft.com/office/drawing/2014/main" id="{0BEDDBAC-CB0B-B210-F624-DD08A8DA572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7376" y="1308853"/>
            <a:ext cx="3343202" cy="3343202"/>
          </a:xfrm>
          <a:prstGeom prst="rect">
            <a:avLst/>
          </a:prstGeom>
        </p:spPr>
      </p:pic>
      <p:sp>
        <p:nvSpPr>
          <p:cNvPr id="85" name="Freeform: Shape 84">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1780" y="1071563"/>
            <a:ext cx="7290218"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Tw Cen MT" panose="020B0602020104020603"/>
              <a:ea typeface="+mn-ea"/>
              <a:cs typeface="+mn-cs"/>
            </a:endParaRPr>
          </a:p>
        </p:txBody>
      </p:sp>
      <p:pic>
        <p:nvPicPr>
          <p:cNvPr id="4" name="Picture 3">
            <a:extLst>
              <a:ext uri="{FF2B5EF4-FFF2-40B4-BE49-F238E27FC236}">
                <a16:creationId xmlns:a16="http://schemas.microsoft.com/office/drawing/2014/main" id="{8E4EDEF6-B6D7-B2E4-2D9C-86C835AD30F6}"/>
              </a:ext>
            </a:extLst>
          </p:cNvPr>
          <p:cNvPicPr>
            <a:picLocks noChangeAspect="1"/>
          </p:cNvPicPr>
          <p:nvPr/>
        </p:nvPicPr>
        <p:blipFill>
          <a:blip r:embed="rId4"/>
          <a:stretch>
            <a:fillRect/>
          </a:stretch>
        </p:blipFill>
        <p:spPr>
          <a:xfrm>
            <a:off x="6278522" y="1715030"/>
            <a:ext cx="4554173" cy="3967112"/>
          </a:xfrm>
          <a:prstGeom prst="rect">
            <a:avLst/>
          </a:prstGeom>
        </p:spPr>
      </p:pic>
    </p:spTree>
    <p:extLst>
      <p:ext uri="{BB962C8B-B14F-4D97-AF65-F5344CB8AC3E}">
        <p14:creationId xmlns:p14="http://schemas.microsoft.com/office/powerpoint/2010/main" val="23439113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2" name="Google Shape;62;p14"/>
          <p:cNvSpPr txBox="1"/>
          <p:nvPr/>
        </p:nvSpPr>
        <p:spPr>
          <a:xfrm>
            <a:off x="108642" y="1967880"/>
            <a:ext cx="11974716" cy="2025027"/>
          </a:xfrm>
          <a:prstGeom prst="rect">
            <a:avLst/>
          </a:prstGeom>
          <a:noFill/>
          <a:ln>
            <a:noFill/>
          </a:ln>
        </p:spPr>
        <p:txBody>
          <a:bodyPr spcFirstLastPara="1" wrap="square" lIns="121900" tIns="121900" rIns="121900" bIns="121900" anchor="t" anchorCtr="0">
            <a:noAutofit/>
          </a:bodyPr>
          <a:lstStyle/>
          <a:p>
            <a:pPr algn="ctr" defTabSz="1219170">
              <a:lnSpc>
                <a:spcPct val="90000"/>
              </a:lnSpc>
              <a:buClr>
                <a:srgbClr val="000000"/>
              </a:buClr>
            </a:pPr>
            <a:r>
              <a:rPr lang="en-US" sz="5333" b="1" kern="0" dirty="0">
                <a:solidFill>
                  <a:srgbClr val="FFFFFF"/>
                </a:solidFill>
                <a:latin typeface="Proxima Nova"/>
                <a:ea typeface="Proxima Nova"/>
                <a:cs typeface="Proxima Nova"/>
                <a:sym typeface="Proxima Nova"/>
              </a:rPr>
              <a:t>Nebraska Department of Education</a:t>
            </a:r>
          </a:p>
          <a:p>
            <a:pPr algn="ctr" defTabSz="1219170">
              <a:lnSpc>
                <a:spcPct val="90000"/>
              </a:lnSpc>
              <a:buClr>
                <a:srgbClr val="000000"/>
              </a:buClr>
            </a:pPr>
            <a:r>
              <a:rPr lang="en-US" sz="5333" b="1" kern="0" dirty="0">
                <a:solidFill>
                  <a:srgbClr val="FFFFFF"/>
                </a:solidFill>
                <a:latin typeface="Proxima Nova"/>
                <a:ea typeface="Proxima Nova"/>
                <a:cs typeface="Proxima Nova"/>
                <a:sym typeface="Proxima Nova"/>
              </a:rPr>
              <a:t>Superintendent Orientation</a:t>
            </a:r>
            <a:endParaRPr sz="5333" b="1" kern="0" dirty="0">
              <a:solidFill>
                <a:srgbClr val="FFFFFF"/>
              </a:solidFill>
              <a:latin typeface="Proxima Nova"/>
              <a:ea typeface="Proxima Nova"/>
              <a:cs typeface="Proxima Nova"/>
              <a:sym typeface="Proxima Nova"/>
            </a:endParaRPr>
          </a:p>
        </p:txBody>
      </p:sp>
      <p:sp>
        <p:nvSpPr>
          <p:cNvPr id="63" name="Google Shape;63;p14"/>
          <p:cNvSpPr txBox="1"/>
          <p:nvPr/>
        </p:nvSpPr>
        <p:spPr>
          <a:xfrm>
            <a:off x="3014400" y="5590033"/>
            <a:ext cx="8360400" cy="926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867" i="1" kern="0">
                <a:solidFill>
                  <a:srgbClr val="434343"/>
                </a:solidFill>
                <a:latin typeface="Proxima Nova"/>
                <a:ea typeface="Proxima Nova"/>
                <a:cs typeface="Proxima Nova"/>
                <a:sym typeface="Proxima Nova"/>
              </a:rPr>
              <a:t>The mission of the Nebraska Council of School Administrators is to be a leader for quality education that results in learning for all children/youth and to enhance the professionalism of its members.</a:t>
            </a:r>
            <a:endParaRPr sz="1867" i="1" kern="0">
              <a:solidFill>
                <a:srgbClr val="434343"/>
              </a:solidFill>
              <a:latin typeface="Proxima Nova"/>
              <a:ea typeface="Proxima Nova"/>
              <a:cs typeface="Proxima Nova"/>
              <a:sym typeface="Proxima Nova"/>
            </a:endParaRPr>
          </a:p>
        </p:txBody>
      </p:sp>
      <p:sp>
        <p:nvSpPr>
          <p:cNvPr id="2" name="TextBox 1">
            <a:extLst>
              <a:ext uri="{FF2B5EF4-FFF2-40B4-BE49-F238E27FC236}">
                <a16:creationId xmlns:a16="http://schemas.microsoft.com/office/drawing/2014/main" id="{583AF7D2-DD47-11E0-25C1-ABF1AE3BC316}"/>
              </a:ext>
            </a:extLst>
          </p:cNvPr>
          <p:cNvSpPr txBox="1"/>
          <p:nvPr/>
        </p:nvSpPr>
        <p:spPr>
          <a:xfrm>
            <a:off x="1228726" y="133351"/>
            <a:ext cx="2552700" cy="502766"/>
          </a:xfrm>
          <a:prstGeom prst="rect">
            <a:avLst/>
          </a:prstGeom>
          <a:noFill/>
        </p:spPr>
        <p:txBody>
          <a:bodyPr wrap="square" rtlCol="0">
            <a:spAutoFit/>
          </a:bodyPr>
          <a:lstStyle/>
          <a:p>
            <a:pPr algn="ctr" defTabSz="1219170">
              <a:buClr>
                <a:srgbClr val="000000"/>
              </a:buClr>
            </a:pPr>
            <a:r>
              <a:rPr lang="en-US" sz="2667" kern="0" dirty="0">
                <a:solidFill>
                  <a:srgbClr val="FFFFFF"/>
                </a:solidFill>
                <a:latin typeface="Arial"/>
                <a:cs typeface="Arial"/>
                <a:sym typeface="Arial"/>
              </a:rPr>
              <a:t>2026-2027</a:t>
            </a:r>
          </a:p>
        </p:txBody>
      </p:sp>
    </p:spTree>
    <p:extLst>
      <p:ext uri="{BB962C8B-B14F-4D97-AF65-F5344CB8AC3E}">
        <p14:creationId xmlns:p14="http://schemas.microsoft.com/office/powerpoint/2010/main" val="20744585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a:extLst>
            <a:ext uri="{FF2B5EF4-FFF2-40B4-BE49-F238E27FC236}">
              <a16:creationId xmlns:a16="http://schemas.microsoft.com/office/drawing/2014/main" id="{474921AC-40E0-3275-BF7D-63C3BE970976}"/>
            </a:ext>
          </a:extLst>
        </p:cNvPr>
        <p:cNvGrpSpPr/>
        <p:nvPr/>
      </p:nvGrpSpPr>
      <p:grpSpPr>
        <a:xfrm>
          <a:off x="0" y="0"/>
          <a:ext cx="0" cy="0"/>
          <a:chOff x="0" y="0"/>
          <a:chExt cx="0" cy="0"/>
        </a:xfrm>
      </p:grpSpPr>
      <p:sp>
        <p:nvSpPr>
          <p:cNvPr id="62" name="Google Shape;62;p14">
            <a:extLst>
              <a:ext uri="{FF2B5EF4-FFF2-40B4-BE49-F238E27FC236}">
                <a16:creationId xmlns:a16="http://schemas.microsoft.com/office/drawing/2014/main" id="{0453F672-4859-3132-2277-D0ACDA9CD437}"/>
              </a:ext>
            </a:extLst>
          </p:cNvPr>
          <p:cNvSpPr txBox="1"/>
          <p:nvPr/>
        </p:nvSpPr>
        <p:spPr>
          <a:xfrm>
            <a:off x="108642" y="1967880"/>
            <a:ext cx="11974716" cy="2025027"/>
          </a:xfrm>
          <a:prstGeom prst="rect">
            <a:avLst/>
          </a:prstGeom>
          <a:noFill/>
          <a:ln>
            <a:noFill/>
          </a:ln>
        </p:spPr>
        <p:txBody>
          <a:bodyPr spcFirstLastPara="1" wrap="square" lIns="121900" tIns="121900" rIns="121900" bIns="121900" anchor="t" anchorCtr="0">
            <a:noAutofit/>
          </a:bodyPr>
          <a:lstStyle/>
          <a:p>
            <a:pPr algn="ctr" defTabSz="1219170">
              <a:lnSpc>
                <a:spcPct val="90000"/>
              </a:lnSpc>
              <a:buClr>
                <a:srgbClr val="000000"/>
              </a:buClr>
            </a:pPr>
            <a:r>
              <a:rPr lang="en-US" sz="8000" b="1" kern="0" dirty="0">
                <a:solidFill>
                  <a:srgbClr val="FFFFFF"/>
                </a:solidFill>
                <a:latin typeface="Proxima Nova"/>
                <a:ea typeface="Proxima Nova"/>
                <a:cs typeface="Proxima Nova"/>
                <a:sym typeface="Proxima Nova"/>
              </a:rPr>
              <a:t>Thank you</a:t>
            </a:r>
          </a:p>
          <a:p>
            <a:pPr algn="ctr" defTabSz="1219170">
              <a:lnSpc>
                <a:spcPct val="90000"/>
              </a:lnSpc>
              <a:buClr>
                <a:srgbClr val="000000"/>
              </a:buClr>
            </a:pPr>
            <a:r>
              <a:rPr lang="en-US" sz="4267" b="1" kern="0" dirty="0">
                <a:solidFill>
                  <a:srgbClr val="FFFFFF"/>
                </a:solidFill>
                <a:latin typeface="Proxima Nova"/>
                <a:ea typeface="Proxima Nova"/>
                <a:cs typeface="Proxima Nova"/>
                <a:sym typeface="Proxima Nova"/>
              </a:rPr>
              <a:t>Finance and Organizational Services Staff</a:t>
            </a:r>
            <a:endParaRPr sz="4267" b="1" kern="0" dirty="0">
              <a:solidFill>
                <a:srgbClr val="FFFFFF"/>
              </a:solidFill>
              <a:latin typeface="Proxima Nova"/>
              <a:ea typeface="Proxima Nova"/>
              <a:cs typeface="Proxima Nova"/>
              <a:sym typeface="Proxima Nova"/>
            </a:endParaRPr>
          </a:p>
        </p:txBody>
      </p:sp>
      <p:sp>
        <p:nvSpPr>
          <p:cNvPr id="63" name="Google Shape;63;p14">
            <a:extLst>
              <a:ext uri="{FF2B5EF4-FFF2-40B4-BE49-F238E27FC236}">
                <a16:creationId xmlns:a16="http://schemas.microsoft.com/office/drawing/2014/main" id="{D2F13F90-CEBE-4212-92F8-915B90B0FB1A}"/>
              </a:ext>
            </a:extLst>
          </p:cNvPr>
          <p:cNvSpPr txBox="1"/>
          <p:nvPr/>
        </p:nvSpPr>
        <p:spPr>
          <a:xfrm>
            <a:off x="3014400" y="5590033"/>
            <a:ext cx="8360400" cy="926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867" i="1" kern="0">
                <a:solidFill>
                  <a:srgbClr val="434343"/>
                </a:solidFill>
                <a:latin typeface="Proxima Nova"/>
                <a:ea typeface="Proxima Nova"/>
                <a:cs typeface="Proxima Nova"/>
                <a:sym typeface="Proxima Nova"/>
              </a:rPr>
              <a:t>The mission of the Nebraska Council of School Administrators is to be a leader for quality education that results in learning for all children/youth and to enhance the professionalism of its members.</a:t>
            </a:r>
            <a:endParaRPr sz="1867" i="1" kern="0">
              <a:solidFill>
                <a:srgbClr val="434343"/>
              </a:solidFill>
              <a:latin typeface="Proxima Nova"/>
              <a:ea typeface="Proxima Nova"/>
              <a:cs typeface="Proxima Nova"/>
              <a:sym typeface="Proxima Nova"/>
            </a:endParaRPr>
          </a:p>
        </p:txBody>
      </p:sp>
      <p:sp>
        <p:nvSpPr>
          <p:cNvPr id="2" name="TextBox 1">
            <a:extLst>
              <a:ext uri="{FF2B5EF4-FFF2-40B4-BE49-F238E27FC236}">
                <a16:creationId xmlns:a16="http://schemas.microsoft.com/office/drawing/2014/main" id="{668E23CB-8FF2-8215-69EA-16AE9A0524A1}"/>
              </a:ext>
            </a:extLst>
          </p:cNvPr>
          <p:cNvSpPr txBox="1"/>
          <p:nvPr/>
        </p:nvSpPr>
        <p:spPr>
          <a:xfrm>
            <a:off x="1228726" y="133351"/>
            <a:ext cx="2552700" cy="502766"/>
          </a:xfrm>
          <a:prstGeom prst="rect">
            <a:avLst/>
          </a:prstGeom>
          <a:noFill/>
        </p:spPr>
        <p:txBody>
          <a:bodyPr wrap="square" rtlCol="0">
            <a:spAutoFit/>
          </a:bodyPr>
          <a:lstStyle/>
          <a:p>
            <a:pPr algn="ctr" defTabSz="1219170">
              <a:buClr>
                <a:srgbClr val="000000"/>
              </a:buClr>
            </a:pPr>
            <a:r>
              <a:rPr lang="en-US" sz="2667" kern="0" dirty="0">
                <a:solidFill>
                  <a:srgbClr val="FFFFFF"/>
                </a:solidFill>
                <a:latin typeface="Arial"/>
                <a:cs typeface="Arial"/>
                <a:sym typeface="Arial"/>
              </a:rPr>
              <a:t>2026-2027</a:t>
            </a:r>
          </a:p>
        </p:txBody>
      </p:sp>
    </p:spTree>
    <p:extLst>
      <p:ext uri="{BB962C8B-B14F-4D97-AF65-F5344CB8AC3E}">
        <p14:creationId xmlns:p14="http://schemas.microsoft.com/office/powerpoint/2010/main" val="19127569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
        <p:cNvGrpSpPr/>
        <p:nvPr/>
      </p:nvGrpSpPr>
      <p:grpSpPr>
        <a:xfrm>
          <a:off x="0" y="0"/>
          <a:ext cx="0" cy="0"/>
          <a:chOff x="0" y="0"/>
          <a:chExt cx="0" cy="0"/>
        </a:xfrm>
      </p:grpSpPr>
      <p:sp>
        <p:nvSpPr>
          <p:cNvPr id="68" name="Google Shape;68;p15"/>
          <p:cNvSpPr txBox="1"/>
          <p:nvPr/>
        </p:nvSpPr>
        <p:spPr>
          <a:xfrm>
            <a:off x="1151299" y="70522"/>
            <a:ext cx="2889600" cy="603564"/>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2667" kern="0" dirty="0">
                <a:solidFill>
                  <a:srgbClr val="FFFFFF"/>
                </a:solidFill>
                <a:latin typeface="Arial"/>
                <a:cs typeface="Arial"/>
                <a:sym typeface="Arial"/>
              </a:rPr>
              <a:t>2026-2027</a:t>
            </a:r>
            <a:endParaRPr sz="2667" kern="0" dirty="0">
              <a:solidFill>
                <a:srgbClr val="FFFFFF"/>
              </a:solidFill>
              <a:latin typeface="Proxima Nova"/>
              <a:ea typeface="Proxima Nova"/>
              <a:cs typeface="Proxima Nova"/>
              <a:sym typeface="Proxima Nova"/>
            </a:endParaRPr>
          </a:p>
        </p:txBody>
      </p:sp>
      <p:sp>
        <p:nvSpPr>
          <p:cNvPr id="70" name="Google Shape;70;p15"/>
          <p:cNvSpPr txBox="1"/>
          <p:nvPr/>
        </p:nvSpPr>
        <p:spPr>
          <a:xfrm>
            <a:off x="3014400" y="5590033"/>
            <a:ext cx="8360400" cy="926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867" i="1" kern="0">
                <a:solidFill>
                  <a:srgbClr val="434343"/>
                </a:solidFill>
                <a:latin typeface="Proxima Nova"/>
                <a:ea typeface="Proxima Nova"/>
                <a:cs typeface="Proxima Nova"/>
                <a:sym typeface="Proxima Nova"/>
              </a:rPr>
              <a:t>The mission of the Nebraska Council of School Administrators is to be a leader for quality education that results in learning for all children/youth and to enhance the professionalism of its members.</a:t>
            </a:r>
            <a:endParaRPr sz="1867" i="1" kern="0">
              <a:solidFill>
                <a:srgbClr val="434343"/>
              </a:solidFill>
              <a:latin typeface="Proxima Nova"/>
              <a:ea typeface="Proxima Nova"/>
              <a:cs typeface="Proxima Nova"/>
              <a:sym typeface="Proxima Nova"/>
            </a:endParaRPr>
          </a:p>
        </p:txBody>
      </p:sp>
      <p:pic>
        <p:nvPicPr>
          <p:cNvPr id="2" name="Picture 1" descr="A person in a suit smiling">
            <a:extLst>
              <a:ext uri="{FF2B5EF4-FFF2-40B4-BE49-F238E27FC236}">
                <a16:creationId xmlns:a16="http://schemas.microsoft.com/office/drawing/2014/main" id="{8498DE49-AF86-BDD0-5C4E-8878F45B9261}"/>
              </a:ext>
            </a:extLst>
          </p:cNvPr>
          <p:cNvPicPr>
            <a:picLocks noChangeAspect="1"/>
          </p:cNvPicPr>
          <p:nvPr/>
        </p:nvPicPr>
        <p:blipFill>
          <a:blip r:embed="rId4"/>
          <a:stretch>
            <a:fillRect/>
          </a:stretch>
        </p:blipFill>
        <p:spPr>
          <a:xfrm>
            <a:off x="4933682" y="381315"/>
            <a:ext cx="2324636" cy="2816371"/>
          </a:xfrm>
          <a:prstGeom prst="rect">
            <a:avLst/>
          </a:prstGeom>
        </p:spPr>
      </p:pic>
      <p:sp>
        <p:nvSpPr>
          <p:cNvPr id="4" name="TextBox 3">
            <a:extLst>
              <a:ext uri="{FF2B5EF4-FFF2-40B4-BE49-F238E27FC236}">
                <a16:creationId xmlns:a16="http://schemas.microsoft.com/office/drawing/2014/main" id="{2779783D-A00B-5541-E72E-F44E7137382E}"/>
              </a:ext>
            </a:extLst>
          </p:cNvPr>
          <p:cNvSpPr txBox="1"/>
          <p:nvPr/>
        </p:nvSpPr>
        <p:spPr>
          <a:xfrm>
            <a:off x="3047999" y="3543959"/>
            <a:ext cx="6096000" cy="1305294"/>
          </a:xfrm>
          <a:prstGeom prst="rect">
            <a:avLst/>
          </a:prstGeom>
          <a:noFill/>
        </p:spPr>
        <p:txBody>
          <a:bodyPr wrap="square">
            <a:spAutoFit/>
          </a:bodyPr>
          <a:lstStyle/>
          <a:p>
            <a:pPr algn="ctr" defTabSz="1219170">
              <a:buClr>
                <a:srgbClr val="000000"/>
              </a:buClr>
            </a:pPr>
            <a:r>
              <a:rPr lang="en-US" sz="2183" b="1" kern="0" dirty="0">
                <a:solidFill>
                  <a:srgbClr val="FFFFFF"/>
                </a:solidFill>
                <a:latin typeface="Calibri" panose="020F0502020204030204" pitchFamily="34" charset="0"/>
                <a:cs typeface="Arial"/>
                <a:sym typeface="Arial"/>
              </a:rPr>
              <a:t>Email: </a:t>
            </a:r>
            <a:r>
              <a:rPr lang="en-US" sz="2183" b="1" kern="0" dirty="0" err="1">
                <a:solidFill>
                  <a:srgbClr val="FFFFFF"/>
                </a:solidFill>
                <a:latin typeface="Calibri" panose="020F0502020204030204" pitchFamily="34" charset="0"/>
                <a:cs typeface="Arial"/>
                <a:sym typeface="Arial"/>
              </a:rPr>
              <a:t>troy@ncsa.org</a:t>
            </a:r>
            <a:endParaRPr lang="en-US" sz="1867" kern="0" dirty="0">
              <a:solidFill>
                <a:srgbClr val="FFFFFF"/>
              </a:solidFill>
              <a:latin typeface="Arial"/>
              <a:cs typeface="Arial"/>
              <a:sym typeface="Arial"/>
            </a:endParaRPr>
          </a:p>
          <a:p>
            <a:pPr algn="ctr" defTabSz="1219170">
              <a:spcBef>
                <a:spcPts val="800"/>
              </a:spcBef>
              <a:buClr>
                <a:srgbClr val="000000"/>
              </a:buClr>
            </a:pPr>
            <a:r>
              <a:rPr lang="en-US" sz="2183" b="1" kern="0" dirty="0">
                <a:solidFill>
                  <a:srgbClr val="FFFFFF"/>
                </a:solidFill>
                <a:latin typeface="Calibri" panose="020F0502020204030204" pitchFamily="34" charset="0"/>
                <a:cs typeface="Arial"/>
                <a:sym typeface="Arial"/>
              </a:rPr>
              <a:t>Phone #: 402-910-8763</a:t>
            </a:r>
            <a:endParaRPr lang="en-US" sz="1867" kern="0" dirty="0">
              <a:solidFill>
                <a:srgbClr val="FFFFFF"/>
              </a:solidFill>
              <a:latin typeface="Arial"/>
              <a:cs typeface="Arial"/>
              <a:sym typeface="Arial"/>
            </a:endParaRPr>
          </a:p>
          <a:p>
            <a:pPr algn="ctr" defTabSz="1219170">
              <a:spcBef>
                <a:spcPts val="800"/>
              </a:spcBef>
              <a:buClr>
                <a:srgbClr val="000000"/>
              </a:buClr>
            </a:pPr>
            <a:r>
              <a:rPr lang="en-US" sz="2183" b="1" kern="0" dirty="0">
                <a:solidFill>
                  <a:srgbClr val="FFFFFF"/>
                </a:solidFill>
                <a:latin typeface="Calibri" panose="020F0502020204030204" pitchFamily="34" charset="0"/>
                <a:cs typeface="Arial"/>
                <a:sym typeface="Arial"/>
              </a:rPr>
              <a:t>X: @</a:t>
            </a:r>
            <a:r>
              <a:rPr lang="en-US" sz="2183" b="1" kern="0" dirty="0" err="1">
                <a:solidFill>
                  <a:srgbClr val="FFFFFF"/>
                </a:solidFill>
                <a:latin typeface="Calibri" panose="020F0502020204030204" pitchFamily="34" charset="0"/>
                <a:cs typeface="Arial"/>
                <a:sym typeface="Arial"/>
              </a:rPr>
              <a:t>NCSAtroy</a:t>
            </a:r>
            <a:endParaRPr lang="en-US" sz="1867" kern="0" dirty="0">
              <a:solidFill>
                <a:srgbClr val="FFFFFF"/>
              </a:solidFill>
              <a:latin typeface="Arial"/>
              <a:cs typeface="Arial"/>
              <a:sym typeface="Arial"/>
            </a:endParaRPr>
          </a:p>
        </p:txBody>
      </p:sp>
    </p:spTree>
    <p:extLst>
      <p:ext uri="{BB962C8B-B14F-4D97-AF65-F5344CB8AC3E}">
        <p14:creationId xmlns:p14="http://schemas.microsoft.com/office/powerpoint/2010/main" val="3109100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2800" y="228600"/>
            <a:ext cx="10477500" cy="800100"/>
          </a:xfrm>
        </p:spPr>
        <p:txBody>
          <a:bodyPr>
            <a:normAutofit/>
          </a:bodyPr>
          <a:lstStyle/>
          <a:p>
            <a:pPr algn="ctr"/>
            <a:r>
              <a:rPr lang="en-US" sz="4400" b="1" dirty="0">
                <a:solidFill>
                  <a:schemeClr val="tx2"/>
                </a:solidFill>
              </a:rPr>
              <a:t>Bond Fund</a:t>
            </a:r>
          </a:p>
        </p:txBody>
      </p:sp>
      <p:graphicFrame>
        <p:nvGraphicFramePr>
          <p:cNvPr id="3" name="Diagram 2" descr="graphic"/>
          <p:cNvGraphicFramePr/>
          <p:nvPr>
            <p:extLst>
              <p:ext uri="{D42A27DB-BD31-4B8C-83A1-F6EECF244321}">
                <p14:modId xmlns:p14="http://schemas.microsoft.com/office/powerpoint/2010/main" val="2911281337"/>
              </p:ext>
            </p:extLst>
          </p:nvPr>
        </p:nvGraphicFramePr>
        <p:xfrm>
          <a:off x="1221553" y="1334936"/>
          <a:ext cx="5135719"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600200" y="5470844"/>
            <a:ext cx="4279899"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2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descr="graphic"/>
          <p:cNvSpPr/>
          <p:nvPr/>
        </p:nvSpPr>
        <p:spPr>
          <a:xfrm>
            <a:off x="7113411" y="1626835"/>
            <a:ext cx="3526547" cy="4539516"/>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07403" y="1185782"/>
            <a:ext cx="1371601" cy="1742067"/>
          </a:xfrm>
          <a:prstGeom prst="rect">
            <a:avLst/>
          </a:prstGeom>
        </p:spPr>
      </p:pic>
      <p:sp>
        <p:nvSpPr>
          <p:cNvPr id="13" name="TextBox 12"/>
          <p:cNvSpPr txBox="1"/>
          <p:nvPr/>
        </p:nvSpPr>
        <p:spPr>
          <a:xfrm>
            <a:off x="7012245" y="3073401"/>
            <a:ext cx="3627278"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Revenue Source: Taxes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Not Part of $1.05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Levy is Restricted to Bond Principal &amp; Interest </a:t>
            </a:r>
          </a:p>
        </p:txBody>
      </p:sp>
    </p:spTree>
    <p:extLst>
      <p:ext uri="{BB962C8B-B14F-4D97-AF65-F5344CB8AC3E}">
        <p14:creationId xmlns:p14="http://schemas.microsoft.com/office/powerpoint/2010/main" val="154674114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4"/>
        <p:cNvGrpSpPr/>
        <p:nvPr/>
      </p:nvGrpSpPr>
      <p:grpSpPr>
        <a:xfrm>
          <a:off x="0" y="0"/>
          <a:ext cx="0" cy="0"/>
          <a:chOff x="0" y="0"/>
          <a:chExt cx="0" cy="0"/>
        </a:xfrm>
      </p:grpSpPr>
      <p:sp>
        <p:nvSpPr>
          <p:cNvPr id="75" name="Google Shape;75;p16"/>
          <p:cNvSpPr txBox="1"/>
          <p:nvPr/>
        </p:nvSpPr>
        <p:spPr>
          <a:xfrm>
            <a:off x="1127157" y="44441"/>
            <a:ext cx="2889600" cy="700135"/>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2667" kern="0" dirty="0">
                <a:solidFill>
                  <a:srgbClr val="FFFFFF"/>
                </a:solidFill>
                <a:latin typeface="Arial"/>
                <a:cs typeface="Arial"/>
                <a:sym typeface="Arial"/>
              </a:rPr>
              <a:t>2026-2027</a:t>
            </a:r>
            <a:endParaRPr lang="en-US" sz="2667" kern="0" dirty="0">
              <a:solidFill>
                <a:srgbClr val="FFFFFF"/>
              </a:solidFill>
              <a:latin typeface="Proxima Nova"/>
              <a:ea typeface="Proxima Nova"/>
              <a:cs typeface="Proxima Nova"/>
              <a:sym typeface="Proxima Nova"/>
            </a:endParaRPr>
          </a:p>
          <a:p>
            <a:pPr algn="ctr" defTabSz="1219170">
              <a:buClr>
                <a:srgbClr val="000000"/>
              </a:buClr>
            </a:pPr>
            <a:endParaRPr sz="2667" kern="0" dirty="0">
              <a:solidFill>
                <a:srgbClr val="FFFFFF"/>
              </a:solidFill>
              <a:latin typeface="Proxima Nova"/>
              <a:ea typeface="Proxima Nova"/>
              <a:cs typeface="Proxima Nova"/>
              <a:sym typeface="Proxima Nova"/>
            </a:endParaRPr>
          </a:p>
        </p:txBody>
      </p:sp>
      <p:sp>
        <p:nvSpPr>
          <p:cNvPr id="76" name="Google Shape;76;p16">
            <a:extLst>
              <a:ext uri="{C183D7F6-B498-43B3-948B-1728B52AA6E4}">
                <adec:decorative xmlns:adec="http://schemas.microsoft.com/office/drawing/2017/decorative" val="1"/>
              </a:ext>
            </a:extLst>
          </p:cNvPr>
          <p:cNvSpPr txBox="1"/>
          <p:nvPr/>
        </p:nvSpPr>
        <p:spPr>
          <a:xfrm>
            <a:off x="823200" y="1789499"/>
            <a:ext cx="10545600" cy="3500836"/>
          </a:xfrm>
          <a:prstGeom prst="rect">
            <a:avLst/>
          </a:prstGeom>
          <a:noFill/>
          <a:ln>
            <a:noFill/>
          </a:ln>
        </p:spPr>
        <p:txBody>
          <a:bodyPr spcFirstLastPara="1" wrap="square" lIns="121900" tIns="121900" rIns="121900" bIns="121900" anchor="t" anchorCtr="0">
            <a:noAutofit/>
          </a:bodyPr>
          <a:lstStyle/>
          <a:p>
            <a:pPr algn="ctr" defTabSz="1219170">
              <a:lnSpc>
                <a:spcPct val="90000"/>
              </a:lnSpc>
              <a:buClr>
                <a:srgbClr val="000000"/>
              </a:buClr>
            </a:pPr>
            <a:endParaRPr sz="8000" b="1" kern="0">
              <a:solidFill>
                <a:srgbClr val="FFFFFF"/>
              </a:solidFill>
              <a:latin typeface="Proxima Nova"/>
              <a:ea typeface="Proxima Nova"/>
              <a:cs typeface="Proxima Nova"/>
              <a:sym typeface="Proxima Nova"/>
            </a:endParaRPr>
          </a:p>
        </p:txBody>
      </p:sp>
      <p:sp>
        <p:nvSpPr>
          <p:cNvPr id="77" name="Google Shape;77;p16"/>
          <p:cNvSpPr txBox="1"/>
          <p:nvPr/>
        </p:nvSpPr>
        <p:spPr>
          <a:xfrm>
            <a:off x="3014400" y="5590033"/>
            <a:ext cx="8360400" cy="926800"/>
          </a:xfrm>
          <a:prstGeom prst="rect">
            <a:avLst/>
          </a:prstGeom>
          <a:noFill/>
          <a:ln>
            <a:noFill/>
          </a:ln>
        </p:spPr>
        <p:txBody>
          <a:bodyPr spcFirstLastPara="1" wrap="square" lIns="121900" tIns="121900" rIns="121900" bIns="121900" anchor="t" anchorCtr="0">
            <a:noAutofit/>
          </a:bodyPr>
          <a:lstStyle/>
          <a:p>
            <a:pPr defTabSz="1219170">
              <a:buClr>
                <a:srgbClr val="000000"/>
              </a:buClr>
            </a:pPr>
            <a:r>
              <a:rPr lang="en" sz="1867" i="1" kern="0">
                <a:solidFill>
                  <a:srgbClr val="434343"/>
                </a:solidFill>
                <a:latin typeface="Proxima Nova"/>
                <a:ea typeface="Proxima Nova"/>
                <a:cs typeface="Proxima Nova"/>
                <a:sym typeface="Proxima Nova"/>
              </a:rPr>
              <a:t>The mission of the Nebraska Council of School Administrators is to be a leader for quality education that results in learning for all children/youth and to enhance the professionalism of its members.</a:t>
            </a:r>
            <a:endParaRPr sz="1867" i="1" kern="0">
              <a:solidFill>
                <a:srgbClr val="434343"/>
              </a:solidFill>
              <a:latin typeface="Proxima Nova"/>
              <a:ea typeface="Proxima Nova"/>
              <a:cs typeface="Proxima Nova"/>
              <a:sym typeface="Proxima Nova"/>
            </a:endParaRPr>
          </a:p>
        </p:txBody>
      </p:sp>
      <p:sp>
        <p:nvSpPr>
          <p:cNvPr id="3" name="TextBox 2">
            <a:extLst>
              <a:ext uri="{FF2B5EF4-FFF2-40B4-BE49-F238E27FC236}">
                <a16:creationId xmlns:a16="http://schemas.microsoft.com/office/drawing/2014/main" id="{870D2C0A-281F-98C2-E152-38B0E9A55730}"/>
              </a:ext>
            </a:extLst>
          </p:cNvPr>
          <p:cNvSpPr txBox="1"/>
          <p:nvPr/>
        </p:nvSpPr>
        <p:spPr>
          <a:xfrm>
            <a:off x="1676400" y="1104575"/>
            <a:ext cx="9344685" cy="4155561"/>
          </a:xfrm>
          <a:prstGeom prst="rect">
            <a:avLst/>
          </a:prstGeom>
          <a:noFill/>
        </p:spPr>
        <p:txBody>
          <a:bodyPr wrap="square">
            <a:spAutoFit/>
          </a:bodyPr>
          <a:lstStyle/>
          <a:p>
            <a:pPr algn="ctr" defTabSz="1219170">
              <a:buClr>
                <a:srgbClr val="000000"/>
              </a:buClr>
            </a:pPr>
            <a:r>
              <a:rPr lang="en-US" sz="3200" b="1" u="sng" kern="0" dirty="0">
                <a:solidFill>
                  <a:srgbClr val="FFFFFF"/>
                </a:solidFill>
                <a:latin typeface="Calibri" panose="020F0502020204030204" pitchFamily="34" charset="0"/>
                <a:cs typeface="Arial"/>
                <a:sym typeface="Arial"/>
              </a:rPr>
              <a:t>Upcoming Events</a:t>
            </a:r>
            <a:endParaRPr lang="en-US" sz="1867" kern="0" dirty="0">
              <a:solidFill>
                <a:srgbClr val="FFFFFF"/>
              </a:solidFill>
              <a:latin typeface="Arial"/>
              <a:cs typeface="Arial"/>
              <a:sym typeface="Arial"/>
            </a:endParaRPr>
          </a:p>
          <a:p>
            <a:pPr defTabSz="1219170">
              <a:buClr>
                <a:srgbClr val="000000"/>
              </a:buClr>
            </a:pPr>
            <a:endParaRPr lang="en-US" sz="1867" kern="0" dirty="0">
              <a:solidFill>
                <a:srgbClr val="000000"/>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Administrator Days – July 29-31, 2026 </a:t>
            </a:r>
            <a:endParaRPr lang="en-US" sz="2667" kern="0" dirty="0">
              <a:solidFill>
                <a:srgbClr val="FFFFFF"/>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Business Manager Training – August 6, 2026</a:t>
            </a:r>
          </a:p>
          <a:p>
            <a:pPr defTabSz="1219170">
              <a:buClr>
                <a:srgbClr val="000000"/>
              </a:buClr>
            </a:pPr>
            <a:r>
              <a:rPr lang="en-US" sz="2667" kern="0" dirty="0">
                <a:solidFill>
                  <a:srgbClr val="FFFFFF"/>
                </a:solidFill>
                <a:latin typeface="Arial" panose="020B0604020202020204" pitchFamily="34" charset="0"/>
                <a:cs typeface="Arial"/>
                <a:sym typeface="Arial"/>
              </a:rPr>
              <a:t>School Finance &amp; Final Budget Preparation - August 6, 2026</a:t>
            </a:r>
            <a:endParaRPr lang="en-US" sz="2667" kern="0" dirty="0">
              <a:solidFill>
                <a:srgbClr val="FFFFFF"/>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Student Legal Issues Workshop - August 13, 2026 </a:t>
            </a:r>
            <a:endParaRPr lang="en-US" sz="2667" kern="0" dirty="0">
              <a:solidFill>
                <a:srgbClr val="FFFFFF"/>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School Law Update – September 16, 2026</a:t>
            </a:r>
            <a:endParaRPr lang="en-US" sz="2667" kern="0" dirty="0">
              <a:solidFill>
                <a:srgbClr val="FFFFFF"/>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Ed Academy for Leg Advocacy - September 23-24, 2026</a:t>
            </a:r>
            <a:endParaRPr lang="en-US" sz="2667" kern="0" dirty="0">
              <a:solidFill>
                <a:srgbClr val="FFFFFF"/>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NCSA Tailgate - September 19, 2026 (North Dakota)</a:t>
            </a:r>
            <a:endParaRPr lang="en-US" sz="2667" kern="0" dirty="0">
              <a:solidFill>
                <a:srgbClr val="FFFFFF"/>
              </a:solidFill>
              <a:latin typeface="Arial"/>
              <a:cs typeface="Arial"/>
              <a:sym typeface="Arial"/>
            </a:endParaRPr>
          </a:p>
          <a:p>
            <a:pPr defTabSz="1219170">
              <a:buClr>
                <a:srgbClr val="000000"/>
              </a:buClr>
            </a:pPr>
            <a:r>
              <a:rPr lang="en-US" sz="2667" kern="0" dirty="0">
                <a:solidFill>
                  <a:srgbClr val="FFFFFF"/>
                </a:solidFill>
                <a:latin typeface="Arial" panose="020B0604020202020204" pitchFamily="34" charset="0"/>
                <a:cs typeface="Arial"/>
                <a:sym typeface="Arial"/>
              </a:rPr>
              <a:t>NCSA Free Webinar Series throughout school year</a:t>
            </a:r>
            <a:endParaRPr lang="en-US" sz="2667" kern="0" dirty="0">
              <a:solidFill>
                <a:srgbClr val="FFFFFF"/>
              </a:solidFill>
              <a:latin typeface="Arial"/>
              <a:cs typeface="Arial"/>
              <a:sym typeface="Arial"/>
            </a:endParaRPr>
          </a:p>
        </p:txBody>
      </p:sp>
    </p:spTree>
    <p:extLst>
      <p:ext uri="{BB962C8B-B14F-4D97-AF65-F5344CB8AC3E}">
        <p14:creationId xmlns:p14="http://schemas.microsoft.com/office/powerpoint/2010/main" val="314519999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
        <p:cNvGrpSpPr/>
        <p:nvPr/>
      </p:nvGrpSpPr>
      <p:grpSpPr>
        <a:xfrm>
          <a:off x="0" y="0"/>
          <a:ext cx="0" cy="0"/>
          <a:chOff x="0" y="0"/>
          <a:chExt cx="0" cy="0"/>
        </a:xfrm>
      </p:grpSpPr>
      <p:sp>
        <p:nvSpPr>
          <p:cNvPr id="82" name="Google Shape;82;p17"/>
          <p:cNvSpPr txBox="1">
            <a:spLocks noGrp="1"/>
          </p:cNvSpPr>
          <p:nvPr>
            <p:ph type="sldNum" idx="12"/>
          </p:nvPr>
        </p:nvSpPr>
        <p:spPr>
          <a:xfrm>
            <a:off x="11326368" y="6400167"/>
            <a:ext cx="414800" cy="253200"/>
          </a:xfrm>
          <a:prstGeom prst="rect">
            <a:avLst/>
          </a:prstGeom>
        </p:spPr>
        <p:txBody>
          <a:bodyPr spcFirstLastPara="1" wrap="square" lIns="121900" tIns="121900" rIns="121900" bIns="121900" anchor="ctr" anchorCtr="0">
            <a:noAutofit/>
          </a:bodyPr>
          <a:lstStyle/>
          <a:p>
            <a:pPr algn="ctr" defTabSz="1219170">
              <a:buClr>
                <a:srgbClr val="000000"/>
              </a:buClr>
            </a:pPr>
            <a:fld id="{00000000-1234-1234-1234-123412341234}" type="slidenum">
              <a:rPr lang="en" kern="0">
                <a:solidFill>
                  <a:srgbClr val="434343"/>
                </a:solidFill>
                <a:latin typeface="Proxima Nova"/>
                <a:ea typeface="Proxima Nova"/>
                <a:cs typeface="Proxima Nova"/>
                <a:sym typeface="Proxima Nova"/>
              </a:rPr>
              <a:pPr algn="ctr" defTabSz="1219170">
                <a:buClr>
                  <a:srgbClr val="000000"/>
                </a:buClr>
              </a:pPr>
              <a:t>61</a:t>
            </a:fld>
            <a:endParaRPr kern="0">
              <a:solidFill>
                <a:srgbClr val="434343"/>
              </a:solidFill>
              <a:latin typeface="Proxima Nova"/>
              <a:ea typeface="Proxima Nova"/>
              <a:cs typeface="Proxima Nova"/>
              <a:sym typeface="Proxima Nova"/>
            </a:endParaRPr>
          </a:p>
        </p:txBody>
      </p:sp>
      <p:sp>
        <p:nvSpPr>
          <p:cNvPr id="83" name="Google Shape;83;p17"/>
          <p:cNvSpPr txBox="1"/>
          <p:nvPr/>
        </p:nvSpPr>
        <p:spPr>
          <a:xfrm>
            <a:off x="317137" y="-87067"/>
            <a:ext cx="6056503" cy="7612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3200" kern="0" dirty="0">
                <a:solidFill>
                  <a:srgbClr val="FFFFFF"/>
                </a:solidFill>
                <a:latin typeface="Proxima Nova"/>
                <a:ea typeface="Proxima Nova"/>
                <a:cs typeface="Proxima Nova"/>
                <a:sym typeface="Proxima Nova"/>
              </a:rPr>
              <a:t>Budget/Finance Mentorship</a:t>
            </a:r>
            <a:endParaRPr sz="3200" kern="0" dirty="0">
              <a:solidFill>
                <a:srgbClr val="FFFFFF"/>
              </a:solidFill>
              <a:latin typeface="Proxima Nova"/>
              <a:ea typeface="Proxima Nova"/>
              <a:cs typeface="Proxima Nova"/>
              <a:sym typeface="Proxima Nova"/>
            </a:endParaRPr>
          </a:p>
        </p:txBody>
      </p:sp>
      <p:pic>
        <p:nvPicPr>
          <p:cNvPr id="85" name="Google Shape;85;p17"/>
          <p:cNvPicPr preferRelativeResize="0"/>
          <p:nvPr/>
        </p:nvPicPr>
        <p:blipFill>
          <a:blip r:embed="rId4">
            <a:alphaModFix/>
          </a:blip>
          <a:stretch>
            <a:fillRect/>
          </a:stretch>
        </p:blipFill>
        <p:spPr>
          <a:xfrm>
            <a:off x="7249132" y="6198518"/>
            <a:ext cx="1805400" cy="656500"/>
          </a:xfrm>
          <a:prstGeom prst="rect">
            <a:avLst/>
          </a:prstGeom>
          <a:noFill/>
          <a:ln>
            <a:noFill/>
          </a:ln>
        </p:spPr>
      </p:pic>
      <p:pic>
        <p:nvPicPr>
          <p:cNvPr id="3" name="Picture 2">
            <a:extLst>
              <a:ext uri="{FF2B5EF4-FFF2-40B4-BE49-F238E27FC236}">
                <a16:creationId xmlns:a16="http://schemas.microsoft.com/office/drawing/2014/main" id="{23B21C36-1CC2-6148-5832-CEA4CF20ECAF}"/>
              </a:ext>
            </a:extLst>
          </p:cNvPr>
          <p:cNvPicPr>
            <a:picLocks noChangeAspect="1"/>
          </p:cNvPicPr>
          <p:nvPr/>
        </p:nvPicPr>
        <p:blipFill>
          <a:blip r:embed="rId5"/>
          <a:stretch>
            <a:fillRect/>
          </a:stretch>
        </p:blipFill>
        <p:spPr>
          <a:xfrm>
            <a:off x="1932854" y="674134"/>
            <a:ext cx="8326292" cy="5370639"/>
          </a:xfrm>
          <a:prstGeom prst="rect">
            <a:avLst/>
          </a:prstGeom>
        </p:spPr>
      </p:pic>
    </p:spTree>
    <p:extLst>
      <p:ext uri="{BB962C8B-B14F-4D97-AF65-F5344CB8AC3E}">
        <p14:creationId xmlns:p14="http://schemas.microsoft.com/office/powerpoint/2010/main" val="348359591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sp>
        <p:nvSpPr>
          <p:cNvPr id="90" name="Google Shape;90;p18"/>
          <p:cNvSpPr txBox="1">
            <a:spLocks noGrp="1"/>
          </p:cNvSpPr>
          <p:nvPr>
            <p:ph type="sldNum" idx="12"/>
          </p:nvPr>
        </p:nvSpPr>
        <p:spPr>
          <a:xfrm>
            <a:off x="11326368" y="6400167"/>
            <a:ext cx="414800" cy="253200"/>
          </a:xfrm>
          <a:prstGeom prst="rect">
            <a:avLst/>
          </a:prstGeom>
        </p:spPr>
        <p:txBody>
          <a:bodyPr spcFirstLastPara="1" wrap="square" lIns="121900" tIns="121900" rIns="121900" bIns="121900" anchor="ctr" anchorCtr="0">
            <a:noAutofit/>
          </a:bodyPr>
          <a:lstStyle/>
          <a:p>
            <a:pPr algn="ctr" defTabSz="1219170">
              <a:buClr>
                <a:srgbClr val="000000"/>
              </a:buClr>
            </a:pPr>
            <a:fld id="{00000000-1234-1234-1234-123412341234}" type="slidenum">
              <a:rPr lang="en" kern="0">
                <a:solidFill>
                  <a:srgbClr val="434343"/>
                </a:solidFill>
                <a:latin typeface="Proxima Nova"/>
                <a:ea typeface="Proxima Nova"/>
                <a:cs typeface="Proxima Nova"/>
                <a:sym typeface="Proxima Nova"/>
              </a:rPr>
              <a:pPr algn="ctr" defTabSz="1219170">
                <a:buClr>
                  <a:srgbClr val="000000"/>
                </a:buClr>
              </a:pPr>
              <a:t>62</a:t>
            </a:fld>
            <a:endParaRPr kern="0">
              <a:solidFill>
                <a:srgbClr val="434343"/>
              </a:solidFill>
              <a:latin typeface="Proxima Nova"/>
              <a:ea typeface="Proxima Nova"/>
              <a:cs typeface="Proxima Nova"/>
              <a:sym typeface="Proxima Nova"/>
            </a:endParaRPr>
          </a:p>
        </p:txBody>
      </p:sp>
      <p:sp>
        <p:nvSpPr>
          <p:cNvPr id="91" name="Google Shape;91;p18"/>
          <p:cNvSpPr txBox="1"/>
          <p:nvPr/>
        </p:nvSpPr>
        <p:spPr>
          <a:xfrm>
            <a:off x="1" y="-87067"/>
            <a:ext cx="6658708" cy="7612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4000" kern="0" dirty="0">
                <a:solidFill>
                  <a:srgbClr val="FFFFFF"/>
                </a:solidFill>
                <a:latin typeface="Proxima Nova"/>
                <a:ea typeface="Proxima Nova"/>
                <a:cs typeface="Proxima Nova"/>
                <a:sym typeface="Proxima Nova"/>
              </a:rPr>
              <a:t>“NEW” Budget Academy</a:t>
            </a:r>
            <a:endParaRPr sz="4000" kern="0" dirty="0">
              <a:solidFill>
                <a:srgbClr val="FFFFFF"/>
              </a:solidFill>
              <a:latin typeface="Proxima Nova"/>
              <a:ea typeface="Proxima Nova"/>
              <a:cs typeface="Proxima Nova"/>
              <a:sym typeface="Proxima Nova"/>
            </a:endParaRPr>
          </a:p>
        </p:txBody>
      </p:sp>
      <p:sp>
        <p:nvSpPr>
          <p:cNvPr id="92" name="Google Shape;92;p18">
            <a:extLst>
              <a:ext uri="{C183D7F6-B498-43B3-948B-1728B52AA6E4}">
                <adec:decorative xmlns:adec="http://schemas.microsoft.com/office/drawing/2017/decorative" val="1"/>
              </a:ext>
            </a:extLst>
          </p:cNvPr>
          <p:cNvSpPr/>
          <p:nvPr/>
        </p:nvSpPr>
        <p:spPr>
          <a:xfrm>
            <a:off x="986367" y="2137733"/>
            <a:ext cx="10340400" cy="22800"/>
          </a:xfrm>
          <a:prstGeom prst="rect">
            <a:avLst/>
          </a:prstGeom>
          <a:solidFill>
            <a:srgbClr val="CCCCC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93" name="Google Shape;93;p18"/>
          <p:cNvPicPr preferRelativeResize="0"/>
          <p:nvPr/>
        </p:nvPicPr>
        <p:blipFill>
          <a:blip r:embed="rId4">
            <a:alphaModFix/>
          </a:blip>
          <a:stretch>
            <a:fillRect/>
          </a:stretch>
        </p:blipFill>
        <p:spPr>
          <a:xfrm>
            <a:off x="7249132" y="6198518"/>
            <a:ext cx="1805400" cy="656500"/>
          </a:xfrm>
          <a:prstGeom prst="rect">
            <a:avLst/>
          </a:prstGeom>
          <a:noFill/>
          <a:ln>
            <a:noFill/>
          </a:ln>
        </p:spPr>
      </p:pic>
      <p:sp>
        <p:nvSpPr>
          <p:cNvPr id="2" name="TextBox 1">
            <a:extLst>
              <a:ext uri="{FF2B5EF4-FFF2-40B4-BE49-F238E27FC236}">
                <a16:creationId xmlns:a16="http://schemas.microsoft.com/office/drawing/2014/main" id="{56240CC7-8A21-A972-16FF-EFFF22B588A9}"/>
              </a:ext>
            </a:extLst>
          </p:cNvPr>
          <p:cNvSpPr txBox="1"/>
          <p:nvPr/>
        </p:nvSpPr>
        <p:spPr>
          <a:xfrm>
            <a:off x="986367" y="1298759"/>
            <a:ext cx="10941671" cy="830997"/>
          </a:xfrm>
          <a:prstGeom prst="rect">
            <a:avLst/>
          </a:prstGeom>
          <a:noFill/>
        </p:spPr>
        <p:txBody>
          <a:bodyPr wrap="square" rtlCol="0">
            <a:spAutoFit/>
          </a:bodyPr>
          <a:lstStyle/>
          <a:p>
            <a:pPr algn="ctr" defTabSz="1219170">
              <a:buClr>
                <a:srgbClr val="000000"/>
              </a:buClr>
            </a:pPr>
            <a:r>
              <a:rPr lang="en-US" sz="4800" kern="0" dirty="0">
                <a:solidFill>
                  <a:srgbClr val="000000"/>
                </a:solidFill>
                <a:latin typeface="Arial"/>
                <a:cs typeface="Arial"/>
                <a:sym typeface="Arial"/>
              </a:rPr>
              <a:t>NCSA Budget and Finance Academy</a:t>
            </a:r>
          </a:p>
        </p:txBody>
      </p:sp>
      <p:sp>
        <p:nvSpPr>
          <p:cNvPr id="3" name="TextBox 2">
            <a:extLst>
              <a:ext uri="{FF2B5EF4-FFF2-40B4-BE49-F238E27FC236}">
                <a16:creationId xmlns:a16="http://schemas.microsoft.com/office/drawing/2014/main" id="{ADA3E2CE-1047-2535-9CD1-0B8D5C28A3F9}"/>
              </a:ext>
            </a:extLst>
          </p:cNvPr>
          <p:cNvSpPr txBox="1"/>
          <p:nvPr/>
        </p:nvSpPr>
        <p:spPr>
          <a:xfrm>
            <a:off x="3086097" y="2260469"/>
            <a:ext cx="6019800" cy="502766"/>
          </a:xfrm>
          <a:prstGeom prst="rect">
            <a:avLst/>
          </a:prstGeom>
          <a:noFill/>
        </p:spPr>
        <p:txBody>
          <a:bodyPr wrap="square" rtlCol="0">
            <a:spAutoFit/>
          </a:bodyPr>
          <a:lstStyle/>
          <a:p>
            <a:pPr algn="ctr" defTabSz="1219170">
              <a:buClr>
                <a:srgbClr val="000000"/>
              </a:buClr>
            </a:pPr>
            <a:r>
              <a:rPr lang="en-US" sz="2667" kern="0" dirty="0">
                <a:solidFill>
                  <a:srgbClr val="000000"/>
                </a:solidFill>
                <a:latin typeface="Arial"/>
                <a:cs typeface="Arial"/>
                <a:sym typeface="Arial"/>
              </a:rPr>
              <a:t>October 22, 2026</a:t>
            </a:r>
          </a:p>
        </p:txBody>
      </p:sp>
      <p:sp>
        <p:nvSpPr>
          <p:cNvPr id="4" name="TextBox 3">
            <a:extLst>
              <a:ext uri="{FF2B5EF4-FFF2-40B4-BE49-F238E27FC236}">
                <a16:creationId xmlns:a16="http://schemas.microsoft.com/office/drawing/2014/main" id="{AA8D4E06-1CFA-5201-3037-10091BD5A0AE}"/>
              </a:ext>
            </a:extLst>
          </p:cNvPr>
          <p:cNvSpPr txBox="1"/>
          <p:nvPr/>
        </p:nvSpPr>
        <p:spPr>
          <a:xfrm>
            <a:off x="1299863" y="3012068"/>
            <a:ext cx="9713407" cy="2390911"/>
          </a:xfrm>
          <a:prstGeom prst="rect">
            <a:avLst/>
          </a:prstGeom>
          <a:noFill/>
        </p:spPr>
        <p:txBody>
          <a:bodyPr wrap="square" rtlCol="0">
            <a:spAutoFit/>
          </a:bodyPr>
          <a:lstStyle/>
          <a:p>
            <a:pPr algn="just" defTabSz="1219170">
              <a:buClr>
                <a:srgbClr val="000000"/>
              </a:buClr>
            </a:pPr>
            <a:r>
              <a:rPr lang="en-US" sz="1867" kern="0" dirty="0">
                <a:solidFill>
                  <a:srgbClr val="000000"/>
                </a:solidFill>
                <a:latin typeface="Arial"/>
                <a:cs typeface="Arial"/>
                <a:sym typeface="Arial"/>
              </a:rPr>
              <a:t>NCSA is proud to host school administrators and district staff from across the state to help school districts to develop and maintain a budget process that will work for each district.  Not all budgets are alike and there is diversity in values and state funding across the state. This academy will focus on budget development, practical timelines, financial planning, and state/federal requirements.</a:t>
            </a:r>
          </a:p>
          <a:p>
            <a:pPr algn="just" defTabSz="1219170">
              <a:buClr>
                <a:srgbClr val="000000"/>
              </a:buClr>
            </a:pPr>
            <a:endParaRPr lang="en-US" sz="1867" kern="0" dirty="0">
              <a:solidFill>
                <a:srgbClr val="000000"/>
              </a:solidFill>
              <a:latin typeface="Arial"/>
              <a:cs typeface="Arial"/>
              <a:sym typeface="Arial"/>
            </a:endParaRPr>
          </a:p>
          <a:p>
            <a:pPr algn="just" defTabSz="1219170">
              <a:buClr>
                <a:srgbClr val="000000"/>
              </a:buClr>
            </a:pPr>
            <a:r>
              <a:rPr lang="en-US" sz="1867" kern="0" dirty="0">
                <a:solidFill>
                  <a:srgbClr val="000000"/>
                </a:solidFill>
                <a:latin typeface="Arial"/>
                <a:cs typeface="Arial"/>
                <a:sym typeface="Arial"/>
              </a:rPr>
              <a:t>One full day in Lincoln with follow up ZOOM meetings quarterly throughout the 2026-2027 school year.</a:t>
            </a:r>
          </a:p>
        </p:txBody>
      </p:sp>
    </p:spTree>
    <p:extLst>
      <p:ext uri="{BB962C8B-B14F-4D97-AF65-F5344CB8AC3E}">
        <p14:creationId xmlns:p14="http://schemas.microsoft.com/office/powerpoint/2010/main" val="2578610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
        <p:nvSpPr>
          <p:cNvPr id="98" name="Google Shape;98;p19"/>
          <p:cNvSpPr txBox="1">
            <a:spLocks noGrp="1"/>
          </p:cNvSpPr>
          <p:nvPr>
            <p:ph type="sldNum" idx="12"/>
          </p:nvPr>
        </p:nvSpPr>
        <p:spPr>
          <a:xfrm>
            <a:off x="11326368" y="6400167"/>
            <a:ext cx="414800" cy="253200"/>
          </a:xfrm>
          <a:prstGeom prst="rect">
            <a:avLst/>
          </a:prstGeom>
        </p:spPr>
        <p:txBody>
          <a:bodyPr spcFirstLastPara="1" wrap="square" lIns="121900" tIns="121900" rIns="121900" bIns="121900" anchor="ctr" anchorCtr="0">
            <a:noAutofit/>
          </a:bodyPr>
          <a:lstStyle/>
          <a:p>
            <a:pPr algn="ctr" defTabSz="1219170">
              <a:buClr>
                <a:srgbClr val="000000"/>
              </a:buClr>
            </a:pPr>
            <a:fld id="{00000000-1234-1234-1234-123412341234}" type="slidenum">
              <a:rPr lang="en" kern="0">
                <a:solidFill>
                  <a:srgbClr val="434343"/>
                </a:solidFill>
                <a:latin typeface="Proxima Nova"/>
                <a:ea typeface="Proxima Nova"/>
                <a:cs typeface="Proxima Nova"/>
                <a:sym typeface="Proxima Nova"/>
              </a:rPr>
              <a:pPr algn="ctr" defTabSz="1219170">
                <a:buClr>
                  <a:srgbClr val="000000"/>
                </a:buClr>
              </a:pPr>
              <a:t>63</a:t>
            </a:fld>
            <a:endParaRPr kern="0">
              <a:solidFill>
                <a:srgbClr val="434343"/>
              </a:solidFill>
              <a:latin typeface="Proxima Nova"/>
              <a:ea typeface="Proxima Nova"/>
              <a:cs typeface="Proxima Nova"/>
              <a:sym typeface="Proxima Nova"/>
            </a:endParaRPr>
          </a:p>
        </p:txBody>
      </p:sp>
      <p:sp>
        <p:nvSpPr>
          <p:cNvPr id="99" name="Google Shape;99;p19"/>
          <p:cNvSpPr txBox="1"/>
          <p:nvPr/>
        </p:nvSpPr>
        <p:spPr>
          <a:xfrm>
            <a:off x="570633" y="-87067"/>
            <a:ext cx="5860400" cy="761200"/>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4000" kern="0" dirty="0">
                <a:solidFill>
                  <a:srgbClr val="FFFFFF"/>
                </a:solidFill>
                <a:latin typeface="Proxima Nova"/>
                <a:ea typeface="Proxima Nova"/>
                <a:cs typeface="Proxima Nova"/>
                <a:sym typeface="Proxima Nova"/>
              </a:rPr>
              <a:t>Academy</a:t>
            </a:r>
            <a:endParaRPr sz="4000" kern="0" dirty="0">
              <a:solidFill>
                <a:srgbClr val="FFFFFF"/>
              </a:solidFill>
              <a:latin typeface="Proxima Nova"/>
              <a:ea typeface="Proxima Nova"/>
              <a:cs typeface="Proxima Nova"/>
              <a:sym typeface="Proxima Nova"/>
            </a:endParaRPr>
          </a:p>
        </p:txBody>
      </p:sp>
      <p:pic>
        <p:nvPicPr>
          <p:cNvPr id="101" name="Google Shape;101;p19"/>
          <p:cNvPicPr preferRelativeResize="0"/>
          <p:nvPr/>
        </p:nvPicPr>
        <p:blipFill>
          <a:blip r:embed="rId4">
            <a:alphaModFix/>
          </a:blip>
          <a:stretch>
            <a:fillRect/>
          </a:stretch>
        </p:blipFill>
        <p:spPr>
          <a:xfrm>
            <a:off x="7249132" y="6198518"/>
            <a:ext cx="1805400" cy="656500"/>
          </a:xfrm>
          <a:prstGeom prst="rect">
            <a:avLst/>
          </a:prstGeom>
          <a:noFill/>
          <a:ln>
            <a:noFill/>
          </a:ln>
        </p:spPr>
      </p:pic>
      <p:sp>
        <p:nvSpPr>
          <p:cNvPr id="2" name="TextBox 1">
            <a:extLst>
              <a:ext uri="{FF2B5EF4-FFF2-40B4-BE49-F238E27FC236}">
                <a16:creationId xmlns:a16="http://schemas.microsoft.com/office/drawing/2014/main" id="{9D90D593-2AAD-5633-E2A8-748486B00E49}"/>
              </a:ext>
            </a:extLst>
          </p:cNvPr>
          <p:cNvSpPr txBox="1"/>
          <p:nvPr/>
        </p:nvSpPr>
        <p:spPr>
          <a:xfrm>
            <a:off x="553396" y="703021"/>
            <a:ext cx="11085208" cy="5918672"/>
          </a:xfrm>
          <a:prstGeom prst="rect">
            <a:avLst/>
          </a:prstGeom>
          <a:noFill/>
        </p:spPr>
        <p:txBody>
          <a:bodyPr wrap="square" rtlCol="0">
            <a:spAutoFit/>
          </a:bodyPr>
          <a:lstStyle/>
          <a:p>
            <a:pPr defTabSz="1219170">
              <a:buClr>
                <a:srgbClr val="000000"/>
              </a:buClr>
            </a:pPr>
            <a:r>
              <a:rPr lang="en-US" sz="2133" u="sng" kern="0" dirty="0">
                <a:solidFill>
                  <a:srgbClr val="000000"/>
                </a:solidFill>
                <a:latin typeface="Arial"/>
                <a:cs typeface="Arial"/>
                <a:sym typeface="Arial"/>
                <a:hlinkClick r:id="rId5"/>
              </a:rPr>
              <a:t>Step 1. Plan and Prepare.</a:t>
            </a:r>
            <a:endParaRPr lang="en-US" sz="2133" kern="0" dirty="0">
              <a:solidFill>
                <a:srgbClr val="000000"/>
              </a:solidFill>
              <a:latin typeface="Arial"/>
              <a:cs typeface="Arial"/>
              <a:sym typeface="Arial"/>
            </a:endParaRPr>
          </a:p>
          <a:p>
            <a:pPr defTabSz="1219170">
              <a:buClr>
                <a:srgbClr val="000000"/>
              </a:buClr>
            </a:pPr>
            <a:r>
              <a:rPr lang="en-US" sz="2133" kern="0" dirty="0">
                <a:solidFill>
                  <a:srgbClr val="000000"/>
                </a:solidFill>
                <a:latin typeface="Arial"/>
                <a:cs typeface="Arial"/>
                <a:sym typeface="Arial"/>
              </a:rPr>
              <a:t>Mobilizing key stakeholders, gathering information on academic performance and cost structure, and establishing  principles and policies to guide the budget process.</a:t>
            </a:r>
          </a:p>
          <a:p>
            <a:pPr defTabSz="1219170">
              <a:buClr>
                <a:srgbClr val="000000"/>
              </a:buClr>
            </a:pPr>
            <a:r>
              <a:rPr lang="en-US" sz="2133" u="sng" kern="0" dirty="0">
                <a:solidFill>
                  <a:srgbClr val="000000"/>
                </a:solidFill>
                <a:latin typeface="Arial"/>
                <a:cs typeface="Arial"/>
                <a:sym typeface="Arial"/>
                <a:hlinkClick r:id="rId6"/>
              </a:rPr>
              <a:t>Step 2. Set Instructional Priorities.</a:t>
            </a:r>
            <a:endParaRPr lang="en-US" sz="2133" kern="0" dirty="0">
              <a:solidFill>
                <a:srgbClr val="000000"/>
              </a:solidFill>
              <a:latin typeface="Arial"/>
              <a:cs typeface="Arial"/>
              <a:sym typeface="Arial"/>
            </a:endParaRPr>
          </a:p>
          <a:p>
            <a:pPr defTabSz="1219170">
              <a:buClr>
                <a:srgbClr val="000000"/>
              </a:buClr>
            </a:pPr>
            <a:r>
              <a:rPr lang="en-US" sz="2133" kern="0" dirty="0">
                <a:solidFill>
                  <a:srgbClr val="000000"/>
                </a:solidFill>
                <a:latin typeface="Arial"/>
                <a:cs typeface="Arial"/>
                <a:sym typeface="Arial"/>
              </a:rPr>
              <a:t>The budget needs to be rooted in the priorities of the district. Priorities provide a strong basis for developing a district’s budget and strategic financial plan.</a:t>
            </a:r>
          </a:p>
          <a:p>
            <a:pPr defTabSz="1219170">
              <a:buClr>
                <a:srgbClr val="000000"/>
              </a:buClr>
            </a:pPr>
            <a:r>
              <a:rPr lang="en-US" sz="2133" u="sng" kern="0" dirty="0">
                <a:solidFill>
                  <a:srgbClr val="000000"/>
                </a:solidFill>
                <a:latin typeface="Arial"/>
                <a:cs typeface="Arial"/>
                <a:sym typeface="Arial"/>
                <a:hlinkClick r:id="rId7"/>
              </a:rPr>
              <a:t>Step 3. Pay for Priorities.</a:t>
            </a:r>
            <a:endParaRPr lang="en-US" sz="2133" kern="0" dirty="0">
              <a:solidFill>
                <a:srgbClr val="000000"/>
              </a:solidFill>
              <a:latin typeface="Arial"/>
              <a:cs typeface="Arial"/>
              <a:sym typeface="Arial"/>
            </a:endParaRPr>
          </a:p>
          <a:p>
            <a:pPr defTabSz="1219170">
              <a:buClr>
                <a:srgbClr val="000000"/>
              </a:buClr>
            </a:pPr>
            <a:r>
              <a:rPr lang="en-US" sz="2133" kern="0" dirty="0">
                <a:solidFill>
                  <a:srgbClr val="000000"/>
                </a:solidFill>
                <a:latin typeface="Arial"/>
                <a:cs typeface="Arial"/>
                <a:sym typeface="Arial"/>
              </a:rPr>
              <a:t>Current resources and expenditures must be thoroughly analyzed in order  to find capacity to pay for top instructional priorities.</a:t>
            </a:r>
          </a:p>
          <a:p>
            <a:pPr defTabSz="1219170">
              <a:buClr>
                <a:srgbClr val="000000"/>
              </a:buClr>
            </a:pPr>
            <a:r>
              <a:rPr lang="en-US" sz="2133" u="sng" kern="0" dirty="0">
                <a:solidFill>
                  <a:srgbClr val="000000"/>
                </a:solidFill>
                <a:latin typeface="Arial"/>
                <a:cs typeface="Arial"/>
                <a:sym typeface="Arial"/>
                <a:hlinkClick r:id="rId8"/>
              </a:rPr>
              <a:t>Step 4. Implement Plan.</a:t>
            </a:r>
            <a:endParaRPr lang="en-US" sz="2133" kern="0" dirty="0">
              <a:solidFill>
                <a:srgbClr val="000000"/>
              </a:solidFill>
              <a:latin typeface="Arial"/>
              <a:cs typeface="Arial"/>
              <a:sym typeface="Arial"/>
            </a:endParaRPr>
          </a:p>
          <a:p>
            <a:pPr defTabSz="1219170">
              <a:buClr>
                <a:srgbClr val="000000"/>
              </a:buClr>
            </a:pPr>
            <a:r>
              <a:rPr lang="en-US" sz="2133" kern="0" dirty="0">
                <a:solidFill>
                  <a:srgbClr val="000000"/>
                </a:solidFill>
                <a:latin typeface="Arial"/>
                <a:cs typeface="Arial"/>
                <a:sym typeface="Arial"/>
              </a:rPr>
              <a:t>The “strategic financial plan” or “plan of action is the long-term road map for implementing  the district’s instructional priorities. </a:t>
            </a:r>
          </a:p>
          <a:p>
            <a:pPr defTabSz="1219170">
              <a:buClr>
                <a:srgbClr val="000000"/>
              </a:buClr>
            </a:pPr>
            <a:r>
              <a:rPr lang="en-US" sz="2133" u="sng" kern="0" dirty="0">
                <a:solidFill>
                  <a:srgbClr val="000000"/>
                </a:solidFill>
                <a:latin typeface="Arial"/>
                <a:cs typeface="Arial"/>
                <a:sym typeface="Arial"/>
                <a:hlinkClick r:id="rId9"/>
              </a:rPr>
              <a:t>Step 5. Ensure Sustainability.</a:t>
            </a:r>
            <a:endParaRPr lang="en-US" sz="2133" kern="0" dirty="0">
              <a:solidFill>
                <a:srgbClr val="000000"/>
              </a:solidFill>
              <a:latin typeface="Arial"/>
              <a:cs typeface="Arial"/>
              <a:sym typeface="Arial"/>
            </a:endParaRPr>
          </a:p>
          <a:p>
            <a:pPr defTabSz="1219170">
              <a:buClr>
                <a:srgbClr val="000000"/>
              </a:buClr>
            </a:pPr>
            <a:r>
              <a:rPr lang="en-US" sz="2133" kern="0" dirty="0">
                <a:solidFill>
                  <a:srgbClr val="000000"/>
                </a:solidFill>
                <a:latin typeface="Arial"/>
                <a:cs typeface="Arial"/>
                <a:sym typeface="Arial"/>
              </a:rPr>
              <a:t>The planning and budgeting process should be one that can be replicated in the future to ensure the district remains focused and plans accordingly for  reaching its student achievement goals.</a:t>
            </a:r>
          </a:p>
          <a:p>
            <a:pPr defTabSz="1219170">
              <a:buClr>
                <a:srgbClr val="000000"/>
              </a:buClr>
            </a:pPr>
            <a:br>
              <a:rPr lang="en-US" sz="1867" kern="0" dirty="0">
                <a:solidFill>
                  <a:srgbClr val="000000"/>
                </a:solidFill>
                <a:latin typeface="Arial"/>
                <a:cs typeface="Arial"/>
                <a:sym typeface="Arial"/>
              </a:rPr>
            </a:br>
            <a:endParaRPr lang="en-US" sz="1867" kern="0" dirty="0">
              <a:solidFill>
                <a:srgbClr val="000000"/>
              </a:solidFill>
              <a:latin typeface="Arial"/>
              <a:cs typeface="Arial"/>
              <a:sym typeface="Arial"/>
            </a:endParaRPr>
          </a:p>
        </p:txBody>
      </p:sp>
    </p:spTree>
    <p:extLst>
      <p:ext uri="{BB962C8B-B14F-4D97-AF65-F5344CB8AC3E}">
        <p14:creationId xmlns:p14="http://schemas.microsoft.com/office/powerpoint/2010/main" val="380642959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5"/>
        <p:cNvGrpSpPr/>
        <p:nvPr/>
      </p:nvGrpSpPr>
      <p:grpSpPr>
        <a:xfrm>
          <a:off x="0" y="0"/>
          <a:ext cx="0" cy="0"/>
          <a:chOff x="0" y="0"/>
          <a:chExt cx="0" cy="0"/>
        </a:xfrm>
      </p:grpSpPr>
      <p:sp>
        <p:nvSpPr>
          <p:cNvPr id="106" name="Google Shape;106;p20"/>
          <p:cNvSpPr txBox="1">
            <a:spLocks noGrp="1"/>
          </p:cNvSpPr>
          <p:nvPr>
            <p:ph type="sldNum" idx="12"/>
          </p:nvPr>
        </p:nvSpPr>
        <p:spPr>
          <a:xfrm>
            <a:off x="11326368" y="6400167"/>
            <a:ext cx="414800" cy="253200"/>
          </a:xfrm>
          <a:prstGeom prst="rect">
            <a:avLst/>
          </a:prstGeom>
        </p:spPr>
        <p:txBody>
          <a:bodyPr spcFirstLastPara="1" wrap="square" lIns="121900" tIns="121900" rIns="121900" bIns="121900" anchor="ctr" anchorCtr="0">
            <a:noAutofit/>
          </a:bodyPr>
          <a:lstStyle/>
          <a:p>
            <a:pPr algn="ctr" defTabSz="1219170">
              <a:buClr>
                <a:srgbClr val="000000"/>
              </a:buClr>
            </a:pPr>
            <a:fld id="{00000000-1234-1234-1234-123412341234}" type="slidenum">
              <a:rPr lang="en" kern="0">
                <a:solidFill>
                  <a:srgbClr val="434343"/>
                </a:solidFill>
                <a:latin typeface="Proxima Nova"/>
                <a:ea typeface="Proxima Nova"/>
                <a:cs typeface="Proxima Nova"/>
                <a:sym typeface="Proxima Nova"/>
              </a:rPr>
              <a:pPr algn="ctr" defTabSz="1219170">
                <a:buClr>
                  <a:srgbClr val="000000"/>
                </a:buClr>
              </a:pPr>
              <a:t>64</a:t>
            </a:fld>
            <a:endParaRPr kern="0">
              <a:solidFill>
                <a:srgbClr val="434343"/>
              </a:solidFill>
              <a:latin typeface="Proxima Nova"/>
              <a:ea typeface="Proxima Nova"/>
              <a:cs typeface="Proxima Nova"/>
              <a:sym typeface="Proxima Nova"/>
            </a:endParaRPr>
          </a:p>
        </p:txBody>
      </p:sp>
      <p:sp>
        <p:nvSpPr>
          <p:cNvPr id="107" name="Google Shape;107;p20"/>
          <p:cNvSpPr txBox="1"/>
          <p:nvPr/>
        </p:nvSpPr>
        <p:spPr>
          <a:xfrm>
            <a:off x="296167" y="0"/>
            <a:ext cx="5860400" cy="598768"/>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 sz="2667" kern="0" dirty="0">
                <a:solidFill>
                  <a:srgbClr val="FFFFFF"/>
                </a:solidFill>
                <a:latin typeface="Proxima Nova"/>
                <a:ea typeface="Proxima Nova"/>
                <a:cs typeface="Proxima Nova"/>
                <a:sym typeface="Proxima Nova"/>
              </a:rPr>
              <a:t>2026-2027</a:t>
            </a:r>
            <a:endParaRPr sz="2667" kern="0" dirty="0">
              <a:solidFill>
                <a:srgbClr val="FFFFFF"/>
              </a:solidFill>
              <a:latin typeface="Proxima Nova"/>
              <a:ea typeface="Proxima Nova"/>
              <a:cs typeface="Proxima Nova"/>
              <a:sym typeface="Proxima Nova"/>
            </a:endParaRPr>
          </a:p>
        </p:txBody>
      </p:sp>
      <p:sp>
        <p:nvSpPr>
          <p:cNvPr id="108" name="Google Shape;108;p20">
            <a:extLst>
              <a:ext uri="{C183D7F6-B498-43B3-948B-1728B52AA6E4}">
                <adec:decorative xmlns:adec="http://schemas.microsoft.com/office/drawing/2017/decorative" val="1"/>
              </a:ext>
            </a:extLst>
          </p:cNvPr>
          <p:cNvSpPr/>
          <p:nvPr/>
        </p:nvSpPr>
        <p:spPr>
          <a:xfrm>
            <a:off x="986367" y="2137733"/>
            <a:ext cx="10340400" cy="22800"/>
          </a:xfrm>
          <a:prstGeom prst="rect">
            <a:avLst/>
          </a:prstGeom>
          <a:solidFill>
            <a:srgbClr val="CCCCCC"/>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109" name="Google Shape;109;p20"/>
          <p:cNvPicPr preferRelativeResize="0"/>
          <p:nvPr/>
        </p:nvPicPr>
        <p:blipFill>
          <a:blip r:embed="rId4">
            <a:alphaModFix/>
          </a:blip>
          <a:stretch>
            <a:fillRect/>
          </a:stretch>
        </p:blipFill>
        <p:spPr>
          <a:xfrm>
            <a:off x="7249132" y="6198518"/>
            <a:ext cx="1805400" cy="656500"/>
          </a:xfrm>
          <a:prstGeom prst="rect">
            <a:avLst/>
          </a:prstGeom>
          <a:noFill/>
          <a:ln>
            <a:noFill/>
          </a:ln>
        </p:spPr>
      </p:pic>
      <p:sp>
        <p:nvSpPr>
          <p:cNvPr id="2" name="TextBox 1">
            <a:extLst>
              <a:ext uri="{FF2B5EF4-FFF2-40B4-BE49-F238E27FC236}">
                <a16:creationId xmlns:a16="http://schemas.microsoft.com/office/drawing/2014/main" id="{842EA6DF-29FC-9D65-9679-56FF5B63829C}"/>
              </a:ext>
            </a:extLst>
          </p:cNvPr>
          <p:cNvSpPr txBox="1"/>
          <p:nvPr/>
        </p:nvSpPr>
        <p:spPr>
          <a:xfrm>
            <a:off x="3054787" y="2823913"/>
            <a:ext cx="6752492" cy="1569660"/>
          </a:xfrm>
          <a:prstGeom prst="rect">
            <a:avLst/>
          </a:prstGeom>
          <a:noFill/>
        </p:spPr>
        <p:txBody>
          <a:bodyPr wrap="square" rtlCol="0">
            <a:spAutoFit/>
          </a:bodyPr>
          <a:lstStyle/>
          <a:p>
            <a:pPr defTabSz="1219170">
              <a:buClr>
                <a:srgbClr val="000000"/>
              </a:buClr>
            </a:pPr>
            <a:r>
              <a:rPr lang="en-US" sz="9600" kern="0" dirty="0">
                <a:solidFill>
                  <a:srgbClr val="000000"/>
                </a:solidFill>
                <a:latin typeface="Arial"/>
                <a:cs typeface="Arial"/>
                <a:sym typeface="Arial"/>
              </a:rPr>
              <a:t>Questions?</a:t>
            </a:r>
          </a:p>
        </p:txBody>
      </p:sp>
    </p:spTree>
    <p:extLst>
      <p:ext uri="{BB962C8B-B14F-4D97-AF65-F5344CB8AC3E}">
        <p14:creationId xmlns:p14="http://schemas.microsoft.com/office/powerpoint/2010/main" val="327409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lnSpc>
                <a:spcPct val="150000"/>
              </a:lnSpc>
            </a:pPr>
            <a:r>
              <a:rPr lang="en-US" sz="3600" b="1" dirty="0">
                <a:solidFill>
                  <a:schemeClr val="accent2"/>
                </a:solidFill>
                <a:latin typeface="+mj-lt"/>
              </a:rPr>
              <a:t>Exclusions, LC-2, &amp;</a:t>
            </a:r>
            <a:br>
              <a:rPr lang="en-US" sz="3600" b="1" dirty="0">
                <a:solidFill>
                  <a:schemeClr val="accent2"/>
                </a:solidFill>
                <a:latin typeface="+mj-lt"/>
              </a:rPr>
            </a:br>
            <a:r>
              <a:rPr lang="en-US" sz="3600" b="1" dirty="0">
                <a:solidFill>
                  <a:schemeClr val="accent2"/>
                </a:solidFill>
                <a:latin typeface="+mj-lt"/>
              </a:rPr>
              <a:t>Enrollment Option</a:t>
            </a:r>
            <a:br>
              <a:rPr lang="en-US" sz="3600" b="1" dirty="0">
                <a:solidFill>
                  <a:schemeClr val="accent2"/>
                </a:solidFill>
                <a:latin typeface="+mj-lt"/>
              </a:rPr>
            </a:br>
            <a:r>
              <a:rPr lang="en-US" sz="3600" b="1" dirty="0">
                <a:solidFill>
                  <a:schemeClr val="accent2"/>
                </a:solidFill>
                <a:latin typeface="+mj-lt"/>
              </a:rPr>
              <a:t>Kelsey Larsen</a:t>
            </a:r>
          </a:p>
        </p:txBody>
      </p:sp>
    </p:spTree>
    <p:extLst>
      <p:ext uri="{BB962C8B-B14F-4D97-AF65-F5344CB8AC3E}">
        <p14:creationId xmlns:p14="http://schemas.microsoft.com/office/powerpoint/2010/main" val="335735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2" name="Title 1">
            <a:extLst>
              <a:ext uri="{FF2B5EF4-FFF2-40B4-BE49-F238E27FC236}">
                <a16:creationId xmlns:a16="http://schemas.microsoft.com/office/drawing/2014/main" id="{5F7622F3-80E4-A5A8-F670-3992806C51BF}"/>
              </a:ext>
            </a:extLst>
          </p:cNvPr>
          <p:cNvSpPr>
            <a:spLocks noGrp="1"/>
          </p:cNvSpPr>
          <p:nvPr>
            <p:ph type="title"/>
          </p:nvPr>
        </p:nvSpPr>
        <p:spPr>
          <a:xfrm>
            <a:off x="3049" y="258416"/>
            <a:ext cx="12188951" cy="1133693"/>
          </a:xfrm>
        </p:spPr>
        <p:txBody>
          <a:bodyPr>
            <a:normAutofit/>
          </a:bodyPr>
          <a:lstStyle/>
          <a:p>
            <a:pPr algn="ctr"/>
            <a:r>
              <a:rPr lang="en-US" sz="4000" b="1" u="sng" dirty="0">
                <a:latin typeface="Arial" panose="020B0604020202020204" pitchFamily="34" charset="0"/>
              </a:rPr>
              <a:t>General Fund Exclusions</a:t>
            </a:r>
            <a:endParaRPr lang="en-US" sz="4000" u="sng" dirty="0"/>
          </a:p>
        </p:txBody>
      </p:sp>
      <p:graphicFrame>
        <p:nvGraphicFramePr>
          <p:cNvPr id="5" name="Content Placeholder 2" descr="Levy &amp; Expenditure Exclusion overview">
            <a:extLst>
              <a:ext uri="{FF2B5EF4-FFF2-40B4-BE49-F238E27FC236}">
                <a16:creationId xmlns:a16="http://schemas.microsoft.com/office/drawing/2014/main" id="{6340483A-4172-8A6D-949E-3EA991114386}"/>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136089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1">
            <a:extLst>
              <a:ext uri="{FF2B5EF4-FFF2-40B4-BE49-F238E27FC236}">
                <a16:creationId xmlns:a16="http://schemas.microsoft.com/office/drawing/2014/main" id="{3A6F8043-5CAC-3240-6CC2-CD6A1D11971F}"/>
              </a:ext>
            </a:extLst>
          </p:cNvPr>
          <p:cNvSpPr txBox="1">
            <a:spLocks/>
          </p:cNvSpPr>
          <p:nvPr/>
        </p:nvSpPr>
        <p:spPr>
          <a:xfrm>
            <a:off x="870857" y="325560"/>
            <a:ext cx="1045028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General Fund Expenditure Exclusions</a:t>
            </a:r>
            <a:endParaRPr kumimoji="0" lang="en-US" sz="4400" b="0" i="0" u="none" strike="noStrike" kern="1200" cap="none" spc="0" normalizeH="0" baseline="0" noProof="0" dirty="0">
              <a:ln>
                <a:noFill/>
              </a:ln>
              <a:solidFill>
                <a:srgbClr val="3CBFAE"/>
              </a:solidFill>
              <a:effectLst/>
              <a:uLnTx/>
              <a:uFillTx/>
              <a:latin typeface="Arial" panose="020B0604020202020204"/>
              <a:ea typeface="+mj-ea"/>
              <a:cs typeface="+mj-cs"/>
            </a:endParaRPr>
          </a:p>
        </p:txBody>
      </p:sp>
      <p:sp>
        <p:nvSpPr>
          <p:cNvPr id="5" name="Content Placeholder 2">
            <a:extLst>
              <a:ext uri="{FF2B5EF4-FFF2-40B4-BE49-F238E27FC236}">
                <a16:creationId xmlns:a16="http://schemas.microsoft.com/office/drawing/2014/main" id="{6B28DEBD-9D0C-6F67-17B4-4F120B35262C}"/>
              </a:ext>
            </a:extLst>
          </p:cNvPr>
          <p:cNvSpPr txBox="1">
            <a:spLocks/>
          </p:cNvSpPr>
          <p:nvPr/>
        </p:nvSpPr>
        <p:spPr>
          <a:xfrm>
            <a:off x="540920" y="1404579"/>
            <a:ext cx="4586656" cy="483130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11430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2200" b="1"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State Board Approval is </a:t>
            </a:r>
            <a:r>
              <a:rPr kumimoji="0" lang="en-US" sz="2200" b="1" i="0" u="sng"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NOT</a:t>
            </a:r>
            <a:br>
              <a:rPr kumimoji="0" lang="en-US" sz="2200" b="1" i="0" u="sng"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br>
            <a:r>
              <a:rPr kumimoji="0" lang="en-US" sz="2200" b="1"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Required For:</a:t>
            </a:r>
            <a:endParaRPr kumimoji="0" lang="en-US" sz="2200" b="0"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endParaRPr>
          </a:p>
          <a:p>
            <a:pPr marL="11430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200" b="1"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endParaRPr>
          </a:p>
          <a:p>
            <a:pPr marL="3429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Special Education Expenses</a:t>
            </a:r>
          </a:p>
          <a:p>
            <a:pPr marL="571500" marR="0" lvl="1" indent="0" algn="l" defTabSz="914400" rtl="0" eaLnBrk="1" fontAlgn="auto" latinLnBrk="0" hangingPunct="1">
              <a:lnSpc>
                <a:spcPct val="90000"/>
              </a:lnSpc>
              <a:spcBef>
                <a:spcPts val="500"/>
              </a:spcBef>
              <a:spcAft>
                <a:spcPts val="0"/>
              </a:spcAft>
              <a:buClrTx/>
              <a:buSzTx/>
              <a:buFont typeface="Arial"/>
              <a:buNone/>
              <a:tabLst/>
              <a:defRPr/>
            </a:pPr>
            <a:r>
              <a:rPr kumimoji="0" lang="en-US" sz="22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Includes SPED Transportation &amp; any other SPED related student services </a:t>
            </a:r>
            <a:r>
              <a:rPr kumimoji="0" lang="en-US" sz="2200" b="1"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(21XXs, excludes 219X’s)</a:t>
            </a:r>
          </a:p>
          <a:p>
            <a:pPr marL="571500" marR="0" lvl="1" indent="0" algn="l" defTabSz="914400" rtl="0" eaLnBrk="1" fontAlgn="auto" latinLnBrk="0" hangingPunct="1">
              <a:lnSpc>
                <a:spcPct val="90000"/>
              </a:lnSpc>
              <a:spcBef>
                <a:spcPts val="500"/>
              </a:spcBef>
              <a:spcAft>
                <a:spcPts val="0"/>
              </a:spcAft>
              <a:buClrTx/>
              <a:buSzTx/>
              <a:buFont typeface="Arial"/>
              <a:buNone/>
              <a:tabLst/>
              <a:defRPr/>
            </a:pPr>
            <a:endParaRPr kumimoji="0" lang="en-US" sz="2200" b="1"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200" b="1"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Special Grant Funds List</a:t>
            </a:r>
          </a:p>
          <a:p>
            <a:pPr marL="457200" marR="0" lvl="1" indent="0" algn="l" defTabSz="914400" rtl="0" eaLnBrk="1" fontAlgn="auto" latinLnBrk="0" hangingPunct="1">
              <a:lnSpc>
                <a:spcPct val="90000"/>
              </a:lnSpc>
              <a:spcBef>
                <a:spcPts val="500"/>
              </a:spcBef>
              <a:spcAft>
                <a:spcPts val="0"/>
              </a:spcAft>
              <a:buClrTx/>
              <a:buSzTx/>
              <a:buFont typeface="Arial"/>
              <a:buNone/>
              <a:tabLst/>
              <a:defRPr/>
            </a:pPr>
            <a:r>
              <a:rPr kumimoji="0" lang="en-US" sz="22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List found in LC-2 </a:t>
            </a:r>
          </a:p>
          <a:p>
            <a:pPr marL="457200" marR="0" lvl="1" indent="0" algn="l" defTabSz="914400" rtl="0" eaLnBrk="1" fontAlgn="auto" latinLnBrk="0" hangingPunct="1">
              <a:lnSpc>
                <a:spcPct val="90000"/>
              </a:lnSpc>
              <a:spcBef>
                <a:spcPts val="500"/>
              </a:spcBef>
              <a:spcAft>
                <a:spcPts val="0"/>
              </a:spcAft>
              <a:buClrTx/>
              <a:buSzTx/>
              <a:buFont typeface="Arial"/>
              <a:buNone/>
              <a:tabLst/>
              <a:defRPr/>
            </a:pPr>
            <a:r>
              <a:rPr kumimoji="0" lang="en-US" sz="22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Commonly used programs are  pre-approved by the State Board each year</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6" name="Picture 8" descr="LC-2 Section B Graphic">
            <a:extLst>
              <a:ext uri="{FF2B5EF4-FFF2-40B4-BE49-F238E27FC236}">
                <a16:creationId xmlns:a16="http://schemas.microsoft.com/office/drawing/2014/main" id="{210FAB16-5911-F50E-4022-28BEA620A1D6}"/>
              </a:ext>
            </a:extLst>
          </p:cNvPr>
          <p:cNvPicPr>
            <a:picLocks noChangeAspect="1"/>
          </p:cNvPicPr>
          <p:nvPr/>
        </p:nvPicPr>
        <p:blipFill>
          <a:blip r:embed="rId2"/>
          <a:stretch>
            <a:fillRect/>
          </a:stretch>
        </p:blipFill>
        <p:spPr>
          <a:xfrm>
            <a:off x="5589731" y="1906439"/>
            <a:ext cx="6391271" cy="3510950"/>
          </a:xfrm>
          <a:prstGeom prst="rect">
            <a:avLst/>
          </a:prstGeom>
          <a:noFill/>
          <a:ln cap="flat">
            <a:noFill/>
          </a:ln>
        </p:spPr>
      </p:pic>
      <p:sp>
        <p:nvSpPr>
          <p:cNvPr id="8" name="Rectangle 7">
            <a:extLst>
              <a:ext uri="{FF2B5EF4-FFF2-40B4-BE49-F238E27FC236}">
                <a16:creationId xmlns:a16="http://schemas.microsoft.com/office/drawing/2014/main" id="{647B7F47-C22E-4680-097F-10636509246A}"/>
              </a:ext>
            </a:extLst>
          </p:cNvPr>
          <p:cNvSpPr/>
          <p:nvPr/>
        </p:nvSpPr>
        <p:spPr>
          <a:xfrm>
            <a:off x="5725108" y="2176469"/>
            <a:ext cx="6120515" cy="371546"/>
          </a:xfrm>
          <a:prstGeom prst="rect">
            <a:avLst/>
          </a:prstGeom>
          <a:solidFill>
            <a:srgbClr val="0C20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2026/27 Section B: General Fund Budget of Disbursements &amp; Transfers and Unused Budget Authority</a:t>
            </a:r>
          </a:p>
        </p:txBody>
      </p:sp>
      <p:sp>
        <p:nvSpPr>
          <p:cNvPr id="9" name="Rectangle 8">
            <a:extLst>
              <a:ext uri="{FF2B5EF4-FFF2-40B4-BE49-F238E27FC236}">
                <a16:creationId xmlns:a16="http://schemas.microsoft.com/office/drawing/2014/main" id="{22757016-3BF6-3503-CAB0-F73C9D6325F8}"/>
              </a:ext>
            </a:extLst>
          </p:cNvPr>
          <p:cNvSpPr/>
          <p:nvPr/>
        </p:nvSpPr>
        <p:spPr>
          <a:xfrm>
            <a:off x="5725108" y="2548015"/>
            <a:ext cx="4305005" cy="20239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General Fund Budget of Disbursements &amp; 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rPr>
              <a:t>2026/27 Special Grants Fund List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Special Education Budget of Disbursements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General Fund Lid Exclusions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Total Adjusted General Fund Budget of Disbursements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Unused Budget Authority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endParaRPr>
          </a:p>
        </p:txBody>
      </p:sp>
      <p:sp>
        <p:nvSpPr>
          <p:cNvPr id="2" name="Rectangle 1">
            <a:extLst>
              <a:ext uri="{FF2B5EF4-FFF2-40B4-BE49-F238E27FC236}">
                <a16:creationId xmlns:a16="http://schemas.microsoft.com/office/drawing/2014/main" id="{A423E2CE-5C71-940A-5F14-A35EE29A8E9B}"/>
              </a:ext>
              <a:ext uri="{C183D7F6-B498-43B3-948B-1728B52AA6E4}">
                <adec:decorative xmlns:adec="http://schemas.microsoft.com/office/drawing/2017/decorative" val="1"/>
              </a:ext>
            </a:extLst>
          </p:cNvPr>
          <p:cNvSpPr/>
          <p:nvPr/>
        </p:nvSpPr>
        <p:spPr>
          <a:xfrm>
            <a:off x="10619232" y="2791968"/>
            <a:ext cx="926592" cy="195072"/>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Rectangle 2">
            <a:extLst>
              <a:ext uri="{FF2B5EF4-FFF2-40B4-BE49-F238E27FC236}">
                <a16:creationId xmlns:a16="http://schemas.microsoft.com/office/drawing/2014/main" id="{4E546B40-7CDD-4E5B-0288-72D65877BD63}"/>
              </a:ext>
              <a:ext uri="{C183D7F6-B498-43B3-948B-1728B52AA6E4}">
                <adec:decorative xmlns:adec="http://schemas.microsoft.com/office/drawing/2017/decorative" val="1"/>
              </a:ext>
            </a:extLst>
          </p:cNvPr>
          <p:cNvSpPr/>
          <p:nvPr/>
        </p:nvSpPr>
        <p:spPr>
          <a:xfrm>
            <a:off x="10619232" y="3108960"/>
            <a:ext cx="926592" cy="219569"/>
          </a:xfrm>
          <a:prstGeom prst="rect">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133738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A0423-AC0C-09D5-B944-689D87A9A3F2}"/>
              </a:ext>
            </a:extLst>
          </p:cNvPr>
          <p:cNvSpPr>
            <a:spLocks noGrp="1"/>
          </p:cNvSpPr>
          <p:nvPr>
            <p:ph type="title" idx="4294967295"/>
          </p:nvPr>
        </p:nvSpPr>
        <p:spPr>
          <a:xfrm>
            <a:off x="0" y="399552"/>
            <a:ext cx="12192000" cy="1325562"/>
          </a:xfrm>
        </p:spPr>
        <p:txBody>
          <a:bodyPr anchor="t">
            <a:noAutofit/>
          </a:bodyPr>
          <a:lstStyle/>
          <a:p>
            <a:pPr algn="ctr"/>
            <a:r>
              <a:rPr lang="en-US" sz="3600" b="1" u="sng" dirty="0">
                <a:ln w="0"/>
                <a:solidFill>
                  <a:schemeClr val="accent4"/>
                </a:solidFill>
              </a:rPr>
              <a:t>Exclusions &amp; Supplemental Grants Needing Approval</a:t>
            </a:r>
            <a:endParaRPr lang="en-US" sz="3600" u="sng" dirty="0">
              <a:solidFill>
                <a:schemeClr val="accent4"/>
              </a:solidFill>
            </a:endParaRPr>
          </a:p>
        </p:txBody>
      </p:sp>
      <p:sp>
        <p:nvSpPr>
          <p:cNvPr id="9" name="Picture Placeholder 5" descr="screehshot of grants needing State Board approval">
            <a:extLst>
              <a:ext uri="{FF2B5EF4-FFF2-40B4-BE49-F238E27FC236}">
                <a16:creationId xmlns:a16="http://schemas.microsoft.com/office/drawing/2014/main" id="{08BA5C3A-FAE1-616E-A0F0-532089D7B6ED}"/>
              </a:ext>
            </a:extLst>
          </p:cNvPr>
          <p:cNvSpPr txBox="1"/>
          <p:nvPr/>
        </p:nvSpPr>
        <p:spPr>
          <a:xfrm>
            <a:off x="551634" y="1532577"/>
            <a:ext cx="11640366" cy="5148141"/>
          </a:xfrm>
          <a:prstGeom prst="rect">
            <a:avLst/>
          </a:prstGeom>
          <a:noFill/>
          <a:ln cap="flat">
            <a:noFill/>
          </a:ln>
        </p:spPr>
        <p:txBody>
          <a:bodyPr vert="horz" wrap="square" lIns="0" tIns="228600" rIns="0" bIns="0" anchor="t" anchorCtr="0" compatLnSpc="1">
            <a:normAutofit/>
          </a:bodyPr>
          <a:lstStyle/>
          <a:p>
            <a:pPr marL="283464" marR="0" lvl="0" indent="-283464" algn="l" defTabSz="914400" rtl="0" eaLnBrk="1" fontAlgn="auto" latinLnBrk="0" hangingPunct="1">
              <a:lnSpc>
                <a:spcPct val="60000"/>
              </a:lnSpc>
              <a:spcBef>
                <a:spcPts val="220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en-US" sz="600" b="1" i="0" u="none" strike="noStrike" kern="1200" cap="none" spc="0" normalizeH="0" baseline="0" noProof="0" dirty="0">
              <a:ln>
                <a:noFill/>
              </a:ln>
              <a:solidFill>
                <a:srgbClr val="5D7D40"/>
              </a:solidFill>
              <a:effectLst/>
              <a:uLnTx/>
              <a:uFillTx/>
              <a:latin typeface="Franklin Gothic Book"/>
              <a:ea typeface="+mn-ea"/>
              <a:cs typeface="+mn-cs"/>
            </a:endParaRPr>
          </a:p>
        </p:txBody>
      </p:sp>
      <p:sp>
        <p:nvSpPr>
          <p:cNvPr id="3" name="Picture Placeholder 5">
            <a:extLst>
              <a:ext uri="{FF2B5EF4-FFF2-40B4-BE49-F238E27FC236}">
                <a16:creationId xmlns:a16="http://schemas.microsoft.com/office/drawing/2014/main" id="{B3F2680B-7372-EC3E-36FD-68FB3742624C}"/>
              </a:ext>
            </a:extLst>
          </p:cNvPr>
          <p:cNvSpPr txBox="1"/>
          <p:nvPr/>
        </p:nvSpPr>
        <p:spPr>
          <a:xfrm>
            <a:off x="243193" y="2265904"/>
            <a:ext cx="5147474" cy="2056629"/>
          </a:xfrm>
          <a:prstGeom prst="rect">
            <a:avLst/>
          </a:prstGeom>
          <a:noFill/>
          <a:ln cap="flat">
            <a:noFill/>
          </a:ln>
        </p:spPr>
        <p:txBody>
          <a:bodyPr vert="horz" wrap="square" lIns="0" tIns="228600" rIns="0" bIns="0" anchor="t" anchorCtr="0" compatLnSpc="1">
            <a:normAutofit fontScale="92500" lnSpcReduction="20000"/>
          </a:bodyPr>
          <a:lstStyle/>
          <a:p>
            <a:pPr marL="342900" marR="0" lvl="0" indent="-342900" algn="l" defTabSz="914400" rtl="0" eaLnBrk="1" fontAlgn="auto" latinLnBrk="0" hangingPunct="1">
              <a:lnSpc>
                <a:spcPct val="100000"/>
              </a:lnSpc>
              <a:spcBef>
                <a:spcPts val="2200"/>
              </a:spcBef>
              <a:spcAft>
                <a:spcPts val="0"/>
              </a:spcAft>
              <a:buClrTx/>
              <a:buSzPct val="100000"/>
              <a:buFont typeface="Arial" panose="020B0604020202020204" pitchFamily="34" charset="0"/>
              <a:buChar char="•"/>
              <a:tabLst/>
              <a:defRPr sz="1800" b="0" i="0" u="none" strike="noStrike" kern="0" cap="none" spc="0" baseline="0">
                <a:solidFill>
                  <a:srgbClr val="000000"/>
                </a:solidFill>
                <a:uFillTx/>
              </a:defRPr>
            </a:pPr>
            <a: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t>Exclusions &amp; Supplemental</a:t>
            </a:r>
            <a:r>
              <a:rPr kumimoji="0" lang="en-US" sz="2200" b="0" i="0" u="none" strike="noStrike" kern="0" cap="none" spc="0" normalizeH="0" baseline="0" noProof="0" dirty="0">
                <a:ln>
                  <a:noFill/>
                </a:ln>
                <a:solidFill>
                  <a:srgbClr val="A15FBE"/>
                </a:solidFill>
                <a:effectLst/>
                <a:uLnTx/>
                <a:uFillTx/>
                <a:latin typeface="Arial" pitchFamily="34"/>
                <a:ea typeface="+mn-ea"/>
                <a:cs typeface="Arial" pitchFamily="34"/>
              </a:rPr>
              <a:t> </a:t>
            </a:r>
            <a: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t>Grants needing</a:t>
            </a:r>
            <a:r>
              <a:rPr kumimoji="0" lang="en-US" sz="2200" b="0" i="0" u="none" strike="noStrike" kern="0" cap="none" spc="0" normalizeH="0" baseline="0" noProof="0" dirty="0">
                <a:ln>
                  <a:noFill/>
                </a:ln>
                <a:solidFill>
                  <a:srgbClr val="A15FBE"/>
                </a:solidFill>
                <a:effectLst/>
                <a:uLnTx/>
                <a:uFillTx/>
                <a:latin typeface="Arial" pitchFamily="34"/>
                <a:ea typeface="+mn-ea"/>
                <a:cs typeface="Arial" pitchFamily="34"/>
              </a:rPr>
              <a:t> </a:t>
            </a:r>
            <a: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t>State Board Approval can be found at the</a:t>
            </a:r>
            <a:r>
              <a:rPr kumimoji="0" lang="en-US" sz="2200" b="0" i="0" u="none" strike="noStrike" kern="0" cap="none" spc="0" normalizeH="0" baseline="0" noProof="0" dirty="0">
                <a:ln>
                  <a:noFill/>
                </a:ln>
                <a:solidFill>
                  <a:srgbClr val="A15FBE"/>
                </a:solidFill>
                <a:effectLst/>
                <a:uLnTx/>
                <a:uFillTx/>
                <a:latin typeface="Arial" pitchFamily="34"/>
                <a:ea typeface="+mn-ea"/>
                <a:cs typeface="Arial" pitchFamily="34"/>
              </a:rPr>
              <a:t> </a:t>
            </a:r>
            <a: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t>botto</a:t>
            </a:r>
            <a:r>
              <a:rPr kumimoji="0" lang="en-US" sz="2200" b="0" i="0" u="none" strike="noStrike" kern="0" cap="none" spc="0" normalizeH="0" baseline="0" noProof="0" dirty="0">
                <a:ln>
                  <a:noFill/>
                </a:ln>
                <a:solidFill>
                  <a:srgbClr val="A15FBE"/>
                </a:solidFill>
                <a:effectLst/>
                <a:uLnTx/>
                <a:uFillTx/>
                <a:latin typeface="Arial" pitchFamily="34"/>
                <a:ea typeface="+mn-ea"/>
                <a:cs typeface="Arial" pitchFamily="34"/>
              </a:rPr>
              <a:t>m of the Special Grants List.</a:t>
            </a:r>
          </a:p>
          <a:p>
            <a:pPr marL="342900" marR="0" lvl="0" indent="-342900" algn="l" defTabSz="914400" rtl="0" eaLnBrk="1" fontAlgn="auto" latinLnBrk="0" hangingPunct="1">
              <a:lnSpc>
                <a:spcPct val="100000"/>
              </a:lnSpc>
              <a:spcBef>
                <a:spcPts val="2200"/>
              </a:spcBef>
              <a:spcAft>
                <a:spcPts val="0"/>
              </a:spcAft>
              <a:buClrTx/>
              <a:buSzPct val="100000"/>
              <a:buFont typeface="Arial" panose="020B0604020202020204" pitchFamily="34" charset="0"/>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A15FBE"/>
                </a:solidFill>
                <a:effectLst/>
                <a:uLnTx/>
                <a:uFillTx/>
                <a:latin typeface="Arial" pitchFamily="34"/>
                <a:ea typeface="+mn-ea"/>
                <a:cs typeface="Arial" pitchFamily="34"/>
              </a:rPr>
              <a:t>Email exclusion requests to Kelsey at </a:t>
            </a:r>
            <a:r>
              <a:rPr kumimoji="0" lang="en-US" sz="2400" b="0" i="0" u="sng" strike="noStrike" kern="0" cap="none" spc="0" normalizeH="0" baseline="0" noProof="0" dirty="0">
                <a:ln>
                  <a:noFill/>
                </a:ln>
                <a:solidFill>
                  <a:srgbClr val="A15FBE"/>
                </a:solidFill>
                <a:effectLst/>
                <a:uLnTx/>
                <a:uFillTx/>
                <a:latin typeface="Arial" pitchFamily="34"/>
                <a:ea typeface="+mn-ea"/>
                <a:cs typeface="Arial" pitchFamily="34"/>
              </a:rPr>
              <a:t>k</a:t>
            </a:r>
            <a:r>
              <a:rPr kumimoji="0" lang="en-US" sz="2400" b="0" i="0" u="sng" strike="noStrike" kern="0" cap="none" spc="0" normalizeH="0" baseline="0" noProof="0" dirty="0">
                <a:ln>
                  <a:noFill/>
                </a:ln>
                <a:solidFill>
                  <a:srgbClr val="A15FBE"/>
                </a:solidFill>
                <a:effectLst/>
                <a:uLnTx/>
                <a:uFillTx/>
                <a:latin typeface="Arial" pitchFamily="34"/>
                <a:ea typeface="+mn-ea"/>
                <a:cs typeface="Arial" pitchFamily="34"/>
                <a:hlinkClick r:id="rId3">
                  <a:extLst>
                    <a:ext uri="{A12FA001-AC4F-418D-AE19-62706E023703}">
                      <ahyp:hlinkClr xmlns:ahyp="http://schemas.microsoft.com/office/drawing/2018/hyperlinkcolor" val="tx"/>
                    </a:ext>
                  </a:extLst>
                </a:hlinkClick>
              </a:rPr>
              <a:t>elsey.larsen@nebraska.gov</a:t>
            </a:r>
            <a:r>
              <a:rPr kumimoji="0" lang="en-US" sz="2400" b="0" i="0" u="sng" strike="noStrike" kern="0" cap="none" spc="0" normalizeH="0" baseline="0" noProof="0" dirty="0">
                <a:ln>
                  <a:noFill/>
                </a:ln>
                <a:solidFill>
                  <a:srgbClr val="A15FBE"/>
                </a:solidFill>
                <a:effectLst/>
                <a:uLnTx/>
                <a:uFillTx/>
                <a:latin typeface="Arial" pitchFamily="34"/>
                <a:ea typeface="+mn-ea"/>
                <a:cs typeface="Arial" pitchFamily="34"/>
              </a:rPr>
              <a:t> </a:t>
            </a:r>
          </a:p>
          <a:p>
            <a:pPr marL="0" marR="0" lvl="0" indent="0" algn="l" defTabSz="914400" rtl="0" eaLnBrk="1" fontAlgn="auto" latinLnBrk="0" hangingPunct="1">
              <a:lnSpc>
                <a:spcPct val="100000"/>
              </a:lnSpc>
              <a:spcBef>
                <a:spcPts val="2200"/>
              </a:spcBef>
              <a:spcAft>
                <a:spcPts val="0"/>
              </a:spcAft>
              <a:buClrTx/>
              <a:buSzPct val="100000"/>
              <a:buFontTx/>
              <a:buNone/>
              <a:tabLst/>
              <a:defRPr sz="1800" b="0" i="0" u="none" strike="noStrike" kern="0" cap="none" spc="0" baseline="0">
                <a:solidFill>
                  <a:srgbClr val="000000"/>
                </a:solidFill>
                <a:uFillTx/>
              </a:defRPr>
            </a:pPr>
            <a:endParaRPr kumimoji="0" lang="en-US" sz="2200" b="0" i="0" u="none" strike="noStrike" kern="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100000"/>
              </a:lnSpc>
              <a:spcBef>
                <a:spcPts val="2200"/>
              </a:spcBef>
              <a:spcAft>
                <a:spcPts val="0"/>
              </a:spcAft>
              <a:buClrTx/>
              <a:buSzPct val="100000"/>
              <a:buFontTx/>
              <a:buNone/>
              <a:tabLst/>
              <a:defRPr sz="1800" b="0" i="0" u="none" strike="noStrike" kern="0" cap="none" spc="0" baseline="0">
                <a:solidFill>
                  <a:srgbClr val="000000"/>
                </a:solidFill>
                <a:uFillTx/>
              </a:defRPr>
            </a:pPr>
            <a:endParaRPr kumimoji="0" lang="en-US" sz="1800" b="1"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60000"/>
              </a:lnSpc>
              <a:spcBef>
                <a:spcPts val="220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3CBFAE"/>
              </a:solidFill>
              <a:effectLst/>
              <a:uLnTx/>
              <a:uFillTx/>
              <a:latin typeface="Arial" pitchFamily="34"/>
              <a:ea typeface="+mn-ea"/>
              <a:cs typeface="Arial" pitchFamily="34"/>
            </a:endParaRPr>
          </a:p>
          <a:p>
            <a:pPr marL="0" marR="0" lvl="0" indent="0" algn="l" defTabSz="914400" rtl="0" eaLnBrk="1" fontAlgn="auto" latinLnBrk="0" hangingPunct="1">
              <a:lnSpc>
                <a:spcPct val="60000"/>
              </a:lnSpc>
              <a:spcBef>
                <a:spcPts val="2200"/>
              </a:spcBef>
              <a:spcAft>
                <a:spcPts val="0"/>
              </a:spcAft>
              <a:buClrTx/>
              <a:buSzTx/>
              <a:buFontTx/>
              <a:buNone/>
              <a:tabLst/>
              <a:defRPr sz="1800" b="0" i="0" u="none" strike="noStrike" kern="0" cap="none" spc="0" baseline="0">
                <a:solidFill>
                  <a:srgbClr val="000000"/>
                </a:solidFill>
                <a:uFillTx/>
              </a:defRPr>
            </a:pPr>
            <a:endParaRPr kumimoji="0" lang="en-US" sz="1800" b="1"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283464" marR="0" lvl="0" indent="-283464" algn="l" defTabSz="914400" rtl="0" eaLnBrk="1" fontAlgn="auto" latinLnBrk="0" hangingPunct="1">
              <a:lnSpc>
                <a:spcPct val="60000"/>
              </a:lnSpc>
              <a:spcBef>
                <a:spcPts val="2200"/>
              </a:spcBef>
              <a:spcAft>
                <a:spcPts val="0"/>
              </a:spcAft>
              <a:buClrTx/>
              <a:buSzPct val="100000"/>
              <a:buFont typeface="Arial" pitchFamily="34"/>
              <a:buChar char="•"/>
              <a:tabLst/>
              <a:defRPr sz="1800" b="0" i="0" u="none" strike="noStrike" kern="0" cap="none" spc="0" baseline="0">
                <a:solidFill>
                  <a:srgbClr val="000000"/>
                </a:solidFill>
                <a:uFillTx/>
              </a:defRPr>
            </a:pPr>
            <a:endParaRPr kumimoji="0" lang="en-US" sz="600" b="1" i="0" u="none" strike="noStrike" kern="1200" cap="none" spc="0" normalizeH="0" baseline="0" noProof="0" dirty="0">
              <a:ln>
                <a:noFill/>
              </a:ln>
              <a:solidFill>
                <a:srgbClr val="5D7D40"/>
              </a:solidFill>
              <a:effectLst/>
              <a:uLnTx/>
              <a:uFillTx/>
              <a:latin typeface="Franklin Gothic Book"/>
              <a:ea typeface="+mn-ea"/>
              <a:cs typeface="+mn-cs"/>
            </a:endParaRPr>
          </a:p>
        </p:txBody>
      </p:sp>
      <p:pic>
        <p:nvPicPr>
          <p:cNvPr id="4" name="Picture 3" descr="screen shot of special grants fund list from LC-2">
            <a:extLst>
              <a:ext uri="{FF2B5EF4-FFF2-40B4-BE49-F238E27FC236}">
                <a16:creationId xmlns:a16="http://schemas.microsoft.com/office/drawing/2014/main" id="{CCBA4F0D-8950-A152-3286-35480C639FDA}"/>
              </a:ext>
            </a:extLst>
          </p:cNvPr>
          <p:cNvPicPr>
            <a:picLocks noChangeAspect="1"/>
          </p:cNvPicPr>
          <p:nvPr/>
        </p:nvPicPr>
        <p:blipFill>
          <a:blip r:embed="rId4"/>
          <a:stretch>
            <a:fillRect/>
          </a:stretch>
        </p:blipFill>
        <p:spPr>
          <a:xfrm>
            <a:off x="5390667" y="1725943"/>
            <a:ext cx="6363588" cy="3791479"/>
          </a:xfrm>
          <a:prstGeom prst="rect">
            <a:avLst/>
          </a:prstGeom>
        </p:spPr>
      </p:pic>
      <p:sp>
        <p:nvSpPr>
          <p:cNvPr id="5" name="TextBox 4">
            <a:extLst>
              <a:ext uri="{FF2B5EF4-FFF2-40B4-BE49-F238E27FC236}">
                <a16:creationId xmlns:a16="http://schemas.microsoft.com/office/drawing/2014/main" id="{8EFC2116-38AA-F4F2-912C-554A9B8C3417}"/>
              </a:ext>
            </a:extLst>
          </p:cNvPr>
          <p:cNvSpPr txBox="1"/>
          <p:nvPr/>
        </p:nvSpPr>
        <p:spPr>
          <a:xfrm>
            <a:off x="0" y="6083935"/>
            <a:ext cx="12192000"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2200"/>
              </a:spcBef>
              <a:spcAft>
                <a:spcPts val="0"/>
              </a:spcAft>
              <a:buClrTx/>
              <a:buSzTx/>
              <a:buFontTx/>
              <a:buNone/>
              <a:tabLst/>
              <a:defRPr sz="1800" b="0" i="0" u="none" strike="noStrike" kern="0" cap="none" spc="0" baseline="0">
                <a:solidFill>
                  <a:srgbClr val="000000"/>
                </a:solidFill>
                <a:uFillTx/>
              </a:defRPr>
            </a:pPr>
            <a:r>
              <a:rPr kumimoji="0" lang="en-US" sz="2200" b="1" i="0" u="none" strike="noStrike" kern="0" cap="none" spc="0" normalizeH="0" baseline="0" noProof="0" dirty="0">
                <a:ln>
                  <a:noFill/>
                </a:ln>
                <a:solidFill>
                  <a:srgbClr val="6FC5E7">
                    <a:lumMod val="75000"/>
                  </a:srgbClr>
                </a:solidFill>
                <a:effectLst/>
                <a:uLnTx/>
                <a:uFillTx/>
                <a:latin typeface="Arial" pitchFamily="34"/>
                <a:ea typeface="+mn-ea"/>
                <a:cs typeface="Arial" pitchFamily="34"/>
              </a:rPr>
              <a:t>NOTE: Requests must include district name, district number, amount, &amp; purpose</a:t>
            </a:r>
          </a:p>
        </p:txBody>
      </p:sp>
    </p:spTree>
    <p:extLst>
      <p:ext uri="{BB962C8B-B14F-4D97-AF65-F5344CB8AC3E}">
        <p14:creationId xmlns:p14="http://schemas.microsoft.com/office/powerpoint/2010/main" val="122738106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D270507-6D67-1D9B-FA61-CC06672B4772}"/>
              </a:ext>
            </a:extLst>
          </p:cNvPr>
          <p:cNvSpPr txBox="1"/>
          <p:nvPr/>
        </p:nvSpPr>
        <p:spPr>
          <a:xfrm>
            <a:off x="0" y="986362"/>
            <a:ext cx="5475651"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3CBFAE"/>
                </a:solidFill>
                <a:effectLst/>
                <a:uLnTx/>
                <a:uFillTx/>
                <a:latin typeface="Arial" panose="020B0604020202020204" pitchFamily="34" charset="0"/>
                <a:ea typeface="+mn-ea"/>
                <a:cs typeface="+mn-cs"/>
              </a:rPr>
              <a:t>Schedule A</a:t>
            </a:r>
            <a:endParaRPr kumimoji="0" lang="en-US" sz="4000" b="0" i="0" u="sng" strike="noStrike" kern="1200" cap="none" spc="0" normalizeH="0" baseline="0" noProof="0" dirty="0">
              <a:ln>
                <a:noFill/>
              </a:ln>
              <a:solidFill>
                <a:srgbClr val="3CBFAE"/>
              </a:solidFill>
              <a:effectLst/>
              <a:uLnTx/>
              <a:uFillTx/>
              <a:latin typeface="Arial" panose="020B0604020202020204"/>
              <a:ea typeface="+mn-ea"/>
              <a:cs typeface="+mn-cs"/>
            </a:endParaRPr>
          </a:p>
        </p:txBody>
      </p:sp>
      <p:sp>
        <p:nvSpPr>
          <p:cNvPr id="9" name="Content Placeholder 2">
            <a:extLst>
              <a:ext uri="{FF2B5EF4-FFF2-40B4-BE49-F238E27FC236}">
                <a16:creationId xmlns:a16="http://schemas.microsoft.com/office/drawing/2014/main" id="{FCF068ED-0D70-8788-85B4-175375D5815A}"/>
              </a:ext>
            </a:extLst>
          </p:cNvPr>
          <p:cNvSpPr txBox="1">
            <a:spLocks/>
          </p:cNvSpPr>
          <p:nvPr/>
        </p:nvSpPr>
        <p:spPr>
          <a:xfrm>
            <a:off x="613245" y="2025594"/>
            <a:ext cx="4552953" cy="4310317"/>
          </a:xfrm>
          <a:prstGeom prst="rect">
            <a:avLst/>
          </a:prstGeom>
        </p:spPr>
        <p:txBody>
          <a:bodyPr vert="horz" lIns="0" tIns="22860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70000"/>
              </a:lnSpc>
              <a:spcBef>
                <a:spcPts val="1800"/>
              </a:spcBef>
              <a:spcAft>
                <a:spcPts val="0"/>
              </a:spcAft>
              <a:buClrTx/>
              <a:buSzTx/>
              <a:buFont typeface="Arial"/>
              <a:buNone/>
              <a:tabLst/>
              <a:defRPr/>
            </a:pPr>
            <a:r>
              <a:rPr kumimoji="0" lang="en-US" sz="2800" b="1" i="0" u="none" strike="noStrike" kern="1200" cap="none" spc="0" normalizeH="0" baseline="0" noProof="0" dirty="0">
                <a:ln>
                  <a:noFill/>
                </a:ln>
                <a:solidFill>
                  <a:srgbClr val="A15FBE"/>
                </a:solidFill>
                <a:effectLst/>
                <a:uLnTx/>
                <a:uFillTx/>
                <a:latin typeface="Arial" pitchFamily="34"/>
                <a:ea typeface="+mn-ea"/>
                <a:cs typeface="+mn-cs"/>
              </a:rPr>
              <a:t>Need Board Approval For:</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mn-cs"/>
              </a:rPr>
              <a:t>Repairs to Infrastructure</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mn-cs"/>
              </a:rPr>
              <a:t>Judgements</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mn-cs"/>
              </a:rPr>
              <a:t>Distance Education</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mn-cs"/>
              </a:rPr>
              <a:t>Voluntary Terminations</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mn-cs"/>
              </a:rPr>
              <a:t>Retirement Contributions</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mn-cs"/>
              </a:rPr>
              <a:t>Native American Impact Aid</a:t>
            </a:r>
          </a:p>
          <a:p>
            <a:pPr marL="0" marR="0" lvl="0" indent="0" algn="l" defTabSz="914400" rtl="0" eaLnBrk="1" fontAlgn="auto" latinLnBrk="0" hangingPunct="1">
              <a:lnSpc>
                <a:spcPct val="70000"/>
              </a:lnSpc>
              <a:spcBef>
                <a:spcPts val="1800"/>
              </a:spcBef>
              <a:spcAft>
                <a:spcPts val="0"/>
              </a:spcAft>
              <a:buClrTx/>
              <a:buSzTx/>
              <a:buFont typeface="Arial"/>
              <a:buNone/>
              <a:tabLst/>
              <a:defRPr/>
            </a:pPr>
            <a:endParaRPr kumimoji="0" lang="en-US" sz="1900" b="0" i="0" u="none" strike="noStrike" kern="1200" cap="none" spc="0" normalizeH="0" baseline="0" noProof="0" dirty="0">
              <a:ln>
                <a:noFill/>
              </a:ln>
              <a:solidFill>
                <a:srgbClr val="7CA655"/>
              </a:solidFill>
              <a:effectLst/>
              <a:uLnTx/>
              <a:uFillTx/>
              <a:latin typeface="Arial" pitchFamily="34"/>
              <a:ea typeface="+mn-ea"/>
              <a:cs typeface="+mn-cs"/>
            </a:endParaRPr>
          </a:p>
          <a:p>
            <a:pPr marL="54864" marR="0" lvl="0" indent="0" algn="l" defTabSz="914400" rtl="0" eaLnBrk="1" fontAlgn="auto" latinLnBrk="0" hangingPunct="1">
              <a:lnSpc>
                <a:spcPct val="70000"/>
              </a:lnSpc>
              <a:spcBef>
                <a:spcPts val="1800"/>
              </a:spcBef>
              <a:spcAft>
                <a:spcPts val="0"/>
              </a:spcAft>
              <a:buClrTx/>
              <a:buSzTx/>
              <a:buFont typeface="Arial"/>
              <a:buNone/>
              <a:tabLst/>
              <a:defRPr/>
            </a:pP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21" name="Picture 5" descr="Screenshot Schedule A">
            <a:extLst>
              <a:ext uri="{FF2B5EF4-FFF2-40B4-BE49-F238E27FC236}">
                <a16:creationId xmlns:a16="http://schemas.microsoft.com/office/drawing/2014/main" id="{BE522F60-EB0C-C55B-06FA-D0C30D7B0471}"/>
              </a:ext>
            </a:extLst>
          </p:cNvPr>
          <p:cNvPicPr>
            <a:picLocks noChangeAspect="1"/>
          </p:cNvPicPr>
          <p:nvPr/>
        </p:nvPicPr>
        <p:blipFill>
          <a:blip r:embed="rId3"/>
          <a:stretch>
            <a:fillRect/>
          </a:stretch>
        </p:blipFill>
        <p:spPr>
          <a:xfrm>
            <a:off x="5475651" y="751398"/>
            <a:ext cx="5957178" cy="5379012"/>
          </a:xfrm>
          <a:prstGeom prst="rect">
            <a:avLst/>
          </a:prstGeom>
          <a:noFill/>
          <a:ln cap="flat">
            <a:noFill/>
          </a:ln>
        </p:spPr>
      </p:pic>
    </p:spTree>
    <p:extLst>
      <p:ext uri="{BB962C8B-B14F-4D97-AF65-F5344CB8AC3E}">
        <p14:creationId xmlns:p14="http://schemas.microsoft.com/office/powerpoint/2010/main" val="312414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9323537" cy="977900"/>
          </a:xfrm>
        </p:spPr>
        <p:txBody>
          <a:bodyPr>
            <a:normAutofit fontScale="90000"/>
          </a:bodyPr>
          <a:lstStyle/>
          <a:p>
            <a:pPr algn="ctr"/>
            <a:r>
              <a:rPr lang="en-US" sz="4400" dirty="0"/>
              <a:t>     </a:t>
            </a:r>
            <a:r>
              <a:rPr lang="en-US" sz="3600" b="1" dirty="0">
                <a:solidFill>
                  <a:schemeClr val="tx2"/>
                </a:solidFill>
              </a:rPr>
              <a:t>Qualified Capital Purpose  </a:t>
            </a:r>
            <a:br>
              <a:rPr lang="en-US" sz="3600" b="1" dirty="0">
                <a:solidFill>
                  <a:schemeClr val="tx2"/>
                </a:solidFill>
              </a:rPr>
            </a:br>
            <a:r>
              <a:rPr lang="en-US" sz="3600" b="1" dirty="0">
                <a:solidFill>
                  <a:schemeClr val="tx2"/>
                </a:solidFill>
              </a:rPr>
              <a:t>Undertaking Fund</a:t>
            </a:r>
          </a:p>
        </p:txBody>
      </p:sp>
      <p:graphicFrame>
        <p:nvGraphicFramePr>
          <p:cNvPr id="3" name="Diagram 2"/>
          <p:cNvGraphicFramePr/>
          <p:nvPr>
            <p:extLst>
              <p:ext uri="{D42A27DB-BD31-4B8C-83A1-F6EECF244321}">
                <p14:modId xmlns:p14="http://schemas.microsoft.com/office/powerpoint/2010/main" val="2307612667"/>
              </p:ext>
            </p:extLst>
          </p:nvPr>
        </p:nvGraphicFramePr>
        <p:xfrm>
          <a:off x="1165131" y="1264920"/>
          <a:ext cx="5470620" cy="50901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981815" y="5478663"/>
            <a:ext cx="391333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20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454900" y="1511821"/>
            <a:ext cx="3276599" cy="4648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83598" y="737226"/>
            <a:ext cx="1371601" cy="1742067"/>
          </a:xfrm>
          <a:prstGeom prst="rect">
            <a:avLst/>
          </a:prstGeom>
        </p:spPr>
      </p:pic>
      <p:sp>
        <p:nvSpPr>
          <p:cNvPr id="13" name="TextBox 12"/>
          <p:cNvSpPr txBox="1"/>
          <p:nvPr/>
        </p:nvSpPr>
        <p:spPr>
          <a:xfrm>
            <a:off x="7505701" y="2656743"/>
            <a:ext cx="3276598" cy="35702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Revenue Source: Taxes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Local Board Approval to Issue Bonds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Not Part of $1.05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rgbClr val="001689"/>
                </a:solidFill>
                <a:effectLst/>
                <a:uLnTx/>
                <a:uFillTx/>
                <a:latin typeface="Franklin Gothic Medium"/>
                <a:ea typeface="+mn-ea"/>
                <a:cs typeface="+mn-cs"/>
              </a:rPr>
              <a:t>3¢  /  5.2¢ </a:t>
            </a:r>
          </a:p>
        </p:txBody>
      </p:sp>
    </p:spTree>
    <p:extLst>
      <p:ext uri="{BB962C8B-B14F-4D97-AF65-F5344CB8AC3E}">
        <p14:creationId xmlns:p14="http://schemas.microsoft.com/office/powerpoint/2010/main" val="34252399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60961FD-9045-9D32-C0D9-FE92851FE9DE}"/>
              </a:ext>
            </a:extLst>
          </p:cNvPr>
          <p:cNvSpPr txBox="1"/>
          <p:nvPr/>
        </p:nvSpPr>
        <p:spPr>
          <a:xfrm>
            <a:off x="0" y="329069"/>
            <a:ext cx="12192000"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itchFamily="34"/>
                <a:ea typeface="+mn-ea"/>
                <a:cs typeface="Arial" pitchFamily="34"/>
              </a:rPr>
              <a:t>Early Childhood Education Grant</a:t>
            </a:r>
            <a:endParaRPr kumimoji="0" lang="en-US" sz="4400" b="1" i="0" u="none" strike="noStrike" kern="1200" cap="none" spc="0" normalizeH="0" baseline="0" noProof="0" dirty="0">
              <a:ln>
                <a:noFill/>
              </a:ln>
              <a:solidFill>
                <a:srgbClr val="3CBFAE"/>
              </a:solidFill>
              <a:effectLst/>
              <a:uLnTx/>
              <a:uFillTx/>
              <a:latin typeface="Arial" panose="020B0604020202020204"/>
              <a:ea typeface="+mn-ea"/>
              <a:cs typeface="+mn-cs"/>
            </a:endParaRPr>
          </a:p>
        </p:txBody>
      </p:sp>
      <p:sp>
        <p:nvSpPr>
          <p:cNvPr id="3" name="Content Placeholder 1">
            <a:extLst>
              <a:ext uri="{FF2B5EF4-FFF2-40B4-BE49-F238E27FC236}">
                <a16:creationId xmlns:a16="http://schemas.microsoft.com/office/drawing/2014/main" id="{8BD24B42-C960-6D6B-3D54-6359D5721FF7}"/>
              </a:ext>
            </a:extLst>
          </p:cNvPr>
          <p:cNvSpPr txBox="1">
            <a:spLocks/>
          </p:cNvSpPr>
          <p:nvPr/>
        </p:nvSpPr>
        <p:spPr>
          <a:xfrm>
            <a:off x="607813" y="1098510"/>
            <a:ext cx="10660261" cy="5584825"/>
          </a:xfrm>
          <a:prstGeom prst="rect">
            <a:avLst/>
          </a:prstGeom>
        </p:spPr>
        <p:txBody>
          <a:bodyPr vert="horz" lIns="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1800"/>
              </a:spcBef>
              <a:spcAft>
                <a:spcPts val="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If 2026/27 is the first-year that Early Childhood Membership is being included in the district’s formula students…</a:t>
            </a:r>
            <a:b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  -  Districts can request a General Fund Expenditure Exclusion for the amount equal</a:t>
            </a:r>
            <a:b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     to their 2025/26 Early Childhood Education Grant increased by the Basic</a:t>
            </a:r>
            <a:b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     Allowable Growth Rate of 2.5% </a:t>
            </a:r>
          </a:p>
          <a:p>
            <a:pPr marL="342900" marR="0" lvl="0" indent="-228600" algn="l" defTabSz="914400" rtl="0" eaLnBrk="1" fontAlgn="auto" latinLnBrk="0" hangingPunct="1">
              <a:lnSpc>
                <a:spcPct val="100000"/>
              </a:lnSpc>
              <a:spcBef>
                <a:spcPts val="1800"/>
              </a:spcBef>
              <a:spcAft>
                <a:spcPts val="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State Board approval is needed</a:t>
            </a:r>
          </a:p>
          <a:p>
            <a:pPr marL="342900" marR="0" lvl="0" indent="-228600" algn="l" defTabSz="914400" rtl="0" eaLnBrk="1" fontAlgn="auto" latinLnBrk="0" hangingPunct="1">
              <a:lnSpc>
                <a:spcPct val="100000"/>
              </a:lnSpc>
              <a:spcBef>
                <a:spcPts val="1800"/>
              </a:spcBef>
              <a:spcAft>
                <a:spcPts val="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Qualifying districts have been sent an exclusion letter template to be completed &amp; returned to Kelsey if wanting to utilize the exclusion</a:t>
            </a:r>
          </a:p>
          <a:p>
            <a:pPr marL="342900" marR="0" lvl="0" indent="-228600" algn="l" defTabSz="914400" rtl="0" eaLnBrk="1" fontAlgn="auto" latinLnBrk="0" hangingPunct="1">
              <a:lnSpc>
                <a:spcPct val="100000"/>
              </a:lnSpc>
              <a:spcBef>
                <a:spcPts val="1800"/>
              </a:spcBef>
              <a:spcAft>
                <a:spcPts val="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Kelsey will enter the amount into the LC-2</a:t>
            </a:r>
          </a:p>
          <a:p>
            <a:pPr marL="342900" marR="0" lvl="0" indent="-228600" algn="l" defTabSz="914400" rtl="0" eaLnBrk="1" fontAlgn="auto" latinLnBrk="0" hangingPunct="1">
              <a:lnSpc>
                <a:spcPct val="100000"/>
              </a:lnSpc>
              <a:spcBef>
                <a:spcPts val="1800"/>
              </a:spcBef>
              <a:spcAft>
                <a:spcPts val="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Amount remains in the base for calculation of future Budget Authority</a:t>
            </a:r>
          </a:p>
          <a:p>
            <a:pPr marL="114300" marR="0" lvl="0" indent="0" algn="l" defTabSz="914400" rtl="0" eaLnBrk="1" fontAlgn="auto" latinLnBrk="0" hangingPunct="1">
              <a:lnSpc>
                <a:spcPct val="100000"/>
              </a:lnSpc>
              <a:spcBef>
                <a:spcPts val="1800"/>
              </a:spcBef>
              <a:spcAft>
                <a:spcPts val="0"/>
              </a:spcAft>
              <a:buClrTx/>
              <a:buSzTx/>
              <a:buFont typeface="Arial"/>
              <a:buNone/>
              <a:tabLst/>
              <a:defRPr/>
            </a:pPr>
            <a:endPar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114300" marR="0" lvl="0" indent="0" algn="ctr" defTabSz="914400" rtl="0" eaLnBrk="1" fontAlgn="auto" latinLnBrk="0" hangingPunct="1">
              <a:lnSpc>
                <a:spcPct val="100000"/>
              </a:lnSpc>
              <a:spcBef>
                <a:spcPts val="1800"/>
              </a:spcBef>
              <a:spcAft>
                <a:spcPts val="0"/>
              </a:spcAft>
              <a:buClrTx/>
              <a:buSzTx/>
              <a:buFont typeface="Arial"/>
              <a:buNone/>
              <a:tabLst/>
              <a:defRPr/>
            </a:pPr>
            <a:r>
              <a:rPr kumimoji="0" lang="en-US" sz="2200" b="1"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NOTE: If a district receives other “Early Childhood” grants, the district will need to entered those grants into the Special Grants Fund List within the LC-2</a:t>
            </a:r>
          </a:p>
          <a:p>
            <a:pPr marL="114300" marR="0" lvl="0" indent="0" algn="l" defTabSz="914400" rtl="0" eaLnBrk="1" fontAlgn="auto" latinLnBrk="0" hangingPunct="1">
              <a:lnSpc>
                <a:spcPct val="50000"/>
              </a:lnSpc>
              <a:spcBef>
                <a:spcPts val="1800"/>
              </a:spcBef>
              <a:spcAft>
                <a:spcPts val="0"/>
              </a:spcAft>
              <a:buClrTx/>
              <a:buSzTx/>
              <a:buFont typeface="Arial"/>
              <a:buNone/>
              <a:tabLst/>
              <a:defRPr/>
            </a:pPr>
            <a:endParaRPr kumimoji="0" lang="en-US" sz="1700" b="0"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70000"/>
              </a:lnSpc>
              <a:spcBef>
                <a:spcPts val="1800"/>
              </a:spcBef>
              <a:spcAft>
                <a:spcPts val="0"/>
              </a:spcAft>
              <a:buClrTx/>
              <a:buSzTx/>
              <a:buFont typeface="Arial"/>
              <a:buNone/>
              <a:tabLst/>
              <a:defRPr/>
            </a:pPr>
            <a:endParaRPr kumimoji="0" lang="en-US" sz="17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69446373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oup of children walking in front of the school building. Child going ...">
            <a:extLst>
              <a:ext uri="{FF2B5EF4-FFF2-40B4-BE49-F238E27FC236}">
                <a16:creationId xmlns:a16="http://schemas.microsoft.com/office/drawing/2014/main" id="{2D70F1FD-9C48-C961-427E-A53B8C428C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45043" y="3317560"/>
            <a:ext cx="5739045" cy="368828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C3C201D-05F3-FF55-D744-A9D6BBA9BCA1}"/>
              </a:ext>
            </a:extLst>
          </p:cNvPr>
          <p:cNvSpPr txBox="1"/>
          <p:nvPr/>
        </p:nvSpPr>
        <p:spPr>
          <a:xfrm>
            <a:off x="852487" y="358259"/>
            <a:ext cx="10487025"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itchFamily="34"/>
                <a:ea typeface="+mn-ea"/>
                <a:cs typeface="Arial" pitchFamily="34"/>
              </a:rPr>
              <a:t>New Elementary Site Allowance</a:t>
            </a:r>
            <a:endParaRPr kumimoji="0" lang="en-US" sz="4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CCB2CE35-C233-5E71-169D-F9C834D08322}"/>
              </a:ext>
            </a:extLst>
          </p:cNvPr>
          <p:cNvSpPr txBox="1"/>
          <p:nvPr/>
        </p:nvSpPr>
        <p:spPr>
          <a:xfrm>
            <a:off x="350449" y="1696296"/>
            <a:ext cx="7060331" cy="2385268"/>
          </a:xfrm>
          <a:prstGeom prst="rect">
            <a:avLst/>
          </a:prstGeom>
          <a:noFill/>
        </p:spPr>
        <p:txBody>
          <a:bodyPr wrap="square">
            <a:spAutoFit/>
          </a:bodyPr>
          <a:lstStyle/>
          <a:p>
            <a:pPr marL="6286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t>Must have already qualified for Elementary Site Allowance</a:t>
            </a:r>
            <a:b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22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   - Requested in the TEEOSA collection</a:t>
            </a:r>
          </a:p>
          <a:p>
            <a:pPr marL="628650" marR="0" lvl="0" indent="-28575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t>Exclusion is for the costs related to the first year of operation</a:t>
            </a:r>
            <a:br>
              <a:rPr kumimoji="0" lang="en-US" sz="22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22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    -  Salaries, Utilities, Building Maintenance, </a:t>
            </a: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etc.</a:t>
            </a:r>
          </a:p>
        </p:txBody>
      </p:sp>
    </p:spTree>
    <p:extLst>
      <p:ext uri="{BB962C8B-B14F-4D97-AF65-F5344CB8AC3E}">
        <p14:creationId xmlns:p14="http://schemas.microsoft.com/office/powerpoint/2010/main" val="360517363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FBF8EB-2847-F063-F3F4-1C209766071B}"/>
              </a:ext>
            </a:extLst>
          </p:cNvPr>
          <p:cNvSpPr txBox="1"/>
          <p:nvPr/>
        </p:nvSpPr>
        <p:spPr>
          <a:xfrm>
            <a:off x="865414" y="358752"/>
            <a:ext cx="10461172"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CBFAE"/>
                </a:solidFill>
                <a:effectLst/>
                <a:uLnTx/>
                <a:uFillTx/>
                <a:latin typeface="Arial" panose="020B0604020202020204"/>
                <a:ea typeface="+mn-ea"/>
                <a:cs typeface="+mn-cs"/>
              </a:rPr>
              <a:t>Repairs to Infrastructure </a:t>
            </a:r>
          </a:p>
        </p:txBody>
      </p:sp>
      <p:sp>
        <p:nvSpPr>
          <p:cNvPr id="4" name="Content Placeholder 3">
            <a:extLst>
              <a:ext uri="{FF2B5EF4-FFF2-40B4-BE49-F238E27FC236}">
                <a16:creationId xmlns:a16="http://schemas.microsoft.com/office/drawing/2014/main" id="{FA810A43-D84E-2A86-9980-0716901AB681}"/>
              </a:ext>
            </a:extLst>
          </p:cNvPr>
          <p:cNvSpPr txBox="1">
            <a:spLocks/>
          </p:cNvSpPr>
          <p:nvPr/>
        </p:nvSpPr>
        <p:spPr>
          <a:xfrm>
            <a:off x="318544" y="1448970"/>
            <a:ext cx="6120882" cy="5344098"/>
          </a:xfrm>
          <a:prstGeom prst="rect">
            <a:avLst/>
          </a:prstGeom>
        </p:spPr>
        <p:txBody>
          <a:bodyPr vert="horz" lIns="0" tIns="228600" rIns="0" bIns="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54864" marR="0" lvl="0" indent="0" algn="l" defTabSz="914400" rtl="0" eaLnBrk="1" fontAlgn="auto" latinLnBrk="0" hangingPunct="1">
              <a:lnSpc>
                <a:spcPct val="60000"/>
              </a:lnSpc>
              <a:spcBef>
                <a:spcPts val="1800"/>
              </a:spcBef>
              <a:spcAft>
                <a:spcPts val="0"/>
              </a:spcAft>
              <a:buClrTx/>
              <a:buSzTx/>
              <a:buFont typeface="Arial"/>
              <a:buNone/>
              <a:tabLst/>
              <a:defRPr/>
            </a:pPr>
            <a:endPar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Exclusion is for the cost of repairs </a:t>
            </a:r>
          </a:p>
          <a:p>
            <a:pPr marL="54864" marR="0" lvl="0" indent="0" algn="l" defTabSz="914400" rtl="0" eaLnBrk="1" fontAlgn="auto" latinLnBrk="0" hangingPunct="1">
              <a:lnSpc>
                <a:spcPct val="70000"/>
              </a:lnSpc>
              <a:spcBef>
                <a:spcPts val="1800"/>
              </a:spcBef>
              <a:spcAft>
                <a:spcPts val="0"/>
              </a:spcAft>
              <a:buClrTx/>
              <a:buSzTx/>
              <a:buFont typeface="Arial"/>
              <a:buNone/>
              <a:tabLst/>
              <a:defRPr/>
            </a:pP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due to damage from a natural disaster</a:t>
            </a:r>
            <a:b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 </a:t>
            </a: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Natural Disasters include:</a:t>
            </a:r>
          </a:p>
          <a:p>
            <a:pPr marL="0" marR="0" lvl="0" indent="0" algn="l" defTabSz="914400" rtl="0" eaLnBrk="1" fontAlgn="auto" latinLnBrk="0" hangingPunct="1">
              <a:lnSpc>
                <a:spcPct val="70000"/>
              </a:lnSpc>
              <a:spcBef>
                <a:spcPts val="1800"/>
              </a:spcBef>
              <a:spcAft>
                <a:spcPts val="0"/>
              </a:spcAft>
              <a:buClrTx/>
              <a:buSzTx/>
              <a:buFont typeface="Arial"/>
              <a:buNone/>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    -  Tornadoes</a:t>
            </a:r>
          </a:p>
          <a:p>
            <a:pPr marL="0" marR="0" lvl="0" indent="0" algn="l" defTabSz="914400" rtl="0" eaLnBrk="1" fontAlgn="auto" latinLnBrk="0" hangingPunct="1">
              <a:lnSpc>
                <a:spcPct val="70000"/>
              </a:lnSpc>
              <a:spcBef>
                <a:spcPts val="1800"/>
              </a:spcBef>
              <a:spcAft>
                <a:spcPts val="0"/>
              </a:spcAft>
              <a:buClrTx/>
              <a:buSzTx/>
              <a:buFont typeface="Arial"/>
              <a:buNone/>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    -  Floods</a:t>
            </a:r>
          </a:p>
          <a:p>
            <a:pPr marL="0" marR="0" lvl="0" indent="0" algn="l" defTabSz="914400" rtl="0" eaLnBrk="1" fontAlgn="auto" latinLnBrk="0" hangingPunct="1">
              <a:lnSpc>
                <a:spcPct val="70000"/>
              </a:lnSpc>
              <a:spcBef>
                <a:spcPts val="1800"/>
              </a:spcBef>
              <a:spcAft>
                <a:spcPts val="0"/>
              </a:spcAft>
              <a:buClrTx/>
              <a:buSzTx/>
              <a:buFont typeface="Arial"/>
              <a:buNone/>
              <a:tabLst/>
              <a:defRPr/>
            </a:pPr>
            <a:r>
              <a:rPr kumimoji="0" lang="en-US" sz="24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    -  Wildfires</a:t>
            </a:r>
          </a:p>
          <a:p>
            <a:pPr marL="228600"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Governor or FEMA </a:t>
            </a:r>
            <a:r>
              <a:rPr kumimoji="0" lang="en-US" sz="2400" b="1" i="0" u="sng" strike="noStrike" kern="1200" cap="none" spc="0" normalizeH="0" baseline="0" noProof="0" dirty="0">
                <a:ln>
                  <a:noFill/>
                </a:ln>
                <a:solidFill>
                  <a:srgbClr val="A15FBE"/>
                </a:solidFill>
                <a:effectLst/>
                <a:uLnTx/>
                <a:uFillTx/>
                <a:latin typeface="Arial" pitchFamily="34"/>
                <a:ea typeface="+mn-ea"/>
                <a:cs typeface="Arial" pitchFamily="34"/>
              </a:rPr>
              <a:t>must</a:t>
            </a: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 declare a disaster</a:t>
            </a:r>
            <a:br>
              <a:rPr kumimoji="0" lang="en-US" sz="2400" b="0" i="0" u="none" strike="noStrike" kern="1200" cap="none" spc="0" normalizeH="0" baseline="0" noProof="0" dirty="0">
                <a:ln>
                  <a:noFill/>
                </a:ln>
                <a:solidFill>
                  <a:srgbClr val="3CBFAE"/>
                </a:solidFill>
                <a:effectLst/>
                <a:uLnTx/>
                <a:uFillTx/>
                <a:latin typeface="Arial" pitchFamily="34"/>
                <a:ea typeface="+mn-ea"/>
                <a:cs typeface="Arial" pitchFamily="34"/>
              </a:rPr>
            </a:br>
            <a:endPar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r>
              <a:rPr kumimoji="0" lang="en-US" sz="2400" b="1" i="0" u="none" strike="noStrike" kern="1200" cap="none" spc="0" normalizeH="0" baseline="0" noProof="0" dirty="0">
                <a:ln>
                  <a:noFill/>
                </a:ln>
                <a:solidFill>
                  <a:srgbClr val="A15FBE"/>
                </a:solidFill>
                <a:effectLst/>
                <a:uLnTx/>
                <a:uFillTx/>
                <a:latin typeface="Arial" pitchFamily="34"/>
                <a:ea typeface="+mn-ea"/>
                <a:cs typeface="Arial" pitchFamily="34"/>
              </a:rPr>
              <a:t>State Board approval is needed</a:t>
            </a:r>
          </a:p>
          <a:p>
            <a:pPr marL="0" marR="0" lvl="0" indent="0" algn="l" defTabSz="914400" rtl="0" eaLnBrk="1" fontAlgn="auto" latinLnBrk="0" hangingPunct="1">
              <a:lnSpc>
                <a:spcPct val="60000"/>
              </a:lnSpc>
              <a:spcBef>
                <a:spcPts val="1800"/>
              </a:spcBef>
              <a:spcAft>
                <a:spcPts val="0"/>
              </a:spcAft>
              <a:buClrTx/>
              <a:buSzTx/>
              <a:buFont typeface="Arial"/>
              <a:buNone/>
              <a:tabLst/>
              <a:defRPr/>
            </a:pPr>
            <a:endParaRPr kumimoji="0" lang="en-US" sz="2000" b="0" i="0" u="none" strike="noStrike" kern="1200" cap="none" spc="0" normalizeH="0" baseline="0" noProof="0" dirty="0">
              <a:ln>
                <a:noFill/>
              </a:ln>
              <a:solidFill>
                <a:srgbClr val="3CBFAE"/>
              </a:solidFill>
              <a:effectLst/>
              <a:uLnTx/>
              <a:uFillTx/>
              <a:latin typeface="Arial" pitchFamily="34"/>
              <a:ea typeface="+mn-ea"/>
              <a:cs typeface="Arial" pitchFamily="34"/>
            </a:endParaRPr>
          </a:p>
          <a:p>
            <a:pPr marL="0" marR="0" lvl="0" indent="0" algn="l" defTabSz="914400" rtl="0" eaLnBrk="1" fontAlgn="auto" latinLnBrk="0" hangingPunct="1">
              <a:lnSpc>
                <a:spcPct val="60000"/>
              </a:lnSpc>
              <a:spcBef>
                <a:spcPts val="1800"/>
              </a:spcBef>
              <a:spcAft>
                <a:spcPts val="0"/>
              </a:spcAft>
              <a:buClrTx/>
              <a:buSzTx/>
              <a:buFont typeface="Arial"/>
              <a:buNone/>
              <a:tabLst/>
              <a:defRPr/>
            </a:pPr>
            <a:br>
              <a:rPr kumimoji="0" lang="en-US" sz="1000" b="1" i="0" u="none" strike="noStrike" kern="1200" cap="none" spc="0" normalizeH="0" baseline="0" noProof="0" dirty="0">
                <a:ln>
                  <a:noFill/>
                </a:ln>
                <a:solidFill>
                  <a:srgbClr val="7CA655"/>
                </a:solidFill>
                <a:effectLst/>
                <a:uLnTx/>
                <a:uFillTx/>
                <a:latin typeface="Arial" pitchFamily="34"/>
                <a:ea typeface="+mn-ea"/>
                <a:cs typeface="Arial" pitchFamily="34"/>
              </a:rPr>
            </a:br>
            <a:endParaRPr kumimoji="0" lang="en-US" sz="1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1030" name="Picture 6" descr="Twister Movie GIFs | Tenor">
            <a:extLst>
              <a:ext uri="{FF2B5EF4-FFF2-40B4-BE49-F238E27FC236}">
                <a16:creationId xmlns:a16="http://schemas.microsoft.com/office/drawing/2014/main" id="{07428AA6-3AAA-2DBB-9B49-7F8B131A0C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1770" y="2293303"/>
            <a:ext cx="5331686" cy="3029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3122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ipart">
            <a:extLst>
              <a:ext uri="{FF2B5EF4-FFF2-40B4-BE49-F238E27FC236}">
                <a16:creationId xmlns:a16="http://schemas.microsoft.com/office/drawing/2014/main" id="{DBF443E7-ECB9-5BE5-52B6-A0B9DC0856E1}"/>
              </a:ext>
            </a:extLst>
          </p:cNvPr>
          <p:cNvPicPr>
            <a:picLocks noChangeAspect="1"/>
          </p:cNvPicPr>
          <p:nvPr/>
        </p:nvPicPr>
        <p:blipFill>
          <a:blip r:embed="rId2"/>
          <a:stretch>
            <a:fillRect/>
          </a:stretch>
        </p:blipFill>
        <p:spPr>
          <a:xfrm>
            <a:off x="6260842" y="3428999"/>
            <a:ext cx="5626358" cy="3223434"/>
          </a:xfrm>
          <a:prstGeom prst="rect">
            <a:avLst/>
          </a:prstGeom>
        </p:spPr>
      </p:pic>
      <p:sp>
        <p:nvSpPr>
          <p:cNvPr id="3" name="TextBox 2">
            <a:extLst>
              <a:ext uri="{FF2B5EF4-FFF2-40B4-BE49-F238E27FC236}">
                <a16:creationId xmlns:a16="http://schemas.microsoft.com/office/drawing/2014/main" id="{3AB28166-2387-DF60-F30C-AFD3834F8FA8}"/>
              </a:ext>
            </a:extLst>
          </p:cNvPr>
          <p:cNvSpPr txBox="1"/>
          <p:nvPr/>
        </p:nvSpPr>
        <p:spPr>
          <a:xfrm>
            <a:off x="861526" y="407828"/>
            <a:ext cx="10468947"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CBFAE"/>
                </a:solidFill>
                <a:effectLst/>
                <a:uLnTx/>
                <a:uFillTx/>
                <a:latin typeface="Arial" panose="020B0604020202020204"/>
                <a:ea typeface="+mn-ea"/>
                <a:cs typeface="+mn-cs"/>
              </a:rPr>
              <a:t>Distance Education Courses</a:t>
            </a:r>
          </a:p>
        </p:txBody>
      </p:sp>
      <p:sp>
        <p:nvSpPr>
          <p:cNvPr id="4" name="Content Placeholder 2">
            <a:extLst>
              <a:ext uri="{FF2B5EF4-FFF2-40B4-BE49-F238E27FC236}">
                <a16:creationId xmlns:a16="http://schemas.microsoft.com/office/drawing/2014/main" id="{11BDD33B-D988-1D61-4FAC-D3425673657D}"/>
              </a:ext>
            </a:extLst>
          </p:cNvPr>
          <p:cNvSpPr txBox="1">
            <a:spLocks/>
          </p:cNvSpPr>
          <p:nvPr/>
        </p:nvSpPr>
        <p:spPr>
          <a:xfrm>
            <a:off x="861526" y="1602548"/>
            <a:ext cx="5918408" cy="3805303"/>
          </a:xfrm>
          <a:prstGeom prst="rect">
            <a:avLst/>
          </a:prstGeom>
        </p:spPr>
        <p:txBody>
          <a:bodyPr vert="horz" lIns="0" tIns="4572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90000"/>
              </a:lnSpc>
              <a:spcBef>
                <a:spcPts val="1800"/>
              </a:spcBef>
              <a:spcAft>
                <a:spcPts val="0"/>
              </a:spcAft>
              <a:buClrTx/>
              <a:buSzTx/>
              <a:buFont typeface="Arial"/>
              <a:buChar char="•"/>
              <a:tabLst/>
              <a:defRPr/>
            </a:pPr>
            <a:r>
              <a:rPr kumimoji="0" lang="en-US" sz="2000" b="1" i="0" u="none" strike="noStrike" kern="1200" cap="none" spc="0" normalizeH="0" baseline="0" noProof="0" dirty="0">
                <a:ln>
                  <a:noFill/>
                </a:ln>
                <a:solidFill>
                  <a:srgbClr val="A15FBE"/>
                </a:solidFill>
                <a:effectLst/>
                <a:uLnTx/>
                <a:uFillTx/>
                <a:latin typeface="Arial" pitchFamily="34"/>
                <a:ea typeface="+mn-ea"/>
                <a:cs typeface="Arial" pitchFamily="34"/>
              </a:rPr>
              <a:t>To qualify, a district must provide distance education course through an ESU Coordinating Council to another district</a:t>
            </a:r>
          </a:p>
          <a:p>
            <a:pPr marL="342900" marR="0" lvl="0" indent="-342900" algn="l" defTabSz="914400" rtl="0" eaLnBrk="1" fontAlgn="auto" latinLnBrk="0" hangingPunct="1">
              <a:lnSpc>
                <a:spcPct val="90000"/>
              </a:lnSpc>
              <a:spcBef>
                <a:spcPts val="1800"/>
              </a:spcBef>
              <a:spcAft>
                <a:spcPts val="0"/>
              </a:spcAft>
              <a:buClrTx/>
              <a:buSzTx/>
              <a:buFont typeface="Arial"/>
              <a:buChar char="•"/>
              <a:tabLst/>
              <a:defRPr/>
            </a:pPr>
            <a:r>
              <a:rPr kumimoji="0" lang="en-US" sz="2000" b="1" i="0" u="none" strike="noStrike" kern="1200" cap="none" spc="0" normalizeH="0" baseline="0" noProof="0" dirty="0">
                <a:ln>
                  <a:noFill/>
                </a:ln>
                <a:solidFill>
                  <a:srgbClr val="A15FBE"/>
                </a:solidFill>
                <a:effectLst/>
                <a:uLnTx/>
                <a:uFillTx/>
                <a:latin typeface="Arial" pitchFamily="34"/>
                <a:ea typeface="+mn-ea"/>
                <a:cs typeface="Arial" pitchFamily="34"/>
              </a:rPr>
              <a:t>Exclusion Amount equals the amount received as payment from another district</a:t>
            </a:r>
          </a:p>
          <a:p>
            <a:pPr marL="342900" marR="0" lvl="0" indent="-342900" algn="l" defTabSz="914400" rtl="0" eaLnBrk="1" fontAlgn="auto" latinLnBrk="0" hangingPunct="1">
              <a:lnSpc>
                <a:spcPct val="90000"/>
              </a:lnSpc>
              <a:spcBef>
                <a:spcPts val="1800"/>
              </a:spcBef>
              <a:spcAft>
                <a:spcPts val="0"/>
              </a:spcAft>
              <a:buClrTx/>
              <a:buSzTx/>
              <a:buFont typeface="Arial"/>
              <a:buChar char="•"/>
              <a:tabLst/>
              <a:defRPr/>
            </a:pPr>
            <a:r>
              <a:rPr kumimoji="0" lang="en-US" sz="2000" b="1" i="0" u="none" strike="noStrike" kern="1200" cap="none" spc="0" normalizeH="0" baseline="0" noProof="0" dirty="0">
                <a:ln>
                  <a:noFill/>
                </a:ln>
                <a:solidFill>
                  <a:srgbClr val="A15FBE"/>
                </a:solidFill>
                <a:effectLst/>
                <a:uLnTx/>
                <a:uFillTx/>
                <a:latin typeface="Arial" pitchFamily="34"/>
                <a:ea typeface="+mn-ea"/>
                <a:cs typeface="Arial" pitchFamily="34"/>
              </a:rPr>
              <a:t>State Board approval is needed</a:t>
            </a:r>
            <a:br>
              <a:rPr kumimoji="0" lang="en-US" sz="2000" b="0" i="0" u="none" strike="noStrike" kern="1200" cap="none" spc="0" normalizeH="0" baseline="0" noProof="0" dirty="0">
                <a:ln>
                  <a:noFill/>
                </a:ln>
                <a:solidFill>
                  <a:srgbClr val="4495A2"/>
                </a:solidFill>
                <a:effectLst/>
                <a:uLnTx/>
                <a:uFillTx/>
                <a:latin typeface="Arial" pitchFamily="34"/>
                <a:ea typeface="+mn-ea"/>
                <a:cs typeface="Arial" pitchFamily="34"/>
              </a:rPr>
            </a:br>
            <a:br>
              <a:rPr kumimoji="0" lang="en-US" sz="2000" b="0" i="0" u="none" strike="noStrike" kern="1200" cap="none" spc="0" normalizeH="0" baseline="0" noProof="0" dirty="0">
                <a:ln>
                  <a:noFill/>
                </a:ln>
                <a:solidFill>
                  <a:srgbClr val="4495A2"/>
                </a:solidFill>
                <a:effectLst/>
                <a:uLnTx/>
                <a:uFillTx/>
                <a:latin typeface="Arial" pitchFamily="34"/>
                <a:ea typeface="+mn-ea"/>
                <a:cs typeface="Arial" pitchFamily="34"/>
              </a:rPr>
            </a:br>
            <a:endParaRPr kumimoji="0" lang="en-US" sz="2000" b="0" i="0" u="none" strike="noStrike" kern="1200" cap="none" spc="0" normalizeH="0" baseline="0" noProof="0" dirty="0">
              <a:ln>
                <a:noFill/>
              </a:ln>
              <a:solidFill>
                <a:srgbClr val="4495A2"/>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8950770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page 1 of retirement exclusion">
            <a:extLst>
              <a:ext uri="{FF2B5EF4-FFF2-40B4-BE49-F238E27FC236}">
                <a16:creationId xmlns:a16="http://schemas.microsoft.com/office/drawing/2014/main" id="{A6E5F845-104B-D9EA-ED63-B76B9E88F6E5}"/>
              </a:ext>
            </a:extLst>
          </p:cNvPr>
          <p:cNvPicPr>
            <a:picLocks noChangeAspect="1"/>
          </p:cNvPicPr>
          <p:nvPr/>
        </p:nvPicPr>
        <p:blipFill>
          <a:blip r:embed="rId2"/>
          <a:stretch>
            <a:fillRect/>
          </a:stretch>
        </p:blipFill>
        <p:spPr>
          <a:xfrm>
            <a:off x="4912166" y="1628775"/>
            <a:ext cx="7041709" cy="4688049"/>
          </a:xfrm>
          <a:prstGeom prst="rect">
            <a:avLst/>
          </a:prstGeom>
        </p:spPr>
      </p:pic>
      <p:sp>
        <p:nvSpPr>
          <p:cNvPr id="3" name="TextBox 2">
            <a:extLst>
              <a:ext uri="{FF2B5EF4-FFF2-40B4-BE49-F238E27FC236}">
                <a16:creationId xmlns:a16="http://schemas.microsoft.com/office/drawing/2014/main" id="{25F777F5-C42A-3A43-49FB-28946EC2343D}"/>
              </a:ext>
            </a:extLst>
          </p:cNvPr>
          <p:cNvSpPr txBox="1"/>
          <p:nvPr/>
        </p:nvSpPr>
        <p:spPr>
          <a:xfrm>
            <a:off x="856861" y="379836"/>
            <a:ext cx="1047827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CBFAE"/>
                </a:solidFill>
                <a:effectLst/>
                <a:uLnTx/>
                <a:uFillTx/>
                <a:latin typeface="Arial" panose="020B0604020202020204"/>
                <a:ea typeface="+mn-ea"/>
                <a:cs typeface="+mn-cs"/>
              </a:rPr>
              <a:t>Retirement Contribution Increase</a:t>
            </a:r>
          </a:p>
        </p:txBody>
      </p:sp>
      <p:sp>
        <p:nvSpPr>
          <p:cNvPr id="4" name="Content Placeholder 2">
            <a:extLst>
              <a:ext uri="{FF2B5EF4-FFF2-40B4-BE49-F238E27FC236}">
                <a16:creationId xmlns:a16="http://schemas.microsoft.com/office/drawing/2014/main" id="{A5C62A73-11D3-D5D1-34C9-5DFBF3E21793}"/>
              </a:ext>
            </a:extLst>
          </p:cNvPr>
          <p:cNvSpPr txBox="1">
            <a:spLocks/>
          </p:cNvSpPr>
          <p:nvPr/>
        </p:nvSpPr>
        <p:spPr>
          <a:xfrm>
            <a:off x="355815" y="1529647"/>
            <a:ext cx="4548006" cy="494851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0"/>
              </a:spcAft>
              <a:buClrTx/>
              <a:buSzTx/>
              <a:buFont typeface="Arial"/>
              <a:buNone/>
              <a:tabLst/>
              <a:defRPr/>
            </a:pP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This exclusion allows districts to exceed their expenditure limitation by a specific dollar amount, not to exceed the difference between the employer’s contribution rate and the budgeted amount of employee salaries.</a:t>
            </a:r>
          </a:p>
          <a:p>
            <a:pPr marL="0" marR="0" lvl="0" indent="0" algn="l" defTabSz="914400" rtl="0" eaLnBrk="1" fontAlgn="auto" latinLnBrk="0" hangingPunct="1">
              <a:lnSpc>
                <a:spcPct val="90000"/>
              </a:lnSpc>
              <a:spcBef>
                <a:spcPts val="1800"/>
              </a:spcBef>
              <a:spcAft>
                <a:spcPts val="0"/>
              </a:spcAft>
              <a:buClrTx/>
              <a:buSzTx/>
              <a:buFont typeface="Arial"/>
              <a:buNone/>
              <a:tabLst/>
              <a:defRPr/>
            </a:pPr>
            <a:endParaRPr kumimoji="0" lang="en-US" sz="800" b="0"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90000"/>
              </a:lnSpc>
              <a:spcBef>
                <a:spcPts val="1800"/>
              </a:spcBef>
              <a:spcAft>
                <a:spcPts val="0"/>
              </a:spcAft>
              <a:buClrTx/>
              <a:buSzTx/>
              <a:buFont typeface="Arial"/>
              <a:buNone/>
              <a:tabLst/>
              <a:defRPr/>
            </a:pPr>
            <a:r>
              <a:rPr kumimoji="0" lang="en-US" sz="2000" b="0" i="0" u="none" strike="noStrike" kern="1200" cap="none" spc="0" normalizeH="0" baseline="0" noProof="0" dirty="0">
                <a:ln>
                  <a:noFill/>
                </a:ln>
                <a:solidFill>
                  <a:srgbClr val="FF0000"/>
                </a:solidFill>
                <a:effectLst/>
                <a:uLnTx/>
                <a:uFillTx/>
                <a:latin typeface="Arial" pitchFamily="34"/>
                <a:ea typeface="+mn-ea"/>
                <a:cs typeface="Arial" pitchFamily="34"/>
              </a:rPr>
              <a:t>        ***</a:t>
            </a:r>
            <a:r>
              <a:rPr kumimoji="0" lang="en-US" sz="2000" b="1" i="0" u="none" strike="noStrike" kern="1200" cap="none" spc="0" normalizeH="0" baseline="0" noProof="0" dirty="0">
                <a:ln>
                  <a:noFill/>
                </a:ln>
                <a:solidFill>
                  <a:srgbClr val="FF0000"/>
                </a:solidFill>
                <a:effectLst/>
                <a:uLnTx/>
                <a:uFillTx/>
                <a:latin typeface="Arial" pitchFamily="34"/>
                <a:ea typeface="+mn-ea"/>
                <a:cs typeface="Arial" pitchFamily="34"/>
              </a:rPr>
              <a:t>New for 2026/27***</a:t>
            </a:r>
            <a:br>
              <a:rPr kumimoji="0" lang="en-US" sz="2000" b="1" i="0" u="none" strike="noStrike" kern="1200" cap="none" spc="0" normalizeH="0" baseline="0" noProof="0" dirty="0">
                <a:ln>
                  <a:noFill/>
                </a:ln>
                <a:solidFill>
                  <a:srgbClr val="FF0000"/>
                </a:solidFill>
                <a:effectLst/>
                <a:uLnTx/>
                <a:uFillTx/>
                <a:latin typeface="Arial" pitchFamily="34"/>
                <a:ea typeface="+mn-ea"/>
                <a:cs typeface="Arial" pitchFamily="34"/>
              </a:rPr>
            </a:b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The total contribution rate will be coded to 230-236. Nothing will be coded to 237 starting July 1</a:t>
            </a:r>
            <a:r>
              <a:rPr kumimoji="0" lang="en-US" sz="2000" b="0" i="0" u="none" strike="noStrike" kern="1200" cap="none" spc="0" normalizeH="0" baseline="30000" noProof="0" dirty="0">
                <a:ln>
                  <a:noFill/>
                </a:ln>
                <a:solidFill>
                  <a:srgbClr val="A15FBE"/>
                </a:solidFill>
                <a:effectLst/>
                <a:uLnTx/>
                <a:uFillTx/>
                <a:latin typeface="Arial" pitchFamily="34"/>
                <a:ea typeface="+mn-ea"/>
                <a:cs typeface="Arial" pitchFamily="34"/>
              </a:rPr>
              <a:t>st</a:t>
            </a: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 </a:t>
            </a:r>
            <a:endPar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90000"/>
              </a:lnSpc>
              <a:spcBef>
                <a:spcPts val="1800"/>
              </a:spcBef>
              <a:spcAft>
                <a:spcPts val="0"/>
              </a:spcAft>
              <a:buClrTx/>
              <a:buSzTx/>
              <a:buFont typeface="Arial"/>
              <a:buNone/>
              <a:tabLst/>
              <a:defRPr/>
            </a:pPr>
            <a:r>
              <a:rPr kumimoji="0" lang="en-US" sz="1900" b="0" i="0" u="none" strike="noStrike" kern="1200" cap="none" spc="0" normalizeH="0" baseline="0" noProof="0" dirty="0">
                <a:ln>
                  <a:noFill/>
                </a:ln>
                <a:solidFill>
                  <a:srgbClr val="3CBFAE"/>
                </a:solidFill>
                <a:effectLst/>
                <a:uLnTx/>
                <a:uFillTx/>
                <a:latin typeface="Arial" pitchFamily="34"/>
                <a:ea typeface="+mn-ea"/>
                <a:cs typeface="Arial" pitchFamily="34"/>
              </a:rPr>
              <a:t>           </a:t>
            </a:r>
            <a:endParaRPr kumimoji="0" lang="en-US" sz="1900" b="1"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90000"/>
              </a:lnSpc>
              <a:spcBef>
                <a:spcPts val="1800"/>
              </a:spcBef>
              <a:spcAft>
                <a:spcPts val="0"/>
              </a:spcAft>
              <a:buClrTx/>
              <a:buSzTx/>
              <a:buFont typeface="Arial"/>
              <a:buNone/>
              <a:tabLst/>
              <a:defRPr/>
            </a:pPr>
            <a:r>
              <a:rPr kumimoji="0" lang="en-US" sz="1900" b="1"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                      **Note**</a:t>
            </a:r>
            <a:b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- 2024/25 Contribution Rate: 9.88%</a:t>
            </a:r>
            <a:b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b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- 2026/27 Contribution Rate: 7.3225%</a:t>
            </a:r>
          </a:p>
          <a:p>
            <a:pPr marL="228600" marR="0" lvl="0" indent="-228600" algn="l" defTabSz="914400" rtl="0" eaLnBrk="1" fontAlgn="auto" latinLnBrk="0" hangingPunct="1">
              <a:lnSpc>
                <a:spcPct val="80000"/>
              </a:lnSpc>
              <a:spcBef>
                <a:spcPts val="1000"/>
              </a:spcBef>
              <a:spcAft>
                <a:spcPts val="0"/>
              </a:spcAft>
              <a:buClrTx/>
              <a:buSzTx/>
              <a:buFont typeface="Arial"/>
              <a:buChar char="•"/>
              <a:tabLst/>
              <a:defRPr/>
            </a:pPr>
            <a:endParaRPr kumimoji="0" lang="en-US" sz="2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9" name="Rectangle 8" descr="screenshot page 1 retirement exclusion">
            <a:extLst>
              <a:ext uri="{FF2B5EF4-FFF2-40B4-BE49-F238E27FC236}">
                <a16:creationId xmlns:a16="http://schemas.microsoft.com/office/drawing/2014/main" id="{F7776D48-0E2E-210B-F739-9BA0C2A9FBEC}"/>
              </a:ext>
            </a:extLst>
          </p:cNvPr>
          <p:cNvSpPr/>
          <p:nvPr/>
        </p:nvSpPr>
        <p:spPr>
          <a:xfrm>
            <a:off x="4903821" y="1529647"/>
            <a:ext cx="7050054" cy="4787177"/>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7678835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shot page 2 retirement exclusion">
            <a:extLst>
              <a:ext uri="{FF2B5EF4-FFF2-40B4-BE49-F238E27FC236}">
                <a16:creationId xmlns:a16="http://schemas.microsoft.com/office/drawing/2014/main" id="{E532885D-8D9A-5A08-7048-637FB2160BF1}"/>
              </a:ext>
            </a:extLst>
          </p:cNvPr>
          <p:cNvPicPr>
            <a:picLocks noChangeAspect="1"/>
          </p:cNvPicPr>
          <p:nvPr/>
        </p:nvPicPr>
        <p:blipFill>
          <a:blip r:embed="rId2"/>
          <a:stretch>
            <a:fillRect/>
          </a:stretch>
        </p:blipFill>
        <p:spPr>
          <a:xfrm>
            <a:off x="6116266" y="1842186"/>
            <a:ext cx="5349063" cy="4616129"/>
          </a:xfrm>
          <a:prstGeom prst="rect">
            <a:avLst/>
          </a:prstGeom>
        </p:spPr>
      </p:pic>
      <p:sp>
        <p:nvSpPr>
          <p:cNvPr id="21" name="TextBox 20">
            <a:extLst>
              <a:ext uri="{FF2B5EF4-FFF2-40B4-BE49-F238E27FC236}">
                <a16:creationId xmlns:a16="http://schemas.microsoft.com/office/drawing/2014/main" id="{7AA10171-CB07-FB2D-A702-A43B76F82485}"/>
              </a:ext>
            </a:extLst>
          </p:cNvPr>
          <p:cNvSpPr txBox="1"/>
          <p:nvPr/>
        </p:nvSpPr>
        <p:spPr>
          <a:xfrm>
            <a:off x="5976159" y="1325585"/>
            <a:ext cx="562927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dirty="0">
                <a:ln>
                  <a:noFill/>
                </a:ln>
                <a:solidFill>
                  <a:srgbClr val="6FC5E7">
                    <a:lumMod val="75000"/>
                  </a:srgbClr>
                </a:solidFill>
                <a:effectLst/>
                <a:uLnTx/>
                <a:uFillTx/>
                <a:latin typeface="Arial" panose="020B0604020202020204"/>
                <a:ea typeface="+mn-ea"/>
                <a:cs typeface="+mn-cs"/>
              </a:rPr>
              <a:t>Tab 2: 2026/27 Exclusion Worksheet</a:t>
            </a:r>
          </a:p>
        </p:txBody>
      </p:sp>
      <p:sp>
        <p:nvSpPr>
          <p:cNvPr id="23" name="Rectangle 22" descr="screenshot page 2 retirement exclusion">
            <a:extLst>
              <a:ext uri="{FF2B5EF4-FFF2-40B4-BE49-F238E27FC236}">
                <a16:creationId xmlns:a16="http://schemas.microsoft.com/office/drawing/2014/main" id="{68B5A26D-F235-1FA1-5868-F831B9DA9DB5}"/>
              </a:ext>
            </a:extLst>
          </p:cNvPr>
          <p:cNvSpPr/>
          <p:nvPr/>
        </p:nvSpPr>
        <p:spPr>
          <a:xfrm>
            <a:off x="5976159" y="1725695"/>
            <a:ext cx="5629275" cy="473020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4D1FC91D-C969-97C2-D558-66D82407034F}"/>
              </a:ext>
            </a:extLst>
          </p:cNvPr>
          <p:cNvSpPr txBox="1"/>
          <p:nvPr/>
        </p:nvSpPr>
        <p:spPr>
          <a:xfrm>
            <a:off x="741685" y="476424"/>
            <a:ext cx="10468947"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CBFAE"/>
                </a:solidFill>
                <a:effectLst/>
                <a:uLnTx/>
                <a:uFillTx/>
                <a:latin typeface="Arial" panose="020B0604020202020204"/>
                <a:ea typeface="+mn-ea"/>
                <a:cs typeface="+mn-cs"/>
              </a:rPr>
              <a:t>Retirement Contribution Increase Continued</a:t>
            </a:r>
          </a:p>
        </p:txBody>
      </p:sp>
      <p:sp>
        <p:nvSpPr>
          <p:cNvPr id="4" name="TextBox 3">
            <a:extLst>
              <a:ext uri="{FF2B5EF4-FFF2-40B4-BE49-F238E27FC236}">
                <a16:creationId xmlns:a16="http://schemas.microsoft.com/office/drawing/2014/main" id="{1AE56CBE-8F58-BECC-DCC8-4EB1D1B5F634}"/>
              </a:ext>
            </a:extLst>
          </p:cNvPr>
          <p:cNvSpPr txBox="1"/>
          <p:nvPr/>
        </p:nvSpPr>
        <p:spPr>
          <a:xfrm>
            <a:off x="726671" y="1842186"/>
            <a:ext cx="4792114" cy="3570208"/>
          </a:xfrm>
          <a:prstGeom prst="rect">
            <a:avLst/>
          </a:prstGeom>
          <a:noFill/>
        </p:spPr>
        <p:txBody>
          <a:bodyPr wrap="square">
            <a:spAutoFit/>
          </a:bodyPr>
          <a:lstStyle/>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800" b="0" i="0" u="none" strike="noStrike" kern="1200" cap="none" spc="0" normalizeH="0" baseline="0" noProof="0" dirty="0">
                <a:ln>
                  <a:noFill/>
                </a:ln>
                <a:solidFill>
                  <a:srgbClr val="FF0000"/>
                </a:solidFill>
                <a:effectLst/>
                <a:uLnTx/>
                <a:uFillTx/>
                <a:latin typeface="Arial" pitchFamily="34"/>
                <a:ea typeface="+mn-ea"/>
                <a:cs typeface="Arial" pitchFamily="34"/>
              </a:rPr>
              <a:t>***</a:t>
            </a:r>
            <a:r>
              <a:rPr kumimoji="0" lang="en-US" sz="2800" b="1" i="0" u="none" strike="noStrike" kern="1200" cap="none" spc="0" normalizeH="0" baseline="0" noProof="0" dirty="0">
                <a:ln>
                  <a:noFill/>
                </a:ln>
                <a:solidFill>
                  <a:srgbClr val="FF0000"/>
                </a:solidFill>
                <a:effectLst/>
                <a:uLnTx/>
                <a:uFillTx/>
                <a:latin typeface="Arial" pitchFamily="34"/>
                <a:ea typeface="+mn-ea"/>
                <a:cs typeface="Arial" pitchFamily="34"/>
              </a:rPr>
              <a:t>New for 2026-27***</a:t>
            </a:r>
            <a:br>
              <a:rPr kumimoji="0" lang="en-US" sz="1800" b="1" i="0" u="none" strike="noStrike" kern="1200" cap="none" spc="0" normalizeH="0" baseline="0" noProof="0" dirty="0">
                <a:ln>
                  <a:noFill/>
                </a:ln>
                <a:solidFill>
                  <a:srgbClr val="3CBFAE"/>
                </a:solidFill>
                <a:effectLst/>
                <a:uLnTx/>
                <a:uFillTx/>
                <a:latin typeface="Arial" pitchFamily="34"/>
                <a:ea typeface="+mn-ea"/>
                <a:cs typeface="Arial" pitchFamily="34"/>
              </a:rPr>
            </a:br>
            <a:r>
              <a:rPr kumimoji="0" lang="en-US" sz="2400" b="0" i="0" u="none" strike="noStrike" kern="1200" cap="none" spc="0" normalizeH="0" baseline="0" noProof="0" dirty="0">
                <a:ln>
                  <a:noFill/>
                </a:ln>
                <a:solidFill>
                  <a:srgbClr val="A15FBE"/>
                </a:solidFill>
                <a:effectLst/>
                <a:uLnTx/>
                <a:uFillTx/>
                <a:latin typeface="Arial" pitchFamily="34"/>
                <a:ea typeface="+mn-ea"/>
                <a:cs typeface="Arial" pitchFamily="34"/>
              </a:rPr>
              <a:t>The 2026/27 Retirement Contribution Increase Exclusion request amount will equal the 2024/25 Retirement Contribution Increase amount.</a:t>
            </a:r>
          </a:p>
          <a:p>
            <a:pPr marL="0" marR="0" lvl="0" indent="0" algn="l" defTabSz="914400" rtl="0" eaLnBrk="1" fontAlgn="auto" latinLnBrk="0" hangingPunct="1">
              <a:lnSpc>
                <a:spcPct val="100000"/>
              </a:lnSpc>
              <a:spcBef>
                <a:spcPts val="1800"/>
              </a:spcBef>
              <a:spcAft>
                <a:spcPts val="0"/>
              </a:spcAft>
              <a:buClrTx/>
              <a:buSzTx/>
              <a:buFontTx/>
              <a:buNone/>
              <a:tabLst/>
              <a:defRPr/>
            </a:pPr>
            <a:endParaRPr kumimoji="0" lang="en-US" sz="2400" b="0" i="0" u="none" strike="noStrike" kern="1200" cap="none" spc="0" normalizeH="0" baseline="0" noProof="0" dirty="0">
              <a:ln>
                <a:noFill/>
              </a:ln>
              <a:solidFill>
                <a:srgbClr val="A15FBE"/>
              </a:solidFill>
              <a:effectLst/>
              <a:uLnTx/>
              <a:uFillTx/>
              <a:latin typeface="Arial" pitchFamily="34"/>
              <a:ea typeface="+mn-ea"/>
              <a:cs typeface="Arial" pitchFamily="34"/>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kumimoji="0" lang="en-US" sz="2400" b="0" i="0" u="none" strike="noStrike" kern="1200" cap="none" spc="0" normalizeH="0" baseline="0" noProof="0" dirty="0">
                <a:ln>
                  <a:noFill/>
                </a:ln>
                <a:solidFill>
                  <a:srgbClr val="A15FBE"/>
                </a:solidFill>
                <a:effectLst/>
                <a:uLnTx/>
                <a:uFillTx/>
                <a:latin typeface="Arial" pitchFamily="34"/>
                <a:ea typeface="+mn-ea"/>
                <a:cs typeface="Arial" pitchFamily="34"/>
              </a:rPr>
              <a:t>State Board approval is needed</a:t>
            </a:r>
          </a:p>
        </p:txBody>
      </p:sp>
    </p:spTree>
    <p:extLst>
      <p:ext uri="{BB962C8B-B14F-4D97-AF65-F5344CB8AC3E}">
        <p14:creationId xmlns:p14="http://schemas.microsoft.com/office/powerpoint/2010/main" val="59376040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voluntary term template">
            <a:extLst>
              <a:ext uri="{FF2B5EF4-FFF2-40B4-BE49-F238E27FC236}">
                <a16:creationId xmlns:a16="http://schemas.microsoft.com/office/drawing/2014/main" id="{FA7A8CD9-9E76-E2D5-66DF-692737D7A279}"/>
              </a:ext>
            </a:extLst>
          </p:cNvPr>
          <p:cNvPicPr>
            <a:picLocks noChangeAspect="1"/>
          </p:cNvPicPr>
          <p:nvPr/>
        </p:nvPicPr>
        <p:blipFill>
          <a:blip r:embed="rId2"/>
          <a:stretch>
            <a:fillRect/>
          </a:stretch>
        </p:blipFill>
        <p:spPr>
          <a:xfrm>
            <a:off x="6559420" y="1232029"/>
            <a:ext cx="4200314" cy="5504802"/>
          </a:xfrm>
          <a:prstGeom prst="rect">
            <a:avLst/>
          </a:prstGeom>
        </p:spPr>
      </p:pic>
      <p:sp>
        <p:nvSpPr>
          <p:cNvPr id="3" name="TextBox 2">
            <a:extLst>
              <a:ext uri="{FF2B5EF4-FFF2-40B4-BE49-F238E27FC236}">
                <a16:creationId xmlns:a16="http://schemas.microsoft.com/office/drawing/2014/main" id="{551FE280-909B-6728-B6BD-340739C5600F}"/>
              </a:ext>
            </a:extLst>
          </p:cNvPr>
          <p:cNvSpPr txBox="1"/>
          <p:nvPr/>
        </p:nvSpPr>
        <p:spPr>
          <a:xfrm>
            <a:off x="839755" y="426489"/>
            <a:ext cx="10478278"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CBFAE"/>
                </a:solidFill>
                <a:effectLst/>
                <a:uLnTx/>
                <a:uFillTx/>
                <a:latin typeface="Arial" panose="020B0604020202020204"/>
                <a:ea typeface="+mn-ea"/>
                <a:cs typeface="+mn-cs"/>
              </a:rPr>
              <a:t>Voluntary Termination Agreements</a:t>
            </a:r>
          </a:p>
        </p:txBody>
      </p:sp>
      <p:sp>
        <p:nvSpPr>
          <p:cNvPr id="2" name="TextBox 1">
            <a:extLst>
              <a:ext uri="{FF2B5EF4-FFF2-40B4-BE49-F238E27FC236}">
                <a16:creationId xmlns:a16="http://schemas.microsoft.com/office/drawing/2014/main" id="{EE9437D1-E27C-6C24-837C-63B8876317F8}"/>
              </a:ext>
            </a:extLst>
          </p:cNvPr>
          <p:cNvSpPr txBox="1"/>
          <p:nvPr/>
        </p:nvSpPr>
        <p:spPr>
          <a:xfrm>
            <a:off x="693888" y="1353198"/>
            <a:ext cx="5022528"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The voluntary termination agreement was not part of any collective bargaining agreement.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The value of the current and future incentives shall </a:t>
            </a:r>
            <a:r>
              <a:rPr kumimoji="0" lang="en-US" sz="1800" b="0" i="0" u="sng" strike="noStrike" kern="1200" cap="none" spc="0" normalizeH="0" baseline="0" noProof="0" dirty="0">
                <a:ln>
                  <a:noFill/>
                </a:ln>
                <a:solidFill>
                  <a:srgbClr val="A15FBE"/>
                </a:solidFill>
                <a:effectLst/>
                <a:uLnTx/>
                <a:uFillTx/>
                <a:latin typeface="Arial" panose="020B0604020202020204"/>
                <a:ea typeface="+mn-ea"/>
                <a:cs typeface="+mn-cs"/>
              </a:rPr>
              <a:t>not exceed $35,000 </a:t>
            </a: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in total per employee.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All incentives must be paid withing five (5) years of agreement or until the certificated teacher becomes eligible for Medicare, whichever comes first.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The payment of incentives </a:t>
            </a:r>
            <a:r>
              <a:rPr kumimoji="0" lang="en-US" sz="1800" b="0" i="0" u="sng" strike="noStrike" kern="1200" cap="none" spc="0" normalizeH="0" baseline="0" noProof="0" dirty="0">
                <a:ln>
                  <a:noFill/>
                </a:ln>
                <a:solidFill>
                  <a:srgbClr val="A15FBE"/>
                </a:solidFill>
                <a:effectLst/>
                <a:uLnTx/>
                <a:uFillTx/>
                <a:latin typeface="Arial" panose="020B0604020202020204"/>
                <a:ea typeface="+mn-ea"/>
                <a:cs typeface="+mn-cs"/>
              </a:rPr>
              <a:t>must result in a net savings in salary and benefits </a:t>
            </a: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to the district over the five-year period.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A15FBE"/>
                </a:solidFill>
                <a:effectLst/>
                <a:uLnTx/>
                <a:uFillTx/>
                <a:latin typeface="Arial" panose="020B0604020202020204"/>
                <a:ea typeface="+mn-ea"/>
                <a:cs typeface="+mn-cs"/>
              </a:rPr>
              <a:t>State Board approval is needed</a:t>
            </a:r>
          </a:p>
        </p:txBody>
      </p:sp>
      <p:sp>
        <p:nvSpPr>
          <p:cNvPr id="6" name="Rectangle 5" descr="voluntary term template">
            <a:extLst>
              <a:ext uri="{FF2B5EF4-FFF2-40B4-BE49-F238E27FC236}">
                <a16:creationId xmlns:a16="http://schemas.microsoft.com/office/drawing/2014/main" id="{888FF65B-0B55-E2E8-F4E1-CA8A782B6418}"/>
              </a:ext>
            </a:extLst>
          </p:cNvPr>
          <p:cNvSpPr/>
          <p:nvPr/>
        </p:nvSpPr>
        <p:spPr>
          <a:xfrm>
            <a:off x="6559420" y="1232029"/>
            <a:ext cx="4200314" cy="550480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2867932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735CE0-97C3-6559-DC79-DC2291DD244C}"/>
              </a:ext>
            </a:extLst>
          </p:cNvPr>
          <p:cNvSpPr txBox="1"/>
          <p:nvPr/>
        </p:nvSpPr>
        <p:spPr>
          <a:xfrm>
            <a:off x="839755" y="445150"/>
            <a:ext cx="104689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3CBFAE"/>
                </a:solidFill>
                <a:effectLst/>
                <a:uLnTx/>
                <a:uFillTx/>
                <a:latin typeface="Arial" panose="020B0604020202020204"/>
                <a:ea typeface="+mn-ea"/>
                <a:cs typeface="+mn-cs"/>
              </a:rPr>
              <a:t>Template Letters for Expenditure Exclusions</a:t>
            </a:r>
          </a:p>
        </p:txBody>
      </p:sp>
      <p:sp>
        <p:nvSpPr>
          <p:cNvPr id="6" name="Content Placeholder 2">
            <a:extLst>
              <a:ext uri="{FF2B5EF4-FFF2-40B4-BE49-F238E27FC236}">
                <a16:creationId xmlns:a16="http://schemas.microsoft.com/office/drawing/2014/main" id="{84806647-4109-E8E2-FF0A-54B30B22EE94}"/>
              </a:ext>
            </a:extLst>
          </p:cNvPr>
          <p:cNvSpPr txBox="1">
            <a:spLocks/>
          </p:cNvSpPr>
          <p:nvPr/>
        </p:nvSpPr>
        <p:spPr>
          <a:xfrm>
            <a:off x="0" y="6211667"/>
            <a:ext cx="12191996" cy="646332"/>
          </a:xfrm>
          <a:prstGeom prst="rect">
            <a:avLst/>
          </a:prstGeom>
        </p:spPr>
        <p:txBody>
          <a:bodyPr vert="horz" lIns="0" tIns="228600" rIns="0" bIns="0" rtlCol="0" anchorCtr="1">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800"/>
              </a:spcBef>
              <a:spcAft>
                <a:spcPts val="0"/>
              </a:spcAft>
              <a:buClrTx/>
              <a:buSzTx/>
              <a:buFont typeface="Arial"/>
              <a:buNone/>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Arial" pitchFamily="34"/>
              </a:rPr>
              <a:t>https://www.education.ne.gov/fos/budgeting-school-district/</a:t>
            </a:r>
            <a:endParaRPr kumimoji="0" lang="en-US" sz="2000" b="0" i="0" u="none" strike="noStrike" kern="1200" cap="none" spc="0" normalizeH="0" baseline="0" noProof="0" dirty="0">
              <a:ln>
                <a:noFill/>
              </a:ln>
              <a:solidFill>
                <a:srgbClr val="A15FBE"/>
              </a:solidFill>
              <a:effectLst/>
              <a:uLnTx/>
              <a:uFillTx/>
              <a:latin typeface="Arial" panose="020B0604020202020204" pitchFamily="34" charset="0"/>
              <a:ea typeface="+mn-ea"/>
              <a:cs typeface="+mn-cs"/>
            </a:endParaRPr>
          </a:p>
        </p:txBody>
      </p:sp>
      <p:pic>
        <p:nvPicPr>
          <p:cNvPr id="4" name="Picture 3" descr="screenshot of budget website">
            <a:extLst>
              <a:ext uri="{FF2B5EF4-FFF2-40B4-BE49-F238E27FC236}">
                <a16:creationId xmlns:a16="http://schemas.microsoft.com/office/drawing/2014/main" id="{5B4FFC54-9CCC-8649-17EE-7A1D199D3F5D}"/>
              </a:ext>
            </a:extLst>
          </p:cNvPr>
          <p:cNvPicPr>
            <a:picLocks noChangeAspect="1"/>
          </p:cNvPicPr>
          <p:nvPr/>
        </p:nvPicPr>
        <p:blipFill>
          <a:blip r:embed="rId2"/>
          <a:stretch>
            <a:fillRect/>
          </a:stretch>
        </p:blipFill>
        <p:spPr>
          <a:xfrm>
            <a:off x="2556930" y="1116162"/>
            <a:ext cx="6539445" cy="5151548"/>
          </a:xfrm>
          <a:prstGeom prst="rect">
            <a:avLst/>
          </a:prstGeom>
        </p:spPr>
      </p:pic>
      <p:sp>
        <p:nvSpPr>
          <p:cNvPr id="2" name="Oval 1" descr="circle&#10;">
            <a:extLst>
              <a:ext uri="{FF2B5EF4-FFF2-40B4-BE49-F238E27FC236}">
                <a16:creationId xmlns:a16="http://schemas.microsoft.com/office/drawing/2014/main" id="{2C170569-5F3A-ABD6-A156-DBC7E135664B}"/>
              </a:ext>
            </a:extLst>
          </p:cNvPr>
          <p:cNvSpPr/>
          <p:nvPr/>
        </p:nvSpPr>
        <p:spPr>
          <a:xfrm>
            <a:off x="4162425" y="5267324"/>
            <a:ext cx="3305175" cy="966049"/>
          </a:xfrm>
          <a:prstGeom prst="ellipse">
            <a:avLst/>
          </a:prstGeom>
          <a:noFill/>
          <a:ln>
            <a:solidFill>
              <a:srgbClr val="00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5" name="Oval 4" descr="circle">
            <a:extLst>
              <a:ext uri="{FF2B5EF4-FFF2-40B4-BE49-F238E27FC236}">
                <a16:creationId xmlns:a16="http://schemas.microsoft.com/office/drawing/2014/main" id="{E5B55AE4-8078-85F0-5E17-4A609398E0AB}"/>
              </a:ext>
            </a:extLst>
          </p:cNvPr>
          <p:cNvSpPr/>
          <p:nvPr/>
        </p:nvSpPr>
        <p:spPr>
          <a:xfrm>
            <a:off x="4162424" y="4141894"/>
            <a:ext cx="3305175" cy="319828"/>
          </a:xfrm>
          <a:prstGeom prst="ellipse">
            <a:avLst/>
          </a:prstGeom>
          <a:noFill/>
          <a:ln>
            <a:solidFill>
              <a:srgbClr val="FF66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7" name="Oval 6" descr="circle">
            <a:extLst>
              <a:ext uri="{FF2B5EF4-FFF2-40B4-BE49-F238E27FC236}">
                <a16:creationId xmlns:a16="http://schemas.microsoft.com/office/drawing/2014/main" id="{972E17A5-5F32-7A12-CA87-4D8C6BC7F73F}"/>
              </a:ext>
            </a:extLst>
          </p:cNvPr>
          <p:cNvSpPr/>
          <p:nvPr/>
        </p:nvSpPr>
        <p:spPr>
          <a:xfrm>
            <a:off x="4162425" y="4728161"/>
            <a:ext cx="2657475" cy="319829"/>
          </a:xfrm>
          <a:prstGeom prst="ellipse">
            <a:avLst/>
          </a:prstGeom>
          <a:noFill/>
          <a:ln>
            <a:solidFill>
              <a:srgbClr val="F864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8" name="Oval 7" descr="circle">
            <a:extLst>
              <a:ext uri="{FF2B5EF4-FFF2-40B4-BE49-F238E27FC236}">
                <a16:creationId xmlns:a16="http://schemas.microsoft.com/office/drawing/2014/main" id="{4DCB96C5-6985-9EE6-7CCA-30876CC4188C}"/>
              </a:ext>
            </a:extLst>
          </p:cNvPr>
          <p:cNvSpPr/>
          <p:nvPr/>
        </p:nvSpPr>
        <p:spPr>
          <a:xfrm>
            <a:off x="4162425" y="4994600"/>
            <a:ext cx="2657475" cy="319829"/>
          </a:xfrm>
          <a:prstGeom prst="ellipse">
            <a:avLst/>
          </a:prstGeom>
          <a:noFill/>
          <a:ln>
            <a:solidFill>
              <a:srgbClr val="15CFF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151255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50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1500"/>
                            </p:stCondLst>
                            <p:childTnLst>
                              <p:par>
                                <p:cTn id="8" presetID="1" presetClass="entr" presetSubtype="0" fill="hold" grpId="0" nodeType="afterEffect">
                                  <p:stCondLst>
                                    <p:cond delay="30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4500"/>
                            </p:stCondLst>
                            <p:childTnLst>
                              <p:par>
                                <p:cTn id="11" presetID="1" presetClass="entr" presetSubtype="0" fill="hold" grpId="0" nodeType="afterEffect">
                                  <p:stCondLst>
                                    <p:cond delay="100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5500"/>
                            </p:stCondLst>
                            <p:childTnLst>
                              <p:par>
                                <p:cTn id="14" presetID="1" presetClass="entr" presetSubtype="0" fill="hold" grpId="0" nodeType="afterEffect">
                                  <p:stCondLst>
                                    <p:cond delay="100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8"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01CD090-8D94-6828-81BD-C8DFE8A54B2A}"/>
              </a:ext>
            </a:extLst>
          </p:cNvPr>
          <p:cNvSpPr txBox="1">
            <a:spLocks/>
          </p:cNvSpPr>
          <p:nvPr/>
        </p:nvSpPr>
        <p:spPr>
          <a:xfrm>
            <a:off x="-61786" y="2766219"/>
            <a:ext cx="4291013" cy="132556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mj-cs"/>
              </a:rPr>
              <a:t>Summary: Requesting State Board Approval</a:t>
            </a:r>
            <a:b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mj-cs"/>
              </a:rPr>
            </a:b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mj-cs"/>
              </a:rPr>
              <a:t>for an</a:t>
            </a:r>
            <a:b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mj-cs"/>
              </a:rPr>
            </a:b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j-ea"/>
                <a:cs typeface="+mj-cs"/>
              </a:rPr>
              <a:t>Exclusion</a:t>
            </a:r>
          </a:p>
        </p:txBody>
      </p:sp>
      <p:grpSp>
        <p:nvGrpSpPr>
          <p:cNvPr id="4" name="Content Placeholder 2" descr="how to submit buget documents to NDE">
            <a:extLst>
              <a:ext uri="{FF2B5EF4-FFF2-40B4-BE49-F238E27FC236}">
                <a16:creationId xmlns:a16="http://schemas.microsoft.com/office/drawing/2014/main" id="{0DA69321-AC1C-2EE1-77FE-B95D4DB3325D}"/>
              </a:ext>
            </a:extLst>
          </p:cNvPr>
          <p:cNvGrpSpPr/>
          <p:nvPr/>
        </p:nvGrpSpPr>
        <p:grpSpPr>
          <a:xfrm>
            <a:off x="5839619" y="330020"/>
            <a:ext cx="6045594" cy="6293309"/>
            <a:chOff x="5937473" y="399428"/>
            <a:chExt cx="6045594" cy="6293309"/>
          </a:xfrm>
        </p:grpSpPr>
        <p:sp>
          <p:nvSpPr>
            <p:cNvPr id="5" name="Freeform: Shape 5">
              <a:extLst>
                <a:ext uri="{FF2B5EF4-FFF2-40B4-BE49-F238E27FC236}">
                  <a16:creationId xmlns:a16="http://schemas.microsoft.com/office/drawing/2014/main" id="{86DD19AA-C5ED-D38E-1C35-5927BCC67FC3}"/>
                </a:ext>
              </a:extLst>
            </p:cNvPr>
            <p:cNvSpPr/>
            <p:nvPr/>
          </p:nvSpPr>
          <p:spPr>
            <a:xfrm>
              <a:off x="5937473" y="399428"/>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solidFill>
            <a:ln w="9528" cap="flat">
              <a:solidFill>
                <a:schemeClr val="accent1"/>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6" name="Freeform: Shape 7">
              <a:extLst>
                <a:ext uri="{FF2B5EF4-FFF2-40B4-BE49-F238E27FC236}">
                  <a16:creationId xmlns:a16="http://schemas.microsoft.com/office/drawing/2014/main" id="{BD9ECA31-DB47-AD9C-E506-FE70425FBB5A}"/>
                </a:ext>
              </a:extLst>
            </p:cNvPr>
            <p:cNvSpPr/>
            <p:nvPr/>
          </p:nvSpPr>
          <p:spPr>
            <a:xfrm>
              <a:off x="7457480" y="399428"/>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0" marR="0" lvl="0" indent="0" algn="l" defTabSz="622304"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endParaRPr kumimoji="0" lang="en-US" sz="2000" b="1"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7" name="Freeform: Shape 8">
              <a:extLst>
                <a:ext uri="{FF2B5EF4-FFF2-40B4-BE49-F238E27FC236}">
                  <a16:creationId xmlns:a16="http://schemas.microsoft.com/office/drawing/2014/main" id="{814DF843-8B48-C612-4C25-3286E1B35B4A}"/>
                </a:ext>
              </a:extLst>
            </p:cNvPr>
            <p:cNvSpPr/>
            <p:nvPr/>
          </p:nvSpPr>
          <p:spPr>
            <a:xfrm>
              <a:off x="5937473" y="2044461"/>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2"/>
            </a:solidFill>
            <a:ln w="9528" cap="flat">
              <a:solidFill>
                <a:schemeClr val="accent2"/>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8" name="Freeform: Shape 10">
              <a:extLst>
                <a:ext uri="{FF2B5EF4-FFF2-40B4-BE49-F238E27FC236}">
                  <a16:creationId xmlns:a16="http://schemas.microsoft.com/office/drawing/2014/main" id="{EB441FF1-F17E-B072-F03E-4F9F1576F876}"/>
                </a:ext>
              </a:extLst>
            </p:cNvPr>
            <p:cNvSpPr/>
            <p:nvPr/>
          </p:nvSpPr>
          <p:spPr>
            <a:xfrm>
              <a:off x="7457480" y="2044461"/>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342900" marR="0" lvl="0" indent="-342900" algn="l" defTabSz="547628" rtl="0" eaLnBrk="1" fontAlgn="auto" latinLnBrk="0" hangingPunct="1">
                <a:lnSpc>
                  <a:spcPct val="100000"/>
                </a:lnSpc>
                <a:spcBef>
                  <a:spcPts val="0"/>
                </a:spcBef>
                <a:spcAft>
                  <a:spcPts val="528"/>
                </a:spcAft>
                <a:buClrTx/>
                <a:buSzTx/>
                <a:buFont typeface="Arial" panose="020B0604020202020204" pitchFamily="34" charset="0"/>
                <a:buChar char="•"/>
                <a:tabLst/>
                <a:defRPr sz="1800" b="0" i="0" u="none" strike="noStrike" kern="0" cap="none" spc="0" baseline="0">
                  <a:solidFill>
                    <a:srgbClr val="000000"/>
                  </a:solidFill>
                  <a:uFillTx/>
                </a:defRPr>
              </a:pPr>
              <a:endParaRPr kumimoji="0" lang="en-US" sz="1800" b="1" i="0" u="none" strike="noStrike" kern="0" cap="none" spc="0" normalizeH="0" baseline="0" noProof="0" dirty="0">
                <a:ln>
                  <a:noFill/>
                </a:ln>
                <a:solidFill>
                  <a:srgbClr val="FFFFFF"/>
                </a:solidFill>
                <a:effectLst/>
                <a:uLnTx/>
                <a:uFillTx/>
                <a:latin typeface="Franklin Gothic Book"/>
                <a:ea typeface="+mn-ea"/>
                <a:cs typeface="+mn-cs"/>
              </a:endParaRPr>
            </a:p>
          </p:txBody>
        </p:sp>
        <p:sp>
          <p:nvSpPr>
            <p:cNvPr id="9" name="Freeform: Shape 11">
              <a:extLst>
                <a:ext uri="{FF2B5EF4-FFF2-40B4-BE49-F238E27FC236}">
                  <a16:creationId xmlns:a16="http://schemas.microsoft.com/office/drawing/2014/main" id="{ED4332DB-8937-7291-0F62-351B6D6FAF24}"/>
                </a:ext>
              </a:extLst>
            </p:cNvPr>
            <p:cNvSpPr/>
            <p:nvPr/>
          </p:nvSpPr>
          <p:spPr>
            <a:xfrm>
              <a:off x="6013297" y="3700763"/>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3"/>
            </a:solidFill>
            <a:ln w="9528" cap="flat">
              <a:solidFill>
                <a:schemeClr val="accent3"/>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10" name="Freeform: Shape 13">
              <a:extLst>
                <a:ext uri="{FF2B5EF4-FFF2-40B4-BE49-F238E27FC236}">
                  <a16:creationId xmlns:a16="http://schemas.microsoft.com/office/drawing/2014/main" id="{CAC9AA7F-77DA-7AB7-FD04-9CA5DCC6324D}"/>
                </a:ext>
              </a:extLst>
            </p:cNvPr>
            <p:cNvSpPr/>
            <p:nvPr/>
          </p:nvSpPr>
          <p:spPr>
            <a:xfrm>
              <a:off x="7457480" y="3689485"/>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0" marR="0" lvl="0" indent="0" algn="l" defTabSz="622304"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endParaRPr kumimoji="0" lang="en-US" sz="1800" b="1"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11" name="Freeform: Shape 14">
              <a:extLst>
                <a:ext uri="{FF2B5EF4-FFF2-40B4-BE49-F238E27FC236}">
                  <a16:creationId xmlns:a16="http://schemas.microsoft.com/office/drawing/2014/main" id="{EC208ACD-67B6-D5A7-2789-0AE953AE378B}"/>
                </a:ext>
              </a:extLst>
            </p:cNvPr>
            <p:cNvSpPr/>
            <p:nvPr/>
          </p:nvSpPr>
          <p:spPr>
            <a:xfrm>
              <a:off x="5937473" y="5376715"/>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5">
                <a:lumMod val="60000"/>
                <a:lumOff val="40000"/>
              </a:schemeClr>
            </a:solidFill>
            <a:ln w="9528" cap="flat">
              <a:solidFill>
                <a:schemeClr val="accent5">
                  <a:lumMod val="60000"/>
                  <a:lumOff val="40000"/>
                </a:schemeClr>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2" name="Freeform: Shape 16">
              <a:extLst>
                <a:ext uri="{FF2B5EF4-FFF2-40B4-BE49-F238E27FC236}">
                  <a16:creationId xmlns:a16="http://schemas.microsoft.com/office/drawing/2014/main" id="{19ACEEE9-AD1C-45C6-6406-372A105AFCA8}"/>
                </a:ext>
              </a:extLst>
            </p:cNvPr>
            <p:cNvSpPr/>
            <p:nvPr/>
          </p:nvSpPr>
          <p:spPr>
            <a:xfrm>
              <a:off x="7457480" y="5334518"/>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0" marR="0" lvl="0" indent="0" algn="l" defTabSz="622304"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endParaRPr kumimoji="0" lang="en-US" sz="1600" b="1" i="0" u="none" strike="noStrike" kern="1200" cap="none" spc="0" normalizeH="0" baseline="0" noProof="0" dirty="0">
                <a:ln>
                  <a:noFill/>
                </a:ln>
                <a:solidFill>
                  <a:srgbClr val="FFFFFF"/>
                </a:solidFill>
                <a:effectLst/>
                <a:uLnTx/>
                <a:uFillTx/>
                <a:latin typeface="Franklin Gothic Book"/>
                <a:ea typeface="+mn-ea"/>
                <a:cs typeface="+mn-cs"/>
              </a:endParaRPr>
            </a:p>
          </p:txBody>
        </p:sp>
      </p:grpSp>
      <p:pic>
        <p:nvPicPr>
          <p:cNvPr id="13" name="Graphic 12" descr="Download from cloud outline">
            <a:extLst>
              <a:ext uri="{FF2B5EF4-FFF2-40B4-BE49-F238E27FC236}">
                <a16:creationId xmlns:a16="http://schemas.microsoft.com/office/drawing/2014/main" id="{AD5E3CE4-2B18-D3DD-F808-CDFAB43FD7E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096000" y="504255"/>
            <a:ext cx="914400" cy="941559"/>
          </a:xfrm>
          <a:prstGeom prst="rect">
            <a:avLst/>
          </a:prstGeom>
        </p:spPr>
      </p:pic>
      <p:pic>
        <p:nvPicPr>
          <p:cNvPr id="15" name="Graphic 14" descr="Document outline">
            <a:extLst>
              <a:ext uri="{FF2B5EF4-FFF2-40B4-BE49-F238E27FC236}">
                <a16:creationId xmlns:a16="http://schemas.microsoft.com/office/drawing/2014/main" id="{92DB2FBF-4F84-1F5B-32EB-E72805E28ED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26542" y="2121496"/>
            <a:ext cx="995749" cy="914400"/>
          </a:xfrm>
          <a:prstGeom prst="rect">
            <a:avLst/>
          </a:prstGeom>
        </p:spPr>
      </p:pic>
      <p:sp>
        <p:nvSpPr>
          <p:cNvPr id="16" name="TextBox 15">
            <a:extLst>
              <a:ext uri="{FF2B5EF4-FFF2-40B4-BE49-F238E27FC236}">
                <a16:creationId xmlns:a16="http://schemas.microsoft.com/office/drawing/2014/main" id="{E3F565DD-BDCB-BBB6-5FE6-A55F090408E0}"/>
              </a:ext>
            </a:extLst>
          </p:cNvPr>
          <p:cNvSpPr txBox="1"/>
          <p:nvPr/>
        </p:nvSpPr>
        <p:spPr>
          <a:xfrm>
            <a:off x="7134737" y="361174"/>
            <a:ext cx="467465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Exclusion templates are available in the Budget section of NDE’s Finance &amp; Organizational Services website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https://www.education.ne.gov/FOS/</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17" name="Graphic 16" descr="Clipboard outline">
            <a:extLst>
              <a:ext uri="{FF2B5EF4-FFF2-40B4-BE49-F238E27FC236}">
                <a16:creationId xmlns:a16="http://schemas.microsoft.com/office/drawing/2014/main" id="{D2567CAB-A44A-B404-F7FF-5F9B0F0AE9A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026542" y="5385584"/>
            <a:ext cx="1075073" cy="1075073"/>
          </a:xfrm>
          <a:prstGeom prst="rect">
            <a:avLst/>
          </a:prstGeom>
        </p:spPr>
      </p:pic>
      <p:sp>
        <p:nvSpPr>
          <p:cNvPr id="18" name="TextBox 17">
            <a:extLst>
              <a:ext uri="{FF2B5EF4-FFF2-40B4-BE49-F238E27FC236}">
                <a16:creationId xmlns:a16="http://schemas.microsoft.com/office/drawing/2014/main" id="{140AEC5E-9165-7545-9D18-53BFF59D28D7}"/>
              </a:ext>
            </a:extLst>
          </p:cNvPr>
          <p:cNvSpPr txBox="1"/>
          <p:nvPr/>
        </p:nvSpPr>
        <p:spPr>
          <a:xfrm>
            <a:off x="7166439" y="5307307"/>
            <a:ext cx="4763176" cy="1323439"/>
          </a:xfrm>
          <a:prstGeom prst="rect">
            <a:avLst/>
          </a:prstGeom>
          <a:noFill/>
        </p:spPr>
        <p:txBody>
          <a:bodyPr wrap="square">
            <a:spAutoFit/>
          </a:bodyPr>
          <a:lstStyle/>
          <a:p>
            <a:pPr marL="0" marR="0" lvl="0" indent="0" algn="l" defTabSz="925479" rtl="0" eaLnBrk="1" fontAlgn="auto" latinLnBrk="0" hangingPunct="1">
              <a:lnSpc>
                <a:spcPct val="100000"/>
              </a:lnSpc>
              <a:spcBef>
                <a:spcPts val="0"/>
              </a:spcBef>
              <a:spcAft>
                <a:spcPts val="852"/>
              </a:spcAft>
              <a:buClrTx/>
              <a:buSzTx/>
              <a:buFontTx/>
              <a:buNone/>
              <a:tabLst/>
              <a:defRPr sz="1800" b="0" i="0" u="none" strike="noStrike" kern="0" cap="none" spc="0" baseline="0">
                <a:solidFill>
                  <a:srgbClr val="000000"/>
                </a:solidFill>
                <a:uFillTx/>
              </a:defRPr>
            </a:pPr>
            <a:r>
              <a:rPr kumimoji="0" lang="en-US" sz="2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Exclusion requests </a:t>
            </a:r>
            <a:r>
              <a:rPr kumimoji="0" lang="en-US" sz="2000" b="1" i="0" u="sng"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can be included </a:t>
            </a:r>
            <a:r>
              <a:rPr kumimoji="0" lang="en-US" sz="2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in budget planning </a:t>
            </a:r>
            <a:r>
              <a:rPr kumimoji="0" lang="en-US" sz="2000" b="1" i="0" u="sng"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before State Board approval</a:t>
            </a:r>
            <a:r>
              <a:rPr kumimoji="0" lang="en-US" sz="2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has been posted online</a:t>
            </a:r>
            <a:endParaRPr kumimoji="0" lang="en-US" sz="2000" b="0"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19" name="Graphic 18" descr="Email outline">
            <a:extLst>
              <a:ext uri="{FF2B5EF4-FFF2-40B4-BE49-F238E27FC236}">
                <a16:creationId xmlns:a16="http://schemas.microsoft.com/office/drawing/2014/main" id="{F65BD495-E368-0F87-22B7-9A48FF03E1C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090329" y="3820773"/>
            <a:ext cx="914400" cy="948826"/>
          </a:xfrm>
          <a:prstGeom prst="rect">
            <a:avLst/>
          </a:prstGeom>
        </p:spPr>
      </p:pic>
      <p:sp>
        <p:nvSpPr>
          <p:cNvPr id="20" name="TextBox 19">
            <a:extLst>
              <a:ext uri="{FF2B5EF4-FFF2-40B4-BE49-F238E27FC236}">
                <a16:creationId xmlns:a16="http://schemas.microsoft.com/office/drawing/2014/main" id="{EDA9AFC8-35D7-A083-8234-1A230A23278F}"/>
              </a:ext>
            </a:extLst>
          </p:cNvPr>
          <p:cNvSpPr txBox="1"/>
          <p:nvPr/>
        </p:nvSpPr>
        <p:spPr>
          <a:xfrm>
            <a:off x="7119175" y="3781534"/>
            <a:ext cx="4511917" cy="1015663"/>
          </a:xfrm>
          <a:prstGeom prst="rect">
            <a:avLst/>
          </a:prstGeom>
          <a:noFill/>
        </p:spPr>
        <p:txBody>
          <a:bodyPr wrap="square">
            <a:spAutoFit/>
          </a:bodyPr>
          <a:lstStyle/>
          <a:p>
            <a:pPr marL="0" marR="0" lvl="0" indent="0" algn="l" defTabSz="977895" rtl="0" eaLnBrk="1" fontAlgn="auto" latinLnBrk="0" hangingPunct="1">
              <a:lnSpc>
                <a:spcPct val="100000"/>
              </a:lnSpc>
              <a:spcBef>
                <a:spcPts val="0"/>
              </a:spcBef>
              <a:spcAft>
                <a:spcPts val="900"/>
              </a:spcAft>
              <a:buClrTx/>
              <a:buSzTx/>
              <a:buFontTx/>
              <a:buNone/>
              <a:tabLst/>
              <a:defRPr sz="1800" b="0" i="0" u="none" strike="noStrike" kern="0" cap="none" spc="0" baseline="0">
                <a:solidFill>
                  <a:srgbClr val="000000"/>
                </a:solidFill>
                <a:uFillTx/>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Send requests to NDE via email to </a:t>
            </a:r>
            <a:r>
              <a:rPr kumimoji="0" lang="en-US" sz="2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k</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elsey.larsen@nebraska.gov before the filing deadline</a:t>
            </a:r>
            <a:endPar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23" name="TextBox 22">
            <a:extLst>
              <a:ext uri="{FF2B5EF4-FFF2-40B4-BE49-F238E27FC236}">
                <a16:creationId xmlns:a16="http://schemas.microsoft.com/office/drawing/2014/main" id="{54CA951D-659B-1676-7FF8-CE676BA09EF0}"/>
              </a:ext>
            </a:extLst>
          </p:cNvPr>
          <p:cNvSpPr txBox="1"/>
          <p:nvPr/>
        </p:nvSpPr>
        <p:spPr>
          <a:xfrm>
            <a:off x="7134737" y="2165756"/>
            <a:ext cx="458101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Complete the appropriate template or type a letter on official district letterhead for the exclusion </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92368366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2AE7915D-2A5B-2E76-B197-FFC612A5936C}"/>
              </a:ext>
            </a:extLst>
          </p:cNvPr>
          <p:cNvSpPr txBox="1">
            <a:spLocks/>
          </p:cNvSpPr>
          <p:nvPr/>
        </p:nvSpPr>
        <p:spPr>
          <a:xfrm>
            <a:off x="0" y="209289"/>
            <a:ext cx="12192000" cy="10334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3CBFAE"/>
                </a:solidFill>
                <a:effectLst/>
                <a:uLnTx/>
                <a:uFillTx/>
                <a:latin typeface="Arial" panose="020B0604020202020204" pitchFamily="34" charset="0"/>
                <a:ea typeface="+mj-ea"/>
                <a:cs typeface="+mj-cs"/>
              </a:rPr>
              <a:t>LC-2</a:t>
            </a:r>
            <a:endParaRPr kumimoji="0" lang="en-US" sz="4800" b="1" i="0" u="none" strike="noStrike" kern="1200" cap="none" spc="0" normalizeH="0" baseline="0" noProof="0" dirty="0">
              <a:ln>
                <a:noFill/>
              </a:ln>
              <a:solidFill>
                <a:srgbClr val="3CBFAE"/>
              </a:solidFill>
              <a:effectLst/>
              <a:uLnTx/>
              <a:uFillTx/>
              <a:latin typeface="Arial" panose="020B0604020202020204"/>
              <a:ea typeface="+mj-ea"/>
              <a:cs typeface="+mj-cs"/>
            </a:endParaRPr>
          </a:p>
        </p:txBody>
      </p:sp>
      <p:sp>
        <p:nvSpPr>
          <p:cNvPr id="3" name="Content Placeholder 5">
            <a:extLst>
              <a:ext uri="{FF2B5EF4-FFF2-40B4-BE49-F238E27FC236}">
                <a16:creationId xmlns:a16="http://schemas.microsoft.com/office/drawing/2014/main" id="{5F1C942B-A0BC-E44B-326E-23E0B182723F}"/>
              </a:ext>
            </a:extLst>
          </p:cNvPr>
          <p:cNvSpPr txBox="1">
            <a:spLocks/>
          </p:cNvSpPr>
          <p:nvPr/>
        </p:nvSpPr>
        <p:spPr>
          <a:xfrm>
            <a:off x="302729" y="1498327"/>
            <a:ext cx="4842295" cy="4510087"/>
          </a:xfrm>
          <a:prstGeom prst="rect">
            <a:avLst/>
          </a:prstGeom>
        </p:spPr>
        <p:txBody>
          <a:bodyPr vert="horz" lIns="0" tIns="22860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3464" marR="0" lvl="0" indent="-228600" algn="l" defTabSz="914400" rtl="0" eaLnBrk="1" fontAlgn="auto" latinLnBrk="0" hangingPunct="1">
              <a:lnSpc>
                <a:spcPct val="90000"/>
              </a:lnSpc>
              <a:spcBef>
                <a:spcPts val="1800"/>
              </a:spcBef>
              <a:spcAft>
                <a:spcPts val="0"/>
              </a:spcAft>
              <a:buClrTx/>
              <a:buSzTx/>
              <a:buFont typeface="Arial"/>
              <a:buChar char="•"/>
              <a:tabLst/>
              <a:defRPr/>
            </a:pP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Located in the Legacy Portal </a:t>
            </a:r>
          </a:p>
          <a:p>
            <a:pPr marL="283464" marR="0" lvl="0" indent="-228600" algn="l" defTabSz="914400" rtl="0" eaLnBrk="1" fontAlgn="auto" latinLnBrk="0" hangingPunct="1">
              <a:lnSpc>
                <a:spcPct val="90000"/>
              </a:lnSpc>
              <a:spcBef>
                <a:spcPts val="1800"/>
              </a:spcBef>
              <a:spcAft>
                <a:spcPts val="0"/>
              </a:spcAft>
              <a:buClrTx/>
              <a:buSzTx/>
              <a:buFont typeface="Arial"/>
              <a:buChar char="•"/>
              <a:tabLst/>
              <a:defRPr/>
            </a:pP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Instructions can be found on NDE’s Financial &amp; Organizational Services website: </a:t>
            </a: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hlinkClick r:id="rId2">
                  <a:extLst>
                    <a:ext uri="{A12FA001-AC4F-418D-AE19-62706E023703}">
                      <ahyp:hlinkClr xmlns:ahyp="http://schemas.microsoft.com/office/drawing/2018/hyperlinkcolor" val="tx"/>
                    </a:ext>
                  </a:extLst>
                </a:hlinkClick>
              </a:rPr>
              <a:t>https://www.education.ne.gov/FOS/</a:t>
            </a: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 (Budget Documents)</a:t>
            </a:r>
          </a:p>
          <a:p>
            <a:pPr marL="283464" marR="0" lvl="0" indent="-228600" algn="l" defTabSz="914400" rtl="0" eaLnBrk="1" fontAlgn="auto" latinLnBrk="0" hangingPunct="1">
              <a:lnSpc>
                <a:spcPct val="90000"/>
              </a:lnSpc>
              <a:spcBef>
                <a:spcPts val="1800"/>
              </a:spcBef>
              <a:spcAft>
                <a:spcPts val="0"/>
              </a:spcAft>
              <a:buClrTx/>
              <a:buSzTx/>
              <a:buFont typeface="Arial"/>
              <a:buChar char="•"/>
              <a:tabLst/>
              <a:defRPr/>
            </a:pP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Will receive a new activation code each year </a:t>
            </a:r>
          </a:p>
          <a:p>
            <a:pPr marL="283464" marR="0" lvl="0" indent="-228600" algn="l" defTabSz="914400" rtl="0" eaLnBrk="1" fontAlgn="auto" latinLnBrk="0" hangingPunct="1">
              <a:lnSpc>
                <a:spcPct val="90000"/>
              </a:lnSpc>
              <a:spcBef>
                <a:spcPts val="1800"/>
              </a:spcBef>
              <a:spcAft>
                <a:spcPts val="0"/>
              </a:spcAft>
              <a:buClrTx/>
              <a:buSzTx/>
              <a:buFont typeface="Arial"/>
              <a:buChar char="•"/>
              <a:tabLst/>
              <a:defRPr/>
            </a:pPr>
            <a:r>
              <a:rPr kumimoji="0" lang="en-US" sz="1900" b="0" i="0" u="none" strike="noStrike" kern="1200" cap="none" spc="0" normalizeH="0" baseline="0" noProof="0" dirty="0">
                <a:ln>
                  <a:noFill/>
                </a:ln>
                <a:solidFill>
                  <a:srgbClr val="A15FBE"/>
                </a:solidFill>
                <a:effectLst/>
                <a:uLnTx/>
                <a:uFillTx/>
                <a:latin typeface="Arial" pitchFamily="34"/>
                <a:ea typeface="+mn-ea"/>
                <a:cs typeface="Arial" pitchFamily="34"/>
              </a:rPr>
              <a:t>Are you a new Superintendent or at a new district this year?</a:t>
            </a:r>
          </a:p>
          <a:p>
            <a:pPr marL="685800" marR="0" lvl="1" indent="-228600" algn="l" defTabSz="914400" rtl="0" eaLnBrk="1" fontAlgn="auto" latinLnBrk="0" hangingPunct="1">
              <a:lnSpc>
                <a:spcPct val="90000"/>
              </a:lnSpc>
              <a:spcBef>
                <a:spcPts val="1800"/>
              </a:spcBef>
              <a:spcAft>
                <a:spcPts val="0"/>
              </a:spcAft>
              <a:buClrTx/>
              <a:buSzTx/>
              <a:buFont typeface="Arial"/>
              <a:buChar char="-"/>
              <a:tabLst/>
              <a:defRPr/>
            </a:pPr>
            <a:r>
              <a:rPr kumimoji="0" lang="en-US" sz="1900" b="0" i="0" u="none" strike="noStrike" kern="1200" cap="none" spc="0" normalizeH="0" baseline="0" noProof="0" dirty="0">
                <a:ln>
                  <a:noFill/>
                </a:ln>
                <a:solidFill>
                  <a:srgbClr val="6FC5E7">
                    <a:lumMod val="75000"/>
                  </a:srgbClr>
                </a:solidFill>
                <a:effectLst/>
                <a:uLnTx/>
                <a:uFillTx/>
                <a:latin typeface="Arial" pitchFamily="34"/>
                <a:ea typeface="+mn-ea"/>
                <a:cs typeface="Arial" pitchFamily="34"/>
              </a:rPr>
              <a:t>Need to register in the Legacy Portal</a:t>
            </a:r>
          </a:p>
          <a:p>
            <a:pPr marL="402336" marR="0" lvl="1" indent="0" algn="l" defTabSz="914400" rtl="0" eaLnBrk="1" fontAlgn="auto" latinLnBrk="0" hangingPunct="1">
              <a:lnSpc>
                <a:spcPct val="90000"/>
              </a:lnSpc>
              <a:spcBef>
                <a:spcPts val="1800"/>
              </a:spcBef>
              <a:spcAft>
                <a:spcPts val="0"/>
              </a:spcAft>
              <a:buClrTx/>
              <a:buSzTx/>
              <a:buFont typeface="Arial"/>
              <a:buNone/>
              <a:tabLst/>
              <a:defRPr/>
            </a:pPr>
            <a:endParaRPr kumimoji="0" lang="en-US" sz="1300" b="0" i="0" u="none" strike="noStrike" kern="1200" cap="none" spc="0" normalizeH="0" baseline="0" noProof="0" dirty="0">
              <a:ln>
                <a:noFill/>
              </a:ln>
              <a:solidFill>
                <a:srgbClr val="4495A2"/>
              </a:solidFill>
              <a:effectLst/>
              <a:uLnTx/>
              <a:uFillTx/>
              <a:latin typeface="Arial" pitchFamily="34"/>
              <a:ea typeface="+mn-ea"/>
              <a:cs typeface="Arial" pitchFamily="34"/>
            </a:endParaRPr>
          </a:p>
          <a:p>
            <a:pPr marL="402336" marR="0" lvl="1" indent="0" algn="l" defTabSz="914400" rtl="0" eaLnBrk="1" fontAlgn="auto" latinLnBrk="0" hangingPunct="1">
              <a:lnSpc>
                <a:spcPct val="90000"/>
              </a:lnSpc>
              <a:spcBef>
                <a:spcPts val="1800"/>
              </a:spcBef>
              <a:spcAft>
                <a:spcPts val="0"/>
              </a:spcAft>
              <a:buClrTx/>
              <a:buSzTx/>
              <a:buFont typeface="Arial"/>
              <a:buNone/>
              <a:tabLst/>
              <a:defRPr/>
            </a:pPr>
            <a:endParaRPr kumimoji="0" lang="en-US" sz="1300" b="0" i="0" u="none" strike="noStrike" kern="1200" cap="none" spc="0" normalizeH="0" baseline="0" noProof="0" dirty="0">
              <a:ln>
                <a:noFill/>
              </a:ln>
              <a:solidFill>
                <a:srgbClr val="4495A2"/>
              </a:solidFill>
              <a:effectLst/>
              <a:uLnTx/>
              <a:uFillTx/>
              <a:latin typeface="Arial" pitchFamily="34"/>
              <a:ea typeface="+mn-ea"/>
              <a:cs typeface="Arial" pitchFamily="34"/>
            </a:endParaRP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endParaRPr kumimoji="0" lang="en-US" sz="13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E3BCB00B-F2A2-9ADB-3701-C1C0B528B898}"/>
              </a:ext>
            </a:extLst>
          </p:cNvPr>
          <p:cNvPicPr>
            <a:picLocks noChangeAspect="1"/>
          </p:cNvPicPr>
          <p:nvPr/>
        </p:nvPicPr>
        <p:blipFill>
          <a:blip r:embed="rId3"/>
          <a:stretch>
            <a:fillRect/>
          </a:stretch>
        </p:blipFill>
        <p:spPr>
          <a:xfrm>
            <a:off x="5294335" y="1367361"/>
            <a:ext cx="6594936" cy="4123278"/>
          </a:xfrm>
          <a:prstGeom prst="rect">
            <a:avLst/>
          </a:prstGeom>
        </p:spPr>
      </p:pic>
      <p:sp>
        <p:nvSpPr>
          <p:cNvPr id="5" name="TextBox 4">
            <a:extLst>
              <a:ext uri="{FF2B5EF4-FFF2-40B4-BE49-F238E27FC236}">
                <a16:creationId xmlns:a16="http://schemas.microsoft.com/office/drawing/2014/main" id="{E9EDE239-E7C4-3A84-EE20-F5ED76FDD0B8}"/>
              </a:ext>
            </a:extLst>
          </p:cNvPr>
          <p:cNvSpPr txBox="1"/>
          <p:nvPr/>
        </p:nvSpPr>
        <p:spPr>
          <a:xfrm>
            <a:off x="0" y="6263990"/>
            <a:ext cx="12192000" cy="38472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3CBFAE"/>
                </a:solidFill>
                <a:effectLst/>
                <a:uLnTx/>
                <a:uFillTx/>
                <a:latin typeface="Arial" pitchFamily="34"/>
                <a:ea typeface="MS PGothic" pitchFamily="34"/>
                <a:cs typeface="Arial" pitchFamily="34"/>
              </a:rPr>
              <a:t>Note: For questions about the NDE Portal or submitting data online, contact the ADIVSER Service Desk</a:t>
            </a:r>
            <a:endParaRPr kumimoji="0" lang="en-US" sz="1900" b="1" i="0" u="none" strike="noStrike" kern="1200" cap="none" spc="0" normalizeH="0" baseline="0" noProof="0" dirty="0">
              <a:ln>
                <a:noFill/>
              </a:ln>
              <a:solidFill>
                <a:srgbClr val="3CBFAE"/>
              </a:solidFill>
              <a:effectLst/>
              <a:uLnTx/>
              <a:uFillTx/>
              <a:latin typeface="Arial" panose="020B0604020202020204"/>
              <a:ea typeface="+mn-ea"/>
              <a:cs typeface="+mn-cs"/>
            </a:endParaRPr>
          </a:p>
        </p:txBody>
      </p:sp>
      <p:sp>
        <p:nvSpPr>
          <p:cNvPr id="6" name="Oval 5" descr="circle">
            <a:extLst>
              <a:ext uri="{FF2B5EF4-FFF2-40B4-BE49-F238E27FC236}">
                <a16:creationId xmlns:a16="http://schemas.microsoft.com/office/drawing/2014/main" id="{EF79A559-22FE-62EF-FD36-AD5FF37A138C}"/>
              </a:ext>
            </a:extLst>
          </p:cNvPr>
          <p:cNvSpPr/>
          <p:nvPr/>
        </p:nvSpPr>
        <p:spPr>
          <a:xfrm>
            <a:off x="9609201" y="2494407"/>
            <a:ext cx="2070735" cy="248793"/>
          </a:xfrm>
          <a:prstGeom prst="ellipse">
            <a:avLst/>
          </a:prstGeom>
          <a:no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693363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10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00"/>
            <a:ext cx="9474200" cy="825500"/>
          </a:xfrm>
        </p:spPr>
        <p:txBody>
          <a:bodyPr>
            <a:normAutofit/>
          </a:bodyPr>
          <a:lstStyle/>
          <a:p>
            <a:pPr algn="ctr"/>
            <a:r>
              <a:rPr lang="en-US" sz="4400" dirty="0"/>
              <a:t>     </a:t>
            </a:r>
            <a:r>
              <a:rPr lang="en-US" sz="4400" b="1" dirty="0">
                <a:solidFill>
                  <a:schemeClr val="tx2"/>
                </a:solidFill>
              </a:rPr>
              <a:t>Special Building Fund   </a:t>
            </a:r>
          </a:p>
        </p:txBody>
      </p:sp>
      <p:graphicFrame>
        <p:nvGraphicFramePr>
          <p:cNvPr id="3" name="Diagram 2"/>
          <p:cNvGraphicFramePr/>
          <p:nvPr/>
        </p:nvGraphicFramePr>
        <p:xfrm>
          <a:off x="1117600" y="1356624"/>
          <a:ext cx="5181600" cy="50948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768348" y="5596133"/>
            <a:ext cx="39133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Purpose</a:t>
            </a:r>
            <a:endParaRPr kumimoji="0" lang="en-US" sz="16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endParaRPr>
          </a:p>
        </p:txBody>
      </p:sp>
      <p:sp>
        <p:nvSpPr>
          <p:cNvPr id="12" name="Rounded Rectangle 11">
            <a:extLst>
              <a:ext uri="{C183D7F6-B498-43B3-948B-1728B52AA6E4}">
                <adec:decorative xmlns:adec="http://schemas.microsoft.com/office/drawing/2017/decorative" val="1"/>
              </a:ext>
            </a:extLst>
          </p:cNvPr>
          <p:cNvSpPr/>
          <p:nvPr/>
        </p:nvSpPr>
        <p:spPr>
          <a:xfrm>
            <a:off x="7445425" y="1800830"/>
            <a:ext cx="3446719" cy="4267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Medium"/>
              <a:ea typeface="+mn-ea"/>
              <a:cs typeface="+mn-cs"/>
            </a:endParaRPr>
          </a:p>
        </p:txBody>
      </p:sp>
      <p:pic>
        <p:nvPicPr>
          <p:cNvPr id="11" name="Picture 10" descr="Vector gratis: Bolsa, Dinero, La Riqueza, Ingresos ..."/>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97284" y="1087482"/>
            <a:ext cx="1371601" cy="1742067"/>
          </a:xfrm>
          <a:prstGeom prst="rect">
            <a:avLst/>
          </a:prstGeom>
        </p:spPr>
      </p:pic>
      <p:sp>
        <p:nvSpPr>
          <p:cNvPr id="13" name="TextBox 12"/>
          <p:cNvSpPr txBox="1"/>
          <p:nvPr/>
        </p:nvSpPr>
        <p:spPr>
          <a:xfrm>
            <a:off x="7454894" y="3083799"/>
            <a:ext cx="3483646" cy="29238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Revenue Source: Taxes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Levy is Restricted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14¢   </a:t>
            </a:r>
            <a:r>
              <a:rPr kumimoji="0" lang="en-US" sz="2800" b="0" i="0" u="none" strike="noStrike" kern="1200" cap="none" spc="0" normalizeH="0" baseline="0" noProof="0" dirty="0">
                <a:ln>
                  <a:noFill/>
                </a:ln>
                <a:solidFill>
                  <a:srgbClr val="001689"/>
                </a:solidFill>
                <a:effectLst/>
                <a:uLnTx/>
                <a:uFillTx/>
                <a:latin typeface="Franklin Gothic Medium"/>
                <a:ea typeface="+mn-ea"/>
                <a:cs typeface="+mn-cs"/>
              </a:rPr>
              <a:t>(*17.5¢)</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1689"/>
              </a:solidFill>
              <a:effectLst/>
              <a:uLnTx/>
              <a:uFillTx/>
              <a:latin typeface="Franklin Gothic Medium"/>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Franklin Gothic Medium"/>
                <a:ea typeface="+mn-ea"/>
                <a:cs typeface="+mn-cs"/>
              </a:rPr>
              <a:t>Part of the $1.05</a:t>
            </a:r>
          </a:p>
        </p:txBody>
      </p:sp>
      <p:sp>
        <p:nvSpPr>
          <p:cNvPr id="8" name="TextBox 7"/>
          <p:cNvSpPr txBox="1"/>
          <p:nvPr/>
        </p:nvSpPr>
        <p:spPr>
          <a:xfrm>
            <a:off x="1139364" y="3556000"/>
            <a:ext cx="2438400"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Franklin Gothic Medium"/>
                <a:ea typeface="+mn-ea"/>
                <a:cs typeface="+mn-cs"/>
              </a:rPr>
              <a:t>New Building Projects, Purchase Sites &amp; Buildings </a:t>
            </a:r>
          </a:p>
        </p:txBody>
      </p:sp>
      <p:sp>
        <p:nvSpPr>
          <p:cNvPr id="9" name="TextBox 8"/>
          <p:cNvSpPr txBox="1"/>
          <p:nvPr/>
        </p:nvSpPr>
        <p:spPr>
          <a:xfrm>
            <a:off x="3973870" y="3600897"/>
            <a:ext cx="22860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Franklin Gothic Medium"/>
                <a:ea typeface="+mn-ea"/>
                <a:cs typeface="+mn-cs"/>
              </a:rPr>
              <a:t>Purchase Furnishings for New Facilities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Franklin Gothic Medium"/>
              <a:ea typeface="+mn-ea"/>
              <a:cs typeface="+mn-cs"/>
            </a:endParaRPr>
          </a:p>
        </p:txBody>
      </p:sp>
      <p:sp>
        <p:nvSpPr>
          <p:cNvPr id="10" name="TextBox 9"/>
          <p:cNvSpPr txBox="1"/>
          <p:nvPr/>
        </p:nvSpPr>
        <p:spPr>
          <a:xfrm>
            <a:off x="1920749" y="5104826"/>
            <a:ext cx="3913337" cy="584775"/>
          </a:xfrm>
          <a:prstGeom prst="rect">
            <a:avLst/>
          </a:prstGeom>
          <a:solidFill>
            <a:schemeClr val="accent1">
              <a:hueOff val="0"/>
              <a:satOff val="0"/>
              <a:lumOff val="0"/>
            </a:schemeClr>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1689"/>
                </a:solidFill>
                <a:effectLst/>
                <a:uLnTx/>
                <a:uFillTx/>
                <a:latin typeface="Bernard MT Condensed" panose="02050806060905020404" pitchFamily="18" charset="0"/>
                <a:ea typeface="+mn-ea"/>
                <a:cs typeface="+mn-cs"/>
              </a:rPr>
              <a:t>Improvement of Site</a:t>
            </a:r>
          </a:p>
        </p:txBody>
      </p:sp>
    </p:spTree>
    <p:extLst>
      <p:ext uri="{BB962C8B-B14F-4D97-AF65-F5344CB8AC3E}">
        <p14:creationId xmlns:p14="http://schemas.microsoft.com/office/powerpoint/2010/main" val="21694193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8058F2-41DC-A179-D643-6087C7827A1A}"/>
              </a:ext>
            </a:extLst>
          </p:cNvPr>
          <p:cNvPicPr>
            <a:picLocks noChangeAspect="1"/>
          </p:cNvPicPr>
          <p:nvPr/>
        </p:nvPicPr>
        <p:blipFill>
          <a:blip r:embed="rId2"/>
          <a:stretch>
            <a:fillRect/>
          </a:stretch>
        </p:blipFill>
        <p:spPr>
          <a:xfrm>
            <a:off x="5373022" y="1424946"/>
            <a:ext cx="6344058" cy="4297733"/>
          </a:xfrm>
          <a:prstGeom prst="rect">
            <a:avLst/>
          </a:prstGeom>
        </p:spPr>
      </p:pic>
      <p:sp>
        <p:nvSpPr>
          <p:cNvPr id="3" name="Title 1">
            <a:extLst>
              <a:ext uri="{FF2B5EF4-FFF2-40B4-BE49-F238E27FC236}">
                <a16:creationId xmlns:a16="http://schemas.microsoft.com/office/drawing/2014/main" id="{2FDDD79B-076A-E48A-665E-19BE2D00FEBF}"/>
              </a:ext>
            </a:extLst>
          </p:cNvPr>
          <p:cNvSpPr txBox="1">
            <a:spLocks/>
          </p:cNvSpPr>
          <p:nvPr/>
        </p:nvSpPr>
        <p:spPr>
          <a:xfrm>
            <a:off x="0" y="430621"/>
            <a:ext cx="12192000" cy="9061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Functions of the LC-2</a:t>
            </a:r>
          </a:p>
        </p:txBody>
      </p:sp>
      <p:sp>
        <p:nvSpPr>
          <p:cNvPr id="4" name="Content Placeholder 2">
            <a:extLst>
              <a:ext uri="{FF2B5EF4-FFF2-40B4-BE49-F238E27FC236}">
                <a16:creationId xmlns:a16="http://schemas.microsoft.com/office/drawing/2014/main" id="{49E2D8D7-D60A-6E28-1DFE-91DB4F682D26}"/>
              </a:ext>
            </a:extLst>
          </p:cNvPr>
          <p:cNvSpPr txBox="1">
            <a:spLocks/>
          </p:cNvSpPr>
          <p:nvPr/>
        </p:nvSpPr>
        <p:spPr>
          <a:xfrm>
            <a:off x="563821" y="1424945"/>
            <a:ext cx="4670653" cy="4690105"/>
          </a:xfrm>
          <a:prstGeom prst="rect">
            <a:avLst/>
          </a:prstGeom>
        </p:spPr>
        <p:txBody>
          <a:bodyPr vert="horz" lIns="0" tIns="228600" rIns="0" bIns="0" rtlCol="0">
            <a:normAutofit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a:spcBef>
                <a:spcPts val="0"/>
              </a:spcBef>
              <a:spcAft>
                <a:spcPts val="600"/>
              </a:spcAft>
              <a:defRPr/>
            </a:pPr>
            <a:r>
              <a:rPr lang="en-US" sz="2000" dirty="0">
                <a:solidFill>
                  <a:srgbClr val="A15FBE"/>
                </a:solidFill>
                <a:latin typeface="Arial" pitchFamily="34"/>
                <a:cs typeface="Arial" pitchFamily="34"/>
              </a:rPr>
              <a:t>Amounts entered on the budget worksheet will pre-populate once the worksheet has been uploaded</a:t>
            </a:r>
          </a:p>
          <a:p>
            <a:pPr marL="0" marR="0" lvl="0" indent="-228600" algn="l" defTabSz="914400" rtl="0" eaLnBrk="1" fontAlgn="auto" latinLnBrk="0" hangingPunct="1">
              <a:lnSpc>
                <a:spcPct val="90000"/>
              </a:lnSpc>
              <a:spcBef>
                <a:spcPts val="0"/>
              </a:spcBef>
              <a:spcAft>
                <a:spcPts val="600"/>
              </a:spcAft>
              <a:buClrTx/>
              <a:buSzTx/>
              <a:buFont typeface="Arial"/>
              <a:buChar char="•"/>
              <a:tabLst/>
              <a:defRPr/>
            </a:pPr>
            <a:endParaRPr kumimoji="0" lang="en-US" sz="2000" b="0" i="0" u="none" strike="noStrike" kern="1200" cap="none" spc="0" normalizeH="0" baseline="0" noProof="0" dirty="0">
              <a:ln>
                <a:noFill/>
              </a:ln>
              <a:solidFill>
                <a:srgbClr val="A15FBE"/>
              </a:solidFill>
              <a:effectLst/>
              <a:uLnTx/>
              <a:uFillTx/>
              <a:latin typeface="Arial" pitchFamily="3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mn-cs"/>
              </a:rPr>
              <a:t>Confirms that the budget is in compliance &amp; does not exceed limitations</a:t>
            </a:r>
          </a:p>
          <a:p>
            <a:pPr marL="0" marR="0" lvl="0" indent="0" algn="l" defTabSz="914400" rtl="0" eaLnBrk="1" fontAlgn="auto" latinLnBrk="0" hangingPunct="1">
              <a:lnSpc>
                <a:spcPct val="90000"/>
              </a:lnSpc>
              <a:spcBef>
                <a:spcPts val="0"/>
              </a:spcBef>
              <a:spcAft>
                <a:spcPts val="600"/>
              </a:spcAft>
              <a:buClrTx/>
              <a:buSzTx/>
              <a:buFont typeface="Arial"/>
              <a:buNone/>
              <a:tabLst/>
              <a:defRPr/>
            </a:pPr>
            <a:r>
              <a:rPr kumimoji="0" lang="en-US" sz="2000" b="0" i="0" u="none" strike="noStrike" kern="1200" cap="none" spc="0" normalizeH="0" baseline="0" noProof="0" dirty="0">
                <a:ln>
                  <a:noFill/>
                </a:ln>
                <a:solidFill>
                  <a:srgbClr val="6FC5E7">
                    <a:lumMod val="75000"/>
                  </a:srgbClr>
                </a:solidFill>
                <a:effectLst/>
                <a:uLnTx/>
                <a:uFillTx/>
                <a:latin typeface="Arial" pitchFamily="34"/>
                <a:ea typeface="+mn-ea"/>
                <a:cs typeface="+mn-cs"/>
              </a:rPr>
              <a:t>   -  If limitations have been exceeded, you will receive an error message</a:t>
            </a:r>
          </a:p>
          <a:p>
            <a:pPr marL="0" marR="0" lvl="0" indent="0" algn="l" defTabSz="914400" rtl="0" eaLnBrk="1" fontAlgn="auto" latinLnBrk="0" hangingPunct="1">
              <a:lnSpc>
                <a:spcPct val="90000"/>
              </a:lnSpc>
              <a:spcBef>
                <a:spcPts val="0"/>
              </a:spcBef>
              <a:spcAft>
                <a:spcPts val="600"/>
              </a:spcAft>
              <a:buClrTx/>
              <a:buSzTx/>
              <a:buFont typeface="Arial"/>
              <a:buNone/>
              <a:tabLst/>
              <a:defRPr/>
            </a:pPr>
            <a:endParaRPr lang="en-US" sz="2000" dirty="0">
              <a:solidFill>
                <a:srgbClr val="6FC5E7">
                  <a:lumMod val="75000"/>
                </a:srgbClr>
              </a:solidFill>
              <a:latin typeface="Arial" pitchFamily="34"/>
            </a:endParaRPr>
          </a:p>
          <a:p>
            <a:pPr>
              <a:spcBef>
                <a:spcPts val="0"/>
              </a:spcBef>
              <a:spcAft>
                <a:spcPts val="600"/>
              </a:spcAft>
              <a:defRPr/>
            </a:pPr>
            <a:r>
              <a:rPr lang="en-US" sz="2000" dirty="0">
                <a:solidFill>
                  <a:srgbClr val="A15FBE"/>
                </a:solidFill>
                <a:latin typeface="Arial" pitchFamily="34"/>
              </a:rPr>
              <a:t>Calculates any </a:t>
            </a:r>
            <a:r>
              <a:rPr lang="en-US" sz="2000" dirty="0">
                <a:solidFill>
                  <a:srgbClr val="F8648E"/>
                </a:solidFill>
                <a:latin typeface="Arial" pitchFamily="34"/>
              </a:rPr>
              <a:t>Unused Budget Authority</a:t>
            </a:r>
            <a:endParaRPr lang="en-US" sz="2000" dirty="0">
              <a:solidFill>
                <a:srgbClr val="F8648E"/>
              </a:solidFill>
            </a:endParaRPr>
          </a:p>
          <a:p>
            <a:pPr marL="0" marR="0" lvl="0" indent="0" algn="l" defTabSz="914400" rtl="0" eaLnBrk="1" fontAlgn="auto" latinLnBrk="0" hangingPunct="1">
              <a:lnSpc>
                <a:spcPct val="90000"/>
              </a:lnSpc>
              <a:spcBef>
                <a:spcPts val="0"/>
              </a:spcBef>
              <a:spcAft>
                <a:spcPts val="600"/>
              </a:spcAft>
              <a:buClrTx/>
              <a:buSzTx/>
              <a:buFont typeface="Arial"/>
              <a:buNone/>
              <a:tabLst/>
              <a:defRPr/>
            </a:pPr>
            <a:endParaRPr kumimoji="0" lang="en-US" sz="2000" b="0" i="0" u="none" strike="noStrike" kern="1200" cap="none" spc="0" normalizeH="0" baseline="0" noProof="0" dirty="0">
              <a:ln>
                <a:noFill/>
              </a:ln>
              <a:solidFill>
                <a:srgbClr val="A15FBE"/>
              </a:solidFill>
              <a:effectLst/>
              <a:uLnTx/>
              <a:uFillTx/>
              <a:latin typeface="Arial" pitchFamily="34"/>
              <a:ea typeface="+mn-ea"/>
              <a:cs typeface="+mn-cs"/>
            </a:endParaRPr>
          </a:p>
          <a:p>
            <a:pPr marL="0" marR="0" lvl="0" indent="-228600" algn="l" defTabSz="914400" rtl="0" eaLnBrk="1" fontAlgn="auto" latinLnBrk="0" hangingPunct="1">
              <a:lnSpc>
                <a:spcPct val="90000"/>
              </a:lnSpc>
              <a:spcBef>
                <a:spcPts val="0"/>
              </a:spcBef>
              <a:spcAft>
                <a:spcPts val="600"/>
              </a:spcAft>
              <a:buClrTx/>
              <a:buSzTx/>
              <a:buFont typeface="Arial"/>
              <a:buChar char="•"/>
              <a:tabLst/>
              <a:defRPr/>
            </a:pPr>
            <a:r>
              <a:rPr kumimoji="0" lang="en-US" sz="2000" b="0" i="0" u="none" strike="noStrike" kern="1200" cap="none" spc="0" normalizeH="0" baseline="0" noProof="0" dirty="0">
                <a:ln>
                  <a:noFill/>
                </a:ln>
                <a:solidFill>
                  <a:srgbClr val="A15FBE"/>
                </a:solidFill>
                <a:effectLst/>
                <a:uLnTx/>
                <a:uFillTx/>
                <a:latin typeface="Arial" pitchFamily="34"/>
                <a:ea typeface="+mn-ea"/>
                <a:cs typeface="+mn-cs"/>
              </a:rPr>
              <a:t>Any Special Grants will need to be entered into the </a:t>
            </a:r>
            <a:r>
              <a:rPr kumimoji="0" lang="en-US" sz="2000" b="0" i="0" u="none" strike="noStrike" kern="1200" cap="none" spc="0" normalizeH="0" baseline="0" noProof="0" dirty="0">
                <a:ln>
                  <a:noFill/>
                </a:ln>
                <a:solidFill>
                  <a:srgbClr val="00B050"/>
                </a:solidFill>
                <a:effectLst/>
                <a:uLnTx/>
                <a:uFillTx/>
                <a:latin typeface="Arial" pitchFamily="34"/>
                <a:ea typeface="+mn-ea"/>
                <a:cs typeface="+mn-cs"/>
              </a:rPr>
              <a:t>Special Grants Funds List (B-110)</a:t>
            </a:r>
          </a:p>
          <a:p>
            <a:pPr marL="0" marR="0" lvl="0" indent="-228600" algn="l" defTabSz="914400" rtl="0" eaLnBrk="1" fontAlgn="auto" latinLnBrk="0" hangingPunct="1">
              <a:lnSpc>
                <a:spcPct val="90000"/>
              </a:lnSpc>
              <a:spcBef>
                <a:spcPts val="0"/>
              </a:spcBef>
              <a:spcAft>
                <a:spcPts val="600"/>
              </a:spcAft>
              <a:buClrTx/>
              <a:buSzTx/>
              <a:buFont typeface="Arial"/>
              <a:buChar char="•"/>
              <a:tabLst/>
              <a:defRPr/>
            </a:pPr>
            <a:endParaRPr kumimoji="0" lang="en-US" sz="2000" b="0" i="0" u="none" strike="noStrike" kern="1200" cap="none" spc="0" normalizeH="0" baseline="0" noProof="0" dirty="0">
              <a:ln>
                <a:noFill/>
              </a:ln>
              <a:solidFill>
                <a:srgbClr val="A15FBE"/>
              </a:solidFill>
              <a:effectLst/>
              <a:uLnTx/>
              <a:uFillTx/>
              <a:latin typeface="Arial" pitchFamily="34"/>
              <a:ea typeface="+mn-ea"/>
              <a:cs typeface="+mn-cs"/>
            </a:endParaRPr>
          </a:p>
        </p:txBody>
      </p:sp>
      <p:sp>
        <p:nvSpPr>
          <p:cNvPr id="5" name="Rectangle 4">
            <a:extLst>
              <a:ext uri="{FF2B5EF4-FFF2-40B4-BE49-F238E27FC236}">
                <a16:creationId xmlns:a16="http://schemas.microsoft.com/office/drawing/2014/main" id="{33128D9F-5570-8431-EF69-D804BAE50488}"/>
              </a:ext>
            </a:extLst>
          </p:cNvPr>
          <p:cNvSpPr/>
          <p:nvPr/>
        </p:nvSpPr>
        <p:spPr>
          <a:xfrm>
            <a:off x="5507664" y="1651216"/>
            <a:ext cx="6120515" cy="371546"/>
          </a:xfrm>
          <a:prstGeom prst="rect">
            <a:avLst/>
          </a:prstGeom>
          <a:solidFill>
            <a:srgbClr val="0C20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2026/27 Section B: General Fund Budget of Disbursements &amp; Transfers and Unused Budget Authority</a:t>
            </a:r>
          </a:p>
        </p:txBody>
      </p:sp>
      <p:sp>
        <p:nvSpPr>
          <p:cNvPr id="6" name="Rectangle 5">
            <a:extLst>
              <a:ext uri="{FF2B5EF4-FFF2-40B4-BE49-F238E27FC236}">
                <a16:creationId xmlns:a16="http://schemas.microsoft.com/office/drawing/2014/main" id="{0AC7FFAA-64A6-D98F-54C4-5E41A9ED479B}"/>
              </a:ext>
            </a:extLst>
          </p:cNvPr>
          <p:cNvSpPr/>
          <p:nvPr/>
        </p:nvSpPr>
        <p:spPr>
          <a:xfrm>
            <a:off x="5508846" y="2033181"/>
            <a:ext cx="4305005" cy="19262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General Fund Budget of Disbursements &amp; 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rPr>
              <a:t>2026/27 Special Grants Fund List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Special Education Budget of Disbursements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General Fund Lid Exclusions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Total Adjusted General Fund Budget of Disbursements &amp;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Transfers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Unused Budget Authority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endParaRPr>
          </a:p>
        </p:txBody>
      </p:sp>
      <p:cxnSp>
        <p:nvCxnSpPr>
          <p:cNvPr id="7" name="Straight Connector 6">
            <a:extLst>
              <a:ext uri="{FF2B5EF4-FFF2-40B4-BE49-F238E27FC236}">
                <a16:creationId xmlns:a16="http://schemas.microsoft.com/office/drawing/2014/main" id="{D100F22D-56B6-43F5-4000-3E45885207A7}"/>
              </a:ext>
              <a:ext uri="{C183D7F6-B498-43B3-948B-1728B52AA6E4}">
                <adec:decorative xmlns:adec="http://schemas.microsoft.com/office/drawing/2017/decorative" val="1"/>
              </a:ext>
            </a:extLst>
          </p:cNvPr>
          <p:cNvCxnSpPr/>
          <p:nvPr/>
        </p:nvCxnSpPr>
        <p:spPr>
          <a:xfrm>
            <a:off x="5508846" y="1656425"/>
            <a:ext cx="0" cy="2333147"/>
          </a:xfrm>
          <a:prstGeom prst="line">
            <a:avLst/>
          </a:prstGeom>
        </p:spPr>
        <p:style>
          <a:lnRef idx="1">
            <a:schemeClr val="dk1"/>
          </a:lnRef>
          <a:fillRef idx="0">
            <a:schemeClr val="dk1"/>
          </a:fillRef>
          <a:effectRef idx="0">
            <a:schemeClr val="dk1"/>
          </a:effectRef>
          <a:fontRef idx="minor">
            <a:schemeClr val="tx1"/>
          </a:fontRef>
        </p:style>
      </p:cxnSp>
      <p:sp>
        <p:nvSpPr>
          <p:cNvPr id="8" name="Rectangle 7">
            <a:extLst>
              <a:ext uri="{FF2B5EF4-FFF2-40B4-BE49-F238E27FC236}">
                <a16:creationId xmlns:a16="http://schemas.microsoft.com/office/drawing/2014/main" id="{A7928E2E-50B3-B486-0A4A-E2AFB873087C}"/>
              </a:ext>
            </a:extLst>
          </p:cNvPr>
          <p:cNvSpPr/>
          <p:nvPr/>
        </p:nvSpPr>
        <p:spPr>
          <a:xfrm>
            <a:off x="5508846" y="4331289"/>
            <a:ext cx="4305005" cy="153737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2025/26 Total Unused Budget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2025/26 General Fund Expenditure Growth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Adjusted Unused Budget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Unused Budget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Total Unused Budget Authority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(Carries forward into future school fiscal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endParaRPr>
          </a:p>
        </p:txBody>
      </p:sp>
      <p:cxnSp>
        <p:nvCxnSpPr>
          <p:cNvPr id="9" name="Straight Connector 8">
            <a:extLst>
              <a:ext uri="{FF2B5EF4-FFF2-40B4-BE49-F238E27FC236}">
                <a16:creationId xmlns:a16="http://schemas.microsoft.com/office/drawing/2014/main" id="{A891B5A8-7FB9-6C66-A06B-3C9CE3797B79}"/>
              </a:ext>
              <a:ext uri="{C183D7F6-B498-43B3-948B-1728B52AA6E4}">
                <adec:decorative xmlns:adec="http://schemas.microsoft.com/office/drawing/2017/decorative" val="1"/>
              </a:ext>
            </a:extLst>
          </p:cNvPr>
          <p:cNvCxnSpPr>
            <a:cxnSpLocks/>
          </p:cNvCxnSpPr>
          <p:nvPr/>
        </p:nvCxnSpPr>
        <p:spPr>
          <a:xfrm>
            <a:off x="5508846" y="4105458"/>
            <a:ext cx="0" cy="153737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8FB4A623-2191-85A3-8308-6380F1CA2E7D}"/>
              </a:ext>
              <a:ext uri="{C183D7F6-B498-43B3-948B-1728B52AA6E4}">
                <adec:decorative xmlns:adec="http://schemas.microsoft.com/office/drawing/2017/decorative" val="1"/>
              </a:ext>
            </a:extLst>
          </p:cNvPr>
          <p:cNvCxnSpPr>
            <a:cxnSpLocks/>
          </p:cNvCxnSpPr>
          <p:nvPr/>
        </p:nvCxnSpPr>
        <p:spPr>
          <a:xfrm flipH="1">
            <a:off x="5507664" y="5658838"/>
            <a:ext cx="6120515" cy="0"/>
          </a:xfrm>
          <a:prstGeom prst="line">
            <a:avLst/>
          </a:prstGeom>
        </p:spPr>
        <p:style>
          <a:lnRef idx="3">
            <a:schemeClr val="dk1"/>
          </a:lnRef>
          <a:fillRef idx="0">
            <a:schemeClr val="dk1"/>
          </a:fillRef>
          <a:effectRef idx="2">
            <a:schemeClr val="dk1"/>
          </a:effectRef>
          <a:fontRef idx="minor">
            <a:schemeClr val="tx1"/>
          </a:fontRef>
        </p:style>
      </p:cxnSp>
      <p:sp>
        <p:nvSpPr>
          <p:cNvPr id="11" name="Rectangle 10">
            <a:extLst>
              <a:ext uri="{FF2B5EF4-FFF2-40B4-BE49-F238E27FC236}">
                <a16:creationId xmlns:a16="http://schemas.microsoft.com/office/drawing/2014/main" id="{5C71F9E5-D4B0-0DBB-FBC9-A8ACD52C8224}"/>
              </a:ext>
              <a:ext uri="{C183D7F6-B498-43B3-948B-1728B52AA6E4}">
                <adec:decorative xmlns:adec="http://schemas.microsoft.com/office/drawing/2017/decorative" val="1"/>
              </a:ext>
            </a:extLst>
          </p:cNvPr>
          <p:cNvSpPr/>
          <p:nvPr/>
        </p:nvSpPr>
        <p:spPr>
          <a:xfrm>
            <a:off x="10410825" y="2305050"/>
            <a:ext cx="933450" cy="169926"/>
          </a:xfrm>
          <a:prstGeom prst="rect">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1CFD652-6F1E-3597-6C01-4494752B1251}"/>
              </a:ext>
              <a:ext uri="{C183D7F6-B498-43B3-948B-1728B52AA6E4}">
                <adec:decorative xmlns:adec="http://schemas.microsoft.com/office/drawing/2017/decorative" val="1"/>
              </a:ext>
            </a:extLst>
          </p:cNvPr>
          <p:cNvSpPr/>
          <p:nvPr/>
        </p:nvSpPr>
        <p:spPr>
          <a:xfrm>
            <a:off x="10410825" y="3541407"/>
            <a:ext cx="933450" cy="228589"/>
          </a:xfrm>
          <a:prstGeom prst="rect">
            <a:avLst/>
          </a:prstGeom>
          <a:noFill/>
          <a:ln w="38100">
            <a:solidFill>
              <a:srgbClr val="F864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Rectangle 12">
            <a:extLst>
              <a:ext uri="{FF2B5EF4-FFF2-40B4-BE49-F238E27FC236}">
                <a16:creationId xmlns:a16="http://schemas.microsoft.com/office/drawing/2014/main" id="{BA58180D-6455-3E52-CA91-62E997329BFC}"/>
              </a:ext>
              <a:ext uri="{C183D7F6-B498-43B3-948B-1728B52AA6E4}">
                <adec:decorative xmlns:adec="http://schemas.microsoft.com/office/drawing/2017/decorative" val="1"/>
              </a:ext>
            </a:extLst>
          </p:cNvPr>
          <p:cNvSpPr/>
          <p:nvPr/>
        </p:nvSpPr>
        <p:spPr>
          <a:xfrm>
            <a:off x="10410825" y="5033665"/>
            <a:ext cx="933450" cy="228589"/>
          </a:xfrm>
          <a:prstGeom prst="rect">
            <a:avLst/>
          </a:prstGeom>
          <a:noFill/>
          <a:ln w="38100">
            <a:solidFill>
              <a:srgbClr val="F8648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90723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CE2A1059-95CF-CB68-D474-75C88211F0D3}"/>
              </a:ext>
              <a:ext uri="{C183D7F6-B498-43B3-948B-1728B52AA6E4}">
                <adec:decorative xmlns:adec="http://schemas.microsoft.com/office/drawing/2017/decorative" val="1"/>
              </a:ext>
            </a:extLst>
          </p:cNvPr>
          <p:cNvSpPr txBox="1">
            <a:spLocks/>
          </p:cNvSpPr>
          <p:nvPr/>
        </p:nvSpPr>
        <p:spPr>
          <a:xfrm>
            <a:off x="1082549" y="4972009"/>
            <a:ext cx="9766733" cy="1440841"/>
          </a:xfrm>
          <a:prstGeom prst="rect">
            <a:avLst/>
          </a:prstGeom>
        </p:spPr>
        <p:txBody>
          <a:bodyPr vert="horz" lIns="0" tIns="22860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3464" marR="0" lvl="0" indent="-228600" algn="l" defTabSz="457200" rtl="0" eaLnBrk="1" fontAlgn="auto" latinLnBrk="0" hangingPunct="1">
              <a:lnSpc>
                <a:spcPct val="60000"/>
              </a:lnSpc>
              <a:spcBef>
                <a:spcPts val="0"/>
              </a:spcBef>
              <a:spcAft>
                <a:spcPts val="0"/>
              </a:spcAft>
              <a:buClrTx/>
              <a:buSzTx/>
              <a:buFont typeface="Arial"/>
              <a:buChar char="•"/>
              <a:tabLst/>
              <a:defRPr/>
            </a:pPr>
            <a:endParaRPr kumimoji="0" lang="en-US" sz="2400" b="0" i="0" u="none" strike="noStrike" kern="1200" cap="none" spc="0" normalizeH="0" baseline="0" noProof="0" dirty="0">
              <a:ln>
                <a:noFill/>
              </a:ln>
              <a:solidFill>
                <a:srgbClr val="A15FBE"/>
              </a:solidFill>
              <a:effectLst/>
              <a:uLnTx/>
              <a:uFillTx/>
              <a:latin typeface="Arial" pitchFamily="34"/>
              <a:ea typeface="+mn-ea"/>
              <a:cs typeface="+mn-cs"/>
            </a:endParaRPr>
          </a:p>
          <a:p>
            <a:pPr marL="283464" marR="0" lvl="0" indent="-228600" algn="l" defTabSz="914400" rtl="0" eaLnBrk="1" fontAlgn="auto" latinLnBrk="0" hangingPunct="1">
              <a:lnSpc>
                <a:spcPct val="70000"/>
              </a:lnSpc>
              <a:spcBef>
                <a:spcPts val="1800"/>
              </a:spcBef>
              <a:spcAft>
                <a:spcPts val="0"/>
              </a:spcAft>
              <a:buClrTx/>
              <a:buSzTx/>
              <a:buFont typeface="Arial"/>
              <a:buChar char="•"/>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pic>
        <p:nvPicPr>
          <p:cNvPr id="3" name="Picture 2">
            <a:extLst>
              <a:ext uri="{FF2B5EF4-FFF2-40B4-BE49-F238E27FC236}">
                <a16:creationId xmlns:a16="http://schemas.microsoft.com/office/drawing/2014/main" id="{878F640C-1243-1E7F-287B-851EEED8D775}"/>
              </a:ext>
            </a:extLst>
          </p:cNvPr>
          <p:cNvPicPr>
            <a:picLocks noChangeAspect="1"/>
          </p:cNvPicPr>
          <p:nvPr/>
        </p:nvPicPr>
        <p:blipFill>
          <a:blip r:embed="rId2"/>
          <a:stretch>
            <a:fillRect/>
          </a:stretch>
        </p:blipFill>
        <p:spPr>
          <a:xfrm>
            <a:off x="1565931" y="1714626"/>
            <a:ext cx="8799968" cy="2701944"/>
          </a:xfrm>
          <a:prstGeom prst="rect">
            <a:avLst/>
          </a:prstGeom>
        </p:spPr>
      </p:pic>
      <p:sp>
        <p:nvSpPr>
          <p:cNvPr id="4" name="Title 2">
            <a:extLst>
              <a:ext uri="{FF2B5EF4-FFF2-40B4-BE49-F238E27FC236}">
                <a16:creationId xmlns:a16="http://schemas.microsoft.com/office/drawing/2014/main" id="{ED4F4849-6DDA-B7DC-0129-123870792C70}"/>
              </a:ext>
            </a:extLst>
          </p:cNvPr>
          <p:cNvSpPr txBox="1">
            <a:spLocks/>
          </p:cNvSpPr>
          <p:nvPr/>
        </p:nvSpPr>
        <p:spPr>
          <a:xfrm>
            <a:off x="861526" y="401754"/>
            <a:ext cx="1046894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3CBFAE"/>
                </a:solidFill>
                <a:effectLst/>
                <a:uLnTx/>
                <a:uFillTx/>
                <a:latin typeface="Arial" panose="020B0604020202020204"/>
                <a:ea typeface="+mj-ea"/>
                <a:cs typeface="+mj-cs"/>
              </a:rPr>
              <a:t>Unused Budget Authority</a:t>
            </a:r>
          </a:p>
        </p:txBody>
      </p:sp>
      <p:sp>
        <p:nvSpPr>
          <p:cNvPr id="5" name="Content Placeholder 2">
            <a:extLst>
              <a:ext uri="{FF2B5EF4-FFF2-40B4-BE49-F238E27FC236}">
                <a16:creationId xmlns:a16="http://schemas.microsoft.com/office/drawing/2014/main" id="{B9C0062E-9CA0-8591-2FC5-AA771DDB59CE}"/>
              </a:ext>
            </a:extLst>
          </p:cNvPr>
          <p:cNvSpPr txBox="1">
            <a:spLocks/>
          </p:cNvSpPr>
          <p:nvPr/>
        </p:nvSpPr>
        <p:spPr>
          <a:xfrm>
            <a:off x="861526" y="4709160"/>
            <a:ext cx="10468947" cy="2148840"/>
          </a:xfrm>
          <a:prstGeom prst="rect">
            <a:avLst/>
          </a:prstGeom>
        </p:spPr>
        <p:txBody>
          <a:bodyPr vert="horz" lIns="0" tIns="228600" rIns="0" bIns="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3464" marR="0" lvl="0" indent="-228600" algn="l" defTabSz="457200" rtl="0" eaLnBrk="1" fontAlgn="auto" latinLnBrk="0" hangingPunct="1">
              <a:lnSpc>
                <a:spcPct val="8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rgbClr val="A15FBE"/>
                </a:solidFill>
                <a:effectLst/>
                <a:uLnTx/>
                <a:uFillTx/>
                <a:latin typeface="Arial" pitchFamily="34"/>
                <a:ea typeface="+mn-ea"/>
                <a:cs typeface="+mn-cs"/>
              </a:rPr>
              <a:t>If additional Budget Authority is needed, can enter the </a:t>
            </a:r>
            <a:r>
              <a:rPr kumimoji="0" lang="en-US" sz="2400" b="0" i="0" u="none" strike="noStrike" kern="1200" cap="none" spc="0" normalizeH="0" baseline="0" noProof="0" dirty="0">
                <a:ln>
                  <a:noFill/>
                </a:ln>
                <a:solidFill>
                  <a:srgbClr val="FF6600"/>
                </a:solidFill>
                <a:effectLst/>
                <a:uLnTx/>
                <a:uFillTx/>
                <a:latin typeface="Arial" pitchFamily="34"/>
                <a:ea typeface="+mn-ea"/>
                <a:cs typeface="+mn-cs"/>
              </a:rPr>
              <a:t>Prior Year’s Unused Budget Authority</a:t>
            </a:r>
            <a:r>
              <a:rPr kumimoji="0" lang="en-US" sz="2400" b="0" i="0" u="none" strike="noStrike" kern="1200" cap="none" spc="0" normalizeH="0" baseline="0" noProof="0" dirty="0">
                <a:ln>
                  <a:noFill/>
                </a:ln>
                <a:solidFill>
                  <a:srgbClr val="A15FBE"/>
                </a:solidFill>
                <a:effectLst/>
                <a:uLnTx/>
                <a:uFillTx/>
                <a:latin typeface="Arial" pitchFamily="34"/>
                <a:ea typeface="+mn-ea"/>
                <a:cs typeface="+mn-cs"/>
              </a:rPr>
              <a:t> into A-355</a:t>
            </a:r>
          </a:p>
          <a:p>
            <a:pPr marL="283464" marR="0" lvl="0" indent="-228600" algn="l" defTabSz="457200" rtl="0" eaLnBrk="1" fontAlgn="auto" latinLnBrk="0" hangingPunct="1">
              <a:lnSpc>
                <a:spcPct val="80000"/>
              </a:lnSpc>
              <a:spcBef>
                <a:spcPts val="0"/>
              </a:spcBef>
              <a:spcAft>
                <a:spcPts val="0"/>
              </a:spcAft>
              <a:buClrTx/>
              <a:buSzTx/>
              <a:buFont typeface="Arial"/>
              <a:buChar char="•"/>
              <a:tabLst/>
              <a:defRPr/>
            </a:pPr>
            <a:endParaRPr kumimoji="0" lang="en-US" sz="2400" b="0" i="0" u="none" strike="noStrike" kern="1200" cap="none" spc="0" normalizeH="0" baseline="0" noProof="0" dirty="0">
              <a:ln>
                <a:noFill/>
              </a:ln>
              <a:solidFill>
                <a:srgbClr val="A15FBE"/>
              </a:solidFill>
              <a:effectLst/>
              <a:uLnTx/>
              <a:uFillTx/>
              <a:latin typeface="Arial" pitchFamily="34"/>
              <a:ea typeface="+mn-ea"/>
              <a:cs typeface="+mn-cs"/>
            </a:endParaRPr>
          </a:p>
          <a:p>
            <a:pPr marL="283464" marR="0" lvl="0" indent="-228600" algn="l" defTabSz="457200" rtl="0" eaLnBrk="1" fontAlgn="auto" latinLnBrk="0" hangingPunct="1">
              <a:lnSpc>
                <a:spcPct val="80000"/>
              </a:lnSpc>
              <a:spcBef>
                <a:spcPts val="0"/>
              </a:spcBef>
              <a:spcAft>
                <a:spcPts val="0"/>
              </a:spcAft>
              <a:buClrTx/>
              <a:buSzTx/>
              <a:buFont typeface="Arial"/>
              <a:buChar char="•"/>
              <a:tabLst/>
              <a:defRPr/>
            </a:pPr>
            <a:r>
              <a:rPr kumimoji="0" lang="en-US" sz="2400" b="0" i="0" u="none" strike="noStrike" kern="1200" cap="none" spc="0" normalizeH="0" baseline="0" noProof="0" dirty="0">
                <a:ln>
                  <a:noFill/>
                </a:ln>
                <a:solidFill>
                  <a:srgbClr val="A15FBE"/>
                </a:solidFill>
                <a:effectLst/>
                <a:uLnTx/>
                <a:uFillTx/>
                <a:latin typeface="Arial" pitchFamily="34"/>
                <a:ea typeface="+mn-ea"/>
                <a:cs typeface="+mn-cs"/>
              </a:rPr>
              <a:t>The amount listed is the </a:t>
            </a:r>
            <a:r>
              <a:rPr kumimoji="0" lang="en-US" sz="2400" b="0" i="0" u="sng" strike="noStrike" kern="1200" cap="none" spc="0" normalizeH="0" baseline="0" noProof="0" dirty="0">
                <a:ln>
                  <a:noFill/>
                </a:ln>
                <a:solidFill>
                  <a:srgbClr val="A15FBE"/>
                </a:solidFill>
                <a:effectLst/>
                <a:uLnTx/>
                <a:uFillTx/>
                <a:latin typeface="Arial" pitchFamily="34"/>
                <a:ea typeface="+mn-ea"/>
                <a:cs typeface="+mn-cs"/>
              </a:rPr>
              <a:t>lesser</a:t>
            </a:r>
            <a:r>
              <a:rPr kumimoji="0" lang="en-US" sz="2400" b="0" i="0" u="none" strike="noStrike" kern="1200" cap="none" spc="0" normalizeH="0" baseline="0" noProof="0" dirty="0">
                <a:ln>
                  <a:noFill/>
                </a:ln>
                <a:solidFill>
                  <a:srgbClr val="A15FBE"/>
                </a:solidFill>
                <a:effectLst/>
                <a:uLnTx/>
                <a:uFillTx/>
                <a:latin typeface="Arial" pitchFamily="34"/>
                <a:ea typeface="+mn-ea"/>
                <a:cs typeface="+mn-cs"/>
              </a:rPr>
              <a:t> of 2% of the prior year’s adjusted General Fund expenditures or the prior year’s total Unused Budget Authority </a:t>
            </a:r>
          </a:p>
          <a:p>
            <a:pPr marL="283464" marR="0" lvl="0" indent="-228600" algn="l" defTabSz="457200" rtl="0" eaLnBrk="1" fontAlgn="auto" latinLnBrk="0" hangingPunct="1">
              <a:lnSpc>
                <a:spcPct val="60000"/>
              </a:lnSpc>
              <a:spcBef>
                <a:spcPts val="0"/>
              </a:spcBef>
              <a:spcAft>
                <a:spcPts val="0"/>
              </a:spcAft>
              <a:buClrTx/>
              <a:buSzTx/>
              <a:buFont typeface="Arial"/>
              <a:buChar char="•"/>
              <a:tabLst/>
              <a:defRPr/>
            </a:pPr>
            <a:endParaRPr kumimoji="0" lang="en-US" sz="2400" b="0" i="0" u="none" strike="noStrike" kern="1200" cap="none" spc="0" normalizeH="0" baseline="0" noProof="0" dirty="0">
              <a:ln>
                <a:noFill/>
              </a:ln>
              <a:solidFill>
                <a:srgbClr val="A15FBE"/>
              </a:solidFill>
              <a:effectLst/>
              <a:uLnTx/>
              <a:uFillTx/>
              <a:latin typeface="Arial" pitchFamily="34"/>
              <a:ea typeface="+mn-ea"/>
              <a:cs typeface="+mn-cs"/>
            </a:endParaRPr>
          </a:p>
          <a:p>
            <a:pPr marL="54864" marR="0" lvl="0" indent="0" algn="l" defTabSz="914400" rtl="0" eaLnBrk="1" fontAlgn="auto" latinLnBrk="0" hangingPunct="1">
              <a:lnSpc>
                <a:spcPct val="70000"/>
              </a:lnSpc>
              <a:spcBef>
                <a:spcPts val="1800"/>
              </a:spcBef>
              <a:spcAft>
                <a:spcPts val="0"/>
              </a:spcAft>
              <a:buClrTx/>
              <a:buSzTx/>
              <a:buFont typeface="Arial"/>
              <a:buNone/>
              <a:tabLst/>
              <a:defRPr/>
            </a:pP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 name="Rectangle: Rounded Corners 10" descr="Square around amount">
            <a:extLst>
              <a:ext uri="{FF2B5EF4-FFF2-40B4-BE49-F238E27FC236}">
                <a16:creationId xmlns:a16="http://schemas.microsoft.com/office/drawing/2014/main" id="{A6469C26-1B58-6879-3C61-6E2018E0A3F0}"/>
              </a:ext>
            </a:extLst>
          </p:cNvPr>
          <p:cNvSpPr/>
          <p:nvPr/>
        </p:nvSpPr>
        <p:spPr>
          <a:xfrm>
            <a:off x="3590925" y="3066506"/>
            <a:ext cx="981076" cy="21009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660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cxnSp>
        <p:nvCxnSpPr>
          <p:cNvPr id="7" name="Straight Arrow Connector 9" descr="Clipart arrow">
            <a:extLst>
              <a:ext uri="{FF2B5EF4-FFF2-40B4-BE49-F238E27FC236}">
                <a16:creationId xmlns:a16="http://schemas.microsoft.com/office/drawing/2014/main" id="{242E1A47-C7F7-9D94-AEFE-C3AE5A940CC0}"/>
              </a:ext>
            </a:extLst>
          </p:cNvPr>
          <p:cNvCxnSpPr>
            <a:cxnSpLocks/>
          </p:cNvCxnSpPr>
          <p:nvPr/>
        </p:nvCxnSpPr>
        <p:spPr>
          <a:xfrm flipV="1">
            <a:off x="4671588" y="3066506"/>
            <a:ext cx="3119296" cy="129773"/>
          </a:xfrm>
          <a:prstGeom prst="straightConnector1">
            <a:avLst/>
          </a:prstGeom>
          <a:noFill/>
          <a:ln w="104771" cap="flat">
            <a:solidFill>
              <a:srgbClr val="FF6600"/>
            </a:solidFill>
            <a:prstDash val="solid"/>
            <a:miter/>
            <a:tailEnd type="arrow"/>
          </a:ln>
        </p:spPr>
      </p:cxnSp>
      <p:sp>
        <p:nvSpPr>
          <p:cNvPr id="8" name="Rectangle 7">
            <a:extLst>
              <a:ext uri="{FF2B5EF4-FFF2-40B4-BE49-F238E27FC236}">
                <a16:creationId xmlns:a16="http://schemas.microsoft.com/office/drawing/2014/main" id="{4FF50AF7-84F0-64B7-9D9E-DD0EA4263995}"/>
              </a:ext>
            </a:extLst>
          </p:cNvPr>
          <p:cNvSpPr/>
          <p:nvPr/>
        </p:nvSpPr>
        <p:spPr>
          <a:xfrm>
            <a:off x="1712891" y="1845307"/>
            <a:ext cx="8515629" cy="336730"/>
          </a:xfrm>
          <a:prstGeom prst="rect">
            <a:avLst/>
          </a:prstGeom>
          <a:solidFill>
            <a:srgbClr val="0C20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2026/27 Section A: Calculation of Total Allowable Budget Authority</a:t>
            </a:r>
          </a:p>
        </p:txBody>
      </p:sp>
      <p:sp>
        <p:nvSpPr>
          <p:cNvPr id="9" name="Rectangle: Rounded Corners 10" descr="Square around amount">
            <a:extLst>
              <a:ext uri="{FF2B5EF4-FFF2-40B4-BE49-F238E27FC236}">
                <a16:creationId xmlns:a16="http://schemas.microsoft.com/office/drawing/2014/main" id="{A6A7691E-757D-0007-1D0F-96BEAA4C5E07}"/>
              </a:ext>
            </a:extLst>
          </p:cNvPr>
          <p:cNvSpPr/>
          <p:nvPr/>
        </p:nvSpPr>
        <p:spPr>
          <a:xfrm>
            <a:off x="8515350" y="2907259"/>
            <a:ext cx="1262634" cy="289019"/>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F660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Tree>
    <p:extLst>
      <p:ext uri="{BB962C8B-B14F-4D97-AF65-F5344CB8AC3E}">
        <p14:creationId xmlns:p14="http://schemas.microsoft.com/office/powerpoint/2010/main" val="352362434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LC2 Levy Override Screenshot">
            <a:extLst>
              <a:ext uri="{FF2B5EF4-FFF2-40B4-BE49-F238E27FC236}">
                <a16:creationId xmlns:a16="http://schemas.microsoft.com/office/drawing/2014/main" id="{0FE2B9EF-C592-D2A2-8591-2BAE374513C7}"/>
              </a:ext>
            </a:extLst>
          </p:cNvPr>
          <p:cNvPicPr>
            <a:picLocks noChangeAspect="1"/>
          </p:cNvPicPr>
          <p:nvPr/>
        </p:nvPicPr>
        <p:blipFill>
          <a:blip r:embed="rId3"/>
          <a:stretch>
            <a:fillRect/>
          </a:stretch>
        </p:blipFill>
        <p:spPr>
          <a:xfrm>
            <a:off x="1962305" y="3501624"/>
            <a:ext cx="8062164" cy="2651074"/>
          </a:xfrm>
          <a:prstGeom prst="rect">
            <a:avLst/>
          </a:prstGeom>
          <a:noFill/>
          <a:ln cap="flat">
            <a:noFill/>
          </a:ln>
        </p:spPr>
      </p:pic>
      <p:sp>
        <p:nvSpPr>
          <p:cNvPr id="23" name="Rectangle 22">
            <a:extLst>
              <a:ext uri="{FF2B5EF4-FFF2-40B4-BE49-F238E27FC236}">
                <a16:creationId xmlns:a16="http://schemas.microsoft.com/office/drawing/2014/main" id="{CCC74654-5772-C5A0-5D67-ECFBA87E3C05}"/>
              </a:ext>
              <a:ext uri="{C183D7F6-B498-43B3-948B-1728B52AA6E4}">
                <adec:decorative xmlns:adec="http://schemas.microsoft.com/office/drawing/2017/decorative" val="1"/>
              </a:ext>
            </a:extLst>
          </p:cNvPr>
          <p:cNvSpPr/>
          <p:nvPr/>
        </p:nvSpPr>
        <p:spPr>
          <a:xfrm>
            <a:off x="9055495" y="5802098"/>
            <a:ext cx="403626" cy="1892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Rectangle 21">
            <a:extLst>
              <a:ext uri="{FF2B5EF4-FFF2-40B4-BE49-F238E27FC236}">
                <a16:creationId xmlns:a16="http://schemas.microsoft.com/office/drawing/2014/main" id="{02D166B6-A38E-3322-A12D-E270BDA27F1F}"/>
              </a:ext>
              <a:ext uri="{C183D7F6-B498-43B3-948B-1728B52AA6E4}">
                <adec:decorative xmlns:adec="http://schemas.microsoft.com/office/drawing/2017/decorative" val="1"/>
              </a:ext>
            </a:extLst>
          </p:cNvPr>
          <p:cNvSpPr/>
          <p:nvPr/>
        </p:nvSpPr>
        <p:spPr>
          <a:xfrm>
            <a:off x="9043419" y="5505042"/>
            <a:ext cx="403626" cy="18929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itle 1">
            <a:extLst>
              <a:ext uri="{FF2B5EF4-FFF2-40B4-BE49-F238E27FC236}">
                <a16:creationId xmlns:a16="http://schemas.microsoft.com/office/drawing/2014/main" id="{9BB46547-190D-F6F2-5E32-F52C8E5D9674}"/>
              </a:ext>
            </a:extLst>
          </p:cNvPr>
          <p:cNvSpPr txBox="1">
            <a:spLocks/>
          </p:cNvSpPr>
          <p:nvPr/>
        </p:nvSpPr>
        <p:spPr>
          <a:xfrm>
            <a:off x="830424" y="540732"/>
            <a:ext cx="10478278" cy="906380"/>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Election for Additional Budget Authority &amp; Levy Override</a:t>
            </a:r>
          </a:p>
        </p:txBody>
      </p:sp>
      <p:pic>
        <p:nvPicPr>
          <p:cNvPr id="8" name="Picture 7">
            <a:extLst>
              <a:ext uri="{FF2B5EF4-FFF2-40B4-BE49-F238E27FC236}">
                <a16:creationId xmlns:a16="http://schemas.microsoft.com/office/drawing/2014/main" id="{BBCDA101-C7F3-98A2-0FEA-C2247B6C82F5}"/>
              </a:ext>
            </a:extLst>
          </p:cNvPr>
          <p:cNvPicPr>
            <a:picLocks noChangeAspect="1"/>
          </p:cNvPicPr>
          <p:nvPr/>
        </p:nvPicPr>
        <p:blipFill>
          <a:blip r:embed="rId4"/>
          <a:stretch>
            <a:fillRect/>
          </a:stretch>
        </p:blipFill>
        <p:spPr>
          <a:xfrm>
            <a:off x="1605378" y="1546068"/>
            <a:ext cx="8643522" cy="1929338"/>
          </a:xfrm>
          <a:prstGeom prst="rect">
            <a:avLst/>
          </a:prstGeom>
          <a:noFill/>
          <a:ln cap="flat">
            <a:noFill/>
          </a:ln>
        </p:spPr>
      </p:pic>
      <p:sp>
        <p:nvSpPr>
          <p:cNvPr id="9" name="TextBox 8">
            <a:extLst>
              <a:ext uri="{FF2B5EF4-FFF2-40B4-BE49-F238E27FC236}">
                <a16:creationId xmlns:a16="http://schemas.microsoft.com/office/drawing/2014/main" id="{888360F4-A8BB-F6EE-51C3-B71F0722A2E7}"/>
              </a:ext>
            </a:extLst>
          </p:cNvPr>
          <p:cNvSpPr txBox="1"/>
          <p:nvPr/>
        </p:nvSpPr>
        <p:spPr>
          <a:xfrm>
            <a:off x="0" y="1021643"/>
            <a:ext cx="1219200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15FBE"/>
                </a:solidFill>
                <a:effectLst/>
                <a:uLnTx/>
                <a:uFillTx/>
                <a:latin typeface="Arial" panose="020B0604020202020204"/>
                <a:ea typeface="+mn-ea"/>
                <a:cs typeface="+mn-cs"/>
              </a:rPr>
              <a:t>If the answer is “YES”</a:t>
            </a:r>
          </a:p>
        </p:txBody>
      </p:sp>
      <p:sp>
        <p:nvSpPr>
          <p:cNvPr id="12" name="Rectangle: Rounded Corners 10" descr="Square around amount">
            <a:extLst>
              <a:ext uri="{FF2B5EF4-FFF2-40B4-BE49-F238E27FC236}">
                <a16:creationId xmlns:a16="http://schemas.microsoft.com/office/drawing/2014/main" id="{3AA7F102-4ADF-41F3-FF35-935D025D00F3}"/>
              </a:ext>
            </a:extLst>
          </p:cNvPr>
          <p:cNvSpPr/>
          <p:nvPr/>
        </p:nvSpPr>
        <p:spPr>
          <a:xfrm>
            <a:off x="8425811" y="2958814"/>
            <a:ext cx="1259368" cy="33683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13" name="TextBox 12">
            <a:extLst>
              <a:ext uri="{FF2B5EF4-FFF2-40B4-BE49-F238E27FC236}">
                <a16:creationId xmlns:a16="http://schemas.microsoft.com/office/drawing/2014/main" id="{39856674-0525-D3A0-90B1-0AB1558BDEFC}"/>
              </a:ext>
            </a:extLst>
          </p:cNvPr>
          <p:cNvSpPr txBox="1"/>
          <p:nvPr/>
        </p:nvSpPr>
        <p:spPr>
          <a:xfrm>
            <a:off x="1" y="6273085"/>
            <a:ext cx="1219200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A15FBE"/>
                </a:solidFill>
                <a:effectLst/>
                <a:uLnTx/>
                <a:uFillTx/>
                <a:latin typeface="Arial" panose="020B0604020202020204"/>
                <a:ea typeface="+mn-ea"/>
                <a:cs typeface="+mn-cs"/>
              </a:rPr>
              <a:t>NOTE: Must include supporting documentation for the election with your budget documents</a:t>
            </a:r>
          </a:p>
        </p:txBody>
      </p:sp>
      <p:sp>
        <p:nvSpPr>
          <p:cNvPr id="15" name="Oval 14" descr="Clipart circle">
            <a:extLst>
              <a:ext uri="{FF2B5EF4-FFF2-40B4-BE49-F238E27FC236}">
                <a16:creationId xmlns:a16="http://schemas.microsoft.com/office/drawing/2014/main" id="{73910D66-D46C-9FC0-34FF-55D818B7E479}"/>
              </a:ext>
            </a:extLst>
          </p:cNvPr>
          <p:cNvSpPr/>
          <p:nvPr/>
        </p:nvSpPr>
        <p:spPr>
          <a:xfrm>
            <a:off x="8443212" y="4040450"/>
            <a:ext cx="205487" cy="198732"/>
          </a:xfrm>
          <a:prstGeom prst="ellipse">
            <a:avLst/>
          </a:prstGeom>
          <a:noFill/>
          <a:ln w="381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FD008897-1A68-3C58-74DC-C50283569203}"/>
              </a:ext>
            </a:extLst>
          </p:cNvPr>
          <p:cNvSpPr txBox="1"/>
          <p:nvPr/>
        </p:nvSpPr>
        <p:spPr>
          <a:xfrm>
            <a:off x="8966202" y="5434127"/>
            <a:ext cx="5822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2026</a:t>
            </a:r>
          </a:p>
        </p:txBody>
      </p:sp>
      <p:sp>
        <p:nvSpPr>
          <p:cNvPr id="17" name="TextBox 16">
            <a:extLst>
              <a:ext uri="{FF2B5EF4-FFF2-40B4-BE49-F238E27FC236}">
                <a16:creationId xmlns:a16="http://schemas.microsoft.com/office/drawing/2014/main" id="{B01D830D-8E3F-2A65-F6F7-17CD0D2D7CD9}"/>
              </a:ext>
            </a:extLst>
          </p:cNvPr>
          <p:cNvSpPr txBox="1"/>
          <p:nvPr/>
        </p:nvSpPr>
        <p:spPr>
          <a:xfrm>
            <a:off x="8973572" y="5768122"/>
            <a:ext cx="582211"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2031</a:t>
            </a:r>
          </a:p>
        </p:txBody>
      </p:sp>
      <p:sp>
        <p:nvSpPr>
          <p:cNvPr id="18" name="Rectangle: Rounded Corners 10" descr="Square around amount">
            <a:extLst>
              <a:ext uri="{FF2B5EF4-FFF2-40B4-BE49-F238E27FC236}">
                <a16:creationId xmlns:a16="http://schemas.microsoft.com/office/drawing/2014/main" id="{6C599460-4BC3-4CA0-A355-E07CE0C72D06}"/>
              </a:ext>
            </a:extLst>
          </p:cNvPr>
          <p:cNvSpPr/>
          <p:nvPr/>
        </p:nvSpPr>
        <p:spPr>
          <a:xfrm>
            <a:off x="8332619" y="4519384"/>
            <a:ext cx="1163187" cy="30777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B0F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dirty="0">
              <a:ln>
                <a:noFill/>
              </a:ln>
              <a:solidFill>
                <a:srgbClr val="FFFFFF"/>
              </a:solidFill>
              <a:effectLst/>
              <a:uLnTx/>
              <a:uFillTx/>
              <a:latin typeface="Arial" pitchFamily="34"/>
              <a:ea typeface="+mn-ea"/>
              <a:cs typeface="+mn-cs"/>
            </a:endParaRPr>
          </a:p>
        </p:txBody>
      </p:sp>
      <p:sp>
        <p:nvSpPr>
          <p:cNvPr id="19" name="Rectangle: Rounded Corners 10" descr="Square around amount">
            <a:extLst>
              <a:ext uri="{FF2B5EF4-FFF2-40B4-BE49-F238E27FC236}">
                <a16:creationId xmlns:a16="http://schemas.microsoft.com/office/drawing/2014/main" id="{5257AF67-3477-B459-F020-2D6CE0655718}"/>
              </a:ext>
            </a:extLst>
          </p:cNvPr>
          <p:cNvSpPr/>
          <p:nvPr/>
        </p:nvSpPr>
        <p:spPr>
          <a:xfrm>
            <a:off x="8357001" y="5013326"/>
            <a:ext cx="1138806" cy="30777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B0F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20" name="Rectangle: Rounded Corners 10" descr="Square around amount">
            <a:extLst>
              <a:ext uri="{FF2B5EF4-FFF2-40B4-BE49-F238E27FC236}">
                <a16:creationId xmlns:a16="http://schemas.microsoft.com/office/drawing/2014/main" id="{D6270C8A-90E7-D003-EA8E-24D25BD574B9}"/>
              </a:ext>
            </a:extLst>
          </p:cNvPr>
          <p:cNvSpPr/>
          <p:nvPr/>
        </p:nvSpPr>
        <p:spPr>
          <a:xfrm>
            <a:off x="8357001" y="5443420"/>
            <a:ext cx="1138806" cy="30777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B0F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21" name="Rectangle: Rounded Corners 10" descr="Square around amount">
            <a:extLst>
              <a:ext uri="{FF2B5EF4-FFF2-40B4-BE49-F238E27FC236}">
                <a16:creationId xmlns:a16="http://schemas.microsoft.com/office/drawing/2014/main" id="{FB78CFA5-CD4F-3A6E-0378-1970D93D841C}"/>
              </a:ext>
            </a:extLst>
          </p:cNvPr>
          <p:cNvSpPr/>
          <p:nvPr/>
        </p:nvSpPr>
        <p:spPr>
          <a:xfrm>
            <a:off x="8348200" y="5723622"/>
            <a:ext cx="1138806" cy="307777"/>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B0F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24" name="Rectangle 23">
            <a:extLst>
              <a:ext uri="{FF2B5EF4-FFF2-40B4-BE49-F238E27FC236}">
                <a16:creationId xmlns:a16="http://schemas.microsoft.com/office/drawing/2014/main" id="{ED34D8BD-C89B-A685-4EC4-3098D73A60C5}"/>
              </a:ext>
            </a:extLst>
          </p:cNvPr>
          <p:cNvSpPr/>
          <p:nvPr/>
        </p:nvSpPr>
        <p:spPr>
          <a:xfrm>
            <a:off x="9264678" y="5061902"/>
            <a:ext cx="182367" cy="2026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FF">
                    <a:lumMod val="50000"/>
                  </a:srgbClr>
                </a:solidFill>
                <a:effectLst/>
                <a:uLnTx/>
                <a:uFillTx/>
                <a:latin typeface="Arial" panose="020B0604020202020204"/>
                <a:ea typeface="+mn-ea"/>
                <a:cs typeface="+mn-cs"/>
              </a:rPr>
              <a:t>5</a:t>
            </a:r>
          </a:p>
        </p:txBody>
      </p:sp>
      <p:sp>
        <p:nvSpPr>
          <p:cNvPr id="2" name="Oval 1" descr="Clipart circle">
            <a:extLst>
              <a:ext uri="{FF2B5EF4-FFF2-40B4-BE49-F238E27FC236}">
                <a16:creationId xmlns:a16="http://schemas.microsoft.com/office/drawing/2014/main" id="{ED1F6E54-1B1E-9ADD-3031-E6BF50B96082}"/>
              </a:ext>
            </a:extLst>
          </p:cNvPr>
          <p:cNvSpPr/>
          <p:nvPr/>
        </p:nvSpPr>
        <p:spPr>
          <a:xfrm>
            <a:off x="8545955" y="2267041"/>
            <a:ext cx="205487" cy="198732"/>
          </a:xfrm>
          <a:prstGeom prst="ellipse">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04540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8E466A-ED4C-6DD8-FFDF-115B25065947}"/>
              </a:ext>
            </a:extLst>
          </p:cNvPr>
          <p:cNvPicPr>
            <a:picLocks noChangeAspect="1"/>
          </p:cNvPicPr>
          <p:nvPr/>
        </p:nvPicPr>
        <p:blipFill>
          <a:blip r:embed="rId2"/>
          <a:stretch>
            <a:fillRect/>
          </a:stretch>
        </p:blipFill>
        <p:spPr>
          <a:xfrm>
            <a:off x="5519546" y="1233164"/>
            <a:ext cx="6335009" cy="5306165"/>
          </a:xfrm>
          <a:prstGeom prst="rect">
            <a:avLst/>
          </a:prstGeom>
        </p:spPr>
      </p:pic>
      <p:sp>
        <p:nvSpPr>
          <p:cNvPr id="3" name="Title 1">
            <a:extLst>
              <a:ext uri="{FF2B5EF4-FFF2-40B4-BE49-F238E27FC236}">
                <a16:creationId xmlns:a16="http://schemas.microsoft.com/office/drawing/2014/main" id="{8DE1598B-D369-7B4B-79AB-D3D5241AA6B9}"/>
              </a:ext>
            </a:extLst>
          </p:cNvPr>
          <p:cNvSpPr txBox="1">
            <a:spLocks/>
          </p:cNvSpPr>
          <p:nvPr/>
        </p:nvSpPr>
        <p:spPr>
          <a:xfrm>
            <a:off x="0" y="273508"/>
            <a:ext cx="12192000" cy="98809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Section D – Property Tax Authority</a:t>
            </a:r>
          </a:p>
        </p:txBody>
      </p:sp>
      <p:sp>
        <p:nvSpPr>
          <p:cNvPr id="5" name="Content Placeholder 2">
            <a:extLst>
              <a:ext uri="{FF2B5EF4-FFF2-40B4-BE49-F238E27FC236}">
                <a16:creationId xmlns:a16="http://schemas.microsoft.com/office/drawing/2014/main" id="{2E038CBA-554F-2752-C0EA-59C358D9AF7A}"/>
              </a:ext>
            </a:extLst>
          </p:cNvPr>
          <p:cNvSpPr txBox="1">
            <a:spLocks/>
          </p:cNvSpPr>
          <p:nvPr/>
        </p:nvSpPr>
        <p:spPr>
          <a:xfrm>
            <a:off x="289501" y="1028700"/>
            <a:ext cx="5290182" cy="5829300"/>
          </a:xfrm>
          <a:prstGeom prst="rect">
            <a:avLst/>
          </a:prstGeom>
        </p:spPr>
        <p:txBody>
          <a:bodyPr vert="horz" lIns="0" tIns="228600" rIns="0" bIns="0" rtlCol="0">
            <a:normAutofit fontScale="77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Certified Assessed Valuation &amp; Property Tax Request will pre-populate when the budget document is uploaded</a:t>
            </a:r>
          </a:p>
          <a:p>
            <a:pPr marL="0" marR="0" lvl="0" indent="0" algn="l" defTabSz="457200" rtl="0" eaLnBrk="1" fontAlgn="auto" latinLnBrk="0" hangingPunct="1">
              <a:lnSpc>
                <a:spcPct val="120000"/>
              </a:lnSpc>
              <a:spcBef>
                <a:spcPts val="0"/>
              </a:spcBef>
              <a:spcAft>
                <a:spcPts val="0"/>
              </a:spcAft>
              <a:buClrTx/>
              <a:buSzTx/>
              <a:buFont typeface="Arial"/>
              <a:buNone/>
              <a:tabLst/>
              <a:defRPr/>
            </a:pPr>
            <a:endParaRPr kumimoji="0" lang="en-US" sz="2100" b="0" i="0" u="none" strike="noStrike" kern="1200" cap="none" spc="0" normalizeH="0" baseline="0" noProof="0" dirty="0">
              <a:ln>
                <a:noFill/>
              </a:ln>
              <a:solidFill>
                <a:srgbClr val="A15FBE"/>
              </a:solidFill>
              <a:effectLst/>
              <a:uLnTx/>
              <a:uFillTx/>
              <a:latin typeface="Arial" pitchFamily="34"/>
              <a:ea typeface="+mn-ea"/>
              <a:cs typeface="+mn-cs"/>
            </a:endParaRPr>
          </a:p>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If the board approves additional Property Tax Authority:</a:t>
            </a:r>
          </a:p>
          <a:p>
            <a:pPr marL="0" marR="0" lvl="0" indent="0" algn="l" defTabSz="457200" rtl="0" eaLnBrk="1" fontAlgn="auto" latinLnBrk="0" hangingPunct="1">
              <a:lnSpc>
                <a:spcPct val="120000"/>
              </a:lnSpc>
              <a:spcBef>
                <a:spcPts val="0"/>
              </a:spcBef>
              <a:spcAft>
                <a:spcPts val="0"/>
              </a:spcAft>
              <a:buClrTx/>
              <a:buSzTx/>
              <a:buFont typeface="Arial"/>
              <a:buNone/>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       </a:t>
            </a:r>
            <a:r>
              <a:rPr kumimoji="0" lang="en-US" sz="2100" b="0" i="0" u="none" strike="noStrike" kern="1200" cap="none" spc="0" normalizeH="0" baseline="0" noProof="0" dirty="0">
                <a:ln>
                  <a:noFill/>
                </a:ln>
                <a:solidFill>
                  <a:srgbClr val="3CBFAE"/>
                </a:solidFill>
                <a:effectLst/>
                <a:uLnTx/>
                <a:uFillTx/>
                <a:latin typeface="Arial" pitchFamily="34"/>
                <a:ea typeface="+mn-ea"/>
                <a:cs typeface="+mn-cs"/>
              </a:rPr>
              <a:t>-  Click “Yes”</a:t>
            </a:r>
          </a:p>
          <a:p>
            <a:pPr marL="0" marR="0" lvl="0" indent="0" algn="l" defTabSz="457200" rtl="0" eaLnBrk="1" fontAlgn="auto" latinLnBrk="0" hangingPunct="1">
              <a:lnSpc>
                <a:spcPct val="120000"/>
              </a:lnSpc>
              <a:spcBef>
                <a:spcPts val="0"/>
              </a:spcBef>
              <a:spcAft>
                <a:spcPts val="0"/>
              </a:spcAft>
              <a:buClrTx/>
              <a:buSzTx/>
              <a:buFont typeface="Arial"/>
              <a:buNone/>
              <a:tabLst/>
              <a:defRPr/>
            </a:pPr>
            <a:r>
              <a:rPr kumimoji="0" lang="en-US" sz="2100" b="0" i="0" u="none" strike="noStrike" kern="1200" cap="none" spc="0" normalizeH="0" baseline="0" noProof="0" dirty="0">
                <a:ln>
                  <a:noFill/>
                </a:ln>
                <a:solidFill>
                  <a:srgbClr val="3CBFAE"/>
                </a:solidFill>
                <a:effectLst/>
                <a:uLnTx/>
                <a:uFillTx/>
                <a:latin typeface="Arial" pitchFamily="34"/>
                <a:ea typeface="+mn-ea"/>
                <a:cs typeface="+mn-cs"/>
              </a:rPr>
              <a:t>       -  The maximum amount allowed will populate (D-130)</a:t>
            </a:r>
          </a:p>
          <a:p>
            <a:pPr marL="0" marR="0" lvl="0" indent="0" algn="l" defTabSz="457200" rtl="0" eaLnBrk="1" fontAlgn="auto" latinLnBrk="0" hangingPunct="1">
              <a:lnSpc>
                <a:spcPct val="120000"/>
              </a:lnSpc>
              <a:spcBef>
                <a:spcPts val="0"/>
              </a:spcBef>
              <a:spcAft>
                <a:spcPts val="0"/>
              </a:spcAft>
              <a:buClrTx/>
              <a:buSzTx/>
              <a:buFont typeface="Arial"/>
              <a:buNone/>
              <a:tabLst/>
              <a:defRPr/>
            </a:pPr>
            <a:r>
              <a:rPr kumimoji="0" lang="en-US" sz="2100" b="0" i="0" u="none" strike="noStrike" kern="1200" cap="none" spc="0" normalizeH="0" baseline="0" noProof="0" dirty="0">
                <a:ln>
                  <a:noFill/>
                </a:ln>
                <a:solidFill>
                  <a:srgbClr val="3CBFAE"/>
                </a:solidFill>
                <a:effectLst/>
                <a:uLnTx/>
                <a:uFillTx/>
                <a:latin typeface="Arial" pitchFamily="34"/>
                <a:ea typeface="+mn-ea"/>
                <a:cs typeface="+mn-cs"/>
              </a:rPr>
              <a:t>       -  Enter the amount approved by the Board (D-140)</a:t>
            </a:r>
          </a:p>
          <a:p>
            <a:pPr marL="0" marR="0" lvl="0" indent="0" algn="l" defTabSz="457200" rtl="0" eaLnBrk="1" fontAlgn="auto" latinLnBrk="0" hangingPunct="1">
              <a:lnSpc>
                <a:spcPct val="120000"/>
              </a:lnSpc>
              <a:spcBef>
                <a:spcPts val="0"/>
              </a:spcBef>
              <a:spcAft>
                <a:spcPts val="0"/>
              </a:spcAft>
              <a:buClrTx/>
              <a:buSzTx/>
              <a:buFont typeface="Arial"/>
              <a:buNone/>
              <a:tabLst/>
              <a:defRPr/>
            </a:pPr>
            <a:endParaRPr kumimoji="0" lang="en-US" sz="2100" b="0" i="0" u="none" strike="noStrike" kern="1200" cap="none" spc="0" normalizeH="0" baseline="0" noProof="0" dirty="0">
              <a:ln>
                <a:noFill/>
              </a:ln>
              <a:solidFill>
                <a:srgbClr val="A15FBE"/>
              </a:solidFill>
              <a:effectLst/>
              <a:uLnTx/>
              <a:uFillTx/>
              <a:latin typeface="Arial" pitchFamily="34"/>
              <a:ea typeface="+mn-ea"/>
              <a:cs typeface="+mn-cs"/>
            </a:endParaRPr>
          </a:p>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D-180 calculates the </a:t>
            </a:r>
            <a:r>
              <a:rPr kumimoji="0" lang="en-US" sz="2100" b="0" i="0" u="none" strike="noStrike" kern="1200" cap="none" spc="0" normalizeH="0" baseline="0" noProof="0" dirty="0">
                <a:ln>
                  <a:noFill/>
                </a:ln>
                <a:solidFill>
                  <a:srgbClr val="F8648E"/>
                </a:solidFill>
                <a:effectLst/>
                <a:uLnTx/>
                <a:uFillTx/>
                <a:latin typeface="Arial" pitchFamily="34"/>
                <a:ea typeface="+mn-ea"/>
                <a:cs typeface="+mn-cs"/>
              </a:rPr>
              <a:t>Total Property Tax Authority</a:t>
            </a: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 Amount Allowed</a:t>
            </a:r>
          </a:p>
          <a:p>
            <a:pPr marL="0" marR="0" lvl="0" indent="0" algn="l" defTabSz="457200" rtl="0" eaLnBrk="1" fontAlgn="auto" latinLnBrk="0" hangingPunct="1">
              <a:lnSpc>
                <a:spcPct val="120000"/>
              </a:lnSpc>
              <a:spcBef>
                <a:spcPts val="0"/>
              </a:spcBef>
              <a:spcAft>
                <a:spcPts val="0"/>
              </a:spcAft>
              <a:buClrTx/>
              <a:buSzTx/>
              <a:buFont typeface="Arial"/>
              <a:buNone/>
              <a:tabLst/>
              <a:defRPr/>
            </a:pPr>
            <a:r>
              <a:rPr kumimoji="0" lang="en-US" sz="2100" b="0" i="0" u="none" strike="noStrike" kern="1200" cap="none" spc="0" normalizeH="0" baseline="0" noProof="0" dirty="0">
                <a:ln>
                  <a:noFill/>
                </a:ln>
                <a:solidFill>
                  <a:srgbClr val="F8648E"/>
                </a:solidFill>
                <a:effectLst/>
                <a:uLnTx/>
                <a:uFillTx/>
                <a:latin typeface="Arial" pitchFamily="34"/>
                <a:ea typeface="+mn-ea"/>
                <a:cs typeface="+mn-cs"/>
              </a:rPr>
              <a:t>       -  Note: D-230 </a:t>
            </a:r>
            <a:r>
              <a:rPr kumimoji="0" lang="en-US" sz="2100" b="1" i="0" u="none" strike="noStrike" kern="1200" cap="none" spc="0" normalizeH="0" baseline="0" noProof="0" dirty="0">
                <a:ln>
                  <a:noFill/>
                </a:ln>
                <a:solidFill>
                  <a:srgbClr val="F8648E"/>
                </a:solidFill>
                <a:effectLst/>
                <a:uLnTx/>
                <a:uFillTx/>
                <a:latin typeface="Arial" pitchFamily="34"/>
                <a:ea typeface="+mn-ea"/>
                <a:cs typeface="+mn-cs"/>
              </a:rPr>
              <a:t>cannot</a:t>
            </a:r>
            <a:r>
              <a:rPr kumimoji="0" lang="en-US" sz="2100" b="0" i="0" u="none" strike="noStrike" kern="1200" cap="none" spc="0" normalizeH="0" baseline="0" noProof="0" dirty="0">
                <a:ln>
                  <a:noFill/>
                </a:ln>
                <a:solidFill>
                  <a:srgbClr val="F8648E"/>
                </a:solidFill>
                <a:effectLst/>
                <a:uLnTx/>
                <a:uFillTx/>
                <a:latin typeface="Arial" pitchFamily="34"/>
                <a:ea typeface="+mn-ea"/>
                <a:cs typeface="+mn-cs"/>
              </a:rPr>
              <a:t> exceed D-180</a:t>
            </a:r>
          </a:p>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endParaRPr kumimoji="0" lang="en-US" sz="2100" b="0" i="0" u="none" strike="noStrike" kern="1200" cap="none" spc="0" normalizeH="0" baseline="0" noProof="0" dirty="0">
              <a:ln>
                <a:noFill/>
              </a:ln>
              <a:solidFill>
                <a:srgbClr val="A15FBE"/>
              </a:solidFill>
              <a:effectLst/>
              <a:uLnTx/>
              <a:uFillTx/>
              <a:latin typeface="Arial" pitchFamily="34"/>
              <a:ea typeface="+mn-ea"/>
              <a:cs typeface="+mn-cs"/>
            </a:endParaRPr>
          </a:p>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Any </a:t>
            </a:r>
            <a:r>
              <a:rPr kumimoji="0" lang="en-US" sz="2100" b="0" i="0" u="none" strike="noStrike" kern="1200" cap="none" spc="0" normalizeH="0" baseline="0" noProof="0" dirty="0">
                <a:ln>
                  <a:noFill/>
                </a:ln>
                <a:solidFill>
                  <a:srgbClr val="00B0F0"/>
                </a:solidFill>
                <a:effectLst/>
                <a:uLnTx/>
                <a:uFillTx/>
                <a:latin typeface="Arial" pitchFamily="34"/>
                <a:ea typeface="+mn-ea"/>
                <a:cs typeface="+mn-cs"/>
              </a:rPr>
              <a:t>Unused Property Tax Authority </a:t>
            </a: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listed will roll forward to next year (D-240)</a:t>
            </a:r>
          </a:p>
          <a:p>
            <a:pPr marL="283464" marR="0" lvl="0" indent="-228600" algn="l" defTabSz="457200" rtl="0" eaLnBrk="1" fontAlgn="auto" latinLnBrk="0" hangingPunct="1">
              <a:lnSpc>
                <a:spcPct val="120000"/>
              </a:lnSpc>
              <a:spcBef>
                <a:spcPts val="0"/>
              </a:spcBef>
              <a:spcAft>
                <a:spcPts val="0"/>
              </a:spcAft>
              <a:buClrTx/>
              <a:buSzTx/>
              <a:buFont typeface="Arial"/>
              <a:buChar char="•"/>
              <a:tabLst/>
              <a:defRPr/>
            </a:pPr>
            <a:endParaRPr kumimoji="0" lang="en-US" sz="2100" b="0" i="0" u="none" strike="noStrike" kern="1200" cap="none" spc="0" normalizeH="0" baseline="0" noProof="0" dirty="0">
              <a:ln>
                <a:noFill/>
              </a:ln>
              <a:solidFill>
                <a:srgbClr val="A15FBE"/>
              </a:solidFill>
              <a:effectLst/>
              <a:uLnTx/>
              <a:uFillTx/>
              <a:latin typeface="Arial" pitchFamily="34"/>
              <a:ea typeface="+mn-ea"/>
              <a:cs typeface="+mn-cs"/>
            </a:endParaRPr>
          </a:p>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D-310 is the </a:t>
            </a:r>
            <a:r>
              <a:rPr kumimoji="0" lang="en-US" sz="2100" b="0" i="0" u="none" strike="noStrike" kern="1200" cap="none" spc="0" normalizeH="0" baseline="0" noProof="0" dirty="0">
                <a:ln>
                  <a:noFill/>
                </a:ln>
                <a:solidFill>
                  <a:srgbClr val="00B050"/>
                </a:solidFill>
                <a:effectLst/>
                <a:uLnTx/>
                <a:uFillTx/>
                <a:latin typeface="Arial" pitchFamily="34"/>
                <a:ea typeface="+mn-ea"/>
                <a:cs typeface="+mn-cs"/>
              </a:rPr>
              <a:t>Total Property Tax </a:t>
            </a: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amount that is reduced due to an increased in SPED &amp; Foundation Aid</a:t>
            </a:r>
          </a:p>
          <a:p>
            <a:pPr marL="0" marR="0" lvl="0" indent="0" algn="l" defTabSz="457200" rtl="0" eaLnBrk="1" fontAlgn="auto" latinLnBrk="0" hangingPunct="1">
              <a:lnSpc>
                <a:spcPct val="120000"/>
              </a:lnSpc>
              <a:spcBef>
                <a:spcPts val="0"/>
              </a:spcBef>
              <a:spcAft>
                <a:spcPts val="0"/>
              </a:spcAft>
              <a:buClrTx/>
              <a:buSzTx/>
              <a:buFont typeface="Arial"/>
              <a:buNone/>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       </a:t>
            </a:r>
            <a:r>
              <a:rPr kumimoji="0" lang="en-US" sz="2100" b="0" i="0" u="none" strike="noStrike" kern="1200" cap="none" spc="0" normalizeH="0" baseline="0" noProof="0" dirty="0">
                <a:ln>
                  <a:noFill/>
                </a:ln>
                <a:solidFill>
                  <a:srgbClr val="00B050"/>
                </a:solidFill>
                <a:effectLst/>
                <a:uLnTx/>
                <a:uFillTx/>
                <a:latin typeface="Arial" pitchFamily="34"/>
                <a:ea typeface="+mn-ea"/>
                <a:cs typeface="+mn-cs"/>
              </a:rPr>
              <a:t>-  Total can be $0. However, NDE will reach out to</a:t>
            </a:r>
          </a:p>
          <a:p>
            <a:pPr marL="0" marR="0" lvl="0" indent="0" algn="l" defTabSz="457200" rtl="0" eaLnBrk="1" fontAlgn="auto" latinLnBrk="0" hangingPunct="1">
              <a:lnSpc>
                <a:spcPct val="120000"/>
              </a:lnSpc>
              <a:spcBef>
                <a:spcPts val="0"/>
              </a:spcBef>
              <a:spcAft>
                <a:spcPts val="0"/>
              </a:spcAft>
              <a:buClrTx/>
              <a:buSzTx/>
              <a:buFont typeface="Arial"/>
              <a:buNone/>
              <a:tabLst/>
              <a:defRPr/>
            </a:pPr>
            <a:r>
              <a:rPr kumimoji="0" lang="en-US" sz="2100" b="0" i="0" u="none" strike="noStrike" kern="1200" cap="none" spc="0" normalizeH="0" baseline="0" noProof="0" dirty="0">
                <a:ln>
                  <a:noFill/>
                </a:ln>
                <a:solidFill>
                  <a:srgbClr val="00B050"/>
                </a:solidFill>
                <a:effectLst/>
                <a:uLnTx/>
                <a:uFillTx/>
                <a:latin typeface="Arial" pitchFamily="34"/>
                <a:ea typeface="+mn-ea"/>
                <a:cs typeface="+mn-cs"/>
              </a:rPr>
              <a:t>          confirm</a:t>
            </a:r>
            <a:br>
              <a:rPr kumimoji="0" lang="en-US" sz="2100" b="0" i="0" u="none" strike="noStrike" kern="1200" cap="none" spc="0" normalizeH="0" baseline="0" noProof="0" dirty="0">
                <a:ln>
                  <a:noFill/>
                </a:ln>
                <a:solidFill>
                  <a:srgbClr val="3CBFAE"/>
                </a:solidFill>
                <a:effectLst/>
                <a:uLnTx/>
                <a:uFillTx/>
                <a:latin typeface="Arial" pitchFamily="34"/>
                <a:ea typeface="+mn-ea"/>
                <a:cs typeface="+mn-cs"/>
              </a:rPr>
            </a:br>
            <a:endParaRPr kumimoji="0" lang="en-US" sz="2100" b="0" i="0" u="none" strike="noStrike" kern="1200" cap="none" spc="0" normalizeH="0" baseline="0" noProof="0" dirty="0">
              <a:ln>
                <a:noFill/>
              </a:ln>
              <a:solidFill>
                <a:srgbClr val="A15FBE"/>
              </a:solidFill>
              <a:effectLst/>
              <a:uLnTx/>
              <a:uFillTx/>
              <a:latin typeface="Arial" pitchFamily="34"/>
              <a:ea typeface="+mn-ea"/>
              <a:cs typeface="+mn-cs"/>
            </a:endParaRPr>
          </a:p>
          <a:p>
            <a:pPr marL="285750" marR="0" lvl="0" indent="-285750" algn="l" defTabSz="457200" rtl="0" eaLnBrk="1" fontAlgn="auto" latinLnBrk="0" hangingPunct="1">
              <a:lnSpc>
                <a:spcPct val="120000"/>
              </a:lnSpc>
              <a:spcBef>
                <a:spcPts val="0"/>
              </a:spcBef>
              <a:spcAft>
                <a:spcPts val="0"/>
              </a:spcAft>
              <a:buClrTx/>
              <a:buSzTx/>
              <a:buFont typeface="Arial"/>
              <a:buChar char="•"/>
              <a:tabLst/>
              <a:defRPr/>
            </a:pPr>
            <a:r>
              <a:rPr kumimoji="0" lang="en-US" sz="2100" b="0" i="0" u="none" strike="noStrike" kern="1200" cap="none" spc="0" normalizeH="0" baseline="0" noProof="0" dirty="0">
                <a:ln>
                  <a:noFill/>
                </a:ln>
                <a:solidFill>
                  <a:srgbClr val="A15FBE"/>
                </a:solidFill>
                <a:effectLst/>
                <a:uLnTx/>
                <a:uFillTx/>
                <a:latin typeface="Arial" pitchFamily="34"/>
                <a:ea typeface="+mn-ea"/>
                <a:cs typeface="+mn-cs"/>
              </a:rPr>
              <a:t>Always Rember to “Recalculate” &amp; “Save”</a:t>
            </a:r>
          </a:p>
          <a:p>
            <a:pPr marL="283464" marR="0" lvl="0" indent="-228600" algn="l" defTabSz="914400" rtl="0" eaLnBrk="1" fontAlgn="auto" latinLnBrk="0" hangingPunct="1">
              <a:lnSpc>
                <a:spcPct val="80000"/>
              </a:lnSpc>
              <a:spcBef>
                <a:spcPts val="1800"/>
              </a:spcBef>
              <a:spcAft>
                <a:spcPts val="0"/>
              </a:spcAft>
              <a:buClrTx/>
              <a:buSzTx/>
              <a:buFont typeface="Arial"/>
              <a:buChar char="•"/>
              <a:tabLst/>
              <a:defRPr/>
            </a:pPr>
            <a:endParaRPr kumimoji="0" lang="en-US" sz="19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6" name="Oval 5" descr="Clipart circle">
            <a:extLst>
              <a:ext uri="{FF2B5EF4-FFF2-40B4-BE49-F238E27FC236}">
                <a16:creationId xmlns:a16="http://schemas.microsoft.com/office/drawing/2014/main" id="{7D36EC9D-3EB2-D087-7AB4-D4188CE0D7D8}"/>
              </a:ext>
            </a:extLst>
          </p:cNvPr>
          <p:cNvSpPr/>
          <p:nvPr/>
        </p:nvSpPr>
        <p:spPr>
          <a:xfrm>
            <a:off x="10628768" y="1742746"/>
            <a:ext cx="180960" cy="181069"/>
          </a:xfrm>
          <a:prstGeom prst="ellipse">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Rectangle: Rounded Corners 10" descr="Square around amount">
            <a:extLst>
              <a:ext uri="{FF2B5EF4-FFF2-40B4-BE49-F238E27FC236}">
                <a16:creationId xmlns:a16="http://schemas.microsoft.com/office/drawing/2014/main" id="{55E591E7-3A3B-9411-3162-CF7B92D13297}"/>
              </a:ext>
            </a:extLst>
          </p:cNvPr>
          <p:cNvSpPr/>
          <p:nvPr/>
        </p:nvSpPr>
        <p:spPr>
          <a:xfrm>
            <a:off x="10583501" y="2055137"/>
            <a:ext cx="914400" cy="2444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chemeClr val="accent1"/>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8" name="Rectangle: Rounded Corners 10" descr="Square around amount">
            <a:extLst>
              <a:ext uri="{FF2B5EF4-FFF2-40B4-BE49-F238E27FC236}">
                <a16:creationId xmlns:a16="http://schemas.microsoft.com/office/drawing/2014/main" id="{26987F3A-2705-A903-B481-5874BF01CB76}"/>
              </a:ext>
            </a:extLst>
          </p:cNvPr>
          <p:cNvSpPr/>
          <p:nvPr/>
        </p:nvSpPr>
        <p:spPr>
          <a:xfrm>
            <a:off x="10583501" y="2299580"/>
            <a:ext cx="914400" cy="2444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chemeClr val="accent1"/>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9" name="Rectangle: Rounded Corners 10" descr="Square around amount">
            <a:extLst>
              <a:ext uri="{FF2B5EF4-FFF2-40B4-BE49-F238E27FC236}">
                <a16:creationId xmlns:a16="http://schemas.microsoft.com/office/drawing/2014/main" id="{A6617C8E-E99E-C943-7CF4-191C40350096}"/>
              </a:ext>
            </a:extLst>
          </p:cNvPr>
          <p:cNvSpPr/>
          <p:nvPr/>
        </p:nvSpPr>
        <p:spPr>
          <a:xfrm>
            <a:off x="10583501" y="4985295"/>
            <a:ext cx="914400" cy="2444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00B050"/>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11" name="Rectangle 10">
            <a:extLst>
              <a:ext uri="{FF2B5EF4-FFF2-40B4-BE49-F238E27FC236}">
                <a16:creationId xmlns:a16="http://schemas.microsoft.com/office/drawing/2014/main" id="{C2CAD762-ABE5-341C-36B0-60C85E8CE652}"/>
              </a:ext>
            </a:extLst>
          </p:cNvPr>
          <p:cNvSpPr/>
          <p:nvPr/>
        </p:nvSpPr>
        <p:spPr>
          <a:xfrm>
            <a:off x="5644065" y="1251310"/>
            <a:ext cx="6122185" cy="181069"/>
          </a:xfrm>
          <a:prstGeom prst="rect">
            <a:avLst/>
          </a:prstGeom>
          <a:solidFill>
            <a:srgbClr val="0C20B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Times New Roman" panose="02020603050405020304" pitchFamily="18" charset="0"/>
                <a:ea typeface="+mn-ea"/>
                <a:cs typeface="Times New Roman" panose="02020603050405020304" pitchFamily="18" charset="0"/>
              </a:rPr>
              <a:t>2026/27 Section D: Property Tax Request Authority</a:t>
            </a:r>
          </a:p>
        </p:txBody>
      </p:sp>
      <p:sp>
        <p:nvSpPr>
          <p:cNvPr id="12" name="Rectangle 11">
            <a:extLst>
              <a:ext uri="{FF2B5EF4-FFF2-40B4-BE49-F238E27FC236}">
                <a16:creationId xmlns:a16="http://schemas.microsoft.com/office/drawing/2014/main" id="{75C80328-B780-0D9C-F190-D3C4CB5C0BF5}"/>
              </a:ext>
            </a:extLst>
          </p:cNvPr>
          <p:cNvSpPr/>
          <p:nvPr/>
        </p:nvSpPr>
        <p:spPr>
          <a:xfrm>
            <a:off x="5519546" y="1463649"/>
            <a:ext cx="4305005" cy="18703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 2026/27 Property Tax Request Authority</a:t>
            </a:r>
            <a:endParaRPr kumimoji="0" lang="en-US" sz="14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endParaRPr>
          </a:p>
        </p:txBody>
      </p:sp>
      <p:sp>
        <p:nvSpPr>
          <p:cNvPr id="13" name="Rectangle 12">
            <a:extLst>
              <a:ext uri="{FF2B5EF4-FFF2-40B4-BE49-F238E27FC236}">
                <a16:creationId xmlns:a16="http://schemas.microsoft.com/office/drawing/2014/main" id="{6911B45F-E960-38ED-EE1C-613F847D50FE}"/>
              </a:ext>
            </a:extLst>
          </p:cNvPr>
          <p:cNvSpPr/>
          <p:nvPr/>
        </p:nvSpPr>
        <p:spPr>
          <a:xfrm>
            <a:off x="5609520" y="3795823"/>
            <a:ext cx="4261255" cy="9796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5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br>
            <a:r>
              <a:rPr kumimoji="0" lang="en-US" sz="1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Property Tax Request General Fund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Property Tax Request Special Building Fund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Total Property Tax Request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7E6E6">
                    <a:lumMod val="50000"/>
                  </a:srgbClr>
                </a:solidFill>
                <a:effectLst/>
                <a:uLnTx/>
                <a:uFillTx/>
                <a:latin typeface="Times New Roman" panose="02020603050405020304" pitchFamily="18" charset="0"/>
                <a:ea typeface="+mn-ea"/>
                <a:cs typeface="Times New Roman" panose="02020603050405020304" pitchFamily="18" charset="0"/>
              </a:rPr>
              <a:t>2026/27 Unused Property Tax Request Authority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001689"/>
              </a:solidFill>
              <a:effectLst/>
              <a:uLnTx/>
              <a:uFillTx/>
              <a:latin typeface="Times New Roman" panose="02020603050405020304" pitchFamily="18" charset="0"/>
              <a:ea typeface="+mn-ea"/>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1392CC67-38BB-4092-4F6B-F14845D362C0}"/>
              </a:ext>
              <a:ext uri="{C183D7F6-B498-43B3-948B-1728B52AA6E4}">
                <adec:decorative xmlns:adec="http://schemas.microsoft.com/office/drawing/2017/decorative" val="1"/>
              </a:ext>
            </a:extLst>
          </p:cNvPr>
          <p:cNvCxnSpPr/>
          <p:nvPr/>
        </p:nvCxnSpPr>
        <p:spPr>
          <a:xfrm>
            <a:off x="5614227" y="1251310"/>
            <a:ext cx="0" cy="509582"/>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BE3C91CF-56FB-3EC5-9FA0-513423DE8D75}"/>
              </a:ext>
              <a:ext uri="{C183D7F6-B498-43B3-948B-1728B52AA6E4}">
                <adec:decorative xmlns:adec="http://schemas.microsoft.com/office/drawing/2017/decorative" val="1"/>
              </a:ext>
            </a:extLst>
          </p:cNvPr>
          <p:cNvCxnSpPr>
            <a:cxnSpLocks/>
          </p:cNvCxnSpPr>
          <p:nvPr/>
        </p:nvCxnSpPr>
        <p:spPr>
          <a:xfrm>
            <a:off x="5609520" y="3828448"/>
            <a:ext cx="0" cy="946981"/>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4130429C-83A7-8888-BAC5-E80D66F0FED3}"/>
              </a:ext>
              <a:ext uri="{C183D7F6-B498-43B3-948B-1728B52AA6E4}">
                <adec:decorative xmlns:adec="http://schemas.microsoft.com/office/drawing/2017/decorative" val="1"/>
              </a:ext>
            </a:extLst>
          </p:cNvPr>
          <p:cNvCxnSpPr>
            <a:cxnSpLocks/>
          </p:cNvCxnSpPr>
          <p:nvPr/>
        </p:nvCxnSpPr>
        <p:spPr>
          <a:xfrm flipH="1">
            <a:off x="5609520" y="3828448"/>
            <a:ext cx="4261255"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Rounded Corners 10" descr="Square around amount">
            <a:extLst>
              <a:ext uri="{FF2B5EF4-FFF2-40B4-BE49-F238E27FC236}">
                <a16:creationId xmlns:a16="http://schemas.microsoft.com/office/drawing/2014/main" id="{46FBAB15-4C64-6F13-BBB8-83A41A122F82}"/>
              </a:ext>
            </a:extLst>
          </p:cNvPr>
          <p:cNvSpPr/>
          <p:nvPr/>
        </p:nvSpPr>
        <p:spPr>
          <a:xfrm>
            <a:off x="10583501" y="4586199"/>
            <a:ext cx="914400" cy="21666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15CFFB"/>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4" name="Rectangle: Rounded Corners 10" descr="Square around amount">
            <a:extLst>
              <a:ext uri="{FF2B5EF4-FFF2-40B4-BE49-F238E27FC236}">
                <a16:creationId xmlns:a16="http://schemas.microsoft.com/office/drawing/2014/main" id="{07329F97-6E30-867B-8743-469083FBE18A}"/>
              </a:ext>
            </a:extLst>
          </p:cNvPr>
          <p:cNvSpPr/>
          <p:nvPr/>
        </p:nvSpPr>
        <p:spPr>
          <a:xfrm>
            <a:off x="10583501" y="3480030"/>
            <a:ext cx="914400" cy="21666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8648E"/>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
        <p:nvSpPr>
          <p:cNvPr id="19" name="Rectangle: Rounded Corners 10" descr="Square around amount">
            <a:extLst>
              <a:ext uri="{FF2B5EF4-FFF2-40B4-BE49-F238E27FC236}">
                <a16:creationId xmlns:a16="http://schemas.microsoft.com/office/drawing/2014/main" id="{BB193EAD-DDD5-3792-03A4-E88241A0760F}"/>
              </a:ext>
            </a:extLst>
          </p:cNvPr>
          <p:cNvSpPr/>
          <p:nvPr/>
        </p:nvSpPr>
        <p:spPr>
          <a:xfrm>
            <a:off x="10583501" y="4329692"/>
            <a:ext cx="914400" cy="21666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noFill/>
          <a:ln w="38103" cap="flat">
            <a:solidFill>
              <a:srgbClr val="F8648E"/>
            </a:solidFill>
            <a:prstDash val="solid"/>
            <a:miter/>
          </a:ln>
        </p:spPr>
        <p:txBody>
          <a:bodyPr vert="horz" wrap="square" lIns="91440" tIns="45720" rIns="91440" bIns="45720" anchor="ctr" anchorCtr="1" compatLnSpc="1">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0" cap="none" spc="0" normalizeH="0" baseline="0" noProof="0">
              <a:ln>
                <a:noFill/>
              </a:ln>
              <a:solidFill>
                <a:srgbClr val="FFFFFF"/>
              </a:solidFill>
              <a:effectLst/>
              <a:uLnTx/>
              <a:uFillTx/>
              <a:latin typeface="Arial" pitchFamily="34"/>
              <a:ea typeface="+mn-ea"/>
              <a:cs typeface="+mn-cs"/>
            </a:endParaRPr>
          </a:p>
        </p:txBody>
      </p:sp>
    </p:spTree>
    <p:extLst>
      <p:ext uri="{BB962C8B-B14F-4D97-AF65-F5344CB8AC3E}">
        <p14:creationId xmlns:p14="http://schemas.microsoft.com/office/powerpoint/2010/main" val="243526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7" grpId="0" animBg="1"/>
      <p:bldP spid="4" grpId="0" animBg="1"/>
      <p:bldP spid="19"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263F-FE5E-C447-EB50-450FEAC95C79}"/>
              </a:ext>
            </a:extLst>
          </p:cNvPr>
          <p:cNvSpPr txBox="1">
            <a:spLocks/>
          </p:cNvSpPr>
          <p:nvPr/>
        </p:nvSpPr>
        <p:spPr>
          <a:xfrm>
            <a:off x="1" y="551706"/>
            <a:ext cx="12191999" cy="1171409"/>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sng" strike="noStrike" kern="1200" cap="none" spc="0" normalizeH="0" baseline="0" noProof="0" dirty="0">
                <a:ln>
                  <a:noFill/>
                </a:ln>
                <a:solidFill>
                  <a:srgbClr val="3CBFAE"/>
                </a:solidFill>
                <a:effectLst/>
                <a:uLnTx/>
                <a:uFillTx/>
                <a:latin typeface="Arial" panose="020B0604020202020204" pitchFamily="34" charset="0"/>
                <a:ea typeface="+mj-ea"/>
                <a:cs typeface="+mj-cs"/>
              </a:rPr>
              <a:t>LC-2 Error Messages</a:t>
            </a:r>
          </a:p>
        </p:txBody>
      </p:sp>
      <p:grpSp>
        <p:nvGrpSpPr>
          <p:cNvPr id="3" name="Content Placeholder 5">
            <a:extLst>
              <a:ext uri="{FF2B5EF4-FFF2-40B4-BE49-F238E27FC236}">
                <a16:creationId xmlns:a16="http://schemas.microsoft.com/office/drawing/2014/main" id="{32561BA5-B182-AB03-5DCB-60292F69A0CD}"/>
              </a:ext>
            </a:extLst>
          </p:cNvPr>
          <p:cNvGrpSpPr/>
          <p:nvPr/>
        </p:nvGrpSpPr>
        <p:grpSpPr>
          <a:xfrm>
            <a:off x="635283" y="2582590"/>
            <a:ext cx="10921429" cy="1692819"/>
            <a:chOff x="635288" y="2937811"/>
            <a:chExt cx="10921429" cy="1692819"/>
          </a:xfrm>
        </p:grpSpPr>
        <p:sp>
          <p:nvSpPr>
            <p:cNvPr id="4" name="Freeform: Shape 4">
              <a:extLst>
                <a:ext uri="{FF2B5EF4-FFF2-40B4-BE49-F238E27FC236}">
                  <a16:creationId xmlns:a16="http://schemas.microsoft.com/office/drawing/2014/main" id="{D308505C-8E8D-238C-6924-9F72D71EC3D2}"/>
                </a:ext>
              </a:extLst>
            </p:cNvPr>
            <p:cNvSpPr/>
            <p:nvPr/>
          </p:nvSpPr>
          <p:spPr>
            <a:xfrm>
              <a:off x="635288" y="2937811"/>
              <a:ext cx="2285881" cy="1451536"/>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solidFill>
            <a:ln w="12701" cap="flat">
              <a:solidFill>
                <a:srgbClr val="FFFFFF"/>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6" name="Freeform: Shape 5">
              <a:extLst>
                <a:ext uri="{FF2B5EF4-FFF2-40B4-BE49-F238E27FC236}">
                  <a16:creationId xmlns:a16="http://schemas.microsoft.com/office/drawing/2014/main" id="{9FEF5A02-CE44-FE56-49A0-DF7F51ED16AB}"/>
                </a:ext>
              </a:extLst>
            </p:cNvPr>
            <p:cNvSpPr/>
            <p:nvPr/>
          </p:nvSpPr>
          <p:spPr>
            <a:xfrm>
              <a:off x="889272" y="3179094"/>
              <a:ext cx="2285881" cy="1451536"/>
            </a:xfrm>
            <a:custGeom>
              <a:avLst/>
              <a:gdLst>
                <a:gd name="f0" fmla="val 10800000"/>
                <a:gd name="f1" fmla="val 5400000"/>
                <a:gd name="f2" fmla="val 180"/>
                <a:gd name="f3" fmla="val w"/>
                <a:gd name="f4" fmla="val h"/>
                <a:gd name="f5" fmla="val 0"/>
                <a:gd name="f6" fmla="val 2285879"/>
                <a:gd name="f7" fmla="val 1451533"/>
                <a:gd name="f8" fmla="val 145153"/>
                <a:gd name="f9" fmla="val 64987"/>
                <a:gd name="f10" fmla="val 2140726"/>
                <a:gd name="f11" fmla="val 2220892"/>
                <a:gd name="f12" fmla="val 1306380"/>
                <a:gd name="f13" fmla="val 1386546"/>
                <a:gd name="f14" fmla="+- 0 0 -90"/>
                <a:gd name="f15" fmla="*/ f3 1 2285879"/>
                <a:gd name="f16" fmla="*/ f4 1 1451533"/>
                <a:gd name="f17" fmla="+- f7 0 f5"/>
                <a:gd name="f18" fmla="+- f6 0 f5"/>
                <a:gd name="f19" fmla="*/ f14 f0 1"/>
                <a:gd name="f20" fmla="*/ f18 1 2285879"/>
                <a:gd name="f21" fmla="*/ f17 1 1451533"/>
                <a:gd name="f22" fmla="*/ 0 f18 1"/>
                <a:gd name="f23" fmla="*/ 145153 f17 1"/>
                <a:gd name="f24" fmla="*/ 145153 f18 1"/>
                <a:gd name="f25" fmla="*/ 0 f17 1"/>
                <a:gd name="f26" fmla="*/ 2140726 f18 1"/>
                <a:gd name="f27" fmla="*/ 2285879 f18 1"/>
                <a:gd name="f28" fmla="*/ 1306380 f17 1"/>
                <a:gd name="f29" fmla="*/ 1451533 f17 1"/>
                <a:gd name="f30" fmla="*/ f19 1 f2"/>
                <a:gd name="f31" fmla="*/ f22 1 2285879"/>
                <a:gd name="f32" fmla="*/ f23 1 1451533"/>
                <a:gd name="f33" fmla="*/ f24 1 2285879"/>
                <a:gd name="f34" fmla="*/ f25 1 1451533"/>
                <a:gd name="f35" fmla="*/ f26 1 2285879"/>
                <a:gd name="f36" fmla="*/ f27 1 2285879"/>
                <a:gd name="f37" fmla="*/ f28 1 1451533"/>
                <a:gd name="f38" fmla="*/ f29 1 14515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2285879" h="14515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12701" cap="flat">
              <a:solidFill>
                <a:schemeClr val="accent1"/>
              </a:solidFill>
              <a:prstDash val="solid"/>
              <a:miter/>
            </a:ln>
          </p:spPr>
          <p:txBody>
            <a:bodyPr vert="horz" wrap="square" lIns="118716" tIns="118716" rIns="118716" bIns="118716"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Budget Authority Exceeded</a:t>
              </a:r>
            </a:p>
          </p:txBody>
        </p:sp>
        <p:sp>
          <p:nvSpPr>
            <p:cNvPr id="7" name="Freeform: Shape 6">
              <a:extLst>
                <a:ext uri="{FF2B5EF4-FFF2-40B4-BE49-F238E27FC236}">
                  <a16:creationId xmlns:a16="http://schemas.microsoft.com/office/drawing/2014/main" id="{DF59AC49-E217-A292-13B0-62B3C1149ECA}"/>
                </a:ext>
              </a:extLst>
            </p:cNvPr>
            <p:cNvSpPr/>
            <p:nvPr/>
          </p:nvSpPr>
          <p:spPr>
            <a:xfrm>
              <a:off x="3429146" y="2937811"/>
              <a:ext cx="2285881" cy="1451536"/>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2"/>
            </a:solidFill>
            <a:ln w="12701" cap="flat">
              <a:solidFill>
                <a:srgbClr val="FFFFFF"/>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9" name="Freeform: Shape 7">
              <a:extLst>
                <a:ext uri="{FF2B5EF4-FFF2-40B4-BE49-F238E27FC236}">
                  <a16:creationId xmlns:a16="http://schemas.microsoft.com/office/drawing/2014/main" id="{F6E21A50-1E28-508D-8A50-CCBDDBC5E0BA}"/>
                </a:ext>
              </a:extLst>
            </p:cNvPr>
            <p:cNvSpPr/>
            <p:nvPr/>
          </p:nvSpPr>
          <p:spPr>
            <a:xfrm>
              <a:off x="3683130" y="3179094"/>
              <a:ext cx="2285881" cy="1451536"/>
            </a:xfrm>
            <a:custGeom>
              <a:avLst/>
              <a:gdLst>
                <a:gd name="f0" fmla="val 10800000"/>
                <a:gd name="f1" fmla="val 5400000"/>
                <a:gd name="f2" fmla="val 180"/>
                <a:gd name="f3" fmla="val w"/>
                <a:gd name="f4" fmla="val h"/>
                <a:gd name="f5" fmla="val 0"/>
                <a:gd name="f6" fmla="val 2285879"/>
                <a:gd name="f7" fmla="val 1451533"/>
                <a:gd name="f8" fmla="val 145153"/>
                <a:gd name="f9" fmla="val 64987"/>
                <a:gd name="f10" fmla="val 2140726"/>
                <a:gd name="f11" fmla="val 2220892"/>
                <a:gd name="f12" fmla="val 1306380"/>
                <a:gd name="f13" fmla="val 1386546"/>
                <a:gd name="f14" fmla="+- 0 0 -90"/>
                <a:gd name="f15" fmla="*/ f3 1 2285879"/>
                <a:gd name="f16" fmla="*/ f4 1 1451533"/>
                <a:gd name="f17" fmla="+- f7 0 f5"/>
                <a:gd name="f18" fmla="+- f6 0 f5"/>
                <a:gd name="f19" fmla="*/ f14 f0 1"/>
                <a:gd name="f20" fmla="*/ f18 1 2285879"/>
                <a:gd name="f21" fmla="*/ f17 1 1451533"/>
                <a:gd name="f22" fmla="*/ 0 f18 1"/>
                <a:gd name="f23" fmla="*/ 145153 f17 1"/>
                <a:gd name="f24" fmla="*/ 145153 f18 1"/>
                <a:gd name="f25" fmla="*/ 0 f17 1"/>
                <a:gd name="f26" fmla="*/ 2140726 f18 1"/>
                <a:gd name="f27" fmla="*/ 2285879 f18 1"/>
                <a:gd name="f28" fmla="*/ 1306380 f17 1"/>
                <a:gd name="f29" fmla="*/ 1451533 f17 1"/>
                <a:gd name="f30" fmla="*/ f19 1 f2"/>
                <a:gd name="f31" fmla="*/ f22 1 2285879"/>
                <a:gd name="f32" fmla="*/ f23 1 1451533"/>
                <a:gd name="f33" fmla="*/ f24 1 2285879"/>
                <a:gd name="f34" fmla="*/ f25 1 1451533"/>
                <a:gd name="f35" fmla="*/ f26 1 2285879"/>
                <a:gd name="f36" fmla="*/ f27 1 2285879"/>
                <a:gd name="f37" fmla="*/ f28 1 1451533"/>
                <a:gd name="f38" fmla="*/ f29 1 14515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2285879" h="14515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12701" cap="flat">
              <a:solidFill>
                <a:schemeClr val="accent2"/>
              </a:solidFill>
              <a:prstDash val="solid"/>
              <a:miter/>
            </a:ln>
          </p:spPr>
          <p:txBody>
            <a:bodyPr vert="horz" wrap="square" lIns="118716" tIns="118716" rIns="118716" bIns="118716"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Allowable Reserves Exceeded</a:t>
              </a:r>
            </a:p>
          </p:txBody>
        </p:sp>
        <p:sp>
          <p:nvSpPr>
            <p:cNvPr id="10" name="Freeform: Shape 8">
              <a:extLst>
                <a:ext uri="{FF2B5EF4-FFF2-40B4-BE49-F238E27FC236}">
                  <a16:creationId xmlns:a16="http://schemas.microsoft.com/office/drawing/2014/main" id="{92DD5F88-AC17-A091-3736-5239C5422C29}"/>
                </a:ext>
              </a:extLst>
            </p:cNvPr>
            <p:cNvSpPr/>
            <p:nvPr/>
          </p:nvSpPr>
          <p:spPr>
            <a:xfrm>
              <a:off x="6222994" y="2937811"/>
              <a:ext cx="2285881" cy="1451536"/>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3"/>
            </a:solidFill>
            <a:ln w="12701" cap="flat">
              <a:solidFill>
                <a:srgbClr val="FFFFFF"/>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11" name="Freeform: Shape 9">
              <a:extLst>
                <a:ext uri="{FF2B5EF4-FFF2-40B4-BE49-F238E27FC236}">
                  <a16:creationId xmlns:a16="http://schemas.microsoft.com/office/drawing/2014/main" id="{00D23C53-2CF4-BF61-1425-CAD59E7226A3}"/>
                </a:ext>
              </a:extLst>
            </p:cNvPr>
            <p:cNvSpPr/>
            <p:nvPr/>
          </p:nvSpPr>
          <p:spPr>
            <a:xfrm>
              <a:off x="6476978" y="3179094"/>
              <a:ext cx="2285881" cy="1451536"/>
            </a:xfrm>
            <a:custGeom>
              <a:avLst/>
              <a:gdLst>
                <a:gd name="f0" fmla="val 10800000"/>
                <a:gd name="f1" fmla="val 5400000"/>
                <a:gd name="f2" fmla="val 180"/>
                <a:gd name="f3" fmla="val w"/>
                <a:gd name="f4" fmla="val h"/>
                <a:gd name="f5" fmla="val 0"/>
                <a:gd name="f6" fmla="val 2285879"/>
                <a:gd name="f7" fmla="val 1451533"/>
                <a:gd name="f8" fmla="val 145153"/>
                <a:gd name="f9" fmla="val 64987"/>
                <a:gd name="f10" fmla="val 2140726"/>
                <a:gd name="f11" fmla="val 2220892"/>
                <a:gd name="f12" fmla="val 1306380"/>
                <a:gd name="f13" fmla="val 1386546"/>
                <a:gd name="f14" fmla="+- 0 0 -90"/>
                <a:gd name="f15" fmla="*/ f3 1 2285879"/>
                <a:gd name="f16" fmla="*/ f4 1 1451533"/>
                <a:gd name="f17" fmla="+- f7 0 f5"/>
                <a:gd name="f18" fmla="+- f6 0 f5"/>
                <a:gd name="f19" fmla="*/ f14 f0 1"/>
                <a:gd name="f20" fmla="*/ f18 1 2285879"/>
                <a:gd name="f21" fmla="*/ f17 1 1451533"/>
                <a:gd name="f22" fmla="*/ 0 f18 1"/>
                <a:gd name="f23" fmla="*/ 145153 f17 1"/>
                <a:gd name="f24" fmla="*/ 145153 f18 1"/>
                <a:gd name="f25" fmla="*/ 0 f17 1"/>
                <a:gd name="f26" fmla="*/ 2140726 f18 1"/>
                <a:gd name="f27" fmla="*/ 2285879 f18 1"/>
                <a:gd name="f28" fmla="*/ 1306380 f17 1"/>
                <a:gd name="f29" fmla="*/ 1451533 f17 1"/>
                <a:gd name="f30" fmla="*/ f19 1 f2"/>
                <a:gd name="f31" fmla="*/ f22 1 2285879"/>
                <a:gd name="f32" fmla="*/ f23 1 1451533"/>
                <a:gd name="f33" fmla="*/ f24 1 2285879"/>
                <a:gd name="f34" fmla="*/ f25 1 1451533"/>
                <a:gd name="f35" fmla="*/ f26 1 2285879"/>
                <a:gd name="f36" fmla="*/ f27 1 2285879"/>
                <a:gd name="f37" fmla="*/ f28 1 1451533"/>
                <a:gd name="f38" fmla="*/ f29 1 14515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2285879" h="14515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12701" cap="flat">
              <a:solidFill>
                <a:schemeClr val="accent3"/>
              </a:solidFill>
              <a:prstDash val="solid"/>
              <a:miter/>
            </a:ln>
          </p:spPr>
          <p:txBody>
            <a:bodyPr vert="horz" wrap="square" lIns="118716" tIns="118716" rIns="118716" bIns="118716"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Levy Information/Dates Do </a:t>
              </a:r>
              <a:r>
                <a:rPr kumimoji="0" lang="en-US" sz="2000" b="0" i="0" u="none" strike="noStrike" kern="0" cap="none" spc="0" normalizeH="0" baseline="0" noProof="0" dirty="0">
                  <a:ln>
                    <a:noFill/>
                  </a:ln>
                  <a:solidFill>
                    <a:srgbClr val="000000"/>
                  </a:solidFill>
                  <a:effectLst/>
                  <a:uLnTx/>
                  <a:uFillTx/>
                  <a:latin typeface="Franklin Gothic Book"/>
                  <a:ea typeface="+mn-ea"/>
                  <a:cs typeface="+mn-cs"/>
                </a:rPr>
                <a:t>N</a:t>
              </a: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ot </a:t>
              </a:r>
              <a:r>
                <a:rPr kumimoji="0" lang="en-US" sz="2000" b="0" i="0" u="none" strike="noStrike" kern="0" cap="none" spc="0" normalizeH="0" baseline="0" noProof="0" dirty="0">
                  <a:ln>
                    <a:noFill/>
                  </a:ln>
                  <a:solidFill>
                    <a:srgbClr val="000000"/>
                  </a:solidFill>
                  <a:effectLst/>
                  <a:uLnTx/>
                  <a:uFillTx/>
                  <a:latin typeface="Franklin Gothic Book"/>
                  <a:ea typeface="+mn-ea"/>
                  <a:cs typeface="+mn-cs"/>
                </a:rPr>
                <a:t>M</a:t>
              </a: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atch</a:t>
              </a:r>
            </a:p>
          </p:txBody>
        </p:sp>
        <p:sp>
          <p:nvSpPr>
            <p:cNvPr id="13" name="Freeform: Shape 10">
              <a:extLst>
                <a:ext uri="{FF2B5EF4-FFF2-40B4-BE49-F238E27FC236}">
                  <a16:creationId xmlns:a16="http://schemas.microsoft.com/office/drawing/2014/main" id="{224A10DC-0FAD-0A1E-2CD9-405F9326D6CC}"/>
                </a:ext>
              </a:extLst>
            </p:cNvPr>
            <p:cNvSpPr/>
            <p:nvPr/>
          </p:nvSpPr>
          <p:spPr>
            <a:xfrm>
              <a:off x="9016852" y="2937811"/>
              <a:ext cx="2285881" cy="1451536"/>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5">
                <a:lumMod val="60000"/>
                <a:lumOff val="40000"/>
              </a:schemeClr>
            </a:solidFill>
            <a:ln w="12701" cap="flat">
              <a:solidFill>
                <a:schemeClr val="accent5">
                  <a:lumMod val="60000"/>
                  <a:lumOff val="40000"/>
                </a:schemeClr>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14" name="Freeform: Shape 11">
              <a:extLst>
                <a:ext uri="{FF2B5EF4-FFF2-40B4-BE49-F238E27FC236}">
                  <a16:creationId xmlns:a16="http://schemas.microsoft.com/office/drawing/2014/main" id="{D754E9B3-DFAF-79EF-EDBF-3EC2535E5A73}"/>
                </a:ext>
              </a:extLst>
            </p:cNvPr>
            <p:cNvSpPr/>
            <p:nvPr/>
          </p:nvSpPr>
          <p:spPr>
            <a:xfrm>
              <a:off x="9270836" y="3179094"/>
              <a:ext cx="2285881" cy="1451536"/>
            </a:xfrm>
            <a:custGeom>
              <a:avLst/>
              <a:gdLst>
                <a:gd name="f0" fmla="val 10800000"/>
                <a:gd name="f1" fmla="val 5400000"/>
                <a:gd name="f2" fmla="val 180"/>
                <a:gd name="f3" fmla="val w"/>
                <a:gd name="f4" fmla="val h"/>
                <a:gd name="f5" fmla="val 0"/>
                <a:gd name="f6" fmla="val 2285879"/>
                <a:gd name="f7" fmla="val 1451533"/>
                <a:gd name="f8" fmla="val 145153"/>
                <a:gd name="f9" fmla="val 64987"/>
                <a:gd name="f10" fmla="val 2140726"/>
                <a:gd name="f11" fmla="val 2220892"/>
                <a:gd name="f12" fmla="val 1306380"/>
                <a:gd name="f13" fmla="val 1386546"/>
                <a:gd name="f14" fmla="+- 0 0 -90"/>
                <a:gd name="f15" fmla="*/ f3 1 2285879"/>
                <a:gd name="f16" fmla="*/ f4 1 1451533"/>
                <a:gd name="f17" fmla="+- f7 0 f5"/>
                <a:gd name="f18" fmla="+- f6 0 f5"/>
                <a:gd name="f19" fmla="*/ f14 f0 1"/>
                <a:gd name="f20" fmla="*/ f18 1 2285879"/>
                <a:gd name="f21" fmla="*/ f17 1 1451533"/>
                <a:gd name="f22" fmla="*/ 0 f18 1"/>
                <a:gd name="f23" fmla="*/ 145153 f17 1"/>
                <a:gd name="f24" fmla="*/ 145153 f18 1"/>
                <a:gd name="f25" fmla="*/ 0 f17 1"/>
                <a:gd name="f26" fmla="*/ 2140726 f18 1"/>
                <a:gd name="f27" fmla="*/ 2285879 f18 1"/>
                <a:gd name="f28" fmla="*/ 1306380 f17 1"/>
                <a:gd name="f29" fmla="*/ 1451533 f17 1"/>
                <a:gd name="f30" fmla="*/ f19 1 f2"/>
                <a:gd name="f31" fmla="*/ f22 1 2285879"/>
                <a:gd name="f32" fmla="*/ f23 1 1451533"/>
                <a:gd name="f33" fmla="*/ f24 1 2285879"/>
                <a:gd name="f34" fmla="*/ f25 1 1451533"/>
                <a:gd name="f35" fmla="*/ f26 1 2285879"/>
                <a:gd name="f36" fmla="*/ f27 1 2285879"/>
                <a:gd name="f37" fmla="*/ f28 1 1451533"/>
                <a:gd name="f38" fmla="*/ f29 1 145153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2285879" h="145153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FFFF">
                <a:alpha val="90000"/>
              </a:srgbClr>
            </a:solidFill>
            <a:ln w="12701" cap="flat">
              <a:solidFill>
                <a:schemeClr val="accent5">
                  <a:lumMod val="60000"/>
                  <a:lumOff val="40000"/>
                </a:schemeClr>
              </a:solidFill>
              <a:prstDash val="solid"/>
              <a:miter/>
            </a:ln>
          </p:spPr>
          <p:txBody>
            <a:bodyPr vert="horz" wrap="square" lIns="118716" tIns="118716" rIns="118716" bIns="118716"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Property Tax Authority Exceeded</a:t>
              </a:r>
            </a:p>
          </p:txBody>
        </p:sp>
      </p:grpSp>
      <p:sp>
        <p:nvSpPr>
          <p:cNvPr id="15" name="TextBox 4">
            <a:extLst>
              <a:ext uri="{FF2B5EF4-FFF2-40B4-BE49-F238E27FC236}">
                <a16:creationId xmlns:a16="http://schemas.microsoft.com/office/drawing/2014/main" id="{1AA477F2-40A1-322D-1BF2-B14E2E23CEB1}"/>
              </a:ext>
            </a:extLst>
          </p:cNvPr>
          <p:cNvSpPr txBox="1"/>
          <p:nvPr/>
        </p:nvSpPr>
        <p:spPr>
          <a:xfrm>
            <a:off x="0" y="5994358"/>
            <a:ext cx="12191996"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2400" b="1" i="0" u="none" strike="noStrike" kern="1200" cap="none" spc="0" normalizeH="0" baseline="0" noProof="0" dirty="0">
                <a:ln>
                  <a:noFill/>
                </a:ln>
                <a:solidFill>
                  <a:srgbClr val="FF0000"/>
                </a:solidFill>
                <a:effectLst/>
                <a:uLnTx/>
                <a:uFillTx/>
                <a:latin typeface="Franklin Gothic Book"/>
                <a:ea typeface="+mn-ea"/>
                <a:cs typeface="+mn-cs"/>
              </a:rPr>
              <a:t>**LC-2 cannot be submitted with error messages**</a:t>
            </a:r>
          </a:p>
        </p:txBody>
      </p:sp>
      <p:pic>
        <p:nvPicPr>
          <p:cNvPr id="2050" name="Picture 2" descr="Emergency Light Stickers - Find &amp; Share on GIPHY">
            <a:extLst>
              <a:ext uri="{FF2B5EF4-FFF2-40B4-BE49-F238E27FC236}">
                <a16:creationId xmlns:a16="http://schemas.microsoft.com/office/drawing/2014/main" id="{D80FB823-99E5-FF0F-7D0F-DB88ED3432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7079" y="440743"/>
            <a:ext cx="808074" cy="80807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Emergency Light Stickers - Find &amp; Share on GIPHY">
            <a:extLst>
              <a:ext uri="{FF2B5EF4-FFF2-40B4-BE49-F238E27FC236}">
                <a16:creationId xmlns:a16="http://schemas.microsoft.com/office/drawing/2014/main" id="{B3A310B5-A395-E36B-E653-EF4266A0CD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5455" y="440743"/>
            <a:ext cx="808074" cy="808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01917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51A4859-C5FD-63C8-E1F3-BD5B5228338F}"/>
              </a:ext>
              <a:ext uri="{C183D7F6-B498-43B3-948B-1728B52AA6E4}">
                <adec:decorative xmlns:adec="http://schemas.microsoft.com/office/drawing/2017/decorative" val="1"/>
              </a:ext>
            </a:extLst>
          </p:cNvPr>
          <p:cNvSpPr txBox="1">
            <a:spLocks noChangeArrowheads="1"/>
          </p:cNvSpPr>
          <p:nvPr/>
        </p:nvSpPr>
        <p:spPr>
          <a:xfrm>
            <a:off x="0" y="1928813"/>
            <a:ext cx="10515600" cy="4252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2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200" b="0" i="1"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 name="Title 1">
            <a:extLst>
              <a:ext uri="{FF2B5EF4-FFF2-40B4-BE49-F238E27FC236}">
                <a16:creationId xmlns:a16="http://schemas.microsoft.com/office/drawing/2014/main" id="{D676A8DD-941C-640C-ACCE-5A6EFD01E5C4}"/>
              </a:ext>
            </a:extLst>
          </p:cNvPr>
          <p:cNvSpPr txBox="1">
            <a:spLocks/>
          </p:cNvSpPr>
          <p:nvPr/>
        </p:nvSpPr>
        <p:spPr>
          <a:xfrm>
            <a:off x="0" y="463165"/>
            <a:ext cx="12192000" cy="1067488"/>
          </a:xfrm>
          <a:prstGeom prst="rect">
            <a:avLst/>
          </a:prstGeom>
        </p:spPr>
        <p:txBody>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LC-2 Tips &amp; Tricks</a:t>
            </a:r>
          </a:p>
        </p:txBody>
      </p:sp>
      <p:grpSp>
        <p:nvGrpSpPr>
          <p:cNvPr id="6" name="Diagram 3">
            <a:extLst>
              <a:ext uri="{FF2B5EF4-FFF2-40B4-BE49-F238E27FC236}">
                <a16:creationId xmlns:a16="http://schemas.microsoft.com/office/drawing/2014/main" id="{72E9D0B5-0E6F-F7B4-2459-2B09A8EB5D36}"/>
              </a:ext>
            </a:extLst>
          </p:cNvPr>
          <p:cNvGrpSpPr/>
          <p:nvPr/>
        </p:nvGrpSpPr>
        <p:grpSpPr>
          <a:xfrm>
            <a:off x="1342054" y="1772729"/>
            <a:ext cx="10011746" cy="4424763"/>
            <a:chOff x="1645855" y="2480840"/>
            <a:chExt cx="9344171" cy="4174757"/>
          </a:xfrm>
        </p:grpSpPr>
        <p:sp>
          <p:nvSpPr>
            <p:cNvPr id="7" name="Rectangle 6">
              <a:extLst>
                <a:ext uri="{FF2B5EF4-FFF2-40B4-BE49-F238E27FC236}">
                  <a16:creationId xmlns:a16="http://schemas.microsoft.com/office/drawing/2014/main" id="{2F50023E-6501-BBF8-8166-0F2236E84A4D}"/>
                </a:ext>
              </a:extLst>
            </p:cNvPr>
            <p:cNvSpPr/>
            <p:nvPr/>
          </p:nvSpPr>
          <p:spPr>
            <a:xfrm>
              <a:off x="1645855" y="3071753"/>
              <a:ext cx="9344171" cy="559978"/>
            </a:xfrm>
            <a:prstGeom prst="rect">
              <a:avLst/>
            </a:prstGeom>
            <a:solidFill>
              <a:srgbClr val="FFFFFF">
                <a:alpha val="90000"/>
              </a:srgbClr>
            </a:solidFill>
            <a:ln w="12701" cap="flat">
              <a:solidFill>
                <a:schemeClr val="accent1"/>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8" name="Freeform: Shape 7">
              <a:extLst>
                <a:ext uri="{FF2B5EF4-FFF2-40B4-BE49-F238E27FC236}">
                  <a16:creationId xmlns:a16="http://schemas.microsoft.com/office/drawing/2014/main" id="{9EBB440A-DAC3-A67D-6D49-B2710C920535}"/>
                </a:ext>
              </a:extLst>
            </p:cNvPr>
            <p:cNvSpPr/>
            <p:nvPr/>
          </p:nvSpPr>
          <p:spPr>
            <a:xfrm>
              <a:off x="2126839" y="2480840"/>
              <a:ext cx="6488856" cy="903244"/>
            </a:xfrm>
            <a:custGeom>
              <a:avLst/>
              <a:gdLst>
                <a:gd name="f0" fmla="val 10800000"/>
                <a:gd name="f1" fmla="val 5400000"/>
                <a:gd name="f2" fmla="val 180"/>
                <a:gd name="f3" fmla="val w"/>
                <a:gd name="f4" fmla="val h"/>
                <a:gd name="f5" fmla="val 0"/>
                <a:gd name="f6" fmla="val 6488854"/>
                <a:gd name="f7" fmla="val 894246"/>
                <a:gd name="f8" fmla="val 149044"/>
                <a:gd name="f9" fmla="val 66729"/>
                <a:gd name="f10" fmla="val 6339810"/>
                <a:gd name="f11" fmla="val 6422125"/>
                <a:gd name="f12" fmla="val 745202"/>
                <a:gd name="f13" fmla="val 827517"/>
                <a:gd name="f14" fmla="+- 0 0 -90"/>
                <a:gd name="f15" fmla="*/ f3 1 6488854"/>
                <a:gd name="f16" fmla="*/ f4 1 894246"/>
                <a:gd name="f17" fmla="+- f7 0 f5"/>
                <a:gd name="f18" fmla="+- f6 0 f5"/>
                <a:gd name="f19" fmla="*/ f14 f0 1"/>
                <a:gd name="f20" fmla="*/ f18 1 6488854"/>
                <a:gd name="f21" fmla="*/ f17 1 894246"/>
                <a:gd name="f22" fmla="*/ 0 f18 1"/>
                <a:gd name="f23" fmla="*/ 149044 f17 1"/>
                <a:gd name="f24" fmla="*/ 149044 f18 1"/>
                <a:gd name="f25" fmla="*/ 0 f17 1"/>
                <a:gd name="f26" fmla="*/ 6339810 f18 1"/>
                <a:gd name="f27" fmla="*/ 6488854 f18 1"/>
                <a:gd name="f28" fmla="*/ 745202 f17 1"/>
                <a:gd name="f29" fmla="*/ 894246 f17 1"/>
                <a:gd name="f30" fmla="*/ f19 1 f2"/>
                <a:gd name="f31" fmla="*/ f22 1 6488854"/>
                <a:gd name="f32" fmla="*/ f23 1 894246"/>
                <a:gd name="f33" fmla="*/ f24 1 6488854"/>
                <a:gd name="f34" fmla="*/ f25 1 894246"/>
                <a:gd name="f35" fmla="*/ f26 1 6488854"/>
                <a:gd name="f36" fmla="*/ f27 1 6488854"/>
                <a:gd name="f37" fmla="*/ f28 1 894246"/>
                <a:gd name="f38" fmla="*/ f29 1 89424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6488854" h="89424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accent1"/>
            </a:solidFill>
            <a:ln w="12701" cap="flat">
              <a:solidFill>
                <a:schemeClr val="accent1"/>
              </a:solidFill>
              <a:prstDash val="solid"/>
              <a:miter/>
            </a:ln>
          </p:spPr>
          <p:txBody>
            <a:bodyPr vert="horz" wrap="square" lIns="290879" tIns="43653" rIns="290879" bIns="43653" anchor="ctr" anchorCtr="0" compatLnSpc="1">
              <a:noAutofit/>
            </a:bodyPr>
            <a:lstStyle/>
            <a:p>
              <a:pPr marL="0" marR="0" lvl="0" indent="0" algn="l" defTabSz="958337" rtl="0" eaLnBrk="1" fontAlgn="auto" latinLnBrk="0" hangingPunct="1">
                <a:lnSpc>
                  <a:spcPct val="90000"/>
                </a:lnSpc>
                <a:spcBef>
                  <a:spcPts val="0"/>
                </a:spcBef>
                <a:spcAft>
                  <a:spcPts val="882"/>
                </a:spcAft>
                <a:buClrTx/>
                <a:buSzTx/>
                <a:buFontTx/>
                <a:buNone/>
                <a:tabLst/>
                <a:defRPr sz="1800" b="0" i="0" u="none" strike="noStrike" kern="0" cap="none" spc="0" baseline="0">
                  <a:solidFill>
                    <a:srgbClr val="000000"/>
                  </a:solidFill>
                  <a:uFillTx/>
                </a:defRPr>
              </a:pPr>
              <a:r>
                <a:rPr lang="en-US" sz="2400" kern="0" dirty="0">
                  <a:solidFill>
                    <a:srgbClr val="FFFFFF"/>
                  </a:solidFill>
                  <a:latin typeface="Franklin Gothic Book"/>
                  <a:cs typeface="Arial" pitchFamily="34"/>
                </a:rPr>
                <a:t>There is no limit on the number of times you can upload into the LC-2.</a:t>
              </a:r>
              <a:endParaRPr kumimoji="0" lang="en-US" sz="2400" b="0" i="0" u="none" strike="noStrike" kern="0" cap="none" spc="0" normalizeH="0" baseline="0" noProof="0" dirty="0">
                <a:ln>
                  <a:noFill/>
                </a:ln>
                <a:solidFill>
                  <a:srgbClr val="FFFFFF"/>
                </a:solidFill>
                <a:effectLst/>
                <a:uLnTx/>
                <a:uFillTx/>
                <a:latin typeface="Franklin Gothic Book"/>
                <a:ea typeface="+mn-ea"/>
                <a:cs typeface="+mn-cs"/>
              </a:endParaRPr>
            </a:p>
          </p:txBody>
        </p:sp>
        <p:sp>
          <p:nvSpPr>
            <p:cNvPr id="9" name="Rectangle 8">
              <a:extLst>
                <a:ext uri="{FF2B5EF4-FFF2-40B4-BE49-F238E27FC236}">
                  <a16:creationId xmlns:a16="http://schemas.microsoft.com/office/drawing/2014/main" id="{FF45D295-D0D6-D471-8E7B-E5F25E35E029}"/>
                </a:ext>
              </a:extLst>
            </p:cNvPr>
            <p:cNvSpPr/>
            <p:nvPr/>
          </p:nvSpPr>
          <p:spPr>
            <a:xfrm>
              <a:off x="1645855" y="4079714"/>
              <a:ext cx="9344171" cy="559978"/>
            </a:xfrm>
            <a:prstGeom prst="rect">
              <a:avLst/>
            </a:prstGeom>
            <a:solidFill>
              <a:srgbClr val="FFFFFF">
                <a:alpha val="90000"/>
              </a:srgbClr>
            </a:solidFill>
            <a:ln w="12701" cap="flat">
              <a:solidFill>
                <a:schemeClr val="accent2"/>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0" name="Freeform: Shape 9">
              <a:extLst>
                <a:ext uri="{FF2B5EF4-FFF2-40B4-BE49-F238E27FC236}">
                  <a16:creationId xmlns:a16="http://schemas.microsoft.com/office/drawing/2014/main" id="{B6A417D8-87A7-D053-A5A9-58B6D285D736}"/>
                </a:ext>
              </a:extLst>
            </p:cNvPr>
            <p:cNvSpPr/>
            <p:nvPr/>
          </p:nvSpPr>
          <p:spPr>
            <a:xfrm>
              <a:off x="2113068" y="3751719"/>
              <a:ext cx="6540922" cy="655981"/>
            </a:xfrm>
            <a:custGeom>
              <a:avLst/>
              <a:gdLst>
                <a:gd name="f0" fmla="val 10800000"/>
                <a:gd name="f1" fmla="val 5400000"/>
                <a:gd name="f2" fmla="val 180"/>
                <a:gd name="f3" fmla="val w"/>
                <a:gd name="f4" fmla="val h"/>
                <a:gd name="f5" fmla="val 0"/>
                <a:gd name="f6" fmla="val 6540920"/>
                <a:gd name="f7" fmla="val 649440"/>
                <a:gd name="f8" fmla="val 108242"/>
                <a:gd name="f9" fmla="val 48462"/>
                <a:gd name="f10" fmla="val 6432678"/>
                <a:gd name="f11" fmla="val 6492458"/>
                <a:gd name="f12" fmla="val 541198"/>
                <a:gd name="f13" fmla="val 600978"/>
                <a:gd name="f14" fmla="+- 0 0 -90"/>
                <a:gd name="f15" fmla="*/ f3 1 6540920"/>
                <a:gd name="f16" fmla="*/ f4 1 649440"/>
                <a:gd name="f17" fmla="+- f7 0 f5"/>
                <a:gd name="f18" fmla="+- f6 0 f5"/>
                <a:gd name="f19" fmla="*/ f14 f0 1"/>
                <a:gd name="f20" fmla="*/ f18 1 6540920"/>
                <a:gd name="f21" fmla="*/ f17 1 649440"/>
                <a:gd name="f22" fmla="*/ 0 f18 1"/>
                <a:gd name="f23" fmla="*/ 108242 f17 1"/>
                <a:gd name="f24" fmla="*/ 108242 f18 1"/>
                <a:gd name="f25" fmla="*/ 0 f17 1"/>
                <a:gd name="f26" fmla="*/ 6432678 f18 1"/>
                <a:gd name="f27" fmla="*/ 6540920 f18 1"/>
                <a:gd name="f28" fmla="*/ 541198 f17 1"/>
                <a:gd name="f29" fmla="*/ 649440 f17 1"/>
                <a:gd name="f30" fmla="*/ f19 1 f2"/>
                <a:gd name="f31" fmla="*/ f22 1 6540920"/>
                <a:gd name="f32" fmla="*/ f23 1 649440"/>
                <a:gd name="f33" fmla="*/ f24 1 6540920"/>
                <a:gd name="f34" fmla="*/ f25 1 649440"/>
                <a:gd name="f35" fmla="*/ f26 1 6540920"/>
                <a:gd name="f36" fmla="*/ f27 1 6540920"/>
                <a:gd name="f37" fmla="*/ f28 1 649440"/>
                <a:gd name="f38" fmla="*/ f29 1 649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6540920" h="649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chemeClr val="accent2"/>
            </a:solidFill>
            <a:ln w="12701" cap="flat">
              <a:solidFill>
                <a:schemeClr val="accent2"/>
              </a:solidFill>
              <a:prstDash val="solid"/>
              <a:miter/>
            </a:ln>
          </p:spPr>
          <p:txBody>
            <a:bodyPr vert="horz" wrap="square" lIns="278937" tIns="31702" rIns="278937" bIns="31702" anchor="ctr" anchorCtr="0" compatLnSpc="1">
              <a:noAutofit/>
            </a:bodyPr>
            <a:lstStyle/>
            <a:p>
              <a:pPr marL="0" marR="0" lvl="0" indent="0" algn="l" defTabSz="977895" rtl="0" eaLnBrk="1" fontAlgn="auto" latinLnBrk="0" hangingPunct="1">
                <a:lnSpc>
                  <a:spcPct val="90000"/>
                </a:lnSpc>
                <a:spcBef>
                  <a:spcPts val="0"/>
                </a:spcBef>
                <a:spcAft>
                  <a:spcPts val="900"/>
                </a:spcAft>
                <a:buClrTx/>
                <a:buSzTx/>
                <a:buFontTx/>
                <a:buNone/>
                <a:tabLst/>
                <a:defRPr sz="1800" b="0" i="0" u="none" strike="noStrike" kern="0" cap="none" spc="0" baseline="0">
                  <a:solidFill>
                    <a:srgbClr val="000000"/>
                  </a:solidFill>
                  <a:uFillTx/>
                </a:defRPr>
              </a:pPr>
              <a:r>
                <a:rPr kumimoji="0" lang="en-US" sz="2200" b="0" i="0" u="none" strike="noStrike" kern="1200" cap="none" spc="0" normalizeH="0" baseline="0" noProof="0">
                  <a:ln>
                    <a:noFill/>
                  </a:ln>
                  <a:solidFill>
                    <a:srgbClr val="FFFFFF"/>
                  </a:solidFill>
                  <a:effectLst/>
                  <a:uLnTx/>
                  <a:uFillTx/>
                  <a:latin typeface="Franklin Gothic Book"/>
                  <a:ea typeface="+mn-ea"/>
                  <a:cs typeface="Arial" pitchFamily="34"/>
                </a:rPr>
                <a:t>Remember to “Recalculate” &amp; “Save” often</a:t>
              </a:r>
              <a:endParaRPr kumimoji="0" lang="en-US" sz="22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1" name="Rectangle 10">
              <a:extLst>
                <a:ext uri="{FF2B5EF4-FFF2-40B4-BE49-F238E27FC236}">
                  <a16:creationId xmlns:a16="http://schemas.microsoft.com/office/drawing/2014/main" id="{E012EAA0-7847-0A9F-5CBA-1B05DCBF45E6}"/>
                </a:ext>
              </a:extLst>
            </p:cNvPr>
            <p:cNvSpPr/>
            <p:nvPr/>
          </p:nvSpPr>
          <p:spPr>
            <a:xfrm>
              <a:off x="1645855" y="5087666"/>
              <a:ext cx="9344171" cy="559978"/>
            </a:xfrm>
            <a:prstGeom prst="rect">
              <a:avLst/>
            </a:prstGeom>
            <a:ln/>
          </p:spPr>
          <p:style>
            <a:lnRef idx="2">
              <a:schemeClr val="accent3"/>
            </a:lnRef>
            <a:fillRef idx="1">
              <a:schemeClr val="lt1"/>
            </a:fillRef>
            <a:effectRef idx="0">
              <a:schemeClr val="accent3"/>
            </a:effectRef>
            <a:fontRef idx="minor">
              <a:schemeClr val="dk1"/>
            </a:fontRef>
          </p:style>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2" name="Freeform: Shape 11">
              <a:extLst>
                <a:ext uri="{FF2B5EF4-FFF2-40B4-BE49-F238E27FC236}">
                  <a16:creationId xmlns:a16="http://schemas.microsoft.com/office/drawing/2014/main" id="{769A08A8-2B14-ABA6-9468-834F5A0C78C7}"/>
                </a:ext>
              </a:extLst>
            </p:cNvPr>
            <p:cNvSpPr/>
            <p:nvPr/>
          </p:nvSpPr>
          <p:spPr>
            <a:xfrm>
              <a:off x="2113068" y="4759680"/>
              <a:ext cx="6540922" cy="655981"/>
            </a:xfrm>
            <a:custGeom>
              <a:avLst/>
              <a:gdLst>
                <a:gd name="f0" fmla="val 10800000"/>
                <a:gd name="f1" fmla="val 5400000"/>
                <a:gd name="f2" fmla="val 180"/>
                <a:gd name="f3" fmla="val w"/>
                <a:gd name="f4" fmla="val h"/>
                <a:gd name="f5" fmla="val 0"/>
                <a:gd name="f6" fmla="val 6540920"/>
                <a:gd name="f7" fmla="val 649440"/>
                <a:gd name="f8" fmla="val 108242"/>
                <a:gd name="f9" fmla="val 48462"/>
                <a:gd name="f10" fmla="val 6432678"/>
                <a:gd name="f11" fmla="val 6492458"/>
                <a:gd name="f12" fmla="val 541198"/>
                <a:gd name="f13" fmla="val 600978"/>
                <a:gd name="f14" fmla="+- 0 0 -90"/>
                <a:gd name="f15" fmla="*/ f3 1 6540920"/>
                <a:gd name="f16" fmla="*/ f4 1 649440"/>
                <a:gd name="f17" fmla="+- f7 0 f5"/>
                <a:gd name="f18" fmla="+- f6 0 f5"/>
                <a:gd name="f19" fmla="*/ f14 f0 1"/>
                <a:gd name="f20" fmla="*/ f18 1 6540920"/>
                <a:gd name="f21" fmla="*/ f17 1 649440"/>
                <a:gd name="f22" fmla="*/ 0 f18 1"/>
                <a:gd name="f23" fmla="*/ 108242 f17 1"/>
                <a:gd name="f24" fmla="*/ 108242 f18 1"/>
                <a:gd name="f25" fmla="*/ 0 f17 1"/>
                <a:gd name="f26" fmla="*/ 6432678 f18 1"/>
                <a:gd name="f27" fmla="*/ 6540920 f18 1"/>
                <a:gd name="f28" fmla="*/ 541198 f17 1"/>
                <a:gd name="f29" fmla="*/ 649440 f17 1"/>
                <a:gd name="f30" fmla="*/ f19 1 f2"/>
                <a:gd name="f31" fmla="*/ f22 1 6540920"/>
                <a:gd name="f32" fmla="*/ f23 1 649440"/>
                <a:gd name="f33" fmla="*/ f24 1 6540920"/>
                <a:gd name="f34" fmla="*/ f25 1 649440"/>
                <a:gd name="f35" fmla="*/ f26 1 6540920"/>
                <a:gd name="f36" fmla="*/ f27 1 6540920"/>
                <a:gd name="f37" fmla="*/ f28 1 649440"/>
                <a:gd name="f38" fmla="*/ f29 1 649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6540920" h="649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ln/>
          </p:spPr>
          <p:style>
            <a:lnRef idx="2">
              <a:schemeClr val="accent3">
                <a:shade val="15000"/>
              </a:schemeClr>
            </a:lnRef>
            <a:fillRef idx="1">
              <a:schemeClr val="accent3"/>
            </a:fillRef>
            <a:effectRef idx="0">
              <a:schemeClr val="accent3"/>
            </a:effectRef>
            <a:fontRef idx="minor">
              <a:schemeClr val="lt1"/>
            </a:fontRef>
          </p:style>
          <p:txBody>
            <a:bodyPr vert="horz" wrap="square" lIns="278937" tIns="31702" rIns="278937" bIns="31702" anchor="ctr" anchorCtr="0" compatLnSpc="1">
              <a:noAutofit/>
            </a:bodyPr>
            <a:lstStyle/>
            <a:p>
              <a:pPr marL="0" marR="0" lvl="0" indent="0" algn="l" defTabSz="977895" rtl="0" eaLnBrk="1" fontAlgn="auto" latinLnBrk="0" hangingPunct="1">
                <a:lnSpc>
                  <a:spcPct val="90000"/>
                </a:lnSpc>
                <a:spcBef>
                  <a:spcPts val="0"/>
                </a:spcBef>
                <a:spcAft>
                  <a:spcPts val="900"/>
                </a:spcAft>
                <a:buClrTx/>
                <a:buSzTx/>
                <a:buFontTx/>
                <a:buNone/>
                <a:tabLst/>
                <a:defRPr sz="1800" b="0" i="0" u="none" strike="noStrike" kern="0" cap="none" spc="0" baseline="0">
                  <a:solidFill>
                    <a:srgbClr val="000000"/>
                  </a:solidFill>
                  <a:uFillTx/>
                </a:defRPr>
              </a:pPr>
              <a:r>
                <a:rPr kumimoji="0" lang="en-US" sz="2200" b="0" i="0" u="none" strike="noStrike" kern="1200" cap="none" spc="0" normalizeH="0" baseline="0" noProof="0" dirty="0">
                  <a:ln>
                    <a:noFill/>
                  </a:ln>
                  <a:solidFill>
                    <a:srgbClr val="FFFFFF"/>
                  </a:solidFill>
                  <a:effectLst/>
                  <a:uLnTx/>
                  <a:uFillTx/>
                  <a:latin typeface="Franklin Gothic Book"/>
                  <a:ea typeface="+mn-ea"/>
                  <a:cs typeface="Arial" pitchFamily="34"/>
                </a:rPr>
                <a:t>Remember to click “Save” the Special Grant Funds List</a:t>
              </a:r>
              <a:r>
                <a:rPr kumimoji="0" lang="en-US" sz="2200" b="0" i="0" u="none" strike="noStrike" kern="0" cap="none" spc="0" normalizeH="0" baseline="0" noProof="0" dirty="0">
                  <a:ln>
                    <a:noFill/>
                  </a:ln>
                  <a:solidFill>
                    <a:srgbClr val="FFFFFF"/>
                  </a:solidFill>
                  <a:effectLst/>
                  <a:uLnTx/>
                  <a:uFillTx/>
                  <a:latin typeface="Franklin Gothic Book"/>
                  <a:ea typeface="+mn-ea"/>
                  <a:cs typeface="Arial" pitchFamily="34"/>
                </a:rPr>
                <a:t> after making changes &amp;</a:t>
              </a:r>
              <a:r>
                <a:rPr kumimoji="0" lang="en-US" sz="2200" b="0" i="0" u="none" strike="noStrike" kern="1200" cap="none" spc="0" normalizeH="0" baseline="0" noProof="0" dirty="0">
                  <a:ln>
                    <a:noFill/>
                  </a:ln>
                  <a:solidFill>
                    <a:srgbClr val="FFFFFF"/>
                  </a:solidFill>
                  <a:effectLst/>
                  <a:uLnTx/>
                  <a:uFillTx/>
                  <a:latin typeface="Franklin Gothic Book"/>
                  <a:ea typeface="+mn-ea"/>
                  <a:cs typeface="Arial" pitchFamily="34"/>
                </a:rPr>
                <a:t> before returning to the LC-2</a:t>
              </a:r>
              <a:endParaRPr kumimoji="0" lang="en-US" sz="2200" b="0" i="0" u="none" strike="noStrike" kern="1200" cap="none" spc="0" normalizeH="0" baseline="0" noProof="0" dirty="0">
                <a:ln>
                  <a:noFill/>
                </a:ln>
                <a:solidFill>
                  <a:srgbClr val="FFFFFF"/>
                </a:solidFill>
                <a:effectLst/>
                <a:uLnTx/>
                <a:uFillTx/>
                <a:latin typeface="Franklin Gothic Book"/>
                <a:ea typeface="+mn-ea"/>
                <a:cs typeface="+mn-cs"/>
              </a:endParaRPr>
            </a:p>
          </p:txBody>
        </p:sp>
        <p:sp>
          <p:nvSpPr>
            <p:cNvPr id="13" name="Rectangle 12">
              <a:extLst>
                <a:ext uri="{FF2B5EF4-FFF2-40B4-BE49-F238E27FC236}">
                  <a16:creationId xmlns:a16="http://schemas.microsoft.com/office/drawing/2014/main" id="{32A7B350-41F9-6347-5D32-CAC18204434F}"/>
                </a:ext>
              </a:extLst>
            </p:cNvPr>
            <p:cNvSpPr/>
            <p:nvPr/>
          </p:nvSpPr>
          <p:spPr>
            <a:xfrm>
              <a:off x="1645855" y="6095619"/>
              <a:ext cx="9344171" cy="559978"/>
            </a:xfrm>
            <a:prstGeom prst="rect">
              <a:avLst/>
            </a:prstGeom>
            <a:ln/>
          </p:spPr>
          <p:style>
            <a:lnRef idx="2">
              <a:schemeClr val="accent5"/>
            </a:lnRef>
            <a:fillRef idx="1">
              <a:schemeClr val="lt1"/>
            </a:fillRef>
            <a:effectRef idx="0">
              <a:schemeClr val="accent5"/>
            </a:effectRef>
            <a:fontRef idx="minor">
              <a:schemeClr val="dk1"/>
            </a:fontRef>
          </p:style>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4" name="Freeform: Shape 13">
              <a:extLst>
                <a:ext uri="{FF2B5EF4-FFF2-40B4-BE49-F238E27FC236}">
                  <a16:creationId xmlns:a16="http://schemas.microsoft.com/office/drawing/2014/main" id="{DB134670-57DE-5DD2-24F8-8182079E34FB}"/>
                </a:ext>
              </a:extLst>
            </p:cNvPr>
            <p:cNvSpPr/>
            <p:nvPr/>
          </p:nvSpPr>
          <p:spPr>
            <a:xfrm>
              <a:off x="2113068" y="5767642"/>
              <a:ext cx="6540922" cy="655981"/>
            </a:xfrm>
            <a:custGeom>
              <a:avLst/>
              <a:gdLst>
                <a:gd name="f0" fmla="val 10800000"/>
                <a:gd name="f1" fmla="val 5400000"/>
                <a:gd name="f2" fmla="val 180"/>
                <a:gd name="f3" fmla="val w"/>
                <a:gd name="f4" fmla="val h"/>
                <a:gd name="f5" fmla="val 0"/>
                <a:gd name="f6" fmla="val 6540920"/>
                <a:gd name="f7" fmla="val 649440"/>
                <a:gd name="f8" fmla="val 108242"/>
                <a:gd name="f9" fmla="val 48462"/>
                <a:gd name="f10" fmla="val 6432678"/>
                <a:gd name="f11" fmla="val 6492458"/>
                <a:gd name="f12" fmla="val 541198"/>
                <a:gd name="f13" fmla="val 600978"/>
                <a:gd name="f14" fmla="+- 0 0 -90"/>
                <a:gd name="f15" fmla="*/ f3 1 6540920"/>
                <a:gd name="f16" fmla="*/ f4 1 649440"/>
                <a:gd name="f17" fmla="+- f7 0 f5"/>
                <a:gd name="f18" fmla="+- f6 0 f5"/>
                <a:gd name="f19" fmla="*/ f14 f0 1"/>
                <a:gd name="f20" fmla="*/ f18 1 6540920"/>
                <a:gd name="f21" fmla="*/ f17 1 649440"/>
                <a:gd name="f22" fmla="*/ 0 f18 1"/>
                <a:gd name="f23" fmla="*/ 108242 f17 1"/>
                <a:gd name="f24" fmla="*/ 108242 f18 1"/>
                <a:gd name="f25" fmla="*/ 0 f17 1"/>
                <a:gd name="f26" fmla="*/ 6432678 f18 1"/>
                <a:gd name="f27" fmla="*/ 6540920 f18 1"/>
                <a:gd name="f28" fmla="*/ 541198 f17 1"/>
                <a:gd name="f29" fmla="*/ 649440 f17 1"/>
                <a:gd name="f30" fmla="*/ f19 1 f2"/>
                <a:gd name="f31" fmla="*/ f22 1 6540920"/>
                <a:gd name="f32" fmla="*/ f23 1 649440"/>
                <a:gd name="f33" fmla="*/ f24 1 6540920"/>
                <a:gd name="f34" fmla="*/ f25 1 649440"/>
                <a:gd name="f35" fmla="*/ f26 1 6540920"/>
                <a:gd name="f36" fmla="*/ f27 1 6540920"/>
                <a:gd name="f37" fmla="*/ f28 1 649440"/>
                <a:gd name="f38" fmla="*/ f29 1 6494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6540920" h="6494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ln/>
          </p:spPr>
          <p:style>
            <a:lnRef idx="1">
              <a:schemeClr val="accent5"/>
            </a:lnRef>
            <a:fillRef idx="2">
              <a:schemeClr val="accent5"/>
            </a:fillRef>
            <a:effectRef idx="1">
              <a:schemeClr val="accent5"/>
            </a:effectRef>
            <a:fontRef idx="minor">
              <a:schemeClr val="dk1"/>
            </a:fontRef>
          </p:style>
          <p:txBody>
            <a:bodyPr vert="horz" wrap="square" lIns="278937" tIns="31702" rIns="278937" bIns="31702" anchor="ctr" anchorCtr="0" compatLnSpc="1">
              <a:noAutofit/>
            </a:bodyPr>
            <a:lstStyle/>
            <a:p>
              <a:pPr marL="0" marR="0" lvl="0" indent="0" algn="l" defTabSz="977895" rtl="0" eaLnBrk="1" fontAlgn="auto" latinLnBrk="0" hangingPunct="1">
                <a:lnSpc>
                  <a:spcPct val="90000"/>
                </a:lnSpc>
                <a:spcBef>
                  <a:spcPts val="0"/>
                </a:spcBef>
                <a:spcAft>
                  <a:spcPts val="900"/>
                </a:spcAft>
                <a:buClrTx/>
                <a:buSzTx/>
                <a:buFontTx/>
                <a:buNone/>
                <a:tabLst/>
                <a:defRPr sz="1800" b="0" i="0" u="none" strike="noStrike" kern="0" cap="none" spc="0" baseline="0">
                  <a:solidFill>
                    <a:srgbClr val="000000"/>
                  </a:solidFill>
                  <a:uFillTx/>
                </a:defRPr>
              </a:pPr>
              <a:r>
                <a:rPr kumimoji="0" lang="en-US" sz="2200" b="0" i="0" u="none" strike="noStrike" kern="1200" cap="none" spc="0" normalizeH="0" baseline="0" noProof="0" dirty="0">
                  <a:ln>
                    <a:noFill/>
                  </a:ln>
                  <a:solidFill>
                    <a:srgbClr val="FFFFFF"/>
                  </a:solidFill>
                  <a:effectLst/>
                  <a:uLnTx/>
                  <a:uFillTx/>
                  <a:latin typeface="Franklin Gothic Book"/>
                  <a:ea typeface="+mn-ea"/>
                  <a:cs typeface="Arial" pitchFamily="34"/>
                </a:rPr>
                <a:t>Make sure to upload the budget documents </a:t>
              </a:r>
              <a:r>
                <a:rPr kumimoji="0" lang="en-US" sz="2200" b="0" i="0" u="none" strike="noStrike" kern="0" cap="none" spc="0" normalizeH="0" baseline="0" noProof="0" dirty="0">
                  <a:ln>
                    <a:noFill/>
                  </a:ln>
                  <a:solidFill>
                    <a:srgbClr val="FFFFFF"/>
                  </a:solidFill>
                  <a:effectLst/>
                  <a:uLnTx/>
                  <a:uFillTx/>
                  <a:latin typeface="Franklin Gothic Book"/>
                  <a:ea typeface="+mn-ea"/>
                  <a:cs typeface="Arial" pitchFamily="34"/>
                </a:rPr>
                <a:t>as a single</a:t>
              </a:r>
              <a:r>
                <a:rPr kumimoji="0" lang="en-US" sz="2200" b="0" i="0" u="none" strike="noStrike" kern="1200" cap="none" spc="0" normalizeH="0" baseline="0" noProof="0" dirty="0">
                  <a:ln>
                    <a:noFill/>
                  </a:ln>
                  <a:solidFill>
                    <a:srgbClr val="FFFFFF"/>
                  </a:solidFill>
                  <a:effectLst/>
                  <a:uLnTx/>
                  <a:uFillTx/>
                  <a:latin typeface="Franklin Gothic Book"/>
                  <a:ea typeface="+mn-ea"/>
                  <a:cs typeface="Arial" pitchFamily="34"/>
                </a:rPr>
                <a:t> PDF after District Approval </a:t>
              </a:r>
              <a:endParaRPr kumimoji="0" lang="en-US" sz="2200" b="0" i="0" u="none" strike="noStrike" kern="1200" cap="none" spc="0" normalizeH="0" baseline="0" noProof="0" dirty="0">
                <a:ln>
                  <a:noFill/>
                </a:ln>
                <a:solidFill>
                  <a:srgbClr val="FFFFFF"/>
                </a:solidFill>
                <a:effectLst/>
                <a:uLnTx/>
                <a:uFillTx/>
                <a:latin typeface="Franklin Gothic Book"/>
                <a:ea typeface="+mn-ea"/>
                <a:cs typeface="+mn-cs"/>
              </a:endParaRPr>
            </a:p>
          </p:txBody>
        </p:sp>
      </p:grpSp>
    </p:spTree>
    <p:extLst>
      <p:ext uri="{BB962C8B-B14F-4D97-AF65-F5344CB8AC3E}">
        <p14:creationId xmlns:p14="http://schemas.microsoft.com/office/powerpoint/2010/main" val="247430045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itle 3">
            <a:extLst>
              <a:ext uri="{FF2B5EF4-FFF2-40B4-BE49-F238E27FC236}">
                <a16:creationId xmlns:a16="http://schemas.microsoft.com/office/drawing/2014/main" id="{AB59C5E4-D967-1C62-7159-CEBDCDD0D7E6}"/>
              </a:ext>
            </a:extLst>
          </p:cNvPr>
          <p:cNvSpPr txBox="1">
            <a:spLocks noGrp="1"/>
          </p:cNvSpPr>
          <p:nvPr>
            <p:ph type="title"/>
          </p:nvPr>
        </p:nvSpPr>
        <p:spPr>
          <a:xfrm>
            <a:off x="-1" y="0"/>
            <a:ext cx="12188951" cy="1570326"/>
          </a:xfrm>
        </p:spPr>
        <p:txBody>
          <a:bodyPr/>
          <a:lstStyle/>
          <a:p>
            <a:pPr lvl="0" algn="ctr"/>
            <a:r>
              <a:rPr lang="en-US" b="1" u="sng" dirty="0"/>
              <a:t>Budget Checklist</a:t>
            </a:r>
          </a:p>
        </p:txBody>
      </p:sp>
      <p:grpSp>
        <p:nvGrpSpPr>
          <p:cNvPr id="28" name="Content Placeholder 3">
            <a:extLst>
              <a:ext uri="{FF2B5EF4-FFF2-40B4-BE49-F238E27FC236}">
                <a16:creationId xmlns:a16="http://schemas.microsoft.com/office/drawing/2014/main" id="{23558E47-044C-925D-B60C-FF3E22B7C333}"/>
              </a:ext>
            </a:extLst>
          </p:cNvPr>
          <p:cNvGrpSpPr/>
          <p:nvPr/>
        </p:nvGrpSpPr>
        <p:grpSpPr>
          <a:xfrm>
            <a:off x="1066800" y="1570326"/>
            <a:ext cx="9953625" cy="4906673"/>
            <a:chOff x="838203" y="2324596"/>
            <a:chExt cx="10515599" cy="4314926"/>
          </a:xfrm>
        </p:grpSpPr>
        <p:sp>
          <p:nvSpPr>
            <p:cNvPr id="29" name="Freeform: Shape 28">
              <a:extLst>
                <a:ext uri="{FF2B5EF4-FFF2-40B4-BE49-F238E27FC236}">
                  <a16:creationId xmlns:a16="http://schemas.microsoft.com/office/drawing/2014/main" id="{156FC7CC-33F3-25DA-D027-F599BA21927A}"/>
                </a:ext>
              </a:extLst>
            </p:cNvPr>
            <p:cNvSpPr/>
            <p:nvPr/>
          </p:nvSpPr>
          <p:spPr>
            <a:xfrm>
              <a:off x="838203" y="2324596"/>
              <a:ext cx="561459" cy="802093"/>
            </a:xfrm>
            <a:custGeom>
              <a:avLst/>
              <a:gdLst>
                <a:gd name="f0" fmla="val 10800000"/>
                <a:gd name="f1" fmla="val 5400000"/>
                <a:gd name="f2" fmla="val 180"/>
                <a:gd name="f3" fmla="val w"/>
                <a:gd name="f4" fmla="val h"/>
                <a:gd name="f5" fmla="val 0"/>
                <a:gd name="f6" fmla="val 802091"/>
                <a:gd name="f7" fmla="val 561463"/>
                <a:gd name="f8" fmla="val 364952"/>
                <a:gd name="f9" fmla="val 401045"/>
                <a:gd name="f10" fmla="val 196512"/>
                <a:gd name="f11" fmla="+- 0 0 -90"/>
                <a:gd name="f12" fmla="*/ f3 1 802091"/>
                <a:gd name="f13" fmla="*/ f4 1 561463"/>
                <a:gd name="f14" fmla="+- f7 0 f5"/>
                <a:gd name="f15" fmla="+- f6 0 f5"/>
                <a:gd name="f16" fmla="*/ f11 f0 1"/>
                <a:gd name="f17" fmla="*/ f15 1 802091"/>
                <a:gd name="f18" fmla="*/ f14 1 561463"/>
                <a:gd name="f19" fmla="*/ 0 f15 1"/>
                <a:gd name="f20" fmla="*/ 0 f14 1"/>
                <a:gd name="f21" fmla="*/ 521360 f15 1"/>
                <a:gd name="f22" fmla="*/ 802091 f15 1"/>
                <a:gd name="f23" fmla="*/ 280732 f14 1"/>
                <a:gd name="f24" fmla="*/ 561463 f14 1"/>
                <a:gd name="f25" fmla="*/ 280732 f15 1"/>
                <a:gd name="f26" fmla="*/ f16 1 f2"/>
                <a:gd name="f27" fmla="*/ f19 1 802091"/>
                <a:gd name="f28" fmla="*/ f20 1 561463"/>
                <a:gd name="f29" fmla="*/ f21 1 802091"/>
                <a:gd name="f30" fmla="*/ f22 1 802091"/>
                <a:gd name="f31" fmla="*/ f23 1 561463"/>
                <a:gd name="f32" fmla="*/ f24 1 561463"/>
                <a:gd name="f33" fmla="*/ f25 1 802091"/>
                <a:gd name="f34" fmla="*/ f5 1 f17"/>
                <a:gd name="f35" fmla="*/ f6 1 f17"/>
                <a:gd name="f36" fmla="*/ f5 1 f18"/>
                <a:gd name="f37" fmla="*/ f7 1 f18"/>
                <a:gd name="f38" fmla="+- f26 0 f1"/>
                <a:gd name="f39" fmla="*/ f27 1 f17"/>
                <a:gd name="f40" fmla="*/ f28 1 f18"/>
                <a:gd name="f41" fmla="*/ f29 1 f17"/>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3 1"/>
                <a:gd name="f56" fmla="*/ f45 f12 1"/>
              </a:gdLst>
              <a:ahLst/>
              <a:cxnLst>
                <a:cxn ang="3cd4">
                  <a:pos x="hc" y="t"/>
                </a:cxn>
                <a:cxn ang="0">
                  <a:pos x="r" y="vc"/>
                </a:cxn>
                <a:cxn ang="cd4">
                  <a:pos x="hc" y="b"/>
                </a:cxn>
                <a:cxn ang="cd2">
                  <a:pos x="l" y="vc"/>
                </a:cxn>
                <a:cxn ang="f38">
                  <a:pos x="f50" y="f51"/>
                </a:cxn>
                <a:cxn ang="f38">
                  <a:pos x="f52" y="f51"/>
                </a:cxn>
                <a:cxn ang="f38">
                  <a:pos x="f53" y="f54"/>
                </a:cxn>
                <a:cxn ang="f38">
                  <a:pos x="f52" y="f55"/>
                </a:cxn>
                <a:cxn ang="f38">
                  <a:pos x="f50" y="f55"/>
                </a:cxn>
                <a:cxn ang="f38">
                  <a:pos x="f56" y="f54"/>
                </a:cxn>
                <a:cxn ang="f38">
                  <a:pos x="f50" y="f51"/>
                </a:cxn>
              </a:cxnLst>
              <a:rect l="f46" t="f49" r="f47" b="f48"/>
              <a:pathLst>
                <a:path w="802091" h="561463">
                  <a:moveTo>
                    <a:pt x="f6" y="f5"/>
                  </a:moveTo>
                  <a:lnTo>
                    <a:pt x="f6" y="f8"/>
                  </a:lnTo>
                  <a:lnTo>
                    <a:pt x="f9" y="f7"/>
                  </a:lnTo>
                  <a:lnTo>
                    <a:pt x="f5" y="f8"/>
                  </a:lnTo>
                  <a:lnTo>
                    <a:pt x="f5" y="f5"/>
                  </a:lnTo>
                  <a:lnTo>
                    <a:pt x="f9" y="f10"/>
                  </a:lnTo>
                  <a:lnTo>
                    <a:pt x="f6" y="f5"/>
                  </a:lnTo>
                  <a:close/>
                </a:path>
              </a:pathLst>
            </a:custGeom>
            <a:solidFill>
              <a:schemeClr val="accent1"/>
            </a:solidFill>
            <a:ln w="12701" cap="flat">
              <a:solidFill>
                <a:schemeClr val="accent1"/>
              </a:solidFill>
              <a:prstDash val="solid"/>
              <a:miter/>
            </a:ln>
          </p:spPr>
          <p:txBody>
            <a:bodyPr vert="horz" wrap="square" lIns="10158" tIns="290888" rIns="10158" bIns="290888" anchor="ctr" anchorCtr="1" compatLnSpc="1">
              <a:noAutofit/>
            </a:bodyPr>
            <a:lstStyle/>
            <a:p>
              <a:pPr marL="0" marR="0" lvl="0" indent="0" algn="ctr" defTabSz="711202" rtl="0" eaLnBrk="1" fontAlgn="auto" latinLnBrk="0" hangingPunct="1">
                <a:lnSpc>
                  <a:spcPct val="90000"/>
                </a:lnSpc>
                <a:spcBef>
                  <a:spcPts val="0"/>
                </a:spcBef>
                <a:spcAft>
                  <a:spcPts val="700"/>
                </a:spcAft>
                <a:buClrTx/>
                <a:buSzTx/>
                <a:buFontTx/>
                <a:buNone/>
                <a:tabLst/>
                <a:defRPr sz="1800" b="0" i="0" u="none" strike="noStrike" kern="0" cap="none" spc="0" baseline="0">
                  <a:solidFill>
                    <a:srgbClr val="000000"/>
                  </a:solidFill>
                  <a:uFillTx/>
                </a:defRPr>
              </a:pPr>
              <a:endParaRPr kumimoji="0" lang="en-US" sz="16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30" name="Freeform: Shape 29">
              <a:extLst>
                <a:ext uri="{FF2B5EF4-FFF2-40B4-BE49-F238E27FC236}">
                  <a16:creationId xmlns:a16="http://schemas.microsoft.com/office/drawing/2014/main" id="{780C0E0A-68D3-BA70-637A-7C616617E9BD}"/>
                </a:ext>
              </a:extLst>
            </p:cNvPr>
            <p:cNvSpPr/>
            <p:nvPr/>
          </p:nvSpPr>
          <p:spPr>
            <a:xfrm>
              <a:off x="1399662" y="2324596"/>
              <a:ext cx="9954140" cy="521363"/>
            </a:xfrm>
            <a:custGeom>
              <a:avLst/>
              <a:gdLst>
                <a:gd name="f0" fmla="val 10800000"/>
                <a:gd name="f1" fmla="val 5400000"/>
                <a:gd name="f2" fmla="val 180"/>
                <a:gd name="f3" fmla="val w"/>
                <a:gd name="f4" fmla="val h"/>
                <a:gd name="f5" fmla="val 0"/>
                <a:gd name="f6" fmla="val 521359"/>
                <a:gd name="f7" fmla="val 9954136"/>
                <a:gd name="f8" fmla="val 1659064"/>
                <a:gd name="f9" fmla="val 8295072"/>
                <a:gd name="f10" fmla="val 9211347"/>
                <a:gd name="f11" fmla="val 519321"/>
                <a:gd name="f12" fmla="val 9954126"/>
                <a:gd name="f13" fmla="val 516808"/>
                <a:gd name="f14" fmla="val 10"/>
                <a:gd name="f15" fmla="val 742789"/>
                <a:gd name="f16" fmla="+- 0 0 -90"/>
                <a:gd name="f17" fmla="*/ f3 1 521359"/>
                <a:gd name="f18" fmla="*/ f4 1 9954136"/>
                <a:gd name="f19" fmla="+- f7 0 f5"/>
                <a:gd name="f20" fmla="+- f6 0 f5"/>
                <a:gd name="f21" fmla="*/ f16 f0 1"/>
                <a:gd name="f22" fmla="*/ f20 1 521359"/>
                <a:gd name="f23" fmla="*/ f19 1 9954136"/>
                <a:gd name="f24" fmla="*/ 86895 f20 1"/>
                <a:gd name="f25" fmla="*/ 0 f19 1"/>
                <a:gd name="f26" fmla="*/ 434464 f20 1"/>
                <a:gd name="f27" fmla="*/ 521359 f20 1"/>
                <a:gd name="f28" fmla="*/ 86895 f19 1"/>
                <a:gd name="f29" fmla="*/ 9954136 f19 1"/>
                <a:gd name="f30" fmla="*/ 0 f20 1"/>
                <a:gd name="f31" fmla="*/ f21 1 f2"/>
                <a:gd name="f32" fmla="*/ f24 1 521359"/>
                <a:gd name="f33" fmla="*/ f25 1 9954136"/>
                <a:gd name="f34" fmla="*/ f26 1 521359"/>
                <a:gd name="f35" fmla="*/ f27 1 521359"/>
                <a:gd name="f36" fmla="*/ f28 1 9954136"/>
                <a:gd name="f37" fmla="*/ f29 1 9954136"/>
                <a:gd name="f38" fmla="*/ f30 1 521359"/>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521359" h="9954136">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1"/>
              </a:solidFill>
              <a:prstDash val="solid"/>
              <a:miter/>
            </a:ln>
          </p:spPr>
          <p:txBody>
            <a:bodyPr vert="horz" wrap="square" lIns="220470" tIns="45134" rIns="45134" bIns="45134" anchor="ctr" anchorCtr="0" compatLnSpc="1">
              <a:noAutofit/>
            </a:bodyPr>
            <a:lstStyle/>
            <a:p>
              <a:pPr marL="285750" marR="0" lvl="1" indent="-285750" algn="l" defTabSz="1377945" rtl="0" eaLnBrk="1" fontAlgn="auto" latinLnBrk="0" hangingPunct="1">
                <a:lnSpc>
                  <a:spcPct val="90000"/>
                </a:lnSpc>
                <a:spcBef>
                  <a:spcPts val="0"/>
                </a:spcBef>
                <a:spcAft>
                  <a:spcPts val="600"/>
                </a:spcAft>
                <a:buClrTx/>
                <a:buSzPct val="100000"/>
                <a:buFontTx/>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Have you sent </a:t>
              </a:r>
              <a:r>
                <a:rPr lang="en-US" sz="2400" kern="0" dirty="0">
                  <a:solidFill>
                    <a:srgbClr val="000000"/>
                  </a:solidFill>
                  <a:latin typeface="Franklin Gothic Book"/>
                </a:rPr>
                <a:t>Kelsey</a:t>
              </a: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 your Expenditure Exclusion requests?</a:t>
              </a:r>
            </a:p>
          </p:txBody>
        </p:sp>
        <p:sp>
          <p:nvSpPr>
            <p:cNvPr id="31" name="Freeform: Shape 30">
              <a:extLst>
                <a:ext uri="{FF2B5EF4-FFF2-40B4-BE49-F238E27FC236}">
                  <a16:creationId xmlns:a16="http://schemas.microsoft.com/office/drawing/2014/main" id="{489B56A8-EF5A-C7E3-B7A2-520DAAA62BAA}"/>
                </a:ext>
              </a:extLst>
            </p:cNvPr>
            <p:cNvSpPr/>
            <p:nvPr/>
          </p:nvSpPr>
          <p:spPr>
            <a:xfrm>
              <a:off x="838203" y="3027166"/>
              <a:ext cx="561459" cy="802093"/>
            </a:xfrm>
            <a:custGeom>
              <a:avLst/>
              <a:gdLst>
                <a:gd name="f0" fmla="val 10800000"/>
                <a:gd name="f1" fmla="val 5400000"/>
                <a:gd name="f2" fmla="val 180"/>
                <a:gd name="f3" fmla="val w"/>
                <a:gd name="f4" fmla="val h"/>
                <a:gd name="f5" fmla="val 0"/>
                <a:gd name="f6" fmla="val 802091"/>
                <a:gd name="f7" fmla="val 561463"/>
                <a:gd name="f8" fmla="val 364952"/>
                <a:gd name="f9" fmla="val 401045"/>
                <a:gd name="f10" fmla="val 196512"/>
                <a:gd name="f11" fmla="+- 0 0 -90"/>
                <a:gd name="f12" fmla="*/ f3 1 802091"/>
                <a:gd name="f13" fmla="*/ f4 1 561463"/>
                <a:gd name="f14" fmla="+- f7 0 f5"/>
                <a:gd name="f15" fmla="+- f6 0 f5"/>
                <a:gd name="f16" fmla="*/ f11 f0 1"/>
                <a:gd name="f17" fmla="*/ f15 1 802091"/>
                <a:gd name="f18" fmla="*/ f14 1 561463"/>
                <a:gd name="f19" fmla="*/ 0 f15 1"/>
                <a:gd name="f20" fmla="*/ 0 f14 1"/>
                <a:gd name="f21" fmla="*/ 521360 f15 1"/>
                <a:gd name="f22" fmla="*/ 802091 f15 1"/>
                <a:gd name="f23" fmla="*/ 280732 f14 1"/>
                <a:gd name="f24" fmla="*/ 561463 f14 1"/>
                <a:gd name="f25" fmla="*/ 280732 f15 1"/>
                <a:gd name="f26" fmla="*/ f16 1 f2"/>
                <a:gd name="f27" fmla="*/ f19 1 802091"/>
                <a:gd name="f28" fmla="*/ f20 1 561463"/>
                <a:gd name="f29" fmla="*/ f21 1 802091"/>
                <a:gd name="f30" fmla="*/ f22 1 802091"/>
                <a:gd name="f31" fmla="*/ f23 1 561463"/>
                <a:gd name="f32" fmla="*/ f24 1 561463"/>
                <a:gd name="f33" fmla="*/ f25 1 802091"/>
                <a:gd name="f34" fmla="*/ f5 1 f17"/>
                <a:gd name="f35" fmla="*/ f6 1 f17"/>
                <a:gd name="f36" fmla="*/ f5 1 f18"/>
                <a:gd name="f37" fmla="*/ f7 1 f18"/>
                <a:gd name="f38" fmla="+- f26 0 f1"/>
                <a:gd name="f39" fmla="*/ f27 1 f17"/>
                <a:gd name="f40" fmla="*/ f28 1 f18"/>
                <a:gd name="f41" fmla="*/ f29 1 f17"/>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3 1"/>
                <a:gd name="f56" fmla="*/ f45 f12 1"/>
              </a:gdLst>
              <a:ahLst/>
              <a:cxnLst>
                <a:cxn ang="3cd4">
                  <a:pos x="hc" y="t"/>
                </a:cxn>
                <a:cxn ang="0">
                  <a:pos x="r" y="vc"/>
                </a:cxn>
                <a:cxn ang="cd4">
                  <a:pos x="hc" y="b"/>
                </a:cxn>
                <a:cxn ang="cd2">
                  <a:pos x="l" y="vc"/>
                </a:cxn>
                <a:cxn ang="f38">
                  <a:pos x="f50" y="f51"/>
                </a:cxn>
                <a:cxn ang="f38">
                  <a:pos x="f52" y="f51"/>
                </a:cxn>
                <a:cxn ang="f38">
                  <a:pos x="f53" y="f54"/>
                </a:cxn>
                <a:cxn ang="f38">
                  <a:pos x="f52" y="f55"/>
                </a:cxn>
                <a:cxn ang="f38">
                  <a:pos x="f50" y="f55"/>
                </a:cxn>
                <a:cxn ang="f38">
                  <a:pos x="f56" y="f54"/>
                </a:cxn>
                <a:cxn ang="f38">
                  <a:pos x="f50" y="f51"/>
                </a:cxn>
              </a:cxnLst>
              <a:rect l="f46" t="f49" r="f47" b="f48"/>
              <a:pathLst>
                <a:path w="802091" h="561463">
                  <a:moveTo>
                    <a:pt x="f6" y="f5"/>
                  </a:moveTo>
                  <a:lnTo>
                    <a:pt x="f6" y="f8"/>
                  </a:lnTo>
                  <a:lnTo>
                    <a:pt x="f9" y="f7"/>
                  </a:lnTo>
                  <a:lnTo>
                    <a:pt x="f5" y="f8"/>
                  </a:lnTo>
                  <a:lnTo>
                    <a:pt x="f5" y="f5"/>
                  </a:lnTo>
                  <a:lnTo>
                    <a:pt x="f9" y="f10"/>
                  </a:lnTo>
                  <a:lnTo>
                    <a:pt x="f6" y="f5"/>
                  </a:lnTo>
                  <a:close/>
                </a:path>
              </a:pathLst>
            </a:custGeom>
            <a:solidFill>
              <a:schemeClr val="accent2"/>
            </a:solidFill>
            <a:ln w="12701" cap="flat">
              <a:solidFill>
                <a:schemeClr val="accent2"/>
              </a:solidFill>
              <a:prstDash val="solid"/>
              <a:miter/>
            </a:ln>
          </p:spPr>
          <p:txBody>
            <a:bodyPr vert="horz" wrap="square" lIns="10158" tIns="290888" rIns="10158" bIns="290888" anchor="ctr" anchorCtr="1" compatLnSpc="1">
              <a:noAutofit/>
            </a:bodyPr>
            <a:lstStyle/>
            <a:p>
              <a:pPr marL="0" marR="0" lvl="0" indent="0" algn="ctr" defTabSz="711202" rtl="0" eaLnBrk="1" fontAlgn="auto" latinLnBrk="0" hangingPunct="1">
                <a:lnSpc>
                  <a:spcPct val="90000"/>
                </a:lnSpc>
                <a:spcBef>
                  <a:spcPts val="0"/>
                </a:spcBef>
                <a:spcAft>
                  <a:spcPts val="700"/>
                </a:spcAft>
                <a:buClrTx/>
                <a:buSzTx/>
                <a:buFontTx/>
                <a:buNone/>
                <a:tabLst/>
                <a:defRPr sz="1800" b="0" i="0" u="none" strike="noStrike" kern="0" cap="none" spc="0" baseline="0">
                  <a:solidFill>
                    <a:srgbClr val="000000"/>
                  </a:solidFill>
                  <a:uFillTx/>
                </a:defRPr>
              </a:pPr>
              <a:endParaRPr kumimoji="0" lang="en-US" sz="16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32" name="Freeform: Shape 31">
              <a:extLst>
                <a:ext uri="{FF2B5EF4-FFF2-40B4-BE49-F238E27FC236}">
                  <a16:creationId xmlns:a16="http://schemas.microsoft.com/office/drawing/2014/main" id="{E7DE5044-5EA0-5402-0746-A93BFB9D2381}"/>
                </a:ext>
              </a:extLst>
            </p:cNvPr>
            <p:cNvSpPr/>
            <p:nvPr/>
          </p:nvSpPr>
          <p:spPr>
            <a:xfrm>
              <a:off x="1399662" y="3027166"/>
              <a:ext cx="9954140" cy="521363"/>
            </a:xfrm>
            <a:custGeom>
              <a:avLst/>
              <a:gdLst>
                <a:gd name="f0" fmla="val 10800000"/>
                <a:gd name="f1" fmla="val 5400000"/>
                <a:gd name="f2" fmla="val 180"/>
                <a:gd name="f3" fmla="val w"/>
                <a:gd name="f4" fmla="val h"/>
                <a:gd name="f5" fmla="val 0"/>
                <a:gd name="f6" fmla="val 521359"/>
                <a:gd name="f7" fmla="val 9954136"/>
                <a:gd name="f8" fmla="val 1659064"/>
                <a:gd name="f9" fmla="val 8295072"/>
                <a:gd name="f10" fmla="val 9211347"/>
                <a:gd name="f11" fmla="val 519321"/>
                <a:gd name="f12" fmla="val 9954126"/>
                <a:gd name="f13" fmla="val 516808"/>
                <a:gd name="f14" fmla="val 10"/>
                <a:gd name="f15" fmla="val 742789"/>
                <a:gd name="f16" fmla="+- 0 0 -90"/>
                <a:gd name="f17" fmla="*/ f3 1 521359"/>
                <a:gd name="f18" fmla="*/ f4 1 9954136"/>
                <a:gd name="f19" fmla="+- f7 0 f5"/>
                <a:gd name="f20" fmla="+- f6 0 f5"/>
                <a:gd name="f21" fmla="*/ f16 f0 1"/>
                <a:gd name="f22" fmla="*/ f20 1 521359"/>
                <a:gd name="f23" fmla="*/ f19 1 9954136"/>
                <a:gd name="f24" fmla="*/ 86895 f20 1"/>
                <a:gd name="f25" fmla="*/ 0 f19 1"/>
                <a:gd name="f26" fmla="*/ 434464 f20 1"/>
                <a:gd name="f27" fmla="*/ 521359 f20 1"/>
                <a:gd name="f28" fmla="*/ 86895 f19 1"/>
                <a:gd name="f29" fmla="*/ 9954136 f19 1"/>
                <a:gd name="f30" fmla="*/ 0 f20 1"/>
                <a:gd name="f31" fmla="*/ f21 1 f2"/>
                <a:gd name="f32" fmla="*/ f24 1 521359"/>
                <a:gd name="f33" fmla="*/ f25 1 9954136"/>
                <a:gd name="f34" fmla="*/ f26 1 521359"/>
                <a:gd name="f35" fmla="*/ f27 1 521359"/>
                <a:gd name="f36" fmla="*/ f28 1 9954136"/>
                <a:gd name="f37" fmla="*/ f29 1 9954136"/>
                <a:gd name="f38" fmla="*/ f30 1 521359"/>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521359" h="9954136">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2"/>
              </a:solidFill>
              <a:prstDash val="solid"/>
              <a:miter/>
            </a:ln>
          </p:spPr>
          <p:txBody>
            <a:bodyPr vert="horz" wrap="square" lIns="220470" tIns="45134" rIns="45134" bIns="45134" anchor="ctr" anchorCtr="0" compatLnSpc="1">
              <a:noAutofit/>
            </a:bodyPr>
            <a:lstStyle/>
            <a:p>
              <a:pPr marL="285750" marR="0" lvl="1" indent="-285750" algn="l" defTabSz="1377945" rtl="0" eaLnBrk="1" fontAlgn="auto" latinLnBrk="0" hangingPunct="1">
                <a:lnSpc>
                  <a:spcPct val="90000"/>
                </a:lnSpc>
                <a:spcBef>
                  <a:spcPts val="0"/>
                </a:spcBef>
                <a:spcAft>
                  <a:spcPts val="600"/>
                </a:spcAft>
                <a:buClrTx/>
                <a:buSzPct val="100000"/>
                <a:buFontTx/>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Did you Utilize the LC-2 while working on budget?</a:t>
              </a:r>
            </a:p>
          </p:txBody>
        </p:sp>
        <p:sp>
          <p:nvSpPr>
            <p:cNvPr id="33" name="Freeform: Shape 32">
              <a:extLst>
                <a:ext uri="{FF2B5EF4-FFF2-40B4-BE49-F238E27FC236}">
                  <a16:creationId xmlns:a16="http://schemas.microsoft.com/office/drawing/2014/main" id="{33842E5C-C42A-3938-D9E8-D930F5AC2D8C}"/>
                </a:ext>
              </a:extLst>
            </p:cNvPr>
            <p:cNvSpPr/>
            <p:nvPr/>
          </p:nvSpPr>
          <p:spPr>
            <a:xfrm>
              <a:off x="838203" y="3729727"/>
              <a:ext cx="561459" cy="802093"/>
            </a:xfrm>
            <a:custGeom>
              <a:avLst/>
              <a:gdLst>
                <a:gd name="f0" fmla="val 10800000"/>
                <a:gd name="f1" fmla="val 5400000"/>
                <a:gd name="f2" fmla="val 180"/>
                <a:gd name="f3" fmla="val w"/>
                <a:gd name="f4" fmla="val h"/>
                <a:gd name="f5" fmla="val 0"/>
                <a:gd name="f6" fmla="val 802091"/>
                <a:gd name="f7" fmla="val 561463"/>
                <a:gd name="f8" fmla="val 364952"/>
                <a:gd name="f9" fmla="val 401045"/>
                <a:gd name="f10" fmla="val 196512"/>
                <a:gd name="f11" fmla="+- 0 0 -90"/>
                <a:gd name="f12" fmla="*/ f3 1 802091"/>
                <a:gd name="f13" fmla="*/ f4 1 561463"/>
                <a:gd name="f14" fmla="+- f7 0 f5"/>
                <a:gd name="f15" fmla="+- f6 0 f5"/>
                <a:gd name="f16" fmla="*/ f11 f0 1"/>
                <a:gd name="f17" fmla="*/ f15 1 802091"/>
                <a:gd name="f18" fmla="*/ f14 1 561463"/>
                <a:gd name="f19" fmla="*/ 0 f15 1"/>
                <a:gd name="f20" fmla="*/ 0 f14 1"/>
                <a:gd name="f21" fmla="*/ 521360 f15 1"/>
                <a:gd name="f22" fmla="*/ 802091 f15 1"/>
                <a:gd name="f23" fmla="*/ 280732 f14 1"/>
                <a:gd name="f24" fmla="*/ 561463 f14 1"/>
                <a:gd name="f25" fmla="*/ 280732 f15 1"/>
                <a:gd name="f26" fmla="*/ f16 1 f2"/>
                <a:gd name="f27" fmla="*/ f19 1 802091"/>
                <a:gd name="f28" fmla="*/ f20 1 561463"/>
                <a:gd name="f29" fmla="*/ f21 1 802091"/>
                <a:gd name="f30" fmla="*/ f22 1 802091"/>
                <a:gd name="f31" fmla="*/ f23 1 561463"/>
                <a:gd name="f32" fmla="*/ f24 1 561463"/>
                <a:gd name="f33" fmla="*/ f25 1 802091"/>
                <a:gd name="f34" fmla="*/ f5 1 f17"/>
                <a:gd name="f35" fmla="*/ f6 1 f17"/>
                <a:gd name="f36" fmla="*/ f5 1 f18"/>
                <a:gd name="f37" fmla="*/ f7 1 f18"/>
                <a:gd name="f38" fmla="+- f26 0 f1"/>
                <a:gd name="f39" fmla="*/ f27 1 f17"/>
                <a:gd name="f40" fmla="*/ f28 1 f18"/>
                <a:gd name="f41" fmla="*/ f29 1 f17"/>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3 1"/>
                <a:gd name="f56" fmla="*/ f45 f12 1"/>
              </a:gdLst>
              <a:ahLst/>
              <a:cxnLst>
                <a:cxn ang="3cd4">
                  <a:pos x="hc" y="t"/>
                </a:cxn>
                <a:cxn ang="0">
                  <a:pos x="r" y="vc"/>
                </a:cxn>
                <a:cxn ang="cd4">
                  <a:pos x="hc" y="b"/>
                </a:cxn>
                <a:cxn ang="cd2">
                  <a:pos x="l" y="vc"/>
                </a:cxn>
                <a:cxn ang="f38">
                  <a:pos x="f50" y="f51"/>
                </a:cxn>
                <a:cxn ang="f38">
                  <a:pos x="f52" y="f51"/>
                </a:cxn>
                <a:cxn ang="f38">
                  <a:pos x="f53" y="f54"/>
                </a:cxn>
                <a:cxn ang="f38">
                  <a:pos x="f52" y="f55"/>
                </a:cxn>
                <a:cxn ang="f38">
                  <a:pos x="f50" y="f55"/>
                </a:cxn>
                <a:cxn ang="f38">
                  <a:pos x="f56" y="f54"/>
                </a:cxn>
                <a:cxn ang="f38">
                  <a:pos x="f50" y="f51"/>
                </a:cxn>
              </a:cxnLst>
              <a:rect l="f46" t="f49" r="f47" b="f48"/>
              <a:pathLst>
                <a:path w="802091" h="561463">
                  <a:moveTo>
                    <a:pt x="f6" y="f5"/>
                  </a:moveTo>
                  <a:lnTo>
                    <a:pt x="f6" y="f8"/>
                  </a:lnTo>
                  <a:lnTo>
                    <a:pt x="f9" y="f7"/>
                  </a:lnTo>
                  <a:lnTo>
                    <a:pt x="f5" y="f8"/>
                  </a:lnTo>
                  <a:lnTo>
                    <a:pt x="f5" y="f5"/>
                  </a:lnTo>
                  <a:lnTo>
                    <a:pt x="f9" y="f10"/>
                  </a:lnTo>
                  <a:lnTo>
                    <a:pt x="f6" y="f5"/>
                  </a:lnTo>
                  <a:close/>
                </a:path>
              </a:pathLst>
            </a:custGeom>
            <a:solidFill>
              <a:schemeClr val="accent3"/>
            </a:solidFill>
            <a:ln w="12701" cap="flat">
              <a:solidFill>
                <a:schemeClr val="accent3"/>
              </a:solidFill>
              <a:prstDash val="solid"/>
              <a:miter/>
            </a:ln>
          </p:spPr>
          <p:txBody>
            <a:bodyPr vert="horz" wrap="square" lIns="10158" tIns="290888" rIns="10158" bIns="290888" anchor="ctr" anchorCtr="1" compatLnSpc="1">
              <a:noAutofit/>
            </a:bodyPr>
            <a:lstStyle/>
            <a:p>
              <a:pPr marL="0" marR="0" lvl="0" indent="0" algn="ctr" defTabSz="711202" rtl="0" eaLnBrk="1" fontAlgn="auto" latinLnBrk="0" hangingPunct="1">
                <a:lnSpc>
                  <a:spcPct val="90000"/>
                </a:lnSpc>
                <a:spcBef>
                  <a:spcPts val="0"/>
                </a:spcBef>
                <a:spcAft>
                  <a:spcPts val="700"/>
                </a:spcAft>
                <a:buClrTx/>
                <a:buSzTx/>
                <a:buFontTx/>
                <a:buNone/>
                <a:tabLst/>
                <a:defRPr sz="1800" b="0" i="0" u="none" strike="noStrike" kern="0" cap="none" spc="0" baseline="0">
                  <a:solidFill>
                    <a:srgbClr val="000000"/>
                  </a:solidFill>
                  <a:uFillTx/>
                </a:defRPr>
              </a:pPr>
              <a:endParaRPr kumimoji="0" lang="en-US" sz="16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34" name="Freeform: Shape 33">
              <a:extLst>
                <a:ext uri="{FF2B5EF4-FFF2-40B4-BE49-F238E27FC236}">
                  <a16:creationId xmlns:a16="http://schemas.microsoft.com/office/drawing/2014/main" id="{D41C273E-685A-F566-E5C2-D15B2C47063E}"/>
                </a:ext>
              </a:extLst>
            </p:cNvPr>
            <p:cNvSpPr/>
            <p:nvPr/>
          </p:nvSpPr>
          <p:spPr>
            <a:xfrm>
              <a:off x="1399662" y="3729727"/>
              <a:ext cx="9954140" cy="521363"/>
            </a:xfrm>
            <a:custGeom>
              <a:avLst/>
              <a:gdLst>
                <a:gd name="f0" fmla="val 10800000"/>
                <a:gd name="f1" fmla="val 5400000"/>
                <a:gd name="f2" fmla="val 180"/>
                <a:gd name="f3" fmla="val w"/>
                <a:gd name="f4" fmla="val h"/>
                <a:gd name="f5" fmla="val 0"/>
                <a:gd name="f6" fmla="val 521359"/>
                <a:gd name="f7" fmla="val 9954136"/>
                <a:gd name="f8" fmla="val 1659064"/>
                <a:gd name="f9" fmla="val 8295072"/>
                <a:gd name="f10" fmla="val 9211347"/>
                <a:gd name="f11" fmla="val 519321"/>
                <a:gd name="f12" fmla="val 9954126"/>
                <a:gd name="f13" fmla="val 516808"/>
                <a:gd name="f14" fmla="val 10"/>
                <a:gd name="f15" fmla="val 742789"/>
                <a:gd name="f16" fmla="+- 0 0 -90"/>
                <a:gd name="f17" fmla="*/ f3 1 521359"/>
                <a:gd name="f18" fmla="*/ f4 1 9954136"/>
                <a:gd name="f19" fmla="+- f7 0 f5"/>
                <a:gd name="f20" fmla="+- f6 0 f5"/>
                <a:gd name="f21" fmla="*/ f16 f0 1"/>
                <a:gd name="f22" fmla="*/ f20 1 521359"/>
                <a:gd name="f23" fmla="*/ f19 1 9954136"/>
                <a:gd name="f24" fmla="*/ 86895 f20 1"/>
                <a:gd name="f25" fmla="*/ 0 f19 1"/>
                <a:gd name="f26" fmla="*/ 434464 f20 1"/>
                <a:gd name="f27" fmla="*/ 521359 f20 1"/>
                <a:gd name="f28" fmla="*/ 86895 f19 1"/>
                <a:gd name="f29" fmla="*/ 9954136 f19 1"/>
                <a:gd name="f30" fmla="*/ 0 f20 1"/>
                <a:gd name="f31" fmla="*/ f21 1 f2"/>
                <a:gd name="f32" fmla="*/ f24 1 521359"/>
                <a:gd name="f33" fmla="*/ f25 1 9954136"/>
                <a:gd name="f34" fmla="*/ f26 1 521359"/>
                <a:gd name="f35" fmla="*/ f27 1 521359"/>
                <a:gd name="f36" fmla="*/ f28 1 9954136"/>
                <a:gd name="f37" fmla="*/ f29 1 9954136"/>
                <a:gd name="f38" fmla="*/ f30 1 521359"/>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521359" h="9954136">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3"/>
              </a:solidFill>
              <a:prstDash val="solid"/>
              <a:miter/>
            </a:ln>
          </p:spPr>
          <p:txBody>
            <a:bodyPr vert="horz" wrap="square" lIns="220470" tIns="45134" rIns="45134" bIns="45134" anchor="ctr" anchorCtr="0" compatLnSpc="1">
              <a:noAutofit/>
            </a:bodyPr>
            <a:lstStyle/>
            <a:p>
              <a:pPr marL="285750" marR="0" lvl="1" indent="-285750" algn="l" defTabSz="1377945" rtl="0" eaLnBrk="1" fontAlgn="auto" latinLnBrk="0" hangingPunct="1">
                <a:lnSpc>
                  <a:spcPct val="90000"/>
                </a:lnSpc>
                <a:spcBef>
                  <a:spcPts val="0"/>
                </a:spcBef>
                <a:spcAft>
                  <a:spcPts val="600"/>
                </a:spcAft>
                <a:buClrTx/>
                <a:buSzPct val="100000"/>
                <a:buFontTx/>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Is the Budget within spending, levy &amp; property tax limits?</a:t>
              </a:r>
            </a:p>
          </p:txBody>
        </p:sp>
        <p:sp>
          <p:nvSpPr>
            <p:cNvPr id="35" name="Freeform: Shape 34">
              <a:extLst>
                <a:ext uri="{FF2B5EF4-FFF2-40B4-BE49-F238E27FC236}">
                  <a16:creationId xmlns:a16="http://schemas.microsoft.com/office/drawing/2014/main" id="{C9964B75-D8AC-9E77-77DA-E8728E4A25BB}"/>
                </a:ext>
              </a:extLst>
            </p:cNvPr>
            <p:cNvSpPr/>
            <p:nvPr/>
          </p:nvSpPr>
          <p:spPr>
            <a:xfrm>
              <a:off x="838203" y="4432297"/>
              <a:ext cx="561459" cy="802093"/>
            </a:xfrm>
            <a:custGeom>
              <a:avLst/>
              <a:gdLst>
                <a:gd name="f0" fmla="val 10800000"/>
                <a:gd name="f1" fmla="val 5400000"/>
                <a:gd name="f2" fmla="val 180"/>
                <a:gd name="f3" fmla="val w"/>
                <a:gd name="f4" fmla="val h"/>
                <a:gd name="f5" fmla="val 0"/>
                <a:gd name="f6" fmla="val 802091"/>
                <a:gd name="f7" fmla="val 561463"/>
                <a:gd name="f8" fmla="val 364952"/>
                <a:gd name="f9" fmla="val 401045"/>
                <a:gd name="f10" fmla="val 196512"/>
                <a:gd name="f11" fmla="+- 0 0 -90"/>
                <a:gd name="f12" fmla="*/ f3 1 802091"/>
                <a:gd name="f13" fmla="*/ f4 1 561463"/>
                <a:gd name="f14" fmla="+- f7 0 f5"/>
                <a:gd name="f15" fmla="+- f6 0 f5"/>
                <a:gd name="f16" fmla="*/ f11 f0 1"/>
                <a:gd name="f17" fmla="*/ f15 1 802091"/>
                <a:gd name="f18" fmla="*/ f14 1 561463"/>
                <a:gd name="f19" fmla="*/ 0 f15 1"/>
                <a:gd name="f20" fmla="*/ 0 f14 1"/>
                <a:gd name="f21" fmla="*/ 521360 f15 1"/>
                <a:gd name="f22" fmla="*/ 802091 f15 1"/>
                <a:gd name="f23" fmla="*/ 280732 f14 1"/>
                <a:gd name="f24" fmla="*/ 561463 f14 1"/>
                <a:gd name="f25" fmla="*/ 280732 f15 1"/>
                <a:gd name="f26" fmla="*/ f16 1 f2"/>
                <a:gd name="f27" fmla="*/ f19 1 802091"/>
                <a:gd name="f28" fmla="*/ f20 1 561463"/>
                <a:gd name="f29" fmla="*/ f21 1 802091"/>
                <a:gd name="f30" fmla="*/ f22 1 802091"/>
                <a:gd name="f31" fmla="*/ f23 1 561463"/>
                <a:gd name="f32" fmla="*/ f24 1 561463"/>
                <a:gd name="f33" fmla="*/ f25 1 802091"/>
                <a:gd name="f34" fmla="*/ f5 1 f17"/>
                <a:gd name="f35" fmla="*/ f6 1 f17"/>
                <a:gd name="f36" fmla="*/ f5 1 f18"/>
                <a:gd name="f37" fmla="*/ f7 1 f18"/>
                <a:gd name="f38" fmla="+- f26 0 f1"/>
                <a:gd name="f39" fmla="*/ f27 1 f17"/>
                <a:gd name="f40" fmla="*/ f28 1 f18"/>
                <a:gd name="f41" fmla="*/ f29 1 f17"/>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3 1"/>
                <a:gd name="f56" fmla="*/ f45 f12 1"/>
              </a:gdLst>
              <a:ahLst/>
              <a:cxnLst>
                <a:cxn ang="3cd4">
                  <a:pos x="hc" y="t"/>
                </a:cxn>
                <a:cxn ang="0">
                  <a:pos x="r" y="vc"/>
                </a:cxn>
                <a:cxn ang="cd4">
                  <a:pos x="hc" y="b"/>
                </a:cxn>
                <a:cxn ang="cd2">
                  <a:pos x="l" y="vc"/>
                </a:cxn>
                <a:cxn ang="f38">
                  <a:pos x="f50" y="f51"/>
                </a:cxn>
                <a:cxn ang="f38">
                  <a:pos x="f52" y="f51"/>
                </a:cxn>
                <a:cxn ang="f38">
                  <a:pos x="f53" y="f54"/>
                </a:cxn>
                <a:cxn ang="f38">
                  <a:pos x="f52" y="f55"/>
                </a:cxn>
                <a:cxn ang="f38">
                  <a:pos x="f50" y="f55"/>
                </a:cxn>
                <a:cxn ang="f38">
                  <a:pos x="f56" y="f54"/>
                </a:cxn>
                <a:cxn ang="f38">
                  <a:pos x="f50" y="f51"/>
                </a:cxn>
              </a:cxnLst>
              <a:rect l="f46" t="f49" r="f47" b="f48"/>
              <a:pathLst>
                <a:path w="802091" h="561463">
                  <a:moveTo>
                    <a:pt x="f6" y="f5"/>
                  </a:moveTo>
                  <a:lnTo>
                    <a:pt x="f6" y="f8"/>
                  </a:lnTo>
                  <a:lnTo>
                    <a:pt x="f9" y="f7"/>
                  </a:lnTo>
                  <a:lnTo>
                    <a:pt x="f5" y="f8"/>
                  </a:lnTo>
                  <a:lnTo>
                    <a:pt x="f5" y="f5"/>
                  </a:lnTo>
                  <a:lnTo>
                    <a:pt x="f9" y="f10"/>
                  </a:lnTo>
                  <a:lnTo>
                    <a:pt x="f6" y="f5"/>
                  </a:lnTo>
                  <a:close/>
                </a:path>
              </a:pathLst>
            </a:custGeom>
            <a:solidFill>
              <a:schemeClr val="accent5">
                <a:lumMod val="60000"/>
                <a:lumOff val="40000"/>
              </a:schemeClr>
            </a:solidFill>
            <a:ln w="12701" cap="flat">
              <a:solidFill>
                <a:schemeClr val="accent5">
                  <a:lumMod val="60000"/>
                  <a:lumOff val="40000"/>
                </a:schemeClr>
              </a:solidFill>
              <a:prstDash val="solid"/>
              <a:miter/>
            </a:ln>
          </p:spPr>
          <p:txBody>
            <a:bodyPr vert="horz" wrap="square" lIns="10158" tIns="290888" rIns="10158" bIns="290888" anchor="ctr" anchorCtr="1" compatLnSpc="1">
              <a:noAutofit/>
            </a:bodyPr>
            <a:lstStyle/>
            <a:p>
              <a:pPr marL="0" marR="0" lvl="0" indent="0" algn="ctr" defTabSz="711202" rtl="0" eaLnBrk="1" fontAlgn="auto" latinLnBrk="0" hangingPunct="1">
                <a:lnSpc>
                  <a:spcPct val="90000"/>
                </a:lnSpc>
                <a:spcBef>
                  <a:spcPts val="0"/>
                </a:spcBef>
                <a:spcAft>
                  <a:spcPts val="700"/>
                </a:spcAft>
                <a:buClrTx/>
                <a:buSzTx/>
                <a:buFontTx/>
                <a:buNone/>
                <a:tabLst/>
                <a:defRPr sz="1800" b="0" i="0" u="none" strike="noStrike" kern="0" cap="none" spc="0" baseline="0">
                  <a:solidFill>
                    <a:srgbClr val="000000"/>
                  </a:solidFill>
                  <a:uFillTx/>
                </a:defRPr>
              </a:pPr>
              <a:endParaRPr kumimoji="0" lang="en-US" sz="16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36" name="Freeform: Shape 35">
              <a:extLst>
                <a:ext uri="{FF2B5EF4-FFF2-40B4-BE49-F238E27FC236}">
                  <a16:creationId xmlns:a16="http://schemas.microsoft.com/office/drawing/2014/main" id="{D504A409-1D3B-A496-365A-65E787DB9623}"/>
                </a:ext>
              </a:extLst>
            </p:cNvPr>
            <p:cNvSpPr/>
            <p:nvPr/>
          </p:nvSpPr>
          <p:spPr>
            <a:xfrm>
              <a:off x="1399662" y="4432297"/>
              <a:ext cx="9954140" cy="521363"/>
            </a:xfrm>
            <a:custGeom>
              <a:avLst/>
              <a:gdLst>
                <a:gd name="f0" fmla="val 10800000"/>
                <a:gd name="f1" fmla="val 5400000"/>
                <a:gd name="f2" fmla="val 180"/>
                <a:gd name="f3" fmla="val w"/>
                <a:gd name="f4" fmla="val h"/>
                <a:gd name="f5" fmla="val 0"/>
                <a:gd name="f6" fmla="val 521359"/>
                <a:gd name="f7" fmla="val 9954136"/>
                <a:gd name="f8" fmla="val 1659064"/>
                <a:gd name="f9" fmla="val 8295072"/>
                <a:gd name="f10" fmla="val 9211347"/>
                <a:gd name="f11" fmla="val 519321"/>
                <a:gd name="f12" fmla="val 9954126"/>
                <a:gd name="f13" fmla="val 516808"/>
                <a:gd name="f14" fmla="val 10"/>
                <a:gd name="f15" fmla="val 742789"/>
                <a:gd name="f16" fmla="+- 0 0 -90"/>
                <a:gd name="f17" fmla="*/ f3 1 521359"/>
                <a:gd name="f18" fmla="*/ f4 1 9954136"/>
                <a:gd name="f19" fmla="+- f7 0 f5"/>
                <a:gd name="f20" fmla="+- f6 0 f5"/>
                <a:gd name="f21" fmla="*/ f16 f0 1"/>
                <a:gd name="f22" fmla="*/ f20 1 521359"/>
                <a:gd name="f23" fmla="*/ f19 1 9954136"/>
                <a:gd name="f24" fmla="*/ 86895 f20 1"/>
                <a:gd name="f25" fmla="*/ 0 f19 1"/>
                <a:gd name="f26" fmla="*/ 434464 f20 1"/>
                <a:gd name="f27" fmla="*/ 521359 f20 1"/>
                <a:gd name="f28" fmla="*/ 86895 f19 1"/>
                <a:gd name="f29" fmla="*/ 9954136 f19 1"/>
                <a:gd name="f30" fmla="*/ 0 f20 1"/>
                <a:gd name="f31" fmla="*/ f21 1 f2"/>
                <a:gd name="f32" fmla="*/ f24 1 521359"/>
                <a:gd name="f33" fmla="*/ f25 1 9954136"/>
                <a:gd name="f34" fmla="*/ f26 1 521359"/>
                <a:gd name="f35" fmla="*/ f27 1 521359"/>
                <a:gd name="f36" fmla="*/ f28 1 9954136"/>
                <a:gd name="f37" fmla="*/ f29 1 9954136"/>
                <a:gd name="f38" fmla="*/ f30 1 521359"/>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521359" h="9954136">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5">
                  <a:lumMod val="60000"/>
                  <a:lumOff val="40000"/>
                </a:schemeClr>
              </a:solidFill>
              <a:prstDash val="solid"/>
              <a:miter/>
            </a:ln>
          </p:spPr>
          <p:txBody>
            <a:bodyPr vert="horz" wrap="square" lIns="220470" tIns="45134" rIns="45134" bIns="45134" anchor="ctr" anchorCtr="0" compatLnSpc="1">
              <a:noAutofit/>
            </a:bodyPr>
            <a:lstStyle/>
            <a:p>
              <a:pPr marL="285750" marR="0" lvl="1" indent="-285750" algn="l" defTabSz="1377945" rtl="0" eaLnBrk="1" fontAlgn="auto" latinLnBrk="0" hangingPunct="1">
                <a:lnSpc>
                  <a:spcPct val="90000"/>
                </a:lnSpc>
                <a:spcBef>
                  <a:spcPts val="0"/>
                </a:spcBef>
                <a:spcAft>
                  <a:spcPts val="600"/>
                </a:spcAft>
                <a:buClrTx/>
                <a:buSzPct val="100000"/>
                <a:buFontTx/>
                <a:buChar char="•"/>
                <a:tabLst/>
                <a:defRPr sz="1800" b="0" i="0" u="none" strike="noStrike" kern="0" cap="none" spc="0" baseline="0">
                  <a:solidFill>
                    <a:srgbClr val="000000"/>
                  </a:solidFill>
                  <a:uFillTx/>
                </a:defRPr>
              </a:pPr>
              <a:r>
                <a:rPr kumimoji="0" lang="en-US" sz="2400" b="0" i="0" u="none" strike="noStrike" kern="1200" cap="none" spc="0" normalizeH="0" baseline="0" noProof="0" dirty="0">
                  <a:ln>
                    <a:noFill/>
                  </a:ln>
                  <a:solidFill>
                    <a:srgbClr val="000000"/>
                  </a:solidFill>
                  <a:effectLst/>
                  <a:uLnTx/>
                  <a:uFillTx/>
                  <a:latin typeface="Franklin Gothic Book"/>
                  <a:ea typeface="+mn-ea"/>
                  <a:cs typeface="+mn-cs"/>
                </a:rPr>
                <a:t>Does the LC-2 &amp; Budget match?</a:t>
              </a:r>
            </a:p>
          </p:txBody>
        </p:sp>
        <p:sp>
          <p:nvSpPr>
            <p:cNvPr id="37" name="Freeform: Shape 36">
              <a:extLst>
                <a:ext uri="{FF2B5EF4-FFF2-40B4-BE49-F238E27FC236}">
                  <a16:creationId xmlns:a16="http://schemas.microsoft.com/office/drawing/2014/main" id="{7D881AB4-C24D-FB14-F976-6725E5062164}"/>
                </a:ext>
              </a:extLst>
            </p:cNvPr>
            <p:cNvSpPr/>
            <p:nvPr/>
          </p:nvSpPr>
          <p:spPr>
            <a:xfrm>
              <a:off x="838203" y="5134858"/>
              <a:ext cx="561459" cy="802093"/>
            </a:xfrm>
            <a:custGeom>
              <a:avLst/>
              <a:gdLst>
                <a:gd name="f0" fmla="val 10800000"/>
                <a:gd name="f1" fmla="val 5400000"/>
                <a:gd name="f2" fmla="val 180"/>
                <a:gd name="f3" fmla="val w"/>
                <a:gd name="f4" fmla="val h"/>
                <a:gd name="f5" fmla="val 0"/>
                <a:gd name="f6" fmla="val 802091"/>
                <a:gd name="f7" fmla="val 561463"/>
                <a:gd name="f8" fmla="val 364952"/>
                <a:gd name="f9" fmla="val 401045"/>
                <a:gd name="f10" fmla="val 196512"/>
                <a:gd name="f11" fmla="+- 0 0 -90"/>
                <a:gd name="f12" fmla="*/ f3 1 802091"/>
                <a:gd name="f13" fmla="*/ f4 1 561463"/>
                <a:gd name="f14" fmla="+- f7 0 f5"/>
                <a:gd name="f15" fmla="+- f6 0 f5"/>
                <a:gd name="f16" fmla="*/ f11 f0 1"/>
                <a:gd name="f17" fmla="*/ f15 1 802091"/>
                <a:gd name="f18" fmla="*/ f14 1 561463"/>
                <a:gd name="f19" fmla="*/ 0 f15 1"/>
                <a:gd name="f20" fmla="*/ 0 f14 1"/>
                <a:gd name="f21" fmla="*/ 521360 f15 1"/>
                <a:gd name="f22" fmla="*/ 802091 f15 1"/>
                <a:gd name="f23" fmla="*/ 280732 f14 1"/>
                <a:gd name="f24" fmla="*/ 561463 f14 1"/>
                <a:gd name="f25" fmla="*/ 280732 f15 1"/>
                <a:gd name="f26" fmla="*/ f16 1 f2"/>
                <a:gd name="f27" fmla="*/ f19 1 802091"/>
                <a:gd name="f28" fmla="*/ f20 1 561463"/>
                <a:gd name="f29" fmla="*/ f21 1 802091"/>
                <a:gd name="f30" fmla="*/ f22 1 802091"/>
                <a:gd name="f31" fmla="*/ f23 1 561463"/>
                <a:gd name="f32" fmla="*/ f24 1 561463"/>
                <a:gd name="f33" fmla="*/ f25 1 802091"/>
                <a:gd name="f34" fmla="*/ f5 1 f17"/>
                <a:gd name="f35" fmla="*/ f6 1 f17"/>
                <a:gd name="f36" fmla="*/ f5 1 f18"/>
                <a:gd name="f37" fmla="*/ f7 1 f18"/>
                <a:gd name="f38" fmla="+- f26 0 f1"/>
                <a:gd name="f39" fmla="*/ f27 1 f17"/>
                <a:gd name="f40" fmla="*/ f28 1 f18"/>
                <a:gd name="f41" fmla="*/ f29 1 f17"/>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3 1"/>
                <a:gd name="f56" fmla="*/ f45 f12 1"/>
              </a:gdLst>
              <a:ahLst/>
              <a:cxnLst>
                <a:cxn ang="3cd4">
                  <a:pos x="hc" y="t"/>
                </a:cxn>
                <a:cxn ang="0">
                  <a:pos x="r" y="vc"/>
                </a:cxn>
                <a:cxn ang="cd4">
                  <a:pos x="hc" y="b"/>
                </a:cxn>
                <a:cxn ang="cd2">
                  <a:pos x="l" y="vc"/>
                </a:cxn>
                <a:cxn ang="f38">
                  <a:pos x="f50" y="f51"/>
                </a:cxn>
                <a:cxn ang="f38">
                  <a:pos x="f52" y="f51"/>
                </a:cxn>
                <a:cxn ang="f38">
                  <a:pos x="f53" y="f54"/>
                </a:cxn>
                <a:cxn ang="f38">
                  <a:pos x="f52" y="f55"/>
                </a:cxn>
                <a:cxn ang="f38">
                  <a:pos x="f50" y="f55"/>
                </a:cxn>
                <a:cxn ang="f38">
                  <a:pos x="f56" y="f54"/>
                </a:cxn>
                <a:cxn ang="f38">
                  <a:pos x="f50" y="f51"/>
                </a:cxn>
              </a:cxnLst>
              <a:rect l="f46" t="f49" r="f47" b="f48"/>
              <a:pathLst>
                <a:path w="802091" h="561463">
                  <a:moveTo>
                    <a:pt x="f6" y="f5"/>
                  </a:moveTo>
                  <a:lnTo>
                    <a:pt x="f6" y="f8"/>
                  </a:lnTo>
                  <a:lnTo>
                    <a:pt x="f9" y="f7"/>
                  </a:lnTo>
                  <a:lnTo>
                    <a:pt x="f5" y="f8"/>
                  </a:lnTo>
                  <a:lnTo>
                    <a:pt x="f5" y="f5"/>
                  </a:lnTo>
                  <a:lnTo>
                    <a:pt x="f9" y="f10"/>
                  </a:lnTo>
                  <a:lnTo>
                    <a:pt x="f6" y="f5"/>
                  </a:lnTo>
                  <a:close/>
                </a:path>
              </a:pathLst>
            </a:custGeom>
            <a:solidFill>
              <a:srgbClr val="F9D448"/>
            </a:solidFill>
            <a:ln w="12701" cap="flat">
              <a:solidFill>
                <a:srgbClr val="F9D448"/>
              </a:solidFill>
              <a:prstDash val="solid"/>
              <a:miter/>
            </a:ln>
          </p:spPr>
          <p:txBody>
            <a:bodyPr vert="horz" wrap="square" lIns="10158" tIns="290888" rIns="10158" bIns="290888" anchor="ctr" anchorCtr="1" compatLnSpc="1">
              <a:noAutofit/>
            </a:bodyPr>
            <a:lstStyle/>
            <a:p>
              <a:pPr marL="0" marR="0" lvl="0" indent="0" algn="ctr" defTabSz="711202" rtl="0" eaLnBrk="1" fontAlgn="auto" latinLnBrk="0" hangingPunct="1">
                <a:lnSpc>
                  <a:spcPct val="90000"/>
                </a:lnSpc>
                <a:spcBef>
                  <a:spcPts val="0"/>
                </a:spcBef>
                <a:spcAft>
                  <a:spcPts val="700"/>
                </a:spcAft>
                <a:buClrTx/>
                <a:buSzTx/>
                <a:buFontTx/>
                <a:buNone/>
                <a:tabLst/>
                <a:defRPr sz="1800" b="0" i="0" u="none" strike="noStrike" kern="0" cap="none" spc="0" baseline="0">
                  <a:solidFill>
                    <a:srgbClr val="000000"/>
                  </a:solidFill>
                  <a:uFillTx/>
                </a:defRPr>
              </a:pPr>
              <a:endParaRPr kumimoji="0" lang="en-US" sz="16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38" name="Freeform: Shape 37">
              <a:extLst>
                <a:ext uri="{FF2B5EF4-FFF2-40B4-BE49-F238E27FC236}">
                  <a16:creationId xmlns:a16="http://schemas.microsoft.com/office/drawing/2014/main" id="{98BE35AB-EF5D-B00C-DD6D-6835803878B7}"/>
                </a:ext>
              </a:extLst>
            </p:cNvPr>
            <p:cNvSpPr/>
            <p:nvPr/>
          </p:nvSpPr>
          <p:spPr>
            <a:xfrm>
              <a:off x="1399662" y="5134858"/>
              <a:ext cx="9954140" cy="521363"/>
            </a:xfrm>
            <a:custGeom>
              <a:avLst/>
              <a:gdLst>
                <a:gd name="f0" fmla="val 10800000"/>
                <a:gd name="f1" fmla="val 5400000"/>
                <a:gd name="f2" fmla="val 180"/>
                <a:gd name="f3" fmla="val w"/>
                <a:gd name="f4" fmla="val h"/>
                <a:gd name="f5" fmla="val 0"/>
                <a:gd name="f6" fmla="val 521359"/>
                <a:gd name="f7" fmla="val 9954136"/>
                <a:gd name="f8" fmla="val 1659064"/>
                <a:gd name="f9" fmla="val 8295072"/>
                <a:gd name="f10" fmla="val 9211347"/>
                <a:gd name="f11" fmla="val 519321"/>
                <a:gd name="f12" fmla="val 9954126"/>
                <a:gd name="f13" fmla="val 516808"/>
                <a:gd name="f14" fmla="val 10"/>
                <a:gd name="f15" fmla="val 742789"/>
                <a:gd name="f16" fmla="+- 0 0 -90"/>
                <a:gd name="f17" fmla="*/ f3 1 521359"/>
                <a:gd name="f18" fmla="*/ f4 1 9954136"/>
                <a:gd name="f19" fmla="+- f7 0 f5"/>
                <a:gd name="f20" fmla="+- f6 0 f5"/>
                <a:gd name="f21" fmla="*/ f16 f0 1"/>
                <a:gd name="f22" fmla="*/ f20 1 521359"/>
                <a:gd name="f23" fmla="*/ f19 1 9954136"/>
                <a:gd name="f24" fmla="*/ 86895 f20 1"/>
                <a:gd name="f25" fmla="*/ 0 f19 1"/>
                <a:gd name="f26" fmla="*/ 434464 f20 1"/>
                <a:gd name="f27" fmla="*/ 521359 f20 1"/>
                <a:gd name="f28" fmla="*/ 86895 f19 1"/>
                <a:gd name="f29" fmla="*/ 9954136 f19 1"/>
                <a:gd name="f30" fmla="*/ 0 f20 1"/>
                <a:gd name="f31" fmla="*/ f21 1 f2"/>
                <a:gd name="f32" fmla="*/ f24 1 521359"/>
                <a:gd name="f33" fmla="*/ f25 1 9954136"/>
                <a:gd name="f34" fmla="*/ f26 1 521359"/>
                <a:gd name="f35" fmla="*/ f27 1 521359"/>
                <a:gd name="f36" fmla="*/ f28 1 9954136"/>
                <a:gd name="f37" fmla="*/ f29 1 9954136"/>
                <a:gd name="f38" fmla="*/ f30 1 521359"/>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521359" h="9954136">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rgbClr val="F9D448"/>
              </a:solidFill>
              <a:prstDash val="solid"/>
              <a:miter/>
            </a:ln>
          </p:spPr>
          <p:txBody>
            <a:bodyPr vert="horz" wrap="square" lIns="220470" tIns="45134" rIns="45134" bIns="45134" anchor="ctr" anchorCtr="0" compatLnSpc="1">
              <a:noAutofit/>
            </a:bodyPr>
            <a:lstStyle/>
            <a:p>
              <a:pPr marL="285750" marR="0" lvl="1" indent="-285750" algn="l" defTabSz="1377945" rtl="0" eaLnBrk="1" fontAlgn="auto" latinLnBrk="0" hangingPunct="1">
                <a:lnSpc>
                  <a:spcPct val="90000"/>
                </a:lnSpc>
                <a:spcBef>
                  <a:spcPts val="0"/>
                </a:spcBef>
                <a:spcAft>
                  <a:spcPts val="600"/>
                </a:spcAft>
                <a:buClrTx/>
                <a:buSzPct val="100000"/>
                <a:buFontTx/>
                <a:buChar char="•"/>
                <a:tabLst/>
                <a:defRPr sz="1800" b="0" i="0" u="none" strike="noStrike" kern="0" cap="none" spc="0" baseline="0">
                  <a:solidFill>
                    <a:srgbClr val="000000"/>
                  </a:solidFill>
                  <a:uFillTx/>
                </a:defRPr>
              </a:pPr>
              <a:r>
                <a:rPr kumimoji="0" lang="en-US" sz="2400" b="0" i="0" u="none" strike="noStrike" kern="1200" cap="none" spc="0" normalizeH="0" baseline="0" noProof="0" dirty="0">
                  <a:ln>
                    <a:noFill/>
                  </a:ln>
                  <a:solidFill>
                    <a:srgbClr val="000000"/>
                  </a:solidFill>
                  <a:effectLst/>
                  <a:uLnTx/>
                  <a:uFillTx/>
                  <a:latin typeface="Franklin Gothic Book"/>
                  <a:ea typeface="+mn-ea"/>
                  <a:cs typeface="+mn-cs"/>
                </a:rPr>
                <a:t>Is a Joint Public Hearing required?</a:t>
              </a:r>
            </a:p>
          </p:txBody>
        </p:sp>
        <p:sp>
          <p:nvSpPr>
            <p:cNvPr id="39" name="Freeform: Shape 38">
              <a:extLst>
                <a:ext uri="{FF2B5EF4-FFF2-40B4-BE49-F238E27FC236}">
                  <a16:creationId xmlns:a16="http://schemas.microsoft.com/office/drawing/2014/main" id="{531A3335-14A1-E36D-B0F1-BB66ADF7836D}"/>
                </a:ext>
              </a:extLst>
            </p:cNvPr>
            <p:cNvSpPr/>
            <p:nvPr/>
          </p:nvSpPr>
          <p:spPr>
            <a:xfrm>
              <a:off x="838203" y="5837429"/>
              <a:ext cx="561459" cy="802093"/>
            </a:xfrm>
            <a:custGeom>
              <a:avLst/>
              <a:gdLst>
                <a:gd name="f0" fmla="val 10800000"/>
                <a:gd name="f1" fmla="val 5400000"/>
                <a:gd name="f2" fmla="val 180"/>
                <a:gd name="f3" fmla="val w"/>
                <a:gd name="f4" fmla="val h"/>
                <a:gd name="f5" fmla="val 0"/>
                <a:gd name="f6" fmla="val 802091"/>
                <a:gd name="f7" fmla="val 561463"/>
                <a:gd name="f8" fmla="val 364952"/>
                <a:gd name="f9" fmla="val 401045"/>
                <a:gd name="f10" fmla="val 196512"/>
                <a:gd name="f11" fmla="+- 0 0 -90"/>
                <a:gd name="f12" fmla="*/ f3 1 802091"/>
                <a:gd name="f13" fmla="*/ f4 1 561463"/>
                <a:gd name="f14" fmla="+- f7 0 f5"/>
                <a:gd name="f15" fmla="+- f6 0 f5"/>
                <a:gd name="f16" fmla="*/ f11 f0 1"/>
                <a:gd name="f17" fmla="*/ f15 1 802091"/>
                <a:gd name="f18" fmla="*/ f14 1 561463"/>
                <a:gd name="f19" fmla="*/ 0 f15 1"/>
                <a:gd name="f20" fmla="*/ 0 f14 1"/>
                <a:gd name="f21" fmla="*/ 521360 f15 1"/>
                <a:gd name="f22" fmla="*/ 802091 f15 1"/>
                <a:gd name="f23" fmla="*/ 280732 f14 1"/>
                <a:gd name="f24" fmla="*/ 561463 f14 1"/>
                <a:gd name="f25" fmla="*/ 280732 f15 1"/>
                <a:gd name="f26" fmla="*/ f16 1 f2"/>
                <a:gd name="f27" fmla="*/ f19 1 802091"/>
                <a:gd name="f28" fmla="*/ f20 1 561463"/>
                <a:gd name="f29" fmla="*/ f21 1 802091"/>
                <a:gd name="f30" fmla="*/ f22 1 802091"/>
                <a:gd name="f31" fmla="*/ f23 1 561463"/>
                <a:gd name="f32" fmla="*/ f24 1 561463"/>
                <a:gd name="f33" fmla="*/ f25 1 802091"/>
                <a:gd name="f34" fmla="*/ f5 1 f17"/>
                <a:gd name="f35" fmla="*/ f6 1 f17"/>
                <a:gd name="f36" fmla="*/ f5 1 f18"/>
                <a:gd name="f37" fmla="*/ f7 1 f18"/>
                <a:gd name="f38" fmla="+- f26 0 f1"/>
                <a:gd name="f39" fmla="*/ f27 1 f17"/>
                <a:gd name="f40" fmla="*/ f28 1 f18"/>
                <a:gd name="f41" fmla="*/ f29 1 f17"/>
                <a:gd name="f42" fmla="*/ f30 1 f17"/>
                <a:gd name="f43" fmla="*/ f31 1 f18"/>
                <a:gd name="f44" fmla="*/ f32 1 f18"/>
                <a:gd name="f45" fmla="*/ f33 1 f17"/>
                <a:gd name="f46" fmla="*/ f34 f12 1"/>
                <a:gd name="f47" fmla="*/ f35 f12 1"/>
                <a:gd name="f48" fmla="*/ f37 f13 1"/>
                <a:gd name="f49" fmla="*/ f36 f13 1"/>
                <a:gd name="f50" fmla="*/ f39 f12 1"/>
                <a:gd name="f51" fmla="*/ f40 f13 1"/>
                <a:gd name="f52" fmla="*/ f41 f12 1"/>
                <a:gd name="f53" fmla="*/ f42 f12 1"/>
                <a:gd name="f54" fmla="*/ f43 f13 1"/>
                <a:gd name="f55" fmla="*/ f44 f13 1"/>
                <a:gd name="f56" fmla="*/ f45 f12 1"/>
              </a:gdLst>
              <a:ahLst/>
              <a:cxnLst>
                <a:cxn ang="3cd4">
                  <a:pos x="hc" y="t"/>
                </a:cxn>
                <a:cxn ang="0">
                  <a:pos x="r" y="vc"/>
                </a:cxn>
                <a:cxn ang="cd4">
                  <a:pos x="hc" y="b"/>
                </a:cxn>
                <a:cxn ang="cd2">
                  <a:pos x="l" y="vc"/>
                </a:cxn>
                <a:cxn ang="f38">
                  <a:pos x="f50" y="f51"/>
                </a:cxn>
                <a:cxn ang="f38">
                  <a:pos x="f52" y="f51"/>
                </a:cxn>
                <a:cxn ang="f38">
                  <a:pos x="f53" y="f54"/>
                </a:cxn>
                <a:cxn ang="f38">
                  <a:pos x="f52" y="f55"/>
                </a:cxn>
                <a:cxn ang="f38">
                  <a:pos x="f50" y="f55"/>
                </a:cxn>
                <a:cxn ang="f38">
                  <a:pos x="f56" y="f54"/>
                </a:cxn>
                <a:cxn ang="f38">
                  <a:pos x="f50" y="f51"/>
                </a:cxn>
              </a:cxnLst>
              <a:rect l="f46" t="f49" r="f47" b="f48"/>
              <a:pathLst>
                <a:path w="802091" h="561463">
                  <a:moveTo>
                    <a:pt x="f6" y="f5"/>
                  </a:moveTo>
                  <a:lnTo>
                    <a:pt x="f6" y="f8"/>
                  </a:lnTo>
                  <a:lnTo>
                    <a:pt x="f9" y="f7"/>
                  </a:lnTo>
                  <a:lnTo>
                    <a:pt x="f5" y="f8"/>
                  </a:lnTo>
                  <a:lnTo>
                    <a:pt x="f5" y="f5"/>
                  </a:lnTo>
                  <a:lnTo>
                    <a:pt x="f9" y="f10"/>
                  </a:lnTo>
                  <a:lnTo>
                    <a:pt x="f6" y="f5"/>
                  </a:lnTo>
                  <a:close/>
                </a:path>
              </a:pathLst>
            </a:custGeom>
            <a:solidFill>
              <a:schemeClr val="accent1"/>
            </a:solidFill>
            <a:ln w="12701" cap="flat">
              <a:solidFill>
                <a:schemeClr val="accent1"/>
              </a:solidFill>
              <a:prstDash val="solid"/>
              <a:miter/>
            </a:ln>
          </p:spPr>
          <p:txBody>
            <a:bodyPr vert="horz" wrap="square" lIns="10158" tIns="290888" rIns="10158" bIns="290888" anchor="ctr" anchorCtr="1" compatLnSpc="1">
              <a:noAutofit/>
            </a:bodyPr>
            <a:lstStyle/>
            <a:p>
              <a:pPr marL="0" marR="0" lvl="0" indent="0" algn="ctr" defTabSz="711202" rtl="0" eaLnBrk="1" fontAlgn="auto" latinLnBrk="0" hangingPunct="1">
                <a:lnSpc>
                  <a:spcPct val="90000"/>
                </a:lnSpc>
                <a:spcBef>
                  <a:spcPts val="0"/>
                </a:spcBef>
                <a:spcAft>
                  <a:spcPts val="700"/>
                </a:spcAft>
                <a:buClrTx/>
                <a:buSzTx/>
                <a:buFontTx/>
                <a:buNone/>
                <a:tabLst/>
                <a:defRPr sz="1800" b="0" i="0" u="none" strike="noStrike" kern="0" cap="none" spc="0" baseline="0">
                  <a:solidFill>
                    <a:srgbClr val="000000"/>
                  </a:solidFill>
                  <a:uFillTx/>
                </a:defRPr>
              </a:pPr>
              <a:endParaRPr kumimoji="0" lang="en-US" sz="16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40" name="Freeform: Shape 39">
              <a:extLst>
                <a:ext uri="{FF2B5EF4-FFF2-40B4-BE49-F238E27FC236}">
                  <a16:creationId xmlns:a16="http://schemas.microsoft.com/office/drawing/2014/main" id="{D70D94B9-29D9-913B-62E2-316542342D95}"/>
                </a:ext>
              </a:extLst>
            </p:cNvPr>
            <p:cNvSpPr/>
            <p:nvPr/>
          </p:nvSpPr>
          <p:spPr>
            <a:xfrm>
              <a:off x="1399662" y="5837429"/>
              <a:ext cx="9954140" cy="521363"/>
            </a:xfrm>
            <a:custGeom>
              <a:avLst/>
              <a:gdLst>
                <a:gd name="f0" fmla="val 10800000"/>
                <a:gd name="f1" fmla="val 5400000"/>
                <a:gd name="f2" fmla="val 180"/>
                <a:gd name="f3" fmla="val w"/>
                <a:gd name="f4" fmla="val h"/>
                <a:gd name="f5" fmla="val 0"/>
                <a:gd name="f6" fmla="val 521359"/>
                <a:gd name="f7" fmla="val 9954136"/>
                <a:gd name="f8" fmla="val 1659064"/>
                <a:gd name="f9" fmla="val 8295072"/>
                <a:gd name="f10" fmla="val 9211347"/>
                <a:gd name="f11" fmla="val 519321"/>
                <a:gd name="f12" fmla="val 9954126"/>
                <a:gd name="f13" fmla="val 516808"/>
                <a:gd name="f14" fmla="val 10"/>
                <a:gd name="f15" fmla="val 742789"/>
                <a:gd name="f16" fmla="+- 0 0 -90"/>
                <a:gd name="f17" fmla="*/ f3 1 521359"/>
                <a:gd name="f18" fmla="*/ f4 1 9954136"/>
                <a:gd name="f19" fmla="+- f7 0 f5"/>
                <a:gd name="f20" fmla="+- f6 0 f5"/>
                <a:gd name="f21" fmla="*/ f16 f0 1"/>
                <a:gd name="f22" fmla="*/ f20 1 521359"/>
                <a:gd name="f23" fmla="*/ f19 1 9954136"/>
                <a:gd name="f24" fmla="*/ 86895 f20 1"/>
                <a:gd name="f25" fmla="*/ 0 f19 1"/>
                <a:gd name="f26" fmla="*/ 434464 f20 1"/>
                <a:gd name="f27" fmla="*/ 521359 f20 1"/>
                <a:gd name="f28" fmla="*/ 86895 f19 1"/>
                <a:gd name="f29" fmla="*/ 9954136 f19 1"/>
                <a:gd name="f30" fmla="*/ 0 f20 1"/>
                <a:gd name="f31" fmla="*/ f21 1 f2"/>
                <a:gd name="f32" fmla="*/ f24 1 521359"/>
                <a:gd name="f33" fmla="*/ f25 1 9954136"/>
                <a:gd name="f34" fmla="*/ f26 1 521359"/>
                <a:gd name="f35" fmla="*/ f27 1 521359"/>
                <a:gd name="f36" fmla="*/ f28 1 9954136"/>
                <a:gd name="f37" fmla="*/ f29 1 9954136"/>
                <a:gd name="f38" fmla="*/ f30 1 521359"/>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521359" h="9954136">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1"/>
              </a:solidFill>
              <a:prstDash val="solid"/>
              <a:miter/>
            </a:ln>
          </p:spPr>
          <p:txBody>
            <a:bodyPr vert="horz" wrap="square" lIns="220470" tIns="45134" rIns="45134" bIns="45134" anchor="ctr" anchorCtr="0" compatLnSpc="1">
              <a:noAutofit/>
            </a:bodyPr>
            <a:lstStyle/>
            <a:p>
              <a:pPr marL="285750" marR="0" lvl="1" indent="-285750" algn="l" defTabSz="1377945" rtl="0" eaLnBrk="1" fontAlgn="auto" latinLnBrk="0" hangingPunct="1">
                <a:lnSpc>
                  <a:spcPct val="90000"/>
                </a:lnSpc>
                <a:spcBef>
                  <a:spcPts val="0"/>
                </a:spcBef>
                <a:spcAft>
                  <a:spcPts val="600"/>
                </a:spcAft>
                <a:buClrTx/>
                <a:buSzPct val="100000"/>
                <a:buFontTx/>
                <a:buChar char="•"/>
                <a:tabLst/>
                <a:defRPr sz="1800" b="0" i="0" u="none" strike="noStrike" kern="0" cap="none" spc="0" baseline="0">
                  <a:solidFill>
                    <a:srgbClr val="000000"/>
                  </a:solidFill>
                  <a:uFillTx/>
                </a:defRPr>
              </a:pPr>
              <a:r>
                <a:rPr kumimoji="0" lang="en-US" sz="2400" b="0" i="0" u="none" strike="noStrike" kern="1200" cap="none" spc="0" normalizeH="0" baseline="0" noProof="0" dirty="0">
                  <a:ln>
                    <a:noFill/>
                  </a:ln>
                  <a:solidFill>
                    <a:srgbClr val="000000"/>
                  </a:solidFill>
                  <a:effectLst/>
                  <a:uLnTx/>
                  <a:uFillTx/>
                  <a:latin typeface="Franklin Gothic Book"/>
                  <a:ea typeface="+mn-ea"/>
                  <a:cs typeface="+mn-cs"/>
                </a:rPr>
                <a:t>Does Hearing </a:t>
              </a: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N</a:t>
              </a:r>
              <a:r>
                <a:rPr kumimoji="0" lang="en-US" sz="2400" b="0" i="0" u="none" strike="noStrike" kern="1200" cap="none" spc="0" normalizeH="0" baseline="0" noProof="0" dirty="0">
                  <a:ln>
                    <a:noFill/>
                  </a:ln>
                  <a:solidFill>
                    <a:srgbClr val="000000"/>
                  </a:solidFill>
                  <a:effectLst/>
                  <a:uLnTx/>
                  <a:uFillTx/>
                  <a:latin typeface="Franklin Gothic Book"/>
                  <a:ea typeface="+mn-ea"/>
                  <a:cs typeface="+mn-cs"/>
                </a:rPr>
                <a:t>otice match the budget document?</a:t>
              </a:r>
            </a:p>
          </p:txBody>
        </p:sp>
      </p:grpSp>
    </p:spTree>
    <p:extLst>
      <p:ext uri="{BB962C8B-B14F-4D97-AF65-F5344CB8AC3E}">
        <p14:creationId xmlns:p14="http://schemas.microsoft.com/office/powerpoint/2010/main" val="17547024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9" name="Title 6">
            <a:extLst>
              <a:ext uri="{FF2B5EF4-FFF2-40B4-BE49-F238E27FC236}">
                <a16:creationId xmlns:a16="http://schemas.microsoft.com/office/drawing/2014/main" id="{D646C8C7-FFF5-1CAF-09AD-9ED957A8F740}"/>
              </a:ext>
            </a:extLst>
          </p:cNvPr>
          <p:cNvSpPr txBox="1">
            <a:spLocks noGrp="1"/>
          </p:cNvSpPr>
          <p:nvPr>
            <p:ph type="title"/>
          </p:nvPr>
        </p:nvSpPr>
        <p:spPr>
          <a:xfrm>
            <a:off x="-1" y="0"/>
            <a:ext cx="12192001" cy="1570326"/>
          </a:xfrm>
        </p:spPr>
        <p:txBody>
          <a:bodyPr/>
          <a:lstStyle/>
          <a:p>
            <a:pPr lvl="0" algn="ctr"/>
            <a:r>
              <a:rPr lang="en-US" b="1" u="sng" dirty="0"/>
              <a:t>Budget Check List Continued</a:t>
            </a:r>
          </a:p>
        </p:txBody>
      </p:sp>
      <p:grpSp>
        <p:nvGrpSpPr>
          <p:cNvPr id="2" name="Content Placeholder 3">
            <a:extLst>
              <a:ext uri="{FF2B5EF4-FFF2-40B4-BE49-F238E27FC236}">
                <a16:creationId xmlns:a16="http://schemas.microsoft.com/office/drawing/2014/main" id="{F62CB468-8282-7BE4-802D-F99944F385A3}"/>
              </a:ext>
            </a:extLst>
          </p:cNvPr>
          <p:cNvGrpSpPr/>
          <p:nvPr/>
        </p:nvGrpSpPr>
        <p:grpSpPr>
          <a:xfrm>
            <a:off x="585029" y="1570327"/>
            <a:ext cx="11140245" cy="4800874"/>
            <a:chOff x="594360" y="2340342"/>
            <a:chExt cx="10838940" cy="4314075"/>
          </a:xfrm>
        </p:grpSpPr>
        <p:sp>
          <p:nvSpPr>
            <p:cNvPr id="3" name="Freeform: Shape 2">
              <a:extLst>
                <a:ext uri="{FF2B5EF4-FFF2-40B4-BE49-F238E27FC236}">
                  <a16:creationId xmlns:a16="http://schemas.microsoft.com/office/drawing/2014/main" id="{994DA0FB-97FB-3602-05FB-2568E8CD94DB}"/>
                </a:ext>
              </a:extLst>
            </p:cNvPr>
            <p:cNvSpPr/>
            <p:nvPr/>
          </p:nvSpPr>
          <p:spPr>
            <a:xfrm>
              <a:off x="594360" y="2340342"/>
              <a:ext cx="670547" cy="957925"/>
            </a:xfrm>
            <a:custGeom>
              <a:avLst/>
              <a:gdLst>
                <a:gd name="f0" fmla="val 10800000"/>
                <a:gd name="f1" fmla="val 5400000"/>
                <a:gd name="f2" fmla="val 180"/>
                <a:gd name="f3" fmla="val w"/>
                <a:gd name="f4" fmla="val h"/>
                <a:gd name="f5" fmla="val 0"/>
                <a:gd name="f6" fmla="val 957920"/>
                <a:gd name="f7" fmla="val 670544"/>
                <a:gd name="f8" fmla="val 957919"/>
                <a:gd name="f9" fmla="val 435854"/>
                <a:gd name="f10" fmla="val 478960"/>
                <a:gd name="f11" fmla="val 1"/>
                <a:gd name="f12" fmla="val 234690"/>
                <a:gd name="f13" fmla="+- 0 0 -90"/>
                <a:gd name="f14" fmla="*/ f3 1 957920"/>
                <a:gd name="f15" fmla="*/ f4 1 670544"/>
                <a:gd name="f16" fmla="+- f7 0 f5"/>
                <a:gd name="f17" fmla="+- f6 0 f5"/>
                <a:gd name="f18" fmla="*/ f13 f0 1"/>
                <a:gd name="f19" fmla="*/ f17 1 957920"/>
                <a:gd name="f20" fmla="*/ f16 1 670544"/>
                <a:gd name="f21" fmla="*/ 0 f17 1"/>
                <a:gd name="f22" fmla="*/ 0 f16 1"/>
                <a:gd name="f23" fmla="*/ 622648 f17 1"/>
                <a:gd name="f24" fmla="*/ 957920 f17 1"/>
                <a:gd name="f25" fmla="*/ 335272 f16 1"/>
                <a:gd name="f26" fmla="*/ 670544 f16 1"/>
                <a:gd name="f27" fmla="*/ 335272 f17 1"/>
                <a:gd name="f28" fmla="*/ f18 1 f2"/>
                <a:gd name="f29" fmla="*/ f21 1 957920"/>
                <a:gd name="f30" fmla="*/ f22 1 670544"/>
                <a:gd name="f31" fmla="*/ f23 1 957920"/>
                <a:gd name="f32" fmla="*/ f24 1 957920"/>
                <a:gd name="f33" fmla="*/ f25 1 670544"/>
                <a:gd name="f34" fmla="*/ f26 1 670544"/>
                <a:gd name="f35" fmla="*/ f27 1 957920"/>
                <a:gd name="f36" fmla="*/ f5 1 f19"/>
                <a:gd name="f37" fmla="*/ f6 1 f19"/>
                <a:gd name="f38" fmla="*/ f5 1 f20"/>
                <a:gd name="f39" fmla="*/ f7 1 f20"/>
                <a:gd name="f40" fmla="+- f28 0 f1"/>
                <a:gd name="f41" fmla="*/ f29 1 f19"/>
                <a:gd name="f42" fmla="*/ f30 1 f20"/>
                <a:gd name="f43" fmla="*/ f31 1 f19"/>
                <a:gd name="f44" fmla="*/ f32 1 f19"/>
                <a:gd name="f45" fmla="*/ f33 1 f20"/>
                <a:gd name="f46" fmla="*/ f34 1 f20"/>
                <a:gd name="f47" fmla="*/ f35 1 f19"/>
                <a:gd name="f48" fmla="*/ f36 f14 1"/>
                <a:gd name="f49" fmla="*/ f37 f14 1"/>
                <a:gd name="f50" fmla="*/ f39 f15 1"/>
                <a:gd name="f51" fmla="*/ f38 f15 1"/>
                <a:gd name="f52" fmla="*/ f41 f14 1"/>
                <a:gd name="f53" fmla="*/ f42 f15 1"/>
                <a:gd name="f54" fmla="*/ f43 f14 1"/>
                <a:gd name="f55" fmla="*/ f44 f14 1"/>
                <a:gd name="f56" fmla="*/ f45 f15 1"/>
                <a:gd name="f57" fmla="*/ f46 f15 1"/>
                <a:gd name="f58" fmla="*/ f47 f14 1"/>
              </a:gdLst>
              <a:ahLst/>
              <a:cxnLst>
                <a:cxn ang="3cd4">
                  <a:pos x="hc" y="t"/>
                </a:cxn>
                <a:cxn ang="0">
                  <a:pos x="r" y="vc"/>
                </a:cxn>
                <a:cxn ang="cd4">
                  <a:pos x="hc" y="b"/>
                </a:cxn>
                <a:cxn ang="cd2">
                  <a:pos x="l" y="vc"/>
                </a:cxn>
                <a:cxn ang="f40">
                  <a:pos x="f52" y="f53"/>
                </a:cxn>
                <a:cxn ang="f40">
                  <a:pos x="f54" y="f53"/>
                </a:cxn>
                <a:cxn ang="f40">
                  <a:pos x="f55" y="f56"/>
                </a:cxn>
                <a:cxn ang="f40">
                  <a:pos x="f54" y="f57"/>
                </a:cxn>
                <a:cxn ang="f40">
                  <a:pos x="f52" y="f57"/>
                </a:cxn>
                <a:cxn ang="f40">
                  <a:pos x="f58" y="f56"/>
                </a:cxn>
                <a:cxn ang="f40">
                  <a:pos x="f52" y="f53"/>
                </a:cxn>
              </a:cxnLst>
              <a:rect l="f48" t="f51" r="f49" b="f50"/>
              <a:pathLst>
                <a:path w="957920" h="670544">
                  <a:moveTo>
                    <a:pt x="f8" y="f5"/>
                  </a:moveTo>
                  <a:lnTo>
                    <a:pt x="f8" y="f9"/>
                  </a:lnTo>
                  <a:lnTo>
                    <a:pt x="f10" y="f7"/>
                  </a:lnTo>
                  <a:lnTo>
                    <a:pt x="f11" y="f9"/>
                  </a:lnTo>
                  <a:lnTo>
                    <a:pt x="f11" y="f5"/>
                  </a:lnTo>
                  <a:lnTo>
                    <a:pt x="f10" y="f12"/>
                  </a:lnTo>
                  <a:lnTo>
                    <a:pt x="f8" y="f5"/>
                  </a:lnTo>
                  <a:close/>
                </a:path>
              </a:pathLst>
            </a:custGeom>
            <a:solidFill>
              <a:schemeClr val="accent1"/>
            </a:solidFill>
            <a:ln w="12701" cap="flat">
              <a:solidFill>
                <a:schemeClr val="accent1"/>
              </a:solidFill>
              <a:prstDash val="solid"/>
              <a:miter/>
            </a:ln>
          </p:spPr>
          <p:txBody>
            <a:bodyPr vert="horz" wrap="square" lIns="12701" tIns="347974" rIns="12701" bIns="347974"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endParaRPr kumimoji="0" lang="en-US" sz="20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4" name="Freeform: Shape 3">
              <a:extLst>
                <a:ext uri="{FF2B5EF4-FFF2-40B4-BE49-F238E27FC236}">
                  <a16:creationId xmlns:a16="http://schemas.microsoft.com/office/drawing/2014/main" id="{33A26135-5961-0CE0-5C08-5F6A75689EE8}"/>
                </a:ext>
              </a:extLst>
            </p:cNvPr>
            <p:cNvSpPr/>
            <p:nvPr/>
          </p:nvSpPr>
          <p:spPr>
            <a:xfrm>
              <a:off x="1264907" y="2340342"/>
              <a:ext cx="10168393" cy="622651"/>
            </a:xfrm>
            <a:custGeom>
              <a:avLst/>
              <a:gdLst>
                <a:gd name="f0" fmla="val 10800000"/>
                <a:gd name="f1" fmla="val 5400000"/>
                <a:gd name="f2" fmla="val 180"/>
                <a:gd name="f3" fmla="val w"/>
                <a:gd name="f4" fmla="val h"/>
                <a:gd name="f5" fmla="val 0"/>
                <a:gd name="f6" fmla="val 622648"/>
                <a:gd name="f7" fmla="val 10168390"/>
                <a:gd name="f8" fmla="val 1694775"/>
                <a:gd name="f9" fmla="val 8473615"/>
                <a:gd name="f10" fmla="val 9409601"/>
                <a:gd name="f11" fmla="val 619803"/>
                <a:gd name="f12" fmla="val 10168382"/>
                <a:gd name="f13" fmla="val 616293"/>
                <a:gd name="f14" fmla="val 8"/>
                <a:gd name="f15" fmla="val 758789"/>
                <a:gd name="f16" fmla="+- 0 0 -90"/>
                <a:gd name="f17" fmla="*/ f3 1 622648"/>
                <a:gd name="f18" fmla="*/ f4 1 10168390"/>
                <a:gd name="f19" fmla="+- f7 0 f5"/>
                <a:gd name="f20" fmla="+- f6 0 f5"/>
                <a:gd name="f21" fmla="*/ f16 f0 1"/>
                <a:gd name="f22" fmla="*/ f20 1 622648"/>
                <a:gd name="f23" fmla="*/ f19 1 10168390"/>
                <a:gd name="f24" fmla="*/ 103777 f20 1"/>
                <a:gd name="f25" fmla="*/ 0 f19 1"/>
                <a:gd name="f26" fmla="*/ 518871 f20 1"/>
                <a:gd name="f27" fmla="*/ 622648 f20 1"/>
                <a:gd name="f28" fmla="*/ 103777 f19 1"/>
                <a:gd name="f29" fmla="*/ 10168390 f19 1"/>
                <a:gd name="f30" fmla="*/ 0 f20 1"/>
                <a:gd name="f31" fmla="*/ f21 1 f2"/>
                <a:gd name="f32" fmla="*/ f24 1 622648"/>
                <a:gd name="f33" fmla="*/ f25 1 10168390"/>
                <a:gd name="f34" fmla="*/ f26 1 622648"/>
                <a:gd name="f35" fmla="*/ f27 1 622648"/>
                <a:gd name="f36" fmla="*/ f28 1 10168390"/>
                <a:gd name="f37" fmla="*/ f29 1 10168390"/>
                <a:gd name="f38" fmla="*/ f30 1 622648"/>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622648" h="10168390">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1"/>
              </a:solidFill>
              <a:prstDash val="solid"/>
              <a:miter/>
            </a:ln>
          </p:spPr>
          <p:txBody>
            <a:bodyPr vert="horz" wrap="square" lIns="163577" tIns="44997" rIns="44997" bIns="44997" anchor="ctr" anchorCtr="0" compatLnSpc="1">
              <a:noAutofit/>
            </a:bodyPr>
            <a:lstStyle/>
            <a:p>
              <a:pPr marL="221742" marR="0" lvl="1" indent="-221742" algn="l" defTabSz="991683" rtl="0" eaLnBrk="1" fontAlgn="auto" latinLnBrk="0" hangingPunct="1">
                <a:lnSpc>
                  <a:spcPct val="90000"/>
                </a:lnSpc>
                <a:spcBef>
                  <a:spcPts val="0"/>
                </a:spcBef>
                <a:spcAft>
                  <a:spcPts val="388"/>
                </a:spcAft>
                <a:buClrTx/>
                <a:buSzPct val="100000"/>
                <a:buFontTx/>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Did you publish your Hearing Notices? </a:t>
              </a:r>
            </a:p>
          </p:txBody>
        </p:sp>
        <p:sp>
          <p:nvSpPr>
            <p:cNvPr id="5" name="Freeform: Shape 4">
              <a:extLst>
                <a:ext uri="{FF2B5EF4-FFF2-40B4-BE49-F238E27FC236}">
                  <a16:creationId xmlns:a16="http://schemas.microsoft.com/office/drawing/2014/main" id="{8AC92C96-6B81-C58B-7974-A2AD30B709F9}"/>
                </a:ext>
              </a:extLst>
            </p:cNvPr>
            <p:cNvSpPr/>
            <p:nvPr/>
          </p:nvSpPr>
          <p:spPr>
            <a:xfrm>
              <a:off x="594360" y="3179377"/>
              <a:ext cx="670547" cy="957916"/>
            </a:xfrm>
            <a:custGeom>
              <a:avLst/>
              <a:gdLst>
                <a:gd name="f0" fmla="val 10800000"/>
                <a:gd name="f1" fmla="val 5400000"/>
                <a:gd name="f2" fmla="val 180"/>
                <a:gd name="f3" fmla="val w"/>
                <a:gd name="f4" fmla="val h"/>
                <a:gd name="f5" fmla="val 0"/>
                <a:gd name="f6" fmla="val 957920"/>
                <a:gd name="f7" fmla="val 670544"/>
                <a:gd name="f8" fmla="val 957919"/>
                <a:gd name="f9" fmla="val 435854"/>
                <a:gd name="f10" fmla="val 478960"/>
                <a:gd name="f11" fmla="val 1"/>
                <a:gd name="f12" fmla="val 234690"/>
                <a:gd name="f13" fmla="+- 0 0 -90"/>
                <a:gd name="f14" fmla="*/ f3 1 957920"/>
                <a:gd name="f15" fmla="*/ f4 1 670544"/>
                <a:gd name="f16" fmla="+- f7 0 f5"/>
                <a:gd name="f17" fmla="+- f6 0 f5"/>
                <a:gd name="f18" fmla="*/ f13 f0 1"/>
                <a:gd name="f19" fmla="*/ f17 1 957920"/>
                <a:gd name="f20" fmla="*/ f16 1 670544"/>
                <a:gd name="f21" fmla="*/ 0 f17 1"/>
                <a:gd name="f22" fmla="*/ 0 f16 1"/>
                <a:gd name="f23" fmla="*/ 622648 f17 1"/>
                <a:gd name="f24" fmla="*/ 957920 f17 1"/>
                <a:gd name="f25" fmla="*/ 335272 f16 1"/>
                <a:gd name="f26" fmla="*/ 670544 f16 1"/>
                <a:gd name="f27" fmla="*/ 335272 f17 1"/>
                <a:gd name="f28" fmla="*/ f18 1 f2"/>
                <a:gd name="f29" fmla="*/ f21 1 957920"/>
                <a:gd name="f30" fmla="*/ f22 1 670544"/>
                <a:gd name="f31" fmla="*/ f23 1 957920"/>
                <a:gd name="f32" fmla="*/ f24 1 957920"/>
                <a:gd name="f33" fmla="*/ f25 1 670544"/>
                <a:gd name="f34" fmla="*/ f26 1 670544"/>
                <a:gd name="f35" fmla="*/ f27 1 957920"/>
                <a:gd name="f36" fmla="*/ f5 1 f19"/>
                <a:gd name="f37" fmla="*/ f6 1 f19"/>
                <a:gd name="f38" fmla="*/ f5 1 f20"/>
                <a:gd name="f39" fmla="*/ f7 1 f20"/>
                <a:gd name="f40" fmla="+- f28 0 f1"/>
                <a:gd name="f41" fmla="*/ f29 1 f19"/>
                <a:gd name="f42" fmla="*/ f30 1 f20"/>
                <a:gd name="f43" fmla="*/ f31 1 f19"/>
                <a:gd name="f44" fmla="*/ f32 1 f19"/>
                <a:gd name="f45" fmla="*/ f33 1 f20"/>
                <a:gd name="f46" fmla="*/ f34 1 f20"/>
                <a:gd name="f47" fmla="*/ f35 1 f19"/>
                <a:gd name="f48" fmla="*/ f36 f14 1"/>
                <a:gd name="f49" fmla="*/ f37 f14 1"/>
                <a:gd name="f50" fmla="*/ f39 f15 1"/>
                <a:gd name="f51" fmla="*/ f38 f15 1"/>
                <a:gd name="f52" fmla="*/ f41 f14 1"/>
                <a:gd name="f53" fmla="*/ f42 f15 1"/>
                <a:gd name="f54" fmla="*/ f43 f14 1"/>
                <a:gd name="f55" fmla="*/ f44 f14 1"/>
                <a:gd name="f56" fmla="*/ f45 f15 1"/>
                <a:gd name="f57" fmla="*/ f46 f15 1"/>
                <a:gd name="f58" fmla="*/ f47 f14 1"/>
              </a:gdLst>
              <a:ahLst/>
              <a:cxnLst>
                <a:cxn ang="3cd4">
                  <a:pos x="hc" y="t"/>
                </a:cxn>
                <a:cxn ang="0">
                  <a:pos x="r" y="vc"/>
                </a:cxn>
                <a:cxn ang="cd4">
                  <a:pos x="hc" y="b"/>
                </a:cxn>
                <a:cxn ang="cd2">
                  <a:pos x="l" y="vc"/>
                </a:cxn>
                <a:cxn ang="f40">
                  <a:pos x="f52" y="f53"/>
                </a:cxn>
                <a:cxn ang="f40">
                  <a:pos x="f54" y="f53"/>
                </a:cxn>
                <a:cxn ang="f40">
                  <a:pos x="f55" y="f56"/>
                </a:cxn>
                <a:cxn ang="f40">
                  <a:pos x="f54" y="f57"/>
                </a:cxn>
                <a:cxn ang="f40">
                  <a:pos x="f52" y="f57"/>
                </a:cxn>
                <a:cxn ang="f40">
                  <a:pos x="f58" y="f56"/>
                </a:cxn>
                <a:cxn ang="f40">
                  <a:pos x="f52" y="f53"/>
                </a:cxn>
              </a:cxnLst>
              <a:rect l="f48" t="f51" r="f49" b="f50"/>
              <a:pathLst>
                <a:path w="957920" h="670544">
                  <a:moveTo>
                    <a:pt x="f8" y="f5"/>
                  </a:moveTo>
                  <a:lnTo>
                    <a:pt x="f8" y="f9"/>
                  </a:lnTo>
                  <a:lnTo>
                    <a:pt x="f10" y="f7"/>
                  </a:lnTo>
                  <a:lnTo>
                    <a:pt x="f11" y="f9"/>
                  </a:lnTo>
                  <a:lnTo>
                    <a:pt x="f11" y="f5"/>
                  </a:lnTo>
                  <a:lnTo>
                    <a:pt x="f10" y="f12"/>
                  </a:lnTo>
                  <a:lnTo>
                    <a:pt x="f8" y="f5"/>
                  </a:lnTo>
                  <a:close/>
                </a:path>
              </a:pathLst>
            </a:custGeom>
            <a:solidFill>
              <a:schemeClr val="accent2"/>
            </a:solidFill>
            <a:ln w="12701" cap="flat">
              <a:solidFill>
                <a:schemeClr val="accent2"/>
              </a:solidFill>
              <a:prstDash val="solid"/>
              <a:miter/>
            </a:ln>
          </p:spPr>
          <p:txBody>
            <a:bodyPr vert="horz" wrap="square" lIns="12701" tIns="347974" rIns="12701" bIns="347974"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a:ln>
                    <a:noFill/>
                  </a:ln>
                  <a:solidFill>
                    <a:srgbClr val="FFFFFF"/>
                  </a:solidFill>
                  <a:effectLst/>
                  <a:uLnTx/>
                  <a:uFillTx/>
                  <a:latin typeface="Franklin Gothic Book"/>
                  <a:ea typeface="+mn-ea"/>
                  <a:cs typeface="+mn-cs"/>
                </a:rPr>
                <a:t> </a:t>
              </a:r>
            </a:p>
          </p:txBody>
        </p:sp>
        <p:sp>
          <p:nvSpPr>
            <p:cNvPr id="6" name="Freeform: Shape 5">
              <a:extLst>
                <a:ext uri="{FF2B5EF4-FFF2-40B4-BE49-F238E27FC236}">
                  <a16:creationId xmlns:a16="http://schemas.microsoft.com/office/drawing/2014/main" id="{4D39E8B3-FA73-04EB-E429-9FC4AABAC732}"/>
                </a:ext>
              </a:extLst>
            </p:cNvPr>
            <p:cNvSpPr/>
            <p:nvPr/>
          </p:nvSpPr>
          <p:spPr>
            <a:xfrm>
              <a:off x="1255553" y="3179377"/>
              <a:ext cx="10168393" cy="622651"/>
            </a:xfrm>
            <a:custGeom>
              <a:avLst/>
              <a:gdLst>
                <a:gd name="f0" fmla="val 10800000"/>
                <a:gd name="f1" fmla="val 5400000"/>
                <a:gd name="f2" fmla="val 180"/>
                <a:gd name="f3" fmla="val w"/>
                <a:gd name="f4" fmla="val h"/>
                <a:gd name="f5" fmla="val 0"/>
                <a:gd name="f6" fmla="val 622648"/>
                <a:gd name="f7" fmla="val 10168390"/>
                <a:gd name="f8" fmla="val 1694775"/>
                <a:gd name="f9" fmla="val 8473615"/>
                <a:gd name="f10" fmla="val 9409601"/>
                <a:gd name="f11" fmla="val 619803"/>
                <a:gd name="f12" fmla="val 10168382"/>
                <a:gd name="f13" fmla="val 616293"/>
                <a:gd name="f14" fmla="val 8"/>
                <a:gd name="f15" fmla="val 758789"/>
                <a:gd name="f16" fmla="+- 0 0 -90"/>
                <a:gd name="f17" fmla="*/ f3 1 622648"/>
                <a:gd name="f18" fmla="*/ f4 1 10168390"/>
                <a:gd name="f19" fmla="+- f7 0 f5"/>
                <a:gd name="f20" fmla="+- f6 0 f5"/>
                <a:gd name="f21" fmla="*/ f16 f0 1"/>
                <a:gd name="f22" fmla="*/ f20 1 622648"/>
                <a:gd name="f23" fmla="*/ f19 1 10168390"/>
                <a:gd name="f24" fmla="*/ 103777 f20 1"/>
                <a:gd name="f25" fmla="*/ 0 f19 1"/>
                <a:gd name="f26" fmla="*/ 518871 f20 1"/>
                <a:gd name="f27" fmla="*/ 622648 f20 1"/>
                <a:gd name="f28" fmla="*/ 103777 f19 1"/>
                <a:gd name="f29" fmla="*/ 10168390 f19 1"/>
                <a:gd name="f30" fmla="*/ 0 f20 1"/>
                <a:gd name="f31" fmla="*/ f21 1 f2"/>
                <a:gd name="f32" fmla="*/ f24 1 622648"/>
                <a:gd name="f33" fmla="*/ f25 1 10168390"/>
                <a:gd name="f34" fmla="*/ f26 1 622648"/>
                <a:gd name="f35" fmla="*/ f27 1 622648"/>
                <a:gd name="f36" fmla="*/ f28 1 10168390"/>
                <a:gd name="f37" fmla="*/ f29 1 10168390"/>
                <a:gd name="f38" fmla="*/ f30 1 622648"/>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622648" h="10168390">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2"/>
              </a:solidFill>
              <a:prstDash val="solid"/>
              <a:miter/>
            </a:ln>
          </p:spPr>
          <p:txBody>
            <a:bodyPr vert="horz" wrap="square" lIns="163577" tIns="44997" rIns="44997" bIns="44997" anchor="ctr" anchorCtr="0" compatLnSpc="1">
              <a:noAutofit/>
            </a:bodyPr>
            <a:lstStyle/>
            <a:p>
              <a:pPr marL="221742" marR="0" lvl="1" indent="-221742" algn="l" defTabSz="991683" rtl="0" eaLnBrk="1" fontAlgn="auto" latinLnBrk="0" hangingPunct="1">
                <a:lnSpc>
                  <a:spcPct val="90000"/>
                </a:lnSpc>
                <a:spcBef>
                  <a:spcPts val="0"/>
                </a:spcBef>
                <a:spcAft>
                  <a:spcPts val="485"/>
                </a:spcAft>
                <a:buClrTx/>
                <a:buSzPct val="100000"/>
                <a:buFontTx/>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Did you confirm that your Hearing Notices were published in newspaper?</a:t>
              </a:r>
            </a:p>
          </p:txBody>
        </p:sp>
        <p:sp>
          <p:nvSpPr>
            <p:cNvPr id="8" name="Freeform: Shape 7">
              <a:extLst>
                <a:ext uri="{FF2B5EF4-FFF2-40B4-BE49-F238E27FC236}">
                  <a16:creationId xmlns:a16="http://schemas.microsoft.com/office/drawing/2014/main" id="{A2C375D9-BCD3-E346-85D2-1DA8B6F87D49}"/>
                </a:ext>
              </a:extLst>
            </p:cNvPr>
            <p:cNvSpPr/>
            <p:nvPr/>
          </p:nvSpPr>
          <p:spPr>
            <a:xfrm>
              <a:off x="594360" y="4018422"/>
              <a:ext cx="670547" cy="957916"/>
            </a:xfrm>
            <a:custGeom>
              <a:avLst/>
              <a:gdLst>
                <a:gd name="f0" fmla="val 10800000"/>
                <a:gd name="f1" fmla="val 5400000"/>
                <a:gd name="f2" fmla="val 180"/>
                <a:gd name="f3" fmla="val w"/>
                <a:gd name="f4" fmla="val h"/>
                <a:gd name="f5" fmla="val 0"/>
                <a:gd name="f6" fmla="val 957920"/>
                <a:gd name="f7" fmla="val 670544"/>
                <a:gd name="f8" fmla="val 957919"/>
                <a:gd name="f9" fmla="val 435854"/>
                <a:gd name="f10" fmla="val 478960"/>
                <a:gd name="f11" fmla="val 1"/>
                <a:gd name="f12" fmla="val 234690"/>
                <a:gd name="f13" fmla="+- 0 0 -90"/>
                <a:gd name="f14" fmla="*/ f3 1 957920"/>
                <a:gd name="f15" fmla="*/ f4 1 670544"/>
                <a:gd name="f16" fmla="+- f7 0 f5"/>
                <a:gd name="f17" fmla="+- f6 0 f5"/>
                <a:gd name="f18" fmla="*/ f13 f0 1"/>
                <a:gd name="f19" fmla="*/ f17 1 957920"/>
                <a:gd name="f20" fmla="*/ f16 1 670544"/>
                <a:gd name="f21" fmla="*/ 0 f17 1"/>
                <a:gd name="f22" fmla="*/ 0 f16 1"/>
                <a:gd name="f23" fmla="*/ 622648 f17 1"/>
                <a:gd name="f24" fmla="*/ 957920 f17 1"/>
                <a:gd name="f25" fmla="*/ 335272 f16 1"/>
                <a:gd name="f26" fmla="*/ 670544 f16 1"/>
                <a:gd name="f27" fmla="*/ 335272 f17 1"/>
                <a:gd name="f28" fmla="*/ f18 1 f2"/>
                <a:gd name="f29" fmla="*/ f21 1 957920"/>
                <a:gd name="f30" fmla="*/ f22 1 670544"/>
                <a:gd name="f31" fmla="*/ f23 1 957920"/>
                <a:gd name="f32" fmla="*/ f24 1 957920"/>
                <a:gd name="f33" fmla="*/ f25 1 670544"/>
                <a:gd name="f34" fmla="*/ f26 1 670544"/>
                <a:gd name="f35" fmla="*/ f27 1 957920"/>
                <a:gd name="f36" fmla="*/ f5 1 f19"/>
                <a:gd name="f37" fmla="*/ f6 1 f19"/>
                <a:gd name="f38" fmla="*/ f5 1 f20"/>
                <a:gd name="f39" fmla="*/ f7 1 f20"/>
                <a:gd name="f40" fmla="+- f28 0 f1"/>
                <a:gd name="f41" fmla="*/ f29 1 f19"/>
                <a:gd name="f42" fmla="*/ f30 1 f20"/>
                <a:gd name="f43" fmla="*/ f31 1 f19"/>
                <a:gd name="f44" fmla="*/ f32 1 f19"/>
                <a:gd name="f45" fmla="*/ f33 1 f20"/>
                <a:gd name="f46" fmla="*/ f34 1 f20"/>
                <a:gd name="f47" fmla="*/ f35 1 f19"/>
                <a:gd name="f48" fmla="*/ f36 f14 1"/>
                <a:gd name="f49" fmla="*/ f37 f14 1"/>
                <a:gd name="f50" fmla="*/ f39 f15 1"/>
                <a:gd name="f51" fmla="*/ f38 f15 1"/>
                <a:gd name="f52" fmla="*/ f41 f14 1"/>
                <a:gd name="f53" fmla="*/ f42 f15 1"/>
                <a:gd name="f54" fmla="*/ f43 f14 1"/>
                <a:gd name="f55" fmla="*/ f44 f14 1"/>
                <a:gd name="f56" fmla="*/ f45 f15 1"/>
                <a:gd name="f57" fmla="*/ f46 f15 1"/>
                <a:gd name="f58" fmla="*/ f47 f14 1"/>
              </a:gdLst>
              <a:ahLst/>
              <a:cxnLst>
                <a:cxn ang="3cd4">
                  <a:pos x="hc" y="t"/>
                </a:cxn>
                <a:cxn ang="0">
                  <a:pos x="r" y="vc"/>
                </a:cxn>
                <a:cxn ang="cd4">
                  <a:pos x="hc" y="b"/>
                </a:cxn>
                <a:cxn ang="cd2">
                  <a:pos x="l" y="vc"/>
                </a:cxn>
                <a:cxn ang="f40">
                  <a:pos x="f52" y="f53"/>
                </a:cxn>
                <a:cxn ang="f40">
                  <a:pos x="f54" y="f53"/>
                </a:cxn>
                <a:cxn ang="f40">
                  <a:pos x="f55" y="f56"/>
                </a:cxn>
                <a:cxn ang="f40">
                  <a:pos x="f54" y="f57"/>
                </a:cxn>
                <a:cxn ang="f40">
                  <a:pos x="f52" y="f57"/>
                </a:cxn>
                <a:cxn ang="f40">
                  <a:pos x="f58" y="f56"/>
                </a:cxn>
                <a:cxn ang="f40">
                  <a:pos x="f52" y="f53"/>
                </a:cxn>
              </a:cxnLst>
              <a:rect l="f48" t="f51" r="f49" b="f50"/>
              <a:pathLst>
                <a:path w="957920" h="670544">
                  <a:moveTo>
                    <a:pt x="f8" y="f5"/>
                  </a:moveTo>
                  <a:lnTo>
                    <a:pt x="f8" y="f9"/>
                  </a:lnTo>
                  <a:lnTo>
                    <a:pt x="f10" y="f7"/>
                  </a:lnTo>
                  <a:lnTo>
                    <a:pt x="f11" y="f9"/>
                  </a:lnTo>
                  <a:lnTo>
                    <a:pt x="f11" y="f5"/>
                  </a:lnTo>
                  <a:lnTo>
                    <a:pt x="f10" y="f12"/>
                  </a:lnTo>
                  <a:lnTo>
                    <a:pt x="f8" y="f5"/>
                  </a:lnTo>
                  <a:close/>
                </a:path>
              </a:pathLst>
            </a:custGeom>
            <a:solidFill>
              <a:schemeClr val="accent3"/>
            </a:solidFill>
            <a:ln w="12701" cap="flat">
              <a:solidFill>
                <a:schemeClr val="accent3"/>
              </a:solidFill>
              <a:prstDash val="solid"/>
              <a:miter/>
            </a:ln>
          </p:spPr>
          <p:txBody>
            <a:bodyPr vert="horz" wrap="square" lIns="12701" tIns="347974" rIns="12701" bIns="347974"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a:ln>
                    <a:noFill/>
                  </a:ln>
                  <a:solidFill>
                    <a:srgbClr val="FFFFFF"/>
                  </a:solidFill>
                  <a:effectLst/>
                  <a:uLnTx/>
                  <a:uFillTx/>
                  <a:latin typeface="Franklin Gothic Book"/>
                  <a:ea typeface="+mn-ea"/>
                  <a:cs typeface="+mn-cs"/>
                </a:rPr>
                <a:t> </a:t>
              </a:r>
            </a:p>
          </p:txBody>
        </p:sp>
        <p:sp>
          <p:nvSpPr>
            <p:cNvPr id="21" name="Freeform: Shape 20">
              <a:extLst>
                <a:ext uri="{FF2B5EF4-FFF2-40B4-BE49-F238E27FC236}">
                  <a16:creationId xmlns:a16="http://schemas.microsoft.com/office/drawing/2014/main" id="{FCD7E5B9-7E9C-A695-4A68-35BEA410C2DC}"/>
                </a:ext>
              </a:extLst>
            </p:cNvPr>
            <p:cNvSpPr/>
            <p:nvPr/>
          </p:nvSpPr>
          <p:spPr>
            <a:xfrm>
              <a:off x="1264907" y="4018422"/>
              <a:ext cx="10168393" cy="622651"/>
            </a:xfrm>
            <a:custGeom>
              <a:avLst/>
              <a:gdLst>
                <a:gd name="f0" fmla="val 10800000"/>
                <a:gd name="f1" fmla="val 5400000"/>
                <a:gd name="f2" fmla="val 180"/>
                <a:gd name="f3" fmla="val w"/>
                <a:gd name="f4" fmla="val h"/>
                <a:gd name="f5" fmla="val 0"/>
                <a:gd name="f6" fmla="val 622648"/>
                <a:gd name="f7" fmla="val 10168390"/>
                <a:gd name="f8" fmla="val 1694775"/>
                <a:gd name="f9" fmla="val 8473615"/>
                <a:gd name="f10" fmla="val 9409601"/>
                <a:gd name="f11" fmla="val 619803"/>
                <a:gd name="f12" fmla="val 10168382"/>
                <a:gd name="f13" fmla="val 616293"/>
                <a:gd name="f14" fmla="val 8"/>
                <a:gd name="f15" fmla="val 758789"/>
                <a:gd name="f16" fmla="+- 0 0 -90"/>
                <a:gd name="f17" fmla="*/ f3 1 622648"/>
                <a:gd name="f18" fmla="*/ f4 1 10168390"/>
                <a:gd name="f19" fmla="+- f7 0 f5"/>
                <a:gd name="f20" fmla="+- f6 0 f5"/>
                <a:gd name="f21" fmla="*/ f16 f0 1"/>
                <a:gd name="f22" fmla="*/ f20 1 622648"/>
                <a:gd name="f23" fmla="*/ f19 1 10168390"/>
                <a:gd name="f24" fmla="*/ 103777 f20 1"/>
                <a:gd name="f25" fmla="*/ 0 f19 1"/>
                <a:gd name="f26" fmla="*/ 518871 f20 1"/>
                <a:gd name="f27" fmla="*/ 622648 f20 1"/>
                <a:gd name="f28" fmla="*/ 103777 f19 1"/>
                <a:gd name="f29" fmla="*/ 10168390 f19 1"/>
                <a:gd name="f30" fmla="*/ 0 f20 1"/>
                <a:gd name="f31" fmla="*/ f21 1 f2"/>
                <a:gd name="f32" fmla="*/ f24 1 622648"/>
                <a:gd name="f33" fmla="*/ f25 1 10168390"/>
                <a:gd name="f34" fmla="*/ f26 1 622648"/>
                <a:gd name="f35" fmla="*/ f27 1 622648"/>
                <a:gd name="f36" fmla="*/ f28 1 10168390"/>
                <a:gd name="f37" fmla="*/ f29 1 10168390"/>
                <a:gd name="f38" fmla="*/ f30 1 622648"/>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622648" h="10168390">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3"/>
              </a:solidFill>
              <a:prstDash val="solid"/>
              <a:miter/>
            </a:ln>
          </p:spPr>
          <p:txBody>
            <a:bodyPr vert="horz" wrap="square" lIns="163577" tIns="44997" rIns="44997" bIns="44997" anchor="ctr" anchorCtr="0" compatLnSpc="1">
              <a:noAutofit/>
            </a:bodyPr>
            <a:lstStyle/>
            <a:p>
              <a:pPr marL="221742" marR="0" lvl="1" indent="-221742" algn="l" defTabSz="991683" rtl="0" eaLnBrk="1" fontAlgn="auto" latinLnBrk="0" hangingPunct="1">
                <a:lnSpc>
                  <a:spcPct val="90000"/>
                </a:lnSpc>
                <a:spcBef>
                  <a:spcPts val="0"/>
                </a:spcBef>
                <a:spcAft>
                  <a:spcPts val="388"/>
                </a:spcAft>
                <a:buClrTx/>
                <a:buSzPct val="100000"/>
                <a:buFontTx/>
                <a:buChar char="•"/>
                <a:tabLst/>
                <a:defRPr sz="1800" b="0" i="0" u="none" strike="noStrike" kern="0" cap="none" spc="0" baseline="0">
                  <a:solidFill>
                    <a:srgbClr val="000000"/>
                  </a:solidFill>
                  <a:uFillTx/>
                </a:defRPr>
              </a:pPr>
              <a:r>
                <a:rPr kumimoji="0" lang="en-US" sz="2400" b="0" i="0" u="none" strike="noStrike" kern="0" cap="none" spc="0" normalizeH="0" baseline="0" noProof="0" dirty="0">
                  <a:ln>
                    <a:noFill/>
                  </a:ln>
                  <a:solidFill>
                    <a:srgbClr val="000000"/>
                  </a:solidFill>
                  <a:effectLst/>
                  <a:uLnTx/>
                  <a:uFillTx/>
                  <a:latin typeface="Franklin Gothic Book"/>
                  <a:ea typeface="+mn-ea"/>
                  <a:cs typeface="+mn-cs"/>
                </a:rPr>
                <a:t>Did you reserve adequate time for public comment at the Budget Hearing?</a:t>
              </a:r>
            </a:p>
          </p:txBody>
        </p:sp>
        <p:sp>
          <p:nvSpPr>
            <p:cNvPr id="22" name="Freeform: Shape 21">
              <a:extLst>
                <a:ext uri="{FF2B5EF4-FFF2-40B4-BE49-F238E27FC236}">
                  <a16:creationId xmlns:a16="http://schemas.microsoft.com/office/drawing/2014/main" id="{1CAC2C67-02F0-DFBE-BC36-12140C0022FF}"/>
                </a:ext>
              </a:extLst>
            </p:cNvPr>
            <p:cNvSpPr/>
            <p:nvPr/>
          </p:nvSpPr>
          <p:spPr>
            <a:xfrm>
              <a:off x="594360" y="4857457"/>
              <a:ext cx="670547" cy="957916"/>
            </a:xfrm>
            <a:custGeom>
              <a:avLst/>
              <a:gdLst>
                <a:gd name="f0" fmla="val 10800000"/>
                <a:gd name="f1" fmla="val 5400000"/>
                <a:gd name="f2" fmla="val 180"/>
                <a:gd name="f3" fmla="val w"/>
                <a:gd name="f4" fmla="val h"/>
                <a:gd name="f5" fmla="val 0"/>
                <a:gd name="f6" fmla="val 957920"/>
                <a:gd name="f7" fmla="val 670544"/>
                <a:gd name="f8" fmla="val 957919"/>
                <a:gd name="f9" fmla="val 435854"/>
                <a:gd name="f10" fmla="val 478960"/>
                <a:gd name="f11" fmla="val 1"/>
                <a:gd name="f12" fmla="val 234690"/>
                <a:gd name="f13" fmla="+- 0 0 -90"/>
                <a:gd name="f14" fmla="*/ f3 1 957920"/>
                <a:gd name="f15" fmla="*/ f4 1 670544"/>
                <a:gd name="f16" fmla="+- f7 0 f5"/>
                <a:gd name="f17" fmla="+- f6 0 f5"/>
                <a:gd name="f18" fmla="*/ f13 f0 1"/>
                <a:gd name="f19" fmla="*/ f17 1 957920"/>
                <a:gd name="f20" fmla="*/ f16 1 670544"/>
                <a:gd name="f21" fmla="*/ 0 f17 1"/>
                <a:gd name="f22" fmla="*/ 0 f16 1"/>
                <a:gd name="f23" fmla="*/ 622648 f17 1"/>
                <a:gd name="f24" fmla="*/ 957920 f17 1"/>
                <a:gd name="f25" fmla="*/ 335272 f16 1"/>
                <a:gd name="f26" fmla="*/ 670544 f16 1"/>
                <a:gd name="f27" fmla="*/ 335272 f17 1"/>
                <a:gd name="f28" fmla="*/ f18 1 f2"/>
                <a:gd name="f29" fmla="*/ f21 1 957920"/>
                <a:gd name="f30" fmla="*/ f22 1 670544"/>
                <a:gd name="f31" fmla="*/ f23 1 957920"/>
                <a:gd name="f32" fmla="*/ f24 1 957920"/>
                <a:gd name="f33" fmla="*/ f25 1 670544"/>
                <a:gd name="f34" fmla="*/ f26 1 670544"/>
                <a:gd name="f35" fmla="*/ f27 1 957920"/>
                <a:gd name="f36" fmla="*/ f5 1 f19"/>
                <a:gd name="f37" fmla="*/ f6 1 f19"/>
                <a:gd name="f38" fmla="*/ f5 1 f20"/>
                <a:gd name="f39" fmla="*/ f7 1 f20"/>
                <a:gd name="f40" fmla="+- f28 0 f1"/>
                <a:gd name="f41" fmla="*/ f29 1 f19"/>
                <a:gd name="f42" fmla="*/ f30 1 f20"/>
                <a:gd name="f43" fmla="*/ f31 1 f19"/>
                <a:gd name="f44" fmla="*/ f32 1 f19"/>
                <a:gd name="f45" fmla="*/ f33 1 f20"/>
                <a:gd name="f46" fmla="*/ f34 1 f20"/>
                <a:gd name="f47" fmla="*/ f35 1 f19"/>
                <a:gd name="f48" fmla="*/ f36 f14 1"/>
                <a:gd name="f49" fmla="*/ f37 f14 1"/>
                <a:gd name="f50" fmla="*/ f39 f15 1"/>
                <a:gd name="f51" fmla="*/ f38 f15 1"/>
                <a:gd name="f52" fmla="*/ f41 f14 1"/>
                <a:gd name="f53" fmla="*/ f42 f15 1"/>
                <a:gd name="f54" fmla="*/ f43 f14 1"/>
                <a:gd name="f55" fmla="*/ f44 f14 1"/>
                <a:gd name="f56" fmla="*/ f45 f15 1"/>
                <a:gd name="f57" fmla="*/ f46 f15 1"/>
                <a:gd name="f58" fmla="*/ f47 f14 1"/>
              </a:gdLst>
              <a:ahLst/>
              <a:cxnLst>
                <a:cxn ang="3cd4">
                  <a:pos x="hc" y="t"/>
                </a:cxn>
                <a:cxn ang="0">
                  <a:pos x="r" y="vc"/>
                </a:cxn>
                <a:cxn ang="cd4">
                  <a:pos x="hc" y="b"/>
                </a:cxn>
                <a:cxn ang="cd2">
                  <a:pos x="l" y="vc"/>
                </a:cxn>
                <a:cxn ang="f40">
                  <a:pos x="f52" y="f53"/>
                </a:cxn>
                <a:cxn ang="f40">
                  <a:pos x="f54" y="f53"/>
                </a:cxn>
                <a:cxn ang="f40">
                  <a:pos x="f55" y="f56"/>
                </a:cxn>
                <a:cxn ang="f40">
                  <a:pos x="f54" y="f57"/>
                </a:cxn>
                <a:cxn ang="f40">
                  <a:pos x="f52" y="f57"/>
                </a:cxn>
                <a:cxn ang="f40">
                  <a:pos x="f58" y="f56"/>
                </a:cxn>
                <a:cxn ang="f40">
                  <a:pos x="f52" y="f53"/>
                </a:cxn>
              </a:cxnLst>
              <a:rect l="f48" t="f51" r="f49" b="f50"/>
              <a:pathLst>
                <a:path w="957920" h="670544">
                  <a:moveTo>
                    <a:pt x="f8" y="f5"/>
                  </a:moveTo>
                  <a:lnTo>
                    <a:pt x="f8" y="f9"/>
                  </a:lnTo>
                  <a:lnTo>
                    <a:pt x="f10" y="f7"/>
                  </a:lnTo>
                  <a:lnTo>
                    <a:pt x="f11" y="f9"/>
                  </a:lnTo>
                  <a:lnTo>
                    <a:pt x="f11" y="f5"/>
                  </a:lnTo>
                  <a:lnTo>
                    <a:pt x="f10" y="f12"/>
                  </a:lnTo>
                  <a:lnTo>
                    <a:pt x="f8" y="f5"/>
                  </a:lnTo>
                  <a:close/>
                </a:path>
              </a:pathLst>
            </a:custGeom>
            <a:solidFill>
              <a:schemeClr val="accent5">
                <a:lumMod val="60000"/>
                <a:lumOff val="40000"/>
              </a:schemeClr>
            </a:solidFill>
            <a:ln w="12701" cap="flat">
              <a:solidFill>
                <a:schemeClr val="accent5">
                  <a:lumMod val="60000"/>
                  <a:lumOff val="40000"/>
                </a:schemeClr>
              </a:solidFill>
              <a:prstDash val="solid"/>
              <a:miter/>
            </a:ln>
          </p:spPr>
          <p:txBody>
            <a:bodyPr vert="horz" wrap="square" lIns="17775" tIns="353049" rIns="17775" bIns="353049" anchor="ctr" anchorCtr="1" compatLnSpc="1">
              <a:noAutofit/>
            </a:bodyPr>
            <a:lstStyle/>
            <a:p>
              <a:pPr marL="0" marR="0" lvl="0" indent="0" algn="ctr" defTabSz="1244598" rtl="0" eaLnBrk="1" fontAlgn="auto" latinLnBrk="0" hangingPunct="1">
                <a:lnSpc>
                  <a:spcPct val="90000"/>
                </a:lnSpc>
                <a:spcBef>
                  <a:spcPts val="0"/>
                </a:spcBef>
                <a:spcAft>
                  <a:spcPts val="1200"/>
                </a:spcAft>
                <a:buClrTx/>
                <a:buSzTx/>
                <a:buFontTx/>
                <a:buNone/>
                <a:tabLst/>
                <a:defRPr sz="1800" b="0" i="0" u="none" strike="noStrike" kern="0" cap="none" spc="0" baseline="0">
                  <a:solidFill>
                    <a:srgbClr val="000000"/>
                  </a:solidFill>
                  <a:uFillTx/>
                </a:defRPr>
              </a:pPr>
              <a:endParaRPr kumimoji="0" lang="en-US" sz="2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23" name="Freeform: Shape 22">
              <a:extLst>
                <a:ext uri="{FF2B5EF4-FFF2-40B4-BE49-F238E27FC236}">
                  <a16:creationId xmlns:a16="http://schemas.microsoft.com/office/drawing/2014/main" id="{D99F1254-B46D-CA17-B2C1-EDDBD9A74B59}"/>
                </a:ext>
              </a:extLst>
            </p:cNvPr>
            <p:cNvSpPr/>
            <p:nvPr/>
          </p:nvSpPr>
          <p:spPr>
            <a:xfrm>
              <a:off x="1255553" y="4857466"/>
              <a:ext cx="10168393" cy="622651"/>
            </a:xfrm>
            <a:custGeom>
              <a:avLst/>
              <a:gdLst>
                <a:gd name="f0" fmla="val 10800000"/>
                <a:gd name="f1" fmla="val 5400000"/>
                <a:gd name="f2" fmla="val 180"/>
                <a:gd name="f3" fmla="val w"/>
                <a:gd name="f4" fmla="val h"/>
                <a:gd name="f5" fmla="val 0"/>
                <a:gd name="f6" fmla="val 622648"/>
                <a:gd name="f7" fmla="val 10168390"/>
                <a:gd name="f8" fmla="val 1694775"/>
                <a:gd name="f9" fmla="val 8473615"/>
                <a:gd name="f10" fmla="val 9409601"/>
                <a:gd name="f11" fmla="val 619803"/>
                <a:gd name="f12" fmla="val 10168382"/>
                <a:gd name="f13" fmla="val 616293"/>
                <a:gd name="f14" fmla="val 8"/>
                <a:gd name="f15" fmla="val 758789"/>
                <a:gd name="f16" fmla="+- 0 0 -90"/>
                <a:gd name="f17" fmla="*/ f3 1 622648"/>
                <a:gd name="f18" fmla="*/ f4 1 10168390"/>
                <a:gd name="f19" fmla="+- f7 0 f5"/>
                <a:gd name="f20" fmla="+- f6 0 f5"/>
                <a:gd name="f21" fmla="*/ f16 f0 1"/>
                <a:gd name="f22" fmla="*/ f20 1 622648"/>
                <a:gd name="f23" fmla="*/ f19 1 10168390"/>
                <a:gd name="f24" fmla="*/ 103777 f20 1"/>
                <a:gd name="f25" fmla="*/ 0 f19 1"/>
                <a:gd name="f26" fmla="*/ 518871 f20 1"/>
                <a:gd name="f27" fmla="*/ 622648 f20 1"/>
                <a:gd name="f28" fmla="*/ 103777 f19 1"/>
                <a:gd name="f29" fmla="*/ 10168390 f19 1"/>
                <a:gd name="f30" fmla="*/ 0 f20 1"/>
                <a:gd name="f31" fmla="*/ f21 1 f2"/>
                <a:gd name="f32" fmla="*/ f24 1 622648"/>
                <a:gd name="f33" fmla="*/ f25 1 10168390"/>
                <a:gd name="f34" fmla="*/ f26 1 622648"/>
                <a:gd name="f35" fmla="*/ f27 1 622648"/>
                <a:gd name="f36" fmla="*/ f28 1 10168390"/>
                <a:gd name="f37" fmla="*/ f29 1 10168390"/>
                <a:gd name="f38" fmla="*/ f30 1 622648"/>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622648" h="10168390">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chemeClr val="accent5">
                  <a:lumMod val="60000"/>
                  <a:lumOff val="40000"/>
                </a:schemeClr>
              </a:solidFill>
              <a:prstDash val="solid"/>
              <a:miter/>
            </a:ln>
          </p:spPr>
          <p:txBody>
            <a:bodyPr vert="horz" wrap="square" lIns="163577" tIns="44997" rIns="44997" bIns="44997" anchor="ctr" anchorCtr="0" compatLnSpc="1">
              <a:noAutofit/>
            </a:bodyPr>
            <a:lstStyle/>
            <a:p>
              <a:pPr marL="228600" marR="0" lvl="1" indent="-228600" algn="l" defTabSz="1022354" rtl="0" eaLnBrk="1" fontAlgn="auto" latinLnBrk="0" hangingPunct="1">
                <a:lnSpc>
                  <a:spcPct val="90000"/>
                </a:lnSpc>
                <a:spcBef>
                  <a:spcPts val="0"/>
                </a:spcBef>
                <a:spcAft>
                  <a:spcPts val="400"/>
                </a:spcAft>
                <a:buClrTx/>
                <a:buSzPct val="100000"/>
                <a:buFontTx/>
                <a:buChar char="•"/>
                <a:tabLst/>
                <a:defRPr sz="1800" b="0" i="0" u="none" strike="noStrike" kern="0" cap="none" spc="0" baseline="0">
                  <a:solidFill>
                    <a:srgbClr val="000000"/>
                  </a:solidFill>
                  <a:uFillTx/>
                </a:defRPr>
              </a:pPr>
              <a:r>
                <a:rPr kumimoji="0" lang="en-US" sz="2400" b="0" i="0" u="none" strike="noStrike" kern="1200" cap="none" spc="0" normalizeH="0" baseline="0" noProof="0" dirty="0">
                  <a:ln>
                    <a:noFill/>
                  </a:ln>
                  <a:solidFill>
                    <a:srgbClr val="000000"/>
                  </a:solidFill>
                  <a:effectLst/>
                  <a:uLnTx/>
                  <a:uFillTx/>
                  <a:latin typeface="Franklin Gothic Book"/>
                  <a:ea typeface="+mn-ea"/>
                  <a:cs typeface="+mn-cs"/>
                </a:rPr>
                <a:t>Submit the budget documents to NDE, APA, County Clerks by September 30th</a:t>
              </a:r>
            </a:p>
          </p:txBody>
        </p:sp>
        <p:sp>
          <p:nvSpPr>
            <p:cNvPr id="24" name="Freeform: Shape 23">
              <a:extLst>
                <a:ext uri="{FF2B5EF4-FFF2-40B4-BE49-F238E27FC236}">
                  <a16:creationId xmlns:a16="http://schemas.microsoft.com/office/drawing/2014/main" id="{979C677D-2C1C-0AC9-1DE8-AFF2A782B4A7}"/>
                </a:ext>
              </a:extLst>
            </p:cNvPr>
            <p:cNvSpPr/>
            <p:nvPr/>
          </p:nvSpPr>
          <p:spPr>
            <a:xfrm>
              <a:off x="594360" y="5696501"/>
              <a:ext cx="670547" cy="957916"/>
            </a:xfrm>
            <a:custGeom>
              <a:avLst/>
              <a:gdLst>
                <a:gd name="f0" fmla="val 10800000"/>
                <a:gd name="f1" fmla="val 5400000"/>
                <a:gd name="f2" fmla="val 180"/>
                <a:gd name="f3" fmla="val w"/>
                <a:gd name="f4" fmla="val h"/>
                <a:gd name="f5" fmla="val 0"/>
                <a:gd name="f6" fmla="val 957920"/>
                <a:gd name="f7" fmla="val 670544"/>
                <a:gd name="f8" fmla="val 957919"/>
                <a:gd name="f9" fmla="val 435854"/>
                <a:gd name="f10" fmla="val 478960"/>
                <a:gd name="f11" fmla="val 1"/>
                <a:gd name="f12" fmla="val 234690"/>
                <a:gd name="f13" fmla="+- 0 0 -90"/>
                <a:gd name="f14" fmla="*/ f3 1 957920"/>
                <a:gd name="f15" fmla="*/ f4 1 670544"/>
                <a:gd name="f16" fmla="+- f7 0 f5"/>
                <a:gd name="f17" fmla="+- f6 0 f5"/>
                <a:gd name="f18" fmla="*/ f13 f0 1"/>
                <a:gd name="f19" fmla="*/ f17 1 957920"/>
                <a:gd name="f20" fmla="*/ f16 1 670544"/>
                <a:gd name="f21" fmla="*/ 0 f17 1"/>
                <a:gd name="f22" fmla="*/ 0 f16 1"/>
                <a:gd name="f23" fmla="*/ 622648 f17 1"/>
                <a:gd name="f24" fmla="*/ 957920 f17 1"/>
                <a:gd name="f25" fmla="*/ 335272 f16 1"/>
                <a:gd name="f26" fmla="*/ 670544 f16 1"/>
                <a:gd name="f27" fmla="*/ 335272 f17 1"/>
                <a:gd name="f28" fmla="*/ f18 1 f2"/>
                <a:gd name="f29" fmla="*/ f21 1 957920"/>
                <a:gd name="f30" fmla="*/ f22 1 670544"/>
                <a:gd name="f31" fmla="*/ f23 1 957920"/>
                <a:gd name="f32" fmla="*/ f24 1 957920"/>
                <a:gd name="f33" fmla="*/ f25 1 670544"/>
                <a:gd name="f34" fmla="*/ f26 1 670544"/>
                <a:gd name="f35" fmla="*/ f27 1 957920"/>
                <a:gd name="f36" fmla="*/ f5 1 f19"/>
                <a:gd name="f37" fmla="*/ f6 1 f19"/>
                <a:gd name="f38" fmla="*/ f5 1 f20"/>
                <a:gd name="f39" fmla="*/ f7 1 f20"/>
                <a:gd name="f40" fmla="+- f28 0 f1"/>
                <a:gd name="f41" fmla="*/ f29 1 f19"/>
                <a:gd name="f42" fmla="*/ f30 1 f20"/>
                <a:gd name="f43" fmla="*/ f31 1 f19"/>
                <a:gd name="f44" fmla="*/ f32 1 f19"/>
                <a:gd name="f45" fmla="*/ f33 1 f20"/>
                <a:gd name="f46" fmla="*/ f34 1 f20"/>
                <a:gd name="f47" fmla="*/ f35 1 f19"/>
                <a:gd name="f48" fmla="*/ f36 f14 1"/>
                <a:gd name="f49" fmla="*/ f37 f14 1"/>
                <a:gd name="f50" fmla="*/ f39 f15 1"/>
                <a:gd name="f51" fmla="*/ f38 f15 1"/>
                <a:gd name="f52" fmla="*/ f41 f14 1"/>
                <a:gd name="f53" fmla="*/ f42 f15 1"/>
                <a:gd name="f54" fmla="*/ f43 f14 1"/>
                <a:gd name="f55" fmla="*/ f44 f14 1"/>
                <a:gd name="f56" fmla="*/ f45 f15 1"/>
                <a:gd name="f57" fmla="*/ f46 f15 1"/>
                <a:gd name="f58" fmla="*/ f47 f14 1"/>
              </a:gdLst>
              <a:ahLst/>
              <a:cxnLst>
                <a:cxn ang="3cd4">
                  <a:pos x="hc" y="t"/>
                </a:cxn>
                <a:cxn ang="0">
                  <a:pos x="r" y="vc"/>
                </a:cxn>
                <a:cxn ang="cd4">
                  <a:pos x="hc" y="b"/>
                </a:cxn>
                <a:cxn ang="cd2">
                  <a:pos x="l" y="vc"/>
                </a:cxn>
                <a:cxn ang="f40">
                  <a:pos x="f52" y="f53"/>
                </a:cxn>
                <a:cxn ang="f40">
                  <a:pos x="f54" y="f53"/>
                </a:cxn>
                <a:cxn ang="f40">
                  <a:pos x="f55" y="f56"/>
                </a:cxn>
                <a:cxn ang="f40">
                  <a:pos x="f54" y="f57"/>
                </a:cxn>
                <a:cxn ang="f40">
                  <a:pos x="f52" y="f57"/>
                </a:cxn>
                <a:cxn ang="f40">
                  <a:pos x="f58" y="f56"/>
                </a:cxn>
                <a:cxn ang="f40">
                  <a:pos x="f52" y="f53"/>
                </a:cxn>
              </a:cxnLst>
              <a:rect l="f48" t="f51" r="f49" b="f50"/>
              <a:pathLst>
                <a:path w="957920" h="670544">
                  <a:moveTo>
                    <a:pt x="f8" y="f5"/>
                  </a:moveTo>
                  <a:lnTo>
                    <a:pt x="f8" y="f9"/>
                  </a:lnTo>
                  <a:lnTo>
                    <a:pt x="f10" y="f7"/>
                  </a:lnTo>
                  <a:lnTo>
                    <a:pt x="f11" y="f9"/>
                  </a:lnTo>
                  <a:lnTo>
                    <a:pt x="f11" y="f5"/>
                  </a:lnTo>
                  <a:lnTo>
                    <a:pt x="f10" y="f12"/>
                  </a:lnTo>
                  <a:lnTo>
                    <a:pt x="f8" y="f5"/>
                  </a:lnTo>
                  <a:close/>
                </a:path>
              </a:pathLst>
            </a:custGeom>
            <a:solidFill>
              <a:srgbClr val="F9D448"/>
            </a:solidFill>
            <a:ln w="12701" cap="flat">
              <a:solidFill>
                <a:srgbClr val="F9D448"/>
              </a:solidFill>
              <a:prstDash val="solid"/>
              <a:miter/>
            </a:ln>
          </p:spPr>
          <p:txBody>
            <a:bodyPr vert="horz" wrap="square" lIns="12701" tIns="347974" rIns="12701" bIns="347974" anchor="ctr" anchorCtr="1" compatLnSpc="1">
              <a:noAutofit/>
            </a:bodyPr>
            <a:lstStyle/>
            <a:p>
              <a:pPr marL="0" marR="0" lvl="0" indent="0" algn="ctr" defTabSz="888997" rtl="0" eaLnBrk="1" fontAlgn="auto" latinLnBrk="0" hangingPunct="1">
                <a:lnSpc>
                  <a:spcPct val="90000"/>
                </a:lnSpc>
                <a:spcBef>
                  <a:spcPts val="0"/>
                </a:spcBef>
                <a:spcAft>
                  <a:spcPts val="800"/>
                </a:spcAft>
                <a:buClrTx/>
                <a:buSzTx/>
                <a:buFontTx/>
                <a:buNone/>
                <a:tabLst/>
                <a:defRPr sz="1800" b="0" i="0" u="none" strike="noStrike" kern="0" cap="none" spc="0" baseline="0">
                  <a:solidFill>
                    <a:srgbClr val="000000"/>
                  </a:solidFill>
                  <a:uFillTx/>
                </a:defRPr>
              </a:pPr>
              <a:r>
                <a:rPr kumimoji="0" lang="en-US" sz="2000" b="0" i="0" u="none" strike="noStrike" kern="1200" cap="none" spc="0" normalizeH="0" baseline="0" noProof="0">
                  <a:ln>
                    <a:noFill/>
                  </a:ln>
                  <a:solidFill>
                    <a:srgbClr val="FFFFFF"/>
                  </a:solidFill>
                  <a:effectLst/>
                  <a:uLnTx/>
                  <a:uFillTx/>
                  <a:latin typeface="Franklin Gothic Book"/>
                  <a:ea typeface="+mn-ea"/>
                  <a:cs typeface="+mn-cs"/>
                </a:rPr>
                <a:t> </a:t>
              </a:r>
            </a:p>
          </p:txBody>
        </p:sp>
        <p:sp>
          <p:nvSpPr>
            <p:cNvPr id="25" name="Freeform: Shape 24">
              <a:extLst>
                <a:ext uri="{FF2B5EF4-FFF2-40B4-BE49-F238E27FC236}">
                  <a16:creationId xmlns:a16="http://schemas.microsoft.com/office/drawing/2014/main" id="{844ADC0E-A1E8-E629-E89D-9A6819320FE1}"/>
                </a:ext>
              </a:extLst>
            </p:cNvPr>
            <p:cNvSpPr/>
            <p:nvPr/>
          </p:nvSpPr>
          <p:spPr>
            <a:xfrm>
              <a:off x="1264907" y="5696501"/>
              <a:ext cx="10168393" cy="622651"/>
            </a:xfrm>
            <a:custGeom>
              <a:avLst/>
              <a:gdLst>
                <a:gd name="f0" fmla="val 10800000"/>
                <a:gd name="f1" fmla="val 5400000"/>
                <a:gd name="f2" fmla="val 180"/>
                <a:gd name="f3" fmla="val w"/>
                <a:gd name="f4" fmla="val h"/>
                <a:gd name="f5" fmla="val 0"/>
                <a:gd name="f6" fmla="val 622648"/>
                <a:gd name="f7" fmla="val 10168390"/>
                <a:gd name="f8" fmla="val 1694775"/>
                <a:gd name="f9" fmla="val 8473615"/>
                <a:gd name="f10" fmla="val 9409601"/>
                <a:gd name="f11" fmla="val 619803"/>
                <a:gd name="f12" fmla="val 10168382"/>
                <a:gd name="f13" fmla="val 616293"/>
                <a:gd name="f14" fmla="val 8"/>
                <a:gd name="f15" fmla="val 758789"/>
                <a:gd name="f16" fmla="+- 0 0 -90"/>
                <a:gd name="f17" fmla="*/ f3 1 622648"/>
                <a:gd name="f18" fmla="*/ f4 1 10168390"/>
                <a:gd name="f19" fmla="+- f7 0 f5"/>
                <a:gd name="f20" fmla="+- f6 0 f5"/>
                <a:gd name="f21" fmla="*/ f16 f0 1"/>
                <a:gd name="f22" fmla="*/ f20 1 622648"/>
                <a:gd name="f23" fmla="*/ f19 1 10168390"/>
                <a:gd name="f24" fmla="*/ 103777 f20 1"/>
                <a:gd name="f25" fmla="*/ 0 f19 1"/>
                <a:gd name="f26" fmla="*/ 518871 f20 1"/>
                <a:gd name="f27" fmla="*/ 622648 f20 1"/>
                <a:gd name="f28" fmla="*/ 103777 f19 1"/>
                <a:gd name="f29" fmla="*/ 10168390 f19 1"/>
                <a:gd name="f30" fmla="*/ 0 f20 1"/>
                <a:gd name="f31" fmla="*/ f21 1 f2"/>
                <a:gd name="f32" fmla="*/ f24 1 622648"/>
                <a:gd name="f33" fmla="*/ f25 1 10168390"/>
                <a:gd name="f34" fmla="*/ f26 1 622648"/>
                <a:gd name="f35" fmla="*/ f27 1 622648"/>
                <a:gd name="f36" fmla="*/ f28 1 10168390"/>
                <a:gd name="f37" fmla="*/ f29 1 10168390"/>
                <a:gd name="f38" fmla="*/ f30 1 622648"/>
                <a:gd name="f39" fmla="*/ f5 1 f22"/>
                <a:gd name="f40" fmla="*/ f6 1 f22"/>
                <a:gd name="f41" fmla="*/ f5 1 f23"/>
                <a:gd name="f42" fmla="*/ f7 1 f23"/>
                <a:gd name="f43" fmla="+- f31 0 f1"/>
                <a:gd name="f44" fmla="*/ f32 1 f22"/>
                <a:gd name="f45" fmla="*/ f33 1 f23"/>
                <a:gd name="f46" fmla="*/ f34 1 f22"/>
                <a:gd name="f47" fmla="*/ f35 1 f22"/>
                <a:gd name="f48" fmla="*/ f36 1 f23"/>
                <a:gd name="f49" fmla="*/ f37 1 f23"/>
                <a:gd name="f50" fmla="*/ f38 1 f22"/>
                <a:gd name="f51" fmla="*/ f39 f17 1"/>
                <a:gd name="f52" fmla="*/ f40 f17 1"/>
                <a:gd name="f53" fmla="*/ f42 f18 1"/>
                <a:gd name="f54" fmla="*/ f41 f18 1"/>
                <a:gd name="f55" fmla="*/ f44 f17 1"/>
                <a:gd name="f56" fmla="*/ f45 f18 1"/>
                <a:gd name="f57" fmla="*/ f46 f17 1"/>
                <a:gd name="f58" fmla="*/ f47 f17 1"/>
                <a:gd name="f59" fmla="*/ f48 f18 1"/>
                <a:gd name="f60" fmla="*/ f49 f18 1"/>
                <a:gd name="f61" fmla="*/ f50 f17 1"/>
              </a:gdLst>
              <a:ahLst/>
              <a:cxnLst>
                <a:cxn ang="3cd4">
                  <a:pos x="hc" y="t"/>
                </a:cxn>
                <a:cxn ang="0">
                  <a:pos x="r" y="vc"/>
                </a:cxn>
                <a:cxn ang="cd4">
                  <a:pos x="hc" y="b"/>
                </a:cxn>
                <a:cxn ang="cd2">
                  <a:pos x="l" y="vc"/>
                </a:cxn>
                <a:cxn ang="f43">
                  <a:pos x="f55" y="f56"/>
                </a:cxn>
                <a:cxn ang="f43">
                  <a:pos x="f57" y="f56"/>
                </a:cxn>
                <a:cxn ang="f43">
                  <a:pos x="f58" y="f59"/>
                </a:cxn>
                <a:cxn ang="f43">
                  <a:pos x="f58" y="f60"/>
                </a:cxn>
                <a:cxn ang="f43">
                  <a:pos x="f58" y="f60"/>
                </a:cxn>
                <a:cxn ang="f43">
                  <a:pos x="f61" y="f60"/>
                </a:cxn>
                <a:cxn ang="f43">
                  <a:pos x="f61" y="f60"/>
                </a:cxn>
                <a:cxn ang="f43">
                  <a:pos x="f61" y="f59"/>
                </a:cxn>
                <a:cxn ang="f43">
                  <a:pos x="f55" y="f56"/>
                </a:cxn>
              </a:cxnLst>
              <a:rect l="f51" t="f54" r="f52" b="f53"/>
              <a:pathLst>
                <a:path w="622648" h="10168390">
                  <a:moveTo>
                    <a:pt x="f6" y="f8"/>
                  </a:moveTo>
                  <a:lnTo>
                    <a:pt x="f6" y="f9"/>
                  </a:lnTo>
                  <a:cubicBezTo>
                    <a:pt x="f6" y="f10"/>
                    <a:pt x="f11" y="f12"/>
                    <a:pt x="f13" y="f12"/>
                  </a:cubicBezTo>
                  <a:lnTo>
                    <a:pt x="f5" y="f12"/>
                  </a:lnTo>
                  <a:lnTo>
                    <a:pt x="f5" y="f12"/>
                  </a:lnTo>
                  <a:lnTo>
                    <a:pt x="f5" y="f14"/>
                  </a:lnTo>
                  <a:lnTo>
                    <a:pt x="f5" y="f14"/>
                  </a:lnTo>
                  <a:lnTo>
                    <a:pt x="f13" y="f14"/>
                  </a:lnTo>
                  <a:cubicBezTo>
                    <a:pt x="f11" y="f14"/>
                    <a:pt x="f6" y="f15"/>
                    <a:pt x="f6" y="f8"/>
                  </a:cubicBezTo>
                  <a:close/>
                </a:path>
              </a:pathLst>
            </a:custGeom>
            <a:solidFill>
              <a:srgbClr val="FFFFFF">
                <a:alpha val="90000"/>
              </a:srgbClr>
            </a:solidFill>
            <a:ln w="12701" cap="flat">
              <a:solidFill>
                <a:srgbClr val="F9D448"/>
              </a:solidFill>
              <a:prstDash val="solid"/>
              <a:miter/>
            </a:ln>
          </p:spPr>
          <p:txBody>
            <a:bodyPr vert="horz" wrap="square" lIns="163577" tIns="44997" rIns="44997" bIns="44997" anchor="ctr" anchorCtr="0" compatLnSpc="1">
              <a:noAutofit/>
            </a:bodyPr>
            <a:lstStyle/>
            <a:p>
              <a:pPr marL="228600" marR="0" lvl="1" indent="-228600" algn="l" defTabSz="1022354" rtl="0" eaLnBrk="1" fontAlgn="auto" latinLnBrk="0" hangingPunct="1">
                <a:lnSpc>
                  <a:spcPct val="90000"/>
                </a:lnSpc>
                <a:spcBef>
                  <a:spcPts val="0"/>
                </a:spcBef>
                <a:spcAft>
                  <a:spcPts val="400"/>
                </a:spcAft>
                <a:buClrTx/>
                <a:buSzPct val="100000"/>
                <a:buFontTx/>
                <a:buChar char="•"/>
                <a:tabLst/>
                <a:defRPr sz="1800" b="0" i="0" u="none" strike="noStrike" kern="0" cap="none" spc="0" baseline="0">
                  <a:solidFill>
                    <a:srgbClr val="000000"/>
                  </a:solidFill>
                  <a:uFillTx/>
                </a:defRPr>
              </a:pPr>
              <a:r>
                <a:rPr kumimoji="0" lang="en-US" sz="2400" b="0" i="0" u="none" strike="noStrike" kern="1200" cap="none" spc="0" normalizeH="0" baseline="0" noProof="0" dirty="0">
                  <a:ln>
                    <a:noFill/>
                  </a:ln>
                  <a:solidFill>
                    <a:srgbClr val="000000"/>
                  </a:solidFill>
                  <a:effectLst/>
                  <a:uLnTx/>
                  <a:uFillTx/>
                  <a:latin typeface="Franklin Gothic Book"/>
                  <a:ea typeface="+mn-ea"/>
                  <a:cs typeface="+mn-cs"/>
                </a:rPr>
                <a:t>Submit the Property Tax Resolution to the County by October 15th</a:t>
              </a:r>
            </a:p>
          </p:txBody>
        </p:sp>
      </p:grpSp>
    </p:spTree>
    <p:extLst>
      <p:ext uri="{BB962C8B-B14F-4D97-AF65-F5344CB8AC3E}">
        <p14:creationId xmlns:p14="http://schemas.microsoft.com/office/powerpoint/2010/main" val="18736999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
            <a:extLst>
              <a:ext uri="{FF2B5EF4-FFF2-40B4-BE49-F238E27FC236}">
                <a16:creationId xmlns:a16="http://schemas.microsoft.com/office/drawing/2014/main" id="{AF908824-EA96-3AF6-30CD-FC0E85140C43}"/>
              </a:ext>
            </a:extLst>
          </p:cNvPr>
          <p:cNvSpPr txBox="1">
            <a:spLocks/>
          </p:cNvSpPr>
          <p:nvPr/>
        </p:nvSpPr>
        <p:spPr>
          <a:xfrm>
            <a:off x="184274" y="2268665"/>
            <a:ext cx="3797175" cy="18392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a:buNone/>
              <a:tabLst/>
              <a:defRPr/>
            </a:pPr>
            <a:r>
              <a:rPr kumimoji="0" lang="en-US" sz="40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How to Submit Budget Documents to NDE</a:t>
            </a:r>
            <a:endParaRPr kumimoji="0" lang="en-US" sz="40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grpSp>
        <p:nvGrpSpPr>
          <p:cNvPr id="4" name="Content Placeholder 2" descr="how to submit buget documents to NDE">
            <a:extLst>
              <a:ext uri="{FF2B5EF4-FFF2-40B4-BE49-F238E27FC236}">
                <a16:creationId xmlns:a16="http://schemas.microsoft.com/office/drawing/2014/main" id="{770EF2AB-46EB-7A61-A24F-13195B58E147}"/>
              </a:ext>
            </a:extLst>
          </p:cNvPr>
          <p:cNvGrpSpPr/>
          <p:nvPr/>
        </p:nvGrpSpPr>
        <p:grpSpPr>
          <a:xfrm>
            <a:off x="5539992" y="303444"/>
            <a:ext cx="5969770" cy="6251112"/>
            <a:chOff x="5937473" y="399428"/>
            <a:chExt cx="5969770" cy="6251112"/>
          </a:xfrm>
        </p:grpSpPr>
        <p:sp>
          <p:nvSpPr>
            <p:cNvPr id="5" name="Freeform: Shape 5">
              <a:extLst>
                <a:ext uri="{FF2B5EF4-FFF2-40B4-BE49-F238E27FC236}">
                  <a16:creationId xmlns:a16="http://schemas.microsoft.com/office/drawing/2014/main" id="{4B27BB74-5649-7F35-C2C2-42EE9CDF0DF5}"/>
                </a:ext>
              </a:extLst>
            </p:cNvPr>
            <p:cNvSpPr/>
            <p:nvPr/>
          </p:nvSpPr>
          <p:spPr>
            <a:xfrm>
              <a:off x="5937473" y="399428"/>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1"/>
            </a:solidFill>
            <a:ln w="9528" cap="flat">
              <a:solidFill>
                <a:schemeClr val="accent1"/>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6" name="Freeform: Shape 7">
              <a:extLst>
                <a:ext uri="{FF2B5EF4-FFF2-40B4-BE49-F238E27FC236}">
                  <a16:creationId xmlns:a16="http://schemas.microsoft.com/office/drawing/2014/main" id="{AE51C0F1-2762-08BF-C816-154E777390BA}"/>
                </a:ext>
              </a:extLst>
            </p:cNvPr>
            <p:cNvSpPr/>
            <p:nvPr/>
          </p:nvSpPr>
          <p:spPr>
            <a:xfrm>
              <a:off x="7457480" y="399428"/>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0" marR="0" lvl="0" indent="0" algn="l" defTabSz="622304"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sz="2000" b="1" i="0" u="none" strike="noStrike" kern="0" cap="none" spc="0" normalizeH="0" baseline="0" noProof="0" dirty="0">
                  <a:ln>
                    <a:noFill/>
                  </a:ln>
                  <a:solidFill>
                    <a:srgbClr val="FFFFFF"/>
                  </a:solidFill>
                  <a:effectLst/>
                  <a:uLnTx/>
                  <a:uFillTx/>
                  <a:latin typeface="Franklin Gothic Book"/>
                  <a:ea typeface="+mn-ea"/>
                  <a:cs typeface="+mn-cs"/>
                </a:rPr>
                <a:t>After </a:t>
              </a:r>
              <a:r>
                <a:rPr kumimoji="0" lang="en-US" sz="2000" b="1" i="0" u="none" strike="noStrike" kern="1200" cap="none" spc="0" normalizeH="0" baseline="0" noProof="0" dirty="0">
                  <a:ln>
                    <a:noFill/>
                  </a:ln>
                  <a:solidFill>
                    <a:srgbClr val="FFFFFF"/>
                  </a:solidFill>
                  <a:effectLst/>
                  <a:uLnTx/>
                  <a:uFillTx/>
                  <a:latin typeface="Franklin Gothic Book"/>
                  <a:ea typeface="+mn-ea"/>
                  <a:cs typeface="+mn-cs"/>
                </a:rPr>
                <a:t>clicking “District Approval”</a:t>
              </a:r>
              <a:r>
                <a:rPr kumimoji="0" lang="en-US" sz="2000" b="1" i="0" u="none" strike="noStrike" kern="0" cap="none" spc="0" normalizeH="0" baseline="0" noProof="0" dirty="0">
                  <a:ln>
                    <a:noFill/>
                  </a:ln>
                  <a:solidFill>
                    <a:srgbClr val="FFFFFF"/>
                  </a:solidFill>
                  <a:effectLst/>
                  <a:uLnTx/>
                  <a:uFillTx/>
                  <a:latin typeface="Franklin Gothic Book"/>
                  <a:ea typeface="+mn-ea"/>
                  <a:cs typeface="+mn-cs"/>
                </a:rPr>
                <a:t> </a:t>
              </a:r>
              <a:r>
                <a:rPr kumimoji="0" lang="en-US" sz="2000" b="1" i="0" u="none" strike="noStrike" kern="1200" cap="none" spc="0" normalizeH="0" baseline="0" noProof="0" dirty="0">
                  <a:ln>
                    <a:noFill/>
                  </a:ln>
                  <a:solidFill>
                    <a:srgbClr val="FFFFFF"/>
                  </a:solidFill>
                  <a:effectLst/>
                  <a:uLnTx/>
                  <a:uFillTx/>
                  <a:latin typeface="Franklin Gothic Book"/>
                  <a:ea typeface="+mn-ea"/>
                  <a:cs typeface="+mn-cs"/>
                </a:rPr>
                <a:t>the “Load Budget Document” button will appear at the top of the LC-2</a:t>
              </a:r>
            </a:p>
          </p:txBody>
        </p:sp>
        <p:sp>
          <p:nvSpPr>
            <p:cNvPr id="7" name="Freeform: Shape 8">
              <a:extLst>
                <a:ext uri="{FF2B5EF4-FFF2-40B4-BE49-F238E27FC236}">
                  <a16:creationId xmlns:a16="http://schemas.microsoft.com/office/drawing/2014/main" id="{D5EA7EE9-6770-8833-FA9E-BFBFD31F04EC}"/>
                </a:ext>
              </a:extLst>
            </p:cNvPr>
            <p:cNvSpPr/>
            <p:nvPr/>
          </p:nvSpPr>
          <p:spPr>
            <a:xfrm>
              <a:off x="5937473" y="2044461"/>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2"/>
            </a:solidFill>
            <a:ln w="9528" cap="flat">
              <a:solidFill>
                <a:schemeClr val="accent2"/>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8" name="Freeform: Shape 10">
              <a:extLst>
                <a:ext uri="{FF2B5EF4-FFF2-40B4-BE49-F238E27FC236}">
                  <a16:creationId xmlns:a16="http://schemas.microsoft.com/office/drawing/2014/main" id="{790B116A-18B2-255F-D04A-9861A269FA62}"/>
                </a:ext>
              </a:extLst>
            </p:cNvPr>
            <p:cNvSpPr/>
            <p:nvPr/>
          </p:nvSpPr>
          <p:spPr>
            <a:xfrm>
              <a:off x="7457480" y="2044461"/>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342900" marR="0" lvl="0" indent="-342900" algn="l" defTabSz="547628" rtl="0" eaLnBrk="1" fontAlgn="auto" latinLnBrk="0" hangingPunct="1">
                <a:lnSpc>
                  <a:spcPct val="100000"/>
                </a:lnSpc>
                <a:spcBef>
                  <a:spcPts val="0"/>
                </a:spcBef>
                <a:spcAft>
                  <a:spcPts val="528"/>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800" b="1" i="0" u="none" strike="noStrike" kern="0" cap="none" spc="0" normalizeH="0" baseline="0" noProof="0" dirty="0">
                  <a:ln>
                    <a:noFill/>
                  </a:ln>
                  <a:solidFill>
                    <a:srgbClr val="FFFFFF"/>
                  </a:solidFill>
                  <a:effectLst/>
                  <a:uLnTx/>
                  <a:uFillTx/>
                  <a:latin typeface="Franklin Gothic Book"/>
                  <a:ea typeface="+mn-ea"/>
                  <a:cs typeface="+mn-cs"/>
                </a:rPr>
                <a:t>Review the Budget Checklist</a:t>
              </a:r>
            </a:p>
            <a:p>
              <a:pPr marL="342900" marR="0" lvl="0" indent="-342900" algn="l" defTabSz="547628" rtl="0" eaLnBrk="1" fontAlgn="auto" latinLnBrk="0" hangingPunct="1">
                <a:lnSpc>
                  <a:spcPct val="100000"/>
                </a:lnSpc>
                <a:spcBef>
                  <a:spcPts val="0"/>
                </a:spcBef>
                <a:spcAft>
                  <a:spcPts val="528"/>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800" b="1" i="0" u="none" strike="noStrike" kern="0" cap="none" spc="0" normalizeH="0" baseline="0" noProof="0" dirty="0">
                  <a:ln>
                    <a:noFill/>
                  </a:ln>
                  <a:solidFill>
                    <a:srgbClr val="FFFFFF"/>
                  </a:solidFill>
                  <a:effectLst/>
                  <a:uLnTx/>
                  <a:uFillTx/>
                  <a:latin typeface="Franklin Gothic Book"/>
                  <a:ea typeface="+mn-ea"/>
                  <a:cs typeface="+mn-cs"/>
                </a:rPr>
                <a:t>Convert listed items into a </a:t>
              </a:r>
              <a:r>
                <a:rPr kumimoji="0" lang="en-US" sz="1800" b="1" i="0" u="sng" strike="noStrike" kern="0" cap="none" spc="0" normalizeH="0" baseline="0" noProof="0" dirty="0">
                  <a:ln>
                    <a:noFill/>
                  </a:ln>
                  <a:solidFill>
                    <a:srgbClr val="FFFFFF"/>
                  </a:solidFill>
                  <a:effectLst/>
                  <a:uLnTx/>
                  <a:uFillTx/>
                  <a:latin typeface="Franklin Gothic Book"/>
                  <a:ea typeface="+mn-ea"/>
                  <a:cs typeface="+mn-cs"/>
                </a:rPr>
                <a:t>single PDF </a:t>
              </a:r>
            </a:p>
            <a:p>
              <a:pPr marL="342900" marR="0" lvl="0" indent="-342900" algn="l" defTabSz="547628" rtl="0" eaLnBrk="1" fontAlgn="auto" latinLnBrk="0" hangingPunct="1">
                <a:lnSpc>
                  <a:spcPct val="100000"/>
                </a:lnSpc>
                <a:spcBef>
                  <a:spcPts val="0"/>
                </a:spcBef>
                <a:spcAft>
                  <a:spcPts val="528"/>
                </a:spcAft>
                <a:buClrTx/>
                <a:buSzTx/>
                <a:buFont typeface="Arial" panose="020B0604020202020204" pitchFamily="34" charset="0"/>
                <a:buChar char="•"/>
                <a:tabLst/>
                <a:defRPr sz="1800" b="0" i="0" u="none" strike="noStrike" kern="0" cap="none" spc="0" baseline="0">
                  <a:solidFill>
                    <a:srgbClr val="000000"/>
                  </a:solidFill>
                  <a:uFillTx/>
                </a:defRPr>
              </a:pPr>
              <a:r>
                <a:rPr kumimoji="0" lang="en-US" sz="1800" b="1" i="0" u="none" strike="noStrike" kern="0" cap="none" spc="0" normalizeH="0" baseline="0" noProof="0" dirty="0">
                  <a:ln>
                    <a:noFill/>
                  </a:ln>
                  <a:solidFill>
                    <a:srgbClr val="FFFFFF"/>
                  </a:solidFill>
                  <a:effectLst/>
                  <a:uLnTx/>
                  <a:uFillTx/>
                  <a:latin typeface="Franklin Gothic Book"/>
                  <a:ea typeface="+mn-ea"/>
                  <a:cs typeface="+mn-cs"/>
                </a:rPr>
                <a:t>Upload documents into the LC-2 </a:t>
              </a:r>
            </a:p>
          </p:txBody>
        </p:sp>
        <p:sp>
          <p:nvSpPr>
            <p:cNvPr id="9" name="Freeform: Shape 11">
              <a:extLst>
                <a:ext uri="{FF2B5EF4-FFF2-40B4-BE49-F238E27FC236}">
                  <a16:creationId xmlns:a16="http://schemas.microsoft.com/office/drawing/2014/main" id="{59A235DD-4961-2F3A-F223-0E936609AD50}"/>
                </a:ext>
              </a:extLst>
            </p:cNvPr>
            <p:cNvSpPr/>
            <p:nvPr/>
          </p:nvSpPr>
          <p:spPr>
            <a:xfrm>
              <a:off x="5937473" y="3689485"/>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3"/>
            </a:solidFill>
            <a:ln w="9528" cap="flat">
              <a:solidFill>
                <a:schemeClr val="accent3"/>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0" name="Freeform: Shape 13">
              <a:extLst>
                <a:ext uri="{FF2B5EF4-FFF2-40B4-BE49-F238E27FC236}">
                  <a16:creationId xmlns:a16="http://schemas.microsoft.com/office/drawing/2014/main" id="{A3C1D5F8-22E6-806E-7855-D2DF8FBDFD44}"/>
                </a:ext>
              </a:extLst>
            </p:cNvPr>
            <p:cNvSpPr/>
            <p:nvPr/>
          </p:nvSpPr>
          <p:spPr>
            <a:xfrm>
              <a:off x="7457480" y="3853991"/>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lvl="0" defTabSz="622304">
                <a:spcAft>
                  <a:spcPts val="600"/>
                </a:spcAft>
                <a:defRPr sz="1800" b="0" i="0" u="none" strike="noStrike" kern="0" cap="none" spc="0" baseline="0">
                  <a:solidFill>
                    <a:srgbClr val="000000"/>
                  </a:solidFill>
                  <a:uFillTx/>
                </a:defRPr>
              </a:pPr>
              <a:r>
                <a:rPr lang="en-US" sz="1600" b="1" dirty="0">
                  <a:solidFill>
                    <a:srgbClr val="FFFFFF"/>
                  </a:solidFill>
                  <a:latin typeface="Franklin Gothic Book"/>
                </a:rPr>
                <a:t>Confirmation emails sent when</a:t>
              </a:r>
              <a:r>
                <a:rPr lang="en-US" sz="1600" dirty="0">
                  <a:solidFill>
                    <a:srgbClr val="FFFFFF"/>
                  </a:solidFill>
                  <a:latin typeface="Franklin Gothic Book"/>
                </a:rPr>
                <a:t>:</a:t>
              </a:r>
            </a:p>
            <a:p>
              <a:pPr marL="285750" lvl="0" indent="-285750" defTabSz="622304">
                <a:spcAft>
                  <a:spcPts val="600"/>
                </a:spcAft>
                <a:buSzPct val="100000"/>
                <a:buFont typeface="Arial" panose="020B0604020202020204" pitchFamily="34" charset="0"/>
                <a:buChar char="•"/>
                <a:defRPr sz="1800" b="0" i="0" u="none" strike="noStrike" kern="0" cap="none" spc="0" baseline="0">
                  <a:solidFill>
                    <a:srgbClr val="000000"/>
                  </a:solidFill>
                  <a:uFillTx/>
                </a:defRPr>
              </a:pPr>
              <a:r>
                <a:rPr lang="en-US" sz="1600" b="1" dirty="0">
                  <a:solidFill>
                    <a:srgbClr val="FFFFFF"/>
                  </a:solidFill>
                  <a:latin typeface="Franklin Gothic Book"/>
                </a:rPr>
                <a:t>District Admin approves the budget</a:t>
              </a:r>
            </a:p>
            <a:p>
              <a:pPr marL="285750" lvl="0" indent="-285750" defTabSz="622304">
                <a:spcAft>
                  <a:spcPts val="600"/>
                </a:spcAft>
                <a:buSzPct val="100000"/>
                <a:buFont typeface="Arial" panose="020B0604020202020204" pitchFamily="34" charset="0"/>
                <a:buChar char="•"/>
                <a:defRPr sz="1800" b="0" i="0" u="none" strike="noStrike" kern="0" cap="none" spc="0" baseline="0">
                  <a:solidFill>
                    <a:srgbClr val="000000"/>
                  </a:solidFill>
                  <a:uFillTx/>
                </a:defRPr>
              </a:pPr>
              <a:r>
                <a:rPr lang="en-US" sz="1600" b="1" dirty="0">
                  <a:solidFill>
                    <a:srgbClr val="FFFFFF"/>
                  </a:solidFill>
                  <a:latin typeface="Franklin Gothic Book"/>
                </a:rPr>
                <a:t>PDF documents are uploaded</a:t>
              </a:r>
            </a:p>
            <a:p>
              <a:pPr marL="285750" lvl="0" indent="-285750" defTabSz="622304">
                <a:spcAft>
                  <a:spcPts val="600"/>
                </a:spcAft>
                <a:buSzPct val="100000"/>
                <a:buFont typeface="Arial" panose="020B0604020202020204" pitchFamily="34" charset="0"/>
                <a:buChar char="•"/>
                <a:defRPr sz="1800" b="0" i="0" u="none" strike="noStrike" kern="0" cap="none" spc="0" baseline="0">
                  <a:solidFill>
                    <a:srgbClr val="000000"/>
                  </a:solidFill>
                  <a:uFillTx/>
                </a:defRPr>
              </a:pPr>
              <a:r>
                <a:rPr lang="en-US" sz="1600" b="1" dirty="0">
                  <a:solidFill>
                    <a:srgbClr val="FFFFFF"/>
                  </a:solidFill>
                  <a:latin typeface="Franklin Gothic Book"/>
                </a:rPr>
                <a:t>NDE approves LC-2 </a:t>
              </a:r>
              <a:r>
                <a:rPr lang="en-US" sz="1600" b="1" kern="0" dirty="0">
                  <a:solidFill>
                    <a:srgbClr val="FFFFFF"/>
                  </a:solidFill>
                  <a:latin typeface="Franklin Gothic Book"/>
                </a:rPr>
                <a:t>&amp; </a:t>
              </a:r>
              <a:r>
                <a:rPr lang="en-US" sz="1600" b="1" dirty="0">
                  <a:solidFill>
                    <a:srgbClr val="FFFFFF"/>
                  </a:solidFill>
                  <a:latin typeface="Franklin Gothic Book"/>
                </a:rPr>
                <a:t>budget documents </a:t>
              </a:r>
            </a:p>
            <a:p>
              <a:pPr marL="285750" lvl="0" indent="-285750" defTabSz="622304">
                <a:spcAft>
                  <a:spcPts val="600"/>
                </a:spcAft>
                <a:buSzPct val="100000"/>
                <a:buFont typeface="Arial" panose="020B0604020202020204" pitchFamily="34" charset="0"/>
                <a:buChar char="•"/>
                <a:defRPr sz="1800" b="0" i="0" u="none" strike="noStrike" kern="0" cap="none" spc="0" baseline="0">
                  <a:solidFill>
                    <a:srgbClr val="000000"/>
                  </a:solidFill>
                  <a:uFillTx/>
                </a:defRPr>
              </a:pPr>
              <a:endParaRPr lang="en-US" b="1" dirty="0">
                <a:solidFill>
                  <a:srgbClr val="FFFFFF"/>
                </a:solidFill>
                <a:latin typeface="Franklin Gothic Book"/>
              </a:endParaRPr>
            </a:p>
          </p:txBody>
        </p:sp>
        <p:sp>
          <p:nvSpPr>
            <p:cNvPr id="11" name="Freeform: Shape 14">
              <a:extLst>
                <a:ext uri="{FF2B5EF4-FFF2-40B4-BE49-F238E27FC236}">
                  <a16:creationId xmlns:a16="http://schemas.microsoft.com/office/drawing/2014/main" id="{6E447271-F4A4-BC2A-A52B-CBDD2606E359}"/>
                </a:ext>
              </a:extLst>
            </p:cNvPr>
            <p:cNvSpPr/>
            <p:nvPr/>
          </p:nvSpPr>
          <p:spPr>
            <a:xfrm>
              <a:off x="5937473" y="5334518"/>
              <a:ext cx="5969770" cy="1316022"/>
            </a:xfrm>
            <a:custGeom>
              <a:avLst/>
              <a:gdLst>
                <a:gd name="f0" fmla="val 10800000"/>
                <a:gd name="f1" fmla="val 5400000"/>
                <a:gd name="f2" fmla="val 16200000"/>
                <a:gd name="f3" fmla="val w"/>
                <a:gd name="f4" fmla="val h"/>
                <a:gd name="f5" fmla="val ss"/>
                <a:gd name="f6" fmla="val 0"/>
                <a:gd name="f7" fmla="*/ 5419351 1 1725033"/>
                <a:gd name="f8" fmla="val 45"/>
                <a:gd name="f9" fmla="val 216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5">
                <a:lumMod val="60000"/>
                <a:lumOff val="40000"/>
              </a:schemeClr>
            </a:solidFill>
            <a:ln w="9528" cap="flat">
              <a:solidFill>
                <a:schemeClr val="accent5">
                  <a:lumMod val="60000"/>
                  <a:lumOff val="40000"/>
                </a:schemeClr>
              </a:solidFill>
              <a:prstDash val="solid"/>
              <a:miter/>
            </a:ln>
          </p:spPr>
          <p:txBody>
            <a:bodyPr vert="horz" wrap="square" lIns="0" tIns="0" rIns="0" bIns="0"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en-US" sz="1800" b="0" i="0" u="none" strike="noStrike" kern="1200" cap="none" spc="0" normalizeH="0" baseline="0" noProof="0">
                <a:ln>
                  <a:noFill/>
                </a:ln>
                <a:solidFill>
                  <a:srgbClr val="FFFFFF"/>
                </a:solidFill>
                <a:effectLst/>
                <a:uLnTx/>
                <a:uFillTx/>
                <a:latin typeface="Franklin Gothic Book"/>
                <a:ea typeface="+mn-ea"/>
                <a:cs typeface="+mn-cs"/>
              </a:endParaRPr>
            </a:p>
          </p:txBody>
        </p:sp>
        <p:sp>
          <p:nvSpPr>
            <p:cNvPr id="12" name="Freeform: Shape 16">
              <a:extLst>
                <a:ext uri="{FF2B5EF4-FFF2-40B4-BE49-F238E27FC236}">
                  <a16:creationId xmlns:a16="http://schemas.microsoft.com/office/drawing/2014/main" id="{F78E35B3-25B6-7AB4-6382-4852F5098ED5}"/>
                </a:ext>
              </a:extLst>
            </p:cNvPr>
            <p:cNvSpPr/>
            <p:nvPr/>
          </p:nvSpPr>
          <p:spPr>
            <a:xfrm>
              <a:off x="7457480" y="5334518"/>
              <a:ext cx="4449763" cy="1316022"/>
            </a:xfrm>
            <a:custGeom>
              <a:avLst/>
              <a:gdLst>
                <a:gd name="f0" fmla="val 10800000"/>
                <a:gd name="f1" fmla="val 5400000"/>
                <a:gd name="f2" fmla="val 180"/>
                <a:gd name="f3" fmla="val w"/>
                <a:gd name="f4" fmla="val h"/>
                <a:gd name="f5" fmla="val 0"/>
                <a:gd name="f6" fmla="val 4449764"/>
                <a:gd name="f7" fmla="val 1316022"/>
                <a:gd name="f8" fmla="+- 0 0 -90"/>
                <a:gd name="f9" fmla="*/ f3 1 4449764"/>
                <a:gd name="f10" fmla="*/ f4 1 1316022"/>
                <a:gd name="f11" fmla="+- f7 0 f5"/>
                <a:gd name="f12" fmla="+- f6 0 f5"/>
                <a:gd name="f13" fmla="*/ f8 f0 1"/>
                <a:gd name="f14" fmla="*/ f12 1 4449764"/>
                <a:gd name="f15" fmla="*/ f11 1 1316022"/>
                <a:gd name="f16" fmla="*/ 0 f12 1"/>
                <a:gd name="f17" fmla="*/ 0 f11 1"/>
                <a:gd name="f18" fmla="*/ 4449764 f12 1"/>
                <a:gd name="f19" fmla="*/ 1316022 f11 1"/>
                <a:gd name="f20" fmla="*/ f13 1 f2"/>
                <a:gd name="f21" fmla="*/ f16 1 4449764"/>
                <a:gd name="f22" fmla="*/ f17 1 1316022"/>
                <a:gd name="f23" fmla="*/ f18 1 4449764"/>
                <a:gd name="f24" fmla="*/ f19 1 131602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4449764" h="1316022">
                  <a:moveTo>
                    <a:pt x="f5" y="f5"/>
                  </a:moveTo>
                  <a:lnTo>
                    <a:pt x="f6" y="f5"/>
                  </a:lnTo>
                  <a:lnTo>
                    <a:pt x="f6" y="f7"/>
                  </a:lnTo>
                  <a:lnTo>
                    <a:pt x="f5" y="f7"/>
                  </a:lnTo>
                  <a:lnTo>
                    <a:pt x="f5" y="f5"/>
                  </a:lnTo>
                  <a:close/>
                </a:path>
              </a:pathLst>
            </a:custGeom>
            <a:noFill/>
            <a:ln cap="flat">
              <a:noFill/>
              <a:prstDash val="solid"/>
            </a:ln>
          </p:spPr>
          <p:txBody>
            <a:bodyPr vert="horz" wrap="square" lIns="139281" tIns="139281" rIns="139281" bIns="139281" anchor="ctr" anchorCtr="0" compatLnSpc="1">
              <a:noAutofit/>
            </a:bodyPr>
            <a:lstStyle/>
            <a:p>
              <a:pPr marL="0" marR="0" lvl="0" indent="0" algn="l" defTabSz="622304" rtl="0" eaLnBrk="1" fontAlgn="auto" latinLnBrk="0" hangingPunct="1">
                <a:lnSpc>
                  <a:spcPct val="100000"/>
                </a:lnSpc>
                <a:spcBef>
                  <a:spcPts val="0"/>
                </a:spcBef>
                <a:spcAft>
                  <a:spcPts val="600"/>
                </a:spcAft>
                <a:buClrTx/>
                <a:buSzTx/>
                <a:buFontTx/>
                <a:buNone/>
                <a:tabLst/>
                <a:defRPr sz="1800" b="0" i="0" u="none" strike="noStrike" kern="0" cap="none" spc="0" baseline="0">
                  <a:solidFill>
                    <a:srgbClr val="000000"/>
                  </a:solidFill>
                  <a:uFillTx/>
                </a:defRPr>
              </a:pPr>
              <a:r>
                <a:rPr kumimoji="0" lang="en-US" b="1" i="0" u="none" strike="noStrike" kern="1200" cap="none" spc="0" normalizeH="0" baseline="0" noProof="0" dirty="0">
                  <a:ln>
                    <a:noFill/>
                  </a:ln>
                  <a:solidFill>
                    <a:srgbClr val="FFFFFF"/>
                  </a:solidFill>
                  <a:effectLst/>
                  <a:uLnTx/>
                  <a:uFillTx/>
                  <a:latin typeface="Franklin Gothic Book"/>
                  <a:ea typeface="+mn-ea"/>
                  <a:cs typeface="+mn-cs"/>
                </a:rPr>
                <a:t>Mailed cop</a:t>
              </a:r>
              <a:r>
                <a:rPr lang="en-US" b="1" dirty="0" err="1">
                  <a:solidFill>
                    <a:srgbClr val="FFFFFF"/>
                  </a:solidFill>
                  <a:latin typeface="Franklin Gothic Book"/>
                </a:rPr>
                <a:t>ies</a:t>
              </a:r>
              <a:r>
                <a:rPr lang="en-US" b="1" dirty="0">
                  <a:solidFill>
                    <a:srgbClr val="FFFFFF"/>
                  </a:solidFill>
                  <a:latin typeface="Franklin Gothic Book"/>
                </a:rPr>
                <a:t> of the budget documents will </a:t>
              </a:r>
              <a:r>
                <a:rPr lang="en-US" b="1" u="sng" dirty="0">
                  <a:solidFill>
                    <a:srgbClr val="FFFFFF"/>
                  </a:solidFill>
                  <a:latin typeface="Franklin Gothic Book"/>
                </a:rPr>
                <a:t>not </a:t>
              </a:r>
              <a:r>
                <a:rPr lang="en-US" b="1" dirty="0">
                  <a:solidFill>
                    <a:srgbClr val="FFFFFF"/>
                  </a:solidFill>
                  <a:latin typeface="Franklin Gothic Book"/>
                </a:rPr>
                <a:t>be accepted by NDE</a:t>
              </a:r>
              <a:endParaRPr kumimoji="0" lang="en-US" b="1" i="0" u="none" strike="noStrike" kern="1200" cap="none" spc="0" normalizeH="0" baseline="0" noProof="0" dirty="0">
                <a:ln>
                  <a:noFill/>
                </a:ln>
                <a:solidFill>
                  <a:srgbClr val="FFFFFF"/>
                </a:solidFill>
                <a:effectLst/>
                <a:uLnTx/>
                <a:uFillTx/>
                <a:latin typeface="Franklin Gothic Book"/>
                <a:ea typeface="+mn-ea"/>
                <a:cs typeface="+mn-cs"/>
              </a:endParaRPr>
            </a:p>
          </p:txBody>
        </p:sp>
      </p:grpSp>
      <p:pic>
        <p:nvPicPr>
          <p:cNvPr id="13" name="Graphic 12" descr="Checkbox Checked outline">
            <a:extLst>
              <a:ext uri="{FF2B5EF4-FFF2-40B4-BE49-F238E27FC236}">
                <a16:creationId xmlns:a16="http://schemas.microsoft.com/office/drawing/2014/main" id="{167986CF-8FD8-28B1-0550-AD18EB8E646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739752" y="461107"/>
            <a:ext cx="1000695" cy="1000695"/>
          </a:xfrm>
          <a:prstGeom prst="rect">
            <a:avLst/>
          </a:prstGeom>
        </p:spPr>
      </p:pic>
      <p:pic>
        <p:nvPicPr>
          <p:cNvPr id="14" name="Graphic 13" descr="Checklist outline">
            <a:extLst>
              <a:ext uri="{FF2B5EF4-FFF2-40B4-BE49-F238E27FC236}">
                <a16:creationId xmlns:a16="http://schemas.microsoft.com/office/drawing/2014/main" id="{D749F8E4-8A29-B380-7003-A72570DA3E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842796" y="2149288"/>
            <a:ext cx="914400" cy="914400"/>
          </a:xfrm>
          <a:prstGeom prst="rect">
            <a:avLst/>
          </a:prstGeom>
        </p:spPr>
      </p:pic>
      <p:pic>
        <p:nvPicPr>
          <p:cNvPr id="15" name="Graphic 14" descr="Open envelope outline">
            <a:extLst>
              <a:ext uri="{FF2B5EF4-FFF2-40B4-BE49-F238E27FC236}">
                <a16:creationId xmlns:a16="http://schemas.microsoft.com/office/drawing/2014/main" id="{1764590E-2573-3CBC-95E6-B71AA59C368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95688" y="5471217"/>
            <a:ext cx="865636" cy="925676"/>
          </a:xfrm>
          <a:prstGeom prst="rect">
            <a:avLst/>
          </a:prstGeom>
        </p:spPr>
      </p:pic>
      <p:pic>
        <p:nvPicPr>
          <p:cNvPr id="16" name="Graphic 15" descr="Email outline">
            <a:extLst>
              <a:ext uri="{FF2B5EF4-FFF2-40B4-BE49-F238E27FC236}">
                <a16:creationId xmlns:a16="http://schemas.microsoft.com/office/drawing/2014/main" id="{CD0DCAD5-ECAC-2B5C-EA97-3540FD843D6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906121" y="3813792"/>
            <a:ext cx="834326" cy="840158"/>
          </a:xfrm>
          <a:prstGeom prst="rect">
            <a:avLst/>
          </a:prstGeom>
        </p:spPr>
      </p:pic>
    </p:spTree>
    <p:extLst>
      <p:ext uri="{BB962C8B-B14F-4D97-AF65-F5344CB8AC3E}">
        <p14:creationId xmlns:p14="http://schemas.microsoft.com/office/powerpoint/2010/main" val="5800297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03C692-28A8-DAFF-EEF6-6EF5422A7A52}"/>
              </a:ext>
              <a:ext uri="{C183D7F6-B498-43B3-948B-1728B52AA6E4}">
                <adec:decorative xmlns:adec="http://schemas.microsoft.com/office/drawing/2017/decorative" val="1"/>
              </a:ext>
            </a:extLst>
          </p:cNvPr>
          <p:cNvSpPr/>
          <p:nvPr/>
        </p:nvSpPr>
        <p:spPr>
          <a:xfrm>
            <a:off x="7235157" y="1186790"/>
            <a:ext cx="4008941" cy="458015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6" name="Picture 5">
            <a:extLst>
              <a:ext uri="{FF2B5EF4-FFF2-40B4-BE49-F238E27FC236}">
                <a16:creationId xmlns:a16="http://schemas.microsoft.com/office/drawing/2014/main" id="{31B0EC48-541F-CF1D-8CFD-C395415E38FD}"/>
              </a:ext>
            </a:extLst>
          </p:cNvPr>
          <p:cNvPicPr>
            <a:picLocks noChangeAspect="1"/>
          </p:cNvPicPr>
          <p:nvPr/>
        </p:nvPicPr>
        <p:blipFill>
          <a:blip r:embed="rId2"/>
          <a:stretch>
            <a:fillRect/>
          </a:stretch>
        </p:blipFill>
        <p:spPr>
          <a:xfrm>
            <a:off x="1350928" y="1184707"/>
            <a:ext cx="3753242" cy="4580150"/>
          </a:xfrm>
          <a:prstGeom prst="rect">
            <a:avLst/>
          </a:prstGeom>
        </p:spPr>
      </p:pic>
      <p:sp>
        <p:nvSpPr>
          <p:cNvPr id="7" name="TextBox 6">
            <a:extLst>
              <a:ext uri="{FF2B5EF4-FFF2-40B4-BE49-F238E27FC236}">
                <a16:creationId xmlns:a16="http://schemas.microsoft.com/office/drawing/2014/main" id="{2A602402-7D2F-BF59-96F6-FAAB2057E2EA}"/>
              </a:ext>
            </a:extLst>
          </p:cNvPr>
          <p:cNvSpPr txBox="1"/>
          <p:nvPr/>
        </p:nvSpPr>
        <p:spPr>
          <a:xfrm>
            <a:off x="0" y="6283980"/>
            <a:ext cx="1219200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hlinkClick r:id="rId3">
                  <a:extLst>
                    <a:ext uri="{A12FA001-AC4F-418D-AE19-62706E023703}">
                      <ahyp:hlinkClr xmlns:ahyp="http://schemas.microsoft.com/office/drawing/2018/hyperlinkcolor" val="tx"/>
                    </a:ext>
                  </a:extLst>
                </a:hlinkClick>
              </a:rPr>
              <a:t>https://www.education.ne.gov/fos/enrollment-option-application-instructions-faqs/</a:t>
            </a:r>
            <a:endPar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D8596B49-085B-1ADA-7B47-90F739C5F0A6}"/>
              </a:ext>
            </a:extLst>
          </p:cNvPr>
          <p:cNvSpPr txBox="1"/>
          <p:nvPr/>
        </p:nvSpPr>
        <p:spPr>
          <a:xfrm>
            <a:off x="867334" y="337935"/>
            <a:ext cx="10457331"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anose="020B0604020202020204"/>
                <a:ea typeface="+mn-ea"/>
                <a:cs typeface="+mn-cs"/>
              </a:rPr>
              <a:t>Enrollment Option Program</a:t>
            </a:r>
            <a:endParaRPr kumimoji="0" lang="en-US" sz="4400" b="0" i="0" u="none" strike="noStrike" kern="1200" cap="none" spc="0" normalizeH="0" baseline="0" noProof="0" dirty="0">
              <a:ln>
                <a:noFill/>
              </a:ln>
              <a:solidFill>
                <a:srgbClr val="3CBFAE"/>
              </a:solidFill>
              <a:effectLst/>
              <a:uLnTx/>
              <a:uFillTx/>
              <a:latin typeface="Arial" panose="020B0604020202020204"/>
              <a:ea typeface="+mn-ea"/>
              <a:cs typeface="+mn-cs"/>
            </a:endParaRPr>
          </a:p>
        </p:txBody>
      </p:sp>
      <p:pic>
        <p:nvPicPr>
          <p:cNvPr id="11" name="Picture 10">
            <a:extLst>
              <a:ext uri="{FF2B5EF4-FFF2-40B4-BE49-F238E27FC236}">
                <a16:creationId xmlns:a16="http://schemas.microsoft.com/office/drawing/2014/main" id="{0086F88A-4D0D-8048-978D-CEED4B46C602}"/>
              </a:ext>
            </a:extLst>
          </p:cNvPr>
          <p:cNvPicPr>
            <a:picLocks noChangeAspect="1"/>
          </p:cNvPicPr>
          <p:nvPr/>
        </p:nvPicPr>
        <p:blipFill>
          <a:blip r:embed="rId4"/>
          <a:stretch>
            <a:fillRect/>
          </a:stretch>
        </p:blipFill>
        <p:spPr>
          <a:xfrm>
            <a:off x="7452523" y="1374096"/>
            <a:ext cx="3423498" cy="4300308"/>
          </a:xfrm>
          <a:prstGeom prst="rect">
            <a:avLst/>
          </a:prstGeom>
        </p:spPr>
      </p:pic>
      <p:pic>
        <p:nvPicPr>
          <p:cNvPr id="15" name="Picture 14">
            <a:extLst>
              <a:ext uri="{FF2B5EF4-FFF2-40B4-BE49-F238E27FC236}">
                <a16:creationId xmlns:a16="http://schemas.microsoft.com/office/drawing/2014/main" id="{2231120B-1C83-B653-0A2F-7AD4C694118D}"/>
              </a:ext>
            </a:extLst>
          </p:cNvPr>
          <p:cNvPicPr>
            <a:picLocks noChangeAspect="1"/>
          </p:cNvPicPr>
          <p:nvPr/>
        </p:nvPicPr>
        <p:blipFill>
          <a:blip r:embed="rId5"/>
          <a:stretch>
            <a:fillRect/>
          </a:stretch>
        </p:blipFill>
        <p:spPr>
          <a:xfrm rot="19533146">
            <a:off x="5671326" y="1840757"/>
            <a:ext cx="2358453" cy="2285324"/>
          </a:xfrm>
          <a:prstGeom prst="rect">
            <a:avLst/>
          </a:prstGeom>
        </p:spPr>
      </p:pic>
    </p:spTree>
    <p:extLst>
      <p:ext uri="{BB962C8B-B14F-4D97-AF65-F5344CB8AC3E}">
        <p14:creationId xmlns:p14="http://schemas.microsoft.com/office/powerpoint/2010/main" val="300582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50"/>
                                  </p:stCondLst>
                                  <p:childTnLst>
                                    <p:set>
                                      <p:cBhvr>
                                        <p:cTn id="6" dur="1" fill="hold">
                                          <p:stCondLst>
                                            <p:cond delay="0"/>
                                          </p:stCondLst>
                                        </p:cTn>
                                        <p:tgtEl>
                                          <p:spTgt spid="15"/>
                                        </p:tgtEl>
                                        <p:attrNameLst>
                                          <p:attrName>style.visibility</p:attrName>
                                        </p:attrNameLst>
                                      </p:cBhvr>
                                      <p:to>
                                        <p:strVal val="visible"/>
                                      </p:to>
                                    </p:set>
                                    <p:anim calcmode="lin" valueType="num">
                                      <p:cBhvr>
                                        <p:cTn id="7" dur="1500" fill="hold"/>
                                        <p:tgtEl>
                                          <p:spTgt spid="15"/>
                                        </p:tgtEl>
                                        <p:attrNameLst>
                                          <p:attrName>ppt_w</p:attrName>
                                        </p:attrNameLst>
                                      </p:cBhvr>
                                      <p:tavLst>
                                        <p:tav tm="0">
                                          <p:val>
                                            <p:fltVal val="0"/>
                                          </p:val>
                                        </p:tav>
                                        <p:tav tm="100000">
                                          <p:val>
                                            <p:strVal val="#ppt_w"/>
                                          </p:val>
                                        </p:tav>
                                      </p:tavLst>
                                    </p:anim>
                                    <p:anim calcmode="lin" valueType="num">
                                      <p:cBhvr>
                                        <p:cTn id="8" dur="1500" fill="hold"/>
                                        <p:tgtEl>
                                          <p:spTgt spid="15"/>
                                        </p:tgtEl>
                                        <p:attrNameLst>
                                          <p:attrName>ppt_h</p:attrName>
                                        </p:attrNameLst>
                                      </p:cBhvr>
                                      <p:tavLst>
                                        <p:tav tm="0">
                                          <p:val>
                                            <p:fltVal val="0"/>
                                          </p:val>
                                        </p:tav>
                                        <p:tav tm="100000">
                                          <p:val>
                                            <p:strVal val="#ppt_h"/>
                                          </p:val>
                                        </p:tav>
                                      </p:tavLst>
                                    </p:anim>
                                    <p:anim calcmode="lin" valueType="num">
                                      <p:cBhvr>
                                        <p:cTn id="9" dur="1500" fill="hold"/>
                                        <p:tgtEl>
                                          <p:spTgt spid="15"/>
                                        </p:tgtEl>
                                        <p:attrNameLst>
                                          <p:attrName>style.rotation</p:attrName>
                                        </p:attrNameLst>
                                      </p:cBhvr>
                                      <p:tavLst>
                                        <p:tav tm="0">
                                          <p:val>
                                            <p:fltVal val="90"/>
                                          </p:val>
                                        </p:tav>
                                        <p:tav tm="100000">
                                          <p:val>
                                            <p:fltVal val="0"/>
                                          </p:val>
                                        </p:tav>
                                      </p:tavLst>
                                    </p:anim>
                                    <p:animEffect transition="in" filter="fade">
                                      <p:cBhvr>
                                        <p:cTn id="10" dur="1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819A166-7571-4003-A6B8-B62034C3ED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09320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0B84FCB8-249C-FF09-C8A2-A68B2BEF9CC1}"/>
              </a:ext>
            </a:extLst>
          </p:cNvPr>
          <p:cNvSpPr>
            <a:spLocks noGrp="1"/>
          </p:cNvSpPr>
          <p:nvPr>
            <p:ph type="title"/>
          </p:nvPr>
        </p:nvSpPr>
        <p:spPr>
          <a:xfrm>
            <a:off x="524741" y="620392"/>
            <a:ext cx="3808268" cy="5504688"/>
          </a:xfrm>
        </p:spPr>
        <p:txBody>
          <a:bodyPr vert="horz" lIns="91440" tIns="45720" rIns="91440" bIns="45720" rtlCol="0" anchor="ctr">
            <a:normAutofit/>
          </a:bodyPr>
          <a:lstStyle/>
          <a:p>
            <a:r>
              <a:rPr lang="en-US" kern="1200" dirty="0">
                <a:solidFill>
                  <a:schemeClr val="bg1"/>
                </a:solidFill>
                <a:latin typeface="+mj-lt"/>
                <a:ea typeface="+mj-ea"/>
                <a:cs typeface="+mj-cs"/>
              </a:rPr>
              <a:t>Taxing Funds</a:t>
            </a:r>
          </a:p>
        </p:txBody>
      </p:sp>
      <p:graphicFrame>
        <p:nvGraphicFramePr>
          <p:cNvPr id="5" name="Content Placeholder 2">
            <a:extLst>
              <a:ext uri="{FF2B5EF4-FFF2-40B4-BE49-F238E27FC236}">
                <a16:creationId xmlns:a16="http://schemas.microsoft.com/office/drawing/2014/main" id="{9BEFFA51-2639-47CD-107E-AB8D2F970E74}"/>
              </a:ext>
            </a:extLst>
          </p:cNvPr>
          <p:cNvGraphicFramePr>
            <a:graphicFrameLocks noGrp="1"/>
          </p:cNvGraphicFramePr>
          <p:nvPr>
            <p:ph idx="1"/>
          </p:nvPr>
        </p:nvGraphicFramePr>
        <p:xfrm>
          <a:off x="5468389" y="620392"/>
          <a:ext cx="626364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9209081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DF8A6645-3ACE-58B4-DEE7-5302D1F7383C}"/>
              </a:ext>
            </a:extLst>
          </p:cNvPr>
          <p:cNvSpPr txBox="1">
            <a:spLocks/>
          </p:cNvSpPr>
          <p:nvPr/>
        </p:nvSpPr>
        <p:spPr>
          <a:xfrm>
            <a:off x="852195" y="338480"/>
            <a:ext cx="10487609" cy="825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Enrollment Option Application</a:t>
            </a:r>
            <a:endParaRPr kumimoji="0" lang="en-US" sz="4400" b="0" i="0" u="none" strike="noStrike" kern="1200" cap="none" spc="0" normalizeH="0" baseline="0" noProof="0" dirty="0">
              <a:ln>
                <a:noFill/>
              </a:ln>
              <a:solidFill>
                <a:srgbClr val="3CBFAE"/>
              </a:solidFill>
              <a:effectLst/>
              <a:uLnTx/>
              <a:uFillTx/>
              <a:latin typeface="Arial" panose="020B0604020202020204" pitchFamily="34" charset="0"/>
              <a:ea typeface="+mj-ea"/>
              <a:cs typeface="+mj-cs"/>
            </a:endParaRPr>
          </a:p>
        </p:txBody>
      </p:sp>
      <p:sp>
        <p:nvSpPr>
          <p:cNvPr id="3" name="Content Placeholder 3">
            <a:extLst>
              <a:ext uri="{FF2B5EF4-FFF2-40B4-BE49-F238E27FC236}">
                <a16:creationId xmlns:a16="http://schemas.microsoft.com/office/drawing/2014/main" id="{42B30D30-68D8-8E13-32A6-E3D542B7ECAA}"/>
              </a:ext>
            </a:extLst>
          </p:cNvPr>
          <p:cNvSpPr txBox="1">
            <a:spLocks/>
          </p:cNvSpPr>
          <p:nvPr/>
        </p:nvSpPr>
        <p:spPr>
          <a:xfrm>
            <a:off x="4766049" y="1163980"/>
            <a:ext cx="7304847" cy="552892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Application &amp; FAQs are located on NDE’s Financial &amp; Organizational Services website </a:t>
            </a:r>
          </a:p>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Applicants must use the most current version, posted 7/17</a:t>
            </a:r>
          </a:p>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Now available online:</a:t>
            </a:r>
            <a:br>
              <a:rPr kumimoji="0" lang="en-US" sz="2400" b="0"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b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  </a:t>
            </a:r>
            <a:r>
              <a:rPr kumimoji="0" lang="en-US" sz="20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Application &amp; FAQs in Spanish</a:t>
            </a:r>
          </a:p>
          <a:p>
            <a:pPr marL="0" marR="0" lvl="0" indent="0" algn="l" defTabSz="914400" rtl="0" eaLnBrk="1" fontAlgn="auto" latinLnBrk="0" hangingPunct="1">
              <a:lnSpc>
                <a:spcPct val="120000"/>
              </a:lnSpc>
              <a:spcBef>
                <a:spcPts val="1000"/>
              </a:spcBef>
              <a:spcAft>
                <a:spcPts val="0"/>
              </a:spcAft>
              <a:buClrTx/>
              <a:buSzTx/>
              <a:buFont typeface="Arial"/>
              <a:buNone/>
              <a:tabLst/>
              <a:defRPr/>
            </a:pPr>
            <a:r>
              <a:rPr kumimoji="0" lang="en-US" sz="20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  Both English &amp; Spanish applications are a fillable PDF</a:t>
            </a:r>
          </a:p>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pitchFamily="34" charset="0"/>
                <a:ea typeface="+mn-ea"/>
                <a:cs typeface="Arial" panose="020B0604020202020204" pitchFamily="34" charset="0"/>
              </a:rPr>
              <a:t>Program Contacts:</a:t>
            </a:r>
          </a:p>
          <a:p>
            <a:pPr marL="457200" marR="0" lvl="1" indent="0" algn="l" defTabSz="914400" rtl="0" eaLnBrk="1" fontAlgn="auto" latinLnBrk="0" hangingPunct="1">
              <a:lnSpc>
                <a:spcPct val="120000"/>
              </a:lnSpc>
              <a:spcBef>
                <a:spcPts val="500"/>
              </a:spcBef>
              <a:spcAft>
                <a:spcPts val="0"/>
              </a:spcAft>
              <a:buClrTx/>
              <a:buSzTx/>
              <a:buFont typeface="Arial"/>
              <a:buNone/>
              <a:tabLst/>
              <a:defRPr/>
            </a:pP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Kelsey Larsen at </a:t>
            </a: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hlinkClick r:id="rId2">
                  <a:extLst>
                    <a:ext uri="{A12FA001-AC4F-418D-AE19-62706E023703}">
                      <ahyp:hlinkClr xmlns:ahyp="http://schemas.microsoft.com/office/drawing/2018/hyperlinkcolor" val="tx"/>
                    </a:ext>
                  </a:extLst>
                </a:hlinkClick>
              </a:rPr>
              <a:t>kelsey.larsen@nebraska.gov</a:t>
            </a: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a:t>
            </a:r>
            <a:b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b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or 402.450.1418</a:t>
            </a:r>
          </a:p>
          <a:p>
            <a:pPr marL="685800" marR="0" lvl="1" indent="-228600" algn="l" defTabSz="914400" rtl="0" eaLnBrk="1" fontAlgn="auto" latinLnBrk="0" hangingPunct="1">
              <a:lnSpc>
                <a:spcPct val="120000"/>
              </a:lnSpc>
              <a:spcBef>
                <a:spcPts val="500"/>
              </a:spcBef>
              <a:spcAft>
                <a:spcPts val="0"/>
              </a:spcAft>
              <a:buClrTx/>
              <a:buSzTx/>
              <a:buFontTx/>
              <a:buChar char="-"/>
              <a:tabLst/>
              <a:defRPr/>
            </a:pP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Michelle Cartwright at </a:t>
            </a: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michelle.cartwright@nebraska.gov</a:t>
            </a: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a:t>
            </a:r>
          </a:p>
          <a:p>
            <a:pPr marL="457200" marR="0" lvl="1" indent="0" algn="l" defTabSz="914400" rtl="0" eaLnBrk="1" fontAlgn="auto" latinLnBrk="0" hangingPunct="1">
              <a:lnSpc>
                <a:spcPct val="120000"/>
              </a:lnSpc>
              <a:spcBef>
                <a:spcPts val="500"/>
              </a:spcBef>
              <a:spcAft>
                <a:spcPts val="0"/>
              </a:spcAft>
              <a:buClrTx/>
              <a:buSzTx/>
              <a:buFont typeface="Arial"/>
              <a:buNone/>
              <a:tabLst/>
              <a:defRPr/>
            </a:pP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pitchFamily="34" charset="0"/>
                <a:ea typeface="+mn-ea"/>
                <a:cs typeface="Arial" panose="020B0604020202020204" pitchFamily="34" charset="0"/>
              </a:rPr>
              <a:t>    or 402.450.0867</a:t>
            </a: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sp>
        <p:nvSpPr>
          <p:cNvPr id="5" name="Rectangle 4">
            <a:extLst>
              <a:ext uri="{FF2B5EF4-FFF2-40B4-BE49-F238E27FC236}">
                <a16:creationId xmlns:a16="http://schemas.microsoft.com/office/drawing/2014/main" id="{72AD4F47-8322-9531-C472-41AAEA107075}"/>
              </a:ext>
              <a:ext uri="{C183D7F6-B498-43B3-948B-1728B52AA6E4}">
                <adec:decorative xmlns:adec="http://schemas.microsoft.com/office/drawing/2017/decorative" val="1"/>
              </a:ext>
            </a:extLst>
          </p:cNvPr>
          <p:cNvSpPr/>
          <p:nvPr/>
        </p:nvSpPr>
        <p:spPr>
          <a:xfrm>
            <a:off x="626564" y="1170465"/>
            <a:ext cx="4104430" cy="5307090"/>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7" name="Picture 6">
            <a:extLst>
              <a:ext uri="{FF2B5EF4-FFF2-40B4-BE49-F238E27FC236}">
                <a16:creationId xmlns:a16="http://schemas.microsoft.com/office/drawing/2014/main" id="{6D9FD7F6-8D83-23BE-A155-DE7B1254D5B2}"/>
              </a:ext>
            </a:extLst>
          </p:cNvPr>
          <p:cNvPicPr>
            <a:picLocks noChangeAspect="1"/>
          </p:cNvPicPr>
          <p:nvPr/>
        </p:nvPicPr>
        <p:blipFill>
          <a:blip r:embed="rId4"/>
          <a:stretch>
            <a:fillRect/>
          </a:stretch>
        </p:blipFill>
        <p:spPr>
          <a:xfrm>
            <a:off x="671215" y="1243600"/>
            <a:ext cx="4015128" cy="5160819"/>
          </a:xfrm>
          <a:prstGeom prst="rect">
            <a:avLst/>
          </a:prstGeom>
        </p:spPr>
      </p:pic>
      <p:pic>
        <p:nvPicPr>
          <p:cNvPr id="4" name="Picture 3">
            <a:extLst>
              <a:ext uri="{FF2B5EF4-FFF2-40B4-BE49-F238E27FC236}">
                <a16:creationId xmlns:a16="http://schemas.microsoft.com/office/drawing/2014/main" id="{82D11C5C-609F-3190-B23B-A9C3B8D574F4}"/>
              </a:ext>
            </a:extLst>
          </p:cNvPr>
          <p:cNvPicPr>
            <a:picLocks noChangeAspect="1"/>
          </p:cNvPicPr>
          <p:nvPr/>
        </p:nvPicPr>
        <p:blipFill>
          <a:blip r:embed="rId5"/>
          <a:stretch>
            <a:fillRect/>
          </a:stretch>
        </p:blipFill>
        <p:spPr>
          <a:xfrm rot="19533146">
            <a:off x="457100" y="705246"/>
            <a:ext cx="1271890" cy="1232452"/>
          </a:xfrm>
          <a:prstGeom prst="rect">
            <a:avLst/>
          </a:prstGeom>
        </p:spPr>
      </p:pic>
    </p:spTree>
    <p:extLst>
      <p:ext uri="{BB962C8B-B14F-4D97-AF65-F5344CB8AC3E}">
        <p14:creationId xmlns:p14="http://schemas.microsoft.com/office/powerpoint/2010/main" val="30151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p:cTn id="7" dur="1500" fill="hold"/>
                                        <p:tgtEl>
                                          <p:spTgt spid="4"/>
                                        </p:tgtEl>
                                        <p:attrNameLst>
                                          <p:attrName>ppt_w</p:attrName>
                                        </p:attrNameLst>
                                      </p:cBhvr>
                                      <p:tavLst>
                                        <p:tav tm="0">
                                          <p:val>
                                            <p:fltVal val="0"/>
                                          </p:val>
                                        </p:tav>
                                        <p:tav tm="100000">
                                          <p:val>
                                            <p:strVal val="#ppt_w"/>
                                          </p:val>
                                        </p:tav>
                                      </p:tavLst>
                                    </p:anim>
                                    <p:anim calcmode="lin" valueType="num">
                                      <p:cBhvr>
                                        <p:cTn id="8" dur="1500" fill="hold"/>
                                        <p:tgtEl>
                                          <p:spTgt spid="4"/>
                                        </p:tgtEl>
                                        <p:attrNameLst>
                                          <p:attrName>ppt_h</p:attrName>
                                        </p:attrNameLst>
                                      </p:cBhvr>
                                      <p:tavLst>
                                        <p:tav tm="0">
                                          <p:val>
                                            <p:fltVal val="0"/>
                                          </p:val>
                                        </p:tav>
                                        <p:tav tm="100000">
                                          <p:val>
                                            <p:strVal val="#ppt_h"/>
                                          </p:val>
                                        </p:tav>
                                      </p:tavLst>
                                    </p:anim>
                                    <p:anim calcmode="lin" valueType="num">
                                      <p:cBhvr>
                                        <p:cTn id="9" dur="1500" fill="hold"/>
                                        <p:tgtEl>
                                          <p:spTgt spid="4"/>
                                        </p:tgtEl>
                                        <p:attrNameLst>
                                          <p:attrName>style.rotation</p:attrName>
                                        </p:attrNameLst>
                                      </p:cBhvr>
                                      <p:tavLst>
                                        <p:tav tm="0">
                                          <p:val>
                                            <p:fltVal val="90"/>
                                          </p:val>
                                        </p:tav>
                                        <p:tav tm="100000">
                                          <p:val>
                                            <p:fltVal val="0"/>
                                          </p:val>
                                        </p:tav>
                                      </p:tavLst>
                                    </p:anim>
                                    <p:animEffect transition="in" filter="fade">
                                      <p:cBhvr>
                                        <p:cTn id="10"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2AC21B11-9EE2-6E2C-65FE-39229571E0F4}"/>
              </a:ext>
            </a:extLst>
          </p:cNvPr>
          <p:cNvSpPr txBox="1">
            <a:spLocks/>
          </p:cNvSpPr>
          <p:nvPr/>
        </p:nvSpPr>
        <p:spPr>
          <a:xfrm>
            <a:off x="856083" y="319963"/>
            <a:ext cx="10479833" cy="825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Enrollment Option Reminders</a:t>
            </a:r>
            <a:endParaRPr kumimoji="0" lang="en-US" sz="4400" b="0" i="0" u="none" strike="noStrike" kern="1200" cap="none" spc="0" normalizeH="0" baseline="0" noProof="0" dirty="0">
              <a:ln>
                <a:noFill/>
              </a:ln>
              <a:solidFill>
                <a:srgbClr val="3CBFAE"/>
              </a:solidFill>
              <a:effectLst/>
              <a:uLnTx/>
              <a:uFillTx/>
              <a:latin typeface="Arial" panose="020B0604020202020204" pitchFamily="34" charset="0"/>
              <a:ea typeface="+mj-ea"/>
              <a:cs typeface="+mj-cs"/>
            </a:endParaRPr>
          </a:p>
        </p:txBody>
      </p:sp>
      <p:sp>
        <p:nvSpPr>
          <p:cNvPr id="3" name="Content Placeholder 3">
            <a:extLst>
              <a:ext uri="{FF2B5EF4-FFF2-40B4-BE49-F238E27FC236}">
                <a16:creationId xmlns:a16="http://schemas.microsoft.com/office/drawing/2014/main" id="{8B903331-E244-5654-AED6-666FC5ED673D}"/>
              </a:ext>
            </a:extLst>
          </p:cNvPr>
          <p:cNvSpPr txBox="1">
            <a:spLocks/>
          </p:cNvSpPr>
          <p:nvPr/>
        </p:nvSpPr>
        <p:spPr>
          <a:xfrm>
            <a:off x="924091" y="1451266"/>
            <a:ext cx="6085142" cy="4991878"/>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3300" b="1" i="0" u="sng" strike="noStrike" kern="1200" cap="none" spc="0" normalizeH="0" baseline="0" noProof="0" dirty="0">
                <a:ln>
                  <a:noFill/>
                </a:ln>
                <a:solidFill>
                  <a:srgbClr val="A15FBE"/>
                </a:solidFill>
                <a:effectLst/>
                <a:uLnTx/>
                <a:uFillTx/>
                <a:latin typeface="Arial" panose="020B0604020202020204"/>
                <a:ea typeface="+mn-ea"/>
                <a:cs typeface="+mn-cs"/>
              </a:rPr>
              <a:t>Effective July 19, 2024</a:t>
            </a:r>
          </a:p>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6FC5E7">
                    <a:lumMod val="75000"/>
                  </a:srgbClr>
                </a:solidFill>
                <a:effectLst/>
                <a:uLnTx/>
                <a:uFillTx/>
                <a:latin typeface="Arial" panose="020B0604020202020204"/>
                <a:ea typeface="+mn-ea"/>
                <a:cs typeface="+mn-cs"/>
              </a:rPr>
              <a:t>A student may option once during elementary school, once during middle/junior high school, and once during high school for a </a:t>
            </a:r>
            <a:r>
              <a:rPr kumimoji="0" lang="en-US" sz="2800" b="0" i="0" u="sng" strike="noStrike" kern="1200" cap="none" spc="0" normalizeH="0" baseline="0" noProof="0" dirty="0">
                <a:ln>
                  <a:noFill/>
                </a:ln>
                <a:solidFill>
                  <a:srgbClr val="6FC5E7">
                    <a:lumMod val="75000"/>
                  </a:srgbClr>
                </a:solidFill>
                <a:effectLst/>
                <a:uLnTx/>
                <a:uFillTx/>
                <a:latin typeface="Arial" panose="020B0604020202020204"/>
                <a:ea typeface="+mn-ea"/>
                <a:cs typeface="+mn-cs"/>
              </a:rPr>
              <a:t>total of three times. </a:t>
            </a:r>
          </a:p>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6FC5E7">
                    <a:lumMod val="75000"/>
                  </a:srgbClr>
                </a:solidFill>
                <a:effectLst/>
                <a:uLnTx/>
                <a:uFillTx/>
                <a:latin typeface="Arial" panose="020B0604020202020204"/>
                <a:ea typeface="+mn-ea"/>
                <a:cs typeface="+mn-cs"/>
              </a:rPr>
              <a:t>If option started in elementary student may seek a new option in middle/junior high or high school</a:t>
            </a:r>
          </a:p>
          <a:p>
            <a:pPr marL="228600" marR="0" lvl="0" indent="-228600" algn="l" defTabSz="914400" rtl="0" eaLnBrk="1" fontAlgn="auto" latinLnBrk="0" hangingPunct="1">
              <a:lnSpc>
                <a:spcPct val="120000"/>
              </a:lnSpc>
              <a:spcBef>
                <a:spcPts val="1000"/>
              </a:spcBef>
              <a:spcAft>
                <a:spcPts val="0"/>
              </a:spcAft>
              <a:buClrTx/>
              <a:buSzTx/>
              <a:buFont typeface="Arial"/>
              <a:buChar char="•"/>
              <a:tabLst/>
              <a:defRPr/>
            </a:pPr>
            <a:r>
              <a:rPr kumimoji="0" lang="en-US" sz="2800" b="0" i="0" u="none" strike="noStrike" kern="1200" cap="none" spc="0" normalizeH="0" baseline="0" noProof="0" dirty="0">
                <a:ln>
                  <a:noFill/>
                </a:ln>
                <a:solidFill>
                  <a:srgbClr val="6FC5E7">
                    <a:lumMod val="75000"/>
                  </a:srgbClr>
                </a:solidFill>
                <a:effectLst/>
                <a:uLnTx/>
                <a:uFillTx/>
                <a:latin typeface="Arial" panose="020B0604020202020204"/>
                <a:ea typeface="+mn-ea"/>
                <a:cs typeface="+mn-cs"/>
              </a:rPr>
              <a:t>Exceptions still available</a:t>
            </a: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A15FBE"/>
              </a:solidFill>
              <a:effectLst/>
              <a:uLnTx/>
              <a:uFillTx/>
              <a:latin typeface="Franklin Gothic Book" panose="020B05030201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2800" b="0" i="0" u="none" strike="noStrike" kern="1200" cap="none" spc="0" normalizeH="0" baseline="0" noProof="0" dirty="0">
              <a:ln>
                <a:noFill/>
              </a:ln>
              <a:solidFill>
                <a:srgbClr val="3CBFAE"/>
              </a:solidFill>
              <a:effectLst/>
              <a:uLnTx/>
              <a:uFillTx/>
              <a:latin typeface="Franklin Gothic Book" panose="020B05030201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a:buChar char="•"/>
              <a:tabLst/>
              <a:defRPr/>
            </a:pPr>
            <a:endParaRPr kumimoji="0" lang="en-US" sz="1000" b="0" i="1" u="none" strike="noStrike" kern="1200" cap="none" spc="0" normalizeH="0" baseline="0" noProof="0" dirty="0">
              <a:ln>
                <a:noFill/>
              </a:ln>
              <a:solidFill>
                <a:srgbClr val="002060"/>
              </a:solidFill>
              <a:effectLst/>
              <a:uLnTx/>
              <a:uFillTx/>
              <a:latin typeface="Arial" panose="020B0604020202020204" pitchFamily="34" charset="0"/>
              <a:ea typeface="+mn-ea"/>
              <a:cs typeface="+mn-cs"/>
            </a:endParaRPr>
          </a:p>
        </p:txBody>
      </p:sp>
      <p:pic>
        <p:nvPicPr>
          <p:cNvPr id="4" name="Picture 3">
            <a:extLst>
              <a:ext uri="{FF2B5EF4-FFF2-40B4-BE49-F238E27FC236}">
                <a16:creationId xmlns:a16="http://schemas.microsoft.com/office/drawing/2014/main" id="{515F80B4-CC48-10E1-011A-D04411BD3970}"/>
              </a:ext>
            </a:extLst>
          </p:cNvPr>
          <p:cNvPicPr>
            <a:picLocks noChangeAspect="1"/>
          </p:cNvPicPr>
          <p:nvPr/>
        </p:nvPicPr>
        <p:blipFill>
          <a:blip r:embed="rId2"/>
          <a:stretch>
            <a:fillRect/>
          </a:stretch>
        </p:blipFill>
        <p:spPr>
          <a:xfrm>
            <a:off x="7173063" y="2032004"/>
            <a:ext cx="4574333" cy="3630090"/>
          </a:xfrm>
          <a:prstGeom prst="rect">
            <a:avLst/>
          </a:prstGeom>
        </p:spPr>
      </p:pic>
    </p:spTree>
    <p:extLst>
      <p:ext uri="{BB962C8B-B14F-4D97-AF65-F5344CB8AC3E}">
        <p14:creationId xmlns:p14="http://schemas.microsoft.com/office/powerpoint/2010/main" val="273154659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E3A20D-892D-ECCB-228C-54519B631D2A}"/>
              </a:ext>
            </a:extLst>
          </p:cNvPr>
          <p:cNvSpPr txBox="1"/>
          <p:nvPr/>
        </p:nvSpPr>
        <p:spPr>
          <a:xfrm>
            <a:off x="370309" y="1663889"/>
            <a:ext cx="4735091" cy="4154984"/>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The collection is now open in the </a:t>
            </a:r>
            <a:r>
              <a:rPr kumimoji="0" lang="en-US" sz="2400" b="1" i="0" u="none" strike="noStrike" kern="1200" cap="none" spc="0" normalizeH="0" baseline="0" noProof="0" dirty="0">
                <a:ln>
                  <a:noFill/>
                </a:ln>
                <a:solidFill>
                  <a:srgbClr val="A15FBE"/>
                </a:solidFill>
                <a:effectLst/>
                <a:uLnTx/>
                <a:uFillTx/>
                <a:latin typeface="Arial" panose="020B0604020202020204"/>
                <a:ea typeface="+mn-ea"/>
                <a:cs typeface="+mn-cs"/>
              </a:rPr>
              <a:t>New Portal</a:t>
            </a:r>
            <a:br>
              <a:rPr kumimoji="0" lang="en-US" sz="2400" b="1" i="0" u="none" strike="noStrike" kern="1200" cap="none" spc="0" normalizeH="0" baseline="0" noProof="0" dirty="0">
                <a:ln>
                  <a:noFill/>
                </a:ln>
                <a:solidFill>
                  <a:srgbClr val="A15FBE"/>
                </a:solidFill>
                <a:effectLst/>
                <a:uLnTx/>
                <a:uFillTx/>
                <a:latin typeface="Arial" panose="020B0604020202020204"/>
                <a:ea typeface="+mn-ea"/>
                <a:cs typeface="+mn-cs"/>
              </a:rPr>
            </a:br>
            <a:endParaRPr kumimoji="0" lang="en-US" sz="2400" b="1" i="0" u="none" strike="noStrike" kern="1200" cap="none" spc="0" normalizeH="0" baseline="0" noProof="0" dirty="0">
              <a:ln>
                <a:noFill/>
              </a:ln>
              <a:solidFill>
                <a:srgbClr val="A15FBE"/>
              </a:solidFill>
              <a:effectLst/>
              <a:uLnTx/>
              <a:uFillTx/>
              <a:latin typeface="Arial" panose="020B060402020202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Report all option in applications received between June 1</a:t>
            </a:r>
            <a:r>
              <a:rPr kumimoji="0" lang="en-US" sz="2400" b="0" i="0" u="none" strike="noStrike" kern="1200" cap="none" spc="0" normalizeH="0" baseline="30000" noProof="0" dirty="0">
                <a:ln>
                  <a:noFill/>
                </a:ln>
                <a:solidFill>
                  <a:srgbClr val="A15FBE"/>
                </a:solidFill>
                <a:effectLst/>
                <a:uLnTx/>
                <a:uFillTx/>
                <a:latin typeface="Arial" panose="020B0604020202020204"/>
                <a:ea typeface="+mn-ea"/>
                <a:cs typeface="+mn-cs"/>
              </a:rPr>
              <a:t>st</a:t>
            </a: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 &amp; May 31</a:t>
            </a:r>
            <a:r>
              <a:rPr kumimoji="0" lang="en-US" sz="2400" b="0" i="0" u="none" strike="noStrike" kern="1200" cap="none" spc="0" normalizeH="0" baseline="30000" noProof="0" dirty="0">
                <a:ln>
                  <a:noFill/>
                </a:ln>
                <a:solidFill>
                  <a:srgbClr val="A15FBE"/>
                </a:solidFill>
                <a:effectLst/>
                <a:uLnTx/>
                <a:uFillTx/>
                <a:latin typeface="Arial" panose="020B0604020202020204"/>
                <a:ea typeface="+mn-ea"/>
                <a:cs typeface="+mn-cs"/>
              </a:rPr>
              <a:t>st</a:t>
            </a: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 regardless of the school year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Collection </a:t>
            </a:r>
            <a:r>
              <a:rPr kumimoji="0" lang="en-US" sz="2400" b="1" i="0" u="sng" strike="noStrike" kern="1200" cap="none" spc="0" normalizeH="0" baseline="0" noProof="0" dirty="0">
                <a:ln>
                  <a:noFill/>
                </a:ln>
                <a:solidFill>
                  <a:srgbClr val="A15FBE"/>
                </a:solidFill>
                <a:effectLst/>
                <a:uLnTx/>
                <a:uFillTx/>
                <a:latin typeface="Arial" panose="020B0604020202020204"/>
                <a:ea typeface="+mn-ea"/>
                <a:cs typeface="+mn-cs"/>
              </a:rPr>
              <a:t>must</a:t>
            </a:r>
            <a:r>
              <a:rPr kumimoji="0" lang="en-US" sz="2400" b="1" i="0" u="none" strike="noStrike" kern="1200" cap="none" spc="0" normalizeH="0" baseline="0" noProof="0" dirty="0">
                <a:ln>
                  <a:noFill/>
                </a:ln>
                <a:solidFill>
                  <a:srgbClr val="A15FBE"/>
                </a:solidFill>
                <a:effectLst/>
                <a:uLnTx/>
                <a:uFillTx/>
                <a:latin typeface="Arial" panose="020B0604020202020204"/>
                <a:ea typeface="+mn-ea"/>
                <a:cs typeface="+mn-cs"/>
              </a:rPr>
              <a:t> </a:t>
            </a: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be submitted &amp; approved by </a:t>
            </a:r>
            <a:r>
              <a:rPr kumimoji="0" lang="en-US" sz="2400" b="1" i="0" u="none" strike="noStrike" kern="1200" cap="none" spc="0" normalizeH="0" baseline="0" noProof="0" dirty="0">
                <a:ln>
                  <a:noFill/>
                </a:ln>
                <a:solidFill>
                  <a:srgbClr val="A15FBE"/>
                </a:solidFill>
                <a:effectLst/>
                <a:uLnTx/>
                <a:uFillTx/>
                <a:latin typeface="Arial" panose="020B0604020202020204"/>
                <a:ea typeface="+mn-ea"/>
                <a:cs typeface="+mn-cs"/>
              </a:rPr>
              <a:t>July 31</a:t>
            </a:r>
            <a:r>
              <a:rPr kumimoji="0" lang="en-US" sz="2400" b="1" i="0" u="none" strike="noStrike" kern="1200" cap="none" spc="0" normalizeH="0" baseline="30000" noProof="0" dirty="0">
                <a:ln>
                  <a:noFill/>
                </a:ln>
                <a:solidFill>
                  <a:srgbClr val="A15FBE"/>
                </a:solidFill>
                <a:effectLst/>
                <a:uLnTx/>
                <a:uFillTx/>
                <a:latin typeface="Arial" panose="020B0604020202020204"/>
                <a:ea typeface="+mn-ea"/>
                <a:cs typeface="+mn-cs"/>
              </a:rPr>
              <a:t>st</a:t>
            </a:r>
            <a:endParaRPr kumimoji="0" lang="en-US" sz="2400" b="1" i="0" u="none" strike="noStrike" kern="1200" cap="none" spc="0" normalizeH="0" baseline="0" noProof="0" dirty="0">
              <a:ln>
                <a:noFill/>
              </a:ln>
              <a:solidFill>
                <a:srgbClr val="A15FBE"/>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A15FBE"/>
                </a:solidFill>
                <a:effectLst/>
                <a:uLnTx/>
                <a:uFillTx/>
                <a:latin typeface="Arial" panose="020B0604020202020204"/>
                <a:ea typeface="+mn-ea"/>
                <a:cs typeface="+mn-cs"/>
              </a:rPr>
              <a:t>	</a:t>
            </a:r>
            <a:r>
              <a:rPr kumimoji="0" lang="en-US" sz="2400" b="0" i="0" u="none" strike="noStrike" kern="1200" cap="none" spc="0" normalizeH="0" baseline="0" noProof="0" dirty="0">
                <a:ln>
                  <a:noFill/>
                </a:ln>
                <a:solidFill>
                  <a:srgbClr val="6FC5E7">
                    <a:lumMod val="75000"/>
                  </a:srgbClr>
                </a:solidFill>
                <a:effectLst/>
                <a:uLnTx/>
                <a:uFillTx/>
                <a:latin typeface="Arial" panose="020B0604020202020204"/>
                <a:ea typeface="+mn-ea"/>
                <a:cs typeface="+mn-cs"/>
              </a:rPr>
              <a:t>- Legislative Requirement</a:t>
            </a:r>
          </a:p>
        </p:txBody>
      </p:sp>
      <p:sp>
        <p:nvSpPr>
          <p:cNvPr id="4" name="Title 4">
            <a:extLst>
              <a:ext uri="{FF2B5EF4-FFF2-40B4-BE49-F238E27FC236}">
                <a16:creationId xmlns:a16="http://schemas.microsoft.com/office/drawing/2014/main" id="{107310CF-6767-5D66-C220-A50F2DC35A97}"/>
              </a:ext>
            </a:extLst>
          </p:cNvPr>
          <p:cNvSpPr txBox="1">
            <a:spLocks/>
          </p:cNvSpPr>
          <p:nvPr/>
        </p:nvSpPr>
        <p:spPr>
          <a:xfrm>
            <a:off x="856083" y="332663"/>
            <a:ext cx="10459617" cy="8255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200" b="1" i="0" u="none" strike="noStrike" kern="1200" cap="none" spc="0" normalizeH="0" baseline="0" noProof="0" dirty="0">
                <a:ln>
                  <a:noFill/>
                </a:ln>
                <a:solidFill>
                  <a:srgbClr val="3CBFAE"/>
                </a:solidFill>
                <a:effectLst/>
                <a:uLnTx/>
                <a:uFillTx/>
                <a:latin typeface="Arial" panose="020B0604020202020204" pitchFamily="34" charset="0"/>
                <a:ea typeface="+mj-ea"/>
                <a:cs typeface="+mj-cs"/>
              </a:rPr>
              <a:t>Enrollment Option Rejection Collection</a:t>
            </a:r>
            <a:endParaRPr kumimoji="0" lang="en-US" sz="4200" b="0" i="0" u="none" strike="noStrike" kern="1200" cap="none" spc="0" normalizeH="0" baseline="0" noProof="0" dirty="0">
              <a:ln>
                <a:noFill/>
              </a:ln>
              <a:solidFill>
                <a:srgbClr val="3CBFAE"/>
              </a:solidFill>
              <a:effectLst/>
              <a:uLnTx/>
              <a:uFillTx/>
              <a:latin typeface="Arial" panose="020B0604020202020204" pitchFamily="34" charset="0"/>
              <a:ea typeface="+mj-ea"/>
              <a:cs typeface="+mj-cs"/>
            </a:endParaRPr>
          </a:p>
        </p:txBody>
      </p:sp>
      <p:pic>
        <p:nvPicPr>
          <p:cNvPr id="18" name="Picture 17">
            <a:extLst>
              <a:ext uri="{FF2B5EF4-FFF2-40B4-BE49-F238E27FC236}">
                <a16:creationId xmlns:a16="http://schemas.microsoft.com/office/drawing/2014/main" id="{4F3F75E7-E9C6-ED66-4C22-802BA10B8DD0}"/>
              </a:ext>
            </a:extLst>
          </p:cNvPr>
          <p:cNvPicPr>
            <a:picLocks noChangeAspect="1"/>
          </p:cNvPicPr>
          <p:nvPr/>
        </p:nvPicPr>
        <p:blipFill>
          <a:blip r:embed="rId2"/>
          <a:stretch>
            <a:fillRect/>
          </a:stretch>
        </p:blipFill>
        <p:spPr>
          <a:xfrm>
            <a:off x="5638801" y="1158163"/>
            <a:ext cx="6267030" cy="5166437"/>
          </a:xfrm>
          <a:prstGeom prst="rect">
            <a:avLst/>
          </a:prstGeom>
        </p:spPr>
      </p:pic>
      <p:sp>
        <p:nvSpPr>
          <p:cNvPr id="19" name="Rectangle 18">
            <a:extLst>
              <a:ext uri="{FF2B5EF4-FFF2-40B4-BE49-F238E27FC236}">
                <a16:creationId xmlns:a16="http://schemas.microsoft.com/office/drawing/2014/main" id="{18EA97A4-0B93-2B5B-B999-2C6E9F6FF2FE}"/>
              </a:ext>
              <a:ext uri="{C183D7F6-B498-43B3-948B-1728B52AA6E4}">
                <adec:decorative xmlns:adec="http://schemas.microsoft.com/office/drawing/2017/decorative" val="1"/>
              </a:ext>
            </a:extLst>
          </p:cNvPr>
          <p:cNvSpPr/>
          <p:nvPr/>
        </p:nvSpPr>
        <p:spPr>
          <a:xfrm>
            <a:off x="5514975" y="1158163"/>
            <a:ext cx="6390855" cy="5367173"/>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22513486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84C90E-55A2-B674-8A93-E0A6ADEDADBC}"/>
              </a:ext>
            </a:extLst>
          </p:cNvPr>
          <p:cNvSpPr>
            <a:spLocks noGrp="1"/>
          </p:cNvSpPr>
          <p:nvPr>
            <p:ph type="title"/>
          </p:nvPr>
        </p:nvSpPr>
        <p:spPr/>
        <p:txBody>
          <a:bodyPr>
            <a:noAutofit/>
          </a:bodyPr>
          <a:lstStyle/>
          <a:p>
            <a:pPr algn="ctr"/>
            <a:r>
              <a:rPr lang="en-US" sz="4400" dirty="0"/>
              <a:t>TEEOSA 101</a:t>
            </a:r>
            <a:br>
              <a:rPr lang="en-US" sz="4400" dirty="0"/>
            </a:br>
            <a:r>
              <a:rPr lang="en-US" sz="4400" dirty="0"/>
              <a:t>STATE AID CALCULATION </a:t>
            </a:r>
            <a:br>
              <a:rPr lang="en-US" sz="4400" b="1" i="1" dirty="0"/>
            </a:br>
            <a:br>
              <a:rPr lang="en-US" sz="3200" b="1" i="1" dirty="0"/>
            </a:br>
            <a:r>
              <a:rPr lang="en-US" sz="4400" dirty="0"/>
              <a:t>Michelle Cartwright</a:t>
            </a:r>
            <a:br>
              <a:rPr lang="en-US" sz="4400" i="1" dirty="0"/>
            </a:br>
            <a:endParaRPr lang="en-US" sz="4400" dirty="0"/>
          </a:p>
        </p:txBody>
      </p:sp>
    </p:spTree>
    <p:extLst>
      <p:ext uri="{BB962C8B-B14F-4D97-AF65-F5344CB8AC3E}">
        <p14:creationId xmlns:p14="http://schemas.microsoft.com/office/powerpoint/2010/main" val="230888518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0" name="Rectangle 9">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nvGrpSpPr>
          <p:cNvPr id="12" name="Group 11">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13" name="Freeform: Shape 12">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4" name="Freeform: Shape 13">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5" name="Freeform: Shape 14">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16" name="Freeform: Shape 15">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3" name="Title 2">
            <a:extLst>
              <a:ext uri="{FF2B5EF4-FFF2-40B4-BE49-F238E27FC236}">
                <a16:creationId xmlns:a16="http://schemas.microsoft.com/office/drawing/2014/main" id="{AD1EC030-03FB-831D-25A2-1F69F2A32540}"/>
              </a:ext>
            </a:extLst>
          </p:cNvPr>
          <p:cNvSpPr>
            <a:spLocks noGrp="1"/>
          </p:cNvSpPr>
          <p:nvPr>
            <p:ph type="title"/>
          </p:nvPr>
        </p:nvSpPr>
        <p:spPr>
          <a:xfrm>
            <a:off x="243832" y="274909"/>
            <a:ext cx="11704030" cy="1131069"/>
          </a:xfrm>
        </p:spPr>
        <p:txBody>
          <a:bodyPr vert="horz" lIns="91440" tIns="45720" rIns="91440" bIns="45720" rtlCol="0" anchor="ctr">
            <a:normAutofit/>
          </a:bodyPr>
          <a:lstStyle/>
          <a:p>
            <a:pPr algn="ctr"/>
            <a:r>
              <a:rPr kumimoji="0" lang="en-US" sz="6600" b="1" i="0" u="none" strike="noStrike" kern="1200" cap="none" spc="0" normalizeH="0" baseline="0" noProof="0" dirty="0">
                <a:ln>
                  <a:noFill/>
                </a:ln>
                <a:solidFill>
                  <a:schemeClr val="tx1"/>
                </a:solidFill>
                <a:effectLst/>
                <a:uLnTx/>
                <a:uFillTx/>
                <a:ea typeface="+mn-ea"/>
                <a:cs typeface="Times New Roman" panose="02020603050405020304" pitchFamily="18" charset="0"/>
              </a:rPr>
              <a:t>What is TEEOSA?</a:t>
            </a:r>
            <a:endParaRPr lang="en-US" sz="4000" b="1" kern="1200" dirty="0">
              <a:solidFill>
                <a:schemeClr val="tx2">
                  <a:lumMod val="60000"/>
                  <a:lumOff val="40000"/>
                </a:schemeClr>
              </a:solidFill>
              <a:ea typeface="+mj-ea"/>
              <a:cs typeface="+mj-cs"/>
            </a:endParaRPr>
          </a:p>
        </p:txBody>
      </p:sp>
      <p:grpSp>
        <p:nvGrpSpPr>
          <p:cNvPr id="18" name="Group 17">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19" name="Freeform: Shape 18">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0" name="Freeform: Shape 19">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1" name="Freeform: Shape 20">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sp>
          <p:nvSpPr>
            <p:cNvPr id="22" name="Freeform: Shape 21">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Tw Cen MT" panose="020B0602020104020603"/>
                <a:ea typeface="+mn-ea"/>
                <a:cs typeface="+mn-cs"/>
              </a:endParaRPr>
            </a:p>
          </p:txBody>
        </p:sp>
      </p:grpSp>
      <p:sp>
        <p:nvSpPr>
          <p:cNvPr id="23" name="TextBox 22">
            <a:extLst>
              <a:ext uri="{FF2B5EF4-FFF2-40B4-BE49-F238E27FC236}">
                <a16:creationId xmlns:a16="http://schemas.microsoft.com/office/drawing/2014/main" id="{6F358B18-FF15-15EF-FAA3-6FE2DBDF89A8}"/>
              </a:ext>
            </a:extLst>
          </p:cNvPr>
          <p:cNvSpPr txBox="1"/>
          <p:nvPr/>
        </p:nvSpPr>
        <p:spPr>
          <a:xfrm>
            <a:off x="701215" y="1927047"/>
            <a:ext cx="3841595" cy="4516636"/>
          </a:xfrm>
          <a:prstGeom prst="round2DiagRect">
            <a:avLst/>
          </a:prstGeom>
          <a:solidFill>
            <a:srgbClr val="FFFFFF"/>
          </a:solidFill>
          <a:ln w="12700" cap="flat" cmpd="sng" algn="ctr">
            <a:solidFill>
              <a:srgbClr val="001689"/>
            </a:solidFill>
            <a:prstDash val="solid"/>
            <a:miter lim="800000"/>
          </a:ln>
          <a:effectLst/>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w="1905"/>
                <a:solidFill>
                  <a:srgbClr val="E46416"/>
                </a:solidFill>
                <a:effectLst>
                  <a:innerShdw blurRad="69850" dist="43180" dir="5400000">
                    <a:srgbClr val="000000">
                      <a:alpha val="65000"/>
                    </a:srgbClr>
                  </a:innerShdw>
                </a:effectLst>
                <a:uLnTx/>
                <a:uFillTx/>
                <a:latin typeface="Tw Cen MT" panose="020B0602020104020603"/>
                <a:ea typeface="+mn-ea"/>
                <a:cs typeface="Times New Roman" panose="02020603050405020304" pitchFamily="18" charset="0"/>
              </a:rPr>
              <a:t>T</a:t>
            </a:r>
            <a:r>
              <a:rPr kumimoji="0" lang="en-US" sz="4000" b="0" i="0" u="none" strike="noStrike" kern="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ax</a:t>
            </a:r>
            <a:r>
              <a:rPr kumimoji="0" lang="en-US" sz="44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br>
              <a:rPr kumimoji="0" lang="en-US" sz="44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br>
            <a:r>
              <a:rPr kumimoji="0" lang="en-US" sz="4400" b="1" i="0" u="none" strike="noStrike" kern="0" cap="none" spc="0" normalizeH="0" baseline="0" noProof="0" dirty="0">
                <a:ln w="1905"/>
                <a:solidFill>
                  <a:srgbClr val="E46416"/>
                </a:solidFill>
                <a:effectLst>
                  <a:innerShdw blurRad="69850" dist="43180" dir="5400000">
                    <a:srgbClr val="000000">
                      <a:alpha val="65000"/>
                    </a:srgbClr>
                  </a:innerShdw>
                </a:effectLst>
                <a:uLnTx/>
                <a:uFillTx/>
                <a:latin typeface="Tw Cen MT" panose="020B0602020104020603"/>
                <a:ea typeface="+mn-ea"/>
                <a:cs typeface="Times New Roman" panose="02020603050405020304" pitchFamily="18" charset="0"/>
              </a:rPr>
              <a:t>E</a:t>
            </a:r>
            <a:r>
              <a:rPr kumimoji="0" lang="en-US" sz="4000" b="0" i="0" u="none" strike="noStrike" kern="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quity and</a:t>
            </a:r>
            <a:r>
              <a:rPr kumimoji="0" lang="en-US" sz="40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r>
              <a:rPr kumimoji="0" lang="en-US" sz="4400" b="1" i="0" u="none" strike="noStrike" kern="0" cap="none" spc="0" normalizeH="0" baseline="0" noProof="0" dirty="0">
                <a:ln w="1905"/>
                <a:solidFill>
                  <a:srgbClr val="E46416"/>
                </a:solidFill>
                <a:effectLst>
                  <a:innerShdw blurRad="69850" dist="43180" dir="5400000">
                    <a:srgbClr val="000000">
                      <a:alpha val="65000"/>
                    </a:srgbClr>
                  </a:innerShdw>
                </a:effectLst>
                <a:uLnTx/>
                <a:uFillTx/>
                <a:latin typeface="Tw Cen MT" panose="020B0602020104020603"/>
                <a:ea typeface="+mn-ea"/>
                <a:cs typeface="Times New Roman" panose="02020603050405020304" pitchFamily="18" charset="0"/>
              </a:rPr>
              <a:t>E</a:t>
            </a:r>
            <a:r>
              <a:rPr kumimoji="0" lang="en-US" sz="4000" b="0" i="0" u="none" strike="noStrike" kern="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ducational</a:t>
            </a:r>
            <a:r>
              <a:rPr kumimoji="0" lang="en-US" sz="44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r>
              <a:rPr kumimoji="0" lang="en-US" sz="4400" b="1" i="0" u="none" strike="noStrike" kern="0" cap="none" spc="0" normalizeH="0" baseline="0" noProof="0" dirty="0">
                <a:ln w="1905"/>
                <a:solidFill>
                  <a:srgbClr val="E46416"/>
                </a:solidFill>
                <a:effectLst>
                  <a:innerShdw blurRad="69850" dist="43180" dir="5400000">
                    <a:srgbClr val="000000">
                      <a:alpha val="65000"/>
                    </a:srgbClr>
                  </a:innerShdw>
                </a:effectLst>
                <a:uLnTx/>
                <a:uFillTx/>
                <a:latin typeface="Tw Cen MT" panose="020B0602020104020603"/>
                <a:ea typeface="+mn-ea"/>
                <a:cs typeface="Times New Roman" panose="02020603050405020304" pitchFamily="18" charset="0"/>
              </a:rPr>
              <a:t>O</a:t>
            </a:r>
            <a:r>
              <a:rPr kumimoji="0" lang="en-US" sz="4000" b="0" i="0" u="none" strike="noStrike" kern="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pportunities</a:t>
            </a:r>
            <a:br>
              <a:rPr kumimoji="0" lang="en-US" sz="44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br>
            <a:r>
              <a:rPr kumimoji="0" lang="en-US" sz="4400" b="1" i="0" u="none" strike="noStrike" kern="0" cap="none" spc="0" normalizeH="0" baseline="0" noProof="0" dirty="0">
                <a:ln w="1905"/>
                <a:solidFill>
                  <a:srgbClr val="E46416"/>
                </a:solidFill>
                <a:effectLst>
                  <a:innerShdw blurRad="69850" dist="43180" dir="5400000">
                    <a:srgbClr val="000000">
                      <a:alpha val="65000"/>
                    </a:srgbClr>
                  </a:innerShdw>
                </a:effectLst>
                <a:uLnTx/>
                <a:uFillTx/>
                <a:latin typeface="Tw Cen MT" panose="020B0602020104020603"/>
                <a:ea typeface="+mn-ea"/>
                <a:cs typeface="Times New Roman" panose="02020603050405020304" pitchFamily="18" charset="0"/>
              </a:rPr>
              <a:t>S</a:t>
            </a:r>
            <a:r>
              <a:rPr kumimoji="0" lang="en-US" sz="4000" b="0" i="0" u="none" strike="noStrike" kern="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upport</a:t>
            </a:r>
            <a:r>
              <a:rPr kumimoji="0" lang="en-US" sz="44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0" cap="none" spc="0" normalizeH="0" baseline="0" noProof="0" dirty="0">
                <a:ln w="1905"/>
                <a:solidFill>
                  <a:srgbClr val="E46416"/>
                </a:solidFill>
                <a:effectLst>
                  <a:innerShdw blurRad="69850" dist="43180" dir="5400000">
                    <a:srgbClr val="000000">
                      <a:alpha val="65000"/>
                    </a:srgbClr>
                  </a:innerShdw>
                </a:effectLst>
                <a:uLnTx/>
                <a:uFillTx/>
                <a:latin typeface="Tw Cen MT" panose="020B0602020104020603"/>
                <a:ea typeface="+mn-ea"/>
                <a:cs typeface="Times New Roman" panose="02020603050405020304" pitchFamily="18" charset="0"/>
              </a:rPr>
              <a:t>A</a:t>
            </a:r>
            <a:r>
              <a:rPr kumimoji="0" lang="en-US" sz="4000" b="0" i="0" u="none" strike="noStrike" kern="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ct</a:t>
            </a:r>
            <a:r>
              <a:rPr kumimoji="0" lang="en-US" sz="4000" b="0" i="0" u="none" strike="noStrike" kern="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p>
        </p:txBody>
      </p:sp>
      <p:sp>
        <p:nvSpPr>
          <p:cNvPr id="24" name="Rectangle 23">
            <a:extLst>
              <a:ext uri="{FF2B5EF4-FFF2-40B4-BE49-F238E27FC236}">
                <a16:creationId xmlns:a16="http://schemas.microsoft.com/office/drawing/2014/main" id="{BFE83D32-36C5-A366-6585-2195DAE78EB3}"/>
              </a:ext>
            </a:extLst>
          </p:cNvPr>
          <p:cNvSpPr/>
          <p:nvPr/>
        </p:nvSpPr>
        <p:spPr>
          <a:xfrm>
            <a:off x="5476417" y="2047238"/>
            <a:ext cx="5803925" cy="397031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Statute that </a:t>
            </a:r>
            <a:r>
              <a:rPr kumimoji="0" lang="en-US" sz="2800" b="0" i="0" u="sng" strike="noStrike" kern="1200" cap="none" spc="0" normalizeH="0" baseline="0" noProof="0" dirty="0">
                <a:ln>
                  <a:noFill/>
                </a:ln>
                <a:solidFill>
                  <a:srgbClr val="E46416"/>
                </a:solidFill>
                <a:effectLst/>
                <a:uLnTx/>
                <a:uFillTx/>
                <a:latin typeface="Tw Cen MT" panose="020B0602020104020603"/>
                <a:ea typeface="+mn-ea"/>
                <a:cs typeface="Times New Roman" panose="02020603050405020304" pitchFamily="18" charset="0"/>
              </a:rPr>
              <a:t>defines</a:t>
            </a:r>
            <a:r>
              <a:rPr kumimoji="0" lang="en-US" sz="2800" b="1" i="0" u="none" strike="noStrike" kern="1200" cap="none" spc="0" normalizeH="0" baseline="0" noProof="0" dirty="0">
                <a:ln>
                  <a:noFill/>
                </a:ln>
                <a:solidFill>
                  <a:srgbClr val="9C5252">
                    <a:lumMod val="75000"/>
                  </a:srgbClr>
                </a:solidFill>
                <a:effectLst/>
                <a:uLnTx/>
                <a:uFillTx/>
                <a:latin typeface="Tw Cen MT" panose="020B0602020104020603"/>
                <a:ea typeface="+mn-ea"/>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State</a:t>
            </a: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Aid</a:t>
            </a: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Creates the </a:t>
            </a:r>
            <a:r>
              <a:rPr kumimoji="0" lang="en-US" sz="2800" b="0" i="0" u="sng" strike="noStrike" kern="1200" cap="none" spc="0" normalizeH="0" baseline="0" noProof="0" dirty="0">
                <a:ln>
                  <a:noFill/>
                </a:ln>
                <a:solidFill>
                  <a:srgbClr val="E46416"/>
                </a:solidFill>
                <a:effectLst/>
                <a:uLnTx/>
                <a:uFillTx/>
                <a:latin typeface="Tw Cen MT" panose="020B0602020104020603"/>
                <a:ea typeface="+mn-ea"/>
                <a:cs typeface="Times New Roman" panose="02020603050405020304" pitchFamily="18" charset="0"/>
              </a:rPr>
              <a:t>basic concept </a:t>
            </a: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for the present state aid formula</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Equalization Aid and Foundation Aid </a:t>
            </a: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r>
              <a:rPr kumimoji="0" lang="en-US" sz="2800" b="0" i="0" u="sng" strike="noStrike" kern="1200" cap="none" spc="0" normalizeH="0" baseline="0" noProof="0" dirty="0">
                <a:ln>
                  <a:noFill/>
                </a:ln>
                <a:solidFill>
                  <a:srgbClr val="E46416"/>
                </a:solidFill>
                <a:effectLst/>
                <a:uLnTx/>
                <a:uFillTx/>
                <a:latin typeface="Tw Cen MT" panose="020B0602020104020603"/>
                <a:ea typeface="+mn-ea"/>
                <a:cs typeface="Times New Roman" panose="02020603050405020304" pitchFamily="18" charset="0"/>
              </a:rPr>
              <a:t>largest components</a:t>
            </a: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rPr>
              <a:t> </a:t>
            </a: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of State Aid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Times New Roman" panose="02020603050405020304" pitchFamily="18"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w Cen MT" panose="020B0602020104020603"/>
                <a:ea typeface="+mn-ea"/>
                <a:cs typeface="Times New Roman" panose="02020603050405020304" pitchFamily="18" charset="0"/>
              </a:rPr>
              <a:t>Complex matrix of formulas</a:t>
            </a:r>
          </a:p>
        </p:txBody>
      </p:sp>
    </p:spTree>
    <p:extLst>
      <p:ext uri="{BB962C8B-B14F-4D97-AF65-F5344CB8AC3E}">
        <p14:creationId xmlns:p14="http://schemas.microsoft.com/office/powerpoint/2010/main" val="8801546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8656763" y="1426607"/>
            <a:ext cx="2359999" cy="4594778"/>
          </a:xfrm>
          <a:prstGeom prst="roundRect">
            <a:avLst>
              <a:gd name="adj" fmla="val 8887"/>
            </a:avLst>
          </a:prstGeom>
          <a:solidFill>
            <a:schemeClr val="accent4">
              <a:lumMod val="40000"/>
              <a:lumOff val="60000"/>
            </a:schemeClr>
          </a:solidFill>
          <a:ln w="12700" cap="flat" cmpd="sng" algn="ctr">
            <a:solidFill>
              <a:sysClr val="windowText" lastClr="000000">
                <a:shade val="50000"/>
              </a:sysClr>
            </a:solidFill>
            <a:prstDash val="solid"/>
            <a:miter lim="800000"/>
          </a:ln>
          <a:effectLst/>
        </p:spPr>
        <p:txBody>
          <a:bodyPr wrap="square" rtlCol="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800" b="1" i="1" u="sng"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1" u="sng"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Decodes</a:t>
            </a:r>
            <a:r>
              <a:rPr kumimoji="0" lang="en-US" sz="24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the components of Equalization Aid</a:t>
            </a:r>
            <a:endParaRPr kumimoji="0" lang="en-US" sz="20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1" u="sng"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Resource</a:t>
            </a:r>
            <a:r>
              <a:rPr kumimoji="0" lang="en-US" sz="2400" b="0" i="0" u="sng"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 </a:t>
            </a:r>
            <a:r>
              <a:rPr kumimoji="0" lang="en-US" sz="24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for more detailed information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1" u="sng"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Available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rPr>
              <a:t>on NDE’s website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F1646">
                  <a:lumMod val="60000"/>
                  <a:lumOff val="40000"/>
                </a:srgbClr>
              </a:solidFill>
              <a:effectLst/>
              <a:uLnTx/>
              <a:uFillTx/>
              <a:latin typeface="Tw Cen MT" panose="020B0602020104020603"/>
              <a:ea typeface="+mn-ea"/>
              <a:cs typeface="+mn-cs"/>
            </a:endParaRPr>
          </a:p>
        </p:txBody>
      </p:sp>
      <p:pic>
        <p:nvPicPr>
          <p:cNvPr id="3" name="Picture 2">
            <a:extLst>
              <a:ext uri="{FF2B5EF4-FFF2-40B4-BE49-F238E27FC236}">
                <a16:creationId xmlns:a16="http://schemas.microsoft.com/office/drawing/2014/main" id="{13CE74C5-B917-30C6-4D02-E1631D79D4F1}"/>
              </a:ext>
            </a:extLst>
          </p:cNvPr>
          <p:cNvPicPr>
            <a:picLocks noChangeAspect="1"/>
          </p:cNvPicPr>
          <p:nvPr/>
        </p:nvPicPr>
        <p:blipFill>
          <a:blip r:embed="rId2">
            <a:extLst>
              <a:ext uri="{28A0092B-C50C-407E-A947-70E740481C1C}">
                <a14:useLocalDpi xmlns:a14="http://schemas.microsoft.com/office/drawing/2010/main" val="0"/>
              </a:ext>
            </a:extLst>
          </a:blip>
          <a:srcRect t="9" b="9"/>
          <a:stretch/>
        </p:blipFill>
        <p:spPr>
          <a:xfrm>
            <a:off x="1019915" y="1481058"/>
            <a:ext cx="6809252" cy="4485875"/>
          </a:xfrm>
          <a:prstGeom prst="rect">
            <a:avLst/>
          </a:prstGeom>
        </p:spPr>
      </p:pic>
      <p:sp>
        <p:nvSpPr>
          <p:cNvPr id="6" name="Title 5">
            <a:extLst>
              <a:ext uri="{FF2B5EF4-FFF2-40B4-BE49-F238E27FC236}">
                <a16:creationId xmlns:a16="http://schemas.microsoft.com/office/drawing/2014/main" id="{120CE08C-D32D-CFD1-E99B-0082CDC02035}"/>
              </a:ext>
            </a:extLst>
          </p:cNvPr>
          <p:cNvSpPr>
            <a:spLocks noGrp="1"/>
          </p:cNvSpPr>
          <p:nvPr>
            <p:ph type="title"/>
          </p:nvPr>
        </p:nvSpPr>
        <p:spPr>
          <a:xfrm>
            <a:off x="909319" y="29188"/>
            <a:ext cx="10415173" cy="924457"/>
          </a:xfrm>
        </p:spPr>
        <p:txBody>
          <a:bodyPr/>
          <a:lstStyle/>
          <a:p>
            <a:pPr algn="ctr"/>
            <a:r>
              <a:rPr lang="en-US" dirty="0"/>
              <a:t>TEEOSA Document</a:t>
            </a:r>
          </a:p>
        </p:txBody>
      </p:sp>
      <p:sp>
        <p:nvSpPr>
          <p:cNvPr id="2" name="TextBox 1">
            <a:extLst>
              <a:ext uri="{FF2B5EF4-FFF2-40B4-BE49-F238E27FC236}">
                <a16:creationId xmlns:a16="http://schemas.microsoft.com/office/drawing/2014/main" id="{15988B0F-A0D3-315C-094E-25BA851A53EA}"/>
              </a:ext>
            </a:extLst>
          </p:cNvPr>
          <p:cNvSpPr txBox="1"/>
          <p:nvPr/>
        </p:nvSpPr>
        <p:spPr>
          <a:xfrm>
            <a:off x="0" y="6411774"/>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hlinkClick r:id="rId3">
                  <a:extLst>
                    <a:ext uri="{A12FA001-AC4F-418D-AE19-62706E023703}">
                      <ahyp:hlinkClr xmlns:ahyp="http://schemas.microsoft.com/office/drawing/2018/hyperlinkcolor" val="tx"/>
                    </a:ext>
                  </a:extLst>
                </a:hlinkClick>
              </a:rPr>
              <a:t>https://www.education.ne.gov/fos/state-aid/</a:t>
            </a:r>
            <a:endPar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32699126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71A3B-A194-8DA0-E59F-C720ABD899C7}"/>
              </a:ext>
            </a:extLst>
          </p:cNvPr>
          <p:cNvSpPr>
            <a:spLocks noGrp="1"/>
          </p:cNvSpPr>
          <p:nvPr>
            <p:ph type="title"/>
          </p:nvPr>
        </p:nvSpPr>
        <p:spPr>
          <a:xfrm>
            <a:off x="838200" y="94590"/>
            <a:ext cx="10515600" cy="949762"/>
          </a:xfrm>
        </p:spPr>
        <p:txBody>
          <a:bodyPr/>
          <a:lstStyle/>
          <a:p>
            <a:pPr algn="ctr"/>
            <a:r>
              <a:rPr lang="en-US" dirty="0"/>
              <a:t>TEEOSA FAQ Document</a:t>
            </a:r>
            <a:endParaRPr lang="en-US" dirty="0">
              <a:solidFill>
                <a:schemeClr val="accent2"/>
              </a:solidFill>
            </a:endParaRPr>
          </a:p>
        </p:txBody>
      </p:sp>
      <p:sp>
        <p:nvSpPr>
          <p:cNvPr id="4" name="Content Placeholder 3">
            <a:extLst>
              <a:ext uri="{FF2B5EF4-FFF2-40B4-BE49-F238E27FC236}">
                <a16:creationId xmlns:a16="http://schemas.microsoft.com/office/drawing/2014/main" id="{1DFE3C98-CB4A-395B-C8A9-F47D86FEDA24}"/>
              </a:ext>
            </a:extLst>
          </p:cNvPr>
          <p:cNvSpPr>
            <a:spLocks noGrp="1"/>
          </p:cNvSpPr>
          <p:nvPr>
            <p:ph sz="half" idx="2"/>
          </p:nvPr>
        </p:nvSpPr>
        <p:spPr>
          <a:xfrm>
            <a:off x="5634892" y="1594661"/>
            <a:ext cx="6033477" cy="4351338"/>
          </a:xfrm>
        </p:spPr>
        <p:txBody>
          <a:bodyPr>
            <a:noAutofit/>
          </a:bodyPr>
          <a:lstStyle/>
          <a:p>
            <a:pPr>
              <a:lnSpc>
                <a:spcPct val="150000"/>
              </a:lnSpc>
              <a:spcBef>
                <a:spcPts val="0"/>
              </a:spcBef>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What are Formula </a:t>
            </a:r>
            <a:r>
              <a:rPr lang="en-US" dirty="0">
                <a:solidFill>
                  <a:srgbClr val="1F1646"/>
                </a:solidFill>
                <a:latin typeface="Tw Cen MT" panose="020B0602020104020603"/>
              </a:rPr>
              <a:t>Students</a:t>
            </a: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 </a:t>
            </a:r>
          </a:p>
          <a:p>
            <a:pPr>
              <a:lnSpc>
                <a:spcPct val="150000"/>
              </a:lnSpc>
              <a:spcBef>
                <a:spcPts val="0"/>
              </a:spcBef>
              <a:defRPr/>
            </a:pPr>
            <a:r>
              <a:rPr lang="en-US" dirty="0">
                <a:solidFill>
                  <a:srgbClr val="1F1646"/>
                </a:solidFill>
                <a:latin typeface="Tw Cen MT" panose="020B0602020104020603"/>
              </a:rPr>
              <a:t>How are Needs determined?</a:t>
            </a:r>
          </a:p>
          <a:p>
            <a:pPr>
              <a:lnSpc>
                <a:spcPct val="150000"/>
              </a:lnSpc>
              <a:spcBef>
                <a:spcPts val="0"/>
              </a:spcBef>
              <a:defRPr/>
            </a:pPr>
            <a:r>
              <a:rPr lang="en-US" dirty="0">
                <a:solidFill>
                  <a:srgbClr val="1F1646"/>
                </a:solidFill>
              </a:rPr>
              <a:t>How is Poverty Allowance determined? </a:t>
            </a:r>
          </a:p>
          <a:p>
            <a:pPr>
              <a:lnSpc>
                <a:spcPct val="150000"/>
              </a:lnSpc>
              <a:spcBef>
                <a:spcPts val="0"/>
              </a:spcBef>
              <a:defRPr/>
            </a:pPr>
            <a:r>
              <a:rPr lang="en-US" dirty="0">
                <a:solidFill>
                  <a:srgbClr val="1F1646"/>
                </a:solidFill>
                <a:latin typeface="Tw Cen MT" panose="020B0602020104020603"/>
              </a:rPr>
              <a:t>What is Foundation Aid? </a:t>
            </a:r>
          </a:p>
          <a:p>
            <a:pPr>
              <a:lnSpc>
                <a:spcPct val="150000"/>
              </a:lnSpc>
              <a:spcBef>
                <a:spcPts val="0"/>
              </a:spcBef>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What is Equalization</a:t>
            </a:r>
            <a:r>
              <a:rPr lang="en-US" dirty="0">
                <a:solidFill>
                  <a:srgbClr val="1F1646"/>
                </a:solidFill>
                <a:latin typeface="Tw Cen MT" panose="020B0602020104020603"/>
              </a:rPr>
              <a:t> Aid? </a:t>
            </a:r>
            <a:endParaRPr lang="en-US" dirty="0">
              <a:solidFill>
                <a:srgbClr val="1F1646"/>
              </a:solidFill>
            </a:endParaRPr>
          </a:p>
          <a:p>
            <a:pPr>
              <a:lnSpc>
                <a:spcPct val="150000"/>
              </a:lnSpc>
              <a:spcBef>
                <a:spcPts val="0"/>
              </a:spcBef>
              <a:defRPr/>
            </a:pPr>
            <a:r>
              <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rPr>
              <a:t>Ho</a:t>
            </a:r>
            <a:r>
              <a:rPr lang="en-US" dirty="0">
                <a:solidFill>
                  <a:srgbClr val="1F1646"/>
                </a:solidFill>
                <a:latin typeface="Tw Cen MT" panose="020B0602020104020603"/>
              </a:rPr>
              <a:t>w is Total State Aid determined? </a:t>
            </a: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endParaRPr>
          </a:p>
          <a:p>
            <a:pPr>
              <a:lnSpc>
                <a:spcPct val="100000"/>
              </a:lnSpc>
              <a:spcBef>
                <a:spcPts val="0"/>
              </a:spcBef>
              <a:defRPr/>
            </a:pPr>
            <a:endParaRPr kumimoji="0" lang="en-US" sz="28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sp>
        <p:nvSpPr>
          <p:cNvPr id="5" name="TextBox 4">
            <a:extLst>
              <a:ext uri="{FF2B5EF4-FFF2-40B4-BE49-F238E27FC236}">
                <a16:creationId xmlns:a16="http://schemas.microsoft.com/office/drawing/2014/main" id="{A512CCB1-7651-3BF4-D117-86BF4B79A141}"/>
              </a:ext>
            </a:extLst>
          </p:cNvPr>
          <p:cNvSpPr txBox="1"/>
          <p:nvPr/>
        </p:nvSpPr>
        <p:spPr>
          <a:xfrm>
            <a:off x="838200" y="1472941"/>
            <a:ext cx="3760967" cy="4594778"/>
          </a:xfrm>
          <a:prstGeom prst="roundRect">
            <a:avLst>
              <a:gd name="adj" fmla="val 8887"/>
            </a:avLst>
          </a:prstGeom>
          <a:solidFill>
            <a:schemeClr val="accent6">
              <a:lumMod val="60000"/>
              <a:lumOff val="40000"/>
              <a:alpha val="56000"/>
            </a:schemeClr>
          </a:solidFill>
          <a:ln w="12700" cap="flat" cmpd="sng" algn="ctr">
            <a:solidFill>
              <a:sysClr val="windowText" lastClr="000000">
                <a:shade val="50000"/>
              </a:sysClr>
            </a:solidFill>
            <a:prstDash val="solid"/>
            <a:miter lim="800000"/>
          </a:ln>
          <a:effectLst/>
        </p:spPr>
        <p:txBody>
          <a:bodyPr wrap="square" rtlCol="0">
            <a:no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Tw Cen MT" panose="020B0602020104020603"/>
                <a:ea typeface="+mn-ea"/>
                <a:cs typeface="+mn-cs"/>
              </a:rPr>
              <a:t>For those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000000"/>
                </a:solidFill>
                <a:effectLst/>
                <a:uLnTx/>
                <a:uFillTx/>
                <a:latin typeface="Tw Cen MT" panose="020B0602020104020603"/>
                <a:ea typeface="+mn-ea"/>
                <a:cs typeface="+mn-cs"/>
              </a:rPr>
              <a:t>NOT so really ‘dumb’ questions…. </a:t>
            </a:r>
          </a:p>
        </p:txBody>
      </p:sp>
      <p:sp>
        <p:nvSpPr>
          <p:cNvPr id="3" name="TextBox 2">
            <a:extLst>
              <a:ext uri="{FF2B5EF4-FFF2-40B4-BE49-F238E27FC236}">
                <a16:creationId xmlns:a16="http://schemas.microsoft.com/office/drawing/2014/main" id="{9AEEB20E-D1FD-0D47-972C-BBEB2ABE9D7D}"/>
              </a:ext>
            </a:extLst>
          </p:cNvPr>
          <p:cNvSpPr txBox="1"/>
          <p:nvPr/>
        </p:nvSpPr>
        <p:spPr>
          <a:xfrm>
            <a:off x="0" y="6411774"/>
            <a:ext cx="1219200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hlinkClick r:id="rId2">
                  <a:extLst>
                    <a:ext uri="{A12FA001-AC4F-418D-AE19-62706E023703}">
                      <ahyp:hlinkClr xmlns:ahyp="http://schemas.microsoft.com/office/drawing/2018/hyperlinkcolor" val="tx"/>
                    </a:ext>
                  </a:extLst>
                </a:hlinkClick>
              </a:rPr>
              <a:t>https://www.education.ne.gov/fos/state-aid/</a:t>
            </a:r>
            <a:endParaRPr kumimoji="0" lang="en-US" sz="2400" b="0" i="0" u="none" strike="noStrike" kern="1200" cap="none" spc="0" normalizeH="0" baseline="0" noProof="0" dirty="0">
              <a:ln>
                <a:noFill/>
              </a:ln>
              <a:solidFill>
                <a:srgbClr val="000000"/>
              </a:solidFill>
              <a:effectLst/>
              <a:uLnTx/>
              <a:uFillTx/>
              <a:latin typeface="Tw Cen MT" panose="020B0602020104020603"/>
              <a:ea typeface="+mn-ea"/>
              <a:cs typeface="+mn-cs"/>
            </a:endParaRPr>
          </a:p>
        </p:txBody>
      </p:sp>
    </p:spTree>
    <p:extLst>
      <p:ext uri="{BB962C8B-B14F-4D97-AF65-F5344CB8AC3E}">
        <p14:creationId xmlns:p14="http://schemas.microsoft.com/office/powerpoint/2010/main" val="252943562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of components of TEEOSA calculation">
            <a:extLst>
              <a:ext uri="{FF2B5EF4-FFF2-40B4-BE49-F238E27FC236}">
                <a16:creationId xmlns:a16="http://schemas.microsoft.com/office/drawing/2014/main" id="{BE11E6ED-5074-BB7E-922C-30BE6B587FA5}"/>
              </a:ext>
            </a:extLst>
          </p:cNvPr>
          <p:cNvPicPr>
            <a:picLocks noChangeAspect="1"/>
          </p:cNvPicPr>
          <p:nvPr/>
        </p:nvPicPr>
        <p:blipFill>
          <a:blip r:embed="rId2"/>
          <a:stretch>
            <a:fillRect/>
          </a:stretch>
        </p:blipFill>
        <p:spPr>
          <a:xfrm>
            <a:off x="14689" y="0"/>
            <a:ext cx="12162622" cy="6858000"/>
          </a:xfrm>
          <a:prstGeom prst="rect">
            <a:avLst/>
          </a:prstGeom>
        </p:spPr>
      </p:pic>
    </p:spTree>
    <p:extLst>
      <p:ext uri="{BB962C8B-B14F-4D97-AF65-F5344CB8AC3E}">
        <p14:creationId xmlns:p14="http://schemas.microsoft.com/office/powerpoint/2010/main" val="28069379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2130189" y="223653"/>
            <a:ext cx="8016571" cy="1138773"/>
          </a:xfrm>
          <a:prstGeom prst="rect">
            <a:avLst/>
          </a:prstGeom>
          <a:noFill/>
        </p:spPr>
        <p:txBody>
          <a:bodyPr wrap="square" rtlCol="0">
            <a:spAutoFit/>
          </a:bodyPr>
          <a:lstStyle/>
          <a:p>
            <a:pPr marL="4572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Tw Cen MT" panose="020B0602020104020603"/>
                <a:ea typeface="+mn-ea"/>
                <a:cs typeface="+mn-cs"/>
              </a:rPr>
              <a:t>TEEOSA AID PROCESS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grpSp>
        <p:nvGrpSpPr>
          <p:cNvPr id="12" name="Group 11">
            <a:extLst>
              <a:ext uri="{C183D7F6-B498-43B3-948B-1728B52AA6E4}">
                <adec:decorative xmlns:adec="http://schemas.microsoft.com/office/drawing/2017/decorative" val="1"/>
              </a:ext>
            </a:extLst>
          </p:cNvPr>
          <p:cNvGrpSpPr/>
          <p:nvPr/>
        </p:nvGrpSpPr>
        <p:grpSpPr>
          <a:xfrm>
            <a:off x="1486609" y="1268918"/>
            <a:ext cx="4694367" cy="5061977"/>
            <a:chOff x="3470" y="0"/>
            <a:chExt cx="4059453" cy="4648200"/>
          </a:xfrm>
          <a:scene3d>
            <a:camera prst="orthographicFront"/>
            <a:lightRig rig="flat" dir="t"/>
          </a:scene3d>
        </p:grpSpPr>
        <p:sp>
          <p:nvSpPr>
            <p:cNvPr id="13" name="Rounded Rectangle 12"/>
            <p:cNvSpPr/>
            <p:nvPr/>
          </p:nvSpPr>
          <p:spPr>
            <a:xfrm>
              <a:off x="3470" y="0"/>
              <a:ext cx="3975496" cy="46482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14" name="Rounded Rectangle 4"/>
            <p:cNvSpPr txBox="1"/>
            <p:nvPr/>
          </p:nvSpPr>
          <p:spPr>
            <a:xfrm>
              <a:off x="87427" y="1448504"/>
              <a:ext cx="3975496" cy="2091763"/>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42240" rIns="142240" bIns="142240" numCol="1" spcCol="1270" anchor="t" anchorCtr="1">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rPr>
                <a:t>CERTIFICATION</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Calculated in the spring for the upcoming school year</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Certified on or before March 1st</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Most Data Components collected in late fall</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Fall membership counts used</a:t>
              </a:r>
            </a:p>
          </p:txBody>
        </p:sp>
      </p:grpSp>
      <p:grpSp>
        <p:nvGrpSpPr>
          <p:cNvPr id="16" name="Group 15">
            <a:extLst>
              <a:ext uri="{C183D7F6-B498-43B3-948B-1728B52AA6E4}">
                <adec:decorative xmlns:adec="http://schemas.microsoft.com/office/drawing/2017/decorative" val="1"/>
              </a:ext>
            </a:extLst>
          </p:cNvPr>
          <p:cNvGrpSpPr/>
          <p:nvPr/>
        </p:nvGrpSpPr>
        <p:grpSpPr>
          <a:xfrm>
            <a:off x="6447083" y="1315672"/>
            <a:ext cx="4597279" cy="5015224"/>
            <a:chOff x="4075296" y="42932"/>
            <a:chExt cx="4309197" cy="4648201"/>
          </a:xfrm>
          <a:scene3d>
            <a:camera prst="orthographicFront"/>
            <a:lightRig rig="flat" dir="t"/>
          </a:scene3d>
        </p:grpSpPr>
        <p:sp>
          <p:nvSpPr>
            <p:cNvPr id="17" name="Rounded Rectangle 16"/>
            <p:cNvSpPr/>
            <p:nvPr/>
          </p:nvSpPr>
          <p:spPr>
            <a:xfrm>
              <a:off x="4075296" y="42932"/>
              <a:ext cx="4309197" cy="4648201"/>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18" name="Rounded Rectangle 4"/>
            <p:cNvSpPr txBox="1"/>
            <p:nvPr/>
          </p:nvSpPr>
          <p:spPr>
            <a:xfrm>
              <a:off x="4159501" y="1484172"/>
              <a:ext cx="3975496" cy="185928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42240" rIns="142240" bIns="142240" numCol="1" spcCol="1270" anchor="t" anchorCtr="1">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rPr>
                <a:t>RECALCULATION</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Recalculated in the fall to create prior year correction shown on next cert year</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Average Daily Membership (ADM) used</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AFR Amendments (mid July deadline)</a:t>
              </a:r>
            </a:p>
            <a:p>
              <a:pPr marL="114300" marR="0" lvl="1" indent="-114300" algn="l" defTabSz="666750" rtl="0" eaLnBrk="1" fontAlgn="auto" latinLnBrk="0" hangingPunct="1">
                <a:lnSpc>
                  <a:spcPct val="150000"/>
                </a:lnSpc>
                <a:spcBef>
                  <a:spcPct val="0"/>
                </a:spcBef>
                <a:spcAft>
                  <a:spcPct val="15000"/>
                </a:spcAft>
                <a:buClrTx/>
                <a:buSzTx/>
                <a:buFontTx/>
                <a:buChar char="••"/>
                <a:tabLst/>
                <a:defRPr/>
              </a:pPr>
              <a:r>
                <a:rPr kumimoji="0" lang="en-US" sz="1800" b="0" i="0" u="none" strike="noStrike" kern="1200" cap="none" spc="0" normalizeH="0" baseline="0" noProof="0" dirty="0">
                  <a:ln>
                    <a:noFill/>
                  </a:ln>
                  <a:solidFill>
                    <a:srgbClr val="1F1646"/>
                  </a:solidFill>
                  <a:effectLst/>
                  <a:uLnTx/>
                  <a:uFillTx/>
                  <a:latin typeface="Tw Cen MT" panose="020B0602020104020603"/>
                  <a:ea typeface="+mn-ea"/>
                  <a:cs typeface="+mn-cs"/>
                </a:rPr>
                <a:t>Updates the formulas</a:t>
              </a:r>
            </a:p>
          </p:txBody>
        </p:sp>
      </p:grpSp>
      <p:pic>
        <p:nvPicPr>
          <p:cNvPr id="19" name="Picture 4" descr="Image result for spring ico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58436" y="1422913"/>
            <a:ext cx="1447800" cy="144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20" name="Picture 6" descr="Image result for fall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1822" y="1422913"/>
            <a:ext cx="1447799" cy="144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
        <p:nvSpPr>
          <p:cNvPr id="21" name="Left-Right Arrow 20">
            <a:extLst>
              <a:ext uri="{C183D7F6-B498-43B3-948B-1728B52AA6E4}">
                <adec:decorative xmlns:adec="http://schemas.microsoft.com/office/drawing/2017/decorative" val="1"/>
              </a:ext>
            </a:extLst>
          </p:cNvPr>
          <p:cNvSpPr/>
          <p:nvPr/>
        </p:nvSpPr>
        <p:spPr>
          <a:xfrm>
            <a:off x="2765981" y="5982280"/>
            <a:ext cx="7431024" cy="697230"/>
          </a:xfrm>
          <a:prstGeom prst="leftRightArrow">
            <a:avLst/>
          </a:prstGeom>
          <a:solidFill>
            <a:schemeClr val="accent2">
              <a:lumMod val="40000"/>
              <a:lumOff val="60000"/>
            </a:schemeClr>
          </a:solidFill>
          <a:scene3d>
            <a:camera prst="orthographicFront"/>
            <a:lightRig rig="flat" dir="t"/>
          </a:scene3d>
          <a:sp3d prstMaterial="dkEdge">
            <a:bevelT w="8200" h="38100"/>
          </a:sp3d>
        </p:spPr>
        <p:style>
          <a:lnRef idx="1">
            <a:schemeClr val="lt1">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22" name="Content Placeholder 1"/>
          <p:cNvSpPr>
            <a:spLocks noGrp="1"/>
          </p:cNvSpPr>
          <p:nvPr>
            <p:ph idx="1"/>
          </p:nvPr>
        </p:nvSpPr>
        <p:spPr>
          <a:xfrm>
            <a:off x="3426541" y="6111920"/>
            <a:ext cx="5713450" cy="643129"/>
          </a:xfrm>
        </p:spPr>
        <p:txBody>
          <a:bodyPr>
            <a:normAutofit/>
          </a:bodyPr>
          <a:lstStyle/>
          <a:p>
            <a:pPr marL="45720" indent="0" algn="ctr">
              <a:buNone/>
            </a:pPr>
            <a:r>
              <a:rPr lang="en-US" dirty="0">
                <a:solidFill>
                  <a:schemeClr val="tx1"/>
                </a:solidFill>
              </a:rPr>
              <a:t>CALCULATED TWICE PER YEAR</a:t>
            </a:r>
          </a:p>
          <a:p>
            <a:endParaRPr lang="en-US" dirty="0"/>
          </a:p>
        </p:txBody>
      </p:sp>
    </p:spTree>
    <p:extLst>
      <p:ext uri="{BB962C8B-B14F-4D97-AF65-F5344CB8AC3E}">
        <p14:creationId xmlns:p14="http://schemas.microsoft.com/office/powerpoint/2010/main" val="146867164"/>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1952389" y="210953"/>
            <a:ext cx="8016571" cy="769441"/>
          </a:xfrm>
          <a:prstGeom prst="rect">
            <a:avLst/>
          </a:prstGeom>
          <a:noFill/>
        </p:spPr>
        <p:txBody>
          <a:bodyPr wrap="square" rtlCol="0">
            <a:spAutoFit/>
          </a:bodyPr>
          <a:lstStyle/>
          <a:p>
            <a:pPr marL="4572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7030A0"/>
                </a:solidFill>
                <a:effectLst/>
                <a:uLnTx/>
                <a:uFillTx/>
                <a:latin typeface="Tw Cen MT" panose="020B0602020104020603"/>
                <a:ea typeface="+mn-ea"/>
                <a:cs typeface="+mn-cs"/>
              </a:rPr>
              <a:t>IMPACTING FACTORS</a:t>
            </a:r>
            <a:endPar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endParaRPr>
          </a:p>
        </p:txBody>
      </p:sp>
      <p:grpSp>
        <p:nvGrpSpPr>
          <p:cNvPr id="26" name="Group 25">
            <a:extLst>
              <a:ext uri="{C183D7F6-B498-43B3-948B-1728B52AA6E4}">
                <adec:decorative xmlns:adec="http://schemas.microsoft.com/office/drawing/2017/decorative" val="1"/>
              </a:ext>
            </a:extLst>
          </p:cNvPr>
          <p:cNvGrpSpPr/>
          <p:nvPr/>
        </p:nvGrpSpPr>
        <p:grpSpPr>
          <a:xfrm>
            <a:off x="1001714" y="1282700"/>
            <a:ext cx="2893943" cy="4610100"/>
            <a:chOff x="-33042" y="76200"/>
            <a:chExt cx="2638499" cy="4648200"/>
          </a:xfrm>
          <a:scene3d>
            <a:camera prst="orthographicFront"/>
            <a:lightRig rig="flat" dir="t"/>
          </a:scene3d>
        </p:grpSpPr>
        <p:sp>
          <p:nvSpPr>
            <p:cNvPr id="27" name="Rounded Rectangle 26"/>
            <p:cNvSpPr/>
            <p:nvPr/>
          </p:nvSpPr>
          <p:spPr>
            <a:xfrm>
              <a:off x="-33042" y="76200"/>
              <a:ext cx="2638499" cy="46482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28" name="Rounded Rectangle 4"/>
            <p:cNvSpPr txBox="1"/>
            <p:nvPr/>
          </p:nvSpPr>
          <p:spPr>
            <a:xfrm>
              <a:off x="-33042" y="1979017"/>
              <a:ext cx="2638499" cy="185928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42240" rIns="142240" bIns="142240" numCol="1" spcCol="1270" anchor="t" anchorCtr="1">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rPr>
                <a:t>FORMULA STUDENTS</a:t>
              </a:r>
            </a:p>
            <a:p>
              <a:pPr marL="114300" marR="0" lvl="1" indent="-114300" algn="l" defTabSz="66675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rgbClr val="1F1646"/>
                  </a:solidFill>
                  <a:effectLst/>
                  <a:uLnTx/>
                  <a:uFillTx/>
                  <a:latin typeface="Tw Cen MT" panose="020B0602020104020603"/>
                  <a:ea typeface="+mn-ea"/>
                  <a:cs typeface="+mn-cs"/>
                </a:rPr>
                <a:t>Grades K - 12</a:t>
              </a:r>
            </a:p>
            <a:p>
              <a:pPr marL="114300" marR="0" lvl="1" indent="-114300" algn="l" defTabSz="66675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rgbClr val="1F1646"/>
                  </a:solidFill>
                  <a:effectLst/>
                  <a:uLnTx/>
                  <a:uFillTx/>
                  <a:latin typeface="Tw Cen MT" panose="020B0602020104020603"/>
                  <a:ea typeface="+mn-ea"/>
                  <a:cs typeface="+mn-cs"/>
                </a:rPr>
                <a:t>Qualified 4 &amp; 5-year-olds (60% Rate)</a:t>
              </a:r>
            </a:p>
            <a:p>
              <a:pPr marL="114300" marR="0" lvl="1" indent="-114300" algn="l" defTabSz="66675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rgbClr val="1F1646"/>
                  </a:solidFill>
                  <a:effectLst/>
                  <a:uLnTx/>
                  <a:uFillTx/>
                  <a:latin typeface="Tw Cen MT" panose="020B0602020104020603"/>
                  <a:ea typeface="+mn-ea"/>
                  <a:cs typeface="+mn-cs"/>
                </a:rPr>
                <a:t>Contracted to another district</a:t>
              </a:r>
            </a:p>
          </p:txBody>
        </p:sp>
      </p:grpSp>
      <p:grpSp>
        <p:nvGrpSpPr>
          <p:cNvPr id="29" name="Group 28">
            <a:extLst>
              <a:ext uri="{C183D7F6-B498-43B3-948B-1728B52AA6E4}">
                <adec:decorative xmlns:adec="http://schemas.microsoft.com/office/drawing/2017/decorative" val="1"/>
              </a:ext>
            </a:extLst>
          </p:cNvPr>
          <p:cNvGrpSpPr/>
          <p:nvPr/>
        </p:nvGrpSpPr>
        <p:grpSpPr>
          <a:xfrm>
            <a:off x="4605506" y="1274594"/>
            <a:ext cx="3161490" cy="4648200"/>
            <a:chOff x="2725999" y="0"/>
            <a:chExt cx="2638499" cy="4648200"/>
          </a:xfrm>
          <a:scene3d>
            <a:camera prst="orthographicFront"/>
            <a:lightRig rig="flat" dir="t"/>
          </a:scene3d>
        </p:grpSpPr>
        <p:sp>
          <p:nvSpPr>
            <p:cNvPr id="30" name="Rounded Rectangle 29"/>
            <p:cNvSpPr/>
            <p:nvPr/>
          </p:nvSpPr>
          <p:spPr>
            <a:xfrm>
              <a:off x="2725999" y="0"/>
              <a:ext cx="2638499" cy="46482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31" name="Rounded Rectangle 4"/>
            <p:cNvSpPr txBox="1"/>
            <p:nvPr/>
          </p:nvSpPr>
          <p:spPr>
            <a:xfrm>
              <a:off x="2725999" y="1859280"/>
              <a:ext cx="2638499" cy="185928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42240" rIns="142240" bIns="142240" numCol="1" spcCol="1270" anchor="t" anchorCtr="1">
              <a:noAutofit/>
            </a:bodyPr>
            <a:lstStyle/>
            <a:p>
              <a:pPr marL="0" marR="0" lvl="0" indent="0" algn="ctr" defTabSz="8890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rPr>
                <a:t>GENERAL FUND OPERATING EXPENDITURES</a:t>
              </a:r>
            </a:p>
            <a:p>
              <a:pPr marL="114300" marR="0" lvl="1" indent="-114300" algn="l" defTabSz="66675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rgbClr val="1F1646"/>
                  </a:solidFill>
                  <a:effectLst/>
                  <a:uLnTx/>
                  <a:uFillTx/>
                  <a:latin typeface="Tw Cen MT" panose="020B0602020104020603"/>
                  <a:ea typeface="+mn-ea"/>
                  <a:cs typeface="+mn-cs"/>
                </a:rPr>
                <a:t>Revenues &amp; expenses from Annual Financial Report</a:t>
              </a:r>
            </a:p>
          </p:txBody>
        </p:sp>
      </p:grpSp>
      <p:grpSp>
        <p:nvGrpSpPr>
          <p:cNvPr id="33" name="Group 32">
            <a:extLst>
              <a:ext uri="{C183D7F6-B498-43B3-948B-1728B52AA6E4}">
                <adec:decorative xmlns:adec="http://schemas.microsoft.com/office/drawing/2017/decorative" val="1"/>
              </a:ext>
            </a:extLst>
          </p:cNvPr>
          <p:cNvGrpSpPr/>
          <p:nvPr/>
        </p:nvGrpSpPr>
        <p:grpSpPr>
          <a:xfrm>
            <a:off x="8382787" y="1295400"/>
            <a:ext cx="2898056" cy="4648200"/>
            <a:chOff x="5437004" y="0"/>
            <a:chExt cx="2638499" cy="4648200"/>
          </a:xfrm>
          <a:scene3d>
            <a:camera prst="orthographicFront"/>
            <a:lightRig rig="flat" dir="t"/>
          </a:scene3d>
        </p:grpSpPr>
        <p:sp>
          <p:nvSpPr>
            <p:cNvPr id="34" name="Rounded Rectangle 33"/>
            <p:cNvSpPr/>
            <p:nvPr/>
          </p:nvSpPr>
          <p:spPr>
            <a:xfrm>
              <a:off x="5437004" y="0"/>
              <a:ext cx="2638499" cy="4648200"/>
            </a:xfrm>
            <a:prstGeom prst="roundRect">
              <a:avLst>
                <a:gd name="adj" fmla="val 10000"/>
              </a:avLst>
            </a:prstGeom>
            <a:sp3d prstMaterial="dkEdge">
              <a:bevelT w="8200" h="38100"/>
            </a:sp3d>
          </p:spPr>
          <p:style>
            <a:lnRef idx="0">
              <a:schemeClr val="accent1">
                <a:shade val="80000"/>
                <a:hueOff val="0"/>
                <a:satOff val="0"/>
                <a:lumOff val="0"/>
                <a:alphaOff val="0"/>
              </a:schemeClr>
            </a:lnRef>
            <a:fillRef idx="2">
              <a:schemeClr val="lt1">
                <a:hueOff val="0"/>
                <a:satOff val="0"/>
                <a:lumOff val="0"/>
                <a:alphaOff val="0"/>
              </a:schemeClr>
            </a:fillRef>
            <a:effectRef idx="1">
              <a:schemeClr val="lt1">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35" name="Rounded Rectangle 4"/>
            <p:cNvSpPr txBox="1"/>
            <p:nvPr/>
          </p:nvSpPr>
          <p:spPr>
            <a:xfrm>
              <a:off x="5437004" y="1859280"/>
              <a:ext cx="2638499" cy="1859280"/>
            </a:xfrm>
            <a:prstGeom prst="rect">
              <a:avLst/>
            </a:prstGeom>
            <a:sp3d/>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42240" tIns="142240" rIns="142240" bIns="142240" numCol="1" spcCol="1270" anchor="t" anchorCtr="1">
              <a:noAutofit/>
            </a:bodyPr>
            <a:lstStyle/>
            <a:p>
              <a:pPr marL="0" marR="0" lvl="0" indent="0" algn="l" defTabSz="8890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dirty="0">
                  <a:ln>
                    <a:noFill/>
                  </a:ln>
                  <a:solidFill>
                    <a:srgbClr val="1F1646"/>
                  </a:solidFill>
                  <a:effectLst/>
                  <a:uLnTx/>
                  <a:uFillTx/>
                  <a:latin typeface="Tw Cen MT" panose="020B0602020104020603"/>
                  <a:ea typeface="+mn-ea"/>
                  <a:cs typeface="+mn-cs"/>
                </a:rPr>
                <a:t>PROPERTY VALUE</a:t>
              </a:r>
            </a:p>
            <a:p>
              <a:pPr marL="114300" marR="0" lvl="1" indent="-114300" algn="l" defTabSz="66675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rgbClr val="1F1646"/>
                  </a:solidFill>
                  <a:effectLst/>
                  <a:uLnTx/>
                  <a:uFillTx/>
                  <a:latin typeface="Tw Cen MT" panose="020B0602020104020603"/>
                  <a:ea typeface="+mn-ea"/>
                  <a:cs typeface="+mn-cs"/>
                </a:rPr>
                <a:t>Tax Base</a:t>
              </a:r>
            </a:p>
            <a:p>
              <a:pPr marL="114300" marR="0" lvl="1" indent="-114300" algn="l" defTabSz="666750" rtl="0" eaLnBrk="1" fontAlgn="auto" latinLnBrk="0" hangingPunct="1">
                <a:lnSpc>
                  <a:spcPct val="90000"/>
                </a:lnSpc>
                <a:spcBef>
                  <a:spcPct val="0"/>
                </a:spcBef>
                <a:spcAft>
                  <a:spcPct val="15000"/>
                </a:spcAft>
                <a:buClrTx/>
                <a:buSzTx/>
                <a:buFontTx/>
                <a:buChar char="••"/>
                <a:tabLst/>
                <a:defRPr/>
              </a:pPr>
              <a:r>
                <a:rPr kumimoji="0" lang="en-US" sz="2000" b="0" i="0" u="none" strike="noStrike" kern="1200" cap="none" spc="0" normalizeH="0" baseline="0" noProof="0" dirty="0">
                  <a:ln>
                    <a:noFill/>
                  </a:ln>
                  <a:solidFill>
                    <a:srgbClr val="1F1646"/>
                  </a:solidFill>
                  <a:effectLst/>
                  <a:uLnTx/>
                  <a:uFillTx/>
                  <a:latin typeface="Tw Cen MT" panose="020B0602020104020603"/>
                  <a:ea typeface="+mn-ea"/>
                  <a:cs typeface="+mn-cs"/>
                </a:rPr>
                <a:t>District's ability to pay</a:t>
              </a:r>
            </a:p>
          </p:txBody>
        </p:sp>
      </p:grpSp>
      <p:pic>
        <p:nvPicPr>
          <p:cNvPr id="36" name="Picture 2" descr="Image result for student 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4717" y="1447537"/>
            <a:ext cx="1447800" cy="144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7" name="Picture 14" descr="Image result for income 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7424" y="1458210"/>
            <a:ext cx="1447800" cy="144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8" name="Picture 37">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5215" y="1428838"/>
            <a:ext cx="1447800" cy="14478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9" name="Left-Right Arrow 38">
            <a:extLst>
              <a:ext uri="{C183D7F6-B498-43B3-948B-1728B52AA6E4}">
                <adec:decorative xmlns:adec="http://schemas.microsoft.com/office/drawing/2017/decorative" val="1"/>
              </a:ext>
            </a:extLst>
          </p:cNvPr>
          <p:cNvSpPr/>
          <p:nvPr/>
        </p:nvSpPr>
        <p:spPr>
          <a:xfrm>
            <a:off x="2537936" y="5580650"/>
            <a:ext cx="7431024" cy="697230"/>
          </a:xfrm>
          <a:prstGeom prst="leftRightArrow">
            <a:avLst/>
          </a:prstGeom>
          <a:solidFill>
            <a:schemeClr val="accent2">
              <a:lumMod val="40000"/>
              <a:lumOff val="60000"/>
            </a:schemeClr>
          </a:solidFill>
          <a:scene3d>
            <a:camera prst="orthographicFront"/>
            <a:lightRig rig="flat" dir="t"/>
          </a:scene3d>
          <a:sp3d prstMaterial="dkEdge">
            <a:bevelT w="8200" h="38100"/>
          </a:sp3d>
        </p:spPr>
        <p:style>
          <a:lnRef idx="1">
            <a:schemeClr val="lt1">
              <a:hueOff val="0"/>
              <a:satOff val="0"/>
              <a:lumOff val="0"/>
              <a:alphaOff val="0"/>
            </a:schemeClr>
          </a:lnRef>
          <a:fillRef idx="2">
            <a:schemeClr val="accent1">
              <a:tint val="60000"/>
              <a:hueOff val="0"/>
              <a:satOff val="0"/>
              <a:lumOff val="0"/>
              <a:alphaOff val="0"/>
            </a:schemeClr>
          </a:fillRef>
          <a:effectRef idx="1">
            <a:schemeClr val="accent1">
              <a:tint val="60000"/>
              <a:hueOff val="0"/>
              <a:satOff val="0"/>
              <a:lumOff val="0"/>
              <a:alphaOff val="0"/>
            </a:schemeClr>
          </a:effectRef>
          <a:fontRef idx="minor">
            <a:schemeClr val="dk1">
              <a:hueOff val="0"/>
              <a:satOff val="0"/>
              <a:lumOff val="0"/>
              <a:alphaOff val="0"/>
            </a:schemeClr>
          </a:fontRef>
        </p:style>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hueOff val="0"/>
                  <a:satOff val="0"/>
                  <a:lumOff val="0"/>
                  <a:alphaOff val="0"/>
                </a:srgbClr>
              </a:solidFill>
              <a:effectLst/>
              <a:uLnTx/>
              <a:uFillTx/>
              <a:latin typeface="Tw Cen MT" panose="020B0602020104020603"/>
              <a:ea typeface="+mn-ea"/>
              <a:cs typeface="+mn-cs"/>
            </a:endParaRPr>
          </a:p>
        </p:txBody>
      </p:sp>
      <p:sp>
        <p:nvSpPr>
          <p:cNvPr id="40" name="Content Placeholder 1"/>
          <p:cNvSpPr>
            <a:spLocks noGrp="1"/>
          </p:cNvSpPr>
          <p:nvPr>
            <p:ph idx="1"/>
          </p:nvPr>
        </p:nvSpPr>
        <p:spPr>
          <a:xfrm>
            <a:off x="1627615" y="5694271"/>
            <a:ext cx="8915400" cy="484666"/>
          </a:xfrm>
        </p:spPr>
        <p:txBody>
          <a:bodyPr>
            <a:normAutofit/>
          </a:bodyPr>
          <a:lstStyle/>
          <a:p>
            <a:pPr marL="45720" indent="0" algn="ctr">
              <a:buNone/>
            </a:pPr>
            <a:r>
              <a:rPr lang="en-US" dirty="0">
                <a:solidFill>
                  <a:schemeClr val="tx1"/>
                </a:solidFill>
              </a:rPr>
              <a:t>COST SHARING FORMULA</a:t>
            </a:r>
          </a:p>
          <a:p>
            <a:endParaRPr lang="en-US" dirty="0"/>
          </a:p>
        </p:txBody>
      </p:sp>
    </p:spTree>
    <p:extLst>
      <p:ext uri="{BB962C8B-B14F-4D97-AF65-F5344CB8AC3E}">
        <p14:creationId xmlns:p14="http://schemas.microsoft.com/office/powerpoint/2010/main" val="6891890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NDEFlat2point0 (2)">
  <a:themeElements>
    <a:clrScheme name="NDEFlat">
      <a:dk1>
        <a:srgbClr val="000000"/>
      </a:dk1>
      <a:lt1>
        <a:srgbClr val="FFFFFF"/>
      </a:lt1>
      <a:dk2>
        <a:srgbClr val="001689"/>
      </a:dk2>
      <a:lt2>
        <a:srgbClr val="E7E6E6"/>
      </a:lt2>
      <a:accent1>
        <a:srgbClr val="3CBFAE"/>
      </a:accent1>
      <a:accent2>
        <a:srgbClr val="A15FBE"/>
      </a:accent2>
      <a:accent3>
        <a:srgbClr val="6FC5E7"/>
      </a:accent3>
      <a:accent4>
        <a:srgbClr val="3CBFAE"/>
      </a:accent4>
      <a:accent5>
        <a:srgbClr val="E74F43"/>
      </a:accent5>
      <a:accent6>
        <a:srgbClr val="1D5B7C"/>
      </a:accent6>
      <a:hlink>
        <a:srgbClr val="6FC5E7"/>
      </a:hlink>
      <a:folHlink>
        <a:srgbClr val="C4E6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NDEFlat">
      <a:dk1>
        <a:srgbClr val="000000"/>
      </a:dk1>
      <a:lt1>
        <a:srgbClr val="FFFFFF"/>
      </a:lt1>
      <a:dk2>
        <a:srgbClr val="001689"/>
      </a:dk2>
      <a:lt2>
        <a:srgbClr val="E7E6E6"/>
      </a:lt2>
      <a:accent1>
        <a:srgbClr val="3CBFAE"/>
      </a:accent1>
      <a:accent2>
        <a:srgbClr val="A15FBE"/>
      </a:accent2>
      <a:accent3>
        <a:srgbClr val="6FC5E7"/>
      </a:accent3>
      <a:accent4>
        <a:srgbClr val="3CBFAE"/>
      </a:accent4>
      <a:accent5>
        <a:srgbClr val="E74F43"/>
      </a:accent5>
      <a:accent6>
        <a:srgbClr val="1D5B7C"/>
      </a:accent6>
      <a:hlink>
        <a:srgbClr val="6FC5E7"/>
      </a:hlink>
      <a:folHlink>
        <a:srgbClr val="C4E6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ew Powerpoint Template 2022">
  <a:themeElements>
    <a:clrScheme name="NDEFlat">
      <a:dk1>
        <a:srgbClr val="000000"/>
      </a:dk1>
      <a:lt1>
        <a:srgbClr val="FFFFFF"/>
      </a:lt1>
      <a:dk2>
        <a:srgbClr val="001689"/>
      </a:dk2>
      <a:lt2>
        <a:srgbClr val="E7E6E6"/>
      </a:lt2>
      <a:accent1>
        <a:srgbClr val="3CBFAE"/>
      </a:accent1>
      <a:accent2>
        <a:srgbClr val="A15FBE"/>
      </a:accent2>
      <a:accent3>
        <a:srgbClr val="6FC5E7"/>
      </a:accent3>
      <a:accent4>
        <a:srgbClr val="3CBFAE"/>
      </a:accent4>
      <a:accent5>
        <a:srgbClr val="E74F43"/>
      </a:accent5>
      <a:accent6>
        <a:srgbClr val="1D5B7C"/>
      </a:accent6>
      <a:hlink>
        <a:srgbClr val="6FC5E7"/>
      </a:hlink>
      <a:folHlink>
        <a:srgbClr val="C4E6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New Powerpoint Template 2022">
  <a:themeElements>
    <a:clrScheme name="NDEFlat">
      <a:dk1>
        <a:srgbClr val="000000"/>
      </a:dk1>
      <a:lt1>
        <a:srgbClr val="FFFFFF"/>
      </a:lt1>
      <a:dk2>
        <a:srgbClr val="001689"/>
      </a:dk2>
      <a:lt2>
        <a:srgbClr val="E7E6E6"/>
      </a:lt2>
      <a:accent1>
        <a:srgbClr val="3CBFAE"/>
      </a:accent1>
      <a:accent2>
        <a:srgbClr val="A15FBE"/>
      </a:accent2>
      <a:accent3>
        <a:srgbClr val="6FC5E7"/>
      </a:accent3>
      <a:accent4>
        <a:srgbClr val="3CBFAE"/>
      </a:accent4>
      <a:accent5>
        <a:srgbClr val="E74F43"/>
      </a:accent5>
      <a:accent6>
        <a:srgbClr val="1D5B7C"/>
      </a:accent6>
      <a:hlink>
        <a:srgbClr val="6FC5E7"/>
      </a:hlink>
      <a:folHlink>
        <a:srgbClr val="C4E6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ESSA Nebraska">
      <a:dk1>
        <a:srgbClr val="1F1646"/>
      </a:dk1>
      <a:lt1>
        <a:srgbClr val="FFFFFF"/>
      </a:lt1>
      <a:dk2>
        <a:srgbClr val="1F1646"/>
      </a:dk2>
      <a:lt2>
        <a:srgbClr val="FFFFFF"/>
      </a:lt2>
      <a:accent1>
        <a:srgbClr val="001689"/>
      </a:accent1>
      <a:accent2>
        <a:srgbClr val="E74C3C"/>
      </a:accent2>
      <a:accent3>
        <a:srgbClr val="FF6C00"/>
      </a:accent3>
      <a:accent4>
        <a:srgbClr val="A15CBD"/>
      </a:accent4>
      <a:accent5>
        <a:srgbClr val="1ABC9C"/>
      </a:accent5>
      <a:accent6>
        <a:srgbClr val="FFCE00"/>
      </a:accent6>
      <a:hlink>
        <a:srgbClr val="001689"/>
      </a:hlink>
      <a:folHlink>
        <a:srgbClr val="3593D9"/>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DECircles (2).pptx" id="{4BEDB465-BEE1-4CA6-AB2B-AFEC5BB0605C}" vid="{395E4F05-5695-465A-B85F-1A1F04E118D8}"/>
    </a:ext>
  </a:extLst>
</a:theme>
</file>

<file path=ppt/theme/theme7.xml><?xml version="1.0" encoding="utf-8"?>
<a:theme xmlns:a="http://schemas.openxmlformats.org/drawingml/2006/main" name="NDEFlat2point0 (2)">
  <a:themeElements>
    <a:clrScheme name="NDEFlat">
      <a:dk1>
        <a:srgbClr val="000000"/>
      </a:dk1>
      <a:lt1>
        <a:srgbClr val="FFFFFF"/>
      </a:lt1>
      <a:dk2>
        <a:srgbClr val="001689"/>
      </a:dk2>
      <a:lt2>
        <a:srgbClr val="E7E6E6"/>
      </a:lt2>
      <a:accent1>
        <a:srgbClr val="3CBFAE"/>
      </a:accent1>
      <a:accent2>
        <a:srgbClr val="A15FBE"/>
      </a:accent2>
      <a:accent3>
        <a:srgbClr val="6FC5E7"/>
      </a:accent3>
      <a:accent4>
        <a:srgbClr val="3CBFAE"/>
      </a:accent4>
      <a:accent5>
        <a:srgbClr val="E74F43"/>
      </a:accent5>
      <a:accent6>
        <a:srgbClr val="1D5B7C"/>
      </a:accent6>
      <a:hlink>
        <a:srgbClr val="6FC5E7"/>
      </a:hlink>
      <a:folHlink>
        <a:srgbClr val="C4E6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4_Office Theme">
  <a:themeElements>
    <a:clrScheme name="ESSA Nebraska">
      <a:dk1>
        <a:srgbClr val="1F1646"/>
      </a:dk1>
      <a:lt1>
        <a:srgbClr val="FFFFFF"/>
      </a:lt1>
      <a:dk2>
        <a:srgbClr val="1F1646"/>
      </a:dk2>
      <a:lt2>
        <a:srgbClr val="FFFFFF"/>
      </a:lt2>
      <a:accent1>
        <a:srgbClr val="001689"/>
      </a:accent1>
      <a:accent2>
        <a:srgbClr val="E74C3C"/>
      </a:accent2>
      <a:accent3>
        <a:srgbClr val="FF6C00"/>
      </a:accent3>
      <a:accent4>
        <a:srgbClr val="A15CBD"/>
      </a:accent4>
      <a:accent5>
        <a:srgbClr val="1ABC9C"/>
      </a:accent5>
      <a:accent6>
        <a:srgbClr val="FFCE00"/>
      </a:accent6>
      <a:hlink>
        <a:srgbClr val="001689"/>
      </a:hlink>
      <a:folHlink>
        <a:srgbClr val="3593D9"/>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1424</TotalTime>
  <Words>10068</Words>
  <Application>Microsoft Office PowerPoint</Application>
  <PresentationFormat>Widescreen</PresentationFormat>
  <Paragraphs>1695</Paragraphs>
  <Slides>156</Slides>
  <Notes>55</Notes>
  <HiddenSlides>0</HiddenSlides>
  <MMClips>0</MMClips>
  <ScaleCrop>false</ScaleCrop>
  <HeadingPairs>
    <vt:vector size="6" baseType="variant">
      <vt:variant>
        <vt:lpstr>Fonts Used</vt:lpstr>
      </vt:variant>
      <vt:variant>
        <vt:i4>23</vt:i4>
      </vt:variant>
      <vt:variant>
        <vt:lpstr>Theme</vt:lpstr>
      </vt:variant>
      <vt:variant>
        <vt:i4>10</vt:i4>
      </vt:variant>
      <vt:variant>
        <vt:lpstr>Slide Titles</vt:lpstr>
      </vt:variant>
      <vt:variant>
        <vt:i4>156</vt:i4>
      </vt:variant>
    </vt:vector>
  </HeadingPairs>
  <TitlesOfParts>
    <vt:vector size="189" baseType="lpstr">
      <vt:lpstr>Aptos</vt:lpstr>
      <vt:lpstr>Aptos Display</vt:lpstr>
      <vt:lpstr>Arial</vt:lpstr>
      <vt:lpstr>Bernard MT Condensed</vt:lpstr>
      <vt:lpstr>Bradley Hand ITC</vt:lpstr>
      <vt:lpstr>Calibri</vt:lpstr>
      <vt:lpstr>Calibri Light</vt:lpstr>
      <vt:lpstr>Cambria</vt:lpstr>
      <vt:lpstr>Century Gothic</vt:lpstr>
      <vt:lpstr>Century Gothic Pro</vt:lpstr>
      <vt:lpstr>Franklin Gothic Book</vt:lpstr>
      <vt:lpstr>Franklin Gothic Medium</vt:lpstr>
      <vt:lpstr>Georgia</vt:lpstr>
      <vt:lpstr>Gotham Black</vt:lpstr>
      <vt:lpstr>Ink Free</vt:lpstr>
      <vt:lpstr>Palatino Linotype</vt:lpstr>
      <vt:lpstr>Proxima Nova</vt:lpstr>
      <vt:lpstr>Segoe UI</vt:lpstr>
      <vt:lpstr>Segoe UI Black</vt:lpstr>
      <vt:lpstr>Segoe UI Semilight</vt:lpstr>
      <vt:lpstr>Times New Roman</vt:lpstr>
      <vt:lpstr>Tw Cen MT</vt:lpstr>
      <vt:lpstr>Wingdings</vt:lpstr>
      <vt:lpstr>1_NDEFlat2point0 (2)</vt:lpstr>
      <vt:lpstr>1_Office Theme</vt:lpstr>
      <vt:lpstr>New Powerpoint Template 2022</vt:lpstr>
      <vt:lpstr>1_New Powerpoint Template 2022</vt:lpstr>
      <vt:lpstr>Office Theme</vt:lpstr>
      <vt:lpstr>2_Office Theme</vt:lpstr>
      <vt:lpstr>NDEFlat2point0 (2)</vt:lpstr>
      <vt:lpstr>3_Office Theme</vt:lpstr>
      <vt:lpstr>4_Office Theme</vt:lpstr>
      <vt:lpstr>Simple Light</vt:lpstr>
      <vt:lpstr>Welcome to  New Superintendent Orientation July 2026</vt:lpstr>
      <vt:lpstr>School District Funds Bryce Wilson</vt:lpstr>
      <vt:lpstr>CLASSIFICATION OF FUNDS</vt:lpstr>
      <vt:lpstr>School District Budgeting</vt:lpstr>
      <vt:lpstr>General Fund</vt:lpstr>
      <vt:lpstr>Bond Fund</vt:lpstr>
      <vt:lpstr>     Qualified Capital Purpose   Undertaking Fund</vt:lpstr>
      <vt:lpstr>     Special Building Fund   </vt:lpstr>
      <vt:lpstr>Taxing Funds</vt:lpstr>
      <vt:lpstr>Depreciation Fund</vt:lpstr>
      <vt:lpstr>Employee Benefit Fund  </vt:lpstr>
      <vt:lpstr>Contingency Fund</vt:lpstr>
      <vt:lpstr>Activities Fund</vt:lpstr>
      <vt:lpstr>School Nutrition Fund</vt:lpstr>
      <vt:lpstr>   Cooperative Fund</vt:lpstr>
      <vt:lpstr>   Student Fee Fund</vt:lpstr>
      <vt:lpstr>School District Budget  Stephanie DeGroot      </vt:lpstr>
      <vt:lpstr>Budgeting School District</vt:lpstr>
      <vt:lpstr>PowerPoint Presentation</vt:lpstr>
      <vt:lpstr>2026/27 Budget Authority Certification https://www.education.ne.gov/fos/budget-factors/</vt:lpstr>
      <vt:lpstr>PowerPoint Presentation</vt:lpstr>
      <vt:lpstr>2026/27 Property Tax Authority Certification https://www.education.ne.gov/fos/budgeting-school-district/property-tax-authority/ </vt:lpstr>
      <vt:lpstr>Budget Instruction Manual  </vt:lpstr>
      <vt:lpstr>Budget Text Document</vt:lpstr>
      <vt:lpstr>General Fund Revenue Sources</vt:lpstr>
      <vt:lpstr>School District Budget Cycle</vt:lpstr>
      <vt:lpstr>PowerPoint Presentation</vt:lpstr>
      <vt:lpstr>PowerPoint Presentation</vt:lpstr>
      <vt:lpstr>PowerPoint Presentation</vt:lpstr>
      <vt:lpstr>PowerPoint Presentation</vt:lpstr>
      <vt:lpstr>PowerPoint Presentation</vt:lpstr>
      <vt:lpstr>PowerPoint Presentation</vt:lpstr>
      <vt:lpstr>Cover Page</vt:lpstr>
      <vt:lpstr>Pages 2, 3 &amp; 4</vt:lpstr>
      <vt:lpstr>PowerPoint Presentation</vt:lpstr>
      <vt:lpstr>General Fund Lid Exclusions Schedule 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Data Entry Reminders</vt:lpstr>
      <vt:lpstr>PowerPoint Presentation</vt:lpstr>
      <vt:lpstr>PowerPoint Presentation</vt:lpstr>
      <vt:lpstr>How to Calculate</vt:lpstr>
      <vt:lpstr>Current Year Budget Reminders</vt:lpstr>
      <vt:lpstr>Need to Amend the Current Year’s Budget?</vt:lpstr>
      <vt:lpstr>Amending the LC2 </vt:lpstr>
      <vt:lpstr>Pupil Transportation Website https://www.education.ne.gov/fos/pupil-transportation/        </vt:lpstr>
      <vt:lpstr>Announcements</vt:lpstr>
      <vt:lpstr>New Documents Available  *2026 Back to School Checklist   *Pupil Transportation Guide **Will be updated once Rule 91 &amp; 92 revisions drafts are ready   **Continue to use Dec. 2024 Version on website for now  *Driver Requirement Charts  *10 Passenger Van – Quick Reference Guide  *Medical Exam</vt:lpstr>
      <vt:lpstr>Contact Info: 402-540-0649  stephanie.degroot@nebraska.gov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Exclusions, LC-2, &amp; Enrollment Option Kelsey Larsen</vt:lpstr>
      <vt:lpstr>General Fund Exclusions</vt:lpstr>
      <vt:lpstr>PowerPoint Presentation</vt:lpstr>
      <vt:lpstr>Exclusions &amp; Supplemental Grants Needing Approval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Budget Checklist</vt:lpstr>
      <vt:lpstr>Budget Check List Continued</vt:lpstr>
      <vt:lpstr>PowerPoint Presentation</vt:lpstr>
      <vt:lpstr>PowerPoint Presentation</vt:lpstr>
      <vt:lpstr>PowerPoint Presentation</vt:lpstr>
      <vt:lpstr>PowerPoint Presentation</vt:lpstr>
      <vt:lpstr>PowerPoint Presentation</vt:lpstr>
      <vt:lpstr>TEEOSA 101 STATE AID CALCULATION   Michelle Cartwright </vt:lpstr>
      <vt:lpstr>What is TEEOSA?</vt:lpstr>
      <vt:lpstr>TEEOSA Document</vt:lpstr>
      <vt:lpstr>TEEOSA FAQ Document</vt:lpstr>
      <vt:lpstr>PowerPoint Presentation</vt:lpstr>
      <vt:lpstr>PowerPoint Presentation</vt:lpstr>
      <vt:lpstr>PowerPoint Presentation</vt:lpstr>
      <vt:lpstr>STATE AID CERTIFICATION FORM  Released by March 1 https://sfos.education.ne.gov </vt:lpstr>
      <vt:lpstr>CATEGORIES OF NEEDS </vt:lpstr>
      <vt:lpstr>BASIC FUNDING</vt:lpstr>
      <vt:lpstr>NEEDS &amp; ALLOWANCES</vt:lpstr>
      <vt:lpstr>NEED &amp; ADJUSTMENTS</vt:lpstr>
      <vt:lpstr>PowerPoint Presentation</vt:lpstr>
      <vt:lpstr>PowerPoint Presentation</vt:lpstr>
      <vt:lpstr>PowerPoint Presentation</vt:lpstr>
      <vt:lpstr>PowerPoint Presentation</vt:lpstr>
      <vt:lpstr>COMMON State Aid QUESTIONS</vt:lpstr>
      <vt:lpstr>COMMON QUESTIONS</vt:lpstr>
      <vt:lpstr>COMMON QUESTIONS</vt:lpstr>
      <vt:lpstr>COMMON QUESTIONS</vt:lpstr>
      <vt:lpstr>PowerPoint Presentation</vt:lpstr>
      <vt:lpstr>ADVISER- School Finance Review</vt:lpstr>
      <vt:lpstr>TEEOSA  DATA  SYSTEMS</vt:lpstr>
      <vt:lpstr>TEEOSA  State Aid Collection </vt:lpstr>
      <vt:lpstr>LEP &amp; Poverty Expenditure Requirement</vt:lpstr>
      <vt:lpstr>Superintendency Pay Transparency Act</vt:lpstr>
      <vt:lpstr>Federal Program Updates</vt:lpstr>
      <vt:lpstr>ESSA Consolidated Grants</vt:lpstr>
      <vt:lpstr>Additional Federal Grants</vt:lpstr>
      <vt:lpstr>Good News: We have the allocations!</vt:lpstr>
      <vt:lpstr>2026-2027 Application is Open in GMS</vt:lpstr>
      <vt:lpstr>What should I do now?</vt:lpstr>
      <vt:lpstr>Monitoring Schedule-ESEA Programmatic and Fiscal</vt:lpstr>
      <vt:lpstr>Opportunities For Additional Support</vt:lpstr>
      <vt:lpstr>Reviewers  by ESU</vt:lpstr>
      <vt:lpstr>District Administrator  Portal ​Responsibilities​</vt:lpstr>
      <vt:lpstr>PowerPoint Presentation</vt:lpstr>
      <vt:lpstr>NDE Portal https://portal.education.ne.gov/ </vt:lpstr>
      <vt:lpstr>Legacy</vt:lpstr>
      <vt:lpstr>Portal District Admin </vt:lpstr>
      <vt:lpstr>Data Collections Tab​</vt:lpstr>
      <vt:lpstr>Student &amp; Staff (NSSRS) Tab​</vt:lpstr>
      <vt:lpstr>District Admin Tab​</vt:lpstr>
      <vt:lpstr>My Profile &amp; Help Tabs​</vt:lpstr>
      <vt:lpstr>New</vt:lpstr>
      <vt:lpstr>New</vt:lpstr>
      <vt:lpstr>Applications</vt:lpstr>
      <vt:lpstr>Admin Portal ​</vt:lpstr>
      <vt:lpstr>Resources</vt:lpstr>
      <vt:lpstr>Data Specific Resources</vt:lpstr>
      <vt:lpstr>New Superintendent  Wrap up Bryce Wilson</vt:lpstr>
      <vt:lpstr>School Tax Credit</vt:lpstr>
      <vt:lpstr> Audit Requirement </vt:lpstr>
      <vt:lpstr>Audit Requirements</vt:lpstr>
      <vt:lpstr>Superintendent Pay Transparency Act  -- Budget Schedule D</vt:lpstr>
      <vt:lpstr>Mileage Reimbursement Rates</vt:lpstr>
      <vt:lpstr>Notification of State Payments</vt:lpstr>
      <vt:lpstr>Grants Compliance Division</vt:lpstr>
      <vt:lpstr>Resources and Contact Information</vt:lpstr>
      <vt:lpstr>Website Addresses</vt:lpstr>
      <vt:lpstr>Budget Assistance</vt:lpstr>
      <vt:lpstr>NDE School Finance Team</vt:lpstr>
      <vt:lpstr>You Made It!!!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Cartwright, Michelle</dc:creator>
  <cp:lastModifiedBy>Larsen, Kelsey</cp:lastModifiedBy>
  <cp:revision>22</cp:revision>
  <cp:lastPrinted>2026-07-16T14:51:44Z</cp:lastPrinted>
  <dcterms:created xsi:type="dcterms:W3CDTF">2025-07-10T18:51:23Z</dcterms:created>
  <dcterms:modified xsi:type="dcterms:W3CDTF">2026-07-16T18:04:24Z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aff96f3-febb-4d97-abce-da8759adbf29_Enabled">
    <vt:lpwstr>true</vt:lpwstr>
  </property>
  <property fmtid="{D5CDD505-2E9C-101B-9397-08002B2CF9AE}" pid="3" name="MSIP_Label_7aff96f3-febb-4d97-abce-da8759adbf29_SetDate">
    <vt:lpwstr>2026-07-13T20:42:47Z</vt:lpwstr>
  </property>
  <property fmtid="{D5CDD505-2E9C-101B-9397-08002B2CF9AE}" pid="4" name="MSIP_Label_7aff96f3-febb-4d97-abce-da8759adbf29_Method">
    <vt:lpwstr>Standard</vt:lpwstr>
  </property>
  <property fmtid="{D5CDD505-2E9C-101B-9397-08002B2CF9AE}" pid="5" name="MSIP_Label_7aff96f3-febb-4d97-abce-da8759adbf29_Name">
    <vt:lpwstr>Confidential</vt:lpwstr>
  </property>
  <property fmtid="{D5CDD505-2E9C-101B-9397-08002B2CF9AE}" pid="6" name="MSIP_Label_7aff96f3-febb-4d97-abce-da8759adbf29_SiteId">
    <vt:lpwstr>9981678a-3c4d-40f7-9624-f41a08565121</vt:lpwstr>
  </property>
  <property fmtid="{D5CDD505-2E9C-101B-9397-08002B2CF9AE}" pid="7" name="MSIP_Label_7aff96f3-febb-4d97-abce-da8759adbf29_ActionId">
    <vt:lpwstr>eb15c072-e4cf-460a-a6a3-14a44007927f</vt:lpwstr>
  </property>
  <property fmtid="{D5CDD505-2E9C-101B-9397-08002B2CF9AE}" pid="8" name="MSIP_Label_7aff96f3-febb-4d97-abce-da8759adbf29_ContentBits">
    <vt:lpwstr>0</vt:lpwstr>
  </property>
  <property fmtid="{D5CDD505-2E9C-101B-9397-08002B2CF9AE}" pid="9" name="MSIP_Label_7aff96f3-febb-4d97-abce-da8759adbf29_Tag">
    <vt:lpwstr>10, 3, 0, 1</vt:lpwstr>
  </property>
</Properties>
</file>