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7" r:id="rId2"/>
    <p:sldId id="319" r:id="rId3"/>
    <p:sldId id="303" r:id="rId4"/>
    <p:sldId id="315" r:id="rId5"/>
    <p:sldId id="317" r:id="rId6"/>
    <p:sldId id="304" r:id="rId7"/>
    <p:sldId id="305" r:id="rId8"/>
    <p:sldId id="316" r:id="rId9"/>
    <p:sldId id="306" r:id="rId10"/>
    <p:sldId id="307" r:id="rId11"/>
    <p:sldId id="312" r:id="rId12"/>
    <p:sldId id="258" r:id="rId13"/>
    <p:sldId id="30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323" r:id="rId38"/>
    <p:sldId id="322" r:id="rId39"/>
    <p:sldId id="282" r:id="rId40"/>
    <p:sldId id="283" r:id="rId41"/>
    <p:sldId id="309" r:id="rId42"/>
    <p:sldId id="284" r:id="rId43"/>
    <p:sldId id="286" r:id="rId44"/>
    <p:sldId id="285" r:id="rId45"/>
    <p:sldId id="289" r:id="rId46"/>
    <p:sldId id="290" r:id="rId47"/>
    <p:sldId id="291" r:id="rId48"/>
    <p:sldId id="292" r:id="rId49"/>
    <p:sldId id="293" r:id="rId50"/>
    <p:sldId id="320" r:id="rId51"/>
    <p:sldId id="321" r:id="rId52"/>
    <p:sldId id="296" r:id="rId53"/>
    <p:sldId id="297" r:id="rId54"/>
    <p:sldId id="298" r:id="rId55"/>
    <p:sldId id="299" r:id="rId56"/>
    <p:sldId id="300" r:id="rId57"/>
    <p:sldId id="314" r:id="rId58"/>
    <p:sldId id="301" r:id="rId59"/>
    <p:sldId id="311" r:id="rId60"/>
    <p:sldId id="313" r:id="rId61"/>
    <p:sldId id="310" r:id="rId62"/>
    <p:sldId id="302"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6063C0-35FA-5966-E536-B7B59E18C11E}" v="384" dt="2025-07-31T18:20:14.012"/>
    <p1510:client id="{982391C6-A295-A16E-CBF4-DA97CDCBCE96}" v="388" dt="2025-08-01T11:43:39.139"/>
    <p1510:client id="{AF62AA9E-4D84-502D-BFE0-5C6FBF4CBBA9}" v="172" dt="2025-07-31T15:14:54.3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2CD80E-2803-492F-ACBB-9B6B52255C74}" type="datetimeFigureOut">
              <a:rPr lang="en-US" smtClean="0"/>
              <a:t>8/5/2025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C79546-5BFA-45A8-89EE-E3DE602BB4A0}" type="slidenum">
              <a:rPr lang="en-US" smtClean="0"/>
              <a:t>‹#›</a:t>
            </a:fld>
            <a:endParaRPr lang="en-US"/>
          </a:p>
        </p:txBody>
      </p:sp>
    </p:spTree>
    <p:extLst>
      <p:ext uri="{BB962C8B-B14F-4D97-AF65-F5344CB8AC3E}">
        <p14:creationId xmlns:p14="http://schemas.microsoft.com/office/powerpoint/2010/main" val="527628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 name="Google Shape;7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Most people know what asthma is in general terms. This picture shows what the lungs look like. Three things happen – swelling, clogging and squeezing – all the way down to those air sacs (alveoli). Some people hardly struggle at all with their asthma while others need their inhalers daily and have asthma attacks.</a:t>
            </a:r>
            <a:endParaRPr/>
          </a:p>
          <a:p>
            <a:pPr marL="0" lvl="0" indent="0" algn="l" rtl="0">
              <a:spcBef>
                <a:spcPts val="0"/>
              </a:spcBef>
              <a:spcAft>
                <a:spcPts val="0"/>
              </a:spcAft>
              <a:buNone/>
            </a:pPr>
            <a:endParaRPr/>
          </a:p>
        </p:txBody>
      </p:sp>
      <p:sp>
        <p:nvSpPr>
          <p:cNvPr id="155" name="Google Shape;15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This infographic is a great visual of what asthma does to the lungs. If you have ever watched someone have an asthma attack, this is what the inside of their lung is doing – swelling, spasming and filling with mucus. From looking at the airway on the right, you can see why asthmatics have difficulty breathing – and why it is important for them to have immediate access to an inhaler.</a:t>
            </a:r>
            <a:endParaRPr/>
          </a:p>
          <a:p>
            <a:pPr marL="0" lvl="0" indent="0" algn="l" rtl="0">
              <a:spcBef>
                <a:spcPts val="0"/>
              </a:spcBef>
              <a:spcAft>
                <a:spcPts val="0"/>
              </a:spcAft>
              <a:buNone/>
            </a:pPr>
            <a:endParaRPr/>
          </a:p>
        </p:txBody>
      </p:sp>
      <p:sp>
        <p:nvSpPr>
          <p:cNvPr id="165" name="Google Shape;16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 all students are affected by the same triggers plus their sensitivities can change over time. Some of these triggers might surprise you like weather changes and stress. </a:t>
            </a:r>
            <a:r>
              <a:rPr lang="en-US" sz="1200" b="0" i="0" u="none" strike="noStrike">
                <a:solidFill>
                  <a:schemeClr val="dk1"/>
                </a:solidFill>
                <a:latin typeface="Calibri"/>
                <a:ea typeface="Calibri"/>
                <a:cs typeface="Calibri"/>
                <a:sym typeface="Calibri"/>
              </a:rPr>
              <a:t>The most common cause of asthma episodes is colds or other upper airway infections, which is just one more reason to emphasize the importance of good handwashing.  Some children only experience asthma symptoms during or after physical activity. This is referred to as exercise induced asthma (EIA). </a:t>
            </a:r>
            <a:endParaRPr/>
          </a:p>
          <a:p>
            <a:pPr marL="0" lvl="0" indent="0" algn="l" rtl="0">
              <a:spcBef>
                <a:spcPts val="0"/>
              </a:spcBef>
              <a:spcAft>
                <a:spcPts val="0"/>
              </a:spcAft>
              <a:buNone/>
            </a:pPr>
            <a:endParaRPr/>
          </a:p>
        </p:txBody>
      </p:sp>
      <p:sp>
        <p:nvSpPr>
          <p:cNvPr id="174" name="Google Shape;17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Like I said before, asthma affects everyone differently, and symptoms can vary greatly from one asthmatic to the next. Most people can use their rescue or short-acting inhaler and get relief from their symptoms. </a:t>
            </a:r>
            <a:endParaRPr/>
          </a:p>
        </p:txBody>
      </p:sp>
      <p:sp>
        <p:nvSpPr>
          <p:cNvPr id="184" name="Google Shape;18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we talk about controlling asthma with medication, it is important to know the difference between the two types of inhalers – especially for students who self carry and have it in their backpack. Some school nurses have reported that their students bring the wrong inhaler to school. And if that student is having an asthma attack, their long-acting inhaler is not going to help. Both types are important, but they do not do the same thing.</a:t>
            </a:r>
            <a:endParaRPr/>
          </a:p>
        </p:txBody>
      </p:sp>
      <p:sp>
        <p:nvSpPr>
          <p:cNvPr id="193" name="Google Shape;19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are good videos to show you how to use an inhaler. Some people use a spacer and others do not. The Children’s pulmonology and allergy experts say everyone should use a spacer with their inhaler regardless of how old they are. The spacer is efficient and helps get all the medication into the lungs increasing the chance of the medication relieving symptoms.</a:t>
            </a:r>
            <a:endParaRPr/>
          </a:p>
        </p:txBody>
      </p:sp>
      <p:sp>
        <p:nvSpPr>
          <p:cNvPr id="201" name="Google Shape;20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is a lot on this slide, but it is all very important information.  If someone is not getting relief from their inhaler, you need to active the Rule 59 protocol right away. People can die during an asthma attack, so it is imperative you take the symptoms seriously and get help right away. Remember, it is never the wrong decision to call 911!</a:t>
            </a:r>
            <a:endParaRPr/>
          </a:p>
        </p:txBody>
      </p:sp>
      <p:sp>
        <p:nvSpPr>
          <p:cNvPr id="213" name="Google Shape;21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switch gears and talk about allergies for a few minutes…</a:t>
            </a:r>
            <a:endParaRPr/>
          </a:p>
        </p:txBody>
      </p:sp>
      <p:sp>
        <p:nvSpPr>
          <p:cNvPr id="244" name="Google Shape;24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Allergic reactions can occur from just about anything. </a:t>
            </a:r>
            <a:endParaRPr/>
          </a:p>
        </p:txBody>
      </p:sp>
      <p:sp>
        <p:nvSpPr>
          <p:cNvPr id="253" name="Google Shape;25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452A7788-6530-0A07-22A3-40236B981D3C}"/>
            </a:ext>
          </a:extLst>
        </p:cNvPr>
        <p:cNvGrpSpPr/>
        <p:nvPr/>
      </p:nvGrpSpPr>
      <p:grpSpPr>
        <a:xfrm>
          <a:off x="0" y="0"/>
          <a:ext cx="0" cy="0"/>
          <a:chOff x="0" y="0"/>
          <a:chExt cx="0" cy="0"/>
        </a:xfrm>
      </p:grpSpPr>
      <p:sp>
        <p:nvSpPr>
          <p:cNvPr id="85" name="Google Shape;85;p2:notes">
            <a:extLst>
              <a:ext uri="{FF2B5EF4-FFF2-40B4-BE49-F238E27FC236}">
                <a16:creationId xmlns:a16="http://schemas.microsoft.com/office/drawing/2014/main" id="{3B7D0858-2D10-FBE4-5044-7C8455A5672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2:notes">
            <a:extLst>
              <a:ext uri="{FF2B5EF4-FFF2-40B4-BE49-F238E27FC236}">
                <a16:creationId xmlns:a16="http://schemas.microsoft.com/office/drawing/2014/main" id="{65051619-A551-1E40-21C1-4719B06890F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are the objectives for this session. Please note, the last few slides of the presentation are directed at the Emergency Response Team, but anyone can participate in that part of the discussion.</a:t>
            </a:r>
            <a:endParaRPr/>
          </a:p>
        </p:txBody>
      </p:sp>
      <p:sp>
        <p:nvSpPr>
          <p:cNvPr id="87" name="Google Shape;87;p2:notes">
            <a:extLst>
              <a:ext uri="{FF2B5EF4-FFF2-40B4-BE49-F238E27FC236}">
                <a16:creationId xmlns:a16="http://schemas.microsoft.com/office/drawing/2014/main" id="{1F277C10-C80D-F32B-5E31-B3ADAA815E5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1235497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are just a few of the triggers that can cause allergies. There are simply far too many to list, but these are some of the most common ones you will see. </a:t>
            </a:r>
            <a:endParaRPr/>
          </a:p>
        </p:txBody>
      </p:sp>
      <p:sp>
        <p:nvSpPr>
          <p:cNvPr id="264" name="Google Shape;26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are the eleven most common symptoms of allergies in kids and teens. Again, symptoms can also vary greatly, and most can be relieved with over the counter or prescription medications. </a:t>
            </a:r>
            <a:endParaRPr/>
          </a:p>
        </p:txBody>
      </p:sp>
      <p:sp>
        <p:nvSpPr>
          <p:cNvPr id="276" name="Google Shape;27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someone starts to have multiple symptoms to more than one body system, it becomes an emergency very quickly. If someone starts to have multiple symptoms from an allergy – and sometimes you may not even know what they were exposed to – then it is time to get serious and think about needing the Rule 59 protocol. </a:t>
            </a:r>
            <a:endParaRPr/>
          </a:p>
        </p:txBody>
      </p:sp>
      <p:sp>
        <p:nvSpPr>
          <p:cNvPr id="285" name="Google Shape;28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transition to anaphylaxis and talk about what a severe allergic reaction looks like.</a:t>
            </a:r>
            <a:endParaRPr/>
          </a:p>
        </p:txBody>
      </p:sp>
      <p:sp>
        <p:nvSpPr>
          <p:cNvPr id="295" name="Google Shape;29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biggest take away from this slide is that people die from anaphylaxis. There is really no other way to say it but to be blunt. It is a serious, life-threatening event, and without treatment, most people will die.</a:t>
            </a:r>
            <a:endParaRPr/>
          </a:p>
        </p:txBody>
      </p:sp>
      <p:sp>
        <p:nvSpPr>
          <p:cNvPr id="303" name="Google Shape;30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anaphylaxis occurs, it usually comes on quickly, but understand someone can be exposed to an allergen at lunch but not show symptoms until they are back in the classroom taking a test two hours later. </a:t>
            </a:r>
            <a:endParaRPr/>
          </a:p>
        </p:txBody>
      </p:sp>
      <p:sp>
        <p:nvSpPr>
          <p:cNvPr id="321" name="Google Shape;321;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are interesting facts on what triggers most anaphylactic events. Do not get caught up in figuring out what caused the allergic reaction if the person has worsening symptoms. You can always go back later and figure out what the trigger was.</a:t>
            </a:r>
            <a:endParaRPr/>
          </a:p>
        </p:txBody>
      </p:sp>
      <p:sp>
        <p:nvSpPr>
          <p:cNvPr id="330" name="Google Shape;33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are a lot of symptoms on this slide. Know this….People often get that feeling of impending doom. Time is of the essence and people die very quickly with anaphylaxis. If a student or staff tells you something is wrong, believe them! And never, ever send someone with these symptoms to the nurse’s office alone!</a:t>
            </a:r>
            <a:endParaRPr/>
          </a:p>
        </p:txBody>
      </p:sp>
      <p:sp>
        <p:nvSpPr>
          <p:cNvPr id="341" name="Google Shape;34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a:extLst>
            <a:ext uri="{FF2B5EF4-FFF2-40B4-BE49-F238E27FC236}">
              <a16:creationId xmlns:a16="http://schemas.microsoft.com/office/drawing/2014/main" id="{38F19E92-35EB-D67E-A0C1-2CB0BBD97C12}"/>
            </a:ext>
          </a:extLst>
        </p:cNvPr>
        <p:cNvGrpSpPr/>
        <p:nvPr/>
      </p:nvGrpSpPr>
      <p:grpSpPr>
        <a:xfrm>
          <a:off x="0" y="0"/>
          <a:ext cx="0" cy="0"/>
          <a:chOff x="0" y="0"/>
          <a:chExt cx="0" cy="0"/>
        </a:xfrm>
      </p:grpSpPr>
      <p:sp>
        <p:nvSpPr>
          <p:cNvPr id="339" name="Google Shape;339;p25:notes">
            <a:extLst>
              <a:ext uri="{FF2B5EF4-FFF2-40B4-BE49-F238E27FC236}">
                <a16:creationId xmlns:a16="http://schemas.microsoft.com/office/drawing/2014/main" id="{338236AB-5CDC-92A3-1D79-645F41BF348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25:notes">
            <a:extLst>
              <a:ext uri="{FF2B5EF4-FFF2-40B4-BE49-F238E27FC236}">
                <a16:creationId xmlns:a16="http://schemas.microsoft.com/office/drawing/2014/main" id="{EDD95131-F119-3618-7475-10FE8E45561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are a lot of symptoms on this slide. Know this….People often get that feeling of impending doom. Time is of the essence and people die very quickly with anaphylaxis. If a student or staff tells you something is wrong, believe them! And never, ever send someone with these symptoms to the nurse’s office alone!</a:t>
            </a:r>
            <a:endParaRPr/>
          </a:p>
        </p:txBody>
      </p:sp>
      <p:sp>
        <p:nvSpPr>
          <p:cNvPr id="341" name="Google Shape;341;p25:notes">
            <a:extLst>
              <a:ext uri="{FF2B5EF4-FFF2-40B4-BE49-F238E27FC236}">
                <a16:creationId xmlns:a16="http://schemas.microsoft.com/office/drawing/2014/main" id="{CB6952E7-C2C1-5196-2A60-B0F88232680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1547390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a:extLst>
            <a:ext uri="{FF2B5EF4-FFF2-40B4-BE49-F238E27FC236}">
              <a16:creationId xmlns:a16="http://schemas.microsoft.com/office/drawing/2014/main" id="{3AD36F03-AADD-0CF0-C1FD-3AD7304EA44C}"/>
            </a:ext>
          </a:extLst>
        </p:cNvPr>
        <p:cNvGrpSpPr/>
        <p:nvPr/>
      </p:nvGrpSpPr>
      <p:grpSpPr>
        <a:xfrm>
          <a:off x="0" y="0"/>
          <a:ext cx="0" cy="0"/>
          <a:chOff x="0" y="0"/>
          <a:chExt cx="0" cy="0"/>
        </a:xfrm>
      </p:grpSpPr>
      <p:sp>
        <p:nvSpPr>
          <p:cNvPr id="339" name="Google Shape;339;p25:notes">
            <a:extLst>
              <a:ext uri="{FF2B5EF4-FFF2-40B4-BE49-F238E27FC236}">
                <a16:creationId xmlns:a16="http://schemas.microsoft.com/office/drawing/2014/main" id="{6155CF07-92E2-174C-2905-C00371DFCCF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25:notes">
            <a:extLst>
              <a:ext uri="{FF2B5EF4-FFF2-40B4-BE49-F238E27FC236}">
                <a16:creationId xmlns:a16="http://schemas.microsoft.com/office/drawing/2014/main" id="{72420246-D09E-B875-E94A-D7BCBDEFC70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are a lot of symptoms on this slide. Know this….People often get that feeling of impending doom. Time is of the essence and people die very quickly with anaphylaxis. If a student or staff tells you something is wrong, believe them! And never, ever send someone with these symptoms to the nurse’s office alone!</a:t>
            </a:r>
            <a:endParaRPr/>
          </a:p>
        </p:txBody>
      </p:sp>
      <p:sp>
        <p:nvSpPr>
          <p:cNvPr id="341" name="Google Shape;341;p25:notes">
            <a:extLst>
              <a:ext uri="{FF2B5EF4-FFF2-40B4-BE49-F238E27FC236}">
                <a16:creationId xmlns:a16="http://schemas.microsoft.com/office/drawing/2014/main" id="{9DA28F31-968A-C7A7-8881-B4C88AA3334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702920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are the objectives for this session. Please note, the last few slides of the presentation are directed at the Emergency Response Team, but anyone can participate in that part of the discussion.</a:t>
            </a:r>
            <a:endParaRPr/>
          </a:p>
        </p:txBody>
      </p:sp>
      <p:sp>
        <p:nvSpPr>
          <p:cNvPr id="87" name="Google Shape;8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Remember Marcus and Ella from earlier? They are both in a serious medical emergency and need attention NOW. Marcus has an action plan, but his inhaler is not giving him any relief. He is getting worse, and his breathing is becoming more labored plus he can barely talk now. And Ella – her lips are swelling, and he is getting short of breath plus she is really itching all over now. So, what comes next? What do you do? </a:t>
            </a:r>
            <a:endParaRPr/>
          </a:p>
        </p:txBody>
      </p:sp>
      <p:sp>
        <p:nvSpPr>
          <p:cNvPr id="350" name="Google Shape;350;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revisit this slide. We talked about asthma and allergies, and both can lead to someone needing the Rule 59 protocol. Asthma and allergies are not necessarily related, but they both can be life threatening and lead to death. It is imperative you take these situations seriously and get the person immediate help.</a:t>
            </a:r>
            <a:endParaRPr/>
          </a:p>
        </p:txBody>
      </p:sp>
      <p:sp>
        <p:nvSpPr>
          <p:cNvPr id="360" name="Google Shape;360;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revisit this slide. We talked about asthma and allergies, and both can lead to someone needing the Rule 59 protocol. Asthma and allergies are not necessarily related, but they both can be life threatening and lead to death. It is imperative you take these situations seriously and get the person immediate help.</a:t>
            </a:r>
            <a:endParaRPr/>
          </a:p>
        </p:txBody>
      </p:sp>
      <p:sp>
        <p:nvSpPr>
          <p:cNvPr id="360" name="Google Shape;360;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extLst>
      <p:ext uri="{BB962C8B-B14F-4D97-AF65-F5344CB8AC3E}">
        <p14:creationId xmlns:p14="http://schemas.microsoft.com/office/powerpoint/2010/main" val="7273621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where the Rule 59 protocol comes into play. If the student has an action plan, start there then move on to the Rule 59 protocol if the medication in their plan does not work. For example, Jason is a 4</a:t>
            </a:r>
            <a:r>
              <a:rPr lang="en-US" baseline="30000"/>
              <a:t>th</a:t>
            </a:r>
            <a:r>
              <a:rPr lang="en-US"/>
              <a:t> grader with a known strawberry allergy. He comes to you with mild shortness of breath and thinks he was exposed at lunch. His action plan says to give him 25 mg of Benadryl and two puffs of his rescue inhaler. You follow the plan, but he is getting worse, not better. Now Jason can hardly talk, is very short of breath, is hunched over in his chair and his lips and eyes are swelling. Jason is experiencing anaphylaxis and now you need to initiate the Rule 59 protocol.</a:t>
            </a:r>
            <a:endParaRPr/>
          </a:p>
        </p:txBody>
      </p:sp>
      <p:sp>
        <p:nvSpPr>
          <p:cNvPr id="376" name="Google Shape;376;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Calling 911 is so important! Paramedics and hospitals can do far more for someone who is in a life-threatening emergency than you can do in a school. The sooner you get the person in crisis some help, the better their chance of survival. And like the slide says, if you are in doubt, follow the protocol. Usually, you know in your gut that something is wrong, and help is needed. Follow your school’s policy for getting the nurse to the person and/or activate the Emergency Response Team.</a:t>
            </a:r>
            <a:endParaRPr/>
          </a:p>
        </p:txBody>
      </p:sp>
      <p:sp>
        <p:nvSpPr>
          <p:cNvPr id="396" name="Google Shape;396;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go through the steps of the Rule 59 protocol. These are straight out of the regulation. </a:t>
            </a:r>
            <a:endParaRPr/>
          </a:p>
        </p:txBody>
      </p:sp>
      <p:sp>
        <p:nvSpPr>
          <p:cNvPr id="388" name="Google Shape;38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Calling 911 from a cell phone or the location of the "patient" is good to be able to provide updated information to the dispatcher. They can assist you in what to think about or do while waiting.</a:t>
            </a:r>
            <a:endParaRPr/>
          </a:p>
        </p:txBody>
      </p:sp>
      <p:sp>
        <p:nvSpPr>
          <p:cNvPr id="435" name="Google Shape;435;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Each building needs a plan, is it the same across the district? Do you need to let traveling staff know? Do substitutes know how to respond? Is a hold type event enacted and the team knows to break that hold? While planned assignments are great, have a back up plan in case someone is not there that day. What if it is a member of your team you are treating? Make sure you and your coworkers know how to answer these questions and have a plan before something happens in your district.</a:t>
            </a:r>
            <a:endParaRPr/>
          </a:p>
        </p:txBody>
      </p:sp>
      <p:sp>
        <p:nvSpPr>
          <p:cNvPr id="443" name="Google Shape;443;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Are you ready to start CPR if you find they are not breathing and have no circulation? Who is CPR certified in your building?</a:t>
            </a:r>
            <a:endParaRPr/>
          </a:p>
        </p:txBody>
      </p:sp>
      <p:sp>
        <p:nvSpPr>
          <p:cNvPr id="451" name="Google Shape;451;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are the objectives for this session. Please note, the last few slides of the presentation are directed at the Emergency Response Team, but anyone can participate in that part of the discussion.</a:t>
            </a:r>
            <a:endParaRPr/>
          </a:p>
        </p:txBody>
      </p:sp>
      <p:sp>
        <p:nvSpPr>
          <p:cNvPr id="87" name="Google Shape;8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1872658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a:extLst>
            <a:ext uri="{FF2B5EF4-FFF2-40B4-BE49-F238E27FC236}">
              <a16:creationId xmlns:a16="http://schemas.microsoft.com/office/drawing/2014/main" id="{7C7FF0BF-6642-93B1-4DC8-1FAC86F85185}"/>
            </a:ext>
          </a:extLst>
        </p:cNvPr>
        <p:cNvGrpSpPr/>
        <p:nvPr/>
      </p:nvGrpSpPr>
      <p:grpSpPr>
        <a:xfrm>
          <a:off x="0" y="0"/>
          <a:ext cx="0" cy="0"/>
          <a:chOff x="0" y="0"/>
          <a:chExt cx="0" cy="0"/>
        </a:xfrm>
      </p:grpSpPr>
      <p:sp>
        <p:nvSpPr>
          <p:cNvPr id="465" name="Google Shape;465;p37:notes">
            <a:extLst>
              <a:ext uri="{FF2B5EF4-FFF2-40B4-BE49-F238E27FC236}">
                <a16:creationId xmlns:a16="http://schemas.microsoft.com/office/drawing/2014/main" id="{E313C878-C205-F90E-5BE5-32C115858E9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37:notes">
            <a:extLst>
              <a:ext uri="{FF2B5EF4-FFF2-40B4-BE49-F238E27FC236}">
                <a16:creationId xmlns:a16="http://schemas.microsoft.com/office/drawing/2014/main" id="{1AF7C61A-A1DA-AA8F-F3C6-726991C5164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54814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a:extLst>
            <a:ext uri="{FF2B5EF4-FFF2-40B4-BE49-F238E27FC236}">
              <a16:creationId xmlns:a16="http://schemas.microsoft.com/office/drawing/2014/main" id="{518FF80A-9163-48CC-8569-6C80059DCBD2}"/>
            </a:ext>
          </a:extLst>
        </p:cNvPr>
        <p:cNvGrpSpPr/>
        <p:nvPr/>
      </p:nvGrpSpPr>
      <p:grpSpPr>
        <a:xfrm>
          <a:off x="0" y="0"/>
          <a:ext cx="0" cy="0"/>
          <a:chOff x="0" y="0"/>
          <a:chExt cx="0" cy="0"/>
        </a:xfrm>
      </p:grpSpPr>
      <p:sp>
        <p:nvSpPr>
          <p:cNvPr id="465" name="Google Shape;465;p37:notes">
            <a:extLst>
              <a:ext uri="{FF2B5EF4-FFF2-40B4-BE49-F238E27FC236}">
                <a16:creationId xmlns:a16="http://schemas.microsoft.com/office/drawing/2014/main" id="{B4B5B938-7CBC-8E3E-E7B9-6CF0F808577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37:notes">
            <a:extLst>
              <a:ext uri="{FF2B5EF4-FFF2-40B4-BE49-F238E27FC236}">
                <a16:creationId xmlns:a16="http://schemas.microsoft.com/office/drawing/2014/main" id="{3F0FA379-B2F7-E343-FAAC-A110A9566CA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76414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All ERT members should be CPR certified but if someone needs to do CPR, but know that 911 can lead someone through the steps of CPR if needed.</a:t>
            </a:r>
            <a:endParaRPr/>
          </a:p>
        </p:txBody>
      </p:sp>
      <p:sp>
        <p:nvSpPr>
          <p:cNvPr id="506" name="Google Shape;506;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protocol says to notify the physician but in many areas of the state, mid level practitioners are the primary care providers. </a:t>
            </a:r>
            <a:endParaRPr/>
          </a:p>
        </p:txBody>
      </p:sp>
      <p:sp>
        <p:nvSpPr>
          <p:cNvPr id="514" name="Google Shape;51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Each school will have their own policy about whether students can return to school if they do not have an emergency plan and medication at school. Know what your school's policy is.</a:t>
            </a:r>
            <a:endParaRPr/>
          </a:p>
        </p:txBody>
      </p:sp>
      <p:sp>
        <p:nvSpPr>
          <p:cNvPr id="522" name="Google Shape;522;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It is suggested that you report events so NDE can collect data (de-identified) in order to analyze the protocol in the future and make sure it meets the needs of schools. It is not mandated in the regulation that these events are reported to the Department of Education. </a:t>
            </a:r>
            <a:endParaRPr/>
          </a:p>
        </p:txBody>
      </p:sp>
      <p:sp>
        <p:nvSpPr>
          <p:cNvPr id="530" name="Google Shape;530;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32CB8137-4F3C-AC02-BA91-14887DC54D52}"/>
            </a:ext>
          </a:extLst>
        </p:cNvPr>
        <p:cNvGrpSpPr/>
        <p:nvPr/>
      </p:nvGrpSpPr>
      <p:grpSpPr>
        <a:xfrm>
          <a:off x="0" y="0"/>
          <a:ext cx="0" cy="0"/>
          <a:chOff x="0" y="0"/>
          <a:chExt cx="0" cy="0"/>
        </a:xfrm>
      </p:grpSpPr>
      <p:sp>
        <p:nvSpPr>
          <p:cNvPr id="537" name="Google Shape;537;p45:notes">
            <a:extLst>
              <a:ext uri="{FF2B5EF4-FFF2-40B4-BE49-F238E27FC236}">
                <a16:creationId xmlns:a16="http://schemas.microsoft.com/office/drawing/2014/main" id="{09B75F5A-376D-DA01-804F-4FE4A60C7DA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45:notes">
            <a:extLst>
              <a:ext uri="{FF2B5EF4-FFF2-40B4-BE49-F238E27FC236}">
                <a16:creationId xmlns:a16="http://schemas.microsoft.com/office/drawing/2014/main" id="{2D0C6CC6-955F-8ECF-3991-76332E21DD2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are links to the regulation and also to the NDE website where a variety of resources can be found. These were all updated in 2022 and are available for use.</a:t>
            </a:r>
            <a:endParaRPr/>
          </a:p>
        </p:txBody>
      </p:sp>
      <p:sp>
        <p:nvSpPr>
          <p:cNvPr id="539" name="Google Shape;539;p45:notes">
            <a:extLst>
              <a:ext uri="{FF2B5EF4-FFF2-40B4-BE49-F238E27FC236}">
                <a16:creationId xmlns:a16="http://schemas.microsoft.com/office/drawing/2014/main" id="{3A2B5680-14E0-EBB7-8853-6FE496C24FC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extLst>
      <p:ext uri="{BB962C8B-B14F-4D97-AF65-F5344CB8AC3E}">
        <p14:creationId xmlns:p14="http://schemas.microsoft.com/office/powerpoint/2010/main" val="5742332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are links to the regulation and also to the NDE website where a variety of resources can be found. These were all updated in 2022 and are available for use.</a:t>
            </a:r>
            <a:endParaRPr/>
          </a:p>
        </p:txBody>
      </p:sp>
      <p:sp>
        <p:nvSpPr>
          <p:cNvPr id="539" name="Google Shape;539;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410A680B-AF0B-3EF0-E09F-0799B3942858}"/>
            </a:ext>
          </a:extLst>
        </p:cNvPr>
        <p:cNvGrpSpPr/>
        <p:nvPr/>
      </p:nvGrpSpPr>
      <p:grpSpPr>
        <a:xfrm>
          <a:off x="0" y="0"/>
          <a:ext cx="0" cy="0"/>
          <a:chOff x="0" y="0"/>
          <a:chExt cx="0" cy="0"/>
        </a:xfrm>
      </p:grpSpPr>
      <p:sp>
        <p:nvSpPr>
          <p:cNvPr id="537" name="Google Shape;537;p45:notes">
            <a:extLst>
              <a:ext uri="{FF2B5EF4-FFF2-40B4-BE49-F238E27FC236}">
                <a16:creationId xmlns:a16="http://schemas.microsoft.com/office/drawing/2014/main" id="{58F26C85-6BF0-AB83-4074-F0B0F668842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45:notes">
            <a:extLst>
              <a:ext uri="{FF2B5EF4-FFF2-40B4-BE49-F238E27FC236}">
                <a16:creationId xmlns:a16="http://schemas.microsoft.com/office/drawing/2014/main" id="{1CCF1C09-425D-CB58-83EE-601CFCEDC6B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are links to the regulation and also to the NDE website where a variety of resources can be found. These were all updated in 2022 and are available for use.</a:t>
            </a:r>
            <a:endParaRPr/>
          </a:p>
        </p:txBody>
      </p:sp>
      <p:sp>
        <p:nvSpPr>
          <p:cNvPr id="539" name="Google Shape;539;p45:notes">
            <a:extLst>
              <a:ext uri="{FF2B5EF4-FFF2-40B4-BE49-F238E27FC236}">
                <a16:creationId xmlns:a16="http://schemas.microsoft.com/office/drawing/2014/main" id="{01585D14-CFF3-C60E-F619-7069807383F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extLst>
      <p:ext uri="{BB962C8B-B14F-4D97-AF65-F5344CB8AC3E}">
        <p14:creationId xmlns:p14="http://schemas.microsoft.com/office/powerpoint/2010/main" val="15101724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168CCF00-F2F5-07DC-111E-98BC1814ACB5}"/>
            </a:ext>
          </a:extLst>
        </p:cNvPr>
        <p:cNvGrpSpPr/>
        <p:nvPr/>
      </p:nvGrpSpPr>
      <p:grpSpPr>
        <a:xfrm>
          <a:off x="0" y="0"/>
          <a:ext cx="0" cy="0"/>
          <a:chOff x="0" y="0"/>
          <a:chExt cx="0" cy="0"/>
        </a:xfrm>
      </p:grpSpPr>
      <p:sp>
        <p:nvSpPr>
          <p:cNvPr id="537" name="Google Shape;537;p45:notes">
            <a:extLst>
              <a:ext uri="{FF2B5EF4-FFF2-40B4-BE49-F238E27FC236}">
                <a16:creationId xmlns:a16="http://schemas.microsoft.com/office/drawing/2014/main" id="{04D7CFD6-7170-5C45-0D66-53C706055B9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45:notes">
            <a:extLst>
              <a:ext uri="{FF2B5EF4-FFF2-40B4-BE49-F238E27FC236}">
                <a16:creationId xmlns:a16="http://schemas.microsoft.com/office/drawing/2014/main" id="{4B5CE1F2-F63E-FBCE-5609-B3071AE852F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are links to the regulation and also to the NDE website where a variety of resources can be found. These were all updated in 2022 and are available for use.</a:t>
            </a:r>
            <a:endParaRPr/>
          </a:p>
        </p:txBody>
      </p:sp>
      <p:sp>
        <p:nvSpPr>
          <p:cNvPr id="539" name="Google Shape;539;p45:notes">
            <a:extLst>
              <a:ext uri="{FF2B5EF4-FFF2-40B4-BE49-F238E27FC236}">
                <a16:creationId xmlns:a16="http://schemas.microsoft.com/office/drawing/2014/main" id="{37A0963D-231E-47B1-8CC3-189F0B2508C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extLst>
      <p:ext uri="{BB962C8B-B14F-4D97-AF65-F5344CB8AC3E}">
        <p14:creationId xmlns:p14="http://schemas.microsoft.com/office/powerpoint/2010/main" val="4590748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1293F505-00FC-9732-B18F-3565287EDDAA}"/>
            </a:ext>
          </a:extLst>
        </p:cNvPr>
        <p:cNvGrpSpPr/>
        <p:nvPr/>
      </p:nvGrpSpPr>
      <p:grpSpPr>
        <a:xfrm>
          <a:off x="0" y="0"/>
          <a:ext cx="0" cy="0"/>
          <a:chOff x="0" y="0"/>
          <a:chExt cx="0" cy="0"/>
        </a:xfrm>
      </p:grpSpPr>
      <p:sp>
        <p:nvSpPr>
          <p:cNvPr id="537" name="Google Shape;537;p45:notes">
            <a:extLst>
              <a:ext uri="{FF2B5EF4-FFF2-40B4-BE49-F238E27FC236}">
                <a16:creationId xmlns:a16="http://schemas.microsoft.com/office/drawing/2014/main" id="{77275132-F1C6-5125-A0D3-4D3A19173DC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45:notes">
            <a:extLst>
              <a:ext uri="{FF2B5EF4-FFF2-40B4-BE49-F238E27FC236}">
                <a16:creationId xmlns:a16="http://schemas.microsoft.com/office/drawing/2014/main" id="{C52DF0F0-5144-1039-47C3-D6D1670814F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are links to the regulation and also to the NDE website where a variety of resources can be found. These were all updated in 2022 and are available for use.</a:t>
            </a:r>
            <a:endParaRPr/>
          </a:p>
        </p:txBody>
      </p:sp>
      <p:sp>
        <p:nvSpPr>
          <p:cNvPr id="539" name="Google Shape;539;p45:notes">
            <a:extLst>
              <a:ext uri="{FF2B5EF4-FFF2-40B4-BE49-F238E27FC236}">
                <a16:creationId xmlns:a16="http://schemas.microsoft.com/office/drawing/2014/main" id="{2D23E30B-4FE0-630A-82DA-BF2E5E5452D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extLst>
      <p:ext uri="{BB962C8B-B14F-4D97-AF65-F5344CB8AC3E}">
        <p14:creationId xmlns:p14="http://schemas.microsoft.com/office/powerpoint/2010/main" val="32428959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If you have any questions or comments on this presentation or the Rule 59 protocol in general, please contact Kim. She works in partnership with NDE to manage the Rule 59 protocol and would love to help.</a:t>
            </a:r>
            <a:endParaRPr/>
          </a:p>
        </p:txBody>
      </p:sp>
      <p:sp>
        <p:nvSpPr>
          <p:cNvPr id="547" name="Google Shape;547;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Rule 59 is a state regulation – very similar to a law – except that regulations are created in the executive branch of governments, not the judiciary branch where it goes through state senators. One thing to note – while some schools choose to create and take bags and have trained people on field trips, before and after school programs, etc., the law requires the protocol be enacted on grounds bell to bell. It is important to know what your school's policy is for medical emergencies when outside of the school building.</a:t>
            </a:r>
            <a:endParaRPr/>
          </a:p>
        </p:txBody>
      </p:sp>
      <p:sp>
        <p:nvSpPr>
          <p:cNvPr id="105" name="Google Shape;10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regulation says to have the protocol signed by a provider, but it does not mandate that it is re-signed on a yearly basis. It is suggested you have it signed each year because it is best practice and standard of practice to have prescriptions renewed and signed on a yearly basis.</a:t>
            </a:r>
            <a:endParaRPr/>
          </a:p>
        </p:txBody>
      </p:sp>
      <p:sp>
        <p:nvSpPr>
          <p:cNvPr id="114" name="Google Shape;11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Life threatening asthma and anaphylaxis from an allergen are two separate events. Both can lead to someone needing the Rule 59 protocol. Asthma and allergies are not necessarily related, but they both can be life threatening and lead to death. </a:t>
            </a:r>
            <a:endParaRPr/>
          </a:p>
        </p:txBody>
      </p:sp>
      <p:sp>
        <p:nvSpPr>
          <p:cNvPr id="122" name="Google Shape;12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a lot of information, but make sure you remember these highlights. This is a regulation meaning it is like a law; the difference is that laws are created by the judicial branch of state government while regulations are created by the legislative branch – our state senators in the unicameral. Either way, it must be adhered to. The regulation has seven parts to it – we are only talking about part 6 today which is the emergency response protocol, so we are not training you to give medications outside of the emergency protocol. </a:t>
            </a:r>
            <a:endParaRPr/>
          </a:p>
        </p:txBody>
      </p:sp>
      <p:sp>
        <p:nvSpPr>
          <p:cNvPr id="138" name="Google Shape;13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E4825-AA50-E959-2794-7454B3EB6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28D4EA-4BC7-5638-4058-95075FBDB1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77AF97-E818-9F20-DEE8-BA22A3BBAAEA}"/>
              </a:ext>
            </a:extLst>
          </p:cNvPr>
          <p:cNvSpPr>
            <a:spLocks noGrp="1"/>
          </p:cNvSpPr>
          <p:nvPr>
            <p:ph type="dt" sz="half" idx="10"/>
          </p:nvPr>
        </p:nvSpPr>
        <p:spPr/>
        <p:txBody>
          <a:bodyPr/>
          <a:lstStyle/>
          <a:p>
            <a:fld id="{0CD2E813-9FCA-431C-B024-2EEB9DB96FF5}" type="datetimeFigureOut">
              <a:rPr lang="en-US" smtClean="0"/>
              <a:t>8/5/2025</a:t>
            </a:fld>
            <a:endParaRPr lang="en-US"/>
          </a:p>
        </p:txBody>
      </p:sp>
      <p:sp>
        <p:nvSpPr>
          <p:cNvPr id="5" name="Footer Placeholder 4">
            <a:extLst>
              <a:ext uri="{FF2B5EF4-FFF2-40B4-BE49-F238E27FC236}">
                <a16:creationId xmlns:a16="http://schemas.microsoft.com/office/drawing/2014/main" id="{C8089BDB-F669-8CD9-CF51-89082E350A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258F2-BE3D-AADC-C591-AFD08DA67DFE}"/>
              </a:ext>
            </a:extLst>
          </p:cNvPr>
          <p:cNvSpPr>
            <a:spLocks noGrp="1"/>
          </p:cNvSpPr>
          <p:nvPr>
            <p:ph type="sldNum" sz="quarter" idx="12"/>
          </p:nvPr>
        </p:nvSpPr>
        <p:spPr/>
        <p:txBody>
          <a:bodyPr/>
          <a:lstStyle/>
          <a:p>
            <a:fld id="{EF169106-653F-461E-BBAB-2086C678E3DD}" type="slidenum">
              <a:rPr lang="en-US" smtClean="0"/>
              <a:t>‹#›</a:t>
            </a:fld>
            <a:endParaRPr lang="en-US"/>
          </a:p>
        </p:txBody>
      </p:sp>
    </p:spTree>
    <p:extLst>
      <p:ext uri="{BB962C8B-B14F-4D97-AF65-F5344CB8AC3E}">
        <p14:creationId xmlns:p14="http://schemas.microsoft.com/office/powerpoint/2010/main" val="202320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21475-58E9-4528-A951-3DADDE43D3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AFD76-AB5A-F395-32FA-B4806EA8C8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4289D9-071F-0352-4B57-FBC05F8EA1AB}"/>
              </a:ext>
            </a:extLst>
          </p:cNvPr>
          <p:cNvSpPr>
            <a:spLocks noGrp="1"/>
          </p:cNvSpPr>
          <p:nvPr>
            <p:ph type="dt" sz="half" idx="10"/>
          </p:nvPr>
        </p:nvSpPr>
        <p:spPr/>
        <p:txBody>
          <a:bodyPr/>
          <a:lstStyle/>
          <a:p>
            <a:fld id="{0CD2E813-9FCA-431C-B024-2EEB9DB96FF5}" type="datetimeFigureOut">
              <a:rPr lang="en-US" smtClean="0"/>
              <a:t>8/5/2025</a:t>
            </a:fld>
            <a:endParaRPr lang="en-US"/>
          </a:p>
        </p:txBody>
      </p:sp>
      <p:sp>
        <p:nvSpPr>
          <p:cNvPr id="5" name="Footer Placeholder 4">
            <a:extLst>
              <a:ext uri="{FF2B5EF4-FFF2-40B4-BE49-F238E27FC236}">
                <a16:creationId xmlns:a16="http://schemas.microsoft.com/office/drawing/2014/main" id="{6295B8D4-6649-5A11-BBDC-EA1A80D92A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E204EF-4F25-9C5D-0A5F-3E4A7E045A23}"/>
              </a:ext>
            </a:extLst>
          </p:cNvPr>
          <p:cNvSpPr>
            <a:spLocks noGrp="1"/>
          </p:cNvSpPr>
          <p:nvPr>
            <p:ph type="sldNum" sz="quarter" idx="12"/>
          </p:nvPr>
        </p:nvSpPr>
        <p:spPr/>
        <p:txBody>
          <a:bodyPr/>
          <a:lstStyle/>
          <a:p>
            <a:fld id="{EF169106-653F-461E-BBAB-2086C678E3DD}" type="slidenum">
              <a:rPr lang="en-US" smtClean="0"/>
              <a:t>‹#›</a:t>
            </a:fld>
            <a:endParaRPr lang="en-US"/>
          </a:p>
        </p:txBody>
      </p:sp>
    </p:spTree>
    <p:extLst>
      <p:ext uri="{BB962C8B-B14F-4D97-AF65-F5344CB8AC3E}">
        <p14:creationId xmlns:p14="http://schemas.microsoft.com/office/powerpoint/2010/main" val="2447618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225D91-1D63-8CE7-ABA3-A5C3ECE653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07F81C-B0E2-F09C-F333-6A07FE00F5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10FE96-A2EF-7DB6-EE24-12F2714BDDBF}"/>
              </a:ext>
            </a:extLst>
          </p:cNvPr>
          <p:cNvSpPr>
            <a:spLocks noGrp="1"/>
          </p:cNvSpPr>
          <p:nvPr>
            <p:ph type="dt" sz="half" idx="10"/>
          </p:nvPr>
        </p:nvSpPr>
        <p:spPr/>
        <p:txBody>
          <a:bodyPr/>
          <a:lstStyle/>
          <a:p>
            <a:fld id="{0CD2E813-9FCA-431C-B024-2EEB9DB96FF5}" type="datetimeFigureOut">
              <a:rPr lang="en-US" smtClean="0"/>
              <a:t>8/5/2025</a:t>
            </a:fld>
            <a:endParaRPr lang="en-US"/>
          </a:p>
        </p:txBody>
      </p:sp>
      <p:sp>
        <p:nvSpPr>
          <p:cNvPr id="5" name="Footer Placeholder 4">
            <a:extLst>
              <a:ext uri="{FF2B5EF4-FFF2-40B4-BE49-F238E27FC236}">
                <a16:creationId xmlns:a16="http://schemas.microsoft.com/office/drawing/2014/main" id="{4152146D-96A1-A6E1-C3D9-A94ED333A1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FBEC56-58EB-42F6-6116-1B8B65887988}"/>
              </a:ext>
            </a:extLst>
          </p:cNvPr>
          <p:cNvSpPr>
            <a:spLocks noGrp="1"/>
          </p:cNvSpPr>
          <p:nvPr>
            <p:ph type="sldNum" sz="quarter" idx="12"/>
          </p:nvPr>
        </p:nvSpPr>
        <p:spPr/>
        <p:txBody>
          <a:bodyPr/>
          <a:lstStyle/>
          <a:p>
            <a:fld id="{EF169106-653F-461E-BBAB-2086C678E3DD}" type="slidenum">
              <a:rPr lang="en-US" smtClean="0"/>
              <a:t>‹#›</a:t>
            </a:fld>
            <a:endParaRPr lang="en-US"/>
          </a:p>
        </p:txBody>
      </p:sp>
    </p:spTree>
    <p:extLst>
      <p:ext uri="{BB962C8B-B14F-4D97-AF65-F5344CB8AC3E}">
        <p14:creationId xmlns:p14="http://schemas.microsoft.com/office/powerpoint/2010/main" val="3785939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8C1D8-D6C5-4846-FDB3-5870DC6F3D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61FD40-4426-096E-9920-9E718856FF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D052C9-DA62-DC97-8F15-A07E73F2127F}"/>
              </a:ext>
            </a:extLst>
          </p:cNvPr>
          <p:cNvSpPr>
            <a:spLocks noGrp="1"/>
          </p:cNvSpPr>
          <p:nvPr>
            <p:ph type="dt" sz="half" idx="10"/>
          </p:nvPr>
        </p:nvSpPr>
        <p:spPr/>
        <p:txBody>
          <a:bodyPr/>
          <a:lstStyle/>
          <a:p>
            <a:fld id="{0CD2E813-9FCA-431C-B024-2EEB9DB96FF5}" type="datetimeFigureOut">
              <a:rPr lang="en-US" smtClean="0"/>
              <a:t>8/5/2025</a:t>
            </a:fld>
            <a:endParaRPr lang="en-US"/>
          </a:p>
        </p:txBody>
      </p:sp>
      <p:sp>
        <p:nvSpPr>
          <p:cNvPr id="5" name="Footer Placeholder 4">
            <a:extLst>
              <a:ext uri="{FF2B5EF4-FFF2-40B4-BE49-F238E27FC236}">
                <a16:creationId xmlns:a16="http://schemas.microsoft.com/office/drawing/2014/main" id="{744ACC85-F031-7F77-0A77-109832E080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5DF4C4-7965-0FAB-A8FE-99BE6088FA2B}"/>
              </a:ext>
            </a:extLst>
          </p:cNvPr>
          <p:cNvSpPr>
            <a:spLocks noGrp="1"/>
          </p:cNvSpPr>
          <p:nvPr>
            <p:ph type="sldNum" sz="quarter" idx="12"/>
          </p:nvPr>
        </p:nvSpPr>
        <p:spPr/>
        <p:txBody>
          <a:bodyPr/>
          <a:lstStyle/>
          <a:p>
            <a:fld id="{EF169106-653F-461E-BBAB-2086C678E3DD}" type="slidenum">
              <a:rPr lang="en-US" smtClean="0"/>
              <a:t>‹#›</a:t>
            </a:fld>
            <a:endParaRPr lang="en-US"/>
          </a:p>
        </p:txBody>
      </p:sp>
    </p:spTree>
    <p:extLst>
      <p:ext uri="{BB962C8B-B14F-4D97-AF65-F5344CB8AC3E}">
        <p14:creationId xmlns:p14="http://schemas.microsoft.com/office/powerpoint/2010/main" val="2078518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74FA0-BCD5-E111-00A8-4263FCA6A3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3C1E19-5733-C34F-E0CD-14A6E55C276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1C3912-DD9F-422F-35F5-EA945F0C5520}"/>
              </a:ext>
            </a:extLst>
          </p:cNvPr>
          <p:cNvSpPr>
            <a:spLocks noGrp="1"/>
          </p:cNvSpPr>
          <p:nvPr>
            <p:ph type="dt" sz="half" idx="10"/>
          </p:nvPr>
        </p:nvSpPr>
        <p:spPr/>
        <p:txBody>
          <a:bodyPr/>
          <a:lstStyle/>
          <a:p>
            <a:fld id="{0CD2E813-9FCA-431C-B024-2EEB9DB96FF5}" type="datetimeFigureOut">
              <a:rPr lang="en-US" smtClean="0"/>
              <a:t>8/5/2025</a:t>
            </a:fld>
            <a:endParaRPr lang="en-US"/>
          </a:p>
        </p:txBody>
      </p:sp>
      <p:sp>
        <p:nvSpPr>
          <p:cNvPr id="5" name="Footer Placeholder 4">
            <a:extLst>
              <a:ext uri="{FF2B5EF4-FFF2-40B4-BE49-F238E27FC236}">
                <a16:creationId xmlns:a16="http://schemas.microsoft.com/office/drawing/2014/main" id="{F08BE01C-B35E-23EE-FB2D-11BAF09E60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A6186B-0A7C-EC0B-5ADC-250527C6C08C}"/>
              </a:ext>
            </a:extLst>
          </p:cNvPr>
          <p:cNvSpPr>
            <a:spLocks noGrp="1"/>
          </p:cNvSpPr>
          <p:nvPr>
            <p:ph type="sldNum" sz="quarter" idx="12"/>
          </p:nvPr>
        </p:nvSpPr>
        <p:spPr/>
        <p:txBody>
          <a:bodyPr/>
          <a:lstStyle/>
          <a:p>
            <a:fld id="{EF169106-653F-461E-BBAB-2086C678E3DD}" type="slidenum">
              <a:rPr lang="en-US" smtClean="0"/>
              <a:t>‹#›</a:t>
            </a:fld>
            <a:endParaRPr lang="en-US"/>
          </a:p>
        </p:txBody>
      </p:sp>
    </p:spTree>
    <p:extLst>
      <p:ext uri="{BB962C8B-B14F-4D97-AF65-F5344CB8AC3E}">
        <p14:creationId xmlns:p14="http://schemas.microsoft.com/office/powerpoint/2010/main" val="2990161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9E4EB-6610-CC2C-1203-4546CF88FD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9DCC31-5A9D-A392-B1E8-F936053EF4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73440A-3956-E4F6-5BD4-F71D80BD51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1697FB-F343-B4E9-6583-C432EB049F3E}"/>
              </a:ext>
            </a:extLst>
          </p:cNvPr>
          <p:cNvSpPr>
            <a:spLocks noGrp="1"/>
          </p:cNvSpPr>
          <p:nvPr>
            <p:ph type="dt" sz="half" idx="10"/>
          </p:nvPr>
        </p:nvSpPr>
        <p:spPr/>
        <p:txBody>
          <a:bodyPr/>
          <a:lstStyle/>
          <a:p>
            <a:fld id="{0CD2E813-9FCA-431C-B024-2EEB9DB96FF5}" type="datetimeFigureOut">
              <a:rPr lang="en-US" smtClean="0"/>
              <a:t>8/5/2025</a:t>
            </a:fld>
            <a:endParaRPr lang="en-US"/>
          </a:p>
        </p:txBody>
      </p:sp>
      <p:sp>
        <p:nvSpPr>
          <p:cNvPr id="6" name="Footer Placeholder 5">
            <a:extLst>
              <a:ext uri="{FF2B5EF4-FFF2-40B4-BE49-F238E27FC236}">
                <a16:creationId xmlns:a16="http://schemas.microsoft.com/office/drawing/2014/main" id="{823AD6E5-4655-418C-6570-20252B9B5B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2B7805-BCF9-5EDC-E493-082591CFE852}"/>
              </a:ext>
            </a:extLst>
          </p:cNvPr>
          <p:cNvSpPr>
            <a:spLocks noGrp="1"/>
          </p:cNvSpPr>
          <p:nvPr>
            <p:ph type="sldNum" sz="quarter" idx="12"/>
          </p:nvPr>
        </p:nvSpPr>
        <p:spPr/>
        <p:txBody>
          <a:bodyPr/>
          <a:lstStyle/>
          <a:p>
            <a:fld id="{EF169106-653F-461E-BBAB-2086C678E3DD}" type="slidenum">
              <a:rPr lang="en-US" smtClean="0"/>
              <a:t>‹#›</a:t>
            </a:fld>
            <a:endParaRPr lang="en-US"/>
          </a:p>
        </p:txBody>
      </p:sp>
    </p:spTree>
    <p:extLst>
      <p:ext uri="{BB962C8B-B14F-4D97-AF65-F5344CB8AC3E}">
        <p14:creationId xmlns:p14="http://schemas.microsoft.com/office/powerpoint/2010/main" val="387880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D888D-03AE-E967-8ED2-BB98D9A035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40F353-3B37-471C-B249-45C0704681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EFE793-0906-5DAD-F33A-1CFFD10D4E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B77CB-CEBC-2D8D-1174-08B13B0677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C5A954-92CC-723D-31FA-391BA5F480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3E4D0B-64F8-4B0A-3AE9-93D840E5BD97}"/>
              </a:ext>
            </a:extLst>
          </p:cNvPr>
          <p:cNvSpPr>
            <a:spLocks noGrp="1"/>
          </p:cNvSpPr>
          <p:nvPr>
            <p:ph type="dt" sz="half" idx="10"/>
          </p:nvPr>
        </p:nvSpPr>
        <p:spPr/>
        <p:txBody>
          <a:bodyPr/>
          <a:lstStyle/>
          <a:p>
            <a:fld id="{0CD2E813-9FCA-431C-B024-2EEB9DB96FF5}" type="datetimeFigureOut">
              <a:rPr lang="en-US" smtClean="0"/>
              <a:t>8/5/2025</a:t>
            </a:fld>
            <a:endParaRPr lang="en-US"/>
          </a:p>
        </p:txBody>
      </p:sp>
      <p:sp>
        <p:nvSpPr>
          <p:cNvPr id="8" name="Footer Placeholder 7">
            <a:extLst>
              <a:ext uri="{FF2B5EF4-FFF2-40B4-BE49-F238E27FC236}">
                <a16:creationId xmlns:a16="http://schemas.microsoft.com/office/drawing/2014/main" id="{9BF147C0-DF58-EACE-113F-0ED83E154D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418185-44FD-044A-01DC-330C7A843663}"/>
              </a:ext>
            </a:extLst>
          </p:cNvPr>
          <p:cNvSpPr>
            <a:spLocks noGrp="1"/>
          </p:cNvSpPr>
          <p:nvPr>
            <p:ph type="sldNum" sz="quarter" idx="12"/>
          </p:nvPr>
        </p:nvSpPr>
        <p:spPr/>
        <p:txBody>
          <a:bodyPr/>
          <a:lstStyle/>
          <a:p>
            <a:fld id="{EF169106-653F-461E-BBAB-2086C678E3DD}" type="slidenum">
              <a:rPr lang="en-US" smtClean="0"/>
              <a:t>‹#›</a:t>
            </a:fld>
            <a:endParaRPr lang="en-US"/>
          </a:p>
        </p:txBody>
      </p:sp>
    </p:spTree>
    <p:extLst>
      <p:ext uri="{BB962C8B-B14F-4D97-AF65-F5344CB8AC3E}">
        <p14:creationId xmlns:p14="http://schemas.microsoft.com/office/powerpoint/2010/main" val="2058799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CCB53-95E5-F194-EC47-CC42256639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FED055-2F9D-B48A-B181-C0578418AE2C}"/>
              </a:ext>
            </a:extLst>
          </p:cNvPr>
          <p:cNvSpPr>
            <a:spLocks noGrp="1"/>
          </p:cNvSpPr>
          <p:nvPr>
            <p:ph type="dt" sz="half" idx="10"/>
          </p:nvPr>
        </p:nvSpPr>
        <p:spPr/>
        <p:txBody>
          <a:bodyPr/>
          <a:lstStyle/>
          <a:p>
            <a:fld id="{0CD2E813-9FCA-431C-B024-2EEB9DB96FF5}" type="datetimeFigureOut">
              <a:rPr lang="en-US" smtClean="0"/>
              <a:t>8/5/2025</a:t>
            </a:fld>
            <a:endParaRPr lang="en-US"/>
          </a:p>
        </p:txBody>
      </p:sp>
      <p:sp>
        <p:nvSpPr>
          <p:cNvPr id="4" name="Footer Placeholder 3">
            <a:extLst>
              <a:ext uri="{FF2B5EF4-FFF2-40B4-BE49-F238E27FC236}">
                <a16:creationId xmlns:a16="http://schemas.microsoft.com/office/drawing/2014/main" id="{9442BD2D-F0F9-109B-E1FF-C83351E8F1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773772-9133-2BE7-46EA-0486CFA33B41}"/>
              </a:ext>
            </a:extLst>
          </p:cNvPr>
          <p:cNvSpPr>
            <a:spLocks noGrp="1"/>
          </p:cNvSpPr>
          <p:nvPr>
            <p:ph type="sldNum" sz="quarter" idx="12"/>
          </p:nvPr>
        </p:nvSpPr>
        <p:spPr/>
        <p:txBody>
          <a:bodyPr/>
          <a:lstStyle/>
          <a:p>
            <a:fld id="{EF169106-653F-461E-BBAB-2086C678E3DD}" type="slidenum">
              <a:rPr lang="en-US" smtClean="0"/>
              <a:t>‹#›</a:t>
            </a:fld>
            <a:endParaRPr lang="en-US"/>
          </a:p>
        </p:txBody>
      </p:sp>
    </p:spTree>
    <p:extLst>
      <p:ext uri="{BB962C8B-B14F-4D97-AF65-F5344CB8AC3E}">
        <p14:creationId xmlns:p14="http://schemas.microsoft.com/office/powerpoint/2010/main" val="3280120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CD78DD-EDAF-F82D-0B33-40072D018DF5}"/>
              </a:ext>
            </a:extLst>
          </p:cNvPr>
          <p:cNvSpPr>
            <a:spLocks noGrp="1"/>
          </p:cNvSpPr>
          <p:nvPr>
            <p:ph type="dt" sz="half" idx="10"/>
          </p:nvPr>
        </p:nvSpPr>
        <p:spPr/>
        <p:txBody>
          <a:bodyPr/>
          <a:lstStyle/>
          <a:p>
            <a:fld id="{0CD2E813-9FCA-431C-B024-2EEB9DB96FF5}" type="datetimeFigureOut">
              <a:rPr lang="en-US" smtClean="0"/>
              <a:t>8/5/2025</a:t>
            </a:fld>
            <a:endParaRPr lang="en-US"/>
          </a:p>
        </p:txBody>
      </p:sp>
      <p:sp>
        <p:nvSpPr>
          <p:cNvPr id="3" name="Footer Placeholder 2">
            <a:extLst>
              <a:ext uri="{FF2B5EF4-FFF2-40B4-BE49-F238E27FC236}">
                <a16:creationId xmlns:a16="http://schemas.microsoft.com/office/drawing/2014/main" id="{C5CDB3CB-5B42-27C8-5D8A-499E56B0C9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B9AF88-B0AB-475F-D660-C40AE5A748ED}"/>
              </a:ext>
            </a:extLst>
          </p:cNvPr>
          <p:cNvSpPr>
            <a:spLocks noGrp="1"/>
          </p:cNvSpPr>
          <p:nvPr>
            <p:ph type="sldNum" sz="quarter" idx="12"/>
          </p:nvPr>
        </p:nvSpPr>
        <p:spPr/>
        <p:txBody>
          <a:bodyPr/>
          <a:lstStyle/>
          <a:p>
            <a:fld id="{EF169106-653F-461E-BBAB-2086C678E3DD}" type="slidenum">
              <a:rPr lang="en-US" smtClean="0"/>
              <a:t>‹#›</a:t>
            </a:fld>
            <a:endParaRPr lang="en-US"/>
          </a:p>
        </p:txBody>
      </p:sp>
    </p:spTree>
    <p:extLst>
      <p:ext uri="{BB962C8B-B14F-4D97-AF65-F5344CB8AC3E}">
        <p14:creationId xmlns:p14="http://schemas.microsoft.com/office/powerpoint/2010/main" val="2533752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DCFD4-26FB-293F-4C67-4726A956E8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9ECF6F-6AC8-06FD-811F-19445BCEBB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E8A3C3-CDA0-A747-2EB3-AFFF975F05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DA6A77-C179-8C95-22A1-A7EF1368E156}"/>
              </a:ext>
            </a:extLst>
          </p:cNvPr>
          <p:cNvSpPr>
            <a:spLocks noGrp="1"/>
          </p:cNvSpPr>
          <p:nvPr>
            <p:ph type="dt" sz="half" idx="10"/>
          </p:nvPr>
        </p:nvSpPr>
        <p:spPr/>
        <p:txBody>
          <a:bodyPr/>
          <a:lstStyle/>
          <a:p>
            <a:fld id="{0CD2E813-9FCA-431C-B024-2EEB9DB96FF5}" type="datetimeFigureOut">
              <a:rPr lang="en-US" smtClean="0"/>
              <a:t>8/5/2025</a:t>
            </a:fld>
            <a:endParaRPr lang="en-US"/>
          </a:p>
        </p:txBody>
      </p:sp>
      <p:sp>
        <p:nvSpPr>
          <p:cNvPr id="6" name="Footer Placeholder 5">
            <a:extLst>
              <a:ext uri="{FF2B5EF4-FFF2-40B4-BE49-F238E27FC236}">
                <a16:creationId xmlns:a16="http://schemas.microsoft.com/office/drawing/2014/main" id="{40B863AA-EC9B-8F05-6F53-F5E8703CC5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CB7855-E30C-4C56-17F5-2D33499CB16F}"/>
              </a:ext>
            </a:extLst>
          </p:cNvPr>
          <p:cNvSpPr>
            <a:spLocks noGrp="1"/>
          </p:cNvSpPr>
          <p:nvPr>
            <p:ph type="sldNum" sz="quarter" idx="12"/>
          </p:nvPr>
        </p:nvSpPr>
        <p:spPr/>
        <p:txBody>
          <a:bodyPr/>
          <a:lstStyle/>
          <a:p>
            <a:fld id="{EF169106-653F-461E-BBAB-2086C678E3DD}" type="slidenum">
              <a:rPr lang="en-US" smtClean="0"/>
              <a:t>‹#›</a:t>
            </a:fld>
            <a:endParaRPr lang="en-US"/>
          </a:p>
        </p:txBody>
      </p:sp>
    </p:spTree>
    <p:extLst>
      <p:ext uri="{BB962C8B-B14F-4D97-AF65-F5344CB8AC3E}">
        <p14:creationId xmlns:p14="http://schemas.microsoft.com/office/powerpoint/2010/main" val="2097435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305A3-7745-C6BB-59F1-48F51F6A2A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6F0DC4-CAA9-4400-0698-8E0C01B205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1D7A3D-EA30-38F1-E5B8-87F36AC011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6D14B4-0731-C6AD-D8DB-985758DCAA7E}"/>
              </a:ext>
            </a:extLst>
          </p:cNvPr>
          <p:cNvSpPr>
            <a:spLocks noGrp="1"/>
          </p:cNvSpPr>
          <p:nvPr>
            <p:ph type="dt" sz="half" idx="10"/>
          </p:nvPr>
        </p:nvSpPr>
        <p:spPr/>
        <p:txBody>
          <a:bodyPr/>
          <a:lstStyle/>
          <a:p>
            <a:fld id="{0CD2E813-9FCA-431C-B024-2EEB9DB96FF5}" type="datetimeFigureOut">
              <a:rPr lang="en-US" smtClean="0"/>
              <a:t>8/5/2025</a:t>
            </a:fld>
            <a:endParaRPr lang="en-US"/>
          </a:p>
        </p:txBody>
      </p:sp>
      <p:sp>
        <p:nvSpPr>
          <p:cNvPr id="6" name="Footer Placeholder 5">
            <a:extLst>
              <a:ext uri="{FF2B5EF4-FFF2-40B4-BE49-F238E27FC236}">
                <a16:creationId xmlns:a16="http://schemas.microsoft.com/office/drawing/2014/main" id="{C7669077-393C-E935-5C28-3A2D76EEF9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898903-9A04-5E15-5B78-67392A34A625}"/>
              </a:ext>
            </a:extLst>
          </p:cNvPr>
          <p:cNvSpPr>
            <a:spLocks noGrp="1"/>
          </p:cNvSpPr>
          <p:nvPr>
            <p:ph type="sldNum" sz="quarter" idx="12"/>
          </p:nvPr>
        </p:nvSpPr>
        <p:spPr/>
        <p:txBody>
          <a:bodyPr/>
          <a:lstStyle/>
          <a:p>
            <a:fld id="{EF169106-653F-461E-BBAB-2086C678E3DD}" type="slidenum">
              <a:rPr lang="en-US" smtClean="0"/>
              <a:t>‹#›</a:t>
            </a:fld>
            <a:endParaRPr lang="en-US"/>
          </a:p>
        </p:txBody>
      </p:sp>
    </p:spTree>
    <p:extLst>
      <p:ext uri="{BB962C8B-B14F-4D97-AF65-F5344CB8AC3E}">
        <p14:creationId xmlns:p14="http://schemas.microsoft.com/office/powerpoint/2010/main" val="3003366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E148B-AF8F-C579-E06D-7DA83B6B2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BD925B-E1D8-572C-5A0F-B9E9E6543C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AE3A0-D50E-0D45-FAA7-F32FD08AE4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CD2E813-9FCA-431C-B024-2EEB9DB96FF5}" type="datetimeFigureOut">
              <a:rPr lang="en-US" smtClean="0"/>
              <a:t>8/5/2025</a:t>
            </a:fld>
            <a:endParaRPr lang="en-US"/>
          </a:p>
        </p:txBody>
      </p:sp>
      <p:sp>
        <p:nvSpPr>
          <p:cNvPr id="5" name="Footer Placeholder 4">
            <a:extLst>
              <a:ext uri="{FF2B5EF4-FFF2-40B4-BE49-F238E27FC236}">
                <a16:creationId xmlns:a16="http://schemas.microsoft.com/office/drawing/2014/main" id="{100694CC-CE02-67BB-AF86-CDEDF1840A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AD3B9CE-FC5C-7FEF-0666-B7D098DF10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169106-653F-461E-BBAB-2086C678E3DD}" type="slidenum">
              <a:rPr lang="en-US" smtClean="0"/>
              <a:t>‹#›</a:t>
            </a:fld>
            <a:endParaRPr lang="en-US"/>
          </a:p>
        </p:txBody>
      </p:sp>
    </p:spTree>
    <p:extLst>
      <p:ext uri="{BB962C8B-B14F-4D97-AF65-F5344CB8AC3E}">
        <p14:creationId xmlns:p14="http://schemas.microsoft.com/office/powerpoint/2010/main" val="212944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s://pixabay.com/fr/ambulance-m%C3%A9dicaux-v%C3%A9hicule-1501264/"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education.ne.gov/wp-content/uploads/2024/10/Competencies-for-Medication-Administration-Final.pdf" TargetMode="External"/><Relationship Id="rId2" Type="http://schemas.openxmlformats.org/officeDocument/2006/relationships/hyperlink" Target="https://www.education.ne.gov/wp-content/uploads/2024/08/Rule-59-Changes-Summary-for-School-Nurses-dated.pd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qsFR8evfrK8?feature=oembed" TargetMode="Externa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video" Target="https://www.youtube.com/embed/GbRD5fFXlDo?feature=oembed" TargetMode="Externa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hyperlink" Target="https://www.emergency-live.com/uz/it/salom-e-sicurezza/asma-grave-definizione-sintomi-sababi-diagnosi-va-trattamento/" TargetMode="External"/><Relationship Id="rId5" Type="http://schemas.openxmlformats.org/officeDocument/2006/relationships/image" Target="../media/image41.jpeg"/><Relationship Id="rId4" Type="http://schemas.openxmlformats.org/officeDocument/2006/relationships/hyperlink" Target="https://www.flickr.com/photos/ptica10/6697055189/"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3.svg"/></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video" Target="https://www.youtube.com/embed/zPsFp2QB60E?feature=oembed" TargetMode="External"/><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2" Type="http://schemas.openxmlformats.org/officeDocument/2006/relationships/hyperlink" Target="https://www.education.ne.gov/wp-content/uploads/2024/10/Competencies-for-Medication-Administration-Final.pdf"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video" Target="https://www.youtube.com/embed/2oqDe5AE6a4?feature=oembed" TargetMode="External"/><Relationship Id="rId4" Type="http://schemas.openxmlformats.org/officeDocument/2006/relationships/image" Target="../media/image49.jpeg"/></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hyperlink" Target="mailto:NDE.healthservices@nebraska.gov"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hyperlink" Target="https://www.education.ne.gov/wp-content/uploads/2025/07/Rule-59-Infographic-FINAL.pdf"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education.ne.gov/wp-content/uploads/2024/08/Revised-Skills-Card-dated-rule-59.pdf"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education.ne.gov/wp-content/uploads/2024/10/Test-dated-rule-59.pdf"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hyperlink" Target="https://www.education.ne.gov/nderule/regulations-for-school-health-and-safety/"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s://www.education.ne.gov/csss/school-health-education-and-services/"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hyperlink" Target="mailto:anriley@childrensnebraska.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pngall.com/weight-scale-png/"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
          <p:cNvSpPr txBox="1">
            <a:spLocks noGrp="1"/>
          </p:cNvSpPr>
          <p:nvPr>
            <p:ph type="ctrTitle"/>
          </p:nvPr>
        </p:nvSpPr>
        <p:spPr>
          <a:xfrm>
            <a:off x="2333003" y="3022994"/>
            <a:ext cx="8051292" cy="1006476"/>
          </a:xfrm>
          <a:prstGeom prst="rect">
            <a:avLst/>
          </a:prstGeom>
          <a:noFill/>
          <a:ln>
            <a:noFill/>
          </a:ln>
        </p:spPr>
        <p:txBody>
          <a:bodyPr spcFirstLastPara="1" vert="horz" wrap="square" lIns="91425" tIns="45700" rIns="91425" bIns="45700" rtlCol="0" anchor="b" anchorCtr="0">
            <a:noAutofit/>
          </a:bodyPr>
          <a:lstStyle/>
          <a:p>
            <a:pPr algn="l">
              <a:buClr>
                <a:srgbClr val="00427D"/>
              </a:buClr>
              <a:buSzPts val="5500"/>
            </a:pPr>
            <a:r>
              <a:rPr lang="en-US" sz="4800" b="1" dirty="0">
                <a:solidFill>
                  <a:schemeClr val="accent4"/>
                </a:solidFill>
                <a:latin typeface="Arial"/>
                <a:cs typeface="Arial"/>
              </a:rPr>
              <a:t>Rule 59 Training for School Staff</a:t>
            </a:r>
            <a:br>
              <a:rPr lang="en-US" sz="5500" dirty="0"/>
            </a:br>
            <a:r>
              <a:rPr lang="en-US" sz="3200" dirty="0">
                <a:latin typeface="Arial"/>
                <a:cs typeface="Arial"/>
              </a:rPr>
              <a:t>Emergency Response to </a:t>
            </a:r>
            <a:br>
              <a:rPr lang="en-US" sz="3200" dirty="0">
                <a:latin typeface="Arial"/>
                <a:cs typeface="Arial"/>
              </a:rPr>
            </a:br>
            <a:r>
              <a:rPr lang="en-US" sz="3200" dirty="0">
                <a:latin typeface="Arial"/>
                <a:cs typeface="Arial"/>
              </a:rPr>
              <a:t>Life Threatening Asthma &amp; Anaphylaxis</a:t>
            </a:r>
            <a:endParaRPr lang="en-US">
              <a:latin typeface="Arial"/>
              <a:cs typeface="Arial"/>
            </a:endParaRPr>
          </a:p>
        </p:txBody>
      </p:sp>
      <p:sp>
        <p:nvSpPr>
          <p:cNvPr id="82" name="Google Shape;82;p1"/>
          <p:cNvSpPr txBox="1">
            <a:spLocks noGrp="1"/>
          </p:cNvSpPr>
          <p:nvPr>
            <p:ph type="subTitle" idx="1"/>
          </p:nvPr>
        </p:nvSpPr>
        <p:spPr>
          <a:xfrm>
            <a:off x="2080177" y="4021575"/>
            <a:ext cx="7822497" cy="1508279"/>
          </a:xfrm>
          <a:prstGeom prst="rect">
            <a:avLst/>
          </a:prstGeom>
          <a:noFill/>
          <a:ln>
            <a:noFill/>
          </a:ln>
        </p:spPr>
        <p:txBody>
          <a:bodyPr spcFirstLastPara="1" vert="horz" wrap="square" lIns="91425" tIns="45700" rIns="91425" bIns="45700" rtlCol="0" anchor="t" anchorCtr="0">
            <a:normAutofit/>
          </a:bodyPr>
          <a:lstStyle/>
          <a:p>
            <a:pPr algn="r">
              <a:spcBef>
                <a:spcPts val="0"/>
              </a:spcBef>
              <a:buClr>
                <a:srgbClr val="7F7F7F"/>
              </a:buClr>
            </a:pPr>
            <a:r>
              <a:rPr lang="en-US" dirty="0">
                <a:solidFill>
                  <a:srgbClr val="7F7F7F"/>
                </a:solidFill>
                <a:latin typeface="Arial"/>
                <a:ea typeface="Arial"/>
                <a:cs typeface="Arial"/>
                <a:sym typeface="Arial"/>
              </a:rPr>
              <a:t>        August 2025  </a:t>
            </a:r>
            <a:endParaRPr dirty="0">
              <a:solidFill>
                <a:srgbClr val="7F7F7F"/>
              </a:solidFill>
              <a:latin typeface="Arial"/>
              <a:cs typeface="Arial"/>
            </a:endParaRPr>
          </a:p>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67F1A-4A1B-709E-7B93-73B592CA6AD0}"/>
              </a:ext>
            </a:extLst>
          </p:cNvPr>
          <p:cNvSpPr>
            <a:spLocks noGrp="1"/>
          </p:cNvSpPr>
          <p:nvPr>
            <p:ph type="title"/>
          </p:nvPr>
        </p:nvSpPr>
        <p:spPr/>
        <p:txBody>
          <a:bodyPr/>
          <a:lstStyle/>
          <a:p>
            <a:r>
              <a:rPr lang="en-US" b="1">
                <a:solidFill>
                  <a:schemeClr val="accent4"/>
                </a:solidFill>
                <a:latin typeface="Arial" panose="020B0604020202020204" pitchFamily="34" charset="0"/>
                <a:cs typeface="Arial" panose="020B0604020202020204" pitchFamily="34" charset="0"/>
              </a:rPr>
              <a:t>What’s New?</a:t>
            </a:r>
          </a:p>
        </p:txBody>
      </p:sp>
      <p:sp>
        <p:nvSpPr>
          <p:cNvPr id="3" name="Content Placeholder 2">
            <a:extLst>
              <a:ext uri="{FF2B5EF4-FFF2-40B4-BE49-F238E27FC236}">
                <a16:creationId xmlns:a16="http://schemas.microsoft.com/office/drawing/2014/main" id="{2C7E43EB-BF84-C257-8E9C-A0C0FCD171CE}"/>
              </a:ext>
            </a:extLst>
          </p:cNvPr>
          <p:cNvSpPr>
            <a:spLocks noGrp="1"/>
          </p:cNvSpPr>
          <p:nvPr>
            <p:ph idx="1"/>
          </p:nvPr>
        </p:nvSpPr>
        <p:spPr>
          <a:xfrm>
            <a:off x="838200" y="1532241"/>
            <a:ext cx="9627606" cy="4390875"/>
          </a:xfrm>
        </p:spPr>
        <p:txBody>
          <a:bodyPr vert="horz" lIns="91440" tIns="45720" rIns="91440" bIns="45720" rtlCol="0" anchor="t">
            <a:normAutofit/>
          </a:bodyPr>
          <a:lstStyle/>
          <a:p>
            <a:pPr marL="0" indent="0">
              <a:buNone/>
            </a:pPr>
            <a:r>
              <a:rPr lang="en-US">
                <a:latin typeface="Arial"/>
                <a:cs typeface="Arial"/>
              </a:rPr>
              <a:t>You can repeat epinephrine + albuterol after 15 minutes!</a:t>
            </a:r>
          </a:p>
          <a:p>
            <a:r>
              <a:rPr lang="en-US" sz="2400" kern="100">
                <a:latin typeface="Arial"/>
                <a:ea typeface="Aptos" panose="020B0004020202020204" pitchFamily="34" charset="0"/>
                <a:cs typeface="Times New Roman"/>
              </a:rPr>
              <a:t>The new text states “If symptoms persist, </a:t>
            </a:r>
            <a:r>
              <a:rPr lang="en-US" sz="2400" i="1" kern="100">
                <a:latin typeface="Arial"/>
                <a:ea typeface="Aptos" panose="020B0004020202020204" pitchFamily="34" charset="0"/>
                <a:cs typeface="Times New Roman"/>
              </a:rPr>
              <a:t>repeat epinephrine auto injector followed by nebulized albuterol </a:t>
            </a:r>
            <a:r>
              <a:rPr lang="en-US" sz="2400" kern="100">
                <a:latin typeface="Arial"/>
                <a:ea typeface="Aptos" panose="020B0004020202020204" pitchFamily="34" charset="0"/>
                <a:cs typeface="Times New Roman"/>
              </a:rPr>
              <a:t>every 15 minutes while awaiting EMS arrival”. </a:t>
            </a:r>
          </a:p>
          <a:p>
            <a:endParaRPr lang="en-US">
              <a:latin typeface="Arial"/>
              <a:cs typeface="Arial"/>
            </a:endParaRPr>
          </a:p>
          <a:p>
            <a:pPr lvl="1"/>
            <a:endParaRPr lang="en-US">
              <a:latin typeface="Arial"/>
              <a:cs typeface="Arial"/>
            </a:endParaRPr>
          </a:p>
        </p:txBody>
      </p:sp>
      <p:sp>
        <p:nvSpPr>
          <p:cNvPr id="7" name="Rectangle 6">
            <a:extLst>
              <a:ext uri="{FF2B5EF4-FFF2-40B4-BE49-F238E27FC236}">
                <a16:creationId xmlns:a16="http://schemas.microsoft.com/office/drawing/2014/main" id="{541EF96C-86D8-98F3-1DD2-5EF9D521B698}"/>
              </a:ext>
            </a:extLst>
          </p:cNvPr>
          <p:cNvSpPr/>
          <p:nvPr/>
        </p:nvSpPr>
        <p:spPr>
          <a:xfrm>
            <a:off x="1302183" y="5764668"/>
            <a:ext cx="5493812" cy="923330"/>
          </a:xfrm>
          <a:prstGeom prst="rect">
            <a:avLst/>
          </a:prstGeom>
          <a:noFill/>
        </p:spPr>
        <p:txBody>
          <a:bodyPr wrap="none" lIns="91440" tIns="45720" rIns="91440" bIns="45720" anchor="t">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a:cs typeface="Arial"/>
              </a:rPr>
              <a:t>Rule 59 updates</a:t>
            </a:r>
            <a:endParaRPr lang="en-US" sz="5400" b="1">
              <a:ln w="12700">
                <a:solidFill>
                  <a:srgbClr val="156082"/>
                </a:solidFill>
                <a:prstDash val="solid"/>
              </a:ln>
              <a:pattFill prst="pct50">
                <a:fgClr>
                  <a:schemeClr val="accent1"/>
                </a:fgClr>
                <a:bgClr>
                  <a:schemeClr val="accent1">
                    <a:lumMod val="20000"/>
                    <a:lumOff val="80000"/>
                  </a:schemeClr>
                </a:bgClr>
              </a:pattFill>
              <a:effectLst>
                <a:outerShdw dist="38100" dir="2640000" algn="bl" rotWithShape="0">
                  <a:srgbClr val="156082"/>
                </a:outerShdw>
              </a:effectLst>
              <a:latin typeface="Arial"/>
              <a:cs typeface="Arial"/>
            </a:endParaRPr>
          </a:p>
        </p:txBody>
      </p:sp>
      <p:pic>
        <p:nvPicPr>
          <p:cNvPr id="6" name="Picture 5" descr="Stopwatch on white background">
            <a:extLst>
              <a:ext uri="{FF2B5EF4-FFF2-40B4-BE49-F238E27FC236}">
                <a16:creationId xmlns:a16="http://schemas.microsoft.com/office/drawing/2014/main" id="{1267B9B7-54E8-8902-BF07-47526A568D84}"/>
              </a:ext>
            </a:extLst>
          </p:cNvPr>
          <p:cNvPicPr>
            <a:picLocks noChangeAspect="1"/>
          </p:cNvPicPr>
          <p:nvPr/>
        </p:nvPicPr>
        <p:blipFill>
          <a:blip r:embed="rId2"/>
          <a:stretch>
            <a:fillRect/>
          </a:stretch>
        </p:blipFill>
        <p:spPr>
          <a:xfrm>
            <a:off x="3161425" y="3373110"/>
            <a:ext cx="1812713" cy="2202110"/>
          </a:xfrm>
          <a:prstGeom prst="rect">
            <a:avLst/>
          </a:prstGeom>
        </p:spPr>
      </p:pic>
      <p:pic>
        <p:nvPicPr>
          <p:cNvPr id="16" name="Picture 15" descr="A white ambulance with red and blue stripes&#10;&#10;Description automatically generated">
            <a:extLst>
              <a:ext uri="{FF2B5EF4-FFF2-40B4-BE49-F238E27FC236}">
                <a16:creationId xmlns:a16="http://schemas.microsoft.com/office/drawing/2014/main" id="{642CD315-540E-AA29-43BB-B1D1ADEA91D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443594" y="3451010"/>
            <a:ext cx="3548543" cy="1996055"/>
          </a:xfrm>
          <a:prstGeom prst="rect">
            <a:avLst/>
          </a:prstGeom>
        </p:spPr>
      </p:pic>
    </p:spTree>
    <p:extLst>
      <p:ext uri="{BB962C8B-B14F-4D97-AF65-F5344CB8AC3E}">
        <p14:creationId xmlns:p14="http://schemas.microsoft.com/office/powerpoint/2010/main" val="3587445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70CD2-C5E4-8736-DC40-CDAC79717A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2F8997-1369-3530-E15C-866DBCEF1A2F}"/>
              </a:ext>
            </a:extLst>
          </p:cNvPr>
          <p:cNvSpPr>
            <a:spLocks noGrp="1"/>
          </p:cNvSpPr>
          <p:nvPr>
            <p:ph type="title"/>
          </p:nvPr>
        </p:nvSpPr>
        <p:spPr/>
        <p:txBody>
          <a:bodyPr/>
          <a:lstStyle/>
          <a:p>
            <a:r>
              <a:rPr lang="en-US" b="1">
                <a:solidFill>
                  <a:schemeClr val="accent4"/>
                </a:solidFill>
                <a:latin typeface="Arial" panose="020B0604020202020204" pitchFamily="34" charset="0"/>
                <a:cs typeface="Arial" panose="020B0604020202020204" pitchFamily="34" charset="0"/>
              </a:rPr>
              <a:t>What’s New?</a:t>
            </a:r>
          </a:p>
        </p:txBody>
      </p:sp>
      <p:sp>
        <p:nvSpPr>
          <p:cNvPr id="3" name="Content Placeholder 2">
            <a:extLst>
              <a:ext uri="{FF2B5EF4-FFF2-40B4-BE49-F238E27FC236}">
                <a16:creationId xmlns:a16="http://schemas.microsoft.com/office/drawing/2014/main" id="{D6DCAF19-6E3A-4613-D1F7-9C25C07D7BFF}"/>
              </a:ext>
            </a:extLst>
          </p:cNvPr>
          <p:cNvSpPr>
            <a:spLocks noGrp="1"/>
          </p:cNvSpPr>
          <p:nvPr>
            <p:ph idx="1"/>
          </p:nvPr>
        </p:nvSpPr>
        <p:spPr>
          <a:xfrm>
            <a:off x="838200" y="1705065"/>
            <a:ext cx="10142466" cy="4376498"/>
          </a:xfrm>
        </p:spPr>
        <p:txBody>
          <a:bodyPr vert="horz" lIns="91440" tIns="45720" rIns="91440" bIns="45720" rtlCol="0" anchor="t">
            <a:normAutofit/>
          </a:bodyPr>
          <a:lstStyle/>
          <a:p>
            <a:pPr marL="0" indent="0">
              <a:buNone/>
            </a:pPr>
            <a:r>
              <a:rPr lang="en-US">
                <a:latin typeface="Arial"/>
                <a:cs typeface="Arial"/>
              </a:rPr>
              <a:t>Find a summary document of the 2024 Rule 59 changes here:</a:t>
            </a:r>
          </a:p>
          <a:p>
            <a:pPr marL="0" indent="0">
              <a:buNone/>
            </a:pPr>
            <a:r>
              <a:rPr lang="en-US" sz="2400">
                <a:solidFill>
                  <a:schemeClr val="tx2">
                    <a:lumMod val="75000"/>
                  </a:schemeClr>
                </a:solidFill>
                <a:latin typeface="Arial"/>
                <a:cs typeface="Arial"/>
                <a:hlinkClick r:id="rId2">
                  <a:extLst>
                    <a:ext uri="{A12FA001-AC4F-418D-AE19-62706E023703}">
                      <ahyp:hlinkClr xmlns:ahyp="http://schemas.microsoft.com/office/drawing/2018/hyperlinkcolor" val="tx"/>
                    </a:ext>
                  </a:extLst>
                </a:hlinkClick>
              </a:rPr>
              <a:t>Rule-59-Changes-Summary-for-School-Nurses-dated.pdf</a:t>
            </a:r>
            <a:endParaRPr lang="en-US" sz="2400">
              <a:solidFill>
                <a:schemeClr val="tx2">
                  <a:lumMod val="75000"/>
                </a:schemeClr>
              </a:solidFill>
              <a:latin typeface="Arial"/>
              <a:cs typeface="Arial"/>
            </a:endParaRPr>
          </a:p>
          <a:p>
            <a:pPr marL="0" indent="0">
              <a:buNone/>
            </a:pPr>
            <a:endParaRPr lang="en-US" sz="1600" kern="100">
              <a:solidFill>
                <a:schemeClr val="tx2">
                  <a:lumMod val="75000"/>
                </a:schemeClr>
              </a:solidFill>
              <a:latin typeface="Arial"/>
              <a:ea typeface="Aptos" panose="020B0004020202020204" pitchFamily="34" charset="0"/>
              <a:cs typeface="Times New Roman" panose="02020603050405020304" pitchFamily="18" charset="0"/>
            </a:endParaRPr>
          </a:p>
          <a:p>
            <a:pPr marL="0" indent="0">
              <a:buNone/>
            </a:pPr>
            <a:r>
              <a:rPr lang="en-US">
                <a:latin typeface="Arial"/>
                <a:cs typeface="Arial"/>
              </a:rPr>
              <a:t>Find a summary of the updated competencies here:</a:t>
            </a:r>
          </a:p>
          <a:p>
            <a:pPr marL="0" indent="0">
              <a:buNone/>
            </a:pPr>
            <a:r>
              <a:rPr lang="en-US" sz="2400">
                <a:solidFill>
                  <a:schemeClr val="tx2">
                    <a:lumMod val="75000"/>
                  </a:schemeClr>
                </a:solidFill>
                <a:latin typeface="Arial"/>
                <a:cs typeface="Arial"/>
                <a:hlinkClick r:id="rId3">
                  <a:extLst>
                    <a:ext uri="{A12FA001-AC4F-418D-AE19-62706E023703}">
                      <ahyp:hlinkClr xmlns:ahyp="http://schemas.microsoft.com/office/drawing/2018/hyperlinkcolor" val="tx"/>
                    </a:ext>
                  </a:extLst>
                </a:hlinkClick>
              </a:rPr>
              <a:t>Competencies-for-Medication-Administration-Final.pdf</a:t>
            </a:r>
            <a:endParaRPr lang="en-US" sz="2400" kern="100">
              <a:solidFill>
                <a:schemeClr val="tx2">
                  <a:lumMod val="75000"/>
                </a:schemeClr>
              </a:solidFill>
              <a:latin typeface="Arial"/>
              <a:ea typeface="Aptos" panose="020B0004020202020204" pitchFamily="34" charset="0"/>
              <a:cs typeface="Arial"/>
            </a:endParaRPr>
          </a:p>
          <a:p>
            <a:endParaRPr lang="en-US">
              <a:latin typeface="Arial"/>
              <a:cs typeface="Arial"/>
            </a:endParaRPr>
          </a:p>
          <a:p>
            <a:pPr lvl="1"/>
            <a:endParaRPr lang="en-US"/>
          </a:p>
        </p:txBody>
      </p:sp>
      <p:sp>
        <p:nvSpPr>
          <p:cNvPr id="7" name="Rectangle 6">
            <a:extLst>
              <a:ext uri="{FF2B5EF4-FFF2-40B4-BE49-F238E27FC236}">
                <a16:creationId xmlns:a16="http://schemas.microsoft.com/office/drawing/2014/main" id="{64D64E5F-4292-1518-4223-7445285FBCFB}"/>
              </a:ext>
            </a:extLst>
          </p:cNvPr>
          <p:cNvSpPr/>
          <p:nvPr/>
        </p:nvSpPr>
        <p:spPr>
          <a:xfrm>
            <a:off x="1302183" y="5764668"/>
            <a:ext cx="5493812" cy="923330"/>
          </a:xfrm>
          <a:prstGeom prst="rect">
            <a:avLst/>
          </a:prstGeom>
          <a:noFill/>
        </p:spPr>
        <p:txBody>
          <a:bodyPr wrap="none" lIns="91440" tIns="45720" rIns="91440" bIns="45720" anchor="t">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a:cs typeface="Arial"/>
              </a:rPr>
              <a:t>Rule 59 updates</a:t>
            </a:r>
            <a:endParaRPr lang="en-US" sz="5400" b="1">
              <a:ln w="12700">
                <a:solidFill>
                  <a:srgbClr val="156082"/>
                </a:solidFill>
                <a:prstDash val="solid"/>
              </a:ln>
              <a:pattFill prst="pct50">
                <a:fgClr>
                  <a:schemeClr val="accent1"/>
                </a:fgClr>
                <a:bgClr>
                  <a:schemeClr val="accent1">
                    <a:lumMod val="20000"/>
                    <a:lumOff val="80000"/>
                  </a:schemeClr>
                </a:bgClr>
              </a:pattFill>
              <a:effectLst>
                <a:outerShdw dist="38100" dir="2640000" algn="bl" rotWithShape="0">
                  <a:srgbClr val="156082"/>
                </a:outerShdw>
              </a:effectLst>
              <a:latin typeface="Arial"/>
              <a:cs typeface="Arial"/>
            </a:endParaRPr>
          </a:p>
        </p:txBody>
      </p:sp>
    </p:spTree>
    <p:extLst>
      <p:ext uri="{BB962C8B-B14F-4D97-AF65-F5344CB8AC3E}">
        <p14:creationId xmlns:p14="http://schemas.microsoft.com/office/powerpoint/2010/main" val="3410941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8"/>
        <p:cNvGrpSpPr/>
        <p:nvPr/>
      </p:nvGrpSpPr>
      <p:grpSpPr>
        <a:xfrm>
          <a:off x="0" y="0"/>
          <a:ext cx="0" cy="0"/>
          <a:chOff x="0" y="0"/>
          <a:chExt cx="0" cy="0"/>
        </a:xfrm>
      </p:grpSpPr>
      <p:sp useBgFill="1">
        <p:nvSpPr>
          <p:cNvPr id="94" name="Rectangle 93">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0" name="Oval 99">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2" name="Arc 101">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9" name="Google Shape;89;p2"/>
          <p:cNvSpPr txBox="1">
            <a:spLocks noGrp="1"/>
          </p:cNvSpPr>
          <p:nvPr>
            <p:ph type="title"/>
          </p:nvPr>
        </p:nvSpPr>
        <p:spPr>
          <a:xfrm>
            <a:off x="2978871" y="3931056"/>
            <a:ext cx="8816864" cy="2751086"/>
          </a:xfrm>
          <a:prstGeom prst="rect">
            <a:avLst/>
          </a:prstGeom>
        </p:spPr>
        <p:txBody>
          <a:bodyPr spcFirstLastPara="1" vert="horz" lIns="91440" tIns="45720" rIns="91440" bIns="45720" rtlCol="0" anchor="b" anchorCtr="0">
            <a:normAutofit/>
          </a:bodyPr>
          <a:lstStyle/>
          <a:p>
            <a:pPr algn="r">
              <a:buClr>
                <a:srgbClr val="00427D"/>
              </a:buClr>
              <a:buSzPct val="100000"/>
            </a:pPr>
            <a:r>
              <a:rPr lang="en-US" sz="4800" b="1" kern="1200">
                <a:solidFill>
                  <a:schemeClr val="accent1"/>
                </a:solidFill>
                <a:latin typeface="Arial"/>
                <a:cs typeface="Arial"/>
                <a:sym typeface="Calibri"/>
              </a:rPr>
              <a:t>Now, on to the Emergency Response training!</a:t>
            </a:r>
            <a:br>
              <a:rPr lang="en-US" sz="4800" kern="1200"/>
            </a:br>
            <a:endParaRPr lang="en-US" sz="4800" b="0" kern="120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89"/>
                                        </p:tgtEl>
                                        <p:attrNameLst>
                                          <p:attrName>style.visibility</p:attrName>
                                        </p:attrNameLst>
                                      </p:cBhvr>
                                      <p:to>
                                        <p:strVal val="visible"/>
                                      </p:to>
                                    </p:set>
                                    <p:animEffect transition="in" filter="fade">
                                      <p:cBhvr>
                                        <p:cTn id="7" dur="7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2"/>
          <p:cNvSpPr txBox="1">
            <a:spLocks noGrp="1"/>
          </p:cNvSpPr>
          <p:nvPr>
            <p:ph type="title"/>
          </p:nvPr>
        </p:nvSpPr>
        <p:spPr>
          <a:xfrm>
            <a:off x="550093" y="820545"/>
            <a:ext cx="7747706" cy="612329"/>
          </a:xfrm>
          <a:prstGeom prst="rect">
            <a:avLst/>
          </a:prstGeom>
          <a:noFill/>
          <a:ln>
            <a:noFill/>
          </a:ln>
        </p:spPr>
        <p:txBody>
          <a:bodyPr spcFirstLastPara="1" vert="horz" wrap="square" lIns="91425" tIns="45700" rIns="91425" bIns="45700" rtlCol="0" anchor="ctr" anchorCtr="0">
            <a:normAutofit fontScale="90000"/>
          </a:bodyPr>
          <a:lstStyle/>
          <a:p>
            <a:pPr>
              <a:buClr>
                <a:srgbClr val="00427D"/>
              </a:buClr>
              <a:buSzPct val="100000"/>
            </a:pPr>
            <a:r>
              <a:rPr lang="en-US" b="1">
                <a:solidFill>
                  <a:schemeClr val="accent4"/>
                </a:solidFill>
                <a:latin typeface="Arial"/>
                <a:cs typeface="Arial"/>
              </a:rPr>
              <a:t>Learning Objectives</a:t>
            </a:r>
            <a:br>
              <a:rPr lang="en-US">
                <a:latin typeface="Calibri"/>
                <a:ea typeface="Calibri"/>
                <a:cs typeface="Calibri"/>
                <a:sym typeface="Calibri"/>
              </a:rPr>
            </a:br>
            <a:endParaRPr b="0">
              <a:solidFill>
                <a:schemeClr val="dk1"/>
              </a:solidFill>
              <a:latin typeface="Calibri"/>
              <a:ea typeface="Calibri"/>
              <a:cs typeface="Calibri"/>
              <a:sym typeface="Calibri"/>
            </a:endParaRPr>
          </a:p>
        </p:txBody>
      </p:sp>
      <p:sp>
        <p:nvSpPr>
          <p:cNvPr id="90" name="Google Shape;90;p2"/>
          <p:cNvSpPr txBox="1">
            <a:spLocks noGrp="1"/>
          </p:cNvSpPr>
          <p:nvPr>
            <p:ph type="body" idx="1"/>
          </p:nvPr>
        </p:nvSpPr>
        <p:spPr>
          <a:xfrm>
            <a:off x="914400" y="1231820"/>
            <a:ext cx="9870920" cy="5626180"/>
          </a:xfrm>
          <a:prstGeom prst="rect">
            <a:avLst/>
          </a:prstGeom>
          <a:noFill/>
          <a:ln>
            <a:noFill/>
          </a:ln>
        </p:spPr>
        <p:txBody>
          <a:bodyPr spcFirstLastPara="1" vert="horz" wrap="square" lIns="91425" tIns="45700" rIns="91425" bIns="45700" rtlCol="0" anchor="t" anchorCtr="0">
            <a:normAutofit/>
          </a:bodyPr>
          <a:lstStyle/>
          <a:p>
            <a:pPr>
              <a:spcBef>
                <a:spcPts val="0"/>
              </a:spcBef>
              <a:buClr>
                <a:srgbClr val="3F3F3F"/>
              </a:buClr>
              <a:buSzPts val="2400"/>
            </a:pPr>
            <a:r>
              <a:rPr lang="en-US" sz="2400" dirty="0">
                <a:latin typeface="Arial"/>
                <a:cs typeface="Arial"/>
              </a:rPr>
              <a:t>Understand Rule 59 regulations and protocol</a:t>
            </a:r>
            <a:endParaRPr lang="en-US" dirty="0">
              <a:latin typeface="Arial"/>
              <a:cs typeface="Arial"/>
            </a:endParaRPr>
          </a:p>
          <a:p>
            <a:pPr>
              <a:spcBef>
                <a:spcPts val="600"/>
              </a:spcBef>
              <a:buClr>
                <a:srgbClr val="3F3F3F"/>
              </a:buClr>
              <a:buSzPts val="2400"/>
            </a:pPr>
            <a:r>
              <a:rPr lang="en-US" sz="2400" dirty="0">
                <a:latin typeface="Arial"/>
                <a:cs typeface="Arial"/>
              </a:rPr>
              <a:t>Identify asthma triggers, symptoms and medications</a:t>
            </a:r>
            <a:endParaRPr dirty="0">
              <a:latin typeface="Arial"/>
              <a:cs typeface="Arial"/>
            </a:endParaRPr>
          </a:p>
          <a:p>
            <a:pPr>
              <a:spcBef>
                <a:spcPts val="600"/>
              </a:spcBef>
              <a:buClr>
                <a:srgbClr val="3F3F3F"/>
              </a:buClr>
              <a:buSzPts val="2400"/>
            </a:pPr>
            <a:r>
              <a:rPr lang="en-US" sz="2400" dirty="0">
                <a:latin typeface="Arial"/>
                <a:cs typeface="Arial"/>
              </a:rPr>
              <a:t>Understand how to use an inhaler </a:t>
            </a:r>
            <a:endParaRPr dirty="0">
              <a:latin typeface="Arial"/>
              <a:cs typeface="Arial"/>
            </a:endParaRPr>
          </a:p>
          <a:p>
            <a:pPr>
              <a:spcBef>
                <a:spcPts val="600"/>
              </a:spcBef>
              <a:buClr>
                <a:srgbClr val="3F3F3F"/>
              </a:buClr>
              <a:buSzPts val="2400"/>
            </a:pPr>
            <a:r>
              <a:rPr lang="en-US" sz="2400" dirty="0">
                <a:latin typeface="Arial"/>
                <a:cs typeface="Arial"/>
              </a:rPr>
              <a:t>Identify allergy triggers, symptoms and medications</a:t>
            </a:r>
            <a:endParaRPr dirty="0">
              <a:latin typeface="Arial"/>
              <a:cs typeface="Arial"/>
            </a:endParaRPr>
          </a:p>
          <a:p>
            <a:pPr>
              <a:spcBef>
                <a:spcPts val="600"/>
              </a:spcBef>
              <a:buClr>
                <a:srgbClr val="3F3F3F"/>
              </a:buClr>
              <a:buSzPts val="2400"/>
            </a:pPr>
            <a:r>
              <a:rPr lang="en-US" sz="2400" dirty="0">
                <a:latin typeface="Arial"/>
                <a:cs typeface="Arial"/>
              </a:rPr>
              <a:t>Identify anaphylaxis triggers and symptoms</a:t>
            </a:r>
            <a:endParaRPr dirty="0">
              <a:latin typeface="Arial"/>
              <a:cs typeface="Arial"/>
            </a:endParaRPr>
          </a:p>
          <a:p>
            <a:pPr>
              <a:spcBef>
                <a:spcPts val="600"/>
              </a:spcBef>
              <a:buClr>
                <a:srgbClr val="3F3F3F"/>
              </a:buClr>
              <a:buSzPts val="2400"/>
            </a:pPr>
            <a:r>
              <a:rPr lang="en-US" sz="2400" dirty="0">
                <a:latin typeface="Arial"/>
                <a:cs typeface="Arial"/>
              </a:rPr>
              <a:t>Understand how to activate the Emergency Response Team (ERT)</a:t>
            </a:r>
            <a:endParaRPr dirty="0">
              <a:latin typeface="Arial"/>
              <a:cs typeface="Arial"/>
            </a:endParaRPr>
          </a:p>
          <a:p>
            <a:pPr marL="457200" lvl="1" indent="0">
              <a:spcBef>
                <a:spcPts val="600"/>
              </a:spcBef>
              <a:buSzPts val="2000"/>
              <a:buNone/>
            </a:pPr>
            <a:endParaRPr sz="1600" dirty="0">
              <a:latin typeface="Arial"/>
              <a:cs typeface="Arial"/>
            </a:endParaRPr>
          </a:p>
          <a:p>
            <a:pPr marL="0" indent="0">
              <a:spcBef>
                <a:spcPts val="600"/>
              </a:spcBef>
              <a:buClr>
                <a:srgbClr val="3F3F3F"/>
              </a:buClr>
              <a:buSzPts val="2400"/>
              <a:buNone/>
            </a:pPr>
            <a:r>
              <a:rPr lang="en-US" dirty="0">
                <a:latin typeface="Arial"/>
                <a:cs typeface="Arial"/>
              </a:rPr>
              <a:t>FOR ERT ONLY:</a:t>
            </a:r>
            <a:endParaRPr dirty="0">
              <a:latin typeface="Arial"/>
              <a:cs typeface="Arial"/>
            </a:endParaRPr>
          </a:p>
          <a:p>
            <a:pPr lvl="1">
              <a:spcBef>
                <a:spcPts val="600"/>
              </a:spcBef>
              <a:buClr>
                <a:srgbClr val="3F3F3F"/>
              </a:buClr>
              <a:buSzPts val="2000"/>
            </a:pPr>
            <a:r>
              <a:rPr lang="en-US" dirty="0">
                <a:latin typeface="Arial"/>
                <a:cs typeface="Arial"/>
              </a:rPr>
              <a:t>List the protocol to be followed in an emergency, as outlined in the Nebraska Department of Education – Rule 59</a:t>
            </a:r>
            <a:endParaRPr dirty="0">
              <a:latin typeface="Arial"/>
              <a:cs typeface="Arial"/>
            </a:endParaRPr>
          </a:p>
          <a:p>
            <a:pPr lvl="1">
              <a:spcBef>
                <a:spcPts val="600"/>
              </a:spcBef>
              <a:buClr>
                <a:srgbClr val="3F3F3F"/>
              </a:buClr>
              <a:buSzPts val="2000"/>
            </a:pPr>
            <a:r>
              <a:rPr lang="en-US" dirty="0">
                <a:latin typeface="Arial"/>
                <a:cs typeface="Arial"/>
              </a:rPr>
              <a:t>Demonstrate how to administer epinephrine (EpiPen) and a nebulized albuterol treatment</a:t>
            </a:r>
            <a:endParaRPr dirty="0">
              <a:latin typeface="Arial"/>
              <a:cs typeface="Arial"/>
            </a:endParaRPr>
          </a:p>
          <a:p>
            <a:pPr lvl="1" indent="-101600">
              <a:lnSpc>
                <a:spcPct val="80000"/>
              </a:lnSpc>
              <a:spcBef>
                <a:spcPts val="600"/>
              </a:spcBef>
              <a:buSzPts val="2000"/>
              <a:buNone/>
            </a:pPr>
            <a:endParaRPr sz="2000" dirty="0">
              <a:latin typeface="Arial"/>
              <a:cs typeface="Arial"/>
            </a:endParaRPr>
          </a:p>
          <a:p>
            <a:pPr indent="-50800">
              <a:buSzPts val="2800"/>
              <a:buNone/>
            </a:pPr>
            <a:endParaRPr dirty="0">
              <a:latin typeface="Arial"/>
              <a:cs typeface="Arial"/>
            </a:endParaRPr>
          </a:p>
        </p:txBody>
      </p:sp>
    </p:spTree>
    <p:extLst>
      <p:ext uri="{BB962C8B-B14F-4D97-AF65-F5344CB8AC3E}">
        <p14:creationId xmlns:p14="http://schemas.microsoft.com/office/powerpoint/2010/main" val="1673861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3"/>
          <p:cNvSpPr txBox="1">
            <a:spLocks noGrp="1"/>
          </p:cNvSpPr>
          <p:nvPr>
            <p:ph type="title"/>
          </p:nvPr>
        </p:nvSpPr>
        <p:spPr>
          <a:xfrm>
            <a:off x="2152652" y="191408"/>
            <a:ext cx="8004987" cy="928577"/>
          </a:xfrm>
          <a:prstGeom prst="rect">
            <a:avLst/>
          </a:prstGeom>
          <a:noFill/>
          <a:ln>
            <a:noFill/>
          </a:ln>
        </p:spPr>
        <p:txBody>
          <a:bodyPr spcFirstLastPara="1" vert="horz" wrap="square" lIns="91425" tIns="45700" rIns="91425" bIns="45700" rtlCol="0" anchor="ctr" anchorCtr="0">
            <a:normAutofit/>
          </a:bodyPr>
          <a:lstStyle/>
          <a:p>
            <a:pPr algn="ctr">
              <a:buClr>
                <a:srgbClr val="00427D"/>
              </a:buClr>
              <a:buSzPts val="3500"/>
            </a:pPr>
            <a:r>
              <a:rPr lang="en-US" i="1">
                <a:solidFill>
                  <a:srgbClr val="00427D"/>
                </a:solidFill>
                <a:latin typeface="Arial"/>
                <a:cs typeface="Arial"/>
              </a:rPr>
              <a:t>On any given day at school…</a:t>
            </a:r>
            <a:endParaRPr lang="en-US">
              <a:latin typeface="Arial"/>
              <a:cs typeface="Arial"/>
            </a:endParaRPr>
          </a:p>
        </p:txBody>
      </p:sp>
      <p:sp>
        <p:nvSpPr>
          <p:cNvPr id="100" name="Google Shape;100;p3"/>
          <p:cNvSpPr txBox="1"/>
          <p:nvPr/>
        </p:nvSpPr>
        <p:spPr>
          <a:xfrm>
            <a:off x="148051" y="5439161"/>
            <a:ext cx="7853840" cy="1200288"/>
          </a:xfrm>
          <a:prstGeom prst="rect">
            <a:avLst/>
          </a:prstGeom>
          <a:noFill/>
          <a:ln>
            <a:noFill/>
          </a:ln>
        </p:spPr>
        <p:txBody>
          <a:bodyPr spcFirstLastPara="1" wrap="square" lIns="91425" tIns="45700" rIns="91425" bIns="45700" anchor="t" anchorCtr="0">
            <a:spAutoFit/>
          </a:bodyPr>
          <a:lstStyle/>
          <a:p>
            <a:pPr algn="ctr"/>
            <a:r>
              <a:rPr lang="en-US" sz="3600" b="1" dirty="0">
                <a:solidFill>
                  <a:schemeClr val="accent4"/>
                </a:solidFill>
                <a:latin typeface="Arial"/>
                <a:cs typeface="Arial"/>
                <a:sym typeface="Caveat"/>
              </a:rPr>
              <a:t>Are you prepared </a:t>
            </a:r>
            <a:endParaRPr lang="en-US">
              <a:solidFill>
                <a:schemeClr val="accent4"/>
              </a:solidFill>
              <a:latin typeface="Arial"/>
              <a:cs typeface="Arial"/>
            </a:endParaRPr>
          </a:p>
          <a:p>
            <a:pPr algn="ctr"/>
            <a:r>
              <a:rPr lang="en-US" sz="3600" b="1" dirty="0">
                <a:solidFill>
                  <a:schemeClr val="accent4"/>
                </a:solidFill>
                <a:latin typeface="Arial"/>
                <a:ea typeface="Caveat"/>
                <a:cs typeface="Caveat"/>
                <a:sym typeface="Caveat"/>
              </a:rPr>
              <a:t>To handle situations like these?</a:t>
            </a:r>
            <a:endParaRPr>
              <a:solidFill>
                <a:schemeClr val="accent4"/>
              </a:solidFill>
              <a:latin typeface="Arial"/>
              <a:cs typeface="Arial"/>
            </a:endParaRPr>
          </a:p>
        </p:txBody>
      </p:sp>
      <p:grpSp>
        <p:nvGrpSpPr>
          <p:cNvPr id="8" name="Group 7">
            <a:extLst>
              <a:ext uri="{FF2B5EF4-FFF2-40B4-BE49-F238E27FC236}">
                <a16:creationId xmlns:a16="http://schemas.microsoft.com/office/drawing/2014/main" id="{62F99C96-A6A2-56DB-6116-1C5871B7473F}"/>
              </a:ext>
            </a:extLst>
          </p:cNvPr>
          <p:cNvGrpSpPr/>
          <p:nvPr/>
        </p:nvGrpSpPr>
        <p:grpSpPr>
          <a:xfrm>
            <a:off x="1246909" y="1279071"/>
            <a:ext cx="9377382" cy="4295945"/>
            <a:chOff x="1246909" y="1279071"/>
            <a:chExt cx="9377382" cy="4295945"/>
          </a:xfrm>
        </p:grpSpPr>
        <p:pic>
          <p:nvPicPr>
            <p:cNvPr id="4" name="Picture 3" descr="A person looking at a book on a shelf&#10;&#10;AI-generated content may be incorrect.">
              <a:extLst>
                <a:ext uri="{FF2B5EF4-FFF2-40B4-BE49-F238E27FC236}">
                  <a16:creationId xmlns:a16="http://schemas.microsoft.com/office/drawing/2014/main" id="{6E5C1EAD-0AA2-64D4-9221-1FF3CBC6BE6F}"/>
                </a:ext>
              </a:extLst>
            </p:cNvPr>
            <p:cNvPicPr>
              <a:picLocks noChangeAspect="1"/>
            </p:cNvPicPr>
            <p:nvPr/>
          </p:nvPicPr>
          <p:blipFill>
            <a:blip r:embed="rId3"/>
            <a:stretch>
              <a:fillRect/>
            </a:stretch>
          </p:blipFill>
          <p:spPr>
            <a:xfrm>
              <a:off x="1467332" y="1279071"/>
              <a:ext cx="3360912" cy="2240644"/>
            </a:xfrm>
            <a:prstGeom prst="rect">
              <a:avLst/>
            </a:prstGeom>
          </p:spPr>
        </p:pic>
        <p:sp>
          <p:nvSpPr>
            <p:cNvPr id="5" name="TextBox 4">
              <a:extLst>
                <a:ext uri="{FF2B5EF4-FFF2-40B4-BE49-F238E27FC236}">
                  <a16:creationId xmlns:a16="http://schemas.microsoft.com/office/drawing/2014/main" id="{875E81CF-EA6D-0385-450B-E0E5EB8905F0}"/>
                </a:ext>
              </a:extLst>
            </p:cNvPr>
            <p:cNvSpPr txBox="1"/>
            <p:nvPr/>
          </p:nvSpPr>
          <p:spPr>
            <a:xfrm>
              <a:off x="1246909" y="3600532"/>
              <a:ext cx="3800103"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accent1"/>
                  </a:solidFill>
                  <a:latin typeface="Arial"/>
                  <a:cs typeface="Arial"/>
                </a:rPr>
                <a:t>Marcus</a:t>
              </a:r>
              <a:r>
                <a:rPr lang="en-US" sz="2400" dirty="0">
                  <a:solidFill>
                    <a:schemeClr val="accent1"/>
                  </a:solidFill>
                  <a:latin typeface="Arial"/>
                  <a:cs typeface="Arial"/>
                </a:rPr>
                <a:t>, a high school junior, tells the PE teacher he took his inhaler, but his </a:t>
              </a:r>
              <a:r>
                <a:rPr lang="en-US" sz="2400" b="1" dirty="0">
                  <a:solidFill>
                    <a:schemeClr val="accent1"/>
                  </a:solidFill>
                  <a:latin typeface="Arial"/>
                  <a:cs typeface="Arial"/>
                </a:rPr>
                <a:t>chest feels very tight.</a:t>
              </a:r>
            </a:p>
            <a:p>
              <a:pPr algn="l"/>
              <a:endParaRPr lang="en-US" dirty="0">
                <a:solidFill>
                  <a:schemeClr val="accent1"/>
                </a:solidFill>
              </a:endParaRPr>
            </a:p>
          </p:txBody>
        </p:sp>
        <p:pic>
          <p:nvPicPr>
            <p:cNvPr id="6" name="Picture 5" descr="A child smiling at the camera&#10;&#10;AI-generated content may be incorrect.">
              <a:extLst>
                <a:ext uri="{FF2B5EF4-FFF2-40B4-BE49-F238E27FC236}">
                  <a16:creationId xmlns:a16="http://schemas.microsoft.com/office/drawing/2014/main" id="{BC166ADB-C7D9-BA28-E83B-3BF3FC09F9EF}"/>
                </a:ext>
              </a:extLst>
            </p:cNvPr>
            <p:cNvPicPr>
              <a:picLocks noChangeAspect="1"/>
            </p:cNvPicPr>
            <p:nvPr/>
          </p:nvPicPr>
          <p:blipFill>
            <a:blip r:embed="rId4"/>
            <a:stretch>
              <a:fillRect/>
            </a:stretch>
          </p:blipFill>
          <p:spPr>
            <a:xfrm>
              <a:off x="6697272" y="1279071"/>
              <a:ext cx="3460172" cy="2322287"/>
            </a:xfrm>
            <a:prstGeom prst="rect">
              <a:avLst/>
            </a:prstGeom>
          </p:spPr>
        </p:pic>
        <p:sp>
          <p:nvSpPr>
            <p:cNvPr id="7" name="TextBox 6">
              <a:extLst>
                <a:ext uri="{FF2B5EF4-FFF2-40B4-BE49-F238E27FC236}">
                  <a16:creationId xmlns:a16="http://schemas.microsoft.com/office/drawing/2014/main" id="{2E495362-41DB-AB14-7114-D23C07E55283}"/>
                </a:ext>
              </a:extLst>
            </p:cNvPr>
            <p:cNvSpPr txBox="1"/>
            <p:nvPr/>
          </p:nvSpPr>
          <p:spPr>
            <a:xfrm>
              <a:off x="6487720" y="3728357"/>
              <a:ext cx="4136571"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accent1"/>
                  </a:solidFill>
                  <a:latin typeface="Arial"/>
                  <a:cs typeface="Arial"/>
                </a:rPr>
                <a:t>Ella</a:t>
              </a:r>
              <a:r>
                <a:rPr lang="en-US" sz="2400" dirty="0">
                  <a:solidFill>
                    <a:schemeClr val="accent1"/>
                  </a:solidFill>
                  <a:latin typeface="Arial"/>
                  <a:cs typeface="Arial"/>
                </a:rPr>
                <a:t> tells her 3</a:t>
              </a:r>
              <a:r>
                <a:rPr lang="en-US" sz="1600" baseline="30000" dirty="0">
                  <a:solidFill>
                    <a:schemeClr val="accent1"/>
                  </a:solidFill>
                  <a:latin typeface="Arial"/>
                  <a:cs typeface="Arial"/>
                </a:rPr>
                <a:t>rd</a:t>
              </a:r>
              <a:r>
                <a:rPr lang="en-US" sz="2400" dirty="0">
                  <a:solidFill>
                    <a:schemeClr val="accent1"/>
                  </a:solidFill>
                  <a:latin typeface="Arial"/>
                  <a:cs typeface="Arial"/>
                </a:rPr>
                <a:t> grade teacher her </a:t>
              </a:r>
              <a:r>
                <a:rPr lang="en-US" sz="2400" b="1" dirty="0">
                  <a:solidFill>
                    <a:schemeClr val="accent1"/>
                  </a:solidFill>
                  <a:latin typeface="Arial"/>
                  <a:cs typeface="Arial"/>
                </a:rPr>
                <a:t>mouth feels itchy</a:t>
              </a:r>
              <a:r>
                <a:rPr lang="en-US" sz="2400" dirty="0">
                  <a:solidFill>
                    <a:schemeClr val="accent1"/>
                  </a:solidFill>
                  <a:latin typeface="Arial"/>
                  <a:cs typeface="Arial"/>
                </a:rPr>
                <a:t>, and she is </a:t>
              </a:r>
              <a:r>
                <a:rPr lang="en-US" sz="2400" b="1" dirty="0">
                  <a:solidFill>
                    <a:schemeClr val="accent1"/>
                  </a:solidFill>
                  <a:latin typeface="Arial"/>
                  <a:cs typeface="Arial"/>
                </a:rPr>
                <a:t>having a hard time breathing.</a:t>
              </a:r>
            </a:p>
            <a:p>
              <a:pPr algn="l"/>
              <a:endParaRPr lang="en-US" dirty="0">
                <a:solidFill>
                  <a:schemeClr val="accent1"/>
                </a:solidFil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
          <p:cNvSpPr txBox="1">
            <a:spLocks noGrp="1"/>
          </p:cNvSpPr>
          <p:nvPr>
            <p:ph type="title"/>
          </p:nvPr>
        </p:nvSpPr>
        <p:spPr>
          <a:xfrm>
            <a:off x="694803" y="706088"/>
            <a:ext cx="10791731" cy="787400"/>
          </a:xfrm>
          <a:prstGeom prst="rect">
            <a:avLst/>
          </a:prstGeom>
          <a:noFill/>
          <a:ln>
            <a:noFill/>
          </a:ln>
        </p:spPr>
        <p:txBody>
          <a:bodyPr spcFirstLastPara="1" vert="horz" wrap="square" lIns="91425" tIns="45700" rIns="91425" bIns="45700" rtlCol="0" anchor="b" anchorCtr="0">
            <a:noAutofit/>
          </a:bodyPr>
          <a:lstStyle/>
          <a:p>
            <a:pPr algn="ctr">
              <a:buClr>
                <a:srgbClr val="00427D"/>
              </a:buClr>
              <a:buSzPts val="3600"/>
            </a:pPr>
            <a:br>
              <a:rPr lang="en-US" sz="4400" b="1">
                <a:solidFill>
                  <a:schemeClr val="accent4"/>
                </a:solidFill>
                <a:latin typeface="Arial"/>
                <a:cs typeface="Arial"/>
              </a:rPr>
            </a:br>
            <a:r>
              <a:rPr lang="en-US" sz="4400" b="1">
                <a:solidFill>
                  <a:schemeClr val="accent4"/>
                </a:solidFill>
                <a:latin typeface="Arial"/>
                <a:cs typeface="Arial"/>
              </a:rPr>
              <a:t>Rule 59: Regulations for                        School Health &amp; Safety</a:t>
            </a:r>
          </a:p>
        </p:txBody>
      </p:sp>
      <p:sp>
        <p:nvSpPr>
          <p:cNvPr id="108" name="Google Shape;108;p4"/>
          <p:cNvSpPr txBox="1">
            <a:spLocks noGrp="1"/>
          </p:cNvSpPr>
          <p:nvPr>
            <p:ph type="body" idx="1"/>
          </p:nvPr>
        </p:nvSpPr>
        <p:spPr>
          <a:xfrm>
            <a:off x="690439" y="1500917"/>
            <a:ext cx="10459138" cy="5499100"/>
          </a:xfrm>
          <a:prstGeom prst="rect">
            <a:avLst/>
          </a:prstGeom>
          <a:noFill/>
          <a:ln>
            <a:noFill/>
          </a:ln>
        </p:spPr>
        <p:txBody>
          <a:bodyPr spcFirstLastPara="1" vert="horz" wrap="square" lIns="91425" tIns="45700" rIns="91425" bIns="45700" rtlCol="0" anchor="t" anchorCtr="0">
            <a:normAutofit/>
          </a:bodyPr>
          <a:lstStyle/>
          <a:p>
            <a:pPr>
              <a:spcBef>
                <a:spcPts val="0"/>
              </a:spcBef>
              <a:buClr>
                <a:srgbClr val="3F3F3F"/>
              </a:buClr>
              <a:buSzPts val="1800"/>
            </a:pPr>
            <a:r>
              <a:rPr lang="en-US" sz="2800" b="1">
                <a:solidFill>
                  <a:srgbClr val="3F3F3F"/>
                </a:solidFill>
                <a:latin typeface="Arial"/>
                <a:cs typeface="Arial"/>
              </a:rPr>
              <a:t>TITLE 92, NEBRASKA ADMINISTRATIVE CODE, </a:t>
            </a:r>
            <a:endParaRPr lang="en-US" sz="2800" i="1">
              <a:solidFill>
                <a:srgbClr val="3F3F3F"/>
              </a:solidFill>
              <a:latin typeface="Arial"/>
              <a:cs typeface="Arial"/>
            </a:endParaRPr>
          </a:p>
          <a:p>
            <a:pPr>
              <a:spcBef>
                <a:spcPts val="0"/>
              </a:spcBef>
              <a:buSzPts val="1800"/>
            </a:pPr>
            <a:r>
              <a:rPr lang="en-US" sz="2800" b="1">
                <a:solidFill>
                  <a:srgbClr val="3F3F3F"/>
                </a:solidFill>
                <a:latin typeface="Arial"/>
                <a:cs typeface="Arial"/>
              </a:rPr>
              <a:t>CHAPTER 59, SECTION 06</a:t>
            </a:r>
            <a:endParaRPr lang="en-US" sz="2800" b="0" i="1" u="none" strike="noStrike">
              <a:solidFill>
                <a:srgbClr val="3F3F3F"/>
              </a:solidFill>
              <a:latin typeface="Arial"/>
              <a:cs typeface="Arial"/>
            </a:endParaRPr>
          </a:p>
          <a:p>
            <a:pPr>
              <a:lnSpc>
                <a:spcPct val="100000"/>
              </a:lnSpc>
              <a:buClr>
                <a:srgbClr val="3F3F3F"/>
              </a:buClr>
              <a:buSzPts val="2100"/>
            </a:pPr>
            <a:r>
              <a:rPr lang="en-US" i="1" u="sng">
                <a:solidFill>
                  <a:srgbClr val="3F3F3F"/>
                </a:solidFill>
                <a:latin typeface="Arial"/>
                <a:cs typeface="Arial"/>
              </a:rPr>
              <a:t>006.01 Emergency Protocol</a:t>
            </a:r>
            <a:r>
              <a:rPr lang="en-US" i="1">
                <a:solidFill>
                  <a:srgbClr val="3F3F3F"/>
                </a:solidFill>
                <a:latin typeface="Arial"/>
                <a:cs typeface="Arial"/>
              </a:rPr>
              <a:t>. All Accredited Schools, Approved Schools, and Early Childhood Education Programs shall adopt and implement the Emergency Response to Life Threatening Asthma or Systemic Allergic Reactions (Anaphylaxis) Protocol contained in Appendix A of this Chapter. In addition to adopting the protocol, Accredited Schools, Approved Schools and Early Childhood Education Programs shall procure and maintain the equipment and medication necessary to implement the protocol in each school building while school is in  session </a:t>
            </a:r>
            <a:r>
              <a:rPr lang="en-US" i="1">
                <a:solidFill>
                  <a:srgbClr val="FF0000"/>
                </a:solidFill>
                <a:latin typeface="Arial"/>
                <a:cs typeface="Arial"/>
              </a:rPr>
              <a:t>in the case of any student and/or school staff emergency.</a:t>
            </a:r>
            <a:endParaRPr i="1">
              <a:solidFill>
                <a:srgbClr val="FF0000"/>
              </a:solidFill>
              <a:latin typeface="Arial"/>
              <a:cs typeface="Arial"/>
            </a:endParaRPr>
          </a:p>
          <a:p>
            <a:pPr>
              <a:lnSpc>
                <a:spcPct val="100000"/>
              </a:lnSpc>
              <a:buSzPts val="2300"/>
            </a:pPr>
            <a:r>
              <a:rPr lang="en-US" sz="2300">
                <a:latin typeface="Arial"/>
                <a:cs typeface="Arial"/>
              </a:rPr>
              <a:t> </a:t>
            </a:r>
            <a:endParaRPr>
              <a:latin typeface="Arial"/>
              <a:cs typeface="Arial"/>
            </a:endParaRPr>
          </a:p>
          <a:p>
            <a:endParaRPr>
              <a:latin typeface="Arial"/>
              <a:cs typeface="Arial"/>
            </a:endParaRPr>
          </a:p>
          <a:p>
            <a:endParaRPr>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Google Shape;117;p5"/>
          <p:cNvSpPr/>
          <p:nvPr/>
        </p:nvSpPr>
        <p:spPr>
          <a:xfrm>
            <a:off x="7032275" y="825500"/>
            <a:ext cx="3635700" cy="3403500"/>
          </a:xfrm>
          <a:prstGeom prst="leftArrow">
            <a:avLst>
              <a:gd name="adj1" fmla="val 50000"/>
              <a:gd name="adj2" fmla="val 50000"/>
            </a:avLst>
          </a:prstGeom>
          <a:solidFill>
            <a:schemeClr val="accent1"/>
          </a:solidFill>
          <a:ln w="12700" cap="flat" cmpd="sng">
            <a:solidFill>
              <a:schemeClr val="accent1">
                <a:lumMod val="20000"/>
                <a:lumOff val="80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b="1">
                <a:solidFill>
                  <a:schemeClr val="lt1"/>
                </a:solidFill>
                <a:latin typeface="Arial"/>
                <a:ea typeface="Calibri"/>
                <a:cs typeface="Calibri"/>
                <a:sym typeface="Calibri"/>
              </a:rPr>
              <a:t>This is the protocol in the regulations. It is </a:t>
            </a:r>
            <a:r>
              <a:rPr lang="en-US" b="1" i="1">
                <a:solidFill>
                  <a:schemeClr val="lt1"/>
                </a:solidFill>
                <a:latin typeface="Arial"/>
                <a:ea typeface="Calibri"/>
                <a:cs typeface="Calibri"/>
                <a:sym typeface="Calibri"/>
              </a:rPr>
              <a:t>suggested</a:t>
            </a:r>
            <a:r>
              <a:rPr lang="en-US" b="1">
                <a:solidFill>
                  <a:schemeClr val="lt1"/>
                </a:solidFill>
                <a:latin typeface="Arial"/>
                <a:ea typeface="Calibri"/>
                <a:cs typeface="Calibri"/>
                <a:sym typeface="Calibri"/>
              </a:rPr>
              <a:t> you have it signed by a provider on a YEARLY basis.</a:t>
            </a:r>
            <a:endParaRPr lang="en-US">
              <a:solidFill>
                <a:schemeClr val="lt1"/>
              </a:solidFill>
              <a:latin typeface="Arial"/>
              <a:cs typeface="Arial"/>
            </a:endParaRPr>
          </a:p>
        </p:txBody>
      </p:sp>
      <p:pic>
        <p:nvPicPr>
          <p:cNvPr id="118" name="Google Shape;118;p5"/>
          <p:cNvPicPr preferRelativeResize="0"/>
          <p:nvPr/>
        </p:nvPicPr>
        <p:blipFill>
          <a:blip r:embed="rId3">
            <a:alphaModFix/>
          </a:blip>
          <a:stretch>
            <a:fillRect/>
          </a:stretch>
        </p:blipFill>
        <p:spPr>
          <a:xfrm>
            <a:off x="1633428" y="3"/>
            <a:ext cx="5398851" cy="68579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6"/>
          <p:cNvSpPr txBox="1">
            <a:spLocks noGrp="1"/>
          </p:cNvSpPr>
          <p:nvPr>
            <p:ph type="title"/>
          </p:nvPr>
        </p:nvSpPr>
        <p:spPr>
          <a:xfrm>
            <a:off x="2152652" y="290924"/>
            <a:ext cx="8004987" cy="928577"/>
          </a:xfrm>
          <a:prstGeom prst="rect">
            <a:avLst/>
          </a:prstGeom>
          <a:noFill/>
          <a:ln>
            <a:noFill/>
          </a:ln>
        </p:spPr>
        <p:txBody>
          <a:bodyPr spcFirstLastPara="1" vert="horz" wrap="square" lIns="91425" tIns="45700" rIns="91425" bIns="45700" rtlCol="0" anchor="ctr" anchorCtr="0">
            <a:normAutofit/>
          </a:bodyPr>
          <a:lstStyle/>
          <a:p>
            <a:pPr algn="ctr">
              <a:buClr>
                <a:srgbClr val="00427D"/>
              </a:buClr>
              <a:buSzPts val="3600"/>
            </a:pPr>
            <a:r>
              <a:rPr lang="en-US" b="1">
                <a:solidFill>
                  <a:schemeClr val="accent4"/>
                </a:solidFill>
                <a:latin typeface="Arial"/>
                <a:cs typeface="Arial"/>
              </a:rPr>
              <a:t>Understand the Difference</a:t>
            </a:r>
            <a:endParaRPr b="1">
              <a:solidFill>
                <a:schemeClr val="accent4"/>
              </a:solidFill>
              <a:latin typeface="Arial"/>
              <a:cs typeface="Arial"/>
            </a:endParaRPr>
          </a:p>
        </p:txBody>
      </p:sp>
      <p:grpSp>
        <p:nvGrpSpPr>
          <p:cNvPr id="126" name="Google Shape;126;p6"/>
          <p:cNvGrpSpPr/>
          <p:nvPr/>
        </p:nvGrpSpPr>
        <p:grpSpPr>
          <a:xfrm>
            <a:off x="2250495" y="1689445"/>
            <a:ext cx="7691008" cy="4022923"/>
            <a:chOff x="4252" y="510317"/>
            <a:chExt cx="7691008" cy="4022923"/>
          </a:xfrm>
        </p:grpSpPr>
        <p:sp>
          <p:nvSpPr>
            <p:cNvPr id="127" name="Google Shape;127;p6"/>
            <p:cNvSpPr/>
            <p:nvPr/>
          </p:nvSpPr>
          <p:spPr>
            <a:xfrm>
              <a:off x="2634677" y="2103082"/>
              <a:ext cx="2430158" cy="2430158"/>
            </a:xfrm>
            <a:prstGeom prst="ellipse">
              <a:avLst/>
            </a:prstGeom>
            <a:solidFill>
              <a:srgbClr val="00B2A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128" name="Google Shape;128;p6"/>
            <p:cNvSpPr txBox="1"/>
            <p:nvPr/>
          </p:nvSpPr>
          <p:spPr>
            <a:xfrm>
              <a:off x="2990565" y="2458970"/>
              <a:ext cx="1718382" cy="1718382"/>
            </a:xfrm>
            <a:prstGeom prst="rect">
              <a:avLst/>
            </a:prstGeom>
            <a:noFill/>
            <a:ln>
              <a:noFill/>
            </a:ln>
          </p:spPr>
          <p:txBody>
            <a:bodyPr spcFirstLastPara="1" wrap="square" lIns="24125" tIns="24125" rIns="24125" bIns="24125" anchor="ctr" anchorCtr="0">
              <a:noAutofit/>
            </a:bodyPr>
            <a:lstStyle/>
            <a:p>
              <a:pPr algn="ctr">
                <a:lnSpc>
                  <a:spcPct val="90000"/>
                </a:lnSpc>
                <a:buClr>
                  <a:schemeClr val="lt1"/>
                </a:buClr>
                <a:buSzPts val="3800"/>
              </a:pPr>
              <a:r>
                <a:rPr lang="en-US" sz="2800">
                  <a:solidFill>
                    <a:schemeClr val="lt1"/>
                  </a:solidFill>
                  <a:latin typeface="Arial"/>
                  <a:ea typeface="Calibri"/>
                  <a:cs typeface="Calibri"/>
                  <a:sym typeface="Calibri"/>
                </a:rPr>
                <a:t>Rule 59 protocol</a:t>
              </a:r>
              <a:endParaRPr lang="en-US" sz="2800">
                <a:solidFill>
                  <a:schemeClr val="lt1"/>
                </a:solidFill>
                <a:latin typeface="Arial"/>
                <a:cs typeface="Arial"/>
              </a:endParaRPr>
            </a:p>
          </p:txBody>
        </p:sp>
        <p:sp>
          <p:nvSpPr>
            <p:cNvPr id="129" name="Google Shape;129;p6"/>
            <p:cNvSpPr/>
            <p:nvPr/>
          </p:nvSpPr>
          <p:spPr>
            <a:xfrm rot="-8700000">
              <a:off x="981673" y="1648546"/>
              <a:ext cx="1956380" cy="692595"/>
            </a:xfrm>
            <a:prstGeom prst="leftArrow">
              <a:avLst>
                <a:gd name="adj1" fmla="val 60000"/>
                <a:gd name="adj2" fmla="val 50000"/>
              </a:avLst>
            </a:prstGeom>
            <a:solidFill>
              <a:srgbClr val="A8D5D4"/>
            </a:solidFill>
            <a:ln>
              <a:noFill/>
            </a:ln>
          </p:spPr>
          <p:txBody>
            <a:bodyPr spcFirstLastPara="1" wrap="square" lIns="91425" tIns="91425" rIns="91425" bIns="91425" anchor="ctr" anchorCtr="0">
              <a:noAutofit/>
            </a:bodyPr>
            <a:lstStyle/>
            <a:p>
              <a:endParaRPr/>
            </a:p>
          </p:txBody>
        </p:sp>
        <p:sp>
          <p:nvSpPr>
            <p:cNvPr id="130" name="Google Shape;130;p6"/>
            <p:cNvSpPr/>
            <p:nvPr/>
          </p:nvSpPr>
          <p:spPr>
            <a:xfrm>
              <a:off x="4252" y="510317"/>
              <a:ext cx="2308650" cy="1846920"/>
            </a:xfrm>
            <a:prstGeom prst="roundRect">
              <a:avLst>
                <a:gd name="adj" fmla="val 10000"/>
              </a:avLst>
            </a:prstGeom>
            <a:solidFill>
              <a:srgbClr val="00B2A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131" name="Google Shape;131;p6"/>
            <p:cNvSpPr txBox="1"/>
            <p:nvPr/>
          </p:nvSpPr>
          <p:spPr>
            <a:xfrm>
              <a:off x="58346" y="564411"/>
              <a:ext cx="2200462" cy="1738732"/>
            </a:xfrm>
            <a:prstGeom prst="rect">
              <a:avLst/>
            </a:prstGeom>
            <a:noFill/>
            <a:ln>
              <a:noFill/>
            </a:ln>
          </p:spPr>
          <p:txBody>
            <a:bodyPr spcFirstLastPara="1" wrap="square" lIns="55225" tIns="55225" rIns="55225" bIns="55225" anchor="ctr" anchorCtr="0">
              <a:noAutofit/>
            </a:bodyPr>
            <a:lstStyle/>
            <a:p>
              <a:pPr algn="ctr">
                <a:lnSpc>
                  <a:spcPct val="90000"/>
                </a:lnSpc>
                <a:buClr>
                  <a:schemeClr val="lt1"/>
                </a:buClr>
                <a:buSzPts val="2900"/>
              </a:pPr>
              <a:r>
                <a:rPr lang="en-US" sz="2800">
                  <a:solidFill>
                    <a:schemeClr val="lt1"/>
                  </a:solidFill>
                  <a:latin typeface="Arial"/>
                  <a:ea typeface="Calibri"/>
                  <a:cs typeface="Calibri"/>
                  <a:sym typeface="Calibri"/>
                </a:rPr>
                <a:t> Severe, life- threatening asthma</a:t>
              </a:r>
              <a:endParaRPr lang="en-US" sz="2800">
                <a:solidFill>
                  <a:schemeClr val="lt1"/>
                </a:solidFill>
                <a:latin typeface="Arial"/>
                <a:cs typeface="Arial"/>
              </a:endParaRPr>
            </a:p>
          </p:txBody>
        </p:sp>
        <p:sp>
          <p:nvSpPr>
            <p:cNvPr id="132" name="Google Shape;132;p6"/>
            <p:cNvSpPr/>
            <p:nvPr/>
          </p:nvSpPr>
          <p:spPr>
            <a:xfrm rot="-2100000">
              <a:off x="4761459" y="1648546"/>
              <a:ext cx="1956380" cy="692595"/>
            </a:xfrm>
            <a:prstGeom prst="leftArrow">
              <a:avLst>
                <a:gd name="adj1" fmla="val 60000"/>
                <a:gd name="adj2" fmla="val 50000"/>
              </a:avLst>
            </a:prstGeom>
            <a:solidFill>
              <a:srgbClr val="A8D5D4"/>
            </a:solidFill>
            <a:ln>
              <a:noFill/>
            </a:ln>
          </p:spPr>
          <p:txBody>
            <a:bodyPr spcFirstLastPara="1" wrap="square" lIns="91425" tIns="91425" rIns="91425" bIns="91425" anchor="ctr" anchorCtr="0">
              <a:noAutofit/>
            </a:bodyPr>
            <a:lstStyle/>
            <a:p>
              <a:endParaRPr/>
            </a:p>
          </p:txBody>
        </p:sp>
        <p:sp>
          <p:nvSpPr>
            <p:cNvPr id="133" name="Google Shape;133;p6"/>
            <p:cNvSpPr/>
            <p:nvPr/>
          </p:nvSpPr>
          <p:spPr>
            <a:xfrm>
              <a:off x="5386610" y="510317"/>
              <a:ext cx="2308650" cy="1846920"/>
            </a:xfrm>
            <a:prstGeom prst="roundRect">
              <a:avLst>
                <a:gd name="adj" fmla="val 10000"/>
              </a:avLst>
            </a:prstGeom>
            <a:solidFill>
              <a:srgbClr val="00B2A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134" name="Google Shape;134;p6"/>
            <p:cNvSpPr txBox="1"/>
            <p:nvPr/>
          </p:nvSpPr>
          <p:spPr>
            <a:xfrm>
              <a:off x="5440704" y="564411"/>
              <a:ext cx="2200462" cy="1738732"/>
            </a:xfrm>
            <a:prstGeom prst="rect">
              <a:avLst/>
            </a:prstGeom>
            <a:noFill/>
            <a:ln>
              <a:noFill/>
            </a:ln>
          </p:spPr>
          <p:txBody>
            <a:bodyPr spcFirstLastPara="1" wrap="square" lIns="55225" tIns="55225" rIns="55225" bIns="55225" anchor="ctr" anchorCtr="0">
              <a:noAutofit/>
            </a:bodyPr>
            <a:lstStyle/>
            <a:p>
              <a:pPr algn="ctr">
                <a:lnSpc>
                  <a:spcPct val="90000"/>
                </a:lnSpc>
                <a:buClr>
                  <a:schemeClr val="lt1"/>
                </a:buClr>
                <a:buSzPts val="2900"/>
              </a:pPr>
              <a:r>
                <a:rPr lang="en-US" sz="2800">
                  <a:solidFill>
                    <a:schemeClr val="lt1"/>
                  </a:solidFill>
                  <a:latin typeface="Arial"/>
                  <a:ea typeface="Calibri"/>
                  <a:cs typeface="Calibri"/>
                  <a:sym typeface="Calibri"/>
                </a:rPr>
                <a:t>Allergic response leading to anaphylaxis</a:t>
              </a:r>
              <a:endParaRPr lang="en-US" sz="2800">
                <a:solidFill>
                  <a:schemeClr val="lt1"/>
                </a:solidFill>
                <a:latin typeface="Arial"/>
                <a:cs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7"/>
          <p:cNvSpPr txBox="1"/>
          <p:nvPr/>
        </p:nvSpPr>
        <p:spPr>
          <a:xfrm>
            <a:off x="1911551" y="5496627"/>
            <a:ext cx="5335916" cy="1107996"/>
          </a:xfrm>
          <a:prstGeom prst="rect">
            <a:avLst/>
          </a:prstGeom>
          <a:noFill/>
          <a:ln>
            <a:noFill/>
          </a:ln>
        </p:spPr>
        <p:txBody>
          <a:bodyPr spcFirstLastPara="1" wrap="square" lIns="91425" tIns="45700" rIns="91425" bIns="45700" anchor="t" anchorCtr="0">
            <a:spAutoFit/>
          </a:bodyPr>
          <a:lstStyle/>
          <a:p>
            <a:pPr algn="ctr"/>
            <a:r>
              <a:rPr lang="en-US" sz="2200">
                <a:solidFill>
                  <a:schemeClr val="accent1"/>
                </a:solidFill>
                <a:latin typeface="Arial"/>
                <a:cs typeface="Arial"/>
              </a:rPr>
              <a:t>Let’s start with a basic understanding </a:t>
            </a:r>
            <a:endParaRPr lang="en-US">
              <a:solidFill>
                <a:schemeClr val="accent1"/>
              </a:solidFill>
              <a:latin typeface="Arial"/>
              <a:cs typeface="Arial"/>
            </a:endParaRPr>
          </a:p>
          <a:p>
            <a:pPr algn="ctr"/>
            <a:r>
              <a:rPr lang="en-US" sz="2200">
                <a:solidFill>
                  <a:schemeClr val="accent1"/>
                </a:solidFill>
                <a:latin typeface="Arial"/>
                <a:cs typeface="Arial"/>
              </a:rPr>
              <a:t>of what leads to life-threatening </a:t>
            </a:r>
            <a:endParaRPr>
              <a:solidFill>
                <a:schemeClr val="accent1"/>
              </a:solidFill>
              <a:latin typeface="Arial"/>
              <a:cs typeface="Arial"/>
            </a:endParaRPr>
          </a:p>
          <a:p>
            <a:pPr algn="ctr"/>
            <a:r>
              <a:rPr lang="en-US" sz="2200">
                <a:solidFill>
                  <a:schemeClr val="accent1"/>
                </a:solidFill>
                <a:latin typeface="Arial"/>
                <a:cs typeface="Arial"/>
              </a:rPr>
              <a:t>asthma &amp; anaphylaxis…..</a:t>
            </a:r>
            <a:endParaRPr>
              <a:solidFill>
                <a:schemeClr val="accent1"/>
              </a:solidFill>
              <a:latin typeface="Arial"/>
              <a:cs typeface="Arial"/>
            </a:endParaRPr>
          </a:p>
        </p:txBody>
      </p:sp>
      <p:sp>
        <p:nvSpPr>
          <p:cNvPr id="141" name="Google Shape;141;p7"/>
          <p:cNvSpPr txBox="1">
            <a:spLocks noGrp="1"/>
          </p:cNvSpPr>
          <p:nvPr>
            <p:ph type="title" idx="4294967295"/>
          </p:nvPr>
        </p:nvSpPr>
        <p:spPr>
          <a:xfrm>
            <a:off x="1975556" y="214692"/>
            <a:ext cx="8146344" cy="882650"/>
          </a:xfrm>
          <a:prstGeom prst="rect">
            <a:avLst/>
          </a:prstGeom>
          <a:noFill/>
          <a:ln>
            <a:noFill/>
          </a:ln>
        </p:spPr>
        <p:txBody>
          <a:bodyPr spcFirstLastPara="1" vert="horz" wrap="square" lIns="91425" tIns="45700" rIns="91425" bIns="45700" rtlCol="0" anchor="ctr" anchorCtr="0">
            <a:normAutofit/>
          </a:bodyPr>
          <a:lstStyle/>
          <a:p>
            <a:pPr algn="ctr">
              <a:buClr>
                <a:srgbClr val="00427D"/>
              </a:buClr>
              <a:buSzPts val="3600"/>
            </a:pPr>
            <a:r>
              <a:rPr lang="en-US" b="1">
                <a:solidFill>
                  <a:schemeClr val="accent4"/>
                </a:solidFill>
                <a:latin typeface="Arial"/>
                <a:cs typeface="Arial"/>
              </a:rPr>
              <a:t>Rule 59 Highlights</a:t>
            </a:r>
            <a:endParaRPr b="1">
              <a:solidFill>
                <a:schemeClr val="accent4"/>
              </a:solidFill>
              <a:latin typeface="Arial"/>
              <a:cs typeface="Arial"/>
            </a:endParaRPr>
          </a:p>
        </p:txBody>
      </p:sp>
      <p:graphicFrame>
        <p:nvGraphicFramePr>
          <p:cNvPr id="143" name="Google Shape;143;p7"/>
          <p:cNvGraphicFramePr/>
          <p:nvPr>
            <p:extLst>
              <p:ext uri="{D42A27DB-BD31-4B8C-83A1-F6EECF244321}">
                <p14:modId xmlns:p14="http://schemas.microsoft.com/office/powerpoint/2010/main" val="3440642843"/>
              </p:ext>
            </p:extLst>
          </p:nvPr>
        </p:nvGraphicFramePr>
        <p:xfrm>
          <a:off x="1926715" y="1113389"/>
          <a:ext cx="8425325" cy="4133905"/>
        </p:xfrm>
        <a:graphic>
          <a:graphicData uri="http://schemas.openxmlformats.org/drawingml/2006/table">
            <a:tbl>
              <a:tblPr firstRow="1" bandRow="1">
                <a:noFill/>
              </a:tblPr>
              <a:tblGrid>
                <a:gridCol w="8425325">
                  <a:extLst>
                    <a:ext uri="{9D8B030D-6E8A-4147-A177-3AD203B41FA5}">
                      <a16:colId xmlns:a16="http://schemas.microsoft.com/office/drawing/2014/main" val="20000"/>
                    </a:ext>
                  </a:extLst>
                </a:gridCol>
              </a:tblGrid>
              <a:tr h="1042325">
                <a:tc>
                  <a:txBody>
                    <a:bodyPr/>
                    <a:lstStyle/>
                    <a:p>
                      <a:pPr marL="0" marR="0" lvl="0" indent="0" algn="l" rtl="0">
                        <a:lnSpc>
                          <a:spcPct val="100000"/>
                        </a:lnSpc>
                        <a:spcBef>
                          <a:spcPts val="0"/>
                        </a:spcBef>
                        <a:spcAft>
                          <a:spcPts val="0"/>
                        </a:spcAft>
                        <a:buClr>
                          <a:srgbClr val="FFFFFF"/>
                        </a:buClr>
                        <a:buSzPts val="2400"/>
                        <a:buFont typeface="Arial"/>
                        <a:buNone/>
                      </a:pPr>
                      <a:r>
                        <a:rPr lang="en-US" sz="2400" b="0" u="none" strike="noStrike" cap="none">
                          <a:solidFill>
                            <a:srgbClr val="3F3F3F"/>
                          </a:solidFill>
                          <a:latin typeface="Arial"/>
                          <a:ea typeface="Arial"/>
                          <a:cs typeface="Arial"/>
                          <a:sym typeface="Arial"/>
                        </a:rPr>
                        <a:t>Rule 59 includes both medication administration and this emergency response to life threatening asthma and anaphylaxis </a:t>
                      </a:r>
                      <a:endParaRPr>
                        <a:latin typeface="Arial"/>
                      </a:endParaRPr>
                    </a:p>
                  </a:txBody>
                  <a:tcPr marL="91450" marR="91450" marT="45725" marB="45725"/>
                </a:tc>
                <a:extLst>
                  <a:ext uri="{0D108BD9-81ED-4DB2-BD59-A6C34878D82A}">
                    <a16:rowId xmlns:a16="http://schemas.microsoft.com/office/drawing/2014/main" val="10000"/>
                  </a:ext>
                </a:extLst>
              </a:tr>
              <a:tr h="981725">
                <a:tc>
                  <a:txBody>
                    <a:bodyPr/>
                    <a:lstStyle/>
                    <a:p>
                      <a:pPr marL="0" marR="0" lvl="0" indent="0" algn="l" rtl="0">
                        <a:spcBef>
                          <a:spcPts val="0"/>
                        </a:spcBef>
                        <a:spcAft>
                          <a:spcPts val="0"/>
                        </a:spcAft>
                        <a:buClr>
                          <a:srgbClr val="3F3F3F"/>
                        </a:buClr>
                        <a:buSzPts val="2400"/>
                        <a:buFont typeface="Arial"/>
                        <a:buNone/>
                      </a:pPr>
                      <a:r>
                        <a:rPr lang="en-US" sz="2400" u="none" strike="noStrike" cap="none">
                          <a:solidFill>
                            <a:srgbClr val="3F3F3F"/>
                          </a:solidFill>
                          <a:latin typeface="Arial"/>
                          <a:ea typeface="Arial"/>
                          <a:cs typeface="Arial"/>
                          <a:sym typeface="Arial"/>
                        </a:rPr>
                        <a:t>It is NOT optional to follow the regulation…ALL schools and early childhood education programs must do it!</a:t>
                      </a:r>
                      <a:endParaRPr sz="2400" u="none" strike="noStrike" cap="none">
                        <a:solidFill>
                          <a:srgbClr val="3F3F3F"/>
                        </a:solidFill>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981725">
                <a:tc>
                  <a:txBody>
                    <a:bodyPr/>
                    <a:lstStyle/>
                    <a:p>
                      <a:pPr marL="0" marR="0" lvl="0" indent="0" algn="l" rtl="0">
                        <a:spcBef>
                          <a:spcPts val="0"/>
                        </a:spcBef>
                        <a:spcAft>
                          <a:spcPts val="0"/>
                        </a:spcAft>
                        <a:buClr>
                          <a:srgbClr val="3F3F3F"/>
                        </a:buClr>
                        <a:buSzPts val="2400"/>
                        <a:buFont typeface="Arial"/>
                        <a:buNone/>
                      </a:pPr>
                      <a:r>
                        <a:rPr lang="en-US" sz="2400" u="none" strike="noStrike" cap="none">
                          <a:solidFill>
                            <a:srgbClr val="3F3F3F"/>
                          </a:solidFill>
                          <a:latin typeface="Arial"/>
                          <a:ea typeface="Arial"/>
                          <a:cs typeface="Arial"/>
                          <a:sym typeface="Arial"/>
                        </a:rPr>
                        <a:t>Both epinephrine AND nebulized albuterol must be given if the protocol is initiated.</a:t>
                      </a:r>
                      <a:endParaRPr sz="2400" u="none" strike="noStrike" cap="none">
                        <a:solidFill>
                          <a:srgbClr val="3F3F3F"/>
                        </a:solidFill>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981725">
                <a:tc>
                  <a:txBody>
                    <a:bodyPr/>
                    <a:lstStyle/>
                    <a:p>
                      <a:pPr marL="0" marR="0" lvl="0" indent="0" algn="l" rtl="0">
                        <a:spcBef>
                          <a:spcPts val="0"/>
                        </a:spcBef>
                        <a:spcAft>
                          <a:spcPts val="0"/>
                        </a:spcAft>
                        <a:buClr>
                          <a:srgbClr val="3F3F3F"/>
                        </a:buClr>
                        <a:buSzPts val="2400"/>
                        <a:buFont typeface="Arial"/>
                        <a:buNone/>
                      </a:pPr>
                      <a:r>
                        <a:rPr lang="en-US" sz="2400" u="none" strike="noStrike" cap="none">
                          <a:solidFill>
                            <a:srgbClr val="3F3F3F"/>
                          </a:solidFill>
                          <a:latin typeface="Arial"/>
                          <a:ea typeface="Arial"/>
                          <a:cs typeface="Arial"/>
                          <a:sym typeface="Arial"/>
                        </a:rPr>
                        <a:t>It is YOUR responsibility to make sure you know and understand the regulation.</a:t>
                      </a:r>
                      <a:endParaRPr sz="2400" u="none" strike="noStrike" cap="none">
                        <a:solidFill>
                          <a:srgbClr val="3F3F3F"/>
                        </a:solidFill>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8"/>
        <p:cNvGrpSpPr/>
        <p:nvPr/>
      </p:nvGrpSpPr>
      <p:grpSpPr>
        <a:xfrm>
          <a:off x="0" y="0"/>
          <a:ext cx="0" cy="0"/>
          <a:chOff x="0" y="0"/>
          <a:chExt cx="0" cy="0"/>
        </a:xfrm>
      </p:grpSpPr>
      <p:sp useBgFill="1">
        <p:nvSpPr>
          <p:cNvPr id="154" name="Rectangle 15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holding an inhaler to a child's face&#10;&#10;AI-generated content may be incorrect.">
            <a:extLst>
              <a:ext uri="{FF2B5EF4-FFF2-40B4-BE49-F238E27FC236}">
                <a16:creationId xmlns:a16="http://schemas.microsoft.com/office/drawing/2014/main" id="{063B6094-E708-B803-7D5F-A57B3FA5D0EE}"/>
              </a:ext>
            </a:extLst>
          </p:cNvPr>
          <p:cNvPicPr>
            <a:picLocks noChangeAspect="1"/>
          </p:cNvPicPr>
          <p:nvPr/>
        </p:nvPicPr>
        <p:blipFill>
          <a:blip r:embed="rId3">
            <a:extLst>
              <a:ext uri="{28A0092B-C50C-407E-A947-70E740481C1C}">
                <a14:useLocalDpi xmlns:a14="http://schemas.microsoft.com/office/drawing/2010/main" val="0"/>
              </a:ext>
            </a:extLst>
          </a:blip>
          <a:srcRect l="5884" r="-1" b="-1"/>
          <a:stretch>
            <a:fillRect/>
          </a:stretch>
        </p:blipFill>
        <p:spPr>
          <a:xfrm>
            <a:off x="1" y="10"/>
            <a:ext cx="9669642" cy="6857990"/>
          </a:xfrm>
          <a:prstGeom prst="rect">
            <a:avLst/>
          </a:prstGeom>
        </p:spPr>
      </p:pic>
      <p:sp>
        <p:nvSpPr>
          <p:cNvPr id="156" name="Rectangle 15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Google Shape;149;p8"/>
          <p:cNvSpPr txBox="1">
            <a:spLocks noGrp="1"/>
          </p:cNvSpPr>
          <p:nvPr>
            <p:ph type="title" idx="4294967295"/>
          </p:nvPr>
        </p:nvSpPr>
        <p:spPr>
          <a:xfrm>
            <a:off x="8658508" y="2523609"/>
            <a:ext cx="3445765" cy="3692028"/>
          </a:xfrm>
          <a:prstGeom prst="rect">
            <a:avLst/>
          </a:prstGeom>
          <a:noFill/>
        </p:spPr>
        <p:txBody>
          <a:bodyPr spcFirstLastPara="1" vert="horz" lIns="91440" tIns="45720" rIns="91440" bIns="45720" rtlCol="0" anchor="b" anchorCtr="0">
            <a:normAutofit/>
          </a:bodyPr>
          <a:lstStyle/>
          <a:p>
            <a:pPr>
              <a:buClr>
                <a:srgbClr val="00427D"/>
              </a:buClr>
              <a:buSzPts val="5500"/>
            </a:pPr>
            <a:r>
              <a:rPr lang="en-US" sz="4800" b="1">
                <a:solidFill>
                  <a:schemeClr val="accent4"/>
                </a:solidFill>
              </a:rPr>
              <a:t>Asthma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8">
          <a:extLst>
            <a:ext uri="{FF2B5EF4-FFF2-40B4-BE49-F238E27FC236}">
              <a16:creationId xmlns:a16="http://schemas.microsoft.com/office/drawing/2014/main" id="{341DB151-D867-E7AC-3C62-9382E1D0DF43}"/>
            </a:ext>
          </a:extLst>
        </p:cNvPr>
        <p:cNvGrpSpPr/>
        <p:nvPr/>
      </p:nvGrpSpPr>
      <p:grpSpPr>
        <a:xfrm>
          <a:off x="0" y="0"/>
          <a:ext cx="0" cy="0"/>
          <a:chOff x="0" y="0"/>
          <a:chExt cx="0" cy="0"/>
        </a:xfrm>
      </p:grpSpPr>
      <p:sp useBgFill="1">
        <p:nvSpPr>
          <p:cNvPr id="94" name="Rectangle 93">
            <a:extLst>
              <a:ext uri="{FF2B5EF4-FFF2-40B4-BE49-F238E27FC236}">
                <a16:creationId xmlns:a16="http://schemas.microsoft.com/office/drawing/2014/main" id="{8163E4B5-11C9-8C3C-E389-3A3C2621DB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FAC89874-71F5-EA33-130E-1331F96CE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Freeform 13">
            <a:extLst>
              <a:ext uri="{FF2B5EF4-FFF2-40B4-BE49-F238E27FC236}">
                <a16:creationId xmlns:a16="http://schemas.microsoft.com/office/drawing/2014/main" id="{8C8EBEB7-BD4A-0679-8770-35A0A142AA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0" name="Oval 99">
            <a:extLst>
              <a:ext uri="{FF2B5EF4-FFF2-40B4-BE49-F238E27FC236}">
                <a16:creationId xmlns:a16="http://schemas.microsoft.com/office/drawing/2014/main" id="{B7196320-3DA4-643F-EA6C-E6D632C5BE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2" name="Arc 101">
            <a:extLst>
              <a:ext uri="{FF2B5EF4-FFF2-40B4-BE49-F238E27FC236}">
                <a16:creationId xmlns:a16="http://schemas.microsoft.com/office/drawing/2014/main" id="{10D6527A-E912-62E8-7539-65647189A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9" name="Google Shape;89;p2">
            <a:extLst>
              <a:ext uri="{FF2B5EF4-FFF2-40B4-BE49-F238E27FC236}">
                <a16:creationId xmlns:a16="http://schemas.microsoft.com/office/drawing/2014/main" id="{87A2ED93-1AA0-1E28-A7D6-26C44CE663F9}"/>
              </a:ext>
            </a:extLst>
          </p:cNvPr>
          <p:cNvSpPr txBox="1">
            <a:spLocks noGrp="1"/>
          </p:cNvSpPr>
          <p:nvPr>
            <p:ph type="title"/>
          </p:nvPr>
        </p:nvSpPr>
        <p:spPr>
          <a:xfrm>
            <a:off x="4151107" y="3931056"/>
            <a:ext cx="7644627" cy="1821791"/>
          </a:xfrm>
          <a:prstGeom prst="rect">
            <a:avLst/>
          </a:prstGeom>
        </p:spPr>
        <p:txBody>
          <a:bodyPr spcFirstLastPara="1" vert="horz" lIns="91440" tIns="45720" rIns="91440" bIns="45720" rtlCol="0" anchor="b" anchorCtr="0">
            <a:normAutofit/>
          </a:bodyPr>
          <a:lstStyle/>
          <a:p>
            <a:pPr algn="r">
              <a:buClr>
                <a:srgbClr val="00427D"/>
              </a:buClr>
              <a:buSzPct val="100000"/>
            </a:pPr>
            <a:r>
              <a:rPr lang="en-US" sz="4800" b="1" kern="1200">
                <a:solidFill>
                  <a:schemeClr val="accent1"/>
                </a:solidFill>
                <a:latin typeface="Arial"/>
                <a:cs typeface="Arial"/>
                <a:sym typeface="Calibri"/>
              </a:rPr>
              <a:t>First, let’s start with updates to Rule 59</a:t>
            </a:r>
            <a:endParaRPr lang="en-US" sz="4800" b="1" kern="1200">
              <a:solidFill>
                <a:schemeClr val="accent1"/>
              </a:solidFill>
              <a:latin typeface="Arial"/>
              <a:cs typeface="Arial"/>
            </a:endParaRPr>
          </a:p>
        </p:txBody>
      </p:sp>
    </p:spTree>
    <p:extLst>
      <p:ext uri="{BB962C8B-B14F-4D97-AF65-F5344CB8AC3E}">
        <p14:creationId xmlns:p14="http://schemas.microsoft.com/office/powerpoint/2010/main" val="154501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89"/>
                                        </p:tgtEl>
                                        <p:attrNameLst>
                                          <p:attrName>style.visibility</p:attrName>
                                        </p:attrNameLst>
                                      </p:cBhvr>
                                      <p:to>
                                        <p:strVal val="visible"/>
                                      </p:to>
                                    </p:set>
                                    <p:animEffect transition="in" filter="fade">
                                      <p:cBhvr>
                                        <p:cTn id="7" dur="7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9"/>
          <p:cNvSpPr txBox="1">
            <a:spLocks noGrp="1"/>
          </p:cNvSpPr>
          <p:nvPr>
            <p:ph type="title"/>
          </p:nvPr>
        </p:nvSpPr>
        <p:spPr>
          <a:xfrm>
            <a:off x="731256" y="275917"/>
            <a:ext cx="7886702" cy="882615"/>
          </a:xfrm>
          <a:prstGeom prst="rect">
            <a:avLst/>
          </a:prstGeom>
          <a:noFill/>
          <a:ln>
            <a:noFill/>
          </a:ln>
        </p:spPr>
        <p:txBody>
          <a:bodyPr spcFirstLastPara="1" vert="horz" wrap="square" lIns="91425" tIns="45700" rIns="91425" bIns="45700" rtlCol="0" anchor="ctr" anchorCtr="0">
            <a:normAutofit/>
          </a:bodyPr>
          <a:lstStyle/>
          <a:p>
            <a:pPr>
              <a:buClr>
                <a:srgbClr val="00427D"/>
              </a:buClr>
              <a:buSzPts val="3600"/>
            </a:pPr>
            <a:r>
              <a:rPr lang="en-US" b="1">
                <a:solidFill>
                  <a:schemeClr val="accent4"/>
                </a:solidFill>
                <a:latin typeface="Arial"/>
                <a:cs typeface="Arial"/>
              </a:rPr>
              <a:t>What is Asthma?</a:t>
            </a:r>
            <a:endParaRPr b="1">
              <a:solidFill>
                <a:schemeClr val="accent4"/>
              </a:solidFill>
              <a:latin typeface="Arial"/>
              <a:cs typeface="Arial"/>
            </a:endParaRPr>
          </a:p>
        </p:txBody>
      </p:sp>
      <p:sp>
        <p:nvSpPr>
          <p:cNvPr id="158" name="Google Shape;158;p9"/>
          <p:cNvSpPr txBox="1">
            <a:spLocks noGrp="1"/>
          </p:cNvSpPr>
          <p:nvPr>
            <p:ph type="body" idx="1"/>
          </p:nvPr>
        </p:nvSpPr>
        <p:spPr>
          <a:xfrm>
            <a:off x="731256" y="1434131"/>
            <a:ext cx="4710337" cy="5423557"/>
          </a:xfrm>
          <a:prstGeom prst="rect">
            <a:avLst/>
          </a:prstGeom>
          <a:noFill/>
          <a:ln>
            <a:noFill/>
          </a:ln>
        </p:spPr>
        <p:txBody>
          <a:bodyPr spcFirstLastPara="1" vert="horz" wrap="square" lIns="91425" tIns="45700" rIns="91425" bIns="45700" rtlCol="0" anchor="t" anchorCtr="0">
            <a:normAutofit/>
          </a:bodyPr>
          <a:lstStyle/>
          <a:p>
            <a:pPr marL="0" indent="0">
              <a:spcBef>
                <a:spcPts val="0"/>
              </a:spcBef>
              <a:buClr>
                <a:srgbClr val="438086"/>
              </a:buClr>
              <a:buSzPts val="2300"/>
              <a:buNone/>
            </a:pPr>
            <a:r>
              <a:rPr lang="en-US" sz="2400" dirty="0">
                <a:latin typeface="Arial"/>
                <a:cs typeface="Arial"/>
              </a:rPr>
              <a:t>Asthma is a chronic inflammatory disorder of the airways characterized by episodes of reversible breathing problems due to airway narrowing and obstruction. These episodes can range in severity from mild to life threatening. </a:t>
            </a:r>
          </a:p>
          <a:p>
            <a:pPr marL="0" indent="0">
              <a:buClr>
                <a:srgbClr val="438086"/>
              </a:buClr>
              <a:buSzPts val="1050"/>
              <a:buNone/>
            </a:pPr>
            <a:endParaRPr sz="2400" dirty="0">
              <a:latin typeface="Arial"/>
              <a:cs typeface="Arial"/>
            </a:endParaRPr>
          </a:p>
          <a:p>
            <a:pPr marL="0" indent="0">
              <a:buClr>
                <a:srgbClr val="438086"/>
              </a:buClr>
              <a:buSzPts val="2300"/>
              <a:buNone/>
            </a:pPr>
            <a:r>
              <a:rPr lang="en-US" sz="2400" dirty="0">
                <a:latin typeface="Arial"/>
                <a:cs typeface="Arial"/>
              </a:rPr>
              <a:t>Daily preventive treatment can prevent symptoms and attacks and enable individuals who have asthma to lead active lives.</a:t>
            </a:r>
            <a:r>
              <a:rPr lang="en-US" sz="2400" i="1" dirty="0">
                <a:latin typeface="Arial"/>
                <a:ea typeface="Calibri"/>
                <a:cs typeface="Calibri"/>
                <a:sym typeface="Calibri"/>
              </a:rPr>
              <a:t>			</a:t>
            </a:r>
            <a:endParaRPr sz="2400" dirty="0">
              <a:latin typeface="Arial"/>
              <a:cs typeface="Arial"/>
            </a:endParaRPr>
          </a:p>
          <a:p>
            <a:pPr indent="-101600">
              <a:buClr>
                <a:srgbClr val="53548A"/>
              </a:buClr>
              <a:buSzPts val="2000"/>
              <a:buNone/>
            </a:pPr>
            <a:endParaRPr sz="2400" i="1" dirty="0">
              <a:latin typeface="Arial"/>
              <a:cs typeface="Arial"/>
            </a:endParaRPr>
          </a:p>
          <a:p>
            <a:pPr marL="0" indent="0">
              <a:buSzPts val="2800"/>
              <a:buNone/>
            </a:pPr>
            <a:endParaRPr sz="2400" dirty="0">
              <a:latin typeface="Arial"/>
              <a:cs typeface="Arial"/>
            </a:endParaRPr>
          </a:p>
        </p:txBody>
      </p:sp>
      <p:sp>
        <p:nvSpPr>
          <p:cNvPr id="159" name="Google Shape;159;p9"/>
          <p:cNvSpPr txBox="1"/>
          <p:nvPr/>
        </p:nvSpPr>
        <p:spPr>
          <a:xfrm>
            <a:off x="811693" y="6167224"/>
            <a:ext cx="2093843" cy="276999"/>
          </a:xfrm>
          <a:prstGeom prst="rect">
            <a:avLst/>
          </a:prstGeom>
          <a:noFill/>
          <a:ln>
            <a:noFill/>
          </a:ln>
        </p:spPr>
        <p:txBody>
          <a:bodyPr spcFirstLastPara="1" wrap="square" lIns="91425" tIns="45700" rIns="91425" bIns="45700" anchor="t" anchorCtr="0">
            <a:spAutoFit/>
          </a:bodyPr>
          <a:lstStyle/>
          <a:p>
            <a:r>
              <a:rPr lang="en-US" sz="1200">
                <a:solidFill>
                  <a:schemeClr val="dk1"/>
                </a:solidFill>
                <a:latin typeface="Arial"/>
                <a:cs typeface="Arial"/>
              </a:rPr>
              <a:t>Source: HealthyPeople.gov</a:t>
            </a:r>
            <a:endParaRPr lang="en-US">
              <a:solidFill>
                <a:schemeClr val="dk1"/>
              </a:solidFill>
              <a:latin typeface="Arial"/>
              <a:cs typeface="Arial"/>
            </a:endParaRPr>
          </a:p>
        </p:txBody>
      </p:sp>
      <p:pic>
        <p:nvPicPr>
          <p:cNvPr id="161" name="Google Shape;161;p9"/>
          <p:cNvPicPr preferRelativeResize="0"/>
          <p:nvPr/>
        </p:nvPicPr>
        <p:blipFill rotWithShape="1">
          <a:blip r:embed="rId3">
            <a:alphaModFix/>
          </a:blip>
          <a:srcRect/>
          <a:stretch/>
        </p:blipFill>
        <p:spPr>
          <a:xfrm>
            <a:off x="5513561" y="1615253"/>
            <a:ext cx="5540720" cy="362749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0"/>
          <p:cNvSpPr txBox="1">
            <a:spLocks noGrp="1"/>
          </p:cNvSpPr>
          <p:nvPr>
            <p:ph type="title"/>
          </p:nvPr>
        </p:nvSpPr>
        <p:spPr>
          <a:xfrm>
            <a:off x="740310" y="286862"/>
            <a:ext cx="7886702" cy="882615"/>
          </a:xfrm>
          <a:prstGeom prst="rect">
            <a:avLst/>
          </a:prstGeom>
          <a:noFill/>
          <a:ln>
            <a:noFill/>
          </a:ln>
        </p:spPr>
        <p:txBody>
          <a:bodyPr spcFirstLastPara="1" vert="horz" wrap="square" lIns="91425" tIns="45700" rIns="91425" bIns="45700" rtlCol="0" anchor="ctr" anchorCtr="0">
            <a:normAutofit/>
          </a:bodyPr>
          <a:lstStyle/>
          <a:p>
            <a:pPr>
              <a:buClr>
                <a:srgbClr val="00427D"/>
              </a:buClr>
              <a:buSzPts val="3600"/>
            </a:pPr>
            <a:r>
              <a:rPr lang="en-US" b="1">
                <a:solidFill>
                  <a:schemeClr val="accent4"/>
                </a:solidFill>
                <a:latin typeface="Arial"/>
                <a:cs typeface="Arial"/>
              </a:rPr>
              <a:t>What is an Asthma Attack?</a:t>
            </a:r>
            <a:endParaRPr b="1">
              <a:solidFill>
                <a:schemeClr val="accent4"/>
              </a:solidFill>
              <a:latin typeface="Arial"/>
              <a:cs typeface="Arial"/>
            </a:endParaRPr>
          </a:p>
        </p:txBody>
      </p:sp>
      <p:sp>
        <p:nvSpPr>
          <p:cNvPr id="168" name="Google Shape;168;p10"/>
          <p:cNvSpPr txBox="1">
            <a:spLocks noGrp="1"/>
          </p:cNvSpPr>
          <p:nvPr>
            <p:ph type="body" idx="1"/>
          </p:nvPr>
        </p:nvSpPr>
        <p:spPr>
          <a:xfrm>
            <a:off x="862004" y="1279473"/>
            <a:ext cx="9102904" cy="4290297"/>
          </a:xfrm>
          <a:prstGeom prst="rect">
            <a:avLst/>
          </a:prstGeom>
          <a:noFill/>
          <a:ln>
            <a:noFill/>
          </a:ln>
        </p:spPr>
        <p:txBody>
          <a:bodyPr spcFirstLastPara="1" vert="horz" wrap="square" lIns="91425" tIns="45700" rIns="91425" bIns="45700" rtlCol="0" anchor="t" anchorCtr="0">
            <a:normAutofit/>
          </a:bodyPr>
          <a:lstStyle/>
          <a:p>
            <a:pPr marL="571500" indent="-457200">
              <a:spcBef>
                <a:spcPts val="0"/>
              </a:spcBef>
              <a:buClr>
                <a:srgbClr val="3F3F3F"/>
              </a:buClr>
              <a:buSzPts val="2400"/>
              <a:buFont typeface="Arial"/>
              <a:buChar char="•"/>
            </a:pPr>
            <a:r>
              <a:rPr lang="en-US" dirty="0">
                <a:latin typeface="Arial"/>
                <a:cs typeface="Arial"/>
              </a:rPr>
              <a:t>Airways can become swollen </a:t>
            </a:r>
          </a:p>
          <a:p>
            <a:pPr marL="571500" indent="-457200">
              <a:buClr>
                <a:srgbClr val="3F3F3F"/>
              </a:buClr>
              <a:buSzPts val="2400"/>
              <a:buFont typeface="Arial"/>
              <a:buChar char="•"/>
            </a:pPr>
            <a:r>
              <a:rPr lang="en-US" dirty="0">
                <a:latin typeface="Arial"/>
                <a:cs typeface="Arial"/>
              </a:rPr>
              <a:t>The muscles around the airways tighten</a:t>
            </a:r>
            <a:endParaRPr dirty="0">
              <a:latin typeface="Arial"/>
              <a:cs typeface="Arial"/>
            </a:endParaRPr>
          </a:p>
          <a:p>
            <a:pPr marL="571500" indent="-457200">
              <a:buClr>
                <a:srgbClr val="3F3F3F"/>
              </a:buClr>
              <a:buSzPts val="2400"/>
              <a:buFont typeface="Arial"/>
              <a:buChar char="•"/>
            </a:pPr>
            <a:r>
              <a:rPr lang="en-US" dirty="0">
                <a:latin typeface="Arial"/>
                <a:cs typeface="Arial"/>
              </a:rPr>
              <a:t>Air passages get smaller and irritated</a:t>
            </a:r>
            <a:endParaRPr dirty="0">
              <a:latin typeface="Arial"/>
              <a:cs typeface="Arial"/>
            </a:endParaRPr>
          </a:p>
          <a:p>
            <a:pPr marL="571500" indent="-457200">
              <a:buClr>
                <a:srgbClr val="3F3F3F"/>
              </a:buClr>
              <a:buSzPts val="2400"/>
              <a:buFont typeface="Arial"/>
              <a:buChar char="•"/>
            </a:pPr>
            <a:r>
              <a:rPr lang="en-US" dirty="0">
                <a:latin typeface="Arial"/>
                <a:cs typeface="Arial"/>
              </a:rPr>
              <a:t>Mucus fills the air sacs</a:t>
            </a:r>
            <a:endParaRPr dirty="0">
              <a:latin typeface="Arial"/>
              <a:cs typeface="Arial"/>
            </a:endParaRPr>
          </a:p>
          <a:p>
            <a:pPr marL="571500" indent="-457200">
              <a:buClr>
                <a:srgbClr val="3F3F3F"/>
              </a:buClr>
              <a:buSzPts val="2400"/>
              <a:buFont typeface="Arial"/>
              <a:buChar char="•"/>
            </a:pPr>
            <a:r>
              <a:rPr lang="en-US" dirty="0">
                <a:latin typeface="Arial"/>
                <a:cs typeface="Arial"/>
              </a:rPr>
              <a:t>It can become</a:t>
            </a:r>
            <a:r>
              <a:rPr lang="en-US" dirty="0">
                <a:solidFill>
                  <a:srgbClr val="3F3F3F"/>
                </a:solidFill>
                <a:latin typeface="Arial"/>
                <a:cs typeface="Arial"/>
              </a:rPr>
              <a:t> </a:t>
            </a:r>
            <a:r>
              <a:rPr lang="en-US" dirty="0">
                <a:solidFill>
                  <a:srgbClr val="FF0000"/>
                </a:solidFill>
                <a:latin typeface="Arial"/>
                <a:cs typeface="Arial"/>
              </a:rPr>
              <a:t>SEVERE</a:t>
            </a:r>
            <a:r>
              <a:rPr lang="en-US" dirty="0">
                <a:solidFill>
                  <a:srgbClr val="3F3F3F"/>
                </a:solidFill>
                <a:latin typeface="Arial"/>
                <a:cs typeface="Arial"/>
              </a:rPr>
              <a:t> </a:t>
            </a:r>
            <a:r>
              <a:rPr lang="en-US" dirty="0">
                <a:latin typeface="Arial"/>
                <a:cs typeface="Arial"/>
              </a:rPr>
              <a:t>and</a:t>
            </a:r>
            <a:r>
              <a:rPr lang="en-US" dirty="0">
                <a:solidFill>
                  <a:srgbClr val="3F3F3F"/>
                </a:solidFill>
                <a:latin typeface="Arial"/>
                <a:cs typeface="Arial"/>
              </a:rPr>
              <a:t> </a:t>
            </a:r>
            <a:r>
              <a:rPr lang="en-US" dirty="0">
                <a:solidFill>
                  <a:srgbClr val="FF0000"/>
                </a:solidFill>
                <a:latin typeface="Arial"/>
                <a:cs typeface="Arial"/>
              </a:rPr>
              <a:t>LIFE THREATENING</a:t>
            </a:r>
            <a:endParaRPr dirty="0">
              <a:latin typeface="Arial"/>
              <a:cs typeface="Arial"/>
            </a:endParaRPr>
          </a:p>
        </p:txBody>
      </p:sp>
      <p:pic>
        <p:nvPicPr>
          <p:cNvPr id="169" name="Google Shape;169;p10"/>
          <p:cNvPicPr preferRelativeResize="0"/>
          <p:nvPr/>
        </p:nvPicPr>
        <p:blipFill rotWithShape="1">
          <a:blip r:embed="rId3">
            <a:alphaModFix/>
          </a:blip>
          <a:srcRect/>
          <a:stretch/>
        </p:blipFill>
        <p:spPr>
          <a:xfrm>
            <a:off x="1373491" y="3875267"/>
            <a:ext cx="5868236" cy="27453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1"/>
          <p:cNvSpPr txBox="1">
            <a:spLocks noGrp="1"/>
          </p:cNvSpPr>
          <p:nvPr>
            <p:ph type="title"/>
          </p:nvPr>
        </p:nvSpPr>
        <p:spPr>
          <a:xfrm>
            <a:off x="794895" y="367253"/>
            <a:ext cx="8139666" cy="896791"/>
          </a:xfrm>
          <a:prstGeom prst="rect">
            <a:avLst/>
          </a:prstGeom>
          <a:noFill/>
          <a:ln>
            <a:noFill/>
          </a:ln>
        </p:spPr>
        <p:txBody>
          <a:bodyPr spcFirstLastPara="1" vert="horz" wrap="square" lIns="91425" tIns="45700" rIns="91425" bIns="45700" rtlCol="0" anchor="ctr" anchorCtr="0">
            <a:normAutofit/>
          </a:bodyPr>
          <a:lstStyle/>
          <a:p>
            <a:pPr>
              <a:buClr>
                <a:srgbClr val="00427D"/>
              </a:buClr>
              <a:buSzPts val="3600"/>
            </a:pPr>
            <a:r>
              <a:rPr lang="en-US" b="1">
                <a:solidFill>
                  <a:schemeClr val="accent4"/>
                </a:solidFill>
                <a:latin typeface="Arial"/>
                <a:cs typeface="Arial"/>
              </a:rPr>
              <a:t>Asthma Triggers</a:t>
            </a:r>
            <a:endParaRPr b="1">
              <a:solidFill>
                <a:schemeClr val="accent4"/>
              </a:solidFill>
              <a:latin typeface="Arial"/>
              <a:cs typeface="Arial"/>
            </a:endParaRPr>
          </a:p>
        </p:txBody>
      </p:sp>
      <p:sp>
        <p:nvSpPr>
          <p:cNvPr id="177" name="Google Shape;177;p11"/>
          <p:cNvSpPr txBox="1">
            <a:spLocks noGrp="1"/>
          </p:cNvSpPr>
          <p:nvPr>
            <p:ph type="body" idx="1"/>
          </p:nvPr>
        </p:nvSpPr>
        <p:spPr>
          <a:xfrm>
            <a:off x="794895" y="1827050"/>
            <a:ext cx="3510959" cy="4351338"/>
          </a:xfrm>
          <a:prstGeom prst="rect">
            <a:avLst/>
          </a:prstGeom>
          <a:noFill/>
          <a:ln>
            <a:noFill/>
          </a:ln>
        </p:spPr>
        <p:txBody>
          <a:bodyPr spcFirstLastPara="1" vert="horz" wrap="square" lIns="91425" tIns="45700" rIns="91425" bIns="45700" rtlCol="0" anchor="t" anchorCtr="0">
            <a:normAutofit/>
          </a:bodyPr>
          <a:lstStyle/>
          <a:p>
            <a:pPr>
              <a:spcBef>
                <a:spcPts val="0"/>
              </a:spcBef>
              <a:buClr>
                <a:srgbClr val="3F3F3F"/>
              </a:buClr>
              <a:buSzPts val="2400"/>
            </a:pPr>
            <a:r>
              <a:rPr lang="en-US" sz="2400" dirty="0">
                <a:latin typeface="Arial"/>
                <a:cs typeface="Arial"/>
              </a:rPr>
              <a:t>Exercise</a:t>
            </a:r>
            <a:endParaRPr lang="en-US" dirty="0">
              <a:latin typeface="Arial"/>
              <a:cs typeface="Arial"/>
            </a:endParaRPr>
          </a:p>
          <a:p>
            <a:pPr>
              <a:buClr>
                <a:srgbClr val="3F3F3F"/>
              </a:buClr>
              <a:buSzPts val="2400"/>
            </a:pPr>
            <a:r>
              <a:rPr lang="en-US" sz="2400" dirty="0">
                <a:latin typeface="Arial"/>
                <a:cs typeface="Arial"/>
              </a:rPr>
              <a:t>Stress</a:t>
            </a:r>
            <a:endParaRPr dirty="0">
              <a:latin typeface="Arial"/>
              <a:cs typeface="Arial"/>
            </a:endParaRPr>
          </a:p>
          <a:p>
            <a:pPr>
              <a:buClr>
                <a:srgbClr val="3F3F3F"/>
              </a:buClr>
              <a:buSzPts val="2400"/>
            </a:pPr>
            <a:r>
              <a:rPr lang="en-US" sz="2400" dirty="0">
                <a:latin typeface="Arial"/>
                <a:cs typeface="Arial"/>
              </a:rPr>
              <a:t>Breathing cold air</a:t>
            </a:r>
            <a:endParaRPr dirty="0">
              <a:latin typeface="Arial"/>
              <a:cs typeface="Arial"/>
            </a:endParaRPr>
          </a:p>
          <a:p>
            <a:pPr>
              <a:buClr>
                <a:srgbClr val="3F3F3F"/>
              </a:buClr>
              <a:buSzPts val="2400"/>
            </a:pPr>
            <a:r>
              <a:rPr lang="en-US" sz="2400" dirty="0">
                <a:latin typeface="Arial"/>
                <a:cs typeface="Arial"/>
              </a:rPr>
              <a:t>Diffusers &amp; essential oils</a:t>
            </a:r>
            <a:endParaRPr dirty="0">
              <a:latin typeface="Arial"/>
              <a:cs typeface="Arial"/>
            </a:endParaRPr>
          </a:p>
          <a:p>
            <a:pPr>
              <a:buClr>
                <a:srgbClr val="3F3F3F"/>
              </a:buClr>
              <a:buSzPts val="2400"/>
            </a:pPr>
            <a:r>
              <a:rPr lang="en-US" sz="2400" dirty="0">
                <a:latin typeface="Arial"/>
                <a:cs typeface="Arial"/>
              </a:rPr>
              <a:t>Vehicle (&amp; bus) exhaust</a:t>
            </a:r>
            <a:endParaRPr dirty="0">
              <a:latin typeface="Arial"/>
              <a:cs typeface="Arial"/>
            </a:endParaRPr>
          </a:p>
          <a:p>
            <a:pPr>
              <a:buClr>
                <a:srgbClr val="3F3F3F"/>
              </a:buClr>
              <a:buSzPts val="2400"/>
            </a:pPr>
            <a:r>
              <a:rPr lang="en-US" sz="2400" dirty="0">
                <a:latin typeface="Arial"/>
                <a:cs typeface="Arial"/>
              </a:rPr>
              <a:t>Cockroach &amp; mouse droppings</a:t>
            </a:r>
            <a:endParaRPr dirty="0">
              <a:latin typeface="Arial"/>
              <a:cs typeface="Arial"/>
            </a:endParaRPr>
          </a:p>
        </p:txBody>
      </p:sp>
      <p:sp>
        <p:nvSpPr>
          <p:cNvPr id="178" name="Google Shape;178;p11"/>
          <p:cNvSpPr txBox="1">
            <a:spLocks noGrp="1"/>
          </p:cNvSpPr>
          <p:nvPr>
            <p:ph type="body" idx="2"/>
          </p:nvPr>
        </p:nvSpPr>
        <p:spPr>
          <a:xfrm>
            <a:off x="4580677" y="1827050"/>
            <a:ext cx="3489473" cy="4185313"/>
          </a:xfrm>
          <a:prstGeom prst="rect">
            <a:avLst/>
          </a:prstGeom>
          <a:noFill/>
          <a:ln>
            <a:noFill/>
          </a:ln>
        </p:spPr>
        <p:txBody>
          <a:bodyPr spcFirstLastPara="1" vert="horz" wrap="square" lIns="91425" tIns="45700" rIns="91425" bIns="45700" rtlCol="0" anchor="t" anchorCtr="0">
            <a:normAutofit/>
          </a:bodyPr>
          <a:lstStyle/>
          <a:p>
            <a:pPr>
              <a:spcBef>
                <a:spcPts val="0"/>
              </a:spcBef>
              <a:buClr>
                <a:srgbClr val="3F3F3F"/>
              </a:buClr>
              <a:buSzPts val="2400"/>
            </a:pPr>
            <a:r>
              <a:rPr lang="en-US" sz="2400" dirty="0">
                <a:latin typeface="Arial"/>
                <a:cs typeface="Arial"/>
              </a:rPr>
              <a:t>Illness</a:t>
            </a:r>
            <a:endParaRPr lang="en-US">
              <a:latin typeface="Arial"/>
              <a:cs typeface="Arial"/>
            </a:endParaRPr>
          </a:p>
          <a:p>
            <a:pPr>
              <a:buClr>
                <a:srgbClr val="3F3F3F"/>
              </a:buClr>
              <a:buSzPts val="2400"/>
            </a:pPr>
            <a:r>
              <a:rPr lang="en-US" sz="2400" dirty="0">
                <a:latin typeface="Arial"/>
                <a:cs typeface="Arial"/>
              </a:rPr>
              <a:t>Extreme weather</a:t>
            </a:r>
            <a:endParaRPr>
              <a:latin typeface="Arial"/>
              <a:cs typeface="Arial"/>
            </a:endParaRPr>
          </a:p>
          <a:p>
            <a:pPr>
              <a:buClr>
                <a:srgbClr val="3F3F3F"/>
              </a:buClr>
              <a:buSzPts val="2400"/>
            </a:pPr>
            <a:r>
              <a:rPr lang="en-US" sz="2400" dirty="0">
                <a:latin typeface="Arial"/>
                <a:cs typeface="Arial"/>
              </a:rPr>
              <a:t>Perfume</a:t>
            </a:r>
            <a:endParaRPr>
              <a:latin typeface="Arial"/>
              <a:cs typeface="Arial"/>
            </a:endParaRPr>
          </a:p>
          <a:p>
            <a:pPr>
              <a:buClr>
                <a:srgbClr val="3F3F3F"/>
              </a:buClr>
              <a:buSzPts val="2400"/>
            </a:pPr>
            <a:r>
              <a:rPr lang="en-US" sz="2400" dirty="0">
                <a:latin typeface="Arial"/>
                <a:cs typeface="Arial"/>
              </a:rPr>
              <a:t>Cleaning chemicals</a:t>
            </a:r>
            <a:endParaRPr>
              <a:latin typeface="Arial"/>
              <a:cs typeface="Arial"/>
            </a:endParaRPr>
          </a:p>
          <a:p>
            <a:pPr>
              <a:buClr>
                <a:srgbClr val="3F3F3F"/>
              </a:buClr>
              <a:buSzPts val="2400"/>
            </a:pPr>
            <a:r>
              <a:rPr lang="en-US" sz="2400" dirty="0">
                <a:latin typeface="Arial"/>
                <a:cs typeface="Arial"/>
              </a:rPr>
              <a:t>Burning wood or grass</a:t>
            </a:r>
            <a:endParaRPr>
              <a:latin typeface="Arial"/>
              <a:cs typeface="Arial"/>
            </a:endParaRPr>
          </a:p>
          <a:p>
            <a:pPr>
              <a:buClr>
                <a:srgbClr val="3F3F3F"/>
              </a:buClr>
              <a:buSzPts val="2400"/>
            </a:pPr>
            <a:r>
              <a:rPr lang="en-US" sz="2400" dirty="0">
                <a:latin typeface="Arial"/>
                <a:cs typeface="Arial"/>
              </a:rPr>
              <a:t>Tobacco smoke</a:t>
            </a:r>
            <a:endParaRPr>
              <a:latin typeface="Arial"/>
              <a:cs typeface="Arial"/>
            </a:endParaRPr>
          </a:p>
        </p:txBody>
      </p:sp>
      <p:pic>
        <p:nvPicPr>
          <p:cNvPr id="179" name="Google Shape;179;p11" descr="Asthma Triggers on the Rise | NEEF"/>
          <p:cNvPicPr preferRelativeResize="0"/>
          <p:nvPr/>
        </p:nvPicPr>
        <p:blipFill rotWithShape="1">
          <a:blip r:embed="rId3">
            <a:alphaModFix/>
          </a:blip>
          <a:srcRect/>
          <a:stretch/>
        </p:blipFill>
        <p:spPr>
          <a:xfrm>
            <a:off x="8539605" y="1828800"/>
            <a:ext cx="2857500" cy="1600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2"/>
          <p:cNvSpPr txBox="1"/>
          <p:nvPr/>
        </p:nvSpPr>
        <p:spPr>
          <a:xfrm>
            <a:off x="-868958" y="2036144"/>
            <a:ext cx="8116425" cy="369332"/>
          </a:xfrm>
          <a:prstGeom prst="rect">
            <a:avLst/>
          </a:prstGeom>
          <a:noFill/>
          <a:ln>
            <a:noFill/>
          </a:ln>
        </p:spPr>
        <p:txBody>
          <a:bodyPr spcFirstLastPara="1" wrap="square" lIns="91425" tIns="45700" rIns="91425" bIns="45700" anchor="t" anchorCtr="0">
            <a:spAutoFit/>
          </a:bodyPr>
          <a:lstStyle/>
          <a:p>
            <a:r>
              <a:rPr lang="en-US">
                <a:solidFill>
                  <a:schemeClr val="dk1"/>
                </a:solidFill>
                <a:latin typeface="Calibri"/>
                <a:ea typeface="Calibri"/>
                <a:cs typeface="Calibri"/>
                <a:sym typeface="Calibri"/>
              </a:rPr>
              <a:t> </a:t>
            </a:r>
            <a:endParaRPr/>
          </a:p>
        </p:txBody>
      </p:sp>
      <p:sp>
        <p:nvSpPr>
          <p:cNvPr id="188" name="Google Shape;188;p12"/>
          <p:cNvSpPr txBox="1">
            <a:spLocks noGrp="1"/>
          </p:cNvSpPr>
          <p:nvPr>
            <p:ph type="title"/>
          </p:nvPr>
        </p:nvSpPr>
        <p:spPr>
          <a:xfrm>
            <a:off x="557115" y="400367"/>
            <a:ext cx="7886702" cy="882615"/>
          </a:xfrm>
          <a:prstGeom prst="rect">
            <a:avLst/>
          </a:prstGeom>
          <a:noFill/>
          <a:ln>
            <a:noFill/>
          </a:ln>
        </p:spPr>
        <p:txBody>
          <a:bodyPr spcFirstLastPara="1" vert="horz" wrap="square" lIns="91425" tIns="45700" rIns="91425" bIns="45700" rtlCol="0" anchor="ctr" anchorCtr="0">
            <a:normAutofit/>
          </a:bodyPr>
          <a:lstStyle/>
          <a:p>
            <a:pPr>
              <a:buClr>
                <a:srgbClr val="00427D"/>
              </a:buClr>
              <a:buSzPts val="3600"/>
            </a:pPr>
            <a:r>
              <a:rPr lang="en-US" b="1">
                <a:solidFill>
                  <a:schemeClr val="accent4"/>
                </a:solidFill>
                <a:latin typeface="Arial"/>
                <a:cs typeface="Arial"/>
              </a:rPr>
              <a:t>Asthma Signs &amp; Symptoms</a:t>
            </a:r>
            <a:endParaRPr b="1">
              <a:solidFill>
                <a:schemeClr val="accent4"/>
              </a:solidFill>
              <a:latin typeface="Arial"/>
              <a:cs typeface="Arial"/>
            </a:endParaRPr>
          </a:p>
        </p:txBody>
      </p:sp>
      <p:sp>
        <p:nvSpPr>
          <p:cNvPr id="189" name="Google Shape;189;p12"/>
          <p:cNvSpPr txBox="1">
            <a:spLocks noGrp="1"/>
          </p:cNvSpPr>
          <p:nvPr>
            <p:ph type="body" idx="1"/>
          </p:nvPr>
        </p:nvSpPr>
        <p:spPr>
          <a:xfrm>
            <a:off x="1051636" y="1625450"/>
            <a:ext cx="5456168" cy="4390875"/>
          </a:xfrm>
          <a:prstGeom prst="rect">
            <a:avLst/>
          </a:prstGeom>
          <a:noFill/>
          <a:ln>
            <a:noFill/>
          </a:ln>
        </p:spPr>
        <p:txBody>
          <a:bodyPr spcFirstLastPara="1" vert="horz" wrap="square" lIns="91425" tIns="45700" rIns="91425" bIns="45700" rtlCol="0" anchor="t" anchorCtr="0">
            <a:normAutofit lnSpcReduction="10000"/>
          </a:bodyPr>
          <a:lstStyle/>
          <a:p>
            <a:pPr>
              <a:spcBef>
                <a:spcPts val="0"/>
              </a:spcBef>
              <a:buClr>
                <a:srgbClr val="3F3F3F"/>
              </a:buClr>
              <a:buSzPts val="2400"/>
            </a:pPr>
            <a:r>
              <a:rPr lang="en-US" sz="2400" dirty="0">
                <a:latin typeface="Arial"/>
                <a:cs typeface="Arial"/>
              </a:rPr>
              <a:t>Wheezing</a:t>
            </a:r>
            <a:endParaRPr lang="en-US">
              <a:latin typeface="Arial"/>
              <a:cs typeface="Arial"/>
            </a:endParaRPr>
          </a:p>
          <a:p>
            <a:pPr>
              <a:buClr>
                <a:srgbClr val="3F3F3F"/>
              </a:buClr>
              <a:buSzPts val="2400"/>
            </a:pPr>
            <a:r>
              <a:rPr lang="en-US" sz="2400" dirty="0">
                <a:latin typeface="Arial"/>
                <a:cs typeface="Arial"/>
              </a:rPr>
              <a:t>Shortness of breath</a:t>
            </a:r>
            <a:endParaRPr>
              <a:latin typeface="Arial"/>
              <a:cs typeface="Arial"/>
            </a:endParaRPr>
          </a:p>
          <a:p>
            <a:pPr>
              <a:buClr>
                <a:srgbClr val="3F3F3F"/>
              </a:buClr>
              <a:buSzPts val="2400"/>
            </a:pPr>
            <a:r>
              <a:rPr lang="en-US" sz="2400" dirty="0">
                <a:latin typeface="Arial"/>
                <a:cs typeface="Arial"/>
              </a:rPr>
              <a:t>Breathlessness – speaking 1-to-2-word phrases or unable to speak</a:t>
            </a:r>
            <a:endParaRPr>
              <a:latin typeface="Arial"/>
              <a:cs typeface="Arial"/>
            </a:endParaRPr>
          </a:p>
          <a:p>
            <a:pPr>
              <a:buClr>
                <a:srgbClr val="3F3F3F"/>
              </a:buClr>
              <a:buSzPts val="2400"/>
            </a:pPr>
            <a:r>
              <a:rPr lang="en-US" sz="2400" dirty="0">
                <a:latin typeface="Arial"/>
                <a:cs typeface="Arial"/>
              </a:rPr>
              <a:t>Complaints of chest tightness</a:t>
            </a:r>
            <a:endParaRPr>
              <a:latin typeface="Arial"/>
              <a:cs typeface="Arial"/>
            </a:endParaRPr>
          </a:p>
          <a:p>
            <a:pPr>
              <a:buClr>
                <a:srgbClr val="3F3F3F"/>
              </a:buClr>
              <a:buSzPts val="2400"/>
            </a:pPr>
            <a:r>
              <a:rPr lang="en-US" sz="2400" dirty="0">
                <a:latin typeface="Arial"/>
                <a:cs typeface="Arial"/>
              </a:rPr>
              <a:t>Hunched over position</a:t>
            </a:r>
            <a:endParaRPr>
              <a:latin typeface="Arial"/>
              <a:cs typeface="Arial"/>
            </a:endParaRPr>
          </a:p>
          <a:p>
            <a:pPr>
              <a:buClr>
                <a:srgbClr val="3F3F3F"/>
              </a:buClr>
              <a:buSzPts val="2400"/>
            </a:pPr>
            <a:r>
              <a:rPr lang="en-US" sz="2400" dirty="0">
                <a:latin typeface="Arial"/>
                <a:cs typeface="Arial"/>
              </a:rPr>
              <a:t>Retractions (sucking in of chest or neck)</a:t>
            </a:r>
            <a:endParaRPr>
              <a:latin typeface="Arial"/>
              <a:cs typeface="Arial"/>
            </a:endParaRPr>
          </a:p>
          <a:p>
            <a:pPr>
              <a:buClr>
                <a:srgbClr val="3F3F3F"/>
              </a:buClr>
              <a:buSzPts val="2400"/>
            </a:pPr>
            <a:r>
              <a:rPr lang="en-US" sz="2400" dirty="0">
                <a:latin typeface="Arial"/>
                <a:cs typeface="Arial"/>
              </a:rPr>
              <a:t>Cyanosis (turning blue)</a:t>
            </a:r>
            <a:endParaRPr>
              <a:latin typeface="Arial"/>
              <a:cs typeface="Arial"/>
            </a:endParaRPr>
          </a:p>
          <a:p>
            <a:pPr>
              <a:buClr>
                <a:srgbClr val="3F3F3F"/>
              </a:buClr>
              <a:buSzPts val="2400"/>
            </a:pPr>
            <a:r>
              <a:rPr lang="en-US" sz="2400" dirty="0">
                <a:latin typeface="Arial"/>
                <a:cs typeface="Arial"/>
              </a:rPr>
              <a:t>Change in mental status – agitation, anxiety, lethargic</a:t>
            </a:r>
            <a:endParaRPr>
              <a:latin typeface="Arial"/>
              <a:cs typeface="Arial"/>
            </a:endParaRPr>
          </a:p>
        </p:txBody>
      </p:sp>
      <p:pic>
        <p:nvPicPr>
          <p:cNvPr id="2" name="Online Media 1" title="Pediatric Retractions 3">
            <a:hlinkClick r:id="" action="ppaction://media"/>
            <a:extLst>
              <a:ext uri="{FF2B5EF4-FFF2-40B4-BE49-F238E27FC236}">
                <a16:creationId xmlns:a16="http://schemas.microsoft.com/office/drawing/2014/main" id="{25B194FF-80FF-B8CD-F451-39C1AF3CD1C6}"/>
              </a:ext>
            </a:extLst>
          </p:cNvPr>
          <p:cNvPicPr>
            <a:picLocks noRot="1" noChangeAspect="1"/>
          </p:cNvPicPr>
          <p:nvPr>
            <a:videoFile r:link="rId1"/>
          </p:nvPr>
        </p:nvPicPr>
        <p:blipFill>
          <a:blip r:embed="rId4"/>
          <a:stretch>
            <a:fillRect/>
          </a:stretch>
        </p:blipFill>
        <p:spPr>
          <a:xfrm>
            <a:off x="6634203" y="1486212"/>
            <a:ext cx="4596954" cy="2597285"/>
          </a:xfrm>
          <a:prstGeom prst="rect">
            <a:avLst/>
          </a:prstGeom>
        </p:spPr>
      </p:pic>
      <p:sp>
        <p:nvSpPr>
          <p:cNvPr id="3" name="TextBox 2">
            <a:extLst>
              <a:ext uri="{FF2B5EF4-FFF2-40B4-BE49-F238E27FC236}">
                <a16:creationId xmlns:a16="http://schemas.microsoft.com/office/drawing/2014/main" id="{A288E0BA-A11E-40AE-7F0C-B01B7182FD52}"/>
              </a:ext>
            </a:extLst>
          </p:cNvPr>
          <p:cNvSpPr txBox="1"/>
          <p:nvPr/>
        </p:nvSpPr>
        <p:spPr>
          <a:xfrm>
            <a:off x="7272000" y="4173166"/>
            <a:ext cx="3959157" cy="646331"/>
          </a:xfrm>
          <a:prstGeom prst="rect">
            <a:avLst/>
          </a:prstGeom>
          <a:noFill/>
        </p:spPr>
        <p:txBody>
          <a:bodyPr wrap="square" lIns="91440" tIns="45720" rIns="91440" bIns="45720" rtlCol="0" anchor="t">
            <a:spAutoFit/>
          </a:bodyPr>
          <a:lstStyle/>
          <a:p>
            <a:r>
              <a:rPr lang="en-US">
                <a:latin typeface="Arial"/>
                <a:cs typeface="Arial"/>
              </a:rPr>
              <a:t>Short video of pediatric retractions (sign of respiratory distress)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graphicFrame>
        <p:nvGraphicFramePr>
          <p:cNvPr id="195" name="Google Shape;195;p13"/>
          <p:cNvGraphicFramePr/>
          <p:nvPr>
            <p:extLst>
              <p:ext uri="{D42A27DB-BD31-4B8C-83A1-F6EECF244321}">
                <p14:modId xmlns:p14="http://schemas.microsoft.com/office/powerpoint/2010/main" val="2072146979"/>
              </p:ext>
            </p:extLst>
          </p:nvPr>
        </p:nvGraphicFramePr>
        <p:xfrm>
          <a:off x="1128155" y="1009402"/>
          <a:ext cx="9755869" cy="4267260"/>
        </p:xfrm>
        <a:graphic>
          <a:graphicData uri="http://schemas.openxmlformats.org/drawingml/2006/table">
            <a:tbl>
              <a:tblPr firstRow="1" bandRow="1">
                <a:noFill/>
              </a:tblPr>
              <a:tblGrid>
                <a:gridCol w="4799610">
                  <a:extLst>
                    <a:ext uri="{9D8B030D-6E8A-4147-A177-3AD203B41FA5}">
                      <a16:colId xmlns:a16="http://schemas.microsoft.com/office/drawing/2014/main" val="20000"/>
                    </a:ext>
                  </a:extLst>
                </a:gridCol>
                <a:gridCol w="4956259">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r>
                        <a:rPr lang="en-US" sz="2400" b="1" i="0" u="sng" strike="noStrike" cap="none" dirty="0">
                          <a:solidFill>
                            <a:schemeClr val="accent1"/>
                          </a:solidFill>
                          <a:latin typeface="Arial"/>
                          <a:ea typeface="Arial"/>
                          <a:cs typeface="Arial"/>
                          <a:sym typeface="Arial"/>
                        </a:rPr>
                        <a:t>Short-acting relievers</a:t>
                      </a:r>
                      <a:endParaRPr sz="2400" b="1" i="0" u="sng" dirty="0">
                        <a:solidFill>
                          <a:schemeClr val="accent1"/>
                        </a:solidFill>
                        <a:latin typeface="Arial"/>
                        <a:ea typeface="Arial"/>
                        <a:cs typeface="Arial"/>
                        <a:sym typeface="Arial"/>
                      </a:endParaRPr>
                    </a:p>
                    <a:p>
                      <a:pPr marL="0" marR="0" lvl="0" indent="0" algn="l" rtl="0">
                        <a:spcBef>
                          <a:spcPts val="0"/>
                        </a:spcBef>
                        <a:spcAft>
                          <a:spcPts val="0"/>
                        </a:spcAft>
                        <a:buNone/>
                      </a:pPr>
                      <a:r>
                        <a:rPr lang="en-US" sz="2000" b="0" i="1" dirty="0">
                          <a:solidFill>
                            <a:schemeClr val="accent1"/>
                          </a:solidFill>
                          <a:latin typeface="Arial"/>
                          <a:ea typeface="Arial"/>
                          <a:cs typeface="Arial"/>
                          <a:sym typeface="Arial"/>
                        </a:rPr>
                        <a:t>(quick relief – should be brought to school)</a:t>
                      </a:r>
                      <a:endParaRPr sz="2000" b="0" dirty="0">
                        <a:solidFill>
                          <a:schemeClr val="accent1"/>
                        </a:solidFill>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chemeClr val="lt1"/>
                        </a:buClr>
                        <a:buSzPts val="2000"/>
                        <a:buFont typeface="Arial"/>
                        <a:buNone/>
                      </a:pPr>
                      <a:r>
                        <a:rPr lang="en-US" sz="2400" b="1" i="0" u="sng" dirty="0">
                          <a:solidFill>
                            <a:schemeClr val="accent1"/>
                          </a:solidFill>
                          <a:latin typeface="Arial"/>
                          <a:ea typeface="Arial"/>
                          <a:cs typeface="Arial"/>
                          <a:sym typeface="Arial"/>
                        </a:rPr>
                        <a:t>Long-acting controllers</a:t>
                      </a:r>
                      <a:endParaRPr sz="2400" b="1" i="0" dirty="0">
                        <a:solidFill>
                          <a:schemeClr val="accent1"/>
                        </a:solidFill>
                      </a:endParaRPr>
                    </a:p>
                    <a:p>
                      <a:pPr marL="0" marR="0" lvl="0" indent="0" algn="l" rtl="0">
                        <a:lnSpc>
                          <a:spcPct val="100000"/>
                        </a:lnSpc>
                        <a:spcBef>
                          <a:spcPts val="0"/>
                        </a:spcBef>
                        <a:spcAft>
                          <a:spcPts val="0"/>
                        </a:spcAft>
                        <a:buClr>
                          <a:schemeClr val="lt1"/>
                        </a:buClr>
                        <a:buSzPts val="1800"/>
                        <a:buFont typeface="Arial"/>
                        <a:buNone/>
                      </a:pPr>
                      <a:r>
                        <a:rPr lang="en-US" sz="2000" b="0" i="1" dirty="0">
                          <a:solidFill>
                            <a:schemeClr val="accent1"/>
                          </a:solidFill>
                          <a:latin typeface="Arial"/>
                          <a:ea typeface="Arial"/>
                          <a:cs typeface="Arial"/>
                          <a:sym typeface="Arial"/>
                        </a:rPr>
                        <a:t>(usually used at home in morning and at night)</a:t>
                      </a:r>
                      <a:endParaRPr sz="2000" b="0" dirty="0">
                        <a:solidFill>
                          <a:schemeClr val="accent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0"/>
                  </a:ext>
                </a:extLst>
              </a:tr>
              <a:tr h="254000">
                <a:tc>
                  <a:txBody>
                    <a:bodyPr/>
                    <a:lstStyle/>
                    <a:p>
                      <a:pPr marL="0" marR="0" lvl="0" indent="0" algn="l" rtl="0">
                        <a:lnSpc>
                          <a:spcPct val="100000"/>
                        </a:lnSpc>
                        <a:spcBef>
                          <a:spcPts val="0"/>
                        </a:spcBef>
                        <a:spcAft>
                          <a:spcPts val="0"/>
                        </a:spcAft>
                        <a:buClr>
                          <a:srgbClr val="3F3F3F"/>
                        </a:buClr>
                        <a:buSzPts val="2000"/>
                        <a:buFont typeface="Arial"/>
                        <a:buNone/>
                      </a:pPr>
                      <a:r>
                        <a:rPr lang="en-US" sz="2000" dirty="0">
                          <a:solidFill>
                            <a:srgbClr val="3F3F3F"/>
                          </a:solidFill>
                          <a:latin typeface="Arial"/>
                          <a:ea typeface="Arial"/>
                          <a:cs typeface="Arial"/>
                          <a:sym typeface="Arial"/>
                        </a:rPr>
                        <a:t>Immediate relief of bronchospasms</a:t>
                      </a:r>
                      <a:endParaRPr sz="2000" dirty="0"/>
                    </a:p>
                  </a:txBody>
                  <a:tcPr marL="91450" marR="91450" marT="45725" marB="45725"/>
                </a:tc>
                <a:tc>
                  <a:txBody>
                    <a:bodyPr/>
                    <a:lstStyle/>
                    <a:p>
                      <a:pPr marL="0" marR="0" lvl="0" indent="0" algn="l" rtl="0">
                        <a:lnSpc>
                          <a:spcPct val="100000"/>
                        </a:lnSpc>
                        <a:spcBef>
                          <a:spcPts val="0"/>
                        </a:spcBef>
                        <a:spcAft>
                          <a:spcPts val="0"/>
                        </a:spcAft>
                        <a:buClr>
                          <a:srgbClr val="3F3F3F"/>
                        </a:buClr>
                        <a:buSzPts val="2000"/>
                        <a:buFont typeface="Arial"/>
                        <a:buNone/>
                      </a:pPr>
                      <a:r>
                        <a:rPr lang="en-US" sz="2000" dirty="0">
                          <a:solidFill>
                            <a:srgbClr val="3F3F3F"/>
                          </a:solidFill>
                          <a:latin typeface="Arial"/>
                          <a:ea typeface="Arial"/>
                          <a:cs typeface="Arial"/>
                          <a:sym typeface="Arial"/>
                        </a:rPr>
                        <a:t>No immediate relief</a:t>
                      </a:r>
                      <a:endParaRPr sz="2000" dirty="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3F3F3F"/>
                        </a:buClr>
                        <a:buSzPts val="2000"/>
                        <a:buFont typeface="Arial"/>
                        <a:buNone/>
                      </a:pPr>
                      <a:r>
                        <a:rPr lang="en-US" sz="2000" dirty="0">
                          <a:solidFill>
                            <a:srgbClr val="3F3F3F"/>
                          </a:solidFill>
                          <a:latin typeface="Arial"/>
                          <a:ea typeface="Arial"/>
                          <a:cs typeface="Arial"/>
                          <a:sym typeface="Arial"/>
                        </a:rPr>
                        <a:t>Use when needed</a:t>
                      </a:r>
                      <a:endParaRPr sz="2000" dirty="0"/>
                    </a:p>
                  </a:txBody>
                  <a:tcPr marL="91450" marR="91450" marT="45725" marB="45725"/>
                </a:tc>
                <a:tc>
                  <a:txBody>
                    <a:bodyPr/>
                    <a:lstStyle/>
                    <a:p>
                      <a:pPr marL="0" marR="0" lvl="0" indent="0" algn="l" rtl="0">
                        <a:lnSpc>
                          <a:spcPct val="100000"/>
                        </a:lnSpc>
                        <a:spcBef>
                          <a:spcPts val="0"/>
                        </a:spcBef>
                        <a:spcAft>
                          <a:spcPts val="0"/>
                        </a:spcAft>
                        <a:buClr>
                          <a:srgbClr val="3F3F3F"/>
                        </a:buClr>
                        <a:buSzPts val="2000"/>
                        <a:buFont typeface="Arial"/>
                        <a:buNone/>
                      </a:pPr>
                      <a:r>
                        <a:rPr lang="en-US" sz="2000" dirty="0">
                          <a:solidFill>
                            <a:srgbClr val="3F3F3F"/>
                          </a:solidFill>
                          <a:latin typeface="Arial"/>
                          <a:ea typeface="Arial"/>
                          <a:cs typeface="Arial"/>
                          <a:sym typeface="Arial"/>
                        </a:rPr>
                        <a:t>Taken regularly every day even if no symptoms</a:t>
                      </a:r>
                      <a:endParaRPr sz="2000" dirty="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3F3F3F"/>
                        </a:buClr>
                        <a:buSzPts val="2000"/>
                        <a:buFont typeface="Arial"/>
                        <a:buNone/>
                      </a:pPr>
                      <a:r>
                        <a:rPr lang="en-US" sz="2000" dirty="0">
                          <a:solidFill>
                            <a:srgbClr val="3F3F3F"/>
                          </a:solidFill>
                          <a:latin typeface="Arial"/>
                          <a:ea typeface="Arial"/>
                          <a:cs typeface="Arial"/>
                          <a:sym typeface="Arial"/>
                        </a:rPr>
                        <a:t>Short term effects</a:t>
                      </a:r>
                      <a:endParaRPr sz="2000" dirty="0"/>
                    </a:p>
                    <a:p>
                      <a:pPr marL="0" marR="0" lvl="0" indent="0" algn="l" rtl="0">
                        <a:spcBef>
                          <a:spcPts val="0"/>
                        </a:spcBef>
                        <a:spcAft>
                          <a:spcPts val="0"/>
                        </a:spcAft>
                        <a:buNone/>
                      </a:pPr>
                      <a:endParaRPr sz="2000">
                        <a:solidFill>
                          <a:srgbClr val="3F3F3F"/>
                        </a:solidFill>
                        <a:latin typeface="Arial"/>
                        <a:ea typeface="Arial"/>
                        <a:cs typeface="Arial"/>
                        <a:sym typeface="Arial"/>
                      </a:endParaRPr>
                    </a:p>
                  </a:txBody>
                  <a:tcPr marL="91450" marR="91450" marT="45725" marB="45725"/>
                </a:tc>
                <a:tc>
                  <a:txBody>
                    <a:bodyPr/>
                    <a:lstStyle/>
                    <a:p>
                      <a:pPr marL="0" marR="0" lvl="0" indent="0" algn="l" rtl="0">
                        <a:spcBef>
                          <a:spcPts val="0"/>
                        </a:spcBef>
                        <a:spcAft>
                          <a:spcPts val="0"/>
                        </a:spcAft>
                        <a:buNone/>
                      </a:pPr>
                      <a:r>
                        <a:rPr lang="en-US" sz="2000" dirty="0">
                          <a:solidFill>
                            <a:srgbClr val="3F3F3F"/>
                          </a:solidFill>
                          <a:latin typeface="Arial"/>
                          <a:ea typeface="Arial"/>
                          <a:cs typeface="Arial"/>
                          <a:sym typeface="Arial"/>
                        </a:rPr>
                        <a:t>Controls inflammation and improves asthma overall</a:t>
                      </a:r>
                      <a:endParaRPr sz="2000" dirty="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2000" dirty="0">
                          <a:solidFill>
                            <a:srgbClr val="3F3F3F"/>
                          </a:solidFill>
                          <a:latin typeface="Arial"/>
                          <a:ea typeface="Arial"/>
                          <a:cs typeface="Arial"/>
                          <a:sym typeface="Arial"/>
                        </a:rPr>
                        <a:t>Does not help long term problem of inflammation in the lungs</a:t>
                      </a:r>
                      <a:endParaRPr sz="2000" dirty="0"/>
                    </a:p>
                  </a:txBody>
                  <a:tcPr marL="91450" marR="91450" marT="45725" marB="45725"/>
                </a:tc>
                <a:tc>
                  <a:txBody>
                    <a:bodyPr/>
                    <a:lstStyle/>
                    <a:p>
                      <a:pPr marL="0" marR="0" lvl="0" indent="0" algn="l" rtl="0">
                        <a:lnSpc>
                          <a:spcPct val="100000"/>
                        </a:lnSpc>
                        <a:spcBef>
                          <a:spcPts val="0"/>
                        </a:spcBef>
                        <a:spcAft>
                          <a:spcPts val="0"/>
                        </a:spcAft>
                        <a:buClr>
                          <a:srgbClr val="3F3F3F"/>
                        </a:buClr>
                        <a:buSzPts val="2000"/>
                        <a:buFont typeface="Arial"/>
                        <a:buNone/>
                      </a:pPr>
                      <a:r>
                        <a:rPr lang="en-US" sz="2000" dirty="0">
                          <a:solidFill>
                            <a:srgbClr val="3F3F3F"/>
                          </a:solidFill>
                          <a:latin typeface="Arial"/>
                          <a:ea typeface="Arial"/>
                          <a:cs typeface="Arial"/>
                          <a:sym typeface="Arial"/>
                        </a:rPr>
                        <a:t>Does not help during an asthma attack</a:t>
                      </a:r>
                      <a:endParaRPr sz="2000" dirty="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2000" dirty="0">
                          <a:solidFill>
                            <a:srgbClr val="3F3F3F"/>
                          </a:solidFill>
                          <a:latin typeface="Arial"/>
                          <a:ea typeface="Arial"/>
                          <a:cs typeface="Arial"/>
                          <a:sym typeface="Arial"/>
                        </a:rPr>
                        <a:t>Also called a rescue inhaler</a:t>
                      </a:r>
                      <a:endParaRPr sz="2000" dirty="0"/>
                    </a:p>
                  </a:txBody>
                  <a:tcPr marL="91450" marR="91450" marT="45725" marB="45725"/>
                </a:tc>
                <a:tc>
                  <a:txBody>
                    <a:bodyPr/>
                    <a:lstStyle/>
                    <a:p>
                      <a:pPr marL="0" marR="0" lvl="0" indent="0" algn="l" rtl="0">
                        <a:spcBef>
                          <a:spcPts val="0"/>
                        </a:spcBef>
                        <a:spcAft>
                          <a:spcPts val="0"/>
                        </a:spcAft>
                        <a:buNone/>
                      </a:pPr>
                      <a:r>
                        <a:rPr lang="en-US" sz="2000" dirty="0">
                          <a:solidFill>
                            <a:srgbClr val="3F3F3F"/>
                          </a:solidFill>
                          <a:latin typeface="Arial"/>
                          <a:ea typeface="Arial"/>
                          <a:cs typeface="Arial"/>
                          <a:sym typeface="Arial"/>
                        </a:rPr>
                        <a:t>Includes corticosteroids and bronchodilators</a:t>
                      </a:r>
                      <a:endParaRPr sz="2000" dirty="0"/>
                    </a:p>
                  </a:txBody>
                  <a:tcPr marL="91450" marR="91450" marT="45725" marB="45725"/>
                </a:tc>
                <a:extLst>
                  <a:ext uri="{0D108BD9-81ED-4DB2-BD59-A6C34878D82A}">
                    <a16:rowId xmlns:a16="http://schemas.microsoft.com/office/drawing/2014/main" val="10005"/>
                  </a:ext>
                </a:extLst>
              </a:tr>
            </a:tbl>
          </a:graphicData>
        </a:graphic>
      </p:graphicFrame>
      <p:sp>
        <p:nvSpPr>
          <p:cNvPr id="196" name="Google Shape;196;p13"/>
          <p:cNvSpPr txBox="1">
            <a:spLocks noGrp="1"/>
          </p:cNvSpPr>
          <p:nvPr>
            <p:ph type="title"/>
          </p:nvPr>
        </p:nvSpPr>
        <p:spPr>
          <a:xfrm>
            <a:off x="1818576" y="78652"/>
            <a:ext cx="8339063" cy="928577"/>
          </a:xfrm>
          <a:prstGeom prst="rect">
            <a:avLst/>
          </a:prstGeom>
          <a:noFill/>
          <a:ln>
            <a:noFill/>
          </a:ln>
        </p:spPr>
        <p:txBody>
          <a:bodyPr spcFirstLastPara="1" vert="horz" wrap="square" lIns="91425" tIns="45700" rIns="91425" bIns="45700" rtlCol="0" anchor="ctr" anchorCtr="0">
            <a:normAutofit/>
          </a:bodyPr>
          <a:lstStyle/>
          <a:p>
            <a:pPr algn="ctr">
              <a:buClr>
                <a:srgbClr val="00427D"/>
              </a:buClr>
              <a:buSzPts val="4000"/>
            </a:pPr>
            <a:r>
              <a:rPr lang="en-US" b="1">
                <a:solidFill>
                  <a:schemeClr val="accent4"/>
                </a:solidFill>
                <a:latin typeface="Arial"/>
                <a:cs typeface="Arial"/>
              </a:rPr>
              <a:t>Asthma Medications</a:t>
            </a:r>
            <a:endParaRPr b="1">
              <a:solidFill>
                <a:schemeClr val="accent4"/>
              </a:solidFill>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4" name="Google Shape;204;p14"/>
          <p:cNvSpPr txBox="1">
            <a:spLocks noGrp="1"/>
          </p:cNvSpPr>
          <p:nvPr>
            <p:ph type="title"/>
          </p:nvPr>
        </p:nvSpPr>
        <p:spPr>
          <a:xfrm>
            <a:off x="366163" y="478511"/>
            <a:ext cx="8125636" cy="928577"/>
          </a:xfrm>
          <a:prstGeom prst="rect">
            <a:avLst/>
          </a:prstGeom>
          <a:noFill/>
          <a:ln>
            <a:noFill/>
          </a:ln>
        </p:spPr>
        <p:txBody>
          <a:bodyPr spcFirstLastPara="1" vert="horz" wrap="square" lIns="91425" tIns="45700" rIns="91425" bIns="45700" rtlCol="0" anchor="ctr" anchorCtr="0">
            <a:normAutofit fontScale="90000"/>
          </a:bodyPr>
          <a:lstStyle/>
          <a:p>
            <a:pPr>
              <a:buClr>
                <a:srgbClr val="00427D"/>
              </a:buClr>
              <a:buSzPct val="100000"/>
            </a:pPr>
            <a:r>
              <a:rPr lang="en-US" b="1">
                <a:solidFill>
                  <a:schemeClr val="accent4"/>
                </a:solidFill>
                <a:latin typeface="Arial"/>
                <a:cs typeface="Arial"/>
              </a:rPr>
              <a:t>Inhaler &amp; Spacer Education </a:t>
            </a:r>
            <a:br>
              <a:rPr lang="en-US">
                <a:latin typeface="Arial"/>
              </a:rPr>
            </a:br>
            <a:endParaRPr lang="en-US">
              <a:latin typeface="Arial"/>
              <a:cs typeface="Arial"/>
            </a:endParaRPr>
          </a:p>
        </p:txBody>
      </p:sp>
      <p:sp>
        <p:nvSpPr>
          <p:cNvPr id="205" name="Google Shape;205;p14"/>
          <p:cNvSpPr txBox="1"/>
          <p:nvPr/>
        </p:nvSpPr>
        <p:spPr>
          <a:xfrm>
            <a:off x="3431825" y="5678311"/>
            <a:ext cx="184731" cy="369332"/>
          </a:xfrm>
          <a:prstGeom prst="rect">
            <a:avLst/>
          </a:prstGeom>
          <a:noFill/>
          <a:ln>
            <a:noFill/>
          </a:ln>
        </p:spPr>
        <p:txBody>
          <a:bodyPr spcFirstLastPara="1" wrap="square" lIns="91425" tIns="45700" rIns="91425" bIns="45700" anchor="t" anchorCtr="0">
            <a:spAutoFit/>
          </a:bodyPr>
          <a:lstStyle/>
          <a:p>
            <a:endParaRPr>
              <a:solidFill>
                <a:schemeClr val="dk1"/>
              </a:solidFill>
              <a:latin typeface="Calibri"/>
              <a:ea typeface="Calibri"/>
              <a:cs typeface="Calibri"/>
              <a:sym typeface="Calibri"/>
            </a:endParaRPr>
          </a:p>
        </p:txBody>
      </p:sp>
      <p:pic>
        <p:nvPicPr>
          <p:cNvPr id="2" name="Online Media 1" title="How to Use a Metered-Dose Inhaler (MDI) with Valved Holding Chamber (VHC) (UPDATED 9.27.22)">
            <a:hlinkClick r:id="" action="ppaction://media"/>
            <a:extLst>
              <a:ext uri="{FF2B5EF4-FFF2-40B4-BE49-F238E27FC236}">
                <a16:creationId xmlns:a16="http://schemas.microsoft.com/office/drawing/2014/main" id="{02A2C419-112A-426E-C247-B5CAACD5EAAA}"/>
              </a:ext>
            </a:extLst>
          </p:cNvPr>
          <p:cNvPicPr>
            <a:picLocks noRot="1" noChangeAspect="1"/>
          </p:cNvPicPr>
          <p:nvPr>
            <a:videoFile r:link="rId1"/>
          </p:nvPr>
        </p:nvPicPr>
        <p:blipFill>
          <a:blip r:embed="rId4"/>
          <a:stretch>
            <a:fillRect/>
          </a:stretch>
        </p:blipFill>
        <p:spPr>
          <a:xfrm>
            <a:off x="2802494" y="1407088"/>
            <a:ext cx="6822308" cy="38541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6" name="Google Shape;216;p15"/>
          <p:cNvSpPr txBox="1">
            <a:spLocks noGrp="1"/>
          </p:cNvSpPr>
          <p:nvPr>
            <p:ph type="title"/>
          </p:nvPr>
        </p:nvSpPr>
        <p:spPr>
          <a:xfrm>
            <a:off x="451978" y="177104"/>
            <a:ext cx="9929921" cy="928577"/>
          </a:xfrm>
          <a:prstGeom prst="rect">
            <a:avLst/>
          </a:prstGeom>
          <a:noFill/>
          <a:ln>
            <a:noFill/>
          </a:ln>
        </p:spPr>
        <p:txBody>
          <a:bodyPr spcFirstLastPara="1" vert="horz" wrap="square" lIns="91425" tIns="45700" rIns="91425" bIns="45700" rtlCol="0" anchor="ctr" anchorCtr="0">
            <a:noAutofit/>
          </a:bodyPr>
          <a:lstStyle/>
          <a:p>
            <a:pPr algn="ctr">
              <a:buClr>
                <a:srgbClr val="00427D"/>
              </a:buClr>
              <a:buSzPts val="4000"/>
            </a:pPr>
            <a:r>
              <a:rPr lang="en-US" b="1">
                <a:solidFill>
                  <a:schemeClr val="accent4"/>
                </a:solidFill>
                <a:latin typeface="Arial"/>
                <a:cs typeface="Arial"/>
              </a:rPr>
              <a:t>When is Asthma an Emergency?</a:t>
            </a:r>
          </a:p>
        </p:txBody>
      </p:sp>
      <p:sp>
        <p:nvSpPr>
          <p:cNvPr id="217" name="Google Shape;217;p15"/>
          <p:cNvSpPr txBox="1"/>
          <p:nvPr/>
        </p:nvSpPr>
        <p:spPr>
          <a:xfrm>
            <a:off x="3431825" y="5678311"/>
            <a:ext cx="184731" cy="369332"/>
          </a:xfrm>
          <a:prstGeom prst="rect">
            <a:avLst/>
          </a:prstGeom>
          <a:noFill/>
          <a:ln>
            <a:noFill/>
          </a:ln>
        </p:spPr>
        <p:txBody>
          <a:bodyPr spcFirstLastPara="1" wrap="square" lIns="91425" tIns="45700" rIns="91425" bIns="45700" anchor="t" anchorCtr="0">
            <a:spAutoFit/>
          </a:bodyPr>
          <a:lstStyle/>
          <a:p>
            <a:endParaRPr>
              <a:solidFill>
                <a:schemeClr val="dk1"/>
              </a:solidFill>
              <a:latin typeface="Calibri"/>
              <a:ea typeface="Calibri"/>
              <a:cs typeface="Calibri"/>
              <a:sym typeface="Calibri"/>
            </a:endParaRPr>
          </a:p>
        </p:txBody>
      </p:sp>
      <p:sp>
        <p:nvSpPr>
          <p:cNvPr id="3" name="TextBox 2">
            <a:extLst>
              <a:ext uri="{FF2B5EF4-FFF2-40B4-BE49-F238E27FC236}">
                <a16:creationId xmlns:a16="http://schemas.microsoft.com/office/drawing/2014/main" id="{097142D6-7F72-BA02-D126-55D53AC2DBD1}"/>
              </a:ext>
            </a:extLst>
          </p:cNvPr>
          <p:cNvSpPr txBox="1"/>
          <p:nvPr/>
        </p:nvSpPr>
        <p:spPr>
          <a:xfrm>
            <a:off x="842209" y="1353553"/>
            <a:ext cx="10066421"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dirty="0">
                <a:solidFill>
                  <a:srgbClr val="3F3F3F"/>
                </a:solidFill>
                <a:latin typeface="Arial"/>
                <a:cs typeface="Arial"/>
              </a:rPr>
              <a:t>Prescribed medication does not relieve symptoms</a:t>
            </a:r>
            <a:endParaRPr lang="en-US" sz="2400" dirty="0">
              <a:latin typeface="Arial"/>
              <a:cs typeface="Arial"/>
            </a:endParaRPr>
          </a:p>
          <a:p>
            <a:pPr marL="342900" indent="-342900">
              <a:buFont typeface="Arial"/>
              <a:buChar char="•"/>
            </a:pPr>
            <a:r>
              <a:rPr lang="en-US" sz="2400" dirty="0">
                <a:solidFill>
                  <a:srgbClr val="3F3F3F"/>
                </a:solidFill>
                <a:latin typeface="Arial"/>
                <a:cs typeface="Arial"/>
              </a:rPr>
              <a:t>Chest tightness, wheezing, severe shortness of breath, retractions (chest or neck “sucked in”)</a:t>
            </a:r>
            <a:endParaRPr lang="en-US" sz="2400" dirty="0">
              <a:solidFill>
                <a:srgbClr val="000000"/>
              </a:solidFill>
              <a:latin typeface="Arial"/>
              <a:cs typeface="Arial"/>
            </a:endParaRPr>
          </a:p>
          <a:p>
            <a:pPr marL="342900" indent="-342900">
              <a:buFont typeface="Arial"/>
              <a:buChar char="•"/>
            </a:pPr>
            <a:r>
              <a:rPr lang="en-US" sz="2400" dirty="0">
                <a:solidFill>
                  <a:srgbClr val="3F3F3F"/>
                </a:solidFill>
                <a:latin typeface="Arial"/>
                <a:cs typeface="Arial"/>
              </a:rPr>
              <a:t>Cyanosis (lips/nail beds are grayish or bluish in color</a:t>
            </a:r>
            <a:endParaRPr lang="en-US" sz="2400" dirty="0">
              <a:solidFill>
                <a:srgbClr val="000000"/>
              </a:solidFill>
              <a:latin typeface="Arial"/>
              <a:cs typeface="Arial"/>
            </a:endParaRPr>
          </a:p>
          <a:p>
            <a:pPr marL="342900" indent="-342900">
              <a:buFont typeface="Arial"/>
              <a:buChar char="•"/>
            </a:pPr>
            <a:r>
              <a:rPr lang="en-US" sz="2400" dirty="0">
                <a:solidFill>
                  <a:srgbClr val="3F3F3F"/>
                </a:solidFill>
                <a:latin typeface="Arial"/>
                <a:cs typeface="Arial"/>
              </a:rPr>
              <a:t>Change in mental status – agitation, anxiety, lethargy</a:t>
            </a:r>
            <a:endParaRPr lang="en-US" sz="2400" dirty="0">
              <a:solidFill>
                <a:srgbClr val="000000"/>
              </a:solidFill>
              <a:latin typeface="Arial"/>
              <a:cs typeface="Arial"/>
            </a:endParaRPr>
          </a:p>
          <a:p>
            <a:pPr marL="342900" indent="-342900">
              <a:buFont typeface="Arial"/>
              <a:buChar char="•"/>
            </a:pPr>
            <a:r>
              <a:rPr lang="en-US" sz="2400" dirty="0">
                <a:solidFill>
                  <a:srgbClr val="3F3F3F"/>
                </a:solidFill>
                <a:latin typeface="Arial"/>
                <a:cs typeface="Arial"/>
              </a:rPr>
              <a:t>Breathlessness causing speech in 1–2-word phrases or not being able to speak at all</a:t>
            </a:r>
            <a:endParaRPr lang="en-US" sz="2400" dirty="0">
              <a:solidFill>
                <a:srgbClr val="000000"/>
              </a:solidFill>
              <a:latin typeface="Arial"/>
              <a:cs typeface="Arial"/>
            </a:endParaRPr>
          </a:p>
          <a:p>
            <a:pPr marL="342900" indent="-342900">
              <a:buFont typeface="Arial"/>
              <a:buChar char="•"/>
            </a:pPr>
            <a:r>
              <a:rPr lang="en-US" sz="2400" dirty="0">
                <a:solidFill>
                  <a:srgbClr val="3F3F3F"/>
                </a:solidFill>
                <a:latin typeface="Arial"/>
                <a:cs typeface="Arial"/>
              </a:rPr>
              <a:t>A hunched over position </a:t>
            </a:r>
          </a:p>
          <a:p>
            <a:pPr marL="342900" indent="-342900">
              <a:buFont typeface="Arial"/>
              <a:buChar char="•"/>
            </a:pPr>
            <a:endParaRPr lang="en-US" sz="2400" dirty="0">
              <a:solidFill>
                <a:srgbClr val="3F3F3F"/>
              </a:solidFill>
              <a:latin typeface="Arial"/>
              <a:cs typeface="Arial"/>
            </a:endParaRPr>
          </a:p>
          <a:p>
            <a:pPr>
              <a:lnSpc>
                <a:spcPct val="90000"/>
              </a:lnSpc>
            </a:pPr>
            <a:r>
              <a:rPr lang="en-US" sz="2400" b="1" dirty="0">
                <a:solidFill>
                  <a:srgbClr val="3F3F3F"/>
                </a:solidFill>
                <a:latin typeface="Arial"/>
                <a:cs typeface="Arial"/>
              </a:rPr>
              <a:t>When 1 or more of these symptoms occur, activate the Rule 59 protocol. </a:t>
            </a:r>
            <a:endParaRPr lang="en-US" sz="2400" dirty="0">
              <a:solidFill>
                <a:srgbClr val="000000"/>
              </a:solidFill>
              <a:latin typeface="Arial"/>
              <a:cs typeface="Arial"/>
            </a:endParaRPr>
          </a:p>
          <a:p>
            <a:pPr>
              <a:lnSpc>
                <a:spcPct val="90000"/>
              </a:lnSpc>
            </a:pPr>
            <a:endParaRPr lang="en-US" sz="2400" dirty="0">
              <a:solidFill>
                <a:srgbClr val="3F3F3F"/>
              </a:solidFill>
              <a:latin typeface="Arial"/>
              <a:cs typeface="Arial"/>
            </a:endParaRPr>
          </a:p>
          <a:p>
            <a:pPr>
              <a:lnSpc>
                <a:spcPct val="90000"/>
              </a:lnSpc>
            </a:pPr>
            <a:r>
              <a:rPr lang="en-US" sz="2400" dirty="0">
                <a:solidFill>
                  <a:srgbClr val="3F3F3F"/>
                </a:solidFill>
                <a:latin typeface="Arial"/>
                <a:cs typeface="Arial"/>
              </a:rPr>
              <a:t>NOTE: Death may occur if a severe asthma event </a:t>
            </a:r>
            <a:endParaRPr lang="en-US" sz="2400" dirty="0">
              <a:solidFill>
                <a:srgbClr val="000000"/>
              </a:solidFill>
              <a:latin typeface="Arial"/>
              <a:cs typeface="Arial"/>
            </a:endParaRPr>
          </a:p>
          <a:p>
            <a:pPr>
              <a:lnSpc>
                <a:spcPct val="90000"/>
              </a:lnSpc>
            </a:pPr>
            <a:r>
              <a:rPr lang="en-US" sz="2400" dirty="0">
                <a:solidFill>
                  <a:srgbClr val="3F3F3F"/>
                </a:solidFill>
                <a:latin typeface="Arial"/>
                <a:cs typeface="Arial"/>
              </a:rPr>
              <a:t>is not treated!</a:t>
            </a:r>
            <a:endParaRPr lang="en-US" sz="2400">
              <a:latin typeface="Arial"/>
              <a:cs typeface="Arial"/>
            </a:endParaRPr>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5"/>
        <p:cNvGrpSpPr/>
        <p:nvPr/>
      </p:nvGrpSpPr>
      <p:grpSpPr>
        <a:xfrm>
          <a:off x="0" y="0"/>
          <a:ext cx="0" cy="0"/>
          <a:chOff x="0" y="0"/>
          <a:chExt cx="0" cy="0"/>
        </a:xfrm>
      </p:grpSpPr>
      <p:sp useBgFill="1">
        <p:nvSpPr>
          <p:cNvPr id="253" name="Rectangle 252">
            <a:extLst>
              <a:ext uri="{FF2B5EF4-FFF2-40B4-BE49-F238E27FC236}">
                <a16:creationId xmlns:a16="http://schemas.microsoft.com/office/drawing/2014/main" id="{F269BDC9-F5DC-4A16-9583-2F8CE4184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Google Shape;246;p16"/>
          <p:cNvSpPr txBox="1">
            <a:spLocks noGrp="1"/>
          </p:cNvSpPr>
          <p:nvPr>
            <p:ph type="title"/>
          </p:nvPr>
        </p:nvSpPr>
        <p:spPr>
          <a:xfrm>
            <a:off x="1524000" y="4063296"/>
            <a:ext cx="9144000" cy="1152663"/>
          </a:xfrm>
          <a:prstGeom prst="rect">
            <a:avLst/>
          </a:prstGeom>
        </p:spPr>
        <p:txBody>
          <a:bodyPr spcFirstLastPara="1" vert="horz" lIns="91440" tIns="45720" rIns="91440" bIns="45720" rtlCol="0" anchor="ctr" anchorCtr="0">
            <a:normAutofit/>
          </a:bodyPr>
          <a:lstStyle/>
          <a:p>
            <a:pPr algn="ctr">
              <a:buClr>
                <a:srgbClr val="00427D"/>
              </a:buClr>
              <a:buSzPts val="5500"/>
            </a:pPr>
            <a:r>
              <a:rPr lang="en-US" b="1" kern="1200">
                <a:solidFill>
                  <a:schemeClr val="accent4"/>
                </a:solidFill>
                <a:latin typeface="Arial" panose="020B0604020202020204" pitchFamily="34" charset="0"/>
                <a:cs typeface="Arial" panose="020B0604020202020204" pitchFamily="34" charset="0"/>
                <a:sym typeface="Calibri"/>
              </a:rPr>
              <a:t>Allergies</a:t>
            </a:r>
            <a:endParaRPr lang="en-US" b="1" kern="1200">
              <a:solidFill>
                <a:schemeClr val="accent4"/>
              </a:solidFill>
              <a:latin typeface="Arial" panose="020B0604020202020204" pitchFamily="34" charset="0"/>
              <a:cs typeface="Arial" panose="020B0604020202020204" pitchFamily="34" charset="0"/>
            </a:endParaRPr>
          </a:p>
        </p:txBody>
      </p:sp>
      <p:sp>
        <p:nvSpPr>
          <p:cNvPr id="255" name="Freeform: Shape 254">
            <a:extLst>
              <a:ext uri="{FF2B5EF4-FFF2-40B4-BE49-F238E27FC236}">
                <a16:creationId xmlns:a16="http://schemas.microsoft.com/office/drawing/2014/main" id="{903CE7F4-D1BB-4A5B-8E96-915177640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2"/>
            <a:ext cx="9379192" cy="4251280"/>
          </a:xfrm>
          <a:custGeom>
            <a:avLst/>
            <a:gdLst>
              <a:gd name="connsiteX0" fmla="*/ 9379192 w 9379192"/>
              <a:gd name="connsiteY0" fmla="*/ 3752527 h 3752527"/>
              <a:gd name="connsiteX1" fmla="*/ 3293459 w 9379192"/>
              <a:gd name="connsiteY1" fmla="*/ 3752527 h 3752527"/>
              <a:gd name="connsiteX2" fmla="*/ 3297156 w 9379192"/>
              <a:gd name="connsiteY2" fmla="*/ 3752055 h 3752527"/>
              <a:gd name="connsiteX3" fmla="*/ 3642095 w 9379192"/>
              <a:gd name="connsiteY3" fmla="*/ 3690141 h 3752527"/>
              <a:gd name="connsiteX4" fmla="*/ 2307659 w 9379192"/>
              <a:gd name="connsiteY4" fmla="*/ 3500267 h 3752527"/>
              <a:gd name="connsiteX5" fmla="*/ 2383194 w 9379192"/>
              <a:gd name="connsiteY5" fmla="*/ 3475501 h 3752527"/>
              <a:gd name="connsiteX6" fmla="*/ 2237161 w 9379192"/>
              <a:gd name="connsiteY6" fmla="*/ 3376437 h 3752527"/>
              <a:gd name="connsiteX7" fmla="*/ 1637924 w 9379192"/>
              <a:gd name="connsiteY7" fmla="*/ 3219585 h 3752527"/>
              <a:gd name="connsiteX8" fmla="*/ 2383194 w 9379192"/>
              <a:gd name="connsiteY8" fmla="*/ 2955415 h 3752527"/>
              <a:gd name="connsiteX9" fmla="*/ 1542249 w 9379192"/>
              <a:gd name="connsiteY9" fmla="*/ 2596307 h 3752527"/>
              <a:gd name="connsiteX10" fmla="*/ 1114221 w 9379192"/>
              <a:gd name="connsiteY10" fmla="*/ 2509625 h 3752527"/>
              <a:gd name="connsiteX11" fmla="*/ 2524191 w 9379192"/>
              <a:gd name="connsiteY11" fmla="*/ 2059708 h 3752527"/>
              <a:gd name="connsiteX12" fmla="*/ 238027 w 9379192"/>
              <a:gd name="connsiteY12" fmla="*/ 1836815 h 3752527"/>
              <a:gd name="connsiteX13" fmla="*/ 424343 w 9379192"/>
              <a:gd name="connsiteY13" fmla="*/ 1746006 h 3752527"/>
              <a:gd name="connsiteX14" fmla="*/ 1844384 w 9379192"/>
              <a:gd name="connsiteY14" fmla="*/ 1770772 h 3752527"/>
              <a:gd name="connsiteX15" fmla="*/ 2081058 w 9379192"/>
              <a:gd name="connsiteY15" fmla="*/ 1700602 h 3752527"/>
              <a:gd name="connsiteX16" fmla="*/ 1844384 w 9379192"/>
              <a:gd name="connsiteY16" fmla="*/ 1589154 h 3752527"/>
              <a:gd name="connsiteX17" fmla="*/ 922869 w 9379192"/>
              <a:gd name="connsiteY17" fmla="*/ 1506601 h 3752527"/>
              <a:gd name="connsiteX18" fmla="*/ 681160 w 9379192"/>
              <a:gd name="connsiteY18" fmla="*/ 1320855 h 3752527"/>
              <a:gd name="connsiteX19" fmla="*/ 273276 w 9379192"/>
              <a:gd name="connsiteY19" fmla="*/ 1106216 h 3752527"/>
              <a:gd name="connsiteX20" fmla="*/ 555269 w 9379192"/>
              <a:gd name="connsiteY20" fmla="*/ 928727 h 3752527"/>
              <a:gd name="connsiteX21" fmla="*/ 97029 w 9379192"/>
              <a:gd name="connsiteY21" fmla="*/ 664555 h 3752527"/>
              <a:gd name="connsiteX22" fmla="*/ 227955 w 9379192"/>
              <a:gd name="connsiteY22" fmla="*/ 317831 h 3752527"/>
              <a:gd name="connsiteX23" fmla="*/ 998402 w 9379192"/>
              <a:gd name="connsiteY23" fmla="*/ 235277 h 3752527"/>
              <a:gd name="connsiteX24" fmla="*/ 2030701 w 9379192"/>
              <a:gd name="connsiteY24" fmla="*/ 115575 h 3752527"/>
              <a:gd name="connsiteX25" fmla="*/ 3068036 w 9379192"/>
              <a:gd name="connsiteY25" fmla="*/ 12383 h 3752527"/>
              <a:gd name="connsiteX26" fmla="*/ 4105370 w 9379192"/>
              <a:gd name="connsiteY26" fmla="*/ 12383 h 3752527"/>
              <a:gd name="connsiteX27" fmla="*/ 4402472 w 9379192"/>
              <a:gd name="connsiteY27" fmla="*/ 20638 h 3752527"/>
              <a:gd name="connsiteX28" fmla="*/ 4407507 w 9379192"/>
              <a:gd name="connsiteY28" fmla="*/ 20638 h 3752527"/>
              <a:gd name="connsiteX29" fmla="*/ 5696622 w 9379192"/>
              <a:gd name="connsiteY29" fmla="*/ 57788 h 3752527"/>
              <a:gd name="connsiteX30" fmla="*/ 6175004 w 9379192"/>
              <a:gd name="connsiteY30" fmla="*/ 61915 h 3752527"/>
              <a:gd name="connsiteX31" fmla="*/ 7212339 w 9379192"/>
              <a:gd name="connsiteY31" fmla="*/ 66042 h 3752527"/>
              <a:gd name="connsiteX32" fmla="*/ 8244638 w 9379192"/>
              <a:gd name="connsiteY32" fmla="*/ 49532 h 3752527"/>
              <a:gd name="connsiteX33" fmla="*/ 9292044 w 9379192"/>
              <a:gd name="connsiteY33" fmla="*/ 0 h 3752527"/>
              <a:gd name="connsiteX34" fmla="*/ 9379192 w 9379192"/>
              <a:gd name="connsiteY34" fmla="*/ 2762 h 375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379192" h="3752527">
                <a:moveTo>
                  <a:pt x="9379192" y="3752527"/>
                </a:moveTo>
                <a:lnTo>
                  <a:pt x="3293459" y="3752527"/>
                </a:lnTo>
                <a:lnTo>
                  <a:pt x="3297156" y="3752055"/>
                </a:lnTo>
                <a:cubicBezTo>
                  <a:pt x="3412975" y="3736577"/>
                  <a:pt x="3551454" y="3714906"/>
                  <a:pt x="3642095" y="3690141"/>
                </a:cubicBezTo>
                <a:cubicBezTo>
                  <a:pt x="3380244" y="3686012"/>
                  <a:pt x="2347945" y="3529162"/>
                  <a:pt x="2307659" y="3500267"/>
                </a:cubicBezTo>
                <a:cubicBezTo>
                  <a:pt x="2327803" y="3492012"/>
                  <a:pt x="2358017" y="3483757"/>
                  <a:pt x="2383194" y="3475501"/>
                </a:cubicBezTo>
                <a:cubicBezTo>
                  <a:pt x="2327803" y="3450736"/>
                  <a:pt x="2282482" y="3421842"/>
                  <a:pt x="2237161" y="3376437"/>
                </a:cubicBezTo>
                <a:cubicBezTo>
                  <a:pt x="2091129" y="3223714"/>
                  <a:pt x="1844384" y="3277374"/>
                  <a:pt x="1637924" y="3219585"/>
                </a:cubicBezTo>
                <a:cubicBezTo>
                  <a:pt x="1768850" y="2897627"/>
                  <a:pt x="2116307" y="3017329"/>
                  <a:pt x="2383194" y="2955415"/>
                </a:cubicBezTo>
                <a:cubicBezTo>
                  <a:pt x="1683245" y="2765541"/>
                  <a:pt x="1819207" y="2666477"/>
                  <a:pt x="1542249" y="2596307"/>
                </a:cubicBezTo>
                <a:cubicBezTo>
                  <a:pt x="1194791" y="2509625"/>
                  <a:pt x="1114221" y="2509625"/>
                  <a:pt x="1114221" y="2509625"/>
                </a:cubicBezTo>
                <a:cubicBezTo>
                  <a:pt x="1522105" y="2245455"/>
                  <a:pt x="2010559" y="2530264"/>
                  <a:pt x="2524191" y="2059708"/>
                </a:cubicBezTo>
                <a:cubicBezTo>
                  <a:pt x="2030701" y="1993667"/>
                  <a:pt x="555269" y="1960645"/>
                  <a:pt x="238027" y="1836815"/>
                </a:cubicBezTo>
                <a:cubicBezTo>
                  <a:pt x="358880" y="1882219"/>
                  <a:pt x="368952" y="1746006"/>
                  <a:pt x="424343" y="1746006"/>
                </a:cubicBezTo>
                <a:cubicBezTo>
                  <a:pt x="892655" y="1741879"/>
                  <a:pt x="1371037" y="1820305"/>
                  <a:pt x="1844384" y="1770772"/>
                </a:cubicBezTo>
                <a:cubicBezTo>
                  <a:pt x="1929989" y="1766645"/>
                  <a:pt x="2065951" y="1803793"/>
                  <a:pt x="2081058" y="1700602"/>
                </a:cubicBezTo>
                <a:cubicBezTo>
                  <a:pt x="2096164" y="1572644"/>
                  <a:pt x="1919919" y="1601537"/>
                  <a:pt x="1844384" y="1589154"/>
                </a:cubicBezTo>
                <a:cubicBezTo>
                  <a:pt x="1537212" y="1547877"/>
                  <a:pt x="1235076" y="1531367"/>
                  <a:pt x="922869" y="1506601"/>
                </a:cubicBezTo>
                <a:cubicBezTo>
                  <a:pt x="791943" y="1494218"/>
                  <a:pt x="630804" y="1518984"/>
                  <a:pt x="681160" y="1320855"/>
                </a:cubicBezTo>
                <a:cubicBezTo>
                  <a:pt x="640874" y="1130983"/>
                  <a:pt x="399166" y="1197025"/>
                  <a:pt x="273276" y="1106216"/>
                </a:cubicBezTo>
                <a:cubicBezTo>
                  <a:pt x="333703" y="998897"/>
                  <a:pt x="504913" y="1073196"/>
                  <a:pt x="555269" y="928727"/>
                </a:cubicBezTo>
                <a:cubicBezTo>
                  <a:pt x="313560" y="974131"/>
                  <a:pt x="338738" y="660428"/>
                  <a:pt x="97029" y="664555"/>
                </a:cubicBezTo>
                <a:cubicBezTo>
                  <a:pt x="-104395" y="478810"/>
                  <a:pt x="41638" y="388001"/>
                  <a:pt x="227955" y="317831"/>
                </a:cubicBezTo>
                <a:cubicBezTo>
                  <a:pt x="469664" y="231150"/>
                  <a:pt x="736551" y="251788"/>
                  <a:pt x="998402" y="235277"/>
                </a:cubicBezTo>
                <a:cubicBezTo>
                  <a:pt x="1345860" y="198128"/>
                  <a:pt x="1678209" y="111447"/>
                  <a:pt x="2030701" y="115575"/>
                </a:cubicBezTo>
                <a:cubicBezTo>
                  <a:pt x="2363052" y="28893"/>
                  <a:pt x="2730650" y="123829"/>
                  <a:pt x="3068036" y="12383"/>
                </a:cubicBezTo>
                <a:cubicBezTo>
                  <a:pt x="3410457" y="12383"/>
                  <a:pt x="3757914" y="12383"/>
                  <a:pt x="4105370" y="12383"/>
                </a:cubicBezTo>
                <a:cubicBezTo>
                  <a:pt x="4206084" y="16510"/>
                  <a:pt x="4301759" y="16510"/>
                  <a:pt x="4402472" y="20638"/>
                </a:cubicBezTo>
                <a:cubicBezTo>
                  <a:pt x="4402472" y="20638"/>
                  <a:pt x="4407507" y="20638"/>
                  <a:pt x="4407507" y="20638"/>
                </a:cubicBezTo>
                <a:cubicBezTo>
                  <a:pt x="4840570" y="33022"/>
                  <a:pt x="5268596" y="41276"/>
                  <a:pt x="5696622" y="57788"/>
                </a:cubicBezTo>
                <a:cubicBezTo>
                  <a:pt x="5857761" y="57788"/>
                  <a:pt x="6013864" y="61915"/>
                  <a:pt x="6175004" y="61915"/>
                </a:cubicBezTo>
                <a:cubicBezTo>
                  <a:pt x="6517425" y="82553"/>
                  <a:pt x="6864883" y="94936"/>
                  <a:pt x="7212339" y="66042"/>
                </a:cubicBezTo>
                <a:cubicBezTo>
                  <a:pt x="7559796" y="90809"/>
                  <a:pt x="7897182" y="74298"/>
                  <a:pt x="8244638" y="49532"/>
                </a:cubicBezTo>
                <a:cubicBezTo>
                  <a:pt x="8597130" y="78426"/>
                  <a:pt x="8944587" y="37149"/>
                  <a:pt x="9292044" y="0"/>
                </a:cubicBezTo>
                <a:lnTo>
                  <a:pt x="9379192" y="2762"/>
                </a:lnTo>
                <a:close/>
              </a:path>
            </a:pathLst>
          </a:custGeom>
          <a:solidFill>
            <a:schemeClr val="bg2">
              <a:alpha val="50000"/>
            </a:schemeClr>
          </a:solidFill>
          <a:ln w="32707" cap="flat">
            <a:noFill/>
            <a:prstDash val="solid"/>
            <a:miter/>
          </a:ln>
        </p:spPr>
        <p:txBody>
          <a:bodyPr rtlCol="0" anchor="ctr"/>
          <a:lstStyle/>
          <a:p>
            <a:endParaRPr lang="en-US"/>
          </a:p>
        </p:txBody>
      </p:sp>
      <p:pic>
        <p:nvPicPr>
          <p:cNvPr id="248" name="Google Shape;248;p16"/>
          <p:cNvPicPr preferRelativeResize="0"/>
          <p:nvPr/>
        </p:nvPicPr>
        <p:blipFill rotWithShape="1">
          <a:blip r:embed="rId3"/>
          <a:stretch/>
        </p:blipFill>
        <p:spPr>
          <a:xfrm>
            <a:off x="643468" y="737240"/>
            <a:ext cx="10905064" cy="2971629"/>
          </a:xfrm>
          <a:prstGeom prst="rect">
            <a:avLst/>
          </a:prstGeom>
          <a:noFill/>
        </p:spPr>
      </p:pic>
      <p:sp>
        <p:nvSpPr>
          <p:cNvPr id="247" name="Google Shape;247;p16"/>
          <p:cNvSpPr txBox="1">
            <a:spLocks noGrp="1"/>
          </p:cNvSpPr>
          <p:nvPr>
            <p:ph type="sldNum" idx="12"/>
          </p:nvPr>
        </p:nvSpPr>
        <p:spPr>
          <a:xfrm>
            <a:off x="8610600" y="6356350"/>
            <a:ext cx="2743200" cy="365125"/>
          </a:xfrm>
          <a:prstGeom prst="rect">
            <a:avLst/>
          </a:prstGeom>
        </p:spPr>
        <p:txBody>
          <a:bodyPr spcFirstLastPara="1" vert="horz" lIns="91440" tIns="45720" rIns="91440" bIns="45720" rtlCol="0" anchor="ctr" anchorCtr="0">
            <a:normAutofit/>
          </a:bodyPr>
          <a:lstStyle/>
          <a:p>
            <a:pPr>
              <a:spcAft>
                <a:spcPts val="600"/>
              </a:spcAft>
            </a:pPr>
            <a:fld id="{00000000-1234-1234-1234-123412341234}" type="slidenum">
              <a:rPr lang="en-US">
                <a:solidFill>
                  <a:schemeClr val="tx1">
                    <a:tint val="75000"/>
                  </a:schemeClr>
                </a:solidFill>
                <a:sym typeface="Calibri"/>
              </a:rPr>
              <a:pPr>
                <a:spcAft>
                  <a:spcPts val="600"/>
                </a:spcAft>
              </a:pPr>
              <a:t>27</a:t>
            </a:fld>
            <a:endParaRPr lang="en-US">
              <a:solidFill>
                <a:schemeClr val="tx1">
                  <a:tint val="75000"/>
                </a:schemeClr>
              </a:solidFill>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7"/>
          <p:cNvSpPr txBox="1">
            <a:spLocks noGrp="1"/>
          </p:cNvSpPr>
          <p:nvPr>
            <p:ph type="title"/>
          </p:nvPr>
        </p:nvSpPr>
        <p:spPr>
          <a:xfrm>
            <a:off x="935429" y="505811"/>
            <a:ext cx="7886702" cy="882615"/>
          </a:xfrm>
          <a:prstGeom prst="rect">
            <a:avLst/>
          </a:prstGeom>
          <a:noFill/>
          <a:ln>
            <a:noFill/>
          </a:ln>
        </p:spPr>
        <p:txBody>
          <a:bodyPr spcFirstLastPara="1" vert="horz" wrap="square" lIns="91425" tIns="45700" rIns="91425" bIns="45700" rtlCol="0" anchor="ctr" anchorCtr="0">
            <a:normAutofit/>
          </a:bodyPr>
          <a:lstStyle/>
          <a:p>
            <a:pPr>
              <a:buClr>
                <a:srgbClr val="00427D"/>
              </a:buClr>
              <a:buSzPts val="3600"/>
            </a:pPr>
            <a:r>
              <a:rPr lang="en-US" b="1">
                <a:solidFill>
                  <a:schemeClr val="accent4"/>
                </a:solidFill>
                <a:latin typeface="Arial"/>
                <a:cs typeface="Arial"/>
              </a:rPr>
              <a:t>Allergic Reactions</a:t>
            </a:r>
          </a:p>
        </p:txBody>
      </p:sp>
      <p:sp>
        <p:nvSpPr>
          <p:cNvPr id="256" name="Google Shape;256;p17"/>
          <p:cNvSpPr txBox="1">
            <a:spLocks noGrp="1"/>
          </p:cNvSpPr>
          <p:nvPr>
            <p:ph type="body" idx="1"/>
          </p:nvPr>
        </p:nvSpPr>
        <p:spPr>
          <a:xfrm>
            <a:off x="935514" y="1549447"/>
            <a:ext cx="9849922" cy="4390875"/>
          </a:xfrm>
          <a:prstGeom prst="rect">
            <a:avLst/>
          </a:prstGeom>
          <a:noFill/>
          <a:ln>
            <a:noFill/>
          </a:ln>
        </p:spPr>
        <p:txBody>
          <a:bodyPr spcFirstLastPara="1" vert="horz" wrap="square" lIns="91425" tIns="45700" rIns="91425" bIns="45700" rtlCol="0" anchor="t" anchorCtr="0">
            <a:normAutofit/>
          </a:bodyPr>
          <a:lstStyle/>
          <a:p>
            <a:pPr marL="0" indent="0">
              <a:spcBef>
                <a:spcPts val="0"/>
              </a:spcBef>
              <a:buClr>
                <a:srgbClr val="3F3F3F"/>
              </a:buClr>
              <a:buSzPts val="2400"/>
              <a:buNone/>
            </a:pPr>
            <a:r>
              <a:rPr lang="en-US" dirty="0">
                <a:latin typeface="Arial"/>
                <a:cs typeface="Arial"/>
              </a:rPr>
              <a:t>An allergic reaction occurs when a person is exposed to an allergen by inhaling it, swallowing it, or getting it on their skin. </a:t>
            </a:r>
          </a:p>
          <a:p>
            <a:pPr marL="0" indent="0">
              <a:buClr>
                <a:srgbClr val="3F3F3F"/>
              </a:buClr>
              <a:buSzPts val="2400"/>
              <a:buNone/>
            </a:pPr>
            <a:r>
              <a:rPr lang="en-US" dirty="0">
                <a:latin typeface="Arial"/>
                <a:cs typeface="Arial"/>
              </a:rPr>
              <a:t>After a person is exposed, there is a sequence of events in the body that creates an allergic reaction.</a:t>
            </a:r>
            <a:endParaRPr>
              <a:latin typeface="Arial"/>
              <a:cs typeface="Arial"/>
            </a:endParaRPr>
          </a:p>
        </p:txBody>
      </p:sp>
      <p:pic>
        <p:nvPicPr>
          <p:cNvPr id="257" name="Google Shape;257;p17"/>
          <p:cNvPicPr preferRelativeResize="0"/>
          <p:nvPr/>
        </p:nvPicPr>
        <p:blipFill rotWithShape="1">
          <a:blip r:embed="rId3">
            <a:alphaModFix/>
          </a:blip>
          <a:srcRect/>
          <a:stretch/>
        </p:blipFill>
        <p:spPr>
          <a:xfrm>
            <a:off x="5523926" y="3619420"/>
            <a:ext cx="2714625" cy="1685925"/>
          </a:xfrm>
          <a:prstGeom prst="rect">
            <a:avLst/>
          </a:prstGeom>
          <a:noFill/>
          <a:ln>
            <a:noFill/>
          </a:ln>
        </p:spPr>
      </p:pic>
      <p:pic>
        <p:nvPicPr>
          <p:cNvPr id="258" name="Google Shape;258;p17"/>
          <p:cNvPicPr preferRelativeResize="0"/>
          <p:nvPr/>
        </p:nvPicPr>
        <p:blipFill rotWithShape="1">
          <a:blip r:embed="rId4">
            <a:alphaModFix/>
          </a:blip>
          <a:srcRect/>
          <a:stretch/>
        </p:blipFill>
        <p:spPr>
          <a:xfrm>
            <a:off x="1714639" y="3544087"/>
            <a:ext cx="2628900" cy="1743075"/>
          </a:xfrm>
          <a:prstGeom prst="rect">
            <a:avLst/>
          </a:prstGeom>
          <a:noFill/>
          <a:ln>
            <a:noFill/>
          </a:ln>
        </p:spPr>
      </p:pic>
      <p:pic>
        <p:nvPicPr>
          <p:cNvPr id="259" name="Google Shape;259;p17"/>
          <p:cNvPicPr preferRelativeResize="0"/>
          <p:nvPr/>
        </p:nvPicPr>
        <p:blipFill rotWithShape="1">
          <a:blip r:embed="rId5">
            <a:alphaModFix/>
          </a:blip>
          <a:srcRect/>
          <a:stretch/>
        </p:blipFill>
        <p:spPr>
          <a:xfrm>
            <a:off x="3956505" y="4866493"/>
            <a:ext cx="2128814" cy="159455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8"/>
          <p:cNvSpPr txBox="1">
            <a:spLocks noGrp="1"/>
          </p:cNvSpPr>
          <p:nvPr>
            <p:ph type="title" idx="4294967295"/>
          </p:nvPr>
        </p:nvSpPr>
        <p:spPr>
          <a:xfrm>
            <a:off x="1524000" y="304800"/>
            <a:ext cx="9144000" cy="971550"/>
          </a:xfrm>
          <a:prstGeom prst="rect">
            <a:avLst/>
          </a:prstGeom>
          <a:noFill/>
          <a:ln>
            <a:noFill/>
          </a:ln>
        </p:spPr>
        <p:txBody>
          <a:bodyPr spcFirstLastPara="1" vert="horz" wrap="square" lIns="91425" tIns="45700" rIns="91425" bIns="45700" rtlCol="0" anchor="ctr" anchorCtr="0">
            <a:normAutofit/>
          </a:bodyPr>
          <a:lstStyle/>
          <a:p>
            <a:pPr algn="ctr">
              <a:buClr>
                <a:srgbClr val="00427D"/>
              </a:buClr>
              <a:buSzPts val="3600"/>
            </a:pPr>
            <a:r>
              <a:rPr lang="en-US" b="1">
                <a:solidFill>
                  <a:schemeClr val="accent4"/>
                </a:solidFill>
                <a:latin typeface="Arial"/>
                <a:cs typeface="Arial"/>
              </a:rPr>
              <a:t>Allergy Triggers</a:t>
            </a:r>
            <a:endParaRPr b="1">
              <a:solidFill>
                <a:schemeClr val="accent4"/>
              </a:solidFill>
              <a:latin typeface="Arial"/>
              <a:cs typeface="Arial"/>
            </a:endParaRPr>
          </a:p>
        </p:txBody>
      </p:sp>
      <p:pic>
        <p:nvPicPr>
          <p:cNvPr id="267" name="Google Shape;267;p18" descr="Dog wearing collar sitting in field of long grass, head turned to look to side, with trees in distance, and clouds in sky"/>
          <p:cNvPicPr preferRelativeResize="0"/>
          <p:nvPr/>
        </p:nvPicPr>
        <p:blipFill rotWithShape="1">
          <a:blip r:embed="rId3">
            <a:alphaModFix/>
          </a:blip>
          <a:srcRect/>
          <a:stretch/>
        </p:blipFill>
        <p:spPr>
          <a:xfrm>
            <a:off x="1896534" y="1276353"/>
            <a:ext cx="1924172" cy="1282781"/>
          </a:xfrm>
          <a:prstGeom prst="rect">
            <a:avLst/>
          </a:prstGeom>
          <a:noFill/>
          <a:ln>
            <a:noFill/>
          </a:ln>
        </p:spPr>
      </p:pic>
      <p:pic>
        <p:nvPicPr>
          <p:cNvPr id="268" name="Google Shape;268;p18" descr="Nuts in a bowl"/>
          <p:cNvPicPr preferRelativeResize="0"/>
          <p:nvPr/>
        </p:nvPicPr>
        <p:blipFill rotWithShape="1">
          <a:blip r:embed="rId4">
            <a:alphaModFix/>
          </a:blip>
          <a:srcRect/>
          <a:stretch/>
        </p:blipFill>
        <p:spPr>
          <a:xfrm>
            <a:off x="8371295" y="1276350"/>
            <a:ext cx="1924170" cy="1282780"/>
          </a:xfrm>
          <a:prstGeom prst="rect">
            <a:avLst/>
          </a:prstGeom>
          <a:noFill/>
          <a:ln>
            <a:noFill/>
          </a:ln>
        </p:spPr>
      </p:pic>
      <p:pic>
        <p:nvPicPr>
          <p:cNvPr id="269" name="Google Shape;269;p18" descr="Close-up unopened pill packets"/>
          <p:cNvPicPr preferRelativeResize="0"/>
          <p:nvPr/>
        </p:nvPicPr>
        <p:blipFill rotWithShape="1">
          <a:blip r:embed="rId5">
            <a:alphaModFix/>
          </a:blip>
          <a:srcRect/>
          <a:stretch/>
        </p:blipFill>
        <p:spPr>
          <a:xfrm>
            <a:off x="4030136" y="1276351"/>
            <a:ext cx="1950359" cy="1282780"/>
          </a:xfrm>
          <a:prstGeom prst="rect">
            <a:avLst/>
          </a:prstGeom>
          <a:noFill/>
          <a:ln>
            <a:noFill/>
          </a:ln>
        </p:spPr>
      </p:pic>
      <p:pic>
        <p:nvPicPr>
          <p:cNvPr id="270" name="Google Shape;270;p18" descr="Bumblebee on flower"/>
          <p:cNvPicPr preferRelativeResize="0"/>
          <p:nvPr/>
        </p:nvPicPr>
        <p:blipFill rotWithShape="1">
          <a:blip r:embed="rId6">
            <a:alphaModFix/>
          </a:blip>
          <a:srcRect/>
          <a:stretch/>
        </p:blipFill>
        <p:spPr>
          <a:xfrm>
            <a:off x="6211509" y="1276350"/>
            <a:ext cx="1924170" cy="1282780"/>
          </a:xfrm>
          <a:prstGeom prst="rect">
            <a:avLst/>
          </a:prstGeom>
          <a:noFill/>
          <a:ln>
            <a:noFill/>
          </a:ln>
        </p:spPr>
      </p:pic>
      <p:sp>
        <p:nvSpPr>
          <p:cNvPr id="271" name="Google Shape;271;p18"/>
          <p:cNvSpPr txBox="1"/>
          <p:nvPr/>
        </p:nvSpPr>
        <p:spPr>
          <a:xfrm>
            <a:off x="1896534" y="2770363"/>
            <a:ext cx="8599188" cy="3416320"/>
          </a:xfrm>
          <a:prstGeom prst="rect">
            <a:avLst/>
          </a:prstGeom>
          <a:noFill/>
          <a:ln>
            <a:noFill/>
          </a:ln>
        </p:spPr>
        <p:txBody>
          <a:bodyPr spcFirstLastPara="1" wrap="square" lIns="91425" tIns="45700" rIns="91425" bIns="45700" anchor="t" anchorCtr="0">
            <a:spAutoFit/>
          </a:bodyPr>
          <a:lstStyle/>
          <a:p>
            <a:r>
              <a:rPr lang="en-US" sz="2400" dirty="0">
                <a:latin typeface="Arial"/>
                <a:cs typeface="Arial"/>
              </a:rPr>
              <a:t>Common allergens include:</a:t>
            </a:r>
            <a:endParaRPr lang="en-US">
              <a:latin typeface="Arial"/>
              <a:cs typeface="Arial"/>
            </a:endParaRPr>
          </a:p>
          <a:p>
            <a:pPr lvl="1"/>
            <a:endParaRPr sz="2400" dirty="0">
              <a:latin typeface="Arial"/>
              <a:cs typeface="Arial"/>
            </a:endParaRPr>
          </a:p>
          <a:p>
            <a:r>
              <a:rPr lang="en-US" sz="2400" dirty="0">
                <a:latin typeface="Arial"/>
                <a:cs typeface="Arial"/>
              </a:rPr>
              <a:t>• Pollen		• Dust			• Pet dander</a:t>
            </a:r>
            <a:endParaRPr>
              <a:latin typeface="Arial"/>
              <a:cs typeface="Arial"/>
            </a:endParaRPr>
          </a:p>
          <a:p>
            <a:r>
              <a:rPr lang="en-US" sz="2400" dirty="0">
                <a:latin typeface="Arial"/>
                <a:cs typeface="Arial"/>
              </a:rPr>
              <a:t>• Wheat		• Smoke		• Cleaning chemicals</a:t>
            </a:r>
            <a:endParaRPr>
              <a:latin typeface="Arial"/>
              <a:cs typeface="Arial"/>
            </a:endParaRPr>
          </a:p>
          <a:p>
            <a:r>
              <a:rPr lang="en-US" sz="2400" dirty="0">
                <a:latin typeface="Arial"/>
                <a:cs typeface="Arial"/>
              </a:rPr>
              <a:t>• Latex 		• Weeds		• Weather changes</a:t>
            </a:r>
            <a:endParaRPr>
              <a:latin typeface="Arial"/>
              <a:cs typeface="Arial"/>
            </a:endParaRPr>
          </a:p>
          <a:p>
            <a:r>
              <a:rPr lang="en-US" sz="2400" dirty="0">
                <a:latin typeface="Arial"/>
                <a:cs typeface="Arial"/>
              </a:rPr>
              <a:t>• Cats			• Perfumes 		• Insect stings	 </a:t>
            </a:r>
            <a:endParaRPr>
              <a:latin typeface="Arial"/>
              <a:cs typeface="Arial"/>
            </a:endParaRPr>
          </a:p>
          <a:p>
            <a:r>
              <a:rPr lang="en-US" sz="2400" dirty="0">
                <a:latin typeface="Arial"/>
                <a:cs typeface="Arial"/>
              </a:rPr>
              <a:t>• Eggs			• Nuts			• Cockroaches	</a:t>
            </a:r>
            <a:endParaRPr>
              <a:latin typeface="Arial"/>
              <a:cs typeface="Arial"/>
            </a:endParaRPr>
          </a:p>
          <a:p>
            <a:endParaRPr sz="2400" i="1" dirty="0">
              <a:latin typeface="Arial"/>
              <a:cs typeface="Arial"/>
            </a:endParaRPr>
          </a:p>
          <a:p>
            <a:r>
              <a:rPr lang="en-US" sz="2400" i="1" dirty="0">
                <a:latin typeface="Arial"/>
                <a:cs typeface="Arial"/>
              </a:rPr>
              <a:t>And many more……</a:t>
            </a:r>
            <a:r>
              <a:rPr lang="en-US" sz="2400" dirty="0">
                <a:latin typeface="Arial"/>
                <a:cs typeface="Arial"/>
              </a:rPr>
              <a:t>		 		</a:t>
            </a:r>
            <a:endParaRPr>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72D26-EF64-5D5A-31EC-F4174C214F3A}"/>
              </a:ext>
            </a:extLst>
          </p:cNvPr>
          <p:cNvSpPr>
            <a:spLocks noGrp="1"/>
          </p:cNvSpPr>
          <p:nvPr>
            <p:ph type="title"/>
          </p:nvPr>
        </p:nvSpPr>
        <p:spPr/>
        <p:txBody>
          <a:bodyPr/>
          <a:lstStyle/>
          <a:p>
            <a:r>
              <a:rPr lang="en-US" b="1">
                <a:solidFill>
                  <a:schemeClr val="accent4"/>
                </a:solidFill>
                <a:latin typeface="Arial" panose="020B0604020202020204" pitchFamily="34" charset="0"/>
                <a:cs typeface="Arial" panose="020B0604020202020204" pitchFamily="34" charset="0"/>
              </a:rPr>
              <a:t>What’s New? </a:t>
            </a:r>
          </a:p>
        </p:txBody>
      </p:sp>
      <p:sp>
        <p:nvSpPr>
          <p:cNvPr id="3" name="Content Placeholder 2">
            <a:extLst>
              <a:ext uri="{FF2B5EF4-FFF2-40B4-BE49-F238E27FC236}">
                <a16:creationId xmlns:a16="http://schemas.microsoft.com/office/drawing/2014/main" id="{C5101E99-6ABE-DD81-42B4-DC5BC149660B}"/>
              </a:ext>
            </a:extLst>
          </p:cNvPr>
          <p:cNvSpPr>
            <a:spLocks noGrp="1"/>
          </p:cNvSpPr>
          <p:nvPr>
            <p:ph idx="1"/>
          </p:nvPr>
        </p:nvSpPr>
        <p:spPr>
          <a:xfrm>
            <a:off x="4267200" y="1553799"/>
            <a:ext cx="6400800" cy="4210870"/>
          </a:xfrm>
        </p:spPr>
        <p:txBody>
          <a:bodyPr vert="horz" lIns="91440" tIns="45720" rIns="91440" bIns="45720" rtlCol="0" anchor="t">
            <a:normAutofit/>
          </a:bodyPr>
          <a:lstStyle/>
          <a:p>
            <a:r>
              <a:rPr lang="en-US">
                <a:latin typeface="Arial"/>
                <a:cs typeface="Arial"/>
              </a:rPr>
              <a:t>Revision took effect in June 2024</a:t>
            </a:r>
          </a:p>
          <a:p>
            <a:r>
              <a:rPr lang="en-US" b="1">
                <a:latin typeface="Arial"/>
                <a:cs typeface="Arial"/>
              </a:rPr>
              <a:t>Seizure Safe Schools Act</a:t>
            </a:r>
            <a:r>
              <a:rPr lang="en-US">
                <a:latin typeface="Arial"/>
                <a:cs typeface="Arial"/>
              </a:rPr>
              <a:t> was added to Rule 59</a:t>
            </a:r>
          </a:p>
          <a:p>
            <a:r>
              <a:rPr lang="en-US">
                <a:latin typeface="Arial"/>
                <a:cs typeface="Arial"/>
              </a:rPr>
              <a:t>We will go over other important changes in the following slides</a:t>
            </a:r>
          </a:p>
        </p:txBody>
      </p:sp>
      <p:sp>
        <p:nvSpPr>
          <p:cNvPr id="4" name="Rectangle 3">
            <a:extLst>
              <a:ext uri="{FF2B5EF4-FFF2-40B4-BE49-F238E27FC236}">
                <a16:creationId xmlns:a16="http://schemas.microsoft.com/office/drawing/2014/main" id="{0093D774-623E-43C8-16B6-AEA3988CE371}"/>
              </a:ext>
            </a:extLst>
          </p:cNvPr>
          <p:cNvSpPr/>
          <p:nvPr/>
        </p:nvSpPr>
        <p:spPr>
          <a:xfrm>
            <a:off x="4129250" y="5793423"/>
            <a:ext cx="184730" cy="369332"/>
          </a:xfrm>
          <a:prstGeom prst="rect">
            <a:avLst/>
          </a:prstGeom>
          <a:noFill/>
        </p:spPr>
        <p:txBody>
          <a:bodyPr wrap="none" lIns="91440" tIns="45720" rIns="91440" bIns="45720" anchor="t">
            <a:spAutoFit/>
          </a:bodyPr>
          <a:lstStyle/>
          <a:p>
            <a:pPr algn="ctr"/>
            <a:endParaRPr lang="en-US">
              <a:latin typeface="Arial"/>
              <a:cs typeface="Arial"/>
            </a:endParaRPr>
          </a:p>
        </p:txBody>
      </p:sp>
      <p:pic>
        <p:nvPicPr>
          <p:cNvPr id="7" name="Picture 6">
            <a:extLst>
              <a:ext uri="{FF2B5EF4-FFF2-40B4-BE49-F238E27FC236}">
                <a16:creationId xmlns:a16="http://schemas.microsoft.com/office/drawing/2014/main" id="{9502EB21-5369-C2D1-8323-D40DE358718C}"/>
              </a:ext>
            </a:extLst>
          </p:cNvPr>
          <p:cNvPicPr>
            <a:picLocks noChangeAspect="1"/>
          </p:cNvPicPr>
          <p:nvPr/>
        </p:nvPicPr>
        <p:blipFill>
          <a:blip r:embed="rId2"/>
          <a:stretch>
            <a:fillRect/>
          </a:stretch>
        </p:blipFill>
        <p:spPr>
          <a:xfrm>
            <a:off x="741820" y="1553799"/>
            <a:ext cx="3271104" cy="4210868"/>
          </a:xfrm>
          <a:prstGeom prst="rect">
            <a:avLst/>
          </a:prstGeom>
        </p:spPr>
      </p:pic>
      <p:cxnSp>
        <p:nvCxnSpPr>
          <p:cNvPr id="9" name="Connector: Curved 8">
            <a:extLst>
              <a:ext uri="{FF2B5EF4-FFF2-40B4-BE49-F238E27FC236}">
                <a16:creationId xmlns:a16="http://schemas.microsoft.com/office/drawing/2014/main" id="{BDA1D9A4-655A-F4B3-4B5A-3CC238F3A565}"/>
              </a:ext>
            </a:extLst>
          </p:cNvPr>
          <p:cNvCxnSpPr/>
          <p:nvPr/>
        </p:nvCxnSpPr>
        <p:spPr>
          <a:xfrm rot="5400000">
            <a:off x="2601717" y="2248631"/>
            <a:ext cx="2292837" cy="1176951"/>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568FDC59-5280-2B81-07EF-485543C3582A}"/>
              </a:ext>
            </a:extLst>
          </p:cNvPr>
          <p:cNvSpPr/>
          <p:nvPr/>
        </p:nvSpPr>
        <p:spPr>
          <a:xfrm>
            <a:off x="1474711" y="5793423"/>
            <a:ext cx="5493812" cy="923330"/>
          </a:xfrm>
          <a:prstGeom prst="rect">
            <a:avLst/>
          </a:prstGeom>
          <a:noFill/>
        </p:spPr>
        <p:txBody>
          <a:bodyPr wrap="none" lIns="91440" tIns="45720" rIns="91440" bIns="45720" anchor="t">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a:cs typeface="Arial"/>
              </a:rPr>
              <a:t>Rule 59 updates</a:t>
            </a:r>
            <a:endParaRPr lang="en-US" sz="5400" b="1">
              <a:ln w="12700">
                <a:solidFill>
                  <a:srgbClr val="156082"/>
                </a:solidFill>
                <a:prstDash val="solid"/>
              </a:ln>
              <a:pattFill prst="pct50">
                <a:fgClr>
                  <a:schemeClr val="accent1"/>
                </a:fgClr>
                <a:bgClr>
                  <a:schemeClr val="accent1">
                    <a:lumMod val="20000"/>
                    <a:lumOff val="80000"/>
                  </a:schemeClr>
                </a:bgClr>
              </a:pattFill>
              <a:effectLst>
                <a:outerShdw dist="38100" dir="2640000" algn="bl" rotWithShape="0">
                  <a:srgbClr val="156082"/>
                </a:outerShdw>
              </a:effectLst>
              <a:latin typeface="Arial"/>
              <a:cs typeface="Arial"/>
            </a:endParaRPr>
          </a:p>
        </p:txBody>
      </p:sp>
    </p:spTree>
    <p:extLst>
      <p:ext uri="{BB962C8B-B14F-4D97-AF65-F5344CB8AC3E}">
        <p14:creationId xmlns:p14="http://schemas.microsoft.com/office/powerpoint/2010/main" val="978387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9" name="Google Shape;279;p19"/>
          <p:cNvSpPr txBox="1">
            <a:spLocks noGrp="1"/>
          </p:cNvSpPr>
          <p:nvPr>
            <p:ph type="title"/>
          </p:nvPr>
        </p:nvSpPr>
        <p:spPr>
          <a:xfrm>
            <a:off x="2152652" y="239158"/>
            <a:ext cx="8004987" cy="928577"/>
          </a:xfrm>
          <a:prstGeom prst="rect">
            <a:avLst/>
          </a:prstGeom>
          <a:noFill/>
          <a:ln>
            <a:noFill/>
          </a:ln>
        </p:spPr>
        <p:txBody>
          <a:bodyPr spcFirstLastPara="1" vert="horz" wrap="square" lIns="91425" tIns="45700" rIns="91425" bIns="45700" rtlCol="0" anchor="ctr" anchorCtr="0">
            <a:normAutofit/>
          </a:bodyPr>
          <a:lstStyle/>
          <a:p>
            <a:pPr algn="ctr">
              <a:buClr>
                <a:srgbClr val="00427D"/>
              </a:buClr>
              <a:buSzPts val="3600"/>
            </a:pPr>
            <a:r>
              <a:rPr lang="en-US" b="1">
                <a:solidFill>
                  <a:schemeClr val="accent4"/>
                </a:solidFill>
                <a:latin typeface="Arial"/>
                <a:cs typeface="Arial"/>
              </a:rPr>
              <a:t>Allergy Symptoms</a:t>
            </a:r>
            <a:endParaRPr b="1">
              <a:solidFill>
                <a:schemeClr val="accent4"/>
              </a:solidFill>
              <a:latin typeface="Arial"/>
              <a:cs typeface="Arial"/>
            </a:endParaRPr>
          </a:p>
        </p:txBody>
      </p:sp>
      <p:sp>
        <p:nvSpPr>
          <p:cNvPr id="280" name="Google Shape;280;p19"/>
          <p:cNvSpPr txBox="1"/>
          <p:nvPr/>
        </p:nvSpPr>
        <p:spPr>
          <a:xfrm>
            <a:off x="1847560" y="924979"/>
            <a:ext cx="3405099" cy="5693866"/>
          </a:xfrm>
          <a:prstGeom prst="rect">
            <a:avLst/>
          </a:prstGeom>
          <a:noFill/>
          <a:ln>
            <a:noFill/>
          </a:ln>
        </p:spPr>
        <p:txBody>
          <a:bodyPr spcFirstLastPara="1" wrap="square" lIns="91425" tIns="45700" rIns="91425" bIns="45700" anchor="t" anchorCtr="0">
            <a:spAutoFit/>
          </a:bodyPr>
          <a:lstStyle/>
          <a:p>
            <a:pPr marL="342900" indent="-342900">
              <a:buClr>
                <a:srgbClr val="3F3F3F"/>
              </a:buClr>
              <a:buSzPts val="2400"/>
              <a:buFont typeface="Arial"/>
              <a:buChar char="•"/>
            </a:pPr>
            <a:r>
              <a:rPr lang="en-US" sz="2400" dirty="0">
                <a:latin typeface="Arial"/>
                <a:cs typeface="Arial"/>
              </a:rPr>
              <a:t>Sneezing</a:t>
            </a:r>
            <a:endParaRPr lang="en-US">
              <a:latin typeface="Arial"/>
              <a:cs typeface="Arial"/>
            </a:endParaRPr>
          </a:p>
          <a:p>
            <a:pPr marL="342900" indent="-342900">
              <a:spcBef>
                <a:spcPts val="1200"/>
              </a:spcBef>
              <a:buClr>
                <a:srgbClr val="3F3F3F"/>
              </a:buClr>
              <a:buSzPts val="2400"/>
              <a:buFont typeface="Arial"/>
              <a:buChar char="•"/>
            </a:pPr>
            <a:r>
              <a:rPr lang="en-US" sz="2400" dirty="0">
                <a:latin typeface="Arial"/>
                <a:cs typeface="Arial"/>
              </a:rPr>
              <a:t>Stuffy nose</a:t>
            </a:r>
            <a:endParaRPr>
              <a:latin typeface="Arial"/>
              <a:cs typeface="Arial"/>
            </a:endParaRPr>
          </a:p>
          <a:p>
            <a:pPr marL="342900" indent="-342900">
              <a:spcBef>
                <a:spcPts val="1200"/>
              </a:spcBef>
              <a:buClr>
                <a:srgbClr val="3F3F3F"/>
              </a:buClr>
              <a:buSzPts val="2400"/>
              <a:buFont typeface="Arial"/>
              <a:buChar char="•"/>
            </a:pPr>
            <a:r>
              <a:rPr lang="en-US" sz="2400" dirty="0">
                <a:latin typeface="Arial"/>
                <a:cs typeface="Arial"/>
              </a:rPr>
              <a:t>Throat tightness</a:t>
            </a:r>
            <a:endParaRPr>
              <a:latin typeface="Arial"/>
              <a:cs typeface="Arial"/>
            </a:endParaRPr>
          </a:p>
          <a:p>
            <a:pPr marL="342900" indent="-342900">
              <a:spcBef>
                <a:spcPts val="1200"/>
              </a:spcBef>
              <a:buClr>
                <a:srgbClr val="3F3F3F"/>
              </a:buClr>
              <a:buSzPts val="2400"/>
              <a:buFont typeface="Arial"/>
              <a:buChar char="•"/>
            </a:pPr>
            <a:r>
              <a:rPr lang="en-US" sz="2400" dirty="0">
                <a:latin typeface="Arial"/>
                <a:cs typeface="Arial"/>
              </a:rPr>
              <a:t>Itchy nose and throat</a:t>
            </a:r>
            <a:endParaRPr>
              <a:latin typeface="Arial"/>
              <a:cs typeface="Arial"/>
            </a:endParaRPr>
          </a:p>
          <a:p>
            <a:pPr marL="342900" indent="-342900">
              <a:spcBef>
                <a:spcPts val="1200"/>
              </a:spcBef>
              <a:buClr>
                <a:srgbClr val="3F3F3F"/>
              </a:buClr>
              <a:buSzPts val="2400"/>
              <a:buFont typeface="Arial"/>
              <a:buChar char="•"/>
            </a:pPr>
            <a:r>
              <a:rPr lang="en-US" sz="2400" dirty="0">
                <a:latin typeface="Arial"/>
                <a:cs typeface="Arial"/>
              </a:rPr>
              <a:t>Itchy, watery eyes</a:t>
            </a:r>
            <a:endParaRPr>
              <a:latin typeface="Arial"/>
              <a:cs typeface="Arial"/>
            </a:endParaRPr>
          </a:p>
          <a:p>
            <a:pPr marL="342900" indent="-342900">
              <a:spcBef>
                <a:spcPts val="1200"/>
              </a:spcBef>
              <a:buClr>
                <a:srgbClr val="3F3F3F"/>
              </a:buClr>
              <a:buSzPts val="2400"/>
              <a:buFont typeface="Arial"/>
              <a:buChar char="•"/>
            </a:pPr>
            <a:r>
              <a:rPr lang="en-US" sz="2400" dirty="0">
                <a:latin typeface="Arial"/>
                <a:cs typeface="Arial"/>
              </a:rPr>
              <a:t>Skin rash</a:t>
            </a:r>
            <a:endParaRPr>
              <a:latin typeface="Arial"/>
              <a:cs typeface="Arial"/>
            </a:endParaRPr>
          </a:p>
          <a:p>
            <a:pPr marL="342900" indent="-342900">
              <a:spcBef>
                <a:spcPts val="1200"/>
              </a:spcBef>
              <a:buClr>
                <a:srgbClr val="3F3F3F"/>
              </a:buClr>
              <a:buSzPts val="2400"/>
              <a:buFont typeface="Arial"/>
              <a:buChar char="•"/>
            </a:pPr>
            <a:r>
              <a:rPr lang="en-US" sz="2400" dirty="0">
                <a:latin typeface="Arial"/>
                <a:cs typeface="Arial"/>
              </a:rPr>
              <a:t>Coughing</a:t>
            </a:r>
            <a:endParaRPr>
              <a:latin typeface="Arial"/>
              <a:cs typeface="Arial"/>
            </a:endParaRPr>
          </a:p>
          <a:p>
            <a:pPr marL="342900" indent="-342900">
              <a:spcBef>
                <a:spcPts val="1200"/>
              </a:spcBef>
              <a:buClr>
                <a:srgbClr val="3F3F3F"/>
              </a:buClr>
              <a:buSzPts val="2400"/>
              <a:buFont typeface="Arial"/>
              <a:buChar char="•"/>
            </a:pPr>
            <a:r>
              <a:rPr lang="en-US" sz="2400" dirty="0">
                <a:latin typeface="Arial"/>
                <a:cs typeface="Arial"/>
              </a:rPr>
              <a:t>Wheezing</a:t>
            </a:r>
            <a:endParaRPr>
              <a:latin typeface="Arial"/>
              <a:cs typeface="Arial"/>
            </a:endParaRPr>
          </a:p>
          <a:p>
            <a:pPr marL="342900" indent="-342900">
              <a:spcBef>
                <a:spcPts val="1200"/>
              </a:spcBef>
              <a:buClr>
                <a:srgbClr val="3F3F3F"/>
              </a:buClr>
              <a:buSzPts val="2400"/>
              <a:buFont typeface="Arial"/>
              <a:buChar char="•"/>
            </a:pPr>
            <a:r>
              <a:rPr lang="en-US" sz="2400" dirty="0">
                <a:latin typeface="Arial"/>
                <a:cs typeface="Arial"/>
              </a:rPr>
              <a:t>Vomiting</a:t>
            </a:r>
            <a:endParaRPr>
              <a:latin typeface="Arial"/>
              <a:cs typeface="Arial"/>
            </a:endParaRPr>
          </a:p>
          <a:p>
            <a:pPr marL="342900" indent="-342900">
              <a:spcBef>
                <a:spcPts val="1200"/>
              </a:spcBef>
              <a:buClr>
                <a:srgbClr val="3F3F3F"/>
              </a:buClr>
              <a:buSzPts val="2400"/>
              <a:buFont typeface="Arial"/>
              <a:buChar char="•"/>
            </a:pPr>
            <a:r>
              <a:rPr lang="en-US" sz="2400" dirty="0">
                <a:latin typeface="Arial"/>
                <a:cs typeface="Arial"/>
              </a:rPr>
              <a:t>Shortness of breath</a:t>
            </a:r>
            <a:endParaRPr>
              <a:latin typeface="Arial"/>
              <a:cs typeface="Arial"/>
            </a:endParaRPr>
          </a:p>
          <a:p>
            <a:pPr marL="342900" indent="-342900">
              <a:spcBef>
                <a:spcPts val="1200"/>
              </a:spcBef>
              <a:buClr>
                <a:srgbClr val="3F3F3F"/>
              </a:buClr>
              <a:buSzPts val="2400"/>
              <a:buFont typeface="Arial"/>
              <a:buChar char="•"/>
            </a:pPr>
            <a:r>
              <a:rPr lang="en-US" sz="2400" dirty="0">
                <a:latin typeface="Arial"/>
                <a:cs typeface="Arial"/>
              </a:rPr>
              <a:t>Upset stomach</a:t>
            </a:r>
            <a:endParaRPr>
              <a:latin typeface="Arial"/>
              <a:cs typeface="Arial"/>
            </a:endParaRPr>
          </a:p>
        </p:txBody>
      </p:sp>
      <p:pic>
        <p:nvPicPr>
          <p:cNvPr id="281" name="Google Shape;281;p19"/>
          <p:cNvPicPr preferRelativeResize="0"/>
          <p:nvPr/>
        </p:nvPicPr>
        <p:blipFill rotWithShape="1">
          <a:blip r:embed="rId3">
            <a:alphaModFix/>
          </a:blip>
          <a:srcRect/>
          <a:stretch/>
        </p:blipFill>
        <p:spPr>
          <a:xfrm>
            <a:off x="5582846" y="1745529"/>
            <a:ext cx="4612022" cy="297224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0"/>
          <p:cNvSpPr txBox="1">
            <a:spLocks noGrp="1"/>
          </p:cNvSpPr>
          <p:nvPr>
            <p:ph type="title"/>
          </p:nvPr>
        </p:nvSpPr>
        <p:spPr>
          <a:xfrm>
            <a:off x="1031216" y="230926"/>
            <a:ext cx="10363321" cy="882615"/>
          </a:xfrm>
          <a:prstGeom prst="rect">
            <a:avLst/>
          </a:prstGeom>
          <a:noFill/>
          <a:ln>
            <a:noFill/>
          </a:ln>
        </p:spPr>
        <p:txBody>
          <a:bodyPr spcFirstLastPara="1" vert="horz" wrap="square" lIns="91425" tIns="45700" rIns="91425" bIns="45700" rtlCol="0" anchor="ctr" anchorCtr="0">
            <a:noAutofit/>
          </a:bodyPr>
          <a:lstStyle/>
          <a:p>
            <a:pPr algn="ctr">
              <a:buClr>
                <a:srgbClr val="00427D"/>
              </a:buClr>
              <a:buSzPts val="3600"/>
            </a:pPr>
            <a:r>
              <a:rPr lang="en-US" b="1">
                <a:solidFill>
                  <a:schemeClr val="accent4"/>
                </a:solidFill>
                <a:latin typeface="Arial"/>
                <a:cs typeface="Arial"/>
              </a:rPr>
              <a:t>When are Allergies an Emergency?</a:t>
            </a:r>
            <a:endParaRPr b="1">
              <a:solidFill>
                <a:schemeClr val="accent4"/>
              </a:solidFill>
              <a:latin typeface="Arial"/>
              <a:cs typeface="Arial"/>
            </a:endParaRPr>
          </a:p>
        </p:txBody>
      </p:sp>
      <p:sp>
        <p:nvSpPr>
          <p:cNvPr id="288" name="Google Shape;288;p20"/>
          <p:cNvSpPr txBox="1">
            <a:spLocks noGrp="1"/>
          </p:cNvSpPr>
          <p:nvPr>
            <p:ph type="body" idx="1"/>
          </p:nvPr>
        </p:nvSpPr>
        <p:spPr>
          <a:xfrm>
            <a:off x="2193924" y="1233562"/>
            <a:ext cx="7804152" cy="5345038"/>
          </a:xfrm>
          <a:prstGeom prst="rect">
            <a:avLst/>
          </a:prstGeom>
          <a:noFill/>
          <a:ln>
            <a:noFill/>
          </a:ln>
        </p:spPr>
        <p:txBody>
          <a:bodyPr spcFirstLastPara="1" vert="horz" wrap="square" lIns="91425" tIns="45700" rIns="91425" bIns="45700" rtlCol="0" anchor="t" anchorCtr="0">
            <a:normAutofit/>
          </a:bodyPr>
          <a:lstStyle/>
          <a:p>
            <a:pPr marL="0" indent="0">
              <a:spcBef>
                <a:spcPts val="0"/>
              </a:spcBef>
              <a:buSzPts val="2400"/>
              <a:buNone/>
            </a:pPr>
            <a:endParaRPr sz="2400">
              <a:solidFill>
                <a:srgbClr val="3F3F3F"/>
              </a:solidFill>
            </a:endParaRPr>
          </a:p>
          <a:p>
            <a:pPr marL="0" indent="0">
              <a:buSzPts val="2400"/>
              <a:buNone/>
            </a:pPr>
            <a:endParaRPr sz="2400">
              <a:solidFill>
                <a:srgbClr val="3F3F3F"/>
              </a:solidFill>
            </a:endParaRPr>
          </a:p>
        </p:txBody>
      </p:sp>
      <p:sp>
        <p:nvSpPr>
          <p:cNvPr id="290" name="Google Shape;290;p20"/>
          <p:cNvSpPr txBox="1"/>
          <p:nvPr/>
        </p:nvSpPr>
        <p:spPr>
          <a:xfrm>
            <a:off x="925565" y="1351528"/>
            <a:ext cx="6417908" cy="4154943"/>
          </a:xfrm>
          <a:prstGeom prst="rect">
            <a:avLst/>
          </a:prstGeom>
          <a:noFill/>
          <a:ln>
            <a:noFill/>
          </a:ln>
        </p:spPr>
        <p:txBody>
          <a:bodyPr spcFirstLastPara="1" wrap="square" lIns="91425" tIns="45700" rIns="91425" bIns="45700" anchor="t" anchorCtr="0">
            <a:spAutoFit/>
          </a:bodyPr>
          <a:lstStyle/>
          <a:p>
            <a:pPr marL="342900" indent="-342900">
              <a:buClr>
                <a:srgbClr val="3F3F3F"/>
              </a:buClr>
              <a:buSzPts val="2400"/>
              <a:buFont typeface="Arial"/>
              <a:buChar char="•"/>
            </a:pPr>
            <a:r>
              <a:rPr lang="en-US" sz="2400" dirty="0">
                <a:latin typeface="Arial"/>
                <a:cs typeface="Arial"/>
              </a:rPr>
              <a:t>When someone’s immune system overreacts to an allergen, it releases chemicals that cause allergy symptoms. </a:t>
            </a:r>
            <a:endParaRPr lang="en-US" dirty="0">
              <a:latin typeface="Arial"/>
              <a:cs typeface="Arial"/>
            </a:endParaRPr>
          </a:p>
          <a:p>
            <a:pPr marL="342900" indent="-190500">
              <a:buClr>
                <a:schemeClr val="dk1"/>
              </a:buClr>
              <a:buSzPts val="2400"/>
            </a:pPr>
            <a:endParaRPr sz="2400" dirty="0">
              <a:latin typeface="Arial"/>
              <a:cs typeface="Arial"/>
            </a:endParaRPr>
          </a:p>
          <a:p>
            <a:pPr marL="342900" indent="-342900">
              <a:buClr>
                <a:srgbClr val="3F3F3F"/>
              </a:buClr>
              <a:buSzPts val="2400"/>
              <a:buFont typeface="Arial"/>
              <a:buChar char="•"/>
            </a:pPr>
            <a:r>
              <a:rPr lang="en-US" sz="2400" dirty="0">
                <a:latin typeface="Arial"/>
                <a:cs typeface="Arial"/>
              </a:rPr>
              <a:t>Typically, these bothersome symptoms occur in one location of the body (e.g., sneezing, watery eyes, rash).</a:t>
            </a:r>
            <a:endParaRPr dirty="0">
              <a:latin typeface="Arial"/>
              <a:cs typeface="Arial"/>
            </a:endParaRPr>
          </a:p>
          <a:p>
            <a:pPr marL="342900" indent="-190500">
              <a:buClr>
                <a:schemeClr val="dk1"/>
              </a:buClr>
              <a:buSzPts val="2400"/>
            </a:pPr>
            <a:endParaRPr sz="2400" dirty="0">
              <a:latin typeface="Arial"/>
              <a:cs typeface="Arial"/>
            </a:endParaRPr>
          </a:p>
          <a:p>
            <a:pPr marL="342900" indent="-342900">
              <a:buClr>
                <a:srgbClr val="3F3F3F"/>
              </a:buClr>
              <a:buSzPts val="2400"/>
              <a:buFont typeface="Arial"/>
              <a:buChar char="•"/>
            </a:pPr>
            <a:r>
              <a:rPr lang="en-US" sz="2400" dirty="0">
                <a:latin typeface="Arial"/>
                <a:cs typeface="Arial"/>
              </a:rPr>
              <a:t>When </a:t>
            </a:r>
            <a:r>
              <a:rPr lang="en-US" sz="2400" b="1" dirty="0">
                <a:latin typeface="Arial"/>
                <a:cs typeface="Arial"/>
              </a:rPr>
              <a:t>more than one body system </a:t>
            </a:r>
            <a:r>
              <a:rPr lang="en-US" sz="2400" dirty="0">
                <a:latin typeface="Arial"/>
                <a:cs typeface="Arial"/>
              </a:rPr>
              <a:t>reacts at once, it can become severe requiring immediate attention and action.</a:t>
            </a:r>
            <a:endParaRPr sz="2400" dirty="0">
              <a:latin typeface="Arial"/>
              <a:cs typeface="Arial"/>
            </a:endParaRPr>
          </a:p>
        </p:txBody>
      </p:sp>
      <p:pic>
        <p:nvPicPr>
          <p:cNvPr id="291" name="Google Shape;291;p20" descr="Free Emergency Cliparts, Download Free Emergency Cliparts png images, Free  ClipArts on Clipart Library"/>
          <p:cNvPicPr preferRelativeResize="0"/>
          <p:nvPr/>
        </p:nvPicPr>
        <p:blipFill rotWithShape="1">
          <a:blip r:embed="rId3">
            <a:alphaModFix/>
          </a:blip>
          <a:srcRect/>
          <a:stretch/>
        </p:blipFill>
        <p:spPr>
          <a:xfrm>
            <a:off x="7509817" y="1833567"/>
            <a:ext cx="2654603" cy="265460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6"/>
        <p:cNvGrpSpPr/>
        <p:nvPr/>
      </p:nvGrpSpPr>
      <p:grpSpPr>
        <a:xfrm>
          <a:off x="0" y="0"/>
          <a:ext cx="0" cy="0"/>
          <a:chOff x="0" y="0"/>
          <a:chExt cx="0" cy="0"/>
        </a:xfrm>
      </p:grpSpPr>
      <p:sp useBgFill="1">
        <p:nvSpPr>
          <p:cNvPr id="303" name="Rectangle 302">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8" name="Google Shape;298;p21"/>
          <p:cNvPicPr preferRelativeResize="0"/>
          <p:nvPr/>
        </p:nvPicPr>
        <p:blipFill rotWithShape="1">
          <a:blip r:embed="rId3"/>
          <a:srcRect r="6237"/>
          <a:stretch>
            <a:fillRect/>
          </a:stretch>
        </p:blipFill>
        <p:spPr>
          <a:xfrm>
            <a:off x="1" y="10"/>
            <a:ext cx="9669642" cy="6857990"/>
          </a:xfrm>
          <a:prstGeom prst="rect">
            <a:avLst/>
          </a:prstGeom>
          <a:noFill/>
        </p:spPr>
      </p:pic>
      <p:sp>
        <p:nvSpPr>
          <p:cNvPr id="305" name="Rectangle 304">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Google Shape;297;p21"/>
          <p:cNvSpPr txBox="1">
            <a:spLocks noGrp="1"/>
          </p:cNvSpPr>
          <p:nvPr>
            <p:ph type="title" idx="4294967295"/>
          </p:nvPr>
        </p:nvSpPr>
        <p:spPr>
          <a:xfrm>
            <a:off x="7935402" y="743447"/>
            <a:ext cx="4265274" cy="3692028"/>
          </a:xfrm>
          <a:prstGeom prst="rect">
            <a:avLst/>
          </a:prstGeom>
          <a:noFill/>
        </p:spPr>
        <p:txBody>
          <a:bodyPr spcFirstLastPara="1" vert="horz" lIns="91440" tIns="45720" rIns="91440" bIns="45720" rtlCol="0" anchor="b" anchorCtr="0">
            <a:normAutofit/>
          </a:bodyPr>
          <a:lstStyle/>
          <a:p>
            <a:pPr>
              <a:buClr>
                <a:srgbClr val="00427D"/>
              </a:buClr>
              <a:buSzPts val="5500"/>
            </a:pPr>
            <a:r>
              <a:rPr lang="en-US" sz="4800" b="1">
                <a:solidFill>
                  <a:schemeClr val="accent4"/>
                </a:solidFill>
                <a:latin typeface="Arial"/>
                <a:cs typeface="Arial"/>
              </a:rPr>
              <a:t>Anaphylaxis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2"/>
          <p:cNvSpPr txBox="1">
            <a:spLocks noGrp="1"/>
          </p:cNvSpPr>
          <p:nvPr>
            <p:ph type="title"/>
          </p:nvPr>
        </p:nvSpPr>
        <p:spPr>
          <a:xfrm>
            <a:off x="2152650" y="247669"/>
            <a:ext cx="7886702" cy="882615"/>
          </a:xfrm>
          <a:prstGeom prst="rect">
            <a:avLst/>
          </a:prstGeom>
          <a:noFill/>
          <a:ln>
            <a:noFill/>
          </a:ln>
        </p:spPr>
        <p:txBody>
          <a:bodyPr spcFirstLastPara="1" vert="horz" wrap="square" lIns="91425" tIns="45700" rIns="91425" bIns="45700" rtlCol="0" anchor="ctr" anchorCtr="0">
            <a:normAutofit/>
          </a:bodyPr>
          <a:lstStyle/>
          <a:p>
            <a:pPr algn="ctr">
              <a:buClr>
                <a:srgbClr val="00427D"/>
              </a:buClr>
              <a:buSzPts val="3600"/>
            </a:pPr>
            <a:r>
              <a:rPr lang="en-US" b="1">
                <a:solidFill>
                  <a:schemeClr val="accent4"/>
                </a:solidFill>
                <a:latin typeface="Arial"/>
                <a:cs typeface="Arial"/>
              </a:rPr>
              <a:t>What is Anaphylaxis?</a:t>
            </a:r>
            <a:endParaRPr b="1">
              <a:solidFill>
                <a:schemeClr val="accent4"/>
              </a:solidFill>
              <a:latin typeface="Arial"/>
              <a:cs typeface="Arial"/>
            </a:endParaRPr>
          </a:p>
        </p:txBody>
      </p:sp>
      <p:grpSp>
        <p:nvGrpSpPr>
          <p:cNvPr id="306" name="Google Shape;306;p22"/>
          <p:cNvGrpSpPr/>
          <p:nvPr/>
        </p:nvGrpSpPr>
        <p:grpSpPr>
          <a:xfrm>
            <a:off x="1341947" y="1660442"/>
            <a:ext cx="5094817" cy="5152877"/>
            <a:chOff x="0" y="792"/>
            <a:chExt cx="5094817" cy="5152877"/>
          </a:xfrm>
        </p:grpSpPr>
        <p:cxnSp>
          <p:nvCxnSpPr>
            <p:cNvPr id="307" name="Google Shape;307;p22"/>
            <p:cNvCxnSpPr/>
            <p:nvPr/>
          </p:nvCxnSpPr>
          <p:spPr>
            <a:xfrm>
              <a:off x="0" y="792"/>
              <a:ext cx="5094817" cy="0"/>
            </a:xfrm>
            <a:prstGeom prst="straightConnector1">
              <a:avLst/>
            </a:prstGeom>
            <a:solidFill>
              <a:srgbClr val="00B2AF"/>
            </a:solidFill>
            <a:ln w="12700" cap="flat" cmpd="sng">
              <a:solidFill>
                <a:srgbClr val="00B2AF"/>
              </a:solidFill>
              <a:prstDash val="solid"/>
              <a:miter lim="800000"/>
              <a:headEnd type="none" w="sm" len="sm"/>
              <a:tailEnd type="none" w="sm" len="sm"/>
            </a:ln>
          </p:spPr>
        </p:cxnSp>
        <p:sp>
          <p:nvSpPr>
            <p:cNvPr id="308" name="Google Shape;308;p22"/>
            <p:cNvSpPr/>
            <p:nvPr/>
          </p:nvSpPr>
          <p:spPr>
            <a:xfrm>
              <a:off x="0" y="792"/>
              <a:ext cx="5089841" cy="1848310"/>
            </a:xfrm>
            <a:prstGeom prst="rect">
              <a:avLst/>
            </a:prstGeom>
            <a:noFill/>
            <a:ln>
              <a:noFill/>
            </a:ln>
          </p:spPr>
          <p:txBody>
            <a:bodyPr spcFirstLastPara="1" wrap="square" lIns="91425" tIns="91425" rIns="91425" bIns="91425" anchor="ctr" anchorCtr="0">
              <a:noAutofit/>
            </a:bodyPr>
            <a:lstStyle/>
            <a:p>
              <a:endParaRPr/>
            </a:p>
          </p:txBody>
        </p:sp>
        <p:sp>
          <p:nvSpPr>
            <p:cNvPr id="309" name="Google Shape;309;p22"/>
            <p:cNvSpPr txBox="1"/>
            <p:nvPr/>
          </p:nvSpPr>
          <p:spPr>
            <a:xfrm>
              <a:off x="0" y="792"/>
              <a:ext cx="5089841" cy="1848310"/>
            </a:xfrm>
            <a:prstGeom prst="rect">
              <a:avLst/>
            </a:prstGeom>
            <a:noFill/>
            <a:ln>
              <a:noFill/>
            </a:ln>
          </p:spPr>
          <p:txBody>
            <a:bodyPr spcFirstLastPara="1" wrap="square" lIns="91425" tIns="91425" rIns="91425" bIns="91425" anchor="t" anchorCtr="0">
              <a:noAutofit/>
            </a:bodyPr>
            <a:lstStyle/>
            <a:p>
              <a:pPr>
                <a:lnSpc>
                  <a:spcPct val="90000"/>
                </a:lnSpc>
                <a:buClr>
                  <a:srgbClr val="3F3F3F"/>
                </a:buClr>
                <a:buSzPts val="2400"/>
              </a:pPr>
              <a:r>
                <a:rPr lang="en-US" sz="2400" dirty="0">
                  <a:latin typeface="Arial"/>
                  <a:ea typeface="Calibri"/>
                  <a:cs typeface="Calibri"/>
                  <a:sym typeface="Calibri"/>
                </a:rPr>
                <a:t>Anaphylaxis is a sudden onset of severe and potentially life-threatening symptoms that occur within minutes to hours of exposure to an allergen.</a:t>
              </a:r>
              <a:endParaRPr lang="en-US" sz="2400" dirty="0">
                <a:latin typeface="Arial"/>
                <a:ea typeface="Calibri"/>
                <a:cs typeface="Calibri"/>
              </a:endParaRPr>
            </a:p>
          </p:txBody>
        </p:sp>
        <p:cxnSp>
          <p:nvCxnSpPr>
            <p:cNvPr id="310" name="Google Shape;310;p22"/>
            <p:cNvCxnSpPr/>
            <p:nvPr/>
          </p:nvCxnSpPr>
          <p:spPr>
            <a:xfrm>
              <a:off x="0" y="1849102"/>
              <a:ext cx="5094817" cy="0"/>
            </a:xfrm>
            <a:prstGeom prst="straightConnector1">
              <a:avLst/>
            </a:prstGeom>
            <a:solidFill>
              <a:srgbClr val="00B2AF"/>
            </a:solidFill>
            <a:ln w="12700" cap="flat" cmpd="sng">
              <a:solidFill>
                <a:srgbClr val="00B2AF"/>
              </a:solidFill>
              <a:prstDash val="solid"/>
              <a:miter lim="800000"/>
              <a:headEnd type="none" w="sm" len="sm"/>
              <a:tailEnd type="none" w="sm" len="sm"/>
            </a:ln>
          </p:spPr>
        </p:cxnSp>
        <p:sp>
          <p:nvSpPr>
            <p:cNvPr id="311" name="Google Shape;311;p22"/>
            <p:cNvSpPr/>
            <p:nvPr/>
          </p:nvSpPr>
          <p:spPr>
            <a:xfrm>
              <a:off x="0" y="1849102"/>
              <a:ext cx="5089841" cy="1470455"/>
            </a:xfrm>
            <a:prstGeom prst="rect">
              <a:avLst/>
            </a:prstGeom>
            <a:noFill/>
            <a:ln>
              <a:noFill/>
            </a:ln>
          </p:spPr>
          <p:txBody>
            <a:bodyPr spcFirstLastPara="1" wrap="square" lIns="91425" tIns="91425" rIns="91425" bIns="91425" anchor="ctr" anchorCtr="0">
              <a:noAutofit/>
            </a:bodyPr>
            <a:lstStyle/>
            <a:p>
              <a:endParaRPr/>
            </a:p>
          </p:txBody>
        </p:sp>
        <p:sp>
          <p:nvSpPr>
            <p:cNvPr id="312" name="Google Shape;312;p22"/>
            <p:cNvSpPr txBox="1"/>
            <p:nvPr/>
          </p:nvSpPr>
          <p:spPr>
            <a:xfrm>
              <a:off x="0" y="1849102"/>
              <a:ext cx="5089841" cy="1470455"/>
            </a:xfrm>
            <a:prstGeom prst="rect">
              <a:avLst/>
            </a:prstGeom>
            <a:noFill/>
            <a:ln>
              <a:noFill/>
            </a:ln>
          </p:spPr>
          <p:txBody>
            <a:bodyPr spcFirstLastPara="1" wrap="square" lIns="91425" tIns="91425" rIns="91425" bIns="91425" anchor="t" anchorCtr="0">
              <a:noAutofit/>
            </a:bodyPr>
            <a:lstStyle/>
            <a:p>
              <a:pPr>
                <a:lnSpc>
                  <a:spcPct val="90000"/>
                </a:lnSpc>
                <a:buClr>
                  <a:srgbClr val="3F3F3F"/>
                </a:buClr>
                <a:buSzPts val="2400"/>
              </a:pPr>
              <a:r>
                <a:rPr lang="en-US" sz="2400" dirty="0">
                  <a:latin typeface="Arial"/>
                  <a:ea typeface="Calibri"/>
                  <a:cs typeface="Calibri"/>
                  <a:sym typeface="Calibri"/>
                </a:rPr>
                <a:t>The blood pressure falls, the pulse becomes weak, </a:t>
              </a:r>
              <a:r>
                <a:rPr lang="en-US" sz="2400" b="1" dirty="0">
                  <a:latin typeface="Arial"/>
                  <a:ea typeface="Calibri"/>
                  <a:cs typeface="Calibri"/>
                  <a:sym typeface="Calibri"/>
                </a:rPr>
                <a:t>AND DEATH CAN OCCUR</a:t>
              </a:r>
              <a:r>
                <a:rPr lang="en-US" sz="2400" dirty="0">
                  <a:latin typeface="Arial"/>
                  <a:ea typeface="Calibri"/>
                  <a:cs typeface="Calibri"/>
                  <a:sym typeface="Calibri"/>
                </a:rPr>
                <a:t>. </a:t>
              </a:r>
              <a:endParaRPr lang="en-US" sz="2400" dirty="0">
                <a:latin typeface="Arial"/>
                <a:ea typeface="Calibri"/>
                <a:cs typeface="Calibri"/>
              </a:endParaRPr>
            </a:p>
          </p:txBody>
        </p:sp>
        <p:cxnSp>
          <p:nvCxnSpPr>
            <p:cNvPr id="313" name="Google Shape;313;p22"/>
            <p:cNvCxnSpPr/>
            <p:nvPr/>
          </p:nvCxnSpPr>
          <p:spPr>
            <a:xfrm>
              <a:off x="0" y="3319558"/>
              <a:ext cx="5094817" cy="0"/>
            </a:xfrm>
            <a:prstGeom prst="straightConnector1">
              <a:avLst/>
            </a:prstGeom>
            <a:solidFill>
              <a:srgbClr val="00B2AF"/>
            </a:solidFill>
            <a:ln w="12700" cap="flat" cmpd="sng">
              <a:solidFill>
                <a:srgbClr val="00B2AF"/>
              </a:solidFill>
              <a:prstDash val="solid"/>
              <a:miter lim="800000"/>
              <a:headEnd type="none" w="sm" len="sm"/>
              <a:tailEnd type="none" w="sm" len="sm"/>
            </a:ln>
          </p:spPr>
        </p:cxnSp>
        <p:sp>
          <p:nvSpPr>
            <p:cNvPr id="314" name="Google Shape;314;p22"/>
            <p:cNvSpPr/>
            <p:nvPr/>
          </p:nvSpPr>
          <p:spPr>
            <a:xfrm>
              <a:off x="0" y="3319558"/>
              <a:ext cx="5089841" cy="1834111"/>
            </a:xfrm>
            <a:prstGeom prst="rect">
              <a:avLst/>
            </a:prstGeom>
            <a:noFill/>
            <a:ln>
              <a:noFill/>
            </a:ln>
          </p:spPr>
          <p:txBody>
            <a:bodyPr spcFirstLastPara="1" wrap="square" lIns="91425" tIns="91425" rIns="91425" bIns="91425" anchor="ctr" anchorCtr="0">
              <a:noAutofit/>
            </a:bodyPr>
            <a:lstStyle/>
            <a:p>
              <a:endParaRPr/>
            </a:p>
          </p:txBody>
        </p:sp>
        <p:sp>
          <p:nvSpPr>
            <p:cNvPr id="315" name="Google Shape;315;p22"/>
            <p:cNvSpPr txBox="1"/>
            <p:nvPr/>
          </p:nvSpPr>
          <p:spPr>
            <a:xfrm>
              <a:off x="0" y="3319558"/>
              <a:ext cx="5089841" cy="1834111"/>
            </a:xfrm>
            <a:prstGeom prst="rect">
              <a:avLst/>
            </a:prstGeom>
            <a:noFill/>
            <a:ln>
              <a:noFill/>
            </a:ln>
          </p:spPr>
          <p:txBody>
            <a:bodyPr spcFirstLastPara="1" wrap="square" lIns="91425" tIns="91425" rIns="91425" bIns="91425" anchor="t" anchorCtr="0">
              <a:noAutofit/>
            </a:bodyPr>
            <a:lstStyle/>
            <a:p>
              <a:pPr>
                <a:lnSpc>
                  <a:spcPct val="90000"/>
                </a:lnSpc>
                <a:buClr>
                  <a:srgbClr val="3F3F3F"/>
                </a:buClr>
                <a:buSzPts val="2400"/>
              </a:pPr>
              <a:r>
                <a:rPr lang="en-US" sz="2400" dirty="0">
                  <a:latin typeface="Arial"/>
                  <a:ea typeface="Calibri"/>
                  <a:cs typeface="Calibri"/>
                  <a:sym typeface="Calibri"/>
                </a:rPr>
                <a:t>While it is not common in school, </a:t>
              </a:r>
              <a:r>
                <a:rPr lang="en-US" sz="2400" u="sng" dirty="0">
                  <a:latin typeface="Arial"/>
                  <a:ea typeface="Calibri"/>
                  <a:cs typeface="Calibri"/>
                  <a:sym typeface="Calibri"/>
                </a:rPr>
                <a:t>you</a:t>
              </a:r>
              <a:r>
                <a:rPr lang="en-US" sz="2400" dirty="0">
                  <a:latin typeface="Arial"/>
                  <a:ea typeface="Calibri"/>
                  <a:cs typeface="Calibri"/>
                  <a:sym typeface="Calibri"/>
                </a:rPr>
                <a:t> </a:t>
              </a:r>
              <a:r>
                <a:rPr lang="en-US" sz="2400" u="sng" dirty="0">
                  <a:latin typeface="Arial"/>
                  <a:ea typeface="Calibri"/>
                  <a:cs typeface="Calibri"/>
                  <a:sym typeface="Calibri"/>
                </a:rPr>
                <a:t>must be prepared</a:t>
              </a:r>
              <a:r>
                <a:rPr lang="en-US" sz="2400" dirty="0">
                  <a:latin typeface="Arial"/>
                  <a:ea typeface="Calibri"/>
                  <a:cs typeface="Calibri"/>
                  <a:sym typeface="Calibri"/>
                </a:rPr>
                <a:t> to respond immediately to this type of emergency! </a:t>
              </a:r>
              <a:endParaRPr lang="en-US" sz="2400" dirty="0">
                <a:latin typeface="Arial"/>
                <a:ea typeface="Calibri"/>
                <a:cs typeface="Calibri"/>
              </a:endParaRPr>
            </a:p>
          </p:txBody>
        </p:sp>
      </p:grpSp>
      <p:pic>
        <p:nvPicPr>
          <p:cNvPr id="317" name="Google Shape;317;p22" descr="Free Emergency Pictures, Download Free Emergency Pictures png images, Free  ClipArts on Clipart Library"/>
          <p:cNvPicPr preferRelativeResize="0"/>
          <p:nvPr/>
        </p:nvPicPr>
        <p:blipFill rotWithShape="1">
          <a:blip r:embed="rId3">
            <a:alphaModFix/>
          </a:blip>
          <a:srcRect/>
          <a:stretch/>
        </p:blipFill>
        <p:spPr>
          <a:xfrm>
            <a:off x="7409653" y="1841911"/>
            <a:ext cx="2873965" cy="239497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3"/>
          <p:cNvSpPr txBox="1">
            <a:spLocks noGrp="1"/>
          </p:cNvSpPr>
          <p:nvPr>
            <p:ph type="title"/>
          </p:nvPr>
        </p:nvSpPr>
        <p:spPr>
          <a:xfrm>
            <a:off x="2051052" y="578487"/>
            <a:ext cx="8142817" cy="882615"/>
          </a:xfrm>
          <a:prstGeom prst="rect">
            <a:avLst/>
          </a:prstGeom>
          <a:noFill/>
          <a:ln>
            <a:noFill/>
          </a:ln>
        </p:spPr>
        <p:txBody>
          <a:bodyPr spcFirstLastPara="1" vert="horz" wrap="square" lIns="91425" tIns="45700" rIns="91425" bIns="45700" rtlCol="0" anchor="ctr" anchorCtr="0">
            <a:normAutofit fontScale="90000"/>
          </a:bodyPr>
          <a:lstStyle/>
          <a:p>
            <a:pPr algn="ctr">
              <a:buClr>
                <a:srgbClr val="00427D"/>
              </a:buClr>
              <a:buSzPct val="100000"/>
            </a:pPr>
            <a:r>
              <a:rPr lang="en-US" b="1">
                <a:solidFill>
                  <a:schemeClr val="accent4"/>
                </a:solidFill>
                <a:latin typeface="Arial"/>
                <a:cs typeface="Arial"/>
              </a:rPr>
              <a:t>Timing of an Anaphylactic Event</a:t>
            </a:r>
            <a:br>
              <a:rPr lang="en-US">
                <a:latin typeface="Arial"/>
              </a:rPr>
            </a:br>
            <a:endParaRPr lang="en-US">
              <a:latin typeface="Arial"/>
              <a:cs typeface="Arial"/>
            </a:endParaRPr>
          </a:p>
        </p:txBody>
      </p:sp>
      <p:sp>
        <p:nvSpPr>
          <p:cNvPr id="324" name="Google Shape;324;p23"/>
          <p:cNvSpPr txBox="1">
            <a:spLocks noGrp="1"/>
          </p:cNvSpPr>
          <p:nvPr>
            <p:ph type="body" idx="1"/>
          </p:nvPr>
        </p:nvSpPr>
        <p:spPr>
          <a:xfrm>
            <a:off x="1907996" y="1683952"/>
            <a:ext cx="4420428" cy="3891268"/>
          </a:xfrm>
          <a:prstGeom prst="rect">
            <a:avLst/>
          </a:prstGeom>
          <a:noFill/>
          <a:ln>
            <a:noFill/>
          </a:ln>
        </p:spPr>
        <p:txBody>
          <a:bodyPr spcFirstLastPara="1" vert="horz" wrap="square" lIns="91425" tIns="45700" rIns="91425" bIns="45700" rtlCol="0" anchor="t" anchorCtr="0">
            <a:normAutofit lnSpcReduction="10000"/>
          </a:bodyPr>
          <a:lstStyle/>
          <a:p>
            <a:pPr marL="0" indent="0" algn="ctr">
              <a:spcBef>
                <a:spcPts val="0"/>
              </a:spcBef>
              <a:buClr>
                <a:srgbClr val="D52D0F"/>
              </a:buClr>
              <a:buSzPts val="2800"/>
              <a:buNone/>
            </a:pPr>
            <a:r>
              <a:rPr lang="en-US" dirty="0">
                <a:solidFill>
                  <a:srgbClr val="D52D0F"/>
                </a:solidFill>
                <a:latin typeface="Arial"/>
                <a:cs typeface="Arial"/>
              </a:rPr>
              <a:t>BE AWARE…..</a:t>
            </a:r>
          </a:p>
          <a:p>
            <a:pPr marL="0" indent="0" algn="ctr">
              <a:buSzPts val="1400"/>
              <a:buNone/>
            </a:pPr>
            <a:endParaRPr sz="1400">
              <a:latin typeface="Arial"/>
              <a:cs typeface="Arial"/>
            </a:endParaRPr>
          </a:p>
          <a:p>
            <a:pPr marL="0" indent="0" algn="ctr">
              <a:lnSpc>
                <a:spcPct val="100000"/>
              </a:lnSpc>
              <a:buClr>
                <a:srgbClr val="3F3F3F"/>
              </a:buClr>
              <a:buSzPts val="2800"/>
              <a:buNone/>
            </a:pPr>
            <a:r>
              <a:rPr lang="en-US" dirty="0">
                <a:latin typeface="Arial"/>
                <a:cs typeface="Arial"/>
              </a:rPr>
              <a:t>Symptoms generally start </a:t>
            </a:r>
            <a:r>
              <a:rPr lang="en-US" b="1" dirty="0">
                <a:latin typeface="Arial"/>
                <a:cs typeface="Arial"/>
              </a:rPr>
              <a:t>5-30 minutes after exposure </a:t>
            </a:r>
            <a:r>
              <a:rPr lang="en-US" dirty="0">
                <a:latin typeface="Arial"/>
                <a:cs typeface="Arial"/>
              </a:rPr>
              <a:t>to an allergen but can start within seconds or </a:t>
            </a:r>
            <a:r>
              <a:rPr lang="en-US" b="1" dirty="0">
                <a:latin typeface="Arial"/>
                <a:cs typeface="Arial"/>
              </a:rPr>
              <a:t>may be delayed </a:t>
            </a:r>
            <a:r>
              <a:rPr lang="en-US" dirty="0">
                <a:latin typeface="Arial"/>
                <a:cs typeface="Arial"/>
              </a:rPr>
              <a:t>even up to a couple hours.</a:t>
            </a:r>
            <a:endParaRPr dirty="0">
              <a:latin typeface="Arial"/>
              <a:cs typeface="Arial"/>
            </a:endParaRPr>
          </a:p>
          <a:p>
            <a:pPr marL="0" indent="0" algn="ctr">
              <a:buSzPts val="2800"/>
              <a:buNone/>
            </a:pPr>
            <a:endParaRPr dirty="0">
              <a:latin typeface="Arial"/>
              <a:cs typeface="Arial"/>
            </a:endParaRPr>
          </a:p>
        </p:txBody>
      </p:sp>
      <p:pic>
        <p:nvPicPr>
          <p:cNvPr id="325" name="Google Shape;325;p23" descr="Half face clock on a wall"/>
          <p:cNvPicPr preferRelativeResize="0"/>
          <p:nvPr/>
        </p:nvPicPr>
        <p:blipFill rotWithShape="1">
          <a:blip r:embed="rId3">
            <a:alphaModFix/>
          </a:blip>
          <a:srcRect/>
          <a:stretch/>
        </p:blipFill>
        <p:spPr>
          <a:xfrm>
            <a:off x="6328424" y="1683955"/>
            <a:ext cx="4028574" cy="289905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4"/>
          <p:cNvSpPr txBox="1">
            <a:spLocks noGrp="1"/>
          </p:cNvSpPr>
          <p:nvPr>
            <p:ph type="title"/>
          </p:nvPr>
        </p:nvSpPr>
        <p:spPr>
          <a:xfrm>
            <a:off x="2152650" y="306643"/>
            <a:ext cx="7886702" cy="882615"/>
          </a:xfrm>
          <a:prstGeom prst="rect">
            <a:avLst/>
          </a:prstGeom>
          <a:noFill/>
          <a:ln>
            <a:noFill/>
          </a:ln>
        </p:spPr>
        <p:txBody>
          <a:bodyPr spcFirstLastPara="1" vert="horz" wrap="square" lIns="91425" tIns="45700" rIns="91425" bIns="45700" rtlCol="0" anchor="ctr" anchorCtr="0">
            <a:noAutofit/>
          </a:bodyPr>
          <a:lstStyle/>
          <a:p>
            <a:pPr algn="ctr">
              <a:buClr>
                <a:srgbClr val="00427D"/>
              </a:buClr>
              <a:buSzPts val="3600"/>
            </a:pPr>
            <a:r>
              <a:rPr lang="en-US" b="1">
                <a:solidFill>
                  <a:schemeClr val="accent4"/>
                </a:solidFill>
                <a:latin typeface="Arial"/>
                <a:cs typeface="Arial"/>
              </a:rPr>
              <a:t>Anaphylaxis Triggers</a:t>
            </a:r>
            <a:endParaRPr b="1">
              <a:solidFill>
                <a:schemeClr val="accent4"/>
              </a:solidFill>
              <a:latin typeface="Arial"/>
              <a:cs typeface="Arial"/>
            </a:endParaRPr>
          </a:p>
        </p:txBody>
      </p:sp>
      <p:sp>
        <p:nvSpPr>
          <p:cNvPr id="333" name="Google Shape;333;p24"/>
          <p:cNvSpPr txBox="1">
            <a:spLocks noGrp="1"/>
          </p:cNvSpPr>
          <p:nvPr>
            <p:ph type="body" idx="1"/>
          </p:nvPr>
        </p:nvSpPr>
        <p:spPr>
          <a:xfrm>
            <a:off x="2152650" y="1678267"/>
            <a:ext cx="3563340" cy="2186531"/>
          </a:xfrm>
          <a:prstGeom prst="rect">
            <a:avLst/>
          </a:prstGeom>
          <a:noFill/>
          <a:ln>
            <a:noFill/>
          </a:ln>
        </p:spPr>
        <p:txBody>
          <a:bodyPr spcFirstLastPara="1" vert="horz" wrap="square" lIns="91425" tIns="45700" rIns="91425" bIns="45700" rtlCol="0" anchor="t" anchorCtr="0">
            <a:normAutofit/>
          </a:bodyPr>
          <a:lstStyle/>
          <a:p>
            <a:pPr marL="0" indent="0">
              <a:spcBef>
                <a:spcPts val="0"/>
              </a:spcBef>
              <a:buClr>
                <a:srgbClr val="3F3F3F"/>
              </a:buClr>
              <a:buSzPts val="2400"/>
              <a:buNone/>
            </a:pPr>
            <a:r>
              <a:rPr lang="en-US" sz="2400" dirty="0">
                <a:latin typeface="Arial"/>
                <a:cs typeface="Arial"/>
              </a:rPr>
              <a:t>Most common triggers:</a:t>
            </a:r>
          </a:p>
          <a:p>
            <a:pPr lvl="1">
              <a:spcBef>
                <a:spcPts val="1200"/>
              </a:spcBef>
              <a:buClr>
                <a:srgbClr val="3F3F3F"/>
              </a:buClr>
              <a:buSzPts val="2400"/>
            </a:pPr>
            <a:r>
              <a:rPr lang="en-US" dirty="0">
                <a:latin typeface="Arial"/>
                <a:cs typeface="Arial"/>
              </a:rPr>
              <a:t>Foods (31%) </a:t>
            </a:r>
            <a:endParaRPr dirty="0">
              <a:latin typeface="Arial"/>
              <a:cs typeface="Arial"/>
            </a:endParaRPr>
          </a:p>
          <a:p>
            <a:pPr lvl="1">
              <a:spcBef>
                <a:spcPts val="1200"/>
              </a:spcBef>
              <a:buClr>
                <a:srgbClr val="3F3F3F"/>
              </a:buClr>
              <a:buSzPts val="2400"/>
            </a:pPr>
            <a:r>
              <a:rPr lang="en-US" dirty="0">
                <a:latin typeface="Arial"/>
                <a:cs typeface="Arial"/>
              </a:rPr>
              <a:t>Medication (34%) </a:t>
            </a:r>
            <a:endParaRPr dirty="0">
              <a:latin typeface="Arial"/>
              <a:cs typeface="Arial"/>
            </a:endParaRPr>
          </a:p>
          <a:p>
            <a:pPr lvl="1">
              <a:spcBef>
                <a:spcPts val="1200"/>
              </a:spcBef>
              <a:buClr>
                <a:srgbClr val="3F3F3F"/>
              </a:buClr>
              <a:buSzPts val="2400"/>
            </a:pPr>
            <a:r>
              <a:rPr lang="en-US" dirty="0">
                <a:latin typeface="Arial"/>
                <a:cs typeface="Arial"/>
              </a:rPr>
              <a:t>Insect sting (20%) </a:t>
            </a:r>
            <a:endParaRPr dirty="0">
              <a:latin typeface="Arial"/>
              <a:cs typeface="Arial"/>
            </a:endParaRPr>
          </a:p>
          <a:p>
            <a:pPr marL="457200" lvl="1" indent="0">
              <a:spcBef>
                <a:spcPts val="1200"/>
              </a:spcBef>
              <a:buSzPts val="2400"/>
              <a:buNone/>
            </a:pPr>
            <a:endParaRPr dirty="0">
              <a:latin typeface="Arial"/>
              <a:ea typeface="Calibri"/>
              <a:cs typeface="Calibri"/>
            </a:endParaRPr>
          </a:p>
        </p:txBody>
      </p:sp>
      <p:sp>
        <p:nvSpPr>
          <p:cNvPr id="334" name="Google Shape;334;p24"/>
          <p:cNvSpPr txBox="1"/>
          <p:nvPr/>
        </p:nvSpPr>
        <p:spPr>
          <a:xfrm>
            <a:off x="2152650" y="5856436"/>
            <a:ext cx="3126986" cy="553957"/>
          </a:xfrm>
          <a:prstGeom prst="rect">
            <a:avLst/>
          </a:prstGeom>
          <a:noFill/>
          <a:ln>
            <a:noFill/>
          </a:ln>
        </p:spPr>
        <p:txBody>
          <a:bodyPr spcFirstLastPara="1" wrap="square" lIns="91425" tIns="45700" rIns="91425" bIns="45700" anchor="t" anchorCtr="0">
            <a:spAutoFit/>
          </a:bodyPr>
          <a:lstStyle/>
          <a:p>
            <a:r>
              <a:rPr lang="en-US" sz="1200">
                <a:solidFill>
                  <a:schemeClr val="dk1"/>
                </a:solidFill>
                <a:latin typeface="Arial"/>
                <a:ea typeface="Calibri"/>
                <a:cs typeface="Calibri"/>
                <a:sym typeface="Calibri"/>
              </a:rPr>
              <a:t>Source: Allergy &amp; Asthma Network</a:t>
            </a:r>
            <a:endParaRPr lang="en-US">
              <a:solidFill>
                <a:schemeClr val="dk1"/>
              </a:solidFill>
              <a:latin typeface="Arial"/>
              <a:cs typeface="Arial"/>
            </a:endParaRPr>
          </a:p>
          <a:p>
            <a:endParaRPr>
              <a:solidFill>
                <a:schemeClr val="dk1"/>
              </a:solidFill>
              <a:latin typeface="Arial"/>
              <a:ea typeface="Calibri"/>
              <a:cs typeface="Calibri"/>
            </a:endParaRPr>
          </a:p>
        </p:txBody>
      </p:sp>
      <p:pic>
        <p:nvPicPr>
          <p:cNvPr id="335" name="Google Shape;335;p24"/>
          <p:cNvPicPr preferRelativeResize="0"/>
          <p:nvPr/>
        </p:nvPicPr>
        <p:blipFill rotWithShape="1">
          <a:blip r:embed="rId3">
            <a:alphaModFix/>
          </a:blip>
          <a:srcRect/>
          <a:stretch/>
        </p:blipFill>
        <p:spPr>
          <a:xfrm>
            <a:off x="5715993" y="1189255"/>
            <a:ext cx="4764973" cy="2858984"/>
          </a:xfrm>
          <a:prstGeom prst="rect">
            <a:avLst/>
          </a:prstGeom>
          <a:noFill/>
          <a:ln>
            <a:noFill/>
          </a:ln>
        </p:spPr>
      </p:pic>
      <p:sp>
        <p:nvSpPr>
          <p:cNvPr id="336" name="Google Shape;336;p24"/>
          <p:cNvSpPr txBox="1"/>
          <p:nvPr/>
        </p:nvSpPr>
        <p:spPr>
          <a:xfrm>
            <a:off x="2152650" y="4007527"/>
            <a:ext cx="5259532" cy="1846659"/>
          </a:xfrm>
          <a:prstGeom prst="rect">
            <a:avLst/>
          </a:prstGeom>
          <a:noFill/>
          <a:ln>
            <a:noFill/>
          </a:ln>
        </p:spPr>
        <p:txBody>
          <a:bodyPr spcFirstLastPara="1" wrap="square" lIns="91425" tIns="45700" rIns="91425" bIns="45700" anchor="t" anchorCtr="0">
            <a:spAutoFit/>
          </a:bodyPr>
          <a:lstStyle/>
          <a:p>
            <a:r>
              <a:rPr lang="en-US" sz="2400">
                <a:solidFill>
                  <a:srgbClr val="D52D0F"/>
                </a:solidFill>
                <a:latin typeface="Arial"/>
                <a:cs typeface="Arial"/>
              </a:rPr>
              <a:t>While it is important to understand what caused the anaphylaxis, your </a:t>
            </a:r>
            <a:r>
              <a:rPr lang="en-US" sz="2400" b="1">
                <a:solidFill>
                  <a:srgbClr val="D52D0F"/>
                </a:solidFill>
                <a:latin typeface="Arial"/>
                <a:cs typeface="Arial"/>
              </a:rPr>
              <a:t>#1 goal </a:t>
            </a:r>
            <a:r>
              <a:rPr lang="en-US" sz="2400">
                <a:solidFill>
                  <a:srgbClr val="D52D0F"/>
                </a:solidFill>
                <a:latin typeface="Arial"/>
                <a:cs typeface="Arial"/>
              </a:rPr>
              <a:t>is to treat the person and keep them safe.</a:t>
            </a:r>
            <a:endParaRPr lang="en-US">
              <a:latin typeface="Arial"/>
              <a:cs typeface="Arial"/>
            </a:endParaRPr>
          </a:p>
          <a:p>
            <a:endParaRPr>
              <a:solidFill>
                <a:schemeClr val="dk1"/>
              </a:solidFill>
              <a:latin typeface="Arial"/>
              <a:ea typeface="Calibri"/>
              <a:cs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25"/>
          <p:cNvSpPr txBox="1">
            <a:spLocks noGrp="1"/>
          </p:cNvSpPr>
          <p:nvPr>
            <p:ph type="title" idx="4294967295"/>
          </p:nvPr>
        </p:nvSpPr>
        <p:spPr>
          <a:xfrm>
            <a:off x="403482" y="172204"/>
            <a:ext cx="8139112" cy="896938"/>
          </a:xfrm>
          <a:prstGeom prst="rect">
            <a:avLst/>
          </a:prstGeom>
          <a:noFill/>
          <a:ln>
            <a:noFill/>
          </a:ln>
        </p:spPr>
        <p:txBody>
          <a:bodyPr spcFirstLastPara="1" vert="horz" wrap="square" lIns="91425" tIns="45700" rIns="91425" bIns="45700" rtlCol="0" anchor="ctr" anchorCtr="0">
            <a:normAutofit/>
          </a:bodyPr>
          <a:lstStyle/>
          <a:p>
            <a:pPr>
              <a:buClr>
                <a:srgbClr val="00427D"/>
              </a:buClr>
              <a:buSzPts val="3600"/>
            </a:pPr>
            <a:r>
              <a:rPr lang="en-US" b="1">
                <a:solidFill>
                  <a:schemeClr val="accent4"/>
                </a:solidFill>
                <a:latin typeface="Arial"/>
                <a:cs typeface="Arial"/>
              </a:rPr>
              <a:t>Symptoms of Anaphylaxis</a:t>
            </a:r>
          </a:p>
        </p:txBody>
      </p:sp>
      <p:sp>
        <p:nvSpPr>
          <p:cNvPr id="345" name="Google Shape;345;p25"/>
          <p:cNvSpPr txBox="1"/>
          <p:nvPr/>
        </p:nvSpPr>
        <p:spPr>
          <a:xfrm>
            <a:off x="3923877" y="1254316"/>
            <a:ext cx="4613714" cy="4154943"/>
          </a:xfrm>
          <a:prstGeom prst="rect">
            <a:avLst/>
          </a:prstGeom>
          <a:noFill/>
          <a:ln>
            <a:noFill/>
          </a:ln>
        </p:spPr>
        <p:txBody>
          <a:bodyPr spcFirstLastPara="1" wrap="square" lIns="91425" tIns="45700" rIns="91425" bIns="45700" anchor="t" anchorCtr="0">
            <a:spAutoFit/>
          </a:bodyPr>
          <a:lstStyle/>
          <a:p>
            <a:r>
              <a:rPr lang="en-US" sz="2400" u="sng" dirty="0">
                <a:latin typeface="Arial"/>
                <a:cs typeface="Arial"/>
              </a:rPr>
              <a:t>Skin</a:t>
            </a:r>
            <a:r>
              <a:rPr lang="en-US" sz="2400" dirty="0">
                <a:latin typeface="Arial"/>
                <a:cs typeface="Arial"/>
              </a:rPr>
              <a:t>: </a:t>
            </a:r>
            <a:endParaRPr lang="en-US">
              <a:latin typeface="Aptos" panose="02110004020202020204"/>
              <a:cs typeface="Arial"/>
            </a:endParaRPr>
          </a:p>
          <a:p>
            <a:pPr marL="342900" indent="-342900">
              <a:buFont typeface="Arial"/>
              <a:buChar char="•"/>
            </a:pPr>
            <a:r>
              <a:rPr lang="en-US" sz="2400" dirty="0">
                <a:latin typeface="Arial"/>
                <a:cs typeface="Arial"/>
              </a:rPr>
              <a:t>Warmth </a:t>
            </a:r>
            <a:endParaRPr lang="en-US" dirty="0">
              <a:latin typeface="Aptos" panose="02110004020202020204"/>
              <a:cs typeface="Arial"/>
            </a:endParaRPr>
          </a:p>
          <a:p>
            <a:pPr marL="342900" indent="-342900">
              <a:buFont typeface="Arial"/>
              <a:buChar char="•"/>
            </a:pPr>
            <a:r>
              <a:rPr lang="en-US" sz="2400" dirty="0">
                <a:latin typeface="Arial"/>
                <a:cs typeface="Arial"/>
              </a:rPr>
              <a:t>Itching and/or tingling of underarms/groin </a:t>
            </a:r>
            <a:endParaRPr lang="en-US" dirty="0">
              <a:latin typeface="Aptos" panose="02110004020202020204"/>
              <a:cs typeface="Arial"/>
            </a:endParaRPr>
          </a:p>
          <a:p>
            <a:pPr marL="342900" indent="-342900">
              <a:buFont typeface="Arial"/>
              <a:buChar char="•"/>
            </a:pPr>
            <a:r>
              <a:rPr lang="en-US" sz="2400" dirty="0">
                <a:latin typeface="Arial"/>
                <a:cs typeface="Arial"/>
              </a:rPr>
              <a:t>Flushing </a:t>
            </a:r>
            <a:endParaRPr lang="en-US" dirty="0">
              <a:latin typeface="Aptos" panose="02110004020202020204"/>
              <a:cs typeface="Arial"/>
            </a:endParaRPr>
          </a:p>
          <a:p>
            <a:pPr marL="342900" indent="-342900">
              <a:buFont typeface="Arial"/>
              <a:buChar char="•"/>
            </a:pPr>
            <a:r>
              <a:rPr lang="en-US" sz="2400" dirty="0">
                <a:latin typeface="Arial"/>
                <a:cs typeface="Arial"/>
              </a:rPr>
              <a:t>Hives</a:t>
            </a:r>
            <a:endParaRPr lang="en-US" dirty="0"/>
          </a:p>
          <a:p>
            <a:pPr marL="342900" indent="-342900">
              <a:buFont typeface="Arial" panose="020B0604020202020204" pitchFamily="34" charset="0"/>
              <a:buChar char="•"/>
            </a:pPr>
            <a:endParaRPr lang="en-US" sz="2400" u="sng" dirty="0">
              <a:latin typeface="Arial"/>
              <a:cs typeface="Arial"/>
            </a:endParaRPr>
          </a:p>
          <a:p>
            <a:r>
              <a:rPr lang="en-US" sz="2400" u="sng" dirty="0">
                <a:latin typeface="Arial"/>
                <a:cs typeface="Arial"/>
              </a:rPr>
              <a:t>Abdominal</a:t>
            </a:r>
            <a:r>
              <a:rPr lang="en-US" sz="2400" dirty="0">
                <a:latin typeface="Arial"/>
                <a:cs typeface="Arial"/>
              </a:rPr>
              <a:t>: </a:t>
            </a:r>
          </a:p>
          <a:p>
            <a:pPr marL="342900" indent="-342900">
              <a:buFont typeface="Arial"/>
              <a:buChar char="•"/>
            </a:pPr>
            <a:r>
              <a:rPr lang="en-US" sz="2400" dirty="0">
                <a:latin typeface="Arial"/>
                <a:cs typeface="Arial"/>
              </a:rPr>
              <a:t>Pain </a:t>
            </a:r>
          </a:p>
          <a:p>
            <a:pPr marL="342900" indent="-342900">
              <a:buFont typeface="Arial"/>
              <a:buChar char="•"/>
            </a:pPr>
            <a:r>
              <a:rPr lang="en-US" sz="2400" dirty="0">
                <a:latin typeface="Arial"/>
                <a:cs typeface="Arial"/>
              </a:rPr>
              <a:t>Nausea and vomiting </a:t>
            </a:r>
          </a:p>
          <a:p>
            <a:pPr marL="342900" indent="-342900">
              <a:buFont typeface="Arial"/>
              <a:buChar char="•"/>
            </a:pPr>
            <a:r>
              <a:rPr lang="en-US" sz="2400" dirty="0">
                <a:latin typeface="Arial"/>
                <a:cs typeface="Arial"/>
              </a:rPr>
              <a:t>Diarrhea</a:t>
            </a:r>
            <a:endParaRPr sz="2400" dirty="0">
              <a:latin typeface="Arial"/>
              <a:ea typeface="Calibri"/>
              <a:cs typeface="Arial"/>
            </a:endParaRPr>
          </a:p>
        </p:txBody>
      </p:sp>
      <p:sp>
        <p:nvSpPr>
          <p:cNvPr id="346" name="Google Shape;346;p25"/>
          <p:cNvSpPr/>
          <p:nvPr/>
        </p:nvSpPr>
        <p:spPr>
          <a:xfrm>
            <a:off x="8126541" y="526953"/>
            <a:ext cx="3207023" cy="4453485"/>
          </a:xfrm>
          <a:prstGeom prst="leftArrowCallout">
            <a:avLst>
              <a:gd name="adj1" fmla="val 25000"/>
              <a:gd name="adj2" fmla="val 25000"/>
              <a:gd name="adj3" fmla="val 25000"/>
              <a:gd name="adj4" fmla="val 64977"/>
            </a:avLst>
          </a:prstGeom>
          <a:solidFill>
            <a:schemeClr val="accent1"/>
          </a:solidFill>
          <a:ln w="12700" cap="flat" cmpd="sng">
            <a:solidFill>
              <a:srgbClr val="008180"/>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200" b="1">
                <a:solidFill>
                  <a:schemeClr val="lt1"/>
                </a:solidFill>
                <a:latin typeface="Arial"/>
                <a:cs typeface="Arial"/>
              </a:rPr>
              <a:t>Any of these symptoms may occur within seconds. The more immediate the reaction, the more severe the reaction may become.</a:t>
            </a:r>
            <a:endParaRPr lang="en-US">
              <a:solidFill>
                <a:schemeClr val="lt1"/>
              </a:solidFill>
              <a:latin typeface="Arial"/>
              <a:cs typeface="Arial"/>
            </a:endParaRPr>
          </a:p>
        </p:txBody>
      </p:sp>
      <p:pic>
        <p:nvPicPr>
          <p:cNvPr id="4" name="Picture 3" descr="undefined">
            <a:extLst>
              <a:ext uri="{FF2B5EF4-FFF2-40B4-BE49-F238E27FC236}">
                <a16:creationId xmlns:a16="http://schemas.microsoft.com/office/drawing/2014/main" id="{C93EAA90-4E9C-4532-757C-AB33CBA03EAC}"/>
              </a:ext>
            </a:extLst>
          </p:cNvPr>
          <p:cNvPicPr>
            <a:picLocks noChangeAspect="1"/>
          </p:cNvPicPr>
          <p:nvPr/>
        </p:nvPicPr>
        <p:blipFill>
          <a:blip r:embed="rId3"/>
          <a:stretch>
            <a:fillRect/>
          </a:stretch>
        </p:blipFill>
        <p:spPr>
          <a:xfrm>
            <a:off x="937410" y="1450554"/>
            <a:ext cx="2430939" cy="3525398"/>
          </a:xfrm>
          <a:prstGeom prst="rect">
            <a:avLst/>
          </a:prstGeom>
        </p:spPr>
      </p:pic>
      <p:sp>
        <p:nvSpPr>
          <p:cNvPr id="5" name="TextBox 4">
            <a:extLst>
              <a:ext uri="{FF2B5EF4-FFF2-40B4-BE49-F238E27FC236}">
                <a16:creationId xmlns:a16="http://schemas.microsoft.com/office/drawing/2014/main" id="{F4CFA814-4CF2-B07E-57E3-B140053AC9F0}"/>
              </a:ext>
            </a:extLst>
          </p:cNvPr>
          <p:cNvSpPr txBox="1"/>
          <p:nvPr/>
        </p:nvSpPr>
        <p:spPr>
          <a:xfrm>
            <a:off x="785870" y="5064087"/>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By James Heilman, MD - Own work, CC BY-SA 3.0, https://commons.wikimedia.org/w/index.php?curid=9445432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2">
          <a:extLst>
            <a:ext uri="{FF2B5EF4-FFF2-40B4-BE49-F238E27FC236}">
              <a16:creationId xmlns:a16="http://schemas.microsoft.com/office/drawing/2014/main" id="{47F79D72-6131-8035-D6AC-A9D32A0B1FA0}"/>
            </a:ext>
          </a:extLst>
        </p:cNvPr>
        <p:cNvGrpSpPr/>
        <p:nvPr/>
      </p:nvGrpSpPr>
      <p:grpSpPr>
        <a:xfrm>
          <a:off x="0" y="0"/>
          <a:ext cx="0" cy="0"/>
          <a:chOff x="0" y="0"/>
          <a:chExt cx="0" cy="0"/>
        </a:xfrm>
      </p:grpSpPr>
      <p:sp>
        <p:nvSpPr>
          <p:cNvPr id="343" name="Google Shape;343;p25">
            <a:extLst>
              <a:ext uri="{FF2B5EF4-FFF2-40B4-BE49-F238E27FC236}">
                <a16:creationId xmlns:a16="http://schemas.microsoft.com/office/drawing/2014/main" id="{F6DC9459-B1AE-457F-91EB-417292225357}"/>
              </a:ext>
            </a:extLst>
          </p:cNvPr>
          <p:cNvSpPr txBox="1">
            <a:spLocks noGrp="1"/>
          </p:cNvSpPr>
          <p:nvPr>
            <p:ph type="title" idx="4294967295"/>
          </p:nvPr>
        </p:nvSpPr>
        <p:spPr>
          <a:xfrm>
            <a:off x="403482" y="172204"/>
            <a:ext cx="8139112" cy="896938"/>
          </a:xfrm>
          <a:prstGeom prst="rect">
            <a:avLst/>
          </a:prstGeom>
          <a:noFill/>
          <a:ln>
            <a:noFill/>
          </a:ln>
        </p:spPr>
        <p:txBody>
          <a:bodyPr spcFirstLastPara="1" vert="horz" wrap="square" lIns="91425" tIns="45700" rIns="91425" bIns="45700" rtlCol="0" anchor="ctr" anchorCtr="0">
            <a:normAutofit/>
          </a:bodyPr>
          <a:lstStyle/>
          <a:p>
            <a:pPr>
              <a:buClr>
                <a:srgbClr val="00427D"/>
              </a:buClr>
              <a:buSzPts val="3600"/>
            </a:pPr>
            <a:r>
              <a:rPr lang="en-US" b="1">
                <a:solidFill>
                  <a:schemeClr val="accent4"/>
                </a:solidFill>
                <a:latin typeface="Arial"/>
                <a:cs typeface="Arial"/>
              </a:rPr>
              <a:t>Symptoms of Anaphylaxis</a:t>
            </a:r>
          </a:p>
        </p:txBody>
      </p:sp>
      <p:sp>
        <p:nvSpPr>
          <p:cNvPr id="345" name="Google Shape;345;p25">
            <a:extLst>
              <a:ext uri="{FF2B5EF4-FFF2-40B4-BE49-F238E27FC236}">
                <a16:creationId xmlns:a16="http://schemas.microsoft.com/office/drawing/2014/main" id="{FDC05AA0-80AB-FB5E-B37D-536D8825E085}"/>
              </a:ext>
            </a:extLst>
          </p:cNvPr>
          <p:cNvSpPr txBox="1"/>
          <p:nvPr/>
        </p:nvSpPr>
        <p:spPr>
          <a:xfrm>
            <a:off x="4281925" y="1410388"/>
            <a:ext cx="3998606" cy="4893607"/>
          </a:xfrm>
          <a:prstGeom prst="rect">
            <a:avLst/>
          </a:prstGeom>
          <a:noFill/>
          <a:ln>
            <a:noFill/>
          </a:ln>
        </p:spPr>
        <p:txBody>
          <a:bodyPr spcFirstLastPara="1" wrap="square" lIns="91425" tIns="45700" rIns="91425" bIns="45700" anchor="t" anchorCtr="0">
            <a:spAutoFit/>
          </a:bodyPr>
          <a:lstStyle/>
          <a:p>
            <a:r>
              <a:rPr lang="en-US" sz="2400" u="sng" dirty="0">
                <a:latin typeface="Arial"/>
                <a:ea typeface="Calibri"/>
                <a:cs typeface="Arial"/>
              </a:rPr>
              <a:t>Oral/Respiratory</a:t>
            </a:r>
            <a:r>
              <a:rPr lang="en-US" sz="2400" dirty="0">
                <a:latin typeface="Arial"/>
                <a:ea typeface="Calibri"/>
                <a:cs typeface="Arial"/>
              </a:rPr>
              <a:t>: </a:t>
            </a:r>
            <a:endParaRPr lang="en-US" dirty="0">
              <a:latin typeface="Aptos" panose="02110004020202020204"/>
              <a:ea typeface="Calibri"/>
              <a:cs typeface="Arial"/>
            </a:endParaRPr>
          </a:p>
          <a:p>
            <a:pPr marL="342900" indent="-342900">
              <a:buFont typeface="Arial"/>
              <a:buChar char="•"/>
            </a:pPr>
            <a:r>
              <a:rPr lang="en-US" sz="2400" dirty="0">
                <a:latin typeface="Arial"/>
                <a:ea typeface="Calibri"/>
                <a:cs typeface="Arial"/>
              </a:rPr>
              <a:t>Sneezing </a:t>
            </a:r>
            <a:endParaRPr lang="en-US" dirty="0">
              <a:latin typeface="Aptos" panose="02110004020202020204"/>
              <a:ea typeface="Calibri"/>
              <a:cs typeface="Arial"/>
            </a:endParaRPr>
          </a:p>
          <a:p>
            <a:pPr marL="342900" indent="-342900">
              <a:buFont typeface="Arial"/>
              <a:buChar char="•"/>
            </a:pPr>
            <a:r>
              <a:rPr lang="en-US" sz="2400" dirty="0">
                <a:latin typeface="Arial"/>
                <a:ea typeface="Calibri"/>
                <a:cs typeface="Arial"/>
              </a:rPr>
              <a:t>Swelling of face (lips, mouth, tongue, throat) </a:t>
            </a:r>
            <a:endParaRPr lang="en-US" dirty="0">
              <a:latin typeface="Aptos" panose="02110004020202020204"/>
              <a:ea typeface="Calibri"/>
              <a:cs typeface="Arial"/>
            </a:endParaRPr>
          </a:p>
          <a:p>
            <a:pPr marL="342900" indent="-342900">
              <a:buFont typeface="Arial"/>
              <a:buChar char="•"/>
            </a:pPr>
            <a:r>
              <a:rPr lang="en-US" sz="2400" dirty="0">
                <a:latin typeface="Arial"/>
                <a:ea typeface="Calibri"/>
                <a:cs typeface="Arial"/>
              </a:rPr>
              <a:t>Lump or tightness in the throat </a:t>
            </a:r>
            <a:endParaRPr lang="en-US" dirty="0">
              <a:latin typeface="Aptos" panose="02110004020202020204"/>
              <a:ea typeface="Calibri"/>
              <a:cs typeface="Arial"/>
            </a:endParaRPr>
          </a:p>
          <a:p>
            <a:pPr marL="342900" indent="-342900">
              <a:buFont typeface="Arial"/>
              <a:buChar char="•"/>
            </a:pPr>
            <a:r>
              <a:rPr lang="en-US" sz="2400" dirty="0">
                <a:latin typeface="Arial"/>
                <a:ea typeface="Calibri"/>
                <a:cs typeface="Arial"/>
              </a:rPr>
              <a:t>Hoarseness </a:t>
            </a:r>
            <a:endParaRPr lang="en-US" dirty="0">
              <a:latin typeface="Aptos" panose="02110004020202020204"/>
              <a:ea typeface="Calibri"/>
              <a:cs typeface="Arial"/>
            </a:endParaRPr>
          </a:p>
          <a:p>
            <a:pPr marL="342900" indent="-342900">
              <a:buFont typeface="Arial"/>
              <a:buChar char="•"/>
            </a:pPr>
            <a:r>
              <a:rPr lang="en-US" sz="2400" dirty="0">
                <a:latin typeface="Arial"/>
                <a:ea typeface="Calibri"/>
                <a:cs typeface="Arial"/>
              </a:rPr>
              <a:t>Difficulty inhaling </a:t>
            </a:r>
            <a:endParaRPr lang="en-US" dirty="0">
              <a:latin typeface="Aptos" panose="02110004020202020204"/>
              <a:ea typeface="Calibri"/>
              <a:cs typeface="Arial"/>
            </a:endParaRPr>
          </a:p>
          <a:p>
            <a:pPr marL="342900" indent="-342900">
              <a:buFont typeface="Arial"/>
              <a:buChar char="•"/>
            </a:pPr>
            <a:r>
              <a:rPr lang="en-US" sz="2400" dirty="0">
                <a:latin typeface="Arial"/>
                <a:ea typeface="Calibri"/>
                <a:cs typeface="Arial"/>
              </a:rPr>
              <a:t>Shortness of breath </a:t>
            </a:r>
            <a:endParaRPr lang="en-US" dirty="0">
              <a:latin typeface="Aptos" panose="02110004020202020204"/>
              <a:ea typeface="Calibri"/>
              <a:cs typeface="Arial"/>
            </a:endParaRPr>
          </a:p>
          <a:p>
            <a:pPr marL="342900" indent="-342900">
              <a:buFont typeface="Arial"/>
              <a:buChar char="•"/>
            </a:pPr>
            <a:r>
              <a:rPr lang="en-US" sz="2400" dirty="0">
                <a:latin typeface="Arial"/>
                <a:ea typeface="Calibri"/>
                <a:cs typeface="Arial"/>
              </a:rPr>
              <a:t>Decrease in peak flow meter reading </a:t>
            </a:r>
            <a:endParaRPr lang="en-US" dirty="0">
              <a:latin typeface="Aptos" panose="02110004020202020204"/>
              <a:ea typeface="Calibri"/>
              <a:cs typeface="Arial"/>
            </a:endParaRPr>
          </a:p>
          <a:p>
            <a:pPr marL="342900" indent="-342900">
              <a:buFont typeface="Arial"/>
              <a:buChar char="•"/>
            </a:pPr>
            <a:r>
              <a:rPr lang="en-US" sz="2400" dirty="0">
                <a:latin typeface="Arial"/>
                <a:ea typeface="Calibri"/>
                <a:cs typeface="Arial"/>
              </a:rPr>
              <a:t>Wheezing reaction</a:t>
            </a:r>
            <a:endParaRPr lang="en-US" dirty="0"/>
          </a:p>
          <a:p>
            <a:endParaRPr lang="en-US" sz="2400" dirty="0">
              <a:latin typeface="Arial"/>
              <a:ea typeface="Calibri"/>
              <a:cs typeface="Arial"/>
            </a:endParaRPr>
          </a:p>
        </p:txBody>
      </p:sp>
      <p:sp>
        <p:nvSpPr>
          <p:cNvPr id="346" name="Google Shape;346;p25">
            <a:extLst>
              <a:ext uri="{FF2B5EF4-FFF2-40B4-BE49-F238E27FC236}">
                <a16:creationId xmlns:a16="http://schemas.microsoft.com/office/drawing/2014/main" id="{A6AFAE25-75F0-55A1-4344-0FE44BFB3302}"/>
              </a:ext>
            </a:extLst>
          </p:cNvPr>
          <p:cNvSpPr/>
          <p:nvPr/>
        </p:nvSpPr>
        <p:spPr>
          <a:xfrm>
            <a:off x="8282613" y="747290"/>
            <a:ext cx="3207023" cy="4453485"/>
          </a:xfrm>
          <a:prstGeom prst="leftArrowCallout">
            <a:avLst>
              <a:gd name="adj1" fmla="val 25000"/>
              <a:gd name="adj2" fmla="val 25000"/>
              <a:gd name="adj3" fmla="val 25000"/>
              <a:gd name="adj4" fmla="val 64977"/>
            </a:avLst>
          </a:prstGeom>
          <a:solidFill>
            <a:schemeClr val="accent1"/>
          </a:solidFill>
          <a:ln w="12700" cap="flat" cmpd="sng">
            <a:solidFill>
              <a:srgbClr val="008180"/>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200" b="1">
                <a:solidFill>
                  <a:schemeClr val="lt1"/>
                </a:solidFill>
                <a:latin typeface="Arial"/>
                <a:cs typeface="Arial"/>
              </a:rPr>
              <a:t>Any of these symptoms may occur within seconds. The more immediate the reaction, the more severe the reaction may become.</a:t>
            </a:r>
            <a:endParaRPr lang="en-US">
              <a:solidFill>
                <a:schemeClr val="lt1"/>
              </a:solidFill>
              <a:latin typeface="Arial"/>
              <a:cs typeface="Arial"/>
            </a:endParaRPr>
          </a:p>
        </p:txBody>
      </p:sp>
      <p:pic>
        <p:nvPicPr>
          <p:cNvPr id="2" name="Picture 1" descr="Studying The Causes Of Food Allergies in Children">
            <a:extLst>
              <a:ext uri="{FF2B5EF4-FFF2-40B4-BE49-F238E27FC236}">
                <a16:creationId xmlns:a16="http://schemas.microsoft.com/office/drawing/2014/main" id="{86E7842A-D10D-FB3C-6BEB-C9265E72DADE}"/>
              </a:ext>
            </a:extLst>
          </p:cNvPr>
          <p:cNvPicPr>
            <a:picLocks noChangeAspect="1"/>
          </p:cNvPicPr>
          <p:nvPr/>
        </p:nvPicPr>
        <p:blipFill>
          <a:blip r:embed="rId3"/>
          <a:stretch>
            <a:fillRect/>
          </a:stretch>
        </p:blipFill>
        <p:spPr>
          <a:xfrm>
            <a:off x="607075" y="2056482"/>
            <a:ext cx="3440477" cy="2754218"/>
          </a:xfrm>
          <a:prstGeom prst="rect">
            <a:avLst/>
          </a:prstGeom>
        </p:spPr>
      </p:pic>
    </p:spTree>
    <p:extLst>
      <p:ext uri="{BB962C8B-B14F-4D97-AF65-F5344CB8AC3E}">
        <p14:creationId xmlns:p14="http://schemas.microsoft.com/office/powerpoint/2010/main" val="39038061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2">
          <a:extLst>
            <a:ext uri="{FF2B5EF4-FFF2-40B4-BE49-F238E27FC236}">
              <a16:creationId xmlns:a16="http://schemas.microsoft.com/office/drawing/2014/main" id="{BBA1D879-AE56-6701-6E20-C2387A10BC6C}"/>
            </a:ext>
          </a:extLst>
        </p:cNvPr>
        <p:cNvGrpSpPr/>
        <p:nvPr/>
      </p:nvGrpSpPr>
      <p:grpSpPr>
        <a:xfrm>
          <a:off x="0" y="0"/>
          <a:ext cx="0" cy="0"/>
          <a:chOff x="0" y="0"/>
          <a:chExt cx="0" cy="0"/>
        </a:xfrm>
      </p:grpSpPr>
      <p:sp>
        <p:nvSpPr>
          <p:cNvPr id="343" name="Google Shape;343;p25">
            <a:extLst>
              <a:ext uri="{FF2B5EF4-FFF2-40B4-BE49-F238E27FC236}">
                <a16:creationId xmlns:a16="http://schemas.microsoft.com/office/drawing/2014/main" id="{EF829E8C-CB88-02E3-2C96-0537E91A2D2D}"/>
              </a:ext>
            </a:extLst>
          </p:cNvPr>
          <p:cNvSpPr txBox="1">
            <a:spLocks noGrp="1"/>
          </p:cNvSpPr>
          <p:nvPr>
            <p:ph type="title" idx="4294967295"/>
          </p:nvPr>
        </p:nvSpPr>
        <p:spPr>
          <a:xfrm>
            <a:off x="403482" y="172204"/>
            <a:ext cx="8139112" cy="896938"/>
          </a:xfrm>
          <a:prstGeom prst="rect">
            <a:avLst/>
          </a:prstGeom>
          <a:noFill/>
          <a:ln>
            <a:noFill/>
          </a:ln>
        </p:spPr>
        <p:txBody>
          <a:bodyPr spcFirstLastPara="1" vert="horz" wrap="square" lIns="91425" tIns="45700" rIns="91425" bIns="45700" rtlCol="0" anchor="ctr" anchorCtr="0">
            <a:normAutofit/>
          </a:bodyPr>
          <a:lstStyle/>
          <a:p>
            <a:pPr>
              <a:buClr>
                <a:srgbClr val="00427D"/>
              </a:buClr>
              <a:buSzPts val="3600"/>
            </a:pPr>
            <a:r>
              <a:rPr lang="en-US" b="1">
                <a:solidFill>
                  <a:schemeClr val="accent4"/>
                </a:solidFill>
                <a:latin typeface="Arial"/>
                <a:cs typeface="Arial"/>
              </a:rPr>
              <a:t>Symptoms of Anaphylaxis</a:t>
            </a:r>
          </a:p>
        </p:txBody>
      </p:sp>
      <p:sp>
        <p:nvSpPr>
          <p:cNvPr id="345" name="Google Shape;345;p25">
            <a:extLst>
              <a:ext uri="{FF2B5EF4-FFF2-40B4-BE49-F238E27FC236}">
                <a16:creationId xmlns:a16="http://schemas.microsoft.com/office/drawing/2014/main" id="{0A7131ED-BC62-09DF-3602-A0D4B44E744F}"/>
              </a:ext>
            </a:extLst>
          </p:cNvPr>
          <p:cNvSpPr txBox="1"/>
          <p:nvPr/>
        </p:nvSpPr>
        <p:spPr>
          <a:xfrm>
            <a:off x="3703539" y="1061521"/>
            <a:ext cx="4824871" cy="5641451"/>
          </a:xfrm>
          <a:prstGeom prst="rect">
            <a:avLst/>
          </a:prstGeom>
          <a:noFill/>
          <a:ln>
            <a:noFill/>
          </a:ln>
        </p:spPr>
        <p:txBody>
          <a:bodyPr spcFirstLastPara="1" wrap="square" lIns="91425" tIns="45700" rIns="91425" bIns="45700" anchor="t" anchorCtr="0">
            <a:spAutoFit/>
          </a:bodyPr>
          <a:lstStyle/>
          <a:p>
            <a:r>
              <a:rPr lang="en-US" sz="2400" u="sng" dirty="0">
                <a:latin typeface="Arial"/>
                <a:ea typeface="Calibri"/>
                <a:cs typeface="Arial"/>
              </a:rPr>
              <a:t>Cardiovascular</a:t>
            </a:r>
            <a:r>
              <a:rPr lang="en-US" sz="2400" dirty="0">
                <a:latin typeface="Arial"/>
                <a:ea typeface="Calibri"/>
                <a:cs typeface="Arial"/>
              </a:rPr>
              <a:t>: </a:t>
            </a:r>
            <a:endParaRPr lang="en-US" dirty="0"/>
          </a:p>
          <a:p>
            <a:pPr marL="342900" indent="-342900">
              <a:buFont typeface="Arial" panose="020B0604020202020204" pitchFamily="34" charset="0"/>
              <a:buChar char="•"/>
            </a:pPr>
            <a:r>
              <a:rPr lang="en-US" sz="2400" dirty="0">
                <a:latin typeface="Arial"/>
                <a:ea typeface="Calibri"/>
                <a:cs typeface="Arial"/>
              </a:rPr>
              <a:t>Headache </a:t>
            </a:r>
            <a:endParaRPr lang="en-US" dirty="0">
              <a:latin typeface="Aptos" panose="02110004020202020204"/>
              <a:ea typeface="Calibri"/>
              <a:cs typeface="Arial"/>
            </a:endParaRPr>
          </a:p>
          <a:p>
            <a:pPr marL="342900" indent="-342900">
              <a:buFont typeface="Arial" panose="020B0604020202020204" pitchFamily="34" charset="0"/>
              <a:buChar char="•"/>
            </a:pPr>
            <a:r>
              <a:rPr lang="en-US" sz="2400" dirty="0">
                <a:latin typeface="Arial"/>
                <a:ea typeface="Calibri"/>
                <a:cs typeface="Arial"/>
              </a:rPr>
              <a:t>Low blood pressure (shock) </a:t>
            </a:r>
            <a:endParaRPr lang="en-US" dirty="0">
              <a:latin typeface="Aptos" panose="02110004020202020204"/>
              <a:ea typeface="Calibri"/>
              <a:cs typeface="Arial"/>
            </a:endParaRPr>
          </a:p>
          <a:p>
            <a:pPr marL="342900" indent="-342900">
              <a:buFont typeface="Arial" panose="020B0604020202020204" pitchFamily="34" charset="0"/>
              <a:buChar char="•"/>
            </a:pPr>
            <a:r>
              <a:rPr lang="en-US" sz="2400" dirty="0">
                <a:latin typeface="Arial"/>
                <a:ea typeface="Calibri"/>
                <a:cs typeface="Arial"/>
              </a:rPr>
              <a:t>Lightheadedness </a:t>
            </a:r>
            <a:endParaRPr lang="en-US" dirty="0">
              <a:latin typeface="Aptos" panose="02110004020202020204"/>
              <a:ea typeface="Calibri"/>
              <a:cs typeface="Arial"/>
            </a:endParaRPr>
          </a:p>
          <a:p>
            <a:pPr marL="342900" indent="-342900">
              <a:buFont typeface="Arial" panose="020B0604020202020204" pitchFamily="34" charset="0"/>
              <a:buChar char="•"/>
            </a:pPr>
            <a:r>
              <a:rPr lang="en-US" sz="2400" dirty="0">
                <a:latin typeface="Arial"/>
                <a:ea typeface="Calibri"/>
                <a:cs typeface="Arial"/>
              </a:rPr>
              <a:t>Fainting </a:t>
            </a:r>
            <a:endParaRPr lang="en-US" dirty="0">
              <a:latin typeface="Aptos" panose="02110004020202020204"/>
              <a:ea typeface="Calibri"/>
              <a:cs typeface="Arial"/>
            </a:endParaRPr>
          </a:p>
          <a:p>
            <a:pPr marL="342900" indent="-342900">
              <a:buFont typeface="Arial" panose="020B0604020202020204" pitchFamily="34" charset="0"/>
              <a:buChar char="•"/>
            </a:pPr>
            <a:r>
              <a:rPr lang="en-US" sz="2400" dirty="0">
                <a:latin typeface="Arial"/>
                <a:ea typeface="Calibri"/>
                <a:cs typeface="Arial"/>
              </a:rPr>
              <a:t>Loss of consciousness </a:t>
            </a:r>
            <a:endParaRPr lang="en-US" dirty="0">
              <a:latin typeface="Aptos" panose="02110004020202020204"/>
              <a:ea typeface="Calibri"/>
              <a:cs typeface="Arial"/>
            </a:endParaRPr>
          </a:p>
          <a:p>
            <a:pPr marL="342900" indent="-342900">
              <a:buFont typeface="Arial" panose="020B0604020202020204" pitchFamily="34" charset="0"/>
              <a:buChar char="•"/>
            </a:pPr>
            <a:r>
              <a:rPr lang="en-US" sz="2400" dirty="0">
                <a:latin typeface="Arial"/>
                <a:ea typeface="Calibri"/>
                <a:cs typeface="Arial"/>
              </a:rPr>
              <a:t>Rapid heart rate </a:t>
            </a:r>
            <a:endParaRPr lang="en-US" dirty="0">
              <a:latin typeface="Aptos" panose="02110004020202020204"/>
              <a:ea typeface="Calibri"/>
              <a:cs typeface="Arial"/>
            </a:endParaRPr>
          </a:p>
          <a:p>
            <a:pPr marL="342900" indent="-342900">
              <a:buFont typeface="Arial" panose="020B0604020202020204" pitchFamily="34" charset="0"/>
              <a:buChar char="•"/>
            </a:pPr>
            <a:r>
              <a:rPr lang="en-US" sz="2400" dirty="0">
                <a:latin typeface="Arial"/>
                <a:ea typeface="Calibri"/>
                <a:cs typeface="Arial"/>
              </a:rPr>
              <a:t>Ventricular fibrillation (no pulse)</a:t>
            </a:r>
            <a:endParaRPr lang="en-US"/>
          </a:p>
          <a:p>
            <a:pPr marL="342900" indent="-342900">
              <a:buFont typeface="Arial" panose="020B0604020202020204" pitchFamily="34" charset="0"/>
              <a:buChar char="•"/>
            </a:pPr>
            <a:endParaRPr lang="en-US" sz="2400" u="sng" dirty="0">
              <a:latin typeface="Arial"/>
              <a:ea typeface="Calibri"/>
              <a:cs typeface="Arial"/>
            </a:endParaRPr>
          </a:p>
          <a:p>
            <a:r>
              <a:rPr lang="en-US" sz="2400" u="sng" dirty="0">
                <a:latin typeface="Arial"/>
                <a:ea typeface="Calibri"/>
                <a:cs typeface="Arial"/>
              </a:rPr>
              <a:t>Mental status</a:t>
            </a:r>
            <a:r>
              <a:rPr lang="en-US" sz="2400" dirty="0">
                <a:latin typeface="Arial"/>
                <a:ea typeface="Calibri"/>
                <a:cs typeface="Arial"/>
              </a:rPr>
              <a:t>: </a:t>
            </a:r>
            <a:endParaRPr lang="en-US">
              <a:latin typeface="Aptos" panose="02110004020202020204"/>
              <a:ea typeface="Calibri"/>
              <a:cs typeface="Arial"/>
            </a:endParaRPr>
          </a:p>
          <a:p>
            <a:pPr marL="342900" indent="-342900">
              <a:buFont typeface="Arial"/>
              <a:buChar char="•"/>
            </a:pPr>
            <a:r>
              <a:rPr lang="en-US" sz="2400" dirty="0">
                <a:latin typeface="Arial"/>
                <a:ea typeface="Calibri"/>
                <a:cs typeface="Arial"/>
              </a:rPr>
              <a:t>Apprehension </a:t>
            </a:r>
            <a:endParaRPr lang="en-US" dirty="0">
              <a:latin typeface="Aptos" panose="02110004020202020204"/>
              <a:ea typeface="Calibri"/>
              <a:cs typeface="Arial"/>
            </a:endParaRPr>
          </a:p>
          <a:p>
            <a:pPr marL="342900" indent="-342900">
              <a:buFont typeface="Arial"/>
              <a:buChar char="•"/>
            </a:pPr>
            <a:r>
              <a:rPr lang="en-US" sz="2400" dirty="0">
                <a:latin typeface="Arial"/>
                <a:ea typeface="Calibri"/>
                <a:cs typeface="Arial"/>
              </a:rPr>
              <a:t>Anxiety </a:t>
            </a:r>
            <a:endParaRPr lang="en-US" dirty="0">
              <a:latin typeface="Aptos" panose="02110004020202020204"/>
              <a:ea typeface="Calibri"/>
              <a:cs typeface="Arial"/>
            </a:endParaRPr>
          </a:p>
          <a:p>
            <a:pPr marL="342900" indent="-342900">
              <a:buFont typeface="Arial"/>
              <a:buChar char="•"/>
            </a:pPr>
            <a:r>
              <a:rPr lang="en-US" sz="2400" dirty="0">
                <a:latin typeface="Arial"/>
                <a:ea typeface="Calibri"/>
                <a:cs typeface="Arial"/>
              </a:rPr>
              <a:t>Restlessness </a:t>
            </a:r>
            <a:endParaRPr lang="en-US" dirty="0">
              <a:latin typeface="Aptos" panose="02110004020202020204"/>
              <a:ea typeface="Calibri"/>
              <a:cs typeface="Arial"/>
            </a:endParaRPr>
          </a:p>
          <a:p>
            <a:pPr marL="342900" indent="-342900">
              <a:buFont typeface="Arial"/>
              <a:buChar char="•"/>
            </a:pPr>
            <a:r>
              <a:rPr lang="en-US" sz="2400" dirty="0">
                <a:latin typeface="Arial"/>
                <a:ea typeface="Calibri"/>
                <a:cs typeface="Arial"/>
              </a:rPr>
              <a:t>Irritability</a:t>
            </a:r>
            <a:endParaRPr lang="en-US" dirty="0"/>
          </a:p>
          <a:p>
            <a:pPr marL="342900" indent="-342900">
              <a:buFont typeface="Arial" panose="020B0604020202020204" pitchFamily="34" charset="0"/>
              <a:buChar char="•"/>
            </a:pPr>
            <a:endParaRPr lang="en-US" sz="2400" dirty="0">
              <a:latin typeface="Arial"/>
              <a:ea typeface="Calibri"/>
              <a:cs typeface="Arial"/>
            </a:endParaRPr>
          </a:p>
        </p:txBody>
      </p:sp>
      <p:sp>
        <p:nvSpPr>
          <p:cNvPr id="346" name="Google Shape;346;p25">
            <a:extLst>
              <a:ext uri="{FF2B5EF4-FFF2-40B4-BE49-F238E27FC236}">
                <a16:creationId xmlns:a16="http://schemas.microsoft.com/office/drawing/2014/main" id="{62E9E63C-8811-E537-B507-0B388ACAC869}"/>
              </a:ext>
            </a:extLst>
          </p:cNvPr>
          <p:cNvSpPr/>
          <p:nvPr/>
        </p:nvSpPr>
        <p:spPr>
          <a:xfrm>
            <a:off x="8282613" y="747290"/>
            <a:ext cx="3207023" cy="4453485"/>
          </a:xfrm>
          <a:prstGeom prst="leftArrowCallout">
            <a:avLst>
              <a:gd name="adj1" fmla="val 25000"/>
              <a:gd name="adj2" fmla="val 25000"/>
              <a:gd name="adj3" fmla="val 25000"/>
              <a:gd name="adj4" fmla="val 64977"/>
            </a:avLst>
          </a:prstGeom>
          <a:solidFill>
            <a:schemeClr val="accent1"/>
          </a:solidFill>
          <a:ln w="12700" cap="flat" cmpd="sng">
            <a:solidFill>
              <a:srgbClr val="008180"/>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200" b="1">
                <a:solidFill>
                  <a:schemeClr val="lt1"/>
                </a:solidFill>
                <a:latin typeface="Arial"/>
                <a:cs typeface="Arial"/>
              </a:rPr>
              <a:t>Any of these symptoms may occur within seconds. The more immediate the reaction, the more severe the reaction may become.</a:t>
            </a:r>
            <a:endParaRPr lang="en-US">
              <a:solidFill>
                <a:schemeClr val="lt1"/>
              </a:solidFill>
              <a:latin typeface="Arial"/>
              <a:cs typeface="Arial"/>
            </a:endParaRPr>
          </a:p>
        </p:txBody>
      </p:sp>
      <p:pic>
        <p:nvPicPr>
          <p:cNvPr id="2" name="Picture 1" descr="Anaphylaxis: Causes, Symptoms, Diagnosis Treatment, 46% OFF">
            <a:extLst>
              <a:ext uri="{FF2B5EF4-FFF2-40B4-BE49-F238E27FC236}">
                <a16:creationId xmlns:a16="http://schemas.microsoft.com/office/drawing/2014/main" id="{088FAB42-2F58-219E-8E86-B9515CCDAC9B}"/>
              </a:ext>
            </a:extLst>
          </p:cNvPr>
          <p:cNvPicPr>
            <a:picLocks noChangeAspect="1"/>
          </p:cNvPicPr>
          <p:nvPr/>
        </p:nvPicPr>
        <p:blipFill>
          <a:blip r:embed="rId3"/>
          <a:stretch>
            <a:fillRect/>
          </a:stretch>
        </p:blipFill>
        <p:spPr>
          <a:xfrm>
            <a:off x="406992" y="1230905"/>
            <a:ext cx="2931750" cy="4882768"/>
          </a:xfrm>
          <a:prstGeom prst="rect">
            <a:avLst/>
          </a:prstGeom>
        </p:spPr>
      </p:pic>
    </p:spTree>
    <p:extLst>
      <p:ext uri="{BB962C8B-B14F-4D97-AF65-F5344CB8AC3E}">
        <p14:creationId xmlns:p14="http://schemas.microsoft.com/office/powerpoint/2010/main" val="32886263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6"/>
          <p:cNvSpPr txBox="1">
            <a:spLocks noGrp="1"/>
          </p:cNvSpPr>
          <p:nvPr>
            <p:ph type="title"/>
          </p:nvPr>
        </p:nvSpPr>
        <p:spPr>
          <a:xfrm>
            <a:off x="2152652" y="191408"/>
            <a:ext cx="8004987" cy="928577"/>
          </a:xfrm>
          <a:prstGeom prst="rect">
            <a:avLst/>
          </a:prstGeom>
          <a:noFill/>
          <a:ln>
            <a:noFill/>
          </a:ln>
        </p:spPr>
        <p:txBody>
          <a:bodyPr spcFirstLastPara="1" vert="horz" wrap="square" lIns="91425" tIns="45700" rIns="91425" bIns="45700" rtlCol="0" anchor="ctr" anchorCtr="0">
            <a:normAutofit/>
          </a:bodyPr>
          <a:lstStyle/>
          <a:p>
            <a:pPr algn="ctr">
              <a:buClr>
                <a:srgbClr val="00427D"/>
              </a:buClr>
              <a:buSzPts val="3600"/>
            </a:pPr>
            <a:r>
              <a:rPr lang="en-US" b="1">
                <a:solidFill>
                  <a:schemeClr val="accent4"/>
                </a:solidFill>
                <a:latin typeface="Arial"/>
                <a:cs typeface="Arial"/>
              </a:rPr>
              <a:t>Putting It All Together</a:t>
            </a:r>
            <a:endParaRPr b="1" i="1">
              <a:solidFill>
                <a:schemeClr val="accent4"/>
              </a:solidFill>
              <a:latin typeface="Arial"/>
              <a:cs typeface="Arial"/>
            </a:endParaRPr>
          </a:p>
        </p:txBody>
      </p:sp>
      <p:sp>
        <p:nvSpPr>
          <p:cNvPr id="355" name="Google Shape;355;p26"/>
          <p:cNvSpPr txBox="1"/>
          <p:nvPr/>
        </p:nvSpPr>
        <p:spPr>
          <a:xfrm>
            <a:off x="1024634" y="4439595"/>
            <a:ext cx="10253890" cy="1815841"/>
          </a:xfrm>
          <a:prstGeom prst="rect">
            <a:avLst/>
          </a:prstGeom>
          <a:noFill/>
          <a:ln>
            <a:noFill/>
          </a:ln>
        </p:spPr>
        <p:txBody>
          <a:bodyPr spcFirstLastPara="1" wrap="square" lIns="91425" tIns="45700" rIns="91425" bIns="45700" anchor="t" anchorCtr="0">
            <a:spAutoFit/>
          </a:bodyPr>
          <a:lstStyle/>
          <a:p>
            <a:pPr algn="ctr"/>
            <a:r>
              <a:rPr lang="en-US" sz="2800" b="1" dirty="0">
                <a:solidFill>
                  <a:srgbClr val="3F3F3F"/>
                </a:solidFill>
                <a:latin typeface="Arial"/>
                <a:ea typeface="Caveat"/>
                <a:cs typeface="Caveat"/>
                <a:sym typeface="Caveat"/>
              </a:rPr>
              <a:t>Marcus is now having a </a:t>
            </a:r>
            <a:r>
              <a:rPr lang="en-US" sz="2800" b="1" dirty="0">
                <a:solidFill>
                  <a:srgbClr val="FF0000"/>
                </a:solidFill>
                <a:latin typeface="Arial"/>
                <a:ea typeface="Caveat"/>
                <a:cs typeface="Caveat"/>
                <a:sym typeface="Caveat"/>
              </a:rPr>
              <a:t>severe asthma event</a:t>
            </a:r>
            <a:r>
              <a:rPr lang="en-US" sz="2800" b="1" dirty="0">
                <a:solidFill>
                  <a:srgbClr val="00427D"/>
                </a:solidFill>
                <a:latin typeface="Arial"/>
                <a:ea typeface="Caveat"/>
                <a:cs typeface="Caveat"/>
                <a:sym typeface="Caveat"/>
              </a:rPr>
              <a:t> </a:t>
            </a:r>
            <a:endParaRPr lang="en-US" sz="2800" b="1">
              <a:solidFill>
                <a:srgbClr val="00427D"/>
              </a:solidFill>
              <a:latin typeface="Arial"/>
              <a:ea typeface="Caveat"/>
              <a:cs typeface="Caveat"/>
            </a:endParaRPr>
          </a:p>
          <a:p>
            <a:pPr algn="ctr"/>
            <a:r>
              <a:rPr lang="en-US" sz="2800" b="1" dirty="0">
                <a:solidFill>
                  <a:srgbClr val="3F3F3F"/>
                </a:solidFill>
                <a:latin typeface="Arial"/>
                <a:ea typeface="Caveat"/>
                <a:cs typeface="Caveat"/>
                <a:sym typeface="Caveat"/>
              </a:rPr>
              <a:t>&amp; Ella is experiencing </a:t>
            </a:r>
            <a:r>
              <a:rPr lang="en-US" sz="2800" b="1" dirty="0">
                <a:solidFill>
                  <a:srgbClr val="FF0000"/>
                </a:solidFill>
                <a:latin typeface="Arial"/>
                <a:ea typeface="Caveat"/>
                <a:cs typeface="Caveat"/>
                <a:sym typeface="Caveat"/>
              </a:rPr>
              <a:t>anaphylaxis</a:t>
            </a:r>
            <a:r>
              <a:rPr lang="en-US" sz="2800" b="1" dirty="0">
                <a:solidFill>
                  <a:srgbClr val="00427D"/>
                </a:solidFill>
                <a:latin typeface="Arial"/>
                <a:ea typeface="Caveat"/>
                <a:cs typeface="Caveat"/>
                <a:sym typeface="Caveat"/>
              </a:rPr>
              <a:t>….</a:t>
            </a:r>
            <a:endParaRPr sz="2800" dirty="0">
              <a:latin typeface="Arial"/>
              <a:cs typeface="Arial"/>
            </a:endParaRPr>
          </a:p>
          <a:p>
            <a:pPr algn="ctr"/>
            <a:endParaRPr lang="en-US" sz="2800" b="1" dirty="0">
              <a:solidFill>
                <a:srgbClr val="3F3F3F"/>
              </a:solidFill>
              <a:latin typeface="Arial"/>
              <a:ea typeface="Caveat"/>
              <a:cs typeface="Caveat"/>
              <a:sym typeface="Caveat"/>
            </a:endParaRPr>
          </a:p>
          <a:p>
            <a:pPr algn="ctr"/>
            <a:r>
              <a:rPr lang="en-US" sz="2800" b="1" dirty="0">
                <a:solidFill>
                  <a:srgbClr val="3F3F3F"/>
                </a:solidFill>
                <a:latin typeface="Arial"/>
                <a:ea typeface="Caveat"/>
                <a:cs typeface="Caveat"/>
                <a:sym typeface="Caveat"/>
              </a:rPr>
              <a:t>What do you do?</a:t>
            </a:r>
            <a:endParaRPr sz="2800" b="1" dirty="0">
              <a:solidFill>
                <a:srgbClr val="3F3F3F"/>
              </a:solidFill>
              <a:latin typeface="Arial"/>
              <a:ea typeface="Caveat"/>
              <a:cs typeface="Caveat"/>
            </a:endParaRPr>
          </a:p>
        </p:txBody>
      </p:sp>
      <p:pic>
        <p:nvPicPr>
          <p:cNvPr id="5" name="Picture 4" descr="A child smiling at the camera&#10;&#10;AI-generated content may be incorrect.">
            <a:extLst>
              <a:ext uri="{FF2B5EF4-FFF2-40B4-BE49-F238E27FC236}">
                <a16:creationId xmlns:a16="http://schemas.microsoft.com/office/drawing/2014/main" id="{60F46573-2B69-85FB-7354-35DC4520FE5A}"/>
              </a:ext>
            </a:extLst>
          </p:cNvPr>
          <p:cNvPicPr>
            <a:picLocks noChangeAspect="1"/>
          </p:cNvPicPr>
          <p:nvPr/>
        </p:nvPicPr>
        <p:blipFill>
          <a:blip r:embed="rId3"/>
          <a:stretch>
            <a:fillRect/>
          </a:stretch>
        </p:blipFill>
        <p:spPr>
          <a:xfrm>
            <a:off x="7142597" y="1140526"/>
            <a:ext cx="3460172" cy="2322287"/>
          </a:xfrm>
          <a:prstGeom prst="rect">
            <a:avLst/>
          </a:prstGeom>
        </p:spPr>
      </p:pic>
      <p:pic>
        <p:nvPicPr>
          <p:cNvPr id="7" name="Picture 6" descr="A person looking at a book on a shelf&#10;&#10;AI-generated content may be incorrect.">
            <a:extLst>
              <a:ext uri="{FF2B5EF4-FFF2-40B4-BE49-F238E27FC236}">
                <a16:creationId xmlns:a16="http://schemas.microsoft.com/office/drawing/2014/main" id="{5D769CF0-0FEE-AABA-0725-A3EDD63035BB}"/>
              </a:ext>
            </a:extLst>
          </p:cNvPr>
          <p:cNvPicPr>
            <a:picLocks noChangeAspect="1"/>
          </p:cNvPicPr>
          <p:nvPr/>
        </p:nvPicPr>
        <p:blipFill>
          <a:blip r:embed="rId4"/>
          <a:stretch>
            <a:fillRect/>
          </a:stretch>
        </p:blipFill>
        <p:spPr>
          <a:xfrm>
            <a:off x="1665254" y="1180110"/>
            <a:ext cx="3360912" cy="2240644"/>
          </a:xfrm>
          <a:prstGeom prst="rect">
            <a:avLst/>
          </a:prstGeom>
        </p:spPr>
      </p:pic>
      <p:sp>
        <p:nvSpPr>
          <p:cNvPr id="8" name="TextBox 7">
            <a:extLst>
              <a:ext uri="{FF2B5EF4-FFF2-40B4-BE49-F238E27FC236}">
                <a16:creationId xmlns:a16="http://schemas.microsoft.com/office/drawing/2014/main" id="{D7C1769A-20F3-9F45-21BE-759410CD8DFC}"/>
              </a:ext>
            </a:extLst>
          </p:cNvPr>
          <p:cNvSpPr txBox="1"/>
          <p:nvPr/>
        </p:nvSpPr>
        <p:spPr>
          <a:xfrm>
            <a:off x="722415" y="3523012"/>
            <a:ext cx="524493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accent1"/>
                </a:solidFill>
                <a:latin typeface="Arial"/>
                <a:cs typeface="Arial"/>
              </a:rPr>
              <a:t>Marcus</a:t>
            </a:r>
            <a:r>
              <a:rPr lang="en-US" dirty="0">
                <a:solidFill>
                  <a:schemeClr val="accent1"/>
                </a:solidFill>
                <a:latin typeface="Arial"/>
                <a:cs typeface="Arial"/>
              </a:rPr>
              <a:t>, a high school junior, tells the PE teacher he took his inhaler, but his </a:t>
            </a:r>
            <a:r>
              <a:rPr lang="en-US" b="1" dirty="0">
                <a:solidFill>
                  <a:schemeClr val="accent1"/>
                </a:solidFill>
                <a:latin typeface="Arial"/>
                <a:cs typeface="Arial"/>
              </a:rPr>
              <a:t>chest feels very tight.</a:t>
            </a:r>
            <a:endParaRPr lang="en-US" dirty="0">
              <a:solidFill>
                <a:schemeClr val="accent1"/>
              </a:solidFill>
              <a:latin typeface="Arial"/>
              <a:cs typeface="Arial"/>
            </a:endParaRPr>
          </a:p>
          <a:p>
            <a:pPr algn="l"/>
            <a:endParaRPr lang="en-US" dirty="0"/>
          </a:p>
        </p:txBody>
      </p:sp>
      <p:sp>
        <p:nvSpPr>
          <p:cNvPr id="9" name="TextBox 8">
            <a:extLst>
              <a:ext uri="{FF2B5EF4-FFF2-40B4-BE49-F238E27FC236}">
                <a16:creationId xmlns:a16="http://schemas.microsoft.com/office/drawing/2014/main" id="{8AE7249B-4E47-0495-B408-999114642125}"/>
              </a:ext>
            </a:extLst>
          </p:cNvPr>
          <p:cNvSpPr txBox="1"/>
          <p:nvPr/>
        </p:nvSpPr>
        <p:spPr>
          <a:xfrm>
            <a:off x="6525491" y="3526971"/>
            <a:ext cx="53161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156082"/>
                </a:solidFill>
                <a:latin typeface="Arial"/>
                <a:cs typeface="Segoe UI"/>
              </a:rPr>
              <a:t>Ella</a:t>
            </a:r>
            <a:r>
              <a:rPr lang="en-US" dirty="0">
                <a:solidFill>
                  <a:srgbClr val="156082"/>
                </a:solidFill>
                <a:latin typeface="Arial"/>
                <a:cs typeface="Segoe UI"/>
              </a:rPr>
              <a:t> tells her 3</a:t>
            </a:r>
            <a:r>
              <a:rPr lang="en-US" sz="900" baseline="30000" dirty="0">
                <a:solidFill>
                  <a:srgbClr val="156082"/>
                </a:solidFill>
                <a:latin typeface="Arial"/>
                <a:cs typeface="Segoe UI"/>
              </a:rPr>
              <a:t>rd</a:t>
            </a:r>
            <a:r>
              <a:rPr lang="en-US" dirty="0">
                <a:solidFill>
                  <a:srgbClr val="156082"/>
                </a:solidFill>
                <a:latin typeface="Arial"/>
                <a:cs typeface="Segoe UI"/>
              </a:rPr>
              <a:t> grade teacher her </a:t>
            </a:r>
            <a:r>
              <a:rPr lang="en-US" b="1" dirty="0">
                <a:solidFill>
                  <a:srgbClr val="156082"/>
                </a:solidFill>
                <a:latin typeface="Arial"/>
                <a:cs typeface="Segoe UI"/>
              </a:rPr>
              <a:t>mouth feels itchy</a:t>
            </a:r>
            <a:r>
              <a:rPr lang="en-US" dirty="0">
                <a:solidFill>
                  <a:srgbClr val="156082"/>
                </a:solidFill>
                <a:latin typeface="Arial"/>
                <a:cs typeface="Segoe UI"/>
              </a:rPr>
              <a:t>, and she is </a:t>
            </a:r>
            <a:r>
              <a:rPr lang="en-US" b="1" dirty="0">
                <a:solidFill>
                  <a:srgbClr val="156082"/>
                </a:solidFill>
                <a:latin typeface="Arial"/>
                <a:cs typeface="Segoe UI"/>
              </a:rPr>
              <a:t>having a hard time breathing.</a:t>
            </a:r>
            <a:r>
              <a:rPr lang="en-US" dirty="0">
                <a:latin typeface="Arial"/>
                <a:cs typeface="Arial"/>
              </a:rPr>
              <a:t>​</a:t>
            </a:r>
            <a:endParaRPr lang="en-US"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10394-D866-EFC9-BFB9-7C3DD3579A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3D5C3E-BF5A-0960-9405-9D80C46BFF40}"/>
              </a:ext>
            </a:extLst>
          </p:cNvPr>
          <p:cNvSpPr>
            <a:spLocks noGrp="1"/>
          </p:cNvSpPr>
          <p:nvPr>
            <p:ph type="title"/>
          </p:nvPr>
        </p:nvSpPr>
        <p:spPr/>
        <p:txBody>
          <a:bodyPr/>
          <a:lstStyle/>
          <a:p>
            <a:r>
              <a:rPr lang="en-US" b="1">
                <a:solidFill>
                  <a:schemeClr val="accent4"/>
                </a:solidFill>
                <a:latin typeface="Arial" panose="020B0604020202020204" pitchFamily="34" charset="0"/>
                <a:cs typeface="Arial" panose="020B0604020202020204" pitchFamily="34" charset="0"/>
              </a:rPr>
              <a:t>What’s New? </a:t>
            </a:r>
          </a:p>
        </p:txBody>
      </p:sp>
      <p:sp>
        <p:nvSpPr>
          <p:cNvPr id="3" name="Content Placeholder 2">
            <a:extLst>
              <a:ext uri="{FF2B5EF4-FFF2-40B4-BE49-F238E27FC236}">
                <a16:creationId xmlns:a16="http://schemas.microsoft.com/office/drawing/2014/main" id="{AE6DBDE7-8D13-C258-B944-63A6D64AAB76}"/>
              </a:ext>
            </a:extLst>
          </p:cNvPr>
          <p:cNvSpPr>
            <a:spLocks noGrp="1"/>
          </p:cNvSpPr>
          <p:nvPr>
            <p:ph idx="1"/>
          </p:nvPr>
        </p:nvSpPr>
        <p:spPr>
          <a:xfrm>
            <a:off x="838200" y="1690688"/>
            <a:ext cx="6560127" cy="4390875"/>
          </a:xfrm>
        </p:spPr>
        <p:txBody>
          <a:bodyPr vert="horz" lIns="91440" tIns="45720" rIns="91440" bIns="45720" rtlCol="0" anchor="t">
            <a:normAutofit/>
          </a:bodyPr>
          <a:lstStyle/>
          <a:p>
            <a:pPr marL="0" indent="0">
              <a:buNone/>
            </a:pPr>
            <a:r>
              <a:rPr lang="en-US" b="1">
                <a:latin typeface="Arial"/>
                <a:cs typeface="Arial"/>
              </a:rPr>
              <a:t>School Day</a:t>
            </a:r>
            <a:r>
              <a:rPr lang="en-US">
                <a:latin typeface="Arial"/>
                <a:cs typeface="Arial"/>
              </a:rPr>
              <a:t> is defined: </a:t>
            </a:r>
            <a:endParaRPr lang="en-US"/>
          </a:p>
          <a:p>
            <a:pPr lvl="1"/>
            <a:r>
              <a:rPr lang="en-US">
                <a:latin typeface="Arial"/>
                <a:ea typeface="Aptos" panose="020B0004020202020204" pitchFamily="34" charset="0"/>
                <a:cs typeface="Arial"/>
              </a:rPr>
              <a:t>“School is in session means any period of time during which students are under the direction of school staff during the regular school day as defined by the school or school district </a:t>
            </a:r>
          </a:p>
          <a:p>
            <a:pPr lvl="1"/>
            <a:r>
              <a:rPr lang="en-US">
                <a:latin typeface="Arial"/>
                <a:ea typeface="Aptos" panose="020B0004020202020204" pitchFamily="34" charset="0"/>
                <a:cs typeface="Arial"/>
              </a:rPr>
              <a:t>…and does not include any period of time during which an extracurricular activity is occurring outside of the regular school day.”</a:t>
            </a:r>
          </a:p>
          <a:p>
            <a:pPr marL="457200" lvl="1" indent="0">
              <a:buNone/>
            </a:pPr>
            <a:endParaRPr lang="en-US">
              <a:latin typeface="Arial"/>
              <a:cs typeface="Arial"/>
            </a:endParaRPr>
          </a:p>
        </p:txBody>
      </p:sp>
      <p:sp>
        <p:nvSpPr>
          <p:cNvPr id="4" name="Rectangle 3">
            <a:extLst>
              <a:ext uri="{FF2B5EF4-FFF2-40B4-BE49-F238E27FC236}">
                <a16:creationId xmlns:a16="http://schemas.microsoft.com/office/drawing/2014/main" id="{1304E793-6768-FE80-F94C-D7401A83B2A9}"/>
              </a:ext>
            </a:extLst>
          </p:cNvPr>
          <p:cNvSpPr/>
          <p:nvPr/>
        </p:nvSpPr>
        <p:spPr>
          <a:xfrm>
            <a:off x="1302183" y="5764668"/>
            <a:ext cx="5493812" cy="923330"/>
          </a:xfrm>
          <a:prstGeom prst="rect">
            <a:avLst/>
          </a:prstGeom>
          <a:noFill/>
        </p:spPr>
        <p:txBody>
          <a:bodyPr wrap="none" lIns="91440" tIns="45720" rIns="91440" bIns="45720" anchor="t">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a:cs typeface="Arial"/>
              </a:rPr>
              <a:t>Rule 59 updates</a:t>
            </a:r>
            <a:endParaRPr lang="en-US" sz="5400" b="1">
              <a:ln w="12700">
                <a:solidFill>
                  <a:srgbClr val="156082"/>
                </a:solidFill>
                <a:prstDash val="solid"/>
              </a:ln>
              <a:pattFill prst="pct50">
                <a:fgClr>
                  <a:schemeClr val="accent1"/>
                </a:fgClr>
                <a:bgClr>
                  <a:schemeClr val="accent1">
                    <a:lumMod val="20000"/>
                    <a:lumOff val="80000"/>
                  </a:schemeClr>
                </a:bgClr>
              </a:pattFill>
              <a:effectLst>
                <a:outerShdw dist="38100" dir="2640000" algn="bl" rotWithShape="0">
                  <a:srgbClr val="156082"/>
                </a:outerShdw>
              </a:effectLst>
              <a:latin typeface="Arial"/>
              <a:cs typeface="Arial"/>
            </a:endParaRPr>
          </a:p>
        </p:txBody>
      </p:sp>
      <p:pic>
        <p:nvPicPr>
          <p:cNvPr id="6" name="Picture 5" descr="Students running into school">
            <a:extLst>
              <a:ext uri="{FF2B5EF4-FFF2-40B4-BE49-F238E27FC236}">
                <a16:creationId xmlns:a16="http://schemas.microsoft.com/office/drawing/2014/main" id="{B423A23B-9C3D-F83B-71A6-C49B1807C2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7655" y="461818"/>
            <a:ext cx="4136790" cy="2757860"/>
          </a:xfrm>
          <a:prstGeom prst="rect">
            <a:avLst/>
          </a:prstGeom>
        </p:spPr>
      </p:pic>
    </p:spTree>
    <p:extLst>
      <p:ext uri="{BB962C8B-B14F-4D97-AF65-F5344CB8AC3E}">
        <p14:creationId xmlns:p14="http://schemas.microsoft.com/office/powerpoint/2010/main" val="1342223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3" name="Google Shape;363;p27"/>
          <p:cNvSpPr txBox="1">
            <a:spLocks noGrp="1"/>
          </p:cNvSpPr>
          <p:nvPr>
            <p:ph type="title"/>
          </p:nvPr>
        </p:nvSpPr>
        <p:spPr>
          <a:xfrm>
            <a:off x="411656" y="49152"/>
            <a:ext cx="11108253" cy="1435156"/>
          </a:xfrm>
          <a:prstGeom prst="rect">
            <a:avLst/>
          </a:prstGeom>
          <a:noFill/>
          <a:ln>
            <a:noFill/>
          </a:ln>
        </p:spPr>
        <p:txBody>
          <a:bodyPr spcFirstLastPara="1" vert="horz" wrap="square" lIns="91425" tIns="45700" rIns="91425" bIns="45700" rtlCol="0" anchor="ctr" anchorCtr="0">
            <a:normAutofit/>
          </a:bodyPr>
          <a:lstStyle/>
          <a:p>
            <a:pPr algn="ctr">
              <a:buClr>
                <a:srgbClr val="00427D"/>
              </a:buClr>
              <a:buSzPts val="3600"/>
            </a:pPr>
            <a:r>
              <a:rPr lang="en-US" b="1">
                <a:solidFill>
                  <a:schemeClr val="accent4"/>
                </a:solidFill>
                <a:latin typeface="Arial"/>
                <a:cs typeface="Arial"/>
              </a:rPr>
              <a:t>When should Rule 59 be implemented?</a:t>
            </a:r>
          </a:p>
        </p:txBody>
      </p:sp>
      <p:grpSp>
        <p:nvGrpSpPr>
          <p:cNvPr id="364" name="Google Shape;364;p27"/>
          <p:cNvGrpSpPr/>
          <p:nvPr/>
        </p:nvGrpSpPr>
        <p:grpSpPr>
          <a:xfrm>
            <a:off x="2304589" y="2552150"/>
            <a:ext cx="7691008" cy="4022923"/>
            <a:chOff x="4252" y="510317"/>
            <a:chExt cx="7691008" cy="4022923"/>
          </a:xfrm>
        </p:grpSpPr>
        <p:sp>
          <p:nvSpPr>
            <p:cNvPr id="365" name="Google Shape;365;p27"/>
            <p:cNvSpPr/>
            <p:nvPr/>
          </p:nvSpPr>
          <p:spPr>
            <a:xfrm>
              <a:off x="2634677" y="2103082"/>
              <a:ext cx="2430158" cy="2430158"/>
            </a:xfrm>
            <a:prstGeom prst="ellipse">
              <a:avLst/>
            </a:prstGeom>
            <a:solidFill>
              <a:srgbClr val="00B2A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366" name="Google Shape;366;p27"/>
            <p:cNvSpPr txBox="1"/>
            <p:nvPr/>
          </p:nvSpPr>
          <p:spPr>
            <a:xfrm>
              <a:off x="2990565" y="2458970"/>
              <a:ext cx="1718382" cy="1718382"/>
            </a:xfrm>
            <a:prstGeom prst="rect">
              <a:avLst/>
            </a:prstGeom>
            <a:noFill/>
            <a:ln>
              <a:noFill/>
            </a:ln>
          </p:spPr>
          <p:txBody>
            <a:bodyPr spcFirstLastPara="1" wrap="square" lIns="24125" tIns="24125" rIns="24125" bIns="24125" anchor="ctr" anchorCtr="0">
              <a:noAutofit/>
            </a:bodyPr>
            <a:lstStyle/>
            <a:p>
              <a:pPr algn="ctr">
                <a:lnSpc>
                  <a:spcPct val="90000"/>
                </a:lnSpc>
                <a:buClr>
                  <a:schemeClr val="lt1"/>
                </a:buClr>
                <a:buSzPts val="3800"/>
              </a:pPr>
              <a:r>
                <a:rPr lang="en-US" sz="2800">
                  <a:solidFill>
                    <a:schemeClr val="lt1"/>
                  </a:solidFill>
                  <a:latin typeface="Arial"/>
                  <a:ea typeface="Calibri"/>
                  <a:cs typeface="Calibri"/>
                  <a:sym typeface="Calibri"/>
                </a:rPr>
                <a:t>Rule 59 protocol</a:t>
              </a:r>
              <a:endParaRPr lang="en-US" sz="2800">
                <a:solidFill>
                  <a:schemeClr val="lt1"/>
                </a:solidFill>
                <a:latin typeface="Arial"/>
                <a:cs typeface="Arial"/>
              </a:endParaRPr>
            </a:p>
          </p:txBody>
        </p:sp>
        <p:sp>
          <p:nvSpPr>
            <p:cNvPr id="367" name="Google Shape;367;p27"/>
            <p:cNvSpPr/>
            <p:nvPr/>
          </p:nvSpPr>
          <p:spPr>
            <a:xfrm rot="-8700000">
              <a:off x="981673" y="1648546"/>
              <a:ext cx="1956380" cy="692595"/>
            </a:xfrm>
            <a:prstGeom prst="leftArrow">
              <a:avLst>
                <a:gd name="adj1" fmla="val 60000"/>
                <a:gd name="adj2" fmla="val 50000"/>
              </a:avLst>
            </a:prstGeom>
            <a:solidFill>
              <a:srgbClr val="A8D5D4"/>
            </a:solidFill>
            <a:ln>
              <a:noFill/>
            </a:ln>
          </p:spPr>
          <p:txBody>
            <a:bodyPr spcFirstLastPara="1" wrap="square" lIns="91425" tIns="91425" rIns="91425" bIns="91425" anchor="ctr" anchorCtr="0">
              <a:noAutofit/>
            </a:bodyPr>
            <a:lstStyle/>
            <a:p>
              <a:endParaRPr/>
            </a:p>
          </p:txBody>
        </p:sp>
        <p:sp>
          <p:nvSpPr>
            <p:cNvPr id="368" name="Google Shape;368;p27"/>
            <p:cNvSpPr/>
            <p:nvPr/>
          </p:nvSpPr>
          <p:spPr>
            <a:xfrm>
              <a:off x="4252" y="510317"/>
              <a:ext cx="2308650" cy="1846920"/>
            </a:xfrm>
            <a:prstGeom prst="roundRect">
              <a:avLst>
                <a:gd name="adj" fmla="val 10000"/>
              </a:avLst>
            </a:prstGeom>
            <a:solidFill>
              <a:srgbClr val="00B2A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369" name="Google Shape;369;p27"/>
            <p:cNvSpPr txBox="1"/>
            <p:nvPr/>
          </p:nvSpPr>
          <p:spPr>
            <a:xfrm>
              <a:off x="58346" y="564411"/>
              <a:ext cx="2200462" cy="1738732"/>
            </a:xfrm>
            <a:prstGeom prst="rect">
              <a:avLst/>
            </a:prstGeom>
            <a:noFill/>
            <a:ln>
              <a:noFill/>
            </a:ln>
          </p:spPr>
          <p:txBody>
            <a:bodyPr spcFirstLastPara="1" wrap="square" lIns="55225" tIns="55225" rIns="55225" bIns="55225" anchor="ctr" anchorCtr="0">
              <a:noAutofit/>
            </a:bodyPr>
            <a:lstStyle/>
            <a:p>
              <a:pPr algn="ctr">
                <a:lnSpc>
                  <a:spcPct val="90000"/>
                </a:lnSpc>
                <a:buClr>
                  <a:schemeClr val="lt1"/>
                </a:buClr>
                <a:buSzPts val="2900"/>
              </a:pPr>
              <a:r>
                <a:rPr lang="en-US" sz="2400">
                  <a:solidFill>
                    <a:schemeClr val="lt1"/>
                  </a:solidFill>
                  <a:latin typeface="Arial"/>
                  <a:ea typeface="Calibri"/>
                  <a:cs typeface="Calibri"/>
                  <a:sym typeface="Calibri"/>
                </a:rPr>
                <a:t> Severe, life- threatening asthma</a:t>
              </a:r>
              <a:endParaRPr lang="en-US" sz="2400">
                <a:solidFill>
                  <a:schemeClr val="lt1"/>
                </a:solidFill>
                <a:latin typeface="Arial"/>
                <a:cs typeface="Arial"/>
              </a:endParaRPr>
            </a:p>
          </p:txBody>
        </p:sp>
        <p:sp>
          <p:nvSpPr>
            <p:cNvPr id="370" name="Google Shape;370;p27"/>
            <p:cNvSpPr/>
            <p:nvPr/>
          </p:nvSpPr>
          <p:spPr>
            <a:xfrm rot="-2100000">
              <a:off x="4761459" y="1648546"/>
              <a:ext cx="1956380" cy="692595"/>
            </a:xfrm>
            <a:prstGeom prst="leftArrow">
              <a:avLst>
                <a:gd name="adj1" fmla="val 60000"/>
                <a:gd name="adj2" fmla="val 50000"/>
              </a:avLst>
            </a:prstGeom>
            <a:solidFill>
              <a:srgbClr val="A8D5D4"/>
            </a:solidFill>
            <a:ln>
              <a:noFill/>
            </a:ln>
          </p:spPr>
          <p:txBody>
            <a:bodyPr spcFirstLastPara="1" wrap="square" lIns="91425" tIns="91425" rIns="91425" bIns="91425" anchor="ctr" anchorCtr="0">
              <a:noAutofit/>
            </a:bodyPr>
            <a:lstStyle/>
            <a:p>
              <a:endParaRPr/>
            </a:p>
          </p:txBody>
        </p:sp>
        <p:sp>
          <p:nvSpPr>
            <p:cNvPr id="371" name="Google Shape;371;p27"/>
            <p:cNvSpPr/>
            <p:nvPr/>
          </p:nvSpPr>
          <p:spPr>
            <a:xfrm>
              <a:off x="5386610" y="510317"/>
              <a:ext cx="2308650" cy="1846920"/>
            </a:xfrm>
            <a:prstGeom prst="roundRect">
              <a:avLst>
                <a:gd name="adj" fmla="val 10000"/>
              </a:avLst>
            </a:prstGeom>
            <a:solidFill>
              <a:srgbClr val="00B2A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372" name="Google Shape;372;p27"/>
            <p:cNvSpPr txBox="1"/>
            <p:nvPr/>
          </p:nvSpPr>
          <p:spPr>
            <a:xfrm>
              <a:off x="5440704" y="564411"/>
              <a:ext cx="2200462" cy="1738732"/>
            </a:xfrm>
            <a:prstGeom prst="rect">
              <a:avLst/>
            </a:prstGeom>
            <a:noFill/>
            <a:ln>
              <a:noFill/>
            </a:ln>
          </p:spPr>
          <p:txBody>
            <a:bodyPr spcFirstLastPara="1" wrap="square" lIns="55225" tIns="55225" rIns="55225" bIns="55225" anchor="ctr" anchorCtr="0">
              <a:noAutofit/>
            </a:bodyPr>
            <a:lstStyle/>
            <a:p>
              <a:pPr algn="ctr">
                <a:lnSpc>
                  <a:spcPct val="90000"/>
                </a:lnSpc>
                <a:buClr>
                  <a:schemeClr val="lt1"/>
                </a:buClr>
                <a:buSzPts val="2900"/>
              </a:pPr>
              <a:r>
                <a:rPr lang="en-US" sz="2400">
                  <a:solidFill>
                    <a:schemeClr val="lt1"/>
                  </a:solidFill>
                  <a:latin typeface="Arial"/>
                  <a:ea typeface="Calibri"/>
                  <a:cs typeface="Calibri"/>
                  <a:sym typeface="Calibri"/>
                </a:rPr>
                <a:t>Allergic response leading to anaphylaxis</a:t>
              </a:r>
              <a:endParaRPr lang="en-US" sz="2400">
                <a:solidFill>
                  <a:schemeClr val="lt1"/>
                </a:solidFill>
                <a:latin typeface="Arial"/>
                <a:cs typeface="Arial"/>
              </a:endParaRPr>
            </a:p>
          </p:txBody>
        </p:sp>
      </p:grpSp>
      <p:sp>
        <p:nvSpPr>
          <p:cNvPr id="2" name="TextBox 1">
            <a:extLst>
              <a:ext uri="{FF2B5EF4-FFF2-40B4-BE49-F238E27FC236}">
                <a16:creationId xmlns:a16="http://schemas.microsoft.com/office/drawing/2014/main" id="{98C3389F-C3A2-4623-08F2-5B1DFBBAA9FD}"/>
              </a:ext>
            </a:extLst>
          </p:cNvPr>
          <p:cNvSpPr txBox="1"/>
          <p:nvPr/>
        </p:nvSpPr>
        <p:spPr>
          <a:xfrm>
            <a:off x="762092" y="5058415"/>
            <a:ext cx="3782544" cy="1569660"/>
          </a:xfrm>
          <a:prstGeom prst="rect">
            <a:avLst/>
          </a:prstGeom>
          <a:noFill/>
        </p:spPr>
        <p:txBody>
          <a:bodyPr wrap="square" lIns="91440" tIns="45720" rIns="91440" bIns="45720" rtlCol="0" anchor="t">
            <a:spAutoFit/>
          </a:bodyPr>
          <a:lstStyle/>
          <a:p>
            <a:r>
              <a:rPr lang="en-US" sz="3200" dirty="0">
                <a:solidFill>
                  <a:srgbClr val="00427D"/>
                </a:solidFill>
                <a:latin typeface="Arial"/>
                <a:cs typeface="Arial"/>
              </a:rPr>
              <a:t>Remember….</a:t>
            </a:r>
            <a:br>
              <a:rPr lang="en-US" sz="3200" dirty="0">
                <a:latin typeface="Arial"/>
              </a:rPr>
            </a:br>
            <a:r>
              <a:rPr lang="en-US" sz="3200" dirty="0">
                <a:solidFill>
                  <a:srgbClr val="00427D"/>
                </a:solidFill>
                <a:latin typeface="Arial"/>
                <a:cs typeface="Arial"/>
              </a:rPr>
              <a:t>Rule 59 is used for </a:t>
            </a:r>
            <a:r>
              <a:rPr lang="en-US" sz="3200" dirty="0">
                <a:solidFill>
                  <a:srgbClr val="FF0000"/>
                </a:solidFill>
                <a:latin typeface="Arial"/>
                <a:cs typeface="Arial"/>
              </a:rPr>
              <a:t>both events!</a:t>
            </a:r>
          </a:p>
        </p:txBody>
      </p:sp>
      <p:sp>
        <p:nvSpPr>
          <p:cNvPr id="3" name="TextBox 2">
            <a:extLst>
              <a:ext uri="{FF2B5EF4-FFF2-40B4-BE49-F238E27FC236}">
                <a16:creationId xmlns:a16="http://schemas.microsoft.com/office/drawing/2014/main" id="{AC6E6B38-24F5-A896-F703-FD45CC748DBC}"/>
              </a:ext>
            </a:extLst>
          </p:cNvPr>
          <p:cNvSpPr txBox="1"/>
          <p:nvPr/>
        </p:nvSpPr>
        <p:spPr>
          <a:xfrm>
            <a:off x="4706005" y="1211833"/>
            <a:ext cx="3019613" cy="3046988"/>
          </a:xfrm>
          <a:prstGeom prst="rect">
            <a:avLst/>
          </a:prstGeom>
          <a:noFill/>
        </p:spPr>
        <p:txBody>
          <a:bodyPr wrap="square" lIns="91440" tIns="45720" rIns="91440" bIns="45720" rtlCol="0" anchor="t">
            <a:spAutoFit/>
          </a:bodyPr>
          <a:lstStyle/>
          <a:p>
            <a:r>
              <a:rPr lang="en-US" sz="1200" dirty="0">
                <a:latin typeface="Arial"/>
                <a:cs typeface="Arial"/>
              </a:rPr>
              <a:t>Treatment should be given when an individual is showing signs of distress and one or more of these symptoms are present: </a:t>
            </a:r>
          </a:p>
          <a:p>
            <a:pPr marL="171450" indent="-171450">
              <a:buFont typeface="Arial" panose="020B0604020202020204" pitchFamily="34" charset="0"/>
              <a:buChar char="•"/>
            </a:pPr>
            <a:endParaRPr lang="en-US" sz="1200">
              <a:latin typeface="Arial"/>
              <a:cs typeface="Arial"/>
            </a:endParaRPr>
          </a:p>
          <a:p>
            <a:pPr marL="171450" indent="-171450">
              <a:buFont typeface="Arial" panose="020B0604020202020204" pitchFamily="34" charset="0"/>
              <a:buChar char="•"/>
            </a:pPr>
            <a:r>
              <a:rPr lang="en-US" sz="1200" dirty="0">
                <a:solidFill>
                  <a:schemeClr val="tx2"/>
                </a:solidFill>
                <a:latin typeface="Arial"/>
                <a:cs typeface="Arial"/>
              </a:rPr>
              <a:t>Difficulty breathing </a:t>
            </a:r>
          </a:p>
          <a:p>
            <a:pPr marL="171450" indent="-171450">
              <a:buFont typeface="Arial" panose="020B0604020202020204" pitchFamily="34" charset="0"/>
              <a:buChar char="•"/>
            </a:pPr>
            <a:r>
              <a:rPr lang="en-US" sz="1200" dirty="0">
                <a:solidFill>
                  <a:schemeClr val="tx2"/>
                </a:solidFill>
                <a:latin typeface="Arial"/>
                <a:cs typeface="Arial"/>
              </a:rPr>
              <a:t>Throat tightness (feeling throat is closing) </a:t>
            </a:r>
          </a:p>
          <a:p>
            <a:pPr marL="171450" indent="-171450">
              <a:buFont typeface="Arial" panose="020B0604020202020204" pitchFamily="34" charset="0"/>
              <a:buChar char="•"/>
            </a:pPr>
            <a:r>
              <a:rPr lang="en-US" sz="1200" dirty="0">
                <a:solidFill>
                  <a:schemeClr val="tx2"/>
                </a:solidFill>
                <a:latin typeface="Arial"/>
                <a:cs typeface="Arial"/>
              </a:rPr>
              <a:t>Only speaking 1-2 words </a:t>
            </a:r>
          </a:p>
          <a:p>
            <a:pPr marL="171450" indent="-171450">
              <a:buFont typeface="Arial" panose="020B0604020202020204" pitchFamily="34" charset="0"/>
              <a:buChar char="•"/>
            </a:pPr>
            <a:r>
              <a:rPr lang="en-US" sz="1200" dirty="0">
                <a:solidFill>
                  <a:schemeClr val="tx2"/>
                </a:solidFill>
                <a:latin typeface="Arial"/>
                <a:cs typeface="Arial"/>
              </a:rPr>
              <a:t>Wheezing </a:t>
            </a:r>
          </a:p>
          <a:p>
            <a:pPr marL="171450" indent="-171450">
              <a:buFont typeface="Arial" panose="020B0604020202020204" pitchFamily="34" charset="0"/>
              <a:buChar char="•"/>
            </a:pPr>
            <a:r>
              <a:rPr lang="en-US" sz="1200" dirty="0">
                <a:solidFill>
                  <a:schemeClr val="tx2"/>
                </a:solidFill>
                <a:latin typeface="Arial"/>
                <a:cs typeface="Arial"/>
              </a:rPr>
              <a:t>Fast heartbeat / pulse </a:t>
            </a:r>
          </a:p>
          <a:p>
            <a:pPr marL="171450" indent="-171450">
              <a:buFont typeface="Arial" panose="020B0604020202020204" pitchFamily="34" charset="0"/>
              <a:buChar char="•"/>
            </a:pPr>
            <a:r>
              <a:rPr lang="en-US" sz="1200" dirty="0">
                <a:solidFill>
                  <a:schemeClr val="tx2"/>
                </a:solidFill>
                <a:latin typeface="Arial"/>
                <a:cs typeface="Arial"/>
              </a:rPr>
              <a:t>Trouble swallowing </a:t>
            </a:r>
          </a:p>
          <a:p>
            <a:pPr marL="171450" indent="-171450">
              <a:buFont typeface="Arial" panose="020B0604020202020204" pitchFamily="34" charset="0"/>
              <a:buChar char="•"/>
            </a:pPr>
            <a:r>
              <a:rPr lang="en-US" sz="1200" dirty="0">
                <a:solidFill>
                  <a:schemeClr val="tx2"/>
                </a:solidFill>
                <a:latin typeface="Arial"/>
                <a:cs typeface="Arial"/>
              </a:rPr>
              <a:t>Cyanosis (turning blue) </a:t>
            </a:r>
          </a:p>
          <a:p>
            <a:pPr marL="171450" indent="-171450">
              <a:buFont typeface="Arial" panose="020B0604020202020204" pitchFamily="34" charset="0"/>
              <a:buChar char="•"/>
            </a:pPr>
            <a:r>
              <a:rPr lang="en-US" sz="1200" dirty="0">
                <a:solidFill>
                  <a:schemeClr val="tx2"/>
                </a:solidFill>
                <a:latin typeface="Arial"/>
                <a:cs typeface="Arial"/>
              </a:rPr>
              <a:t>Hives / skin rash / swelling </a:t>
            </a:r>
          </a:p>
          <a:p>
            <a:pPr marL="171450" indent="-171450">
              <a:buFont typeface="Arial" panose="020B0604020202020204" pitchFamily="34" charset="0"/>
              <a:buChar char="•"/>
            </a:pPr>
            <a:r>
              <a:rPr lang="en-US" sz="1200" dirty="0">
                <a:solidFill>
                  <a:schemeClr val="tx2"/>
                </a:solidFill>
                <a:latin typeface="Arial"/>
                <a:cs typeface="Arial"/>
              </a:rPr>
              <a:t>Nausea / vomiting / diarrhea </a:t>
            </a:r>
          </a:p>
          <a:p>
            <a:pPr marL="171450" indent="-171450">
              <a:buFont typeface="Arial" panose="020B0604020202020204" pitchFamily="34" charset="0"/>
              <a:buChar char="•"/>
            </a:pPr>
            <a:r>
              <a:rPr lang="en-US" sz="1200" dirty="0">
                <a:solidFill>
                  <a:schemeClr val="tx2"/>
                </a:solidFill>
                <a:latin typeface="Arial"/>
                <a:cs typeface="Arial"/>
              </a:rPr>
              <a:t>Passing out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3" name="Google Shape;363;p27"/>
          <p:cNvSpPr txBox="1">
            <a:spLocks noGrp="1"/>
          </p:cNvSpPr>
          <p:nvPr>
            <p:ph type="title"/>
          </p:nvPr>
        </p:nvSpPr>
        <p:spPr>
          <a:xfrm>
            <a:off x="1785514" y="10635"/>
            <a:ext cx="8620972" cy="1435156"/>
          </a:xfrm>
          <a:prstGeom prst="rect">
            <a:avLst/>
          </a:prstGeom>
          <a:noFill/>
          <a:ln>
            <a:noFill/>
          </a:ln>
        </p:spPr>
        <p:txBody>
          <a:bodyPr spcFirstLastPara="1" vert="horz" wrap="square" lIns="91425" tIns="45700" rIns="91425" bIns="45700" rtlCol="0" anchor="ctr" anchorCtr="0">
            <a:normAutofit/>
          </a:bodyPr>
          <a:lstStyle/>
          <a:p>
            <a:pPr algn="ctr">
              <a:buClr>
                <a:srgbClr val="00427D"/>
              </a:buClr>
              <a:buSzPts val="3600"/>
            </a:pPr>
            <a:r>
              <a:rPr lang="en-US" b="1">
                <a:solidFill>
                  <a:schemeClr val="accent4"/>
                </a:solidFill>
                <a:latin typeface="Arial"/>
                <a:cs typeface="Arial"/>
              </a:rPr>
              <a:t>Who can you use Rule 59 for?</a:t>
            </a:r>
          </a:p>
        </p:txBody>
      </p:sp>
      <p:grpSp>
        <p:nvGrpSpPr>
          <p:cNvPr id="364" name="Google Shape;364;p27"/>
          <p:cNvGrpSpPr/>
          <p:nvPr/>
        </p:nvGrpSpPr>
        <p:grpSpPr>
          <a:xfrm>
            <a:off x="2348341" y="1315349"/>
            <a:ext cx="7691008" cy="4022923"/>
            <a:chOff x="4252" y="510317"/>
            <a:chExt cx="7691008" cy="4022923"/>
          </a:xfrm>
        </p:grpSpPr>
        <p:sp>
          <p:nvSpPr>
            <p:cNvPr id="365" name="Google Shape;365;p27"/>
            <p:cNvSpPr/>
            <p:nvPr/>
          </p:nvSpPr>
          <p:spPr>
            <a:xfrm>
              <a:off x="2634677" y="2103082"/>
              <a:ext cx="2430158" cy="2430158"/>
            </a:xfrm>
            <a:prstGeom prst="ellipse">
              <a:avLst/>
            </a:prstGeom>
            <a:solidFill>
              <a:srgbClr val="00B2A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366" name="Google Shape;366;p27"/>
            <p:cNvSpPr txBox="1"/>
            <p:nvPr/>
          </p:nvSpPr>
          <p:spPr>
            <a:xfrm>
              <a:off x="2990565" y="2458970"/>
              <a:ext cx="1718382" cy="1718382"/>
            </a:xfrm>
            <a:prstGeom prst="rect">
              <a:avLst/>
            </a:prstGeom>
            <a:noFill/>
            <a:ln>
              <a:noFill/>
            </a:ln>
          </p:spPr>
          <p:txBody>
            <a:bodyPr spcFirstLastPara="1" wrap="square" lIns="24125" tIns="24125" rIns="24125" bIns="24125" anchor="ctr" anchorCtr="0">
              <a:noAutofit/>
            </a:bodyPr>
            <a:lstStyle/>
            <a:p>
              <a:pPr algn="ctr">
                <a:lnSpc>
                  <a:spcPct val="90000"/>
                </a:lnSpc>
                <a:buClr>
                  <a:schemeClr val="lt1"/>
                </a:buClr>
                <a:buSzPts val="3800"/>
              </a:pPr>
              <a:r>
                <a:rPr lang="en-US" sz="2800">
                  <a:solidFill>
                    <a:schemeClr val="lt1"/>
                  </a:solidFill>
                  <a:latin typeface="Arial"/>
                  <a:ea typeface="Calibri"/>
                  <a:cs typeface="Calibri"/>
                  <a:sym typeface="Calibri"/>
                </a:rPr>
                <a:t>Rule 59 protocol</a:t>
              </a:r>
              <a:endParaRPr lang="en-US" sz="2800">
                <a:solidFill>
                  <a:schemeClr val="lt1"/>
                </a:solidFill>
                <a:latin typeface="Arial"/>
                <a:cs typeface="Arial"/>
              </a:endParaRPr>
            </a:p>
          </p:txBody>
        </p:sp>
        <p:sp>
          <p:nvSpPr>
            <p:cNvPr id="367" name="Google Shape;367;p27"/>
            <p:cNvSpPr/>
            <p:nvPr/>
          </p:nvSpPr>
          <p:spPr>
            <a:xfrm rot="-8700000">
              <a:off x="981673" y="1648546"/>
              <a:ext cx="1956380" cy="692595"/>
            </a:xfrm>
            <a:prstGeom prst="leftArrow">
              <a:avLst>
                <a:gd name="adj1" fmla="val 60000"/>
                <a:gd name="adj2" fmla="val 50000"/>
              </a:avLst>
            </a:prstGeom>
            <a:solidFill>
              <a:srgbClr val="A8D5D4"/>
            </a:solidFill>
            <a:ln>
              <a:noFill/>
            </a:ln>
          </p:spPr>
          <p:txBody>
            <a:bodyPr spcFirstLastPara="1" wrap="square" lIns="91425" tIns="91425" rIns="91425" bIns="91425" anchor="ctr" anchorCtr="0">
              <a:noAutofit/>
            </a:bodyPr>
            <a:lstStyle/>
            <a:p>
              <a:endParaRPr/>
            </a:p>
          </p:txBody>
        </p:sp>
        <p:sp>
          <p:nvSpPr>
            <p:cNvPr id="368" name="Google Shape;368;p27"/>
            <p:cNvSpPr/>
            <p:nvPr/>
          </p:nvSpPr>
          <p:spPr>
            <a:xfrm>
              <a:off x="4252" y="510317"/>
              <a:ext cx="2308650" cy="1846920"/>
            </a:xfrm>
            <a:prstGeom prst="roundRect">
              <a:avLst>
                <a:gd name="adj" fmla="val 10000"/>
              </a:avLst>
            </a:prstGeom>
            <a:solidFill>
              <a:srgbClr val="00B2A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369" name="Google Shape;369;p27"/>
            <p:cNvSpPr txBox="1"/>
            <p:nvPr/>
          </p:nvSpPr>
          <p:spPr>
            <a:xfrm>
              <a:off x="58346" y="564411"/>
              <a:ext cx="2200462" cy="1738732"/>
            </a:xfrm>
            <a:prstGeom prst="rect">
              <a:avLst/>
            </a:prstGeom>
            <a:noFill/>
            <a:ln>
              <a:noFill/>
            </a:ln>
          </p:spPr>
          <p:txBody>
            <a:bodyPr spcFirstLastPara="1" wrap="square" lIns="55225" tIns="55225" rIns="55225" bIns="55225" anchor="ctr" anchorCtr="0">
              <a:noAutofit/>
            </a:bodyPr>
            <a:lstStyle/>
            <a:p>
              <a:pPr algn="ctr">
                <a:lnSpc>
                  <a:spcPct val="90000"/>
                </a:lnSpc>
                <a:buClr>
                  <a:schemeClr val="lt1"/>
                </a:buClr>
                <a:buSzPts val="2900"/>
              </a:pPr>
              <a:r>
                <a:rPr lang="en-US" sz="2800">
                  <a:solidFill>
                    <a:schemeClr val="lt1"/>
                  </a:solidFill>
                  <a:latin typeface="Arial"/>
                  <a:ea typeface="Calibri"/>
                  <a:cs typeface="Calibri"/>
                  <a:sym typeface="Calibri"/>
                </a:rPr>
                <a:t> Students </a:t>
              </a:r>
              <a:r>
                <a:rPr lang="en-US" sz="2800" u="sng">
                  <a:solidFill>
                    <a:schemeClr val="lt1"/>
                  </a:solidFill>
                  <a:latin typeface="Arial"/>
                  <a:ea typeface="Calibri"/>
                  <a:cs typeface="Calibri"/>
                  <a:sym typeface="Calibri"/>
                </a:rPr>
                <a:t>without</a:t>
              </a:r>
              <a:r>
                <a:rPr lang="en-US" sz="2800">
                  <a:solidFill>
                    <a:schemeClr val="lt1"/>
                  </a:solidFill>
                  <a:latin typeface="Arial"/>
                  <a:ea typeface="Calibri"/>
                  <a:cs typeface="Calibri"/>
                  <a:sym typeface="Calibri"/>
                </a:rPr>
                <a:t> an emergency action plan</a:t>
              </a:r>
              <a:endParaRPr lang="en-US" sz="2800">
                <a:solidFill>
                  <a:schemeClr val="lt1"/>
                </a:solidFill>
                <a:latin typeface="Arial"/>
                <a:cs typeface="Arial"/>
              </a:endParaRPr>
            </a:p>
          </p:txBody>
        </p:sp>
        <p:sp>
          <p:nvSpPr>
            <p:cNvPr id="370" name="Google Shape;370;p27"/>
            <p:cNvSpPr/>
            <p:nvPr/>
          </p:nvSpPr>
          <p:spPr>
            <a:xfrm rot="-2100000">
              <a:off x="4761459" y="1648546"/>
              <a:ext cx="1956380" cy="692595"/>
            </a:xfrm>
            <a:prstGeom prst="leftArrow">
              <a:avLst>
                <a:gd name="adj1" fmla="val 60000"/>
                <a:gd name="adj2" fmla="val 50000"/>
              </a:avLst>
            </a:prstGeom>
            <a:solidFill>
              <a:srgbClr val="A8D5D4"/>
            </a:solidFill>
            <a:ln>
              <a:noFill/>
            </a:ln>
          </p:spPr>
          <p:txBody>
            <a:bodyPr spcFirstLastPara="1" wrap="square" lIns="91425" tIns="91425" rIns="91425" bIns="91425" anchor="ctr" anchorCtr="0">
              <a:noAutofit/>
            </a:bodyPr>
            <a:lstStyle/>
            <a:p>
              <a:endParaRPr/>
            </a:p>
          </p:txBody>
        </p:sp>
        <p:sp>
          <p:nvSpPr>
            <p:cNvPr id="371" name="Google Shape;371;p27"/>
            <p:cNvSpPr/>
            <p:nvPr/>
          </p:nvSpPr>
          <p:spPr>
            <a:xfrm>
              <a:off x="5386610" y="510317"/>
              <a:ext cx="2308650" cy="1846920"/>
            </a:xfrm>
            <a:prstGeom prst="roundRect">
              <a:avLst>
                <a:gd name="adj" fmla="val 10000"/>
              </a:avLst>
            </a:prstGeom>
            <a:solidFill>
              <a:srgbClr val="00B2A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372" name="Google Shape;372;p27"/>
            <p:cNvSpPr txBox="1"/>
            <p:nvPr/>
          </p:nvSpPr>
          <p:spPr>
            <a:xfrm>
              <a:off x="5440704" y="564411"/>
              <a:ext cx="2200462" cy="1738732"/>
            </a:xfrm>
            <a:prstGeom prst="rect">
              <a:avLst/>
            </a:prstGeom>
            <a:noFill/>
            <a:ln>
              <a:noFill/>
            </a:ln>
          </p:spPr>
          <p:txBody>
            <a:bodyPr spcFirstLastPara="1" wrap="square" lIns="55225" tIns="55225" rIns="55225" bIns="55225" anchor="ctr" anchorCtr="0">
              <a:noAutofit/>
            </a:bodyPr>
            <a:lstStyle/>
            <a:p>
              <a:pPr algn="ctr">
                <a:lnSpc>
                  <a:spcPct val="90000"/>
                </a:lnSpc>
                <a:buClr>
                  <a:schemeClr val="lt1"/>
                </a:buClr>
                <a:buSzPts val="2900"/>
              </a:pPr>
              <a:r>
                <a:rPr lang="en-US" sz="2000">
                  <a:solidFill>
                    <a:schemeClr val="lt1"/>
                  </a:solidFill>
                  <a:latin typeface="Arial"/>
                  <a:ea typeface="Calibri"/>
                  <a:cs typeface="Calibri"/>
                  <a:sym typeface="Calibri"/>
                </a:rPr>
                <a:t>Students whose emergency plan was followed </a:t>
              </a:r>
              <a:r>
                <a:rPr lang="en-US" sz="2000" u="sng">
                  <a:solidFill>
                    <a:schemeClr val="lt1"/>
                  </a:solidFill>
                  <a:latin typeface="Arial"/>
                  <a:ea typeface="Calibri"/>
                  <a:cs typeface="Calibri"/>
                  <a:sym typeface="Calibri"/>
                </a:rPr>
                <a:t>but need further treatment</a:t>
              </a:r>
              <a:endParaRPr lang="en-US" sz="2000" u="sng">
                <a:solidFill>
                  <a:schemeClr val="lt1"/>
                </a:solidFill>
                <a:latin typeface="Arial"/>
                <a:cs typeface="Arial"/>
              </a:endParaRPr>
            </a:p>
          </p:txBody>
        </p:sp>
      </p:grpSp>
      <p:sp>
        <p:nvSpPr>
          <p:cNvPr id="4" name="Google Shape;367;p27">
            <a:extLst>
              <a:ext uri="{FF2B5EF4-FFF2-40B4-BE49-F238E27FC236}">
                <a16:creationId xmlns:a16="http://schemas.microsoft.com/office/drawing/2014/main" id="{86F9653F-F646-E545-4E8F-C36E7D9EC7BA}"/>
              </a:ext>
            </a:extLst>
          </p:cNvPr>
          <p:cNvSpPr/>
          <p:nvPr/>
        </p:nvSpPr>
        <p:spPr>
          <a:xfrm rot="9914213">
            <a:off x="3224478" y="5268403"/>
            <a:ext cx="1956380" cy="692595"/>
          </a:xfrm>
          <a:prstGeom prst="leftArrow">
            <a:avLst>
              <a:gd name="adj1" fmla="val 60000"/>
              <a:gd name="adj2" fmla="val 50000"/>
            </a:avLst>
          </a:prstGeom>
          <a:solidFill>
            <a:srgbClr val="A8D5D4"/>
          </a:solidFill>
          <a:ln>
            <a:noFill/>
          </a:ln>
        </p:spPr>
        <p:txBody>
          <a:bodyPr spcFirstLastPara="1" wrap="square" lIns="91425" tIns="91425" rIns="91425" bIns="91425" anchor="ctr" anchorCtr="0">
            <a:noAutofit/>
          </a:bodyPr>
          <a:lstStyle/>
          <a:p>
            <a:endParaRPr/>
          </a:p>
        </p:txBody>
      </p:sp>
      <p:sp>
        <p:nvSpPr>
          <p:cNvPr id="3" name="Google Shape;368;p27">
            <a:extLst>
              <a:ext uri="{FF2B5EF4-FFF2-40B4-BE49-F238E27FC236}">
                <a16:creationId xmlns:a16="http://schemas.microsoft.com/office/drawing/2014/main" id="{BDAE6801-5BCE-7322-0D86-EEAE69D9B6BB}"/>
              </a:ext>
            </a:extLst>
          </p:cNvPr>
          <p:cNvSpPr/>
          <p:nvPr/>
        </p:nvSpPr>
        <p:spPr>
          <a:xfrm>
            <a:off x="2250495" y="4651760"/>
            <a:ext cx="2308650" cy="1846920"/>
          </a:xfrm>
          <a:prstGeom prst="roundRect">
            <a:avLst>
              <a:gd name="adj" fmla="val 10000"/>
            </a:avLst>
          </a:prstGeom>
          <a:solidFill>
            <a:srgbClr val="00B2A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5" name="Google Shape;369;p27">
            <a:extLst>
              <a:ext uri="{FF2B5EF4-FFF2-40B4-BE49-F238E27FC236}">
                <a16:creationId xmlns:a16="http://schemas.microsoft.com/office/drawing/2014/main" id="{FFC1A92D-83A5-10D3-6BC0-5BE54E605C33}"/>
              </a:ext>
            </a:extLst>
          </p:cNvPr>
          <p:cNvSpPr txBox="1"/>
          <p:nvPr/>
        </p:nvSpPr>
        <p:spPr>
          <a:xfrm>
            <a:off x="2304589" y="4699693"/>
            <a:ext cx="2200462" cy="1738732"/>
          </a:xfrm>
          <a:prstGeom prst="rect">
            <a:avLst/>
          </a:prstGeom>
          <a:noFill/>
          <a:ln>
            <a:noFill/>
          </a:ln>
        </p:spPr>
        <p:txBody>
          <a:bodyPr spcFirstLastPara="1" wrap="square" lIns="55225" tIns="55225" rIns="55225" bIns="55225" anchor="ctr" anchorCtr="0">
            <a:noAutofit/>
          </a:bodyPr>
          <a:lstStyle/>
          <a:p>
            <a:pPr algn="ctr">
              <a:lnSpc>
                <a:spcPct val="90000"/>
              </a:lnSpc>
              <a:buClr>
                <a:schemeClr val="lt1"/>
              </a:buClr>
              <a:buSzPts val="2900"/>
            </a:pPr>
            <a:r>
              <a:rPr lang="en-US" sz="2000">
                <a:solidFill>
                  <a:schemeClr val="lt1"/>
                </a:solidFill>
                <a:latin typeface="Arial"/>
                <a:ea typeface="Calibri"/>
                <a:cs typeface="Calibri"/>
                <a:sym typeface="Calibri"/>
              </a:rPr>
              <a:t> </a:t>
            </a:r>
            <a:r>
              <a:rPr lang="en-US" sz="2000" b="1" u="sng">
                <a:solidFill>
                  <a:schemeClr val="lt1"/>
                </a:solidFill>
                <a:latin typeface="Arial"/>
                <a:ea typeface="Calibri"/>
                <a:cs typeface="Calibri"/>
                <a:sym typeface="Calibri"/>
              </a:rPr>
              <a:t>School staff, </a:t>
            </a:r>
            <a:r>
              <a:rPr lang="en-US" sz="2000">
                <a:solidFill>
                  <a:schemeClr val="lt1"/>
                </a:solidFill>
                <a:latin typeface="Arial"/>
                <a:ea typeface="Calibri"/>
                <a:cs typeface="Calibri"/>
                <a:sym typeface="Calibri"/>
              </a:rPr>
              <a:t>including substitute teachers and temporary employees</a:t>
            </a:r>
            <a:endParaRPr lang="en-US" sz="2000">
              <a:solidFill>
                <a:schemeClr val="lt1"/>
              </a:solidFill>
              <a:latin typeface="Arial"/>
              <a:cs typeface="Arial"/>
            </a:endParaRPr>
          </a:p>
        </p:txBody>
      </p:sp>
      <p:pic>
        <p:nvPicPr>
          <p:cNvPr id="7" name="Picture 6" descr="A person in front of a map&#10;&#10;Description automatically generated">
            <a:extLst>
              <a:ext uri="{FF2B5EF4-FFF2-40B4-BE49-F238E27FC236}">
                <a16:creationId xmlns:a16="http://schemas.microsoft.com/office/drawing/2014/main" id="{D1FBBCC1-C0F5-6455-7AED-7535C120786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628773" y="3556267"/>
            <a:ext cx="1708203" cy="1140630"/>
          </a:xfrm>
          <a:prstGeom prst="rect">
            <a:avLst/>
          </a:prstGeom>
        </p:spPr>
      </p:pic>
      <p:pic>
        <p:nvPicPr>
          <p:cNvPr id="10" name="Picture 9" descr="A person using an asthma inhaler to treat a child">
            <a:extLst>
              <a:ext uri="{FF2B5EF4-FFF2-40B4-BE49-F238E27FC236}">
                <a16:creationId xmlns:a16="http://schemas.microsoft.com/office/drawing/2014/main" id="{8FB956D3-ADBA-384F-5662-1C808D59DEB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285804" y="1462183"/>
            <a:ext cx="1839330" cy="1054549"/>
          </a:xfrm>
          <a:prstGeom prst="rect">
            <a:avLst/>
          </a:prstGeom>
        </p:spPr>
      </p:pic>
      <p:sp>
        <p:nvSpPr>
          <p:cNvPr id="12" name="TextBox 11">
            <a:extLst>
              <a:ext uri="{FF2B5EF4-FFF2-40B4-BE49-F238E27FC236}">
                <a16:creationId xmlns:a16="http://schemas.microsoft.com/office/drawing/2014/main" id="{1BDEA51E-3491-8E31-39DF-0E40B998722C}"/>
              </a:ext>
            </a:extLst>
          </p:cNvPr>
          <p:cNvSpPr txBox="1"/>
          <p:nvPr/>
        </p:nvSpPr>
        <p:spPr>
          <a:xfrm>
            <a:off x="7574628" y="3687336"/>
            <a:ext cx="3739781" cy="1658980"/>
          </a:xfrm>
          <a:prstGeom prst="rect">
            <a:avLst/>
          </a:prstGeom>
          <a:noFill/>
        </p:spPr>
        <p:txBody>
          <a:bodyPr wrap="square" lIns="91440" tIns="45720" rIns="91440" bIns="45720" rtlCol="0" anchor="t">
            <a:spAutoFit/>
          </a:bodyPr>
          <a:lstStyle/>
          <a:p>
            <a:pPr>
              <a:lnSpc>
                <a:spcPct val="107000"/>
              </a:lnSpc>
              <a:spcAft>
                <a:spcPts val="800"/>
              </a:spcAft>
            </a:pPr>
            <a:r>
              <a:rPr lang="en-US" sz="1200" dirty="0">
                <a:latin typeface="Arial"/>
                <a:ea typeface="Aptos" panose="020B0004020202020204" pitchFamily="34" charset="0"/>
                <a:cs typeface="Times New Roman"/>
              </a:rPr>
              <a:t>006.01 Emergency Protocol </a:t>
            </a:r>
            <a:r>
              <a:rPr lang="en-US" sz="1200" kern="100" dirty="0">
                <a:latin typeface="Arial"/>
                <a:ea typeface="Aptos" panose="020B0004020202020204" pitchFamily="34" charset="0"/>
                <a:cs typeface="Times New Roman"/>
              </a:rPr>
              <a:t>In addition to adopting the protocol, accredited schools, approved schools, and approved early childhood education programs must procure and maintain the equipment and medication necessary to implement the protocol in each school building </a:t>
            </a:r>
            <a:r>
              <a:rPr lang="en-US" sz="1200" i="1" kern="100" dirty="0">
                <a:latin typeface="Arial"/>
                <a:ea typeface="Aptos" panose="020B0004020202020204" pitchFamily="34" charset="0"/>
                <a:cs typeface="Times New Roman"/>
              </a:rPr>
              <a:t>while school is in session </a:t>
            </a:r>
            <a:r>
              <a:rPr lang="en-US" sz="1200" kern="100" dirty="0">
                <a:latin typeface="Arial"/>
                <a:ea typeface="Aptos" panose="020B0004020202020204" pitchFamily="34" charset="0"/>
                <a:cs typeface="Times New Roman"/>
              </a:rPr>
              <a:t>in the case of </a:t>
            </a:r>
            <a:r>
              <a:rPr lang="en-US" sz="1200" b="1" i="1" kern="100" dirty="0">
                <a:solidFill>
                  <a:srgbClr val="FF0000"/>
                </a:solidFill>
                <a:latin typeface="Arial"/>
                <a:ea typeface="Aptos" panose="020B0004020202020204" pitchFamily="34" charset="0"/>
                <a:cs typeface="Times New Roman"/>
              </a:rPr>
              <a:t>any student and/or school staff emergency. </a:t>
            </a:r>
          </a:p>
        </p:txBody>
      </p:sp>
    </p:spTree>
    <p:extLst>
      <p:ext uri="{BB962C8B-B14F-4D97-AF65-F5344CB8AC3E}">
        <p14:creationId xmlns:p14="http://schemas.microsoft.com/office/powerpoint/2010/main" val="3736248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8"/>
          <p:cNvSpPr txBox="1">
            <a:spLocks noGrp="1"/>
          </p:cNvSpPr>
          <p:nvPr>
            <p:ph type="title"/>
          </p:nvPr>
        </p:nvSpPr>
        <p:spPr>
          <a:xfrm>
            <a:off x="2153843" y="333158"/>
            <a:ext cx="8188095" cy="676053"/>
          </a:xfrm>
          <a:prstGeom prst="rect">
            <a:avLst/>
          </a:prstGeom>
          <a:noFill/>
          <a:ln>
            <a:noFill/>
          </a:ln>
        </p:spPr>
        <p:txBody>
          <a:bodyPr spcFirstLastPara="1" vert="horz" wrap="square" lIns="91425" tIns="45700" rIns="91425" bIns="45700" rtlCol="0" anchor="b" anchorCtr="0">
            <a:noAutofit/>
          </a:bodyPr>
          <a:lstStyle/>
          <a:p>
            <a:pPr algn="ctr">
              <a:buClr>
                <a:srgbClr val="00427D"/>
              </a:buClr>
              <a:buSzPts val="3600"/>
            </a:pPr>
            <a:r>
              <a:rPr lang="en-US" sz="4400" b="1">
                <a:solidFill>
                  <a:schemeClr val="accent4"/>
                </a:solidFill>
                <a:latin typeface="Arial"/>
                <a:cs typeface="Arial"/>
              </a:rPr>
              <a:t>Activate the Rule 59 Protocol</a:t>
            </a:r>
          </a:p>
        </p:txBody>
      </p:sp>
      <p:sp>
        <p:nvSpPr>
          <p:cNvPr id="379" name="Google Shape;379;p28"/>
          <p:cNvSpPr txBox="1">
            <a:spLocks noGrp="1"/>
          </p:cNvSpPr>
          <p:nvPr>
            <p:ph type="body" idx="1"/>
          </p:nvPr>
        </p:nvSpPr>
        <p:spPr>
          <a:xfrm>
            <a:off x="3782104" y="2083350"/>
            <a:ext cx="6536995" cy="4133260"/>
          </a:xfrm>
          <a:prstGeom prst="rect">
            <a:avLst/>
          </a:prstGeom>
          <a:noFill/>
          <a:ln>
            <a:noFill/>
          </a:ln>
        </p:spPr>
        <p:txBody>
          <a:bodyPr spcFirstLastPara="1" vert="horz" wrap="square" lIns="91425" tIns="45700" rIns="91425" bIns="45700" rtlCol="0" anchor="t" anchorCtr="0">
            <a:normAutofit/>
          </a:bodyPr>
          <a:lstStyle/>
          <a:p>
            <a:pPr marL="0" indent="0">
              <a:spcBef>
                <a:spcPts val="0"/>
              </a:spcBef>
              <a:buClr>
                <a:srgbClr val="3F3F3F"/>
              </a:buClr>
              <a:buSzPts val="2400"/>
              <a:buNone/>
            </a:pPr>
            <a:r>
              <a:rPr lang="en-US" sz="2400" dirty="0">
                <a:latin typeface="Arial"/>
                <a:cs typeface="Arial"/>
              </a:rPr>
              <a:t>Start there - move on to the Rule 59 protocol if symptoms are not resolved and further treatment is needed</a:t>
            </a:r>
            <a:endParaRPr lang="en-US" dirty="0">
              <a:latin typeface="Arial"/>
              <a:cs typeface="Arial"/>
            </a:endParaRPr>
          </a:p>
          <a:p>
            <a:pPr marL="457200" lvl="1" indent="0">
              <a:buSzPts val="2400"/>
              <a:buNone/>
            </a:pPr>
            <a:endParaRPr sz="2400" dirty="0">
              <a:latin typeface="Arial"/>
              <a:cs typeface="Arial"/>
            </a:endParaRPr>
          </a:p>
          <a:p>
            <a:pPr marL="457200" lvl="1" indent="0">
              <a:buSzPts val="2400"/>
              <a:buNone/>
            </a:pPr>
            <a:endParaRPr sz="2400" dirty="0">
              <a:latin typeface="Arial"/>
              <a:cs typeface="Arial"/>
            </a:endParaRPr>
          </a:p>
          <a:p>
            <a:pPr marL="0" indent="0">
              <a:buClr>
                <a:srgbClr val="3F3F3F"/>
              </a:buClr>
              <a:buSzPts val="2400"/>
              <a:buNone/>
            </a:pPr>
            <a:r>
              <a:rPr lang="en-US" sz="2400" dirty="0">
                <a:latin typeface="Arial"/>
                <a:cs typeface="Arial"/>
              </a:rPr>
              <a:t>Initiate the Rule 59 protocol</a:t>
            </a:r>
            <a:endParaRPr dirty="0">
              <a:latin typeface="Arial"/>
              <a:cs typeface="Arial"/>
            </a:endParaRPr>
          </a:p>
        </p:txBody>
      </p:sp>
      <p:sp>
        <p:nvSpPr>
          <p:cNvPr id="380" name="Google Shape;380;p28"/>
          <p:cNvSpPr txBox="1">
            <a:spLocks noGrp="1"/>
          </p:cNvSpPr>
          <p:nvPr>
            <p:ph type="body" idx="2"/>
          </p:nvPr>
        </p:nvSpPr>
        <p:spPr>
          <a:xfrm>
            <a:off x="1824792" y="1343320"/>
            <a:ext cx="8518337" cy="557671"/>
          </a:xfrm>
          <a:prstGeom prst="rect">
            <a:avLst/>
          </a:prstGeom>
          <a:noFill/>
          <a:ln>
            <a:noFill/>
          </a:ln>
        </p:spPr>
        <p:txBody>
          <a:bodyPr spcFirstLastPara="1" vert="horz" wrap="square" lIns="91425" tIns="45700" rIns="91425" bIns="45700" rtlCol="0" anchor="t" anchorCtr="0">
            <a:normAutofit/>
          </a:bodyPr>
          <a:lstStyle/>
          <a:p>
            <a:pPr algn="ctr">
              <a:spcBef>
                <a:spcPts val="0"/>
              </a:spcBef>
              <a:buClr>
                <a:srgbClr val="3F3F3F"/>
              </a:buClr>
              <a:buSzPts val="2400"/>
            </a:pPr>
            <a:r>
              <a:rPr lang="en-US" sz="2800" dirty="0">
                <a:latin typeface="Arial"/>
                <a:cs typeface="Arial"/>
              </a:rPr>
              <a:t>Does the student have an emergency action plan?</a:t>
            </a:r>
          </a:p>
          <a:p>
            <a:endParaRPr sz="2800" dirty="0">
              <a:latin typeface="Arial"/>
              <a:cs typeface="Arial"/>
            </a:endParaRPr>
          </a:p>
        </p:txBody>
      </p:sp>
      <p:sp>
        <p:nvSpPr>
          <p:cNvPr id="382" name="Google Shape;382;p28"/>
          <p:cNvSpPr/>
          <p:nvPr/>
        </p:nvSpPr>
        <p:spPr>
          <a:xfrm>
            <a:off x="2398518" y="2061872"/>
            <a:ext cx="1138909" cy="1189683"/>
          </a:xfrm>
          <a:prstGeom prst="ellipse">
            <a:avLst/>
          </a:prstGeom>
          <a:solidFill>
            <a:schemeClr val="accent4"/>
          </a:solidFill>
          <a:ln w="12700" cap="flat" cmpd="sng">
            <a:solidFill>
              <a:srgbClr val="008180"/>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400">
                <a:solidFill>
                  <a:schemeClr val="lt1"/>
                </a:solidFill>
                <a:latin typeface="Arial"/>
                <a:ea typeface="Calibri"/>
                <a:cs typeface="Calibri"/>
                <a:sym typeface="Calibri"/>
              </a:rPr>
              <a:t>YES</a:t>
            </a:r>
            <a:endParaRPr lang="en-US" sz="2400">
              <a:solidFill>
                <a:schemeClr val="lt1"/>
              </a:solidFill>
              <a:latin typeface="Arial"/>
              <a:cs typeface="Arial"/>
            </a:endParaRPr>
          </a:p>
        </p:txBody>
      </p:sp>
      <p:sp>
        <p:nvSpPr>
          <p:cNvPr id="383" name="Google Shape;383;p28"/>
          <p:cNvSpPr/>
          <p:nvPr/>
        </p:nvSpPr>
        <p:spPr>
          <a:xfrm>
            <a:off x="2398518" y="3548493"/>
            <a:ext cx="1138909" cy="1189683"/>
          </a:xfrm>
          <a:prstGeom prst="ellipse">
            <a:avLst/>
          </a:prstGeom>
          <a:solidFill>
            <a:srgbClr val="FF0000"/>
          </a:solidFill>
          <a:ln w="12700" cap="flat" cmpd="sng">
            <a:solidFill>
              <a:srgbClr val="008180"/>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400">
                <a:solidFill>
                  <a:schemeClr val="lt1"/>
                </a:solidFill>
                <a:latin typeface="Arial"/>
                <a:ea typeface="Calibri"/>
                <a:cs typeface="Calibri"/>
                <a:sym typeface="Calibri"/>
              </a:rPr>
              <a:t>NO</a:t>
            </a:r>
            <a:endParaRPr lang="en-US" sz="2400">
              <a:solidFill>
                <a:schemeClr val="lt1"/>
              </a:solidFill>
              <a:latin typeface="Arial"/>
              <a:cs typeface="Arial"/>
            </a:endParaRPr>
          </a:p>
        </p:txBody>
      </p:sp>
      <p:sp>
        <p:nvSpPr>
          <p:cNvPr id="384" name="Google Shape;384;p28"/>
          <p:cNvSpPr txBox="1"/>
          <p:nvPr/>
        </p:nvSpPr>
        <p:spPr>
          <a:xfrm>
            <a:off x="1598532" y="5380672"/>
            <a:ext cx="6258910" cy="1569620"/>
          </a:xfrm>
          <a:prstGeom prst="rect">
            <a:avLst/>
          </a:prstGeom>
          <a:noFill/>
          <a:ln>
            <a:noFill/>
          </a:ln>
        </p:spPr>
        <p:txBody>
          <a:bodyPr spcFirstLastPara="1" wrap="square" lIns="91425" tIns="45700" rIns="91425" bIns="45700" anchor="t" anchorCtr="0">
            <a:spAutoFit/>
          </a:bodyPr>
          <a:lstStyle/>
          <a:p>
            <a:r>
              <a:rPr lang="en-US" sz="2400">
                <a:solidFill>
                  <a:schemeClr val="accent2"/>
                </a:solidFill>
                <a:latin typeface="Arial"/>
                <a:ea typeface="Calibri"/>
                <a:cs typeface="Calibri"/>
                <a:sym typeface="Calibri"/>
              </a:rPr>
              <a:t>Note: The Rule 59 protocol does not replace a student’s action plan for asthma, food allergies and anaphylaxis.</a:t>
            </a:r>
            <a:endParaRPr lang="en-US" sz="2400">
              <a:solidFill>
                <a:schemeClr val="accent2"/>
              </a:solidFill>
              <a:latin typeface="Arial"/>
              <a:cs typeface="Arial"/>
            </a:endParaRPr>
          </a:p>
          <a:p>
            <a:endParaRPr sz="2400">
              <a:solidFill>
                <a:schemeClr val="dk1"/>
              </a:solidFill>
              <a:latin typeface="Arial"/>
              <a:ea typeface="Calibri"/>
              <a:cs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grpSp>
        <p:nvGrpSpPr>
          <p:cNvPr id="399" name="Google Shape;399;p30"/>
          <p:cNvGrpSpPr/>
          <p:nvPr/>
        </p:nvGrpSpPr>
        <p:grpSpPr>
          <a:xfrm>
            <a:off x="2131834" y="1118155"/>
            <a:ext cx="7922043" cy="4948923"/>
            <a:chOff x="0" y="2418"/>
            <a:chExt cx="7922043" cy="4948923"/>
          </a:xfrm>
        </p:grpSpPr>
        <p:sp>
          <p:nvSpPr>
            <p:cNvPr id="401" name="Google Shape;401;p30"/>
            <p:cNvSpPr/>
            <p:nvPr/>
          </p:nvSpPr>
          <p:spPr>
            <a:xfrm>
              <a:off x="0" y="2418"/>
              <a:ext cx="1988184" cy="4948923"/>
            </a:xfrm>
            <a:prstGeom prst="rect">
              <a:avLst/>
            </a:prstGeom>
            <a:noFill/>
            <a:ln>
              <a:noFill/>
            </a:ln>
          </p:spPr>
          <p:txBody>
            <a:bodyPr spcFirstLastPara="1" wrap="square" lIns="91425" tIns="91425" rIns="91425" bIns="91425" anchor="ctr" anchorCtr="0">
              <a:noAutofit/>
            </a:bodyPr>
            <a:lstStyle/>
            <a:p>
              <a:endParaRPr/>
            </a:p>
          </p:txBody>
        </p:sp>
        <p:sp>
          <p:nvSpPr>
            <p:cNvPr id="402" name="Google Shape;402;p30"/>
            <p:cNvSpPr txBox="1"/>
            <p:nvPr/>
          </p:nvSpPr>
          <p:spPr>
            <a:xfrm>
              <a:off x="0" y="2418"/>
              <a:ext cx="1988184" cy="4948923"/>
            </a:xfrm>
            <a:prstGeom prst="rect">
              <a:avLst/>
            </a:prstGeom>
            <a:noFill/>
            <a:ln>
              <a:noFill/>
            </a:ln>
          </p:spPr>
          <p:txBody>
            <a:bodyPr spcFirstLastPara="1" wrap="square" lIns="133350" tIns="133350" rIns="133350" bIns="133350" anchor="ctr" anchorCtr="0">
              <a:noAutofit/>
            </a:bodyPr>
            <a:lstStyle/>
            <a:p>
              <a:pPr algn="ctr">
                <a:lnSpc>
                  <a:spcPct val="90000"/>
                </a:lnSpc>
                <a:buClr>
                  <a:schemeClr val="dk1"/>
                </a:buClr>
                <a:buSzPts val="3500"/>
              </a:pPr>
              <a:endParaRPr sz="3500" b="1">
                <a:solidFill>
                  <a:srgbClr val="FF0000"/>
                </a:solidFill>
                <a:latin typeface="Calibri"/>
                <a:ea typeface="Calibri"/>
                <a:cs typeface="Calibri"/>
                <a:sym typeface="Calibri"/>
              </a:endParaRPr>
            </a:p>
          </p:txBody>
        </p:sp>
        <p:sp>
          <p:nvSpPr>
            <p:cNvPr id="403" name="Google Shape;403;p30"/>
            <p:cNvSpPr/>
            <p:nvPr/>
          </p:nvSpPr>
          <p:spPr>
            <a:xfrm>
              <a:off x="2099443" y="49841"/>
              <a:ext cx="5822599" cy="948463"/>
            </a:xfrm>
            <a:prstGeom prst="rect">
              <a:avLst/>
            </a:prstGeom>
            <a:noFill/>
            <a:ln>
              <a:noFill/>
            </a:ln>
          </p:spPr>
          <p:txBody>
            <a:bodyPr spcFirstLastPara="1" wrap="square" lIns="91425" tIns="91425" rIns="91425" bIns="91425" anchor="ctr" anchorCtr="0">
              <a:noAutofit/>
            </a:bodyPr>
            <a:lstStyle/>
            <a:p>
              <a:endParaRPr/>
            </a:p>
          </p:txBody>
        </p:sp>
        <p:sp>
          <p:nvSpPr>
            <p:cNvPr id="404" name="Google Shape;404;p30"/>
            <p:cNvSpPr txBox="1"/>
            <p:nvPr/>
          </p:nvSpPr>
          <p:spPr>
            <a:xfrm>
              <a:off x="2099443" y="116492"/>
              <a:ext cx="5822599" cy="948463"/>
            </a:xfrm>
            <a:prstGeom prst="rect">
              <a:avLst/>
            </a:prstGeom>
            <a:noFill/>
            <a:ln>
              <a:noFill/>
            </a:ln>
          </p:spPr>
          <p:txBody>
            <a:bodyPr spcFirstLastPara="1" wrap="square" lIns="91425" tIns="91425" rIns="91425" bIns="91425" anchor="t" anchorCtr="0">
              <a:noAutofit/>
            </a:bodyPr>
            <a:lstStyle/>
            <a:p>
              <a:pPr>
                <a:lnSpc>
                  <a:spcPct val="90000"/>
                </a:lnSpc>
                <a:buClr>
                  <a:srgbClr val="3F3F3F"/>
                </a:buClr>
                <a:buSzPts val="2400"/>
              </a:pPr>
              <a:r>
                <a:rPr lang="en-US" sz="2400" dirty="0">
                  <a:latin typeface="Arial"/>
                  <a:cs typeface="Arial"/>
                </a:rPr>
                <a:t>Severe asthma attacks and anaphylaxis           need immediate attention</a:t>
              </a:r>
              <a:endParaRPr lang="en-US" dirty="0">
                <a:latin typeface="Arial"/>
                <a:cs typeface="Arial"/>
              </a:endParaRPr>
            </a:p>
          </p:txBody>
        </p:sp>
        <p:cxnSp>
          <p:nvCxnSpPr>
            <p:cNvPr id="405" name="Google Shape;405;p30"/>
            <p:cNvCxnSpPr/>
            <p:nvPr/>
          </p:nvCxnSpPr>
          <p:spPr>
            <a:xfrm>
              <a:off x="1988184" y="998305"/>
              <a:ext cx="5933859" cy="0"/>
            </a:xfrm>
            <a:prstGeom prst="straightConnector1">
              <a:avLst/>
            </a:prstGeom>
            <a:solidFill>
              <a:srgbClr val="00B2AF"/>
            </a:solidFill>
            <a:ln w="12700" cap="flat" cmpd="sng">
              <a:solidFill>
                <a:srgbClr val="B9DDDC"/>
              </a:solidFill>
              <a:prstDash val="solid"/>
              <a:miter lim="800000"/>
              <a:headEnd type="none" w="sm" len="sm"/>
              <a:tailEnd type="none" w="sm" len="sm"/>
            </a:ln>
          </p:spPr>
        </p:cxnSp>
        <p:sp>
          <p:nvSpPr>
            <p:cNvPr id="406" name="Google Shape;406;p30"/>
            <p:cNvSpPr/>
            <p:nvPr/>
          </p:nvSpPr>
          <p:spPr>
            <a:xfrm>
              <a:off x="2099443" y="1045728"/>
              <a:ext cx="5822599" cy="1217200"/>
            </a:xfrm>
            <a:prstGeom prst="rect">
              <a:avLst/>
            </a:prstGeom>
            <a:noFill/>
            <a:ln>
              <a:noFill/>
            </a:ln>
          </p:spPr>
          <p:txBody>
            <a:bodyPr spcFirstLastPara="1" wrap="square" lIns="91425" tIns="91425" rIns="91425" bIns="91425" anchor="ctr" anchorCtr="0">
              <a:noAutofit/>
            </a:bodyPr>
            <a:lstStyle/>
            <a:p>
              <a:endParaRPr/>
            </a:p>
          </p:txBody>
        </p:sp>
        <p:sp>
          <p:nvSpPr>
            <p:cNvPr id="407" name="Google Shape;407;p30"/>
            <p:cNvSpPr txBox="1"/>
            <p:nvPr/>
          </p:nvSpPr>
          <p:spPr>
            <a:xfrm>
              <a:off x="2099443" y="1045728"/>
              <a:ext cx="5822599" cy="1217200"/>
            </a:xfrm>
            <a:prstGeom prst="rect">
              <a:avLst/>
            </a:prstGeom>
            <a:noFill/>
            <a:ln>
              <a:noFill/>
            </a:ln>
          </p:spPr>
          <p:txBody>
            <a:bodyPr spcFirstLastPara="1" wrap="square" lIns="91425" tIns="91425" rIns="91425" bIns="91425" anchor="t" anchorCtr="0">
              <a:noAutofit/>
            </a:bodyPr>
            <a:lstStyle/>
            <a:p>
              <a:pPr>
                <a:lnSpc>
                  <a:spcPct val="90000"/>
                </a:lnSpc>
                <a:buClr>
                  <a:srgbClr val="3F3F3F"/>
                </a:buClr>
                <a:buSzPts val="2400"/>
              </a:pPr>
              <a:r>
                <a:rPr lang="en-US" sz="2400" dirty="0">
                  <a:latin typeface="Arial"/>
                  <a:cs typeface="Arial"/>
                </a:rPr>
                <a:t>When in doubt, administer the protocol – if you think something is wrong, you are probably right</a:t>
              </a:r>
              <a:endParaRPr lang="en-US">
                <a:latin typeface="Arial"/>
                <a:cs typeface="Arial"/>
              </a:endParaRPr>
            </a:p>
            <a:p>
              <a:pPr>
                <a:lnSpc>
                  <a:spcPct val="90000"/>
                </a:lnSpc>
                <a:spcBef>
                  <a:spcPts val="840"/>
                </a:spcBef>
                <a:buClr>
                  <a:schemeClr val="dk1"/>
                </a:buClr>
                <a:buSzPts val="2400"/>
              </a:pPr>
              <a:endParaRPr sz="2400" dirty="0">
                <a:latin typeface="Arial"/>
                <a:cs typeface="Arial"/>
              </a:endParaRPr>
            </a:p>
          </p:txBody>
        </p:sp>
        <p:cxnSp>
          <p:nvCxnSpPr>
            <p:cNvPr id="408" name="Google Shape;408;p30"/>
            <p:cNvCxnSpPr/>
            <p:nvPr/>
          </p:nvCxnSpPr>
          <p:spPr>
            <a:xfrm>
              <a:off x="1988184" y="2262928"/>
              <a:ext cx="5933859" cy="0"/>
            </a:xfrm>
            <a:prstGeom prst="straightConnector1">
              <a:avLst/>
            </a:prstGeom>
            <a:solidFill>
              <a:srgbClr val="00B2AF"/>
            </a:solidFill>
            <a:ln w="12700" cap="flat" cmpd="sng">
              <a:solidFill>
                <a:srgbClr val="B9DDDC"/>
              </a:solidFill>
              <a:prstDash val="solid"/>
              <a:miter lim="800000"/>
              <a:headEnd type="none" w="sm" len="sm"/>
              <a:tailEnd type="none" w="sm" len="sm"/>
            </a:ln>
          </p:spPr>
        </p:cxnSp>
        <p:sp>
          <p:nvSpPr>
            <p:cNvPr id="409" name="Google Shape;409;p30"/>
            <p:cNvSpPr/>
            <p:nvPr/>
          </p:nvSpPr>
          <p:spPr>
            <a:xfrm>
              <a:off x="2099443" y="2310352"/>
              <a:ext cx="5822599" cy="1274155"/>
            </a:xfrm>
            <a:prstGeom prst="rect">
              <a:avLst/>
            </a:prstGeom>
            <a:noFill/>
            <a:ln>
              <a:noFill/>
            </a:ln>
          </p:spPr>
          <p:txBody>
            <a:bodyPr spcFirstLastPara="1" wrap="square" lIns="91425" tIns="91425" rIns="91425" bIns="91425" anchor="ctr" anchorCtr="0">
              <a:noAutofit/>
            </a:bodyPr>
            <a:lstStyle/>
            <a:p>
              <a:endParaRPr/>
            </a:p>
          </p:txBody>
        </p:sp>
        <p:sp>
          <p:nvSpPr>
            <p:cNvPr id="410" name="Google Shape;410;p30"/>
            <p:cNvSpPr txBox="1"/>
            <p:nvPr/>
          </p:nvSpPr>
          <p:spPr>
            <a:xfrm>
              <a:off x="2099443" y="2310352"/>
              <a:ext cx="5822599" cy="1274155"/>
            </a:xfrm>
            <a:prstGeom prst="rect">
              <a:avLst/>
            </a:prstGeom>
            <a:noFill/>
            <a:ln>
              <a:noFill/>
            </a:ln>
          </p:spPr>
          <p:txBody>
            <a:bodyPr spcFirstLastPara="1" wrap="square" lIns="91425" tIns="91425" rIns="91425" bIns="91425" anchor="t" anchorCtr="0">
              <a:noAutofit/>
            </a:bodyPr>
            <a:lstStyle/>
            <a:p>
              <a:pPr>
                <a:lnSpc>
                  <a:spcPct val="90000"/>
                </a:lnSpc>
                <a:buClr>
                  <a:srgbClr val="3F3F3F"/>
                </a:buClr>
                <a:buSzPts val="2400"/>
              </a:pPr>
              <a:r>
                <a:rPr lang="en-US" sz="2400" dirty="0">
                  <a:latin typeface="Arial"/>
                  <a:cs typeface="Arial"/>
                </a:rPr>
                <a:t>If the student has an action plan, start there then move to the Rule 59 protocol as needed </a:t>
              </a:r>
              <a:endParaRPr lang="en-US">
                <a:latin typeface="Arial"/>
                <a:cs typeface="Arial"/>
              </a:endParaRPr>
            </a:p>
          </p:txBody>
        </p:sp>
        <p:cxnSp>
          <p:nvCxnSpPr>
            <p:cNvPr id="411" name="Google Shape;411;p30"/>
            <p:cNvCxnSpPr/>
            <p:nvPr/>
          </p:nvCxnSpPr>
          <p:spPr>
            <a:xfrm>
              <a:off x="1988184" y="3584507"/>
              <a:ext cx="5933859" cy="0"/>
            </a:xfrm>
            <a:prstGeom prst="straightConnector1">
              <a:avLst/>
            </a:prstGeom>
            <a:solidFill>
              <a:srgbClr val="00B2AF"/>
            </a:solidFill>
            <a:ln w="12700" cap="flat" cmpd="sng">
              <a:solidFill>
                <a:srgbClr val="B9DDDC"/>
              </a:solidFill>
              <a:prstDash val="solid"/>
              <a:miter lim="800000"/>
              <a:headEnd type="none" w="sm" len="sm"/>
              <a:tailEnd type="none" w="sm" len="sm"/>
            </a:ln>
          </p:spPr>
        </p:cxnSp>
        <p:sp>
          <p:nvSpPr>
            <p:cNvPr id="412" name="Google Shape;412;p30"/>
            <p:cNvSpPr/>
            <p:nvPr/>
          </p:nvSpPr>
          <p:spPr>
            <a:xfrm>
              <a:off x="2099443" y="3631930"/>
              <a:ext cx="5822599" cy="1270077"/>
            </a:xfrm>
            <a:prstGeom prst="rect">
              <a:avLst/>
            </a:prstGeom>
            <a:noFill/>
            <a:ln>
              <a:noFill/>
            </a:ln>
          </p:spPr>
          <p:txBody>
            <a:bodyPr spcFirstLastPara="1" wrap="square" lIns="91425" tIns="91425" rIns="91425" bIns="91425" anchor="ctr" anchorCtr="0">
              <a:noAutofit/>
            </a:bodyPr>
            <a:lstStyle/>
            <a:p>
              <a:endParaRPr/>
            </a:p>
          </p:txBody>
        </p:sp>
        <p:sp>
          <p:nvSpPr>
            <p:cNvPr id="413" name="Google Shape;413;p30"/>
            <p:cNvSpPr txBox="1"/>
            <p:nvPr/>
          </p:nvSpPr>
          <p:spPr>
            <a:xfrm>
              <a:off x="2099443" y="3631930"/>
              <a:ext cx="5822599" cy="1270077"/>
            </a:xfrm>
            <a:prstGeom prst="rect">
              <a:avLst/>
            </a:prstGeom>
            <a:noFill/>
            <a:ln>
              <a:noFill/>
            </a:ln>
          </p:spPr>
          <p:txBody>
            <a:bodyPr spcFirstLastPara="1" wrap="square" lIns="91425" tIns="91425" rIns="91425" bIns="91425" anchor="t" anchorCtr="0">
              <a:noAutofit/>
            </a:bodyPr>
            <a:lstStyle/>
            <a:p>
              <a:pPr>
                <a:lnSpc>
                  <a:spcPct val="90000"/>
                </a:lnSpc>
                <a:buClr>
                  <a:srgbClr val="3F3F3F"/>
                </a:buClr>
                <a:buSzPts val="2400"/>
              </a:pPr>
              <a:r>
                <a:rPr lang="en-US" sz="2400" dirty="0">
                  <a:latin typeface="Arial"/>
                  <a:cs typeface="Arial"/>
                </a:rPr>
                <a:t>If the student does not have an action plan, activate the Rule 59 protocol immediately</a:t>
              </a:r>
              <a:endParaRPr lang="en-US">
                <a:latin typeface="Arial"/>
                <a:cs typeface="Arial"/>
              </a:endParaRPr>
            </a:p>
          </p:txBody>
        </p:sp>
      </p:grpSp>
      <p:sp>
        <p:nvSpPr>
          <p:cNvPr id="415" name="Google Shape;415;p30"/>
          <p:cNvSpPr/>
          <p:nvPr/>
        </p:nvSpPr>
        <p:spPr>
          <a:xfrm>
            <a:off x="1953726" y="2136422"/>
            <a:ext cx="2020711" cy="2585156"/>
          </a:xfrm>
          <a:prstGeom prst="rect">
            <a:avLst/>
          </a:prstGeom>
          <a:solidFill>
            <a:schemeClr val="lt1"/>
          </a:solidFill>
          <a:ln w="57150" cap="flat" cmpd="sng">
            <a:solidFill>
              <a:srgbClr val="D52D0F"/>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800">
                <a:solidFill>
                  <a:srgbClr val="FF0000"/>
                </a:solidFill>
                <a:latin typeface="Arial"/>
                <a:ea typeface="Calibri"/>
                <a:cs typeface="Calibri"/>
                <a:sym typeface="Calibri"/>
              </a:rPr>
              <a:t>Call 911 as soon as possible</a:t>
            </a:r>
            <a:endParaRPr lang="en-US" sz="2800">
              <a:latin typeface="Arial"/>
              <a:cs typeface="Arial"/>
            </a:endParaRPr>
          </a:p>
        </p:txBody>
      </p:sp>
      <p:sp>
        <p:nvSpPr>
          <p:cNvPr id="4" name="Google Shape;541;p45">
            <a:extLst>
              <a:ext uri="{FF2B5EF4-FFF2-40B4-BE49-F238E27FC236}">
                <a16:creationId xmlns:a16="http://schemas.microsoft.com/office/drawing/2014/main" id="{CA55A657-4F4D-1595-D6C9-0FF3FB9FE70B}"/>
              </a:ext>
            </a:extLst>
          </p:cNvPr>
          <p:cNvSpPr txBox="1">
            <a:spLocks/>
          </p:cNvSpPr>
          <p:nvPr/>
        </p:nvSpPr>
        <p:spPr>
          <a:xfrm>
            <a:off x="850780" y="349614"/>
            <a:ext cx="5829300" cy="882615"/>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00427D"/>
              </a:buClr>
              <a:buSzPts val="3600"/>
            </a:pPr>
            <a:r>
              <a:rPr lang="en-US" b="1">
                <a:solidFill>
                  <a:schemeClr val="accent4"/>
                </a:solidFill>
                <a:latin typeface="Arial"/>
                <a:cs typeface="Arial"/>
              </a:rPr>
              <a:t>Important Reminders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1" name="Google Shape;391;p29"/>
          <p:cNvSpPr txBox="1">
            <a:spLocks noGrp="1"/>
          </p:cNvSpPr>
          <p:nvPr>
            <p:ph type="body" idx="1"/>
          </p:nvPr>
        </p:nvSpPr>
        <p:spPr>
          <a:xfrm>
            <a:off x="588476" y="1354493"/>
            <a:ext cx="11153868" cy="6049105"/>
          </a:xfrm>
          <a:prstGeom prst="rect">
            <a:avLst/>
          </a:prstGeom>
          <a:noFill/>
          <a:ln>
            <a:noFill/>
          </a:ln>
        </p:spPr>
        <p:txBody>
          <a:bodyPr spcFirstLastPara="1" vert="horz" wrap="square" lIns="91425" tIns="45700" rIns="91425" bIns="45700" rtlCol="0" anchor="t" anchorCtr="0">
            <a:noAutofit/>
          </a:bodyPr>
          <a:lstStyle/>
          <a:p>
            <a:pPr marL="342900">
              <a:lnSpc>
                <a:spcPct val="120000"/>
              </a:lnSpc>
              <a:spcBef>
                <a:spcPts val="0"/>
              </a:spcBef>
              <a:buClr>
                <a:srgbClr val="3F3F3F"/>
              </a:buClr>
              <a:buSzPct val="100000"/>
              <a:buFont typeface="Calibri"/>
              <a:buAutoNum type="arabicPeriod"/>
            </a:pPr>
            <a:r>
              <a:rPr lang="en-US" sz="1800" dirty="0">
                <a:latin typeface="Arial"/>
                <a:cs typeface="Arial"/>
              </a:rPr>
              <a:t>Call 911</a:t>
            </a:r>
            <a:endParaRPr lang="en-US" sz="1800">
              <a:latin typeface="Arial"/>
              <a:cs typeface="Arial"/>
            </a:endParaRPr>
          </a:p>
          <a:p>
            <a:pPr marL="342900">
              <a:lnSpc>
                <a:spcPct val="120000"/>
              </a:lnSpc>
              <a:spcBef>
                <a:spcPts val="1800"/>
              </a:spcBef>
              <a:buClr>
                <a:srgbClr val="3F3F3F"/>
              </a:buClr>
              <a:buSzPct val="100000"/>
              <a:buFont typeface="Calibri"/>
              <a:buAutoNum type="arabicPeriod"/>
            </a:pPr>
            <a:r>
              <a:rPr lang="en-US" sz="1800" dirty="0">
                <a:latin typeface="Arial"/>
                <a:cs typeface="Arial"/>
              </a:rPr>
              <a:t>Summon school nurse if available. If not, summon designated ERT to implement emergency protocol</a:t>
            </a:r>
            <a:endParaRPr sz="1800">
              <a:latin typeface="Arial"/>
              <a:cs typeface="Arial"/>
            </a:endParaRPr>
          </a:p>
          <a:p>
            <a:pPr marL="342900">
              <a:lnSpc>
                <a:spcPct val="120000"/>
              </a:lnSpc>
              <a:spcBef>
                <a:spcPts val="1800"/>
              </a:spcBef>
              <a:buClr>
                <a:srgbClr val="3F3F3F"/>
              </a:buClr>
              <a:buSzPct val="100000"/>
              <a:buFont typeface="Calibri"/>
              <a:buAutoNum type="arabicPeriod"/>
            </a:pPr>
            <a:r>
              <a:rPr lang="en-US" sz="1800" dirty="0">
                <a:latin typeface="Arial"/>
                <a:cs typeface="Arial"/>
              </a:rPr>
              <a:t>Check airway patency, breathing, respiratory rate, and pulse</a:t>
            </a:r>
            <a:endParaRPr sz="1800">
              <a:latin typeface="Arial"/>
              <a:cs typeface="Arial"/>
            </a:endParaRPr>
          </a:p>
          <a:p>
            <a:pPr marL="342900">
              <a:lnSpc>
                <a:spcPct val="120000"/>
              </a:lnSpc>
              <a:spcBef>
                <a:spcPts val="1800"/>
              </a:spcBef>
              <a:buClr>
                <a:srgbClr val="3F3F3F"/>
              </a:buClr>
              <a:buSzPct val="100000"/>
              <a:buFont typeface="Calibri"/>
              <a:buAutoNum type="arabicPeriod"/>
            </a:pPr>
            <a:r>
              <a:rPr lang="en-US" sz="1800" dirty="0">
                <a:latin typeface="Arial"/>
                <a:cs typeface="Arial"/>
              </a:rPr>
              <a:t>Administer medications (epinephrine and nebulized albuterol) per standing order</a:t>
            </a:r>
            <a:endParaRPr sz="1800">
              <a:latin typeface="Arial"/>
              <a:cs typeface="Arial"/>
            </a:endParaRPr>
          </a:p>
          <a:p>
            <a:pPr marL="342900">
              <a:lnSpc>
                <a:spcPct val="120000"/>
              </a:lnSpc>
              <a:spcBef>
                <a:spcPts val="1800"/>
              </a:spcBef>
              <a:buClr>
                <a:srgbClr val="3F3F3F"/>
              </a:buClr>
              <a:buSzPct val="100000"/>
              <a:buFont typeface="Calibri"/>
              <a:buAutoNum type="arabicPeriod"/>
            </a:pPr>
            <a:r>
              <a:rPr lang="en-US" sz="1800" dirty="0">
                <a:latin typeface="Arial"/>
                <a:cs typeface="Arial"/>
              </a:rPr>
              <a:t>Determine cause as quickly as possible</a:t>
            </a:r>
            <a:endParaRPr sz="1800">
              <a:latin typeface="Arial"/>
              <a:cs typeface="Arial"/>
            </a:endParaRPr>
          </a:p>
          <a:p>
            <a:pPr marL="342900">
              <a:lnSpc>
                <a:spcPct val="120000"/>
              </a:lnSpc>
              <a:spcBef>
                <a:spcPts val="1800"/>
              </a:spcBef>
              <a:buClr>
                <a:srgbClr val="3F3F3F"/>
              </a:buClr>
              <a:buSzPct val="100000"/>
              <a:buFont typeface="Calibri"/>
              <a:buAutoNum type="arabicPeriod"/>
            </a:pPr>
            <a:r>
              <a:rPr lang="en-US" sz="1800" dirty="0">
                <a:latin typeface="Arial"/>
                <a:cs typeface="Arial"/>
              </a:rPr>
              <a:t>Monitor vital signs (pulse, respiration, etc.)</a:t>
            </a:r>
            <a:endParaRPr sz="1800">
              <a:latin typeface="Arial"/>
              <a:cs typeface="Arial"/>
            </a:endParaRPr>
          </a:p>
          <a:p>
            <a:pPr marL="342900">
              <a:lnSpc>
                <a:spcPct val="120000"/>
              </a:lnSpc>
              <a:spcBef>
                <a:spcPts val="1800"/>
              </a:spcBef>
              <a:buClr>
                <a:srgbClr val="3F3F3F"/>
              </a:buClr>
              <a:buSzPct val="100000"/>
              <a:buFont typeface="Calibri"/>
              <a:buAutoNum type="arabicPeriod"/>
            </a:pPr>
            <a:r>
              <a:rPr lang="en-US" sz="1800" dirty="0">
                <a:latin typeface="Arial"/>
                <a:cs typeface="Arial"/>
              </a:rPr>
              <a:t>Contact parents/guardians immediately and physician as soon as possible</a:t>
            </a:r>
            <a:endParaRPr sz="1800">
              <a:latin typeface="Arial"/>
              <a:cs typeface="Arial"/>
            </a:endParaRPr>
          </a:p>
          <a:p>
            <a:pPr marL="342900">
              <a:lnSpc>
                <a:spcPct val="120000"/>
              </a:lnSpc>
              <a:spcBef>
                <a:spcPts val="1800"/>
              </a:spcBef>
              <a:buClr>
                <a:srgbClr val="3F3F3F"/>
              </a:buClr>
              <a:buSzPct val="100000"/>
              <a:buFont typeface="Calibri"/>
              <a:buAutoNum type="arabicPeriod"/>
            </a:pPr>
            <a:r>
              <a:rPr lang="en-US" sz="1800" dirty="0">
                <a:latin typeface="Arial"/>
                <a:cs typeface="Arial"/>
              </a:rPr>
              <a:t>Any individual treated for symptoms with epinephrine at school will be transferred to a medical facility</a:t>
            </a:r>
            <a:endParaRPr sz="1800">
              <a:latin typeface="Arial"/>
              <a:cs typeface="Arial"/>
            </a:endParaRPr>
          </a:p>
          <a:p>
            <a:pPr marL="457200" lvl="1" indent="0">
              <a:spcBef>
                <a:spcPts val="1800"/>
              </a:spcBef>
              <a:buSzPct val="100000"/>
              <a:buNone/>
            </a:pPr>
            <a:endParaRPr sz="1800" dirty="0">
              <a:latin typeface="Arial"/>
              <a:ea typeface="Calibri"/>
              <a:cs typeface="Calibri"/>
            </a:endParaRPr>
          </a:p>
        </p:txBody>
      </p:sp>
      <p:sp>
        <p:nvSpPr>
          <p:cNvPr id="4" name="Google Shape;541;p45">
            <a:extLst>
              <a:ext uri="{FF2B5EF4-FFF2-40B4-BE49-F238E27FC236}">
                <a16:creationId xmlns:a16="http://schemas.microsoft.com/office/drawing/2014/main" id="{93BB5503-9A78-CAA4-7F1F-35A3A3F175B5}"/>
              </a:ext>
            </a:extLst>
          </p:cNvPr>
          <p:cNvSpPr txBox="1">
            <a:spLocks/>
          </p:cNvSpPr>
          <p:nvPr/>
        </p:nvSpPr>
        <p:spPr>
          <a:xfrm>
            <a:off x="588476" y="471878"/>
            <a:ext cx="5829300" cy="882615"/>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00427D"/>
              </a:buClr>
              <a:buSzPts val="3600"/>
            </a:pPr>
            <a:r>
              <a:rPr lang="en-US" b="1">
                <a:solidFill>
                  <a:schemeClr val="accent4"/>
                </a:solidFill>
                <a:latin typeface="Arial"/>
                <a:cs typeface="Arial"/>
              </a:rPr>
              <a:t>Protocol Steps</a:t>
            </a:r>
          </a:p>
        </p:txBody>
      </p:sp>
      <p:sp>
        <p:nvSpPr>
          <p:cNvPr id="2" name="TextBox 1">
            <a:extLst>
              <a:ext uri="{FF2B5EF4-FFF2-40B4-BE49-F238E27FC236}">
                <a16:creationId xmlns:a16="http://schemas.microsoft.com/office/drawing/2014/main" id="{D6F16390-964D-BB2E-EED4-AE6966E6C79E}"/>
              </a:ext>
            </a:extLst>
          </p:cNvPr>
          <p:cNvSpPr txBox="1"/>
          <p:nvPr/>
        </p:nvSpPr>
        <p:spPr>
          <a:xfrm>
            <a:off x="860960" y="6095999"/>
            <a:ext cx="60663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chemeClr val="accent4"/>
                </a:solidFill>
                <a:latin typeface="Arial"/>
                <a:cs typeface="Arial"/>
              </a:rPr>
              <a:t>Next, let's look at each step in detail...</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36"/>
        <p:cNvGrpSpPr/>
        <p:nvPr/>
      </p:nvGrpSpPr>
      <p:grpSpPr>
        <a:xfrm>
          <a:off x="0" y="0"/>
          <a:ext cx="0" cy="0"/>
          <a:chOff x="0" y="0"/>
          <a:chExt cx="0" cy="0"/>
        </a:xfrm>
      </p:grpSpPr>
      <p:sp useBgFill="1">
        <p:nvSpPr>
          <p:cNvPr id="443" name="Rectangle 442">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5" name="Arc 44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Speaker phone with solid fill">
            <a:extLst>
              <a:ext uri="{FF2B5EF4-FFF2-40B4-BE49-F238E27FC236}">
                <a16:creationId xmlns:a16="http://schemas.microsoft.com/office/drawing/2014/main" id="{FB92ED4A-C855-221E-DA3E-4361A753E7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437" name="Google Shape;437;p33"/>
          <p:cNvSpPr txBox="1"/>
          <p:nvPr/>
        </p:nvSpPr>
        <p:spPr>
          <a:xfrm>
            <a:off x="5894962" y="1984443"/>
            <a:ext cx="5458838" cy="4192520"/>
          </a:xfrm>
          <a:prstGeom prst="rect">
            <a:avLst/>
          </a:prstGeom>
        </p:spPr>
        <p:txBody>
          <a:bodyPr spcFirstLastPara="1" vert="horz" lIns="91440" tIns="45720" rIns="91440" bIns="45720" rtlCol="0" anchor="t" anchorCtr="0">
            <a:noAutofit/>
          </a:bodyPr>
          <a:lstStyle/>
          <a:p>
            <a:pPr>
              <a:lnSpc>
                <a:spcPct val="90000"/>
              </a:lnSpc>
              <a:spcAft>
                <a:spcPts val="600"/>
              </a:spcAft>
            </a:pPr>
            <a:r>
              <a:rPr lang="en-US" sz="2800" b="1" dirty="0">
                <a:latin typeface="Arial"/>
                <a:cs typeface="Arial"/>
              </a:rPr>
              <a:t>CALL 911</a:t>
            </a:r>
            <a:r>
              <a:rPr lang="en-US" sz="2400" b="1" dirty="0">
                <a:latin typeface="Arial"/>
                <a:cs typeface="Arial"/>
              </a:rPr>
              <a:t> </a:t>
            </a:r>
            <a:endParaRPr lang="en-US" b="1" dirty="0"/>
          </a:p>
          <a:p>
            <a:pPr marL="800100" lvl="1" indent="-228600">
              <a:lnSpc>
                <a:spcPct val="90000"/>
              </a:lnSpc>
              <a:spcAft>
                <a:spcPts val="600"/>
              </a:spcAft>
              <a:buClr>
                <a:srgbClr val="3F3F3F"/>
              </a:buClr>
              <a:buSzPts val="2400"/>
              <a:buFont typeface="Arial" panose="020B0604020202020204" pitchFamily="34" charset="0"/>
              <a:buChar char="•"/>
            </a:pPr>
            <a:r>
              <a:rPr lang="en-US" sz="2400" dirty="0">
                <a:latin typeface="Arial"/>
                <a:cs typeface="Arial"/>
              </a:rPr>
              <a:t>Ensure a call is being made to 911 while remaining with the individual experiencing the emergency </a:t>
            </a:r>
          </a:p>
          <a:p>
            <a:pPr marL="800100" lvl="1" indent="-228600">
              <a:lnSpc>
                <a:spcPct val="90000"/>
              </a:lnSpc>
              <a:spcAft>
                <a:spcPts val="600"/>
              </a:spcAft>
              <a:buClr>
                <a:srgbClr val="3F3F3F"/>
              </a:buClr>
              <a:buSzPts val="2400"/>
              <a:buFont typeface="Arial" panose="020B0604020202020204" pitchFamily="34" charset="0"/>
              <a:buChar char="•"/>
            </a:pPr>
            <a:r>
              <a:rPr lang="en-US" sz="2400" dirty="0">
                <a:latin typeface="Arial"/>
                <a:cs typeface="Arial"/>
              </a:rPr>
              <a:t>Direct a staff member to watch for the ambulance and escort the emergency medical services (EMS) team to the individual</a:t>
            </a:r>
          </a:p>
          <a:p>
            <a:pPr marL="800100" lvl="1" indent="-228600">
              <a:lnSpc>
                <a:spcPct val="90000"/>
              </a:lnSpc>
              <a:spcAft>
                <a:spcPts val="600"/>
              </a:spcAft>
              <a:buClr>
                <a:srgbClr val="3F3F3F"/>
              </a:buClr>
              <a:buSzPts val="2400"/>
              <a:buFont typeface="Arial" panose="020B0604020202020204" pitchFamily="34" charset="0"/>
              <a:buChar char="•"/>
            </a:pPr>
            <a:r>
              <a:rPr lang="en-US" sz="2400" dirty="0">
                <a:latin typeface="Arial"/>
                <a:cs typeface="Arial"/>
              </a:rPr>
              <a:t>Notify the building administrator</a:t>
            </a:r>
          </a:p>
        </p:txBody>
      </p:sp>
      <p:sp>
        <p:nvSpPr>
          <p:cNvPr id="8" name="Google Shape;541;p45">
            <a:extLst>
              <a:ext uri="{FF2B5EF4-FFF2-40B4-BE49-F238E27FC236}">
                <a16:creationId xmlns:a16="http://schemas.microsoft.com/office/drawing/2014/main" id="{535F5D7F-9702-A79C-2591-6AF4FA5D7990}"/>
              </a:ext>
            </a:extLst>
          </p:cNvPr>
          <p:cNvSpPr txBox="1">
            <a:spLocks/>
          </p:cNvSpPr>
          <p:nvPr/>
        </p:nvSpPr>
        <p:spPr>
          <a:xfrm>
            <a:off x="5893560" y="955437"/>
            <a:ext cx="5829300" cy="882615"/>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00427D"/>
              </a:buClr>
              <a:buSzPts val="3600"/>
            </a:pPr>
            <a:r>
              <a:rPr lang="en-US" b="1">
                <a:solidFill>
                  <a:schemeClr val="accent4"/>
                </a:solidFill>
                <a:latin typeface="Arial"/>
                <a:cs typeface="Arial"/>
              </a:rPr>
              <a:t>Step 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4"/>
        <p:cNvGrpSpPr/>
        <p:nvPr/>
      </p:nvGrpSpPr>
      <p:grpSpPr>
        <a:xfrm>
          <a:off x="0" y="0"/>
          <a:ext cx="0" cy="0"/>
          <a:chOff x="0" y="0"/>
          <a:chExt cx="0" cy="0"/>
        </a:xfrm>
      </p:grpSpPr>
      <p:sp useBgFill="1">
        <p:nvSpPr>
          <p:cNvPr id="451" name="Rectangle 45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3" name="Arc 45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5" name="Google Shape;445;p34"/>
          <p:cNvSpPr txBox="1"/>
          <p:nvPr/>
        </p:nvSpPr>
        <p:spPr>
          <a:xfrm>
            <a:off x="5894962" y="1984443"/>
            <a:ext cx="5458838" cy="4192520"/>
          </a:xfrm>
          <a:prstGeom prst="rect">
            <a:avLst/>
          </a:prstGeom>
        </p:spPr>
        <p:txBody>
          <a:bodyPr spcFirstLastPara="1" vert="horz" lIns="91440" tIns="45720" rIns="91440" bIns="45720" rtlCol="0" anchor="t" anchorCtr="0">
            <a:noAutofit/>
          </a:bodyPr>
          <a:lstStyle/>
          <a:p>
            <a:pPr>
              <a:lnSpc>
                <a:spcPct val="90000"/>
              </a:lnSpc>
              <a:spcAft>
                <a:spcPts val="600"/>
              </a:spcAft>
            </a:pPr>
            <a:r>
              <a:rPr lang="en-US" sz="2800" b="1" dirty="0">
                <a:latin typeface="Arial"/>
                <a:cs typeface="Arial"/>
              </a:rPr>
              <a:t>Summon the School Nurse and/or Emergency Response Team (ERT)</a:t>
            </a:r>
            <a:endParaRPr lang="en-US" sz="2800" b="1" dirty="0"/>
          </a:p>
          <a:p>
            <a:pPr marL="742950" lvl="1" indent="-228600">
              <a:lnSpc>
                <a:spcPct val="90000"/>
              </a:lnSpc>
              <a:spcAft>
                <a:spcPts val="600"/>
              </a:spcAft>
              <a:buClr>
                <a:srgbClr val="3F3F3F"/>
              </a:buClr>
              <a:buSzPts val="2400"/>
              <a:buFont typeface="Arial" panose="020B0604020202020204" pitchFamily="34" charset="0"/>
              <a:buChar char="•"/>
            </a:pPr>
            <a:r>
              <a:rPr lang="en-US" sz="2400" dirty="0">
                <a:latin typeface="Arial"/>
                <a:cs typeface="Arial"/>
              </a:rPr>
              <a:t>Each building needs a plan in place for how to alert the school nurse and ERT </a:t>
            </a:r>
          </a:p>
          <a:p>
            <a:pPr marL="742950" lvl="1" indent="-228600">
              <a:lnSpc>
                <a:spcPct val="90000"/>
              </a:lnSpc>
              <a:spcAft>
                <a:spcPts val="600"/>
              </a:spcAft>
              <a:buClr>
                <a:srgbClr val="3F3F3F"/>
              </a:buClr>
              <a:buSzPts val="2400"/>
              <a:buFont typeface="Arial" panose="020B0604020202020204" pitchFamily="34" charset="0"/>
              <a:buChar char="•"/>
            </a:pPr>
            <a:r>
              <a:rPr lang="en-US" sz="2400" dirty="0">
                <a:latin typeface="Arial"/>
                <a:cs typeface="Arial"/>
              </a:rPr>
              <a:t>Each staff member in the building needs to know this plan </a:t>
            </a:r>
          </a:p>
          <a:p>
            <a:pPr marL="742950" lvl="1" indent="-228600">
              <a:lnSpc>
                <a:spcPct val="90000"/>
              </a:lnSpc>
              <a:spcAft>
                <a:spcPts val="600"/>
              </a:spcAft>
              <a:buClr>
                <a:srgbClr val="3F3F3F"/>
              </a:buClr>
              <a:buSzPts val="2400"/>
              <a:buFont typeface="Arial" panose="020B0604020202020204" pitchFamily="34" charset="0"/>
              <a:buChar char="•"/>
            </a:pPr>
            <a:r>
              <a:rPr lang="en-US" sz="2400" dirty="0">
                <a:latin typeface="Arial"/>
                <a:cs typeface="Arial"/>
              </a:rPr>
              <a:t>Each member of the ERT needs to know their role when responding </a:t>
            </a:r>
          </a:p>
        </p:txBody>
      </p:sp>
      <p:sp>
        <p:nvSpPr>
          <p:cNvPr id="6" name="Google Shape;541;p45">
            <a:extLst>
              <a:ext uri="{FF2B5EF4-FFF2-40B4-BE49-F238E27FC236}">
                <a16:creationId xmlns:a16="http://schemas.microsoft.com/office/drawing/2014/main" id="{2060B865-3AAD-029E-C0A0-E7B8EE52341E}"/>
              </a:ext>
            </a:extLst>
          </p:cNvPr>
          <p:cNvSpPr txBox="1">
            <a:spLocks/>
          </p:cNvSpPr>
          <p:nvPr/>
        </p:nvSpPr>
        <p:spPr>
          <a:xfrm>
            <a:off x="5893560" y="955437"/>
            <a:ext cx="5829300" cy="882615"/>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00427D"/>
              </a:buClr>
              <a:buSzPts val="3600"/>
            </a:pPr>
            <a:r>
              <a:rPr lang="en-US" b="1">
                <a:solidFill>
                  <a:schemeClr val="accent4"/>
                </a:solidFill>
                <a:latin typeface="Arial"/>
                <a:cs typeface="Arial"/>
              </a:rPr>
              <a:t>Step 2</a:t>
            </a:r>
          </a:p>
        </p:txBody>
      </p:sp>
      <p:pic>
        <p:nvPicPr>
          <p:cNvPr id="2" name="Picture 1" descr="A person in a blue scrubs&#10;&#10;AI-generated content may be incorrect.">
            <a:extLst>
              <a:ext uri="{FF2B5EF4-FFF2-40B4-BE49-F238E27FC236}">
                <a16:creationId xmlns:a16="http://schemas.microsoft.com/office/drawing/2014/main" id="{73D67A71-C93E-6E36-3539-417577A0405C}"/>
              </a:ext>
            </a:extLst>
          </p:cNvPr>
          <p:cNvPicPr>
            <a:picLocks noChangeAspect="1"/>
          </p:cNvPicPr>
          <p:nvPr/>
        </p:nvPicPr>
        <p:blipFill>
          <a:blip r:embed="rId3"/>
          <a:stretch>
            <a:fillRect/>
          </a:stretch>
        </p:blipFill>
        <p:spPr>
          <a:xfrm>
            <a:off x="869873" y="1257759"/>
            <a:ext cx="4598334" cy="30661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52"/>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57" name="Arc 205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59" name="Freeform: Shape 205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a:extLst>
              <a:ext uri="{FF2B5EF4-FFF2-40B4-BE49-F238E27FC236}">
                <a16:creationId xmlns:a16="http://schemas.microsoft.com/office/drawing/2014/main" id="{5D9B66CF-E8B4-2E51-9F07-0BAD27FC82C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3182" y="2000490"/>
            <a:ext cx="4777381" cy="268727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453" name="Google Shape;453;p35"/>
          <p:cNvSpPr txBox="1"/>
          <p:nvPr/>
        </p:nvSpPr>
        <p:spPr>
          <a:xfrm>
            <a:off x="5894962" y="1984443"/>
            <a:ext cx="5458838" cy="4192520"/>
          </a:xfrm>
          <a:prstGeom prst="rect">
            <a:avLst/>
          </a:prstGeom>
        </p:spPr>
        <p:txBody>
          <a:bodyPr spcFirstLastPara="1" vert="horz" lIns="91440" tIns="45720" rIns="91440" bIns="45720" rtlCol="0" anchor="t" anchorCtr="0">
            <a:normAutofit lnSpcReduction="10000"/>
          </a:bodyPr>
          <a:lstStyle/>
          <a:p>
            <a:pPr>
              <a:lnSpc>
                <a:spcPct val="90000"/>
              </a:lnSpc>
              <a:spcAft>
                <a:spcPts val="600"/>
              </a:spcAft>
            </a:pPr>
            <a:r>
              <a:rPr lang="en-US" sz="2800" b="1" dirty="0">
                <a:latin typeface="Arial"/>
                <a:cs typeface="Arial"/>
              </a:rPr>
              <a:t>CHECK ABCs</a:t>
            </a:r>
            <a:endParaRPr lang="en-US" sz="2800" b="1" dirty="0"/>
          </a:p>
          <a:p>
            <a:pPr marL="742950" lvl="1" indent="-228600">
              <a:lnSpc>
                <a:spcPct val="90000"/>
              </a:lnSpc>
              <a:spcAft>
                <a:spcPts val="600"/>
              </a:spcAft>
              <a:buClr>
                <a:srgbClr val="3F3F3F"/>
              </a:buClr>
              <a:buSzPts val="2400"/>
              <a:buFont typeface="Arial" panose="020B0604020202020204" pitchFamily="34" charset="0"/>
              <a:buChar char="•"/>
            </a:pPr>
            <a:r>
              <a:rPr lang="en-US" sz="2400" dirty="0">
                <a:latin typeface="Arial"/>
                <a:cs typeface="Arial"/>
              </a:rPr>
              <a:t>Airway - Is the airway open or obstructed?</a:t>
            </a:r>
          </a:p>
          <a:p>
            <a:pPr lvl="1" indent="-228600">
              <a:lnSpc>
                <a:spcPct val="90000"/>
              </a:lnSpc>
              <a:spcAft>
                <a:spcPts val="600"/>
              </a:spcAft>
              <a:buFont typeface="Arial" panose="020B0604020202020204" pitchFamily="34" charset="0"/>
              <a:buChar char="•"/>
            </a:pPr>
            <a:endParaRPr lang="en-US" sz="2400">
              <a:latin typeface="Arial"/>
              <a:cs typeface="Arial"/>
            </a:endParaRPr>
          </a:p>
          <a:p>
            <a:pPr marL="742950" lvl="1" indent="-228600">
              <a:lnSpc>
                <a:spcPct val="90000"/>
              </a:lnSpc>
              <a:spcAft>
                <a:spcPts val="600"/>
              </a:spcAft>
              <a:buClr>
                <a:srgbClr val="3F3F3F"/>
              </a:buClr>
              <a:buSzPts val="2400"/>
              <a:buFont typeface="Arial" panose="020B0604020202020204" pitchFamily="34" charset="0"/>
              <a:buChar char="•"/>
            </a:pPr>
            <a:r>
              <a:rPr lang="en-US" sz="2400" dirty="0">
                <a:latin typeface="Arial"/>
                <a:cs typeface="Arial"/>
              </a:rPr>
              <a:t>Breathing - Is the individual still breathing (look,   listen and feel)? How fast are they breathing?</a:t>
            </a:r>
          </a:p>
          <a:p>
            <a:pPr lvl="1" indent="-228600">
              <a:lnSpc>
                <a:spcPct val="90000"/>
              </a:lnSpc>
              <a:spcAft>
                <a:spcPts val="600"/>
              </a:spcAft>
              <a:buFont typeface="Arial" panose="020B0604020202020204" pitchFamily="34" charset="0"/>
              <a:buChar char="•"/>
            </a:pPr>
            <a:endParaRPr lang="en-US" sz="2400">
              <a:latin typeface="Arial"/>
              <a:cs typeface="Arial"/>
            </a:endParaRPr>
          </a:p>
          <a:p>
            <a:pPr marL="742950" lvl="1" indent="-228600">
              <a:lnSpc>
                <a:spcPct val="90000"/>
              </a:lnSpc>
              <a:spcAft>
                <a:spcPts val="600"/>
              </a:spcAft>
              <a:buClr>
                <a:srgbClr val="3F3F3F"/>
              </a:buClr>
              <a:buSzPts val="2400"/>
              <a:buFont typeface="Arial" panose="020B0604020202020204" pitchFamily="34" charset="0"/>
              <a:buChar char="•"/>
            </a:pPr>
            <a:r>
              <a:rPr lang="en-US" sz="2400" dirty="0">
                <a:latin typeface="Arial"/>
                <a:cs typeface="Arial"/>
              </a:rPr>
              <a:t>Circulation - Is there a pulse or body movement? Is the individual conscious?</a:t>
            </a:r>
          </a:p>
        </p:txBody>
      </p:sp>
      <p:sp>
        <p:nvSpPr>
          <p:cNvPr id="6" name="Google Shape;541;p45">
            <a:extLst>
              <a:ext uri="{FF2B5EF4-FFF2-40B4-BE49-F238E27FC236}">
                <a16:creationId xmlns:a16="http://schemas.microsoft.com/office/drawing/2014/main" id="{0A825107-4304-A787-2D5D-3CACF9C152AF}"/>
              </a:ext>
            </a:extLst>
          </p:cNvPr>
          <p:cNvSpPr txBox="1">
            <a:spLocks/>
          </p:cNvSpPr>
          <p:nvPr/>
        </p:nvSpPr>
        <p:spPr>
          <a:xfrm>
            <a:off x="5893560" y="955437"/>
            <a:ext cx="5829300" cy="882615"/>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00427D"/>
              </a:buClr>
              <a:buSzPts val="3600"/>
            </a:pPr>
            <a:r>
              <a:rPr lang="en-US" b="1">
                <a:solidFill>
                  <a:schemeClr val="accent4"/>
                </a:solidFill>
                <a:latin typeface="Arial"/>
                <a:cs typeface="Arial"/>
              </a:rPr>
              <a:t>Step 3</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59"/>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81" name="Arc 308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83" name="Freeform: Shape 308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0" name="Google Shape;460;p36"/>
          <p:cNvSpPr txBox="1"/>
          <p:nvPr/>
        </p:nvSpPr>
        <p:spPr>
          <a:xfrm>
            <a:off x="5894962" y="1865690"/>
            <a:ext cx="5458838" cy="4192520"/>
          </a:xfrm>
          <a:prstGeom prst="rect">
            <a:avLst/>
          </a:prstGeom>
        </p:spPr>
        <p:txBody>
          <a:bodyPr spcFirstLastPara="1" vert="horz" lIns="91440" tIns="45720" rIns="91440" bIns="45720" rtlCol="0" anchor="t" anchorCtr="0">
            <a:noAutofit/>
          </a:bodyPr>
          <a:lstStyle/>
          <a:p>
            <a:pPr>
              <a:lnSpc>
                <a:spcPct val="90000"/>
              </a:lnSpc>
              <a:spcAft>
                <a:spcPts val="600"/>
              </a:spcAft>
            </a:pPr>
            <a:r>
              <a:rPr lang="en-US" sz="2400" b="1" dirty="0">
                <a:latin typeface="Arial"/>
                <a:cs typeface="Arial"/>
              </a:rPr>
              <a:t>ADMINISTER MEDICATIONS</a:t>
            </a:r>
            <a:endParaRPr lang="en-US" b="1" dirty="0"/>
          </a:p>
          <a:p>
            <a:pPr marL="742950" lvl="1" indent="-228600">
              <a:lnSpc>
                <a:spcPct val="90000"/>
              </a:lnSpc>
              <a:spcAft>
                <a:spcPts val="600"/>
              </a:spcAft>
              <a:buClr>
                <a:srgbClr val="3F3F3F"/>
              </a:buClr>
              <a:buSzPts val="2400"/>
              <a:buFont typeface="Arial" panose="020B0604020202020204" pitchFamily="34" charset="0"/>
              <a:buChar char="•"/>
            </a:pPr>
            <a:r>
              <a:rPr lang="en-US" sz="2000" b="1" dirty="0">
                <a:latin typeface="Arial"/>
                <a:cs typeface="Arial"/>
              </a:rPr>
              <a:t>Give epinephrine first!</a:t>
            </a:r>
            <a:endParaRPr lang="en-US" sz="2000" dirty="0">
              <a:latin typeface="Arial"/>
              <a:cs typeface="Arial"/>
            </a:endParaRPr>
          </a:p>
          <a:p>
            <a:pPr marL="1314450" lvl="2" indent="-342900">
              <a:lnSpc>
                <a:spcPct val="90000"/>
              </a:lnSpc>
              <a:spcAft>
                <a:spcPts val="600"/>
              </a:spcAft>
              <a:buClr>
                <a:srgbClr val="3F3F3F"/>
              </a:buClr>
              <a:buSzPts val="2300"/>
              <a:buFont typeface="Arial" panose="020B0604020202020204" pitchFamily="34" charset="0"/>
              <a:buChar char="•"/>
            </a:pPr>
            <a:r>
              <a:rPr lang="en-US" dirty="0">
                <a:latin typeface="Arial"/>
                <a:cs typeface="Arial"/>
              </a:rPr>
              <a:t>Dosing: </a:t>
            </a:r>
          </a:p>
          <a:p>
            <a:pPr marL="1771650" lvl="3" indent="-342900">
              <a:lnSpc>
                <a:spcPct val="90000"/>
              </a:lnSpc>
              <a:spcAft>
                <a:spcPts val="600"/>
              </a:spcAft>
              <a:buClr>
                <a:srgbClr val="3F3F3F"/>
              </a:buClr>
              <a:buSzPts val="2100"/>
              <a:buFont typeface="Arial" panose="020B0604020202020204" pitchFamily="34" charset="0"/>
              <a:buChar char="•"/>
            </a:pPr>
            <a:r>
              <a:rPr lang="en-US" dirty="0">
                <a:latin typeface="Arial"/>
                <a:cs typeface="Arial"/>
              </a:rPr>
              <a:t>Epinephrine Auto Injector (adult): for people &gt;60 pounds</a:t>
            </a:r>
          </a:p>
          <a:p>
            <a:pPr marL="1771650" lvl="3" indent="-342900">
              <a:lnSpc>
                <a:spcPct val="90000"/>
              </a:lnSpc>
              <a:spcAft>
                <a:spcPts val="600"/>
              </a:spcAft>
              <a:buClr>
                <a:srgbClr val="3F3F3F"/>
              </a:buClr>
              <a:buSzPts val="2100"/>
              <a:buFont typeface="Arial" panose="020B0604020202020204" pitchFamily="34" charset="0"/>
              <a:buChar char="•"/>
            </a:pPr>
            <a:r>
              <a:rPr lang="en-US" dirty="0">
                <a:latin typeface="Arial"/>
                <a:cs typeface="Arial"/>
              </a:rPr>
              <a:t>Epinephrine Auto Injector Jr: for people &lt;60 pounds 	(usually students up to first grade) </a:t>
            </a:r>
          </a:p>
          <a:p>
            <a:pPr marL="1771650" lvl="3" indent="-342900">
              <a:lnSpc>
                <a:spcPct val="90000"/>
              </a:lnSpc>
              <a:spcAft>
                <a:spcPts val="600"/>
              </a:spcAft>
              <a:buClr>
                <a:srgbClr val="3F3F3F"/>
              </a:buClr>
              <a:buSzPts val="2100"/>
              <a:buFont typeface="Arial" panose="020B0604020202020204" pitchFamily="34" charset="0"/>
              <a:buChar char="•"/>
            </a:pPr>
            <a:r>
              <a:rPr lang="en-US" dirty="0">
                <a:latin typeface="Arial"/>
                <a:cs typeface="Arial"/>
              </a:rPr>
              <a:t>If you do not know the person’s weight, use the adult Epinephrine Auto Injector</a:t>
            </a:r>
          </a:p>
          <a:p>
            <a:pPr marL="1771650" lvl="3" indent="-342900">
              <a:lnSpc>
                <a:spcPct val="90000"/>
              </a:lnSpc>
              <a:spcAft>
                <a:spcPts val="600"/>
              </a:spcAft>
              <a:buClr>
                <a:srgbClr val="3F3F3F"/>
              </a:buClr>
              <a:buSzPts val="2300"/>
              <a:buFont typeface="Arial" panose="020B0604020202020204" pitchFamily="34" charset="0"/>
              <a:buChar char="•"/>
            </a:pPr>
            <a:r>
              <a:rPr lang="en-US" dirty="0">
                <a:latin typeface="Arial"/>
                <a:cs typeface="Arial"/>
              </a:rPr>
              <a:t>When administering, press and hold the pen in place for the count of three</a:t>
            </a:r>
          </a:p>
          <a:p>
            <a:pPr marL="1657350" lvl="3" indent="-228600">
              <a:lnSpc>
                <a:spcPct val="90000"/>
              </a:lnSpc>
              <a:spcAft>
                <a:spcPts val="600"/>
              </a:spcAft>
              <a:buClr>
                <a:srgbClr val="3F3F3F"/>
              </a:buClr>
              <a:buSzPts val="2300"/>
              <a:buFont typeface="Arial" panose="020B0604020202020204" pitchFamily="34" charset="0"/>
              <a:buChar char="•"/>
            </a:pPr>
            <a:r>
              <a:rPr lang="en-US" dirty="0">
                <a:latin typeface="Arial"/>
                <a:cs typeface="Arial"/>
              </a:rPr>
              <a:t>This medicine can be given through clothing</a:t>
            </a:r>
          </a:p>
          <a:p>
            <a:pPr marL="1657350" lvl="3" indent="-228600">
              <a:lnSpc>
                <a:spcPct val="90000"/>
              </a:lnSpc>
              <a:spcAft>
                <a:spcPts val="600"/>
              </a:spcAft>
              <a:buClr>
                <a:schemeClr val="dk1"/>
              </a:buClr>
              <a:buSzPts val="2400"/>
              <a:buFont typeface="Arial" panose="020B0604020202020204" pitchFamily="34" charset="0"/>
              <a:buChar char="•"/>
            </a:pPr>
            <a:endParaRPr lang="en-US" sz="2400">
              <a:latin typeface="Arial"/>
              <a:cs typeface="Arial"/>
            </a:endParaRPr>
          </a:p>
        </p:txBody>
      </p:sp>
      <p:sp>
        <p:nvSpPr>
          <p:cNvPr id="463" name="Google Shape;463;p36" descr="There's an EpiPen shortage in Canada"/>
          <p:cNvSpPr/>
          <p:nvPr/>
        </p:nvSpPr>
        <p:spPr>
          <a:xfrm rot="-6895865">
            <a:off x="5943600" y="3276600"/>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4" name="Google Shape;541;p45">
            <a:extLst>
              <a:ext uri="{FF2B5EF4-FFF2-40B4-BE49-F238E27FC236}">
                <a16:creationId xmlns:a16="http://schemas.microsoft.com/office/drawing/2014/main" id="{0E72FB1D-9C3A-0DC6-2EDE-3DA49E000D28}"/>
              </a:ext>
            </a:extLst>
          </p:cNvPr>
          <p:cNvSpPr txBox="1">
            <a:spLocks/>
          </p:cNvSpPr>
          <p:nvPr/>
        </p:nvSpPr>
        <p:spPr>
          <a:xfrm>
            <a:off x="5893560" y="955437"/>
            <a:ext cx="5829300" cy="882615"/>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00427D"/>
              </a:buClr>
              <a:buSzPts val="3600"/>
            </a:pPr>
            <a:r>
              <a:rPr lang="en-US" b="1">
                <a:solidFill>
                  <a:schemeClr val="accent4"/>
                </a:solidFill>
                <a:latin typeface="Arial"/>
                <a:cs typeface="Arial"/>
              </a:rPr>
              <a:t>Step 4</a:t>
            </a:r>
          </a:p>
        </p:txBody>
      </p:sp>
      <p:pic>
        <p:nvPicPr>
          <p:cNvPr id="2" name="Picture 1" descr="A hand in a glove holding a tube of medicine&#10;&#10;AI-generated content may be incorrect.">
            <a:extLst>
              <a:ext uri="{FF2B5EF4-FFF2-40B4-BE49-F238E27FC236}">
                <a16:creationId xmlns:a16="http://schemas.microsoft.com/office/drawing/2014/main" id="{6B90F104-3231-758D-5F3F-7110F68C512A}"/>
              </a:ext>
            </a:extLst>
          </p:cNvPr>
          <p:cNvPicPr>
            <a:picLocks noChangeAspect="1"/>
          </p:cNvPicPr>
          <p:nvPr/>
        </p:nvPicPr>
        <p:blipFill>
          <a:blip r:embed="rId3"/>
          <a:srcRect l="15569" t="1506" r="-599" b="-1205"/>
          <a:stretch>
            <a:fillRect/>
          </a:stretch>
        </p:blipFill>
        <p:spPr>
          <a:xfrm>
            <a:off x="1054768" y="1202582"/>
            <a:ext cx="4276334" cy="33098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67"/>
        <p:cNvGrpSpPr/>
        <p:nvPr/>
      </p:nvGrpSpPr>
      <p:grpSpPr>
        <a:xfrm>
          <a:off x="0" y="0"/>
          <a:ext cx="0" cy="0"/>
          <a:chOff x="0" y="0"/>
          <a:chExt cx="0" cy="0"/>
        </a:xfrm>
      </p:grpSpPr>
      <p:sp useBgFill="1">
        <p:nvSpPr>
          <p:cNvPr id="476" name="Rectangle 475">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8" name="Arc 477">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Google Shape;541;p45">
            <a:extLst>
              <a:ext uri="{FF2B5EF4-FFF2-40B4-BE49-F238E27FC236}">
                <a16:creationId xmlns:a16="http://schemas.microsoft.com/office/drawing/2014/main" id="{141AAC2F-0443-A559-DFBA-E0F40B817B7A}"/>
              </a:ext>
            </a:extLst>
          </p:cNvPr>
          <p:cNvSpPr txBox="1">
            <a:spLocks/>
          </p:cNvSpPr>
          <p:nvPr/>
        </p:nvSpPr>
        <p:spPr>
          <a:xfrm>
            <a:off x="808365" y="241986"/>
            <a:ext cx="8348500" cy="1325563"/>
          </a:xfrm>
          <a:prstGeom prst="rect">
            <a:avLst/>
          </a:prstGeom>
        </p:spPr>
        <p:txBody>
          <a:bodyPr spcFirstLastPara="1" vert="horz" lIns="91440" tIns="45720" rIns="91440" bIns="45720" rtlCol="0" anchor="ctr" anchorCtr="0">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buClr>
                <a:srgbClr val="00427D"/>
              </a:buClr>
              <a:buSzPts val="3600"/>
            </a:pPr>
            <a:r>
              <a:rPr lang="en-US" b="1" dirty="0">
                <a:solidFill>
                  <a:srgbClr val="00B0F0"/>
                </a:solidFill>
                <a:latin typeface="Arial"/>
                <a:cs typeface="Arial"/>
              </a:rPr>
              <a:t>How to Use an Epinephrine Autoinjector</a:t>
            </a:r>
          </a:p>
          <a:p>
            <a:pPr>
              <a:spcAft>
                <a:spcPts val="600"/>
              </a:spcAft>
            </a:pPr>
            <a:r>
              <a:rPr lang="en-US" sz="2400" b="1" dirty="0">
                <a:solidFill>
                  <a:srgbClr val="000000"/>
                </a:solidFill>
                <a:latin typeface="Arial"/>
                <a:cs typeface="Arial"/>
              </a:rPr>
              <a:t>(STEP 4: ADMINISTER MEDICATIONS)</a:t>
            </a:r>
            <a:endParaRPr lang="en-US" dirty="0"/>
          </a:p>
        </p:txBody>
      </p:sp>
      <p:sp>
        <p:nvSpPr>
          <p:cNvPr id="480" name="Freeform: Shape 479">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Online Media 1" title="How to Use EpiPen® On Someone Else">
            <a:hlinkClick r:id="" action="ppaction://media"/>
            <a:extLst>
              <a:ext uri="{FF2B5EF4-FFF2-40B4-BE49-F238E27FC236}">
                <a16:creationId xmlns:a16="http://schemas.microsoft.com/office/drawing/2014/main" id="{A10EDFE2-1C70-64EE-681F-5398EAC9F990}"/>
              </a:ext>
            </a:extLst>
          </p:cNvPr>
          <p:cNvPicPr>
            <a:picLocks noRot="1" noChangeAspect="1"/>
          </p:cNvPicPr>
          <p:nvPr>
            <a:videoFile r:link="rId1"/>
          </p:nvPr>
        </p:nvPicPr>
        <p:blipFill>
          <a:blip r:embed="rId4"/>
          <a:stretch>
            <a:fillRect/>
          </a:stretch>
        </p:blipFill>
        <p:spPr>
          <a:xfrm>
            <a:off x="3179682" y="1804018"/>
            <a:ext cx="6832775" cy="387229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471" name="Google Shape;471;p37"/>
          <p:cNvSpPr txBox="1"/>
          <p:nvPr/>
        </p:nvSpPr>
        <p:spPr>
          <a:xfrm>
            <a:off x="3177830" y="5784417"/>
            <a:ext cx="7554338" cy="1415231"/>
          </a:xfrm>
          <a:prstGeom prst="rect">
            <a:avLst/>
          </a:prstGeom>
        </p:spPr>
        <p:txBody>
          <a:bodyPr spcFirstLastPara="1" vert="horz" lIns="91440" tIns="45720" rIns="91440" bIns="45720" rtlCol="0" anchor="t" anchorCtr="0">
            <a:normAutofit/>
          </a:bodyPr>
          <a:lstStyle/>
          <a:p>
            <a:pPr>
              <a:lnSpc>
                <a:spcPct val="90000"/>
              </a:lnSpc>
              <a:spcAft>
                <a:spcPts val="600"/>
              </a:spcAft>
            </a:pPr>
            <a:r>
              <a:rPr lang="en-US" dirty="0">
                <a:latin typeface="Arial"/>
                <a:cs typeface="Arial"/>
                <a:sym typeface="Calibri"/>
              </a:rPr>
              <a:t>Staff must be trained on how to use an epinephrine autoinjector. This video trains on the brand “Epi-pen”, but any epinephrine autoinjector (brand name or generic) may be used. </a:t>
            </a:r>
            <a:endParaRPr lang="en-US"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E8ACB-0EE1-C8BB-B886-8510E2F4EE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4914A8-B697-4725-0D97-CB5023D08F95}"/>
              </a:ext>
            </a:extLst>
          </p:cNvPr>
          <p:cNvSpPr>
            <a:spLocks noGrp="1"/>
          </p:cNvSpPr>
          <p:nvPr>
            <p:ph type="title"/>
          </p:nvPr>
        </p:nvSpPr>
        <p:spPr/>
        <p:txBody>
          <a:bodyPr/>
          <a:lstStyle/>
          <a:p>
            <a:r>
              <a:rPr lang="en-US" b="1">
                <a:solidFill>
                  <a:schemeClr val="accent4"/>
                </a:solidFill>
                <a:latin typeface="Arial" panose="020B0604020202020204" pitchFamily="34" charset="0"/>
                <a:cs typeface="Arial" panose="020B0604020202020204" pitchFamily="34" charset="0"/>
              </a:rPr>
              <a:t>What’s New? </a:t>
            </a:r>
          </a:p>
        </p:txBody>
      </p:sp>
      <p:sp>
        <p:nvSpPr>
          <p:cNvPr id="3" name="Content Placeholder 2">
            <a:extLst>
              <a:ext uri="{FF2B5EF4-FFF2-40B4-BE49-F238E27FC236}">
                <a16:creationId xmlns:a16="http://schemas.microsoft.com/office/drawing/2014/main" id="{EF3A9090-D02C-A815-28E7-63391C2167EE}"/>
              </a:ext>
            </a:extLst>
          </p:cNvPr>
          <p:cNvSpPr>
            <a:spLocks noGrp="1"/>
          </p:cNvSpPr>
          <p:nvPr>
            <p:ph idx="1"/>
          </p:nvPr>
        </p:nvSpPr>
        <p:spPr>
          <a:xfrm>
            <a:off x="665375" y="1703403"/>
            <a:ext cx="5430625" cy="4390875"/>
          </a:xfrm>
        </p:spPr>
        <p:txBody>
          <a:bodyPr vert="horz" lIns="91440" tIns="45720" rIns="91440" bIns="45720" rtlCol="0" anchor="t">
            <a:normAutofit/>
          </a:bodyPr>
          <a:lstStyle/>
          <a:p>
            <a:pPr marL="0" indent="0">
              <a:buNone/>
            </a:pPr>
            <a:r>
              <a:rPr lang="en-US" b="1">
                <a:latin typeface="Arial"/>
                <a:cs typeface="Arial"/>
              </a:rPr>
              <a:t>14 Competencies (old)</a:t>
            </a:r>
          </a:p>
          <a:p>
            <a:r>
              <a:rPr lang="en-US">
                <a:latin typeface="Arial"/>
                <a:cs typeface="Arial"/>
              </a:rPr>
              <a:t>Had previously been a part of the text of Rule 59 </a:t>
            </a:r>
          </a:p>
          <a:p>
            <a:pPr lvl="1"/>
            <a:r>
              <a:rPr lang="en-US">
                <a:latin typeface="Arial"/>
                <a:cs typeface="Arial"/>
              </a:rPr>
              <a:t>Were used to train Unlicensed Assistive Personnel in medication training </a:t>
            </a:r>
          </a:p>
          <a:p>
            <a:r>
              <a:rPr lang="en-US">
                <a:latin typeface="Arial"/>
                <a:cs typeface="Arial"/>
              </a:rPr>
              <a:t>Were</a:t>
            </a:r>
            <a:r>
              <a:rPr lang="en-US" b="1">
                <a:latin typeface="Arial"/>
                <a:cs typeface="Arial"/>
              </a:rPr>
              <a:t> </a:t>
            </a:r>
            <a:r>
              <a:rPr lang="en-US">
                <a:latin typeface="Arial"/>
                <a:cs typeface="Arial"/>
              </a:rPr>
              <a:t>removed from text of Rule 59 (Medication Aide Act) in 2024 updates.</a:t>
            </a:r>
          </a:p>
          <a:p>
            <a:endParaRPr lang="en-US">
              <a:latin typeface="Arial"/>
              <a:cs typeface="Arial"/>
            </a:endParaRPr>
          </a:p>
        </p:txBody>
      </p:sp>
      <p:sp>
        <p:nvSpPr>
          <p:cNvPr id="4" name="Rectangle 3">
            <a:extLst>
              <a:ext uri="{FF2B5EF4-FFF2-40B4-BE49-F238E27FC236}">
                <a16:creationId xmlns:a16="http://schemas.microsoft.com/office/drawing/2014/main" id="{B08EFE43-AE10-1BCC-49A0-D68A3453560C}"/>
              </a:ext>
            </a:extLst>
          </p:cNvPr>
          <p:cNvSpPr/>
          <p:nvPr/>
        </p:nvSpPr>
        <p:spPr>
          <a:xfrm>
            <a:off x="1302183" y="5764668"/>
            <a:ext cx="5493812" cy="923330"/>
          </a:xfrm>
          <a:prstGeom prst="rect">
            <a:avLst/>
          </a:prstGeom>
          <a:noFill/>
        </p:spPr>
        <p:txBody>
          <a:bodyPr wrap="none" lIns="91440" tIns="45720" rIns="91440" bIns="45720" anchor="t">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a:cs typeface="Arial"/>
              </a:rPr>
              <a:t>Rule 59 updates</a:t>
            </a:r>
            <a:endParaRPr lang="en-US" sz="5400" b="1">
              <a:ln w="12700">
                <a:solidFill>
                  <a:srgbClr val="156082"/>
                </a:solidFill>
                <a:prstDash val="solid"/>
              </a:ln>
              <a:pattFill prst="pct50">
                <a:fgClr>
                  <a:schemeClr val="accent1"/>
                </a:fgClr>
                <a:bgClr>
                  <a:schemeClr val="accent1">
                    <a:lumMod val="20000"/>
                    <a:lumOff val="80000"/>
                  </a:schemeClr>
                </a:bgClr>
              </a:pattFill>
              <a:effectLst>
                <a:outerShdw dist="38100" dir="2640000" algn="bl" rotWithShape="0">
                  <a:srgbClr val="156082"/>
                </a:outerShdw>
              </a:effectLst>
              <a:latin typeface="Arial"/>
              <a:cs typeface="Arial"/>
            </a:endParaRPr>
          </a:p>
        </p:txBody>
      </p:sp>
      <p:sp>
        <p:nvSpPr>
          <p:cNvPr id="5" name="Content Placeholder 2">
            <a:extLst>
              <a:ext uri="{FF2B5EF4-FFF2-40B4-BE49-F238E27FC236}">
                <a16:creationId xmlns:a16="http://schemas.microsoft.com/office/drawing/2014/main" id="{2343AB98-484C-A365-B4FF-0A76BDA8B6EB}"/>
              </a:ext>
            </a:extLst>
          </p:cNvPr>
          <p:cNvSpPr txBox="1">
            <a:spLocks/>
          </p:cNvSpPr>
          <p:nvPr/>
        </p:nvSpPr>
        <p:spPr>
          <a:xfrm>
            <a:off x="6275109" y="666959"/>
            <a:ext cx="5430625" cy="4751822"/>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b="1">
                <a:latin typeface="Arial"/>
                <a:cs typeface="Arial"/>
              </a:rPr>
              <a:t>Minimum competency areas and standards (new):</a:t>
            </a:r>
            <a:endParaRPr lang="en-US"/>
          </a:p>
          <a:p>
            <a:pPr>
              <a:lnSpc>
                <a:spcPct val="120000"/>
              </a:lnSpc>
            </a:pPr>
            <a:r>
              <a:rPr lang="en-US">
                <a:latin typeface="Arial"/>
                <a:cs typeface="Arial"/>
              </a:rPr>
              <a:t>Part of Title 172 Ch. 95: Administration of Medications by Medication Aides and Medication Staff </a:t>
            </a:r>
          </a:p>
          <a:p>
            <a:pPr>
              <a:lnSpc>
                <a:spcPct val="120000"/>
              </a:lnSpc>
            </a:pPr>
            <a:r>
              <a:rPr lang="en-US">
                <a:latin typeface="Arial"/>
                <a:cs typeface="Arial"/>
              </a:rPr>
              <a:t>Very similar to the old 14 competencies </a:t>
            </a:r>
          </a:p>
          <a:p>
            <a:pPr>
              <a:lnSpc>
                <a:spcPct val="120000"/>
              </a:lnSpc>
            </a:pPr>
            <a:r>
              <a:rPr lang="en-US">
                <a:latin typeface="Arial"/>
                <a:cs typeface="Arial"/>
              </a:rPr>
              <a:t>School nurses training Unlicensed Assistive Personnel will need to use these competencies for Medication Administration training now. See </a:t>
            </a:r>
            <a:r>
              <a:rPr lang="en-US" dirty="0">
                <a:latin typeface="Arial"/>
                <a:cs typeface="Arial"/>
                <a:hlinkClick r:id="rId2"/>
              </a:rPr>
              <a:t>Competencies-for-Medication-Administration-Final.pdf</a:t>
            </a:r>
            <a:endParaRPr lang="en-US" dirty="0">
              <a:latin typeface="Arial"/>
              <a:cs typeface="Arial"/>
            </a:endParaRPr>
          </a:p>
          <a:p>
            <a:endParaRPr lang="en-US">
              <a:latin typeface="Arial"/>
              <a:cs typeface="Arial"/>
            </a:endParaRPr>
          </a:p>
        </p:txBody>
      </p:sp>
    </p:spTree>
    <p:extLst>
      <p:ext uri="{BB962C8B-B14F-4D97-AF65-F5344CB8AC3E}">
        <p14:creationId xmlns:p14="http://schemas.microsoft.com/office/powerpoint/2010/main" val="12010469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67">
          <a:extLst>
            <a:ext uri="{FF2B5EF4-FFF2-40B4-BE49-F238E27FC236}">
              <a16:creationId xmlns:a16="http://schemas.microsoft.com/office/drawing/2014/main" id="{8CD6436F-32AF-1B3B-454E-93F0E3B66AA1}"/>
            </a:ext>
          </a:extLst>
        </p:cNvPr>
        <p:cNvGrpSpPr/>
        <p:nvPr/>
      </p:nvGrpSpPr>
      <p:grpSpPr>
        <a:xfrm>
          <a:off x="0" y="0"/>
          <a:ext cx="0" cy="0"/>
          <a:chOff x="0" y="0"/>
          <a:chExt cx="0" cy="0"/>
        </a:xfrm>
      </p:grpSpPr>
      <p:sp useBgFill="1">
        <p:nvSpPr>
          <p:cNvPr id="476" name="Rectangle 475">
            <a:extLst>
              <a:ext uri="{FF2B5EF4-FFF2-40B4-BE49-F238E27FC236}">
                <a16:creationId xmlns:a16="http://schemas.microsoft.com/office/drawing/2014/main" id="{50F9A8CB-1BE6-237F-2DDE-529BF44A4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8" name="Arc 477">
            <a:extLst>
              <a:ext uri="{FF2B5EF4-FFF2-40B4-BE49-F238E27FC236}">
                <a16:creationId xmlns:a16="http://schemas.microsoft.com/office/drawing/2014/main" id="{75D6F32F-9340-DDE3-7720-BEEDBAA4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Google Shape;541;p45">
            <a:extLst>
              <a:ext uri="{FF2B5EF4-FFF2-40B4-BE49-F238E27FC236}">
                <a16:creationId xmlns:a16="http://schemas.microsoft.com/office/drawing/2014/main" id="{8CE94726-DEF1-2720-C8D1-0EACC18B1E69}"/>
              </a:ext>
            </a:extLst>
          </p:cNvPr>
          <p:cNvSpPr txBox="1">
            <a:spLocks/>
          </p:cNvSpPr>
          <p:nvPr/>
        </p:nvSpPr>
        <p:spPr>
          <a:xfrm>
            <a:off x="1343015" y="399282"/>
            <a:ext cx="5458838" cy="1325563"/>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buClr>
                <a:srgbClr val="00427D"/>
              </a:buClr>
              <a:buSzPts val="3600"/>
            </a:pPr>
            <a:r>
              <a:rPr lang="en-US" b="1" dirty="0">
                <a:solidFill>
                  <a:srgbClr val="00B0F0"/>
                </a:solidFill>
                <a:latin typeface="Arial"/>
                <a:cs typeface="Arial"/>
              </a:rPr>
              <a:t>Step 4, continued</a:t>
            </a:r>
          </a:p>
          <a:p>
            <a:pPr>
              <a:spcAft>
                <a:spcPts val="600"/>
              </a:spcAft>
            </a:pPr>
            <a:r>
              <a:rPr lang="en-US" sz="2400" b="1" dirty="0">
                <a:solidFill>
                  <a:srgbClr val="000000"/>
                </a:solidFill>
                <a:latin typeface="Arial"/>
                <a:cs typeface="Arial"/>
              </a:rPr>
              <a:t>ADMINISTER MEDICATIONS</a:t>
            </a:r>
            <a:endParaRPr lang="en-US" dirty="0"/>
          </a:p>
        </p:txBody>
      </p:sp>
      <p:sp>
        <p:nvSpPr>
          <p:cNvPr id="480" name="Freeform: Shape 479">
            <a:extLst>
              <a:ext uri="{FF2B5EF4-FFF2-40B4-BE49-F238E27FC236}">
                <a16:creationId xmlns:a16="http://schemas.microsoft.com/office/drawing/2014/main" id="{FF3E8B94-EBC7-E17B-B48F-389FAC232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Google Shape;479;p38">
            <a:extLst>
              <a:ext uri="{FF2B5EF4-FFF2-40B4-BE49-F238E27FC236}">
                <a16:creationId xmlns:a16="http://schemas.microsoft.com/office/drawing/2014/main" id="{0C19D5EB-0F87-B984-DCC7-326E54FEA65F}"/>
              </a:ext>
            </a:extLst>
          </p:cNvPr>
          <p:cNvSpPr txBox="1"/>
          <p:nvPr/>
        </p:nvSpPr>
        <p:spPr>
          <a:xfrm>
            <a:off x="1340036" y="1717888"/>
            <a:ext cx="7432986" cy="3046948"/>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36550">
              <a:buClr>
                <a:srgbClr val="3F3F3F"/>
              </a:buClr>
              <a:buSzPts val="2300"/>
              <a:buFont typeface="Arial"/>
              <a:buChar char="•"/>
            </a:pPr>
            <a:r>
              <a:rPr lang="en-US" sz="2400" dirty="0">
                <a:latin typeface="Arial"/>
                <a:cs typeface="Arial"/>
              </a:rPr>
              <a:t>Epinephrine must be followed by </a:t>
            </a:r>
            <a:r>
              <a:rPr lang="en-US" sz="2400" u="sng" dirty="0">
                <a:latin typeface="Arial"/>
                <a:cs typeface="Arial"/>
              </a:rPr>
              <a:t>nebulized albuterol</a:t>
            </a:r>
            <a:r>
              <a:rPr lang="en-US" sz="2400" dirty="0">
                <a:latin typeface="Arial"/>
                <a:cs typeface="Arial"/>
              </a:rPr>
              <a:t> while awaiting EMS to help relieve breathing symptoms. </a:t>
            </a:r>
          </a:p>
          <a:p>
            <a:pPr marL="342900" indent="-190500">
              <a:buClr>
                <a:schemeClr val="dk1"/>
              </a:buClr>
              <a:buSzPts val="2400"/>
            </a:pPr>
            <a:endParaRPr sz="2400" dirty="0">
              <a:latin typeface="Arial"/>
              <a:cs typeface="Arial"/>
            </a:endParaRPr>
          </a:p>
          <a:p>
            <a:pPr marL="342900" indent="-336550">
              <a:buClr>
                <a:srgbClr val="3F3F3F"/>
              </a:buClr>
              <a:buSzPts val="2300"/>
              <a:buFont typeface="Arial"/>
              <a:buChar char="•"/>
            </a:pPr>
            <a:r>
              <a:rPr lang="en-US" sz="2400" dirty="0">
                <a:latin typeface="Arial"/>
                <a:cs typeface="Arial"/>
              </a:rPr>
              <a:t>If symptoms persist, repeat epinephrine auto injector followed by nebulized albuterol every 15 minutes while awaiting EMS arrival.</a:t>
            </a:r>
            <a:endParaRPr sz="2400" dirty="0">
              <a:latin typeface="Arial"/>
              <a:cs typeface="Arial"/>
            </a:endParaRPr>
          </a:p>
          <a:p>
            <a:endParaRPr sz="2400" dirty="0">
              <a:latin typeface="Arial"/>
              <a:cs typeface="Arial"/>
            </a:endParaRPr>
          </a:p>
        </p:txBody>
      </p:sp>
      <p:pic>
        <p:nvPicPr>
          <p:cNvPr id="7" name="Picture 6" descr="undefined">
            <a:extLst>
              <a:ext uri="{FF2B5EF4-FFF2-40B4-BE49-F238E27FC236}">
                <a16:creationId xmlns:a16="http://schemas.microsoft.com/office/drawing/2014/main" id="{267A4A6C-80E6-930A-7E40-B76F3C4579D4}"/>
              </a:ext>
            </a:extLst>
          </p:cNvPr>
          <p:cNvPicPr>
            <a:picLocks noChangeAspect="1"/>
          </p:cNvPicPr>
          <p:nvPr/>
        </p:nvPicPr>
        <p:blipFill>
          <a:blip r:embed="rId3"/>
          <a:stretch>
            <a:fillRect/>
          </a:stretch>
        </p:blipFill>
        <p:spPr>
          <a:xfrm flipH="1">
            <a:off x="9089054" y="1981391"/>
            <a:ext cx="2245975" cy="33526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4CA507B4-BE00-BE44-021F-161D49D3777A}"/>
              </a:ext>
            </a:extLst>
          </p:cNvPr>
          <p:cNvSpPr txBox="1"/>
          <p:nvPr/>
        </p:nvSpPr>
        <p:spPr>
          <a:xfrm>
            <a:off x="9022347" y="5439611"/>
            <a:ext cx="23168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tx1">
                    <a:lumMod val="49000"/>
                    <a:lumOff val="51000"/>
                  </a:schemeClr>
                </a:solidFill>
              </a:rPr>
              <a:t>By James Heilman, MD - Own work, CC BY-SA 4.0,https://commons.wikimedia.org/w/</a:t>
            </a:r>
            <a:r>
              <a:rPr lang="en-US" sz="800" err="1">
                <a:solidFill>
                  <a:schemeClr val="tx1">
                    <a:lumMod val="49000"/>
                    <a:lumOff val="51000"/>
                  </a:schemeClr>
                </a:solidFill>
              </a:rPr>
              <a:t>index.php?curid</a:t>
            </a:r>
            <a:r>
              <a:rPr lang="en-US" sz="800" dirty="0">
                <a:solidFill>
                  <a:schemeClr val="tx1">
                    <a:lumMod val="49000"/>
                    <a:lumOff val="51000"/>
                  </a:schemeClr>
                </a:solidFill>
              </a:rPr>
              <a:t>=34056920</a:t>
            </a:r>
          </a:p>
        </p:txBody>
      </p:sp>
      <p:sp>
        <p:nvSpPr>
          <p:cNvPr id="9" name="TextBox 8">
            <a:extLst>
              <a:ext uri="{FF2B5EF4-FFF2-40B4-BE49-F238E27FC236}">
                <a16:creationId xmlns:a16="http://schemas.microsoft.com/office/drawing/2014/main" id="{B8A9836D-AE23-CD8A-6FDB-30964B4BC4B1}"/>
              </a:ext>
            </a:extLst>
          </p:cNvPr>
          <p:cNvSpPr txBox="1"/>
          <p:nvPr/>
        </p:nvSpPr>
        <p:spPr>
          <a:xfrm>
            <a:off x="2787402" y="4671785"/>
            <a:ext cx="5818909"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427D"/>
                </a:solidFill>
                <a:latin typeface="Arial"/>
                <a:cs typeface="Arial"/>
              </a:rPr>
              <a:t>Benadryl (diphenhydramine) should not be given to someone in a severe asthma/anaphylactic event </a:t>
            </a:r>
            <a:endParaRPr lang="en-US" dirty="0">
              <a:solidFill>
                <a:srgbClr val="000000"/>
              </a:solidFill>
              <a:latin typeface="Aptos" panose="02110004020202020204"/>
              <a:cs typeface="Arial"/>
            </a:endParaRPr>
          </a:p>
          <a:p>
            <a:r>
              <a:rPr lang="en-US" sz="2400" dirty="0">
                <a:solidFill>
                  <a:srgbClr val="00427D"/>
                </a:solidFill>
                <a:latin typeface="Arial"/>
                <a:cs typeface="Arial"/>
              </a:rPr>
              <a:t>because it works too slowly- </a:t>
            </a:r>
            <a:endParaRPr lang="en-US">
              <a:solidFill>
                <a:srgbClr val="000000"/>
              </a:solidFill>
              <a:latin typeface="Aptos" panose="02110004020202020204"/>
              <a:cs typeface="Arial"/>
            </a:endParaRPr>
          </a:p>
          <a:p>
            <a:r>
              <a:rPr lang="en-US" sz="2400" dirty="0">
                <a:solidFill>
                  <a:srgbClr val="00427D"/>
                </a:solidFill>
                <a:latin typeface="Arial"/>
                <a:cs typeface="Arial"/>
              </a:rPr>
              <a:t>follow the protocol!</a:t>
            </a:r>
            <a:r>
              <a:rPr lang="en-US" sz="2800" dirty="0">
                <a:solidFill>
                  <a:srgbClr val="00427D"/>
                </a:solidFill>
                <a:latin typeface="Arial"/>
                <a:cs typeface="Arial"/>
              </a:rPr>
              <a:t> </a:t>
            </a:r>
            <a:endParaRPr lang="en-US"/>
          </a:p>
        </p:txBody>
      </p:sp>
    </p:spTree>
    <p:extLst>
      <p:ext uri="{BB962C8B-B14F-4D97-AF65-F5344CB8AC3E}">
        <p14:creationId xmlns:p14="http://schemas.microsoft.com/office/powerpoint/2010/main" val="37753209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67">
          <a:extLst>
            <a:ext uri="{FF2B5EF4-FFF2-40B4-BE49-F238E27FC236}">
              <a16:creationId xmlns:a16="http://schemas.microsoft.com/office/drawing/2014/main" id="{DFCDB289-792F-3C6D-5686-DE45996A8C04}"/>
            </a:ext>
          </a:extLst>
        </p:cNvPr>
        <p:cNvGrpSpPr/>
        <p:nvPr/>
      </p:nvGrpSpPr>
      <p:grpSpPr>
        <a:xfrm>
          <a:off x="0" y="0"/>
          <a:ext cx="0" cy="0"/>
          <a:chOff x="0" y="0"/>
          <a:chExt cx="0" cy="0"/>
        </a:xfrm>
      </p:grpSpPr>
      <p:sp useBgFill="1">
        <p:nvSpPr>
          <p:cNvPr id="476" name="Rectangle 475">
            <a:extLst>
              <a:ext uri="{FF2B5EF4-FFF2-40B4-BE49-F238E27FC236}">
                <a16:creationId xmlns:a16="http://schemas.microsoft.com/office/drawing/2014/main" id="{4B121FE0-5024-9872-09DA-D46484752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8" name="Arc 477">
            <a:extLst>
              <a:ext uri="{FF2B5EF4-FFF2-40B4-BE49-F238E27FC236}">
                <a16:creationId xmlns:a16="http://schemas.microsoft.com/office/drawing/2014/main" id="{02BB920B-7039-A9B9-DF4B-EFEE82849A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Google Shape;541;p45">
            <a:extLst>
              <a:ext uri="{FF2B5EF4-FFF2-40B4-BE49-F238E27FC236}">
                <a16:creationId xmlns:a16="http://schemas.microsoft.com/office/drawing/2014/main" id="{FDCA41BE-3819-1FB5-EE97-3EB1200249BD}"/>
              </a:ext>
            </a:extLst>
          </p:cNvPr>
          <p:cNvSpPr txBox="1">
            <a:spLocks/>
          </p:cNvSpPr>
          <p:nvPr/>
        </p:nvSpPr>
        <p:spPr>
          <a:xfrm>
            <a:off x="778937" y="567516"/>
            <a:ext cx="8487045" cy="1315667"/>
          </a:xfrm>
          <a:prstGeom prst="rect">
            <a:avLst/>
          </a:prstGeom>
        </p:spPr>
        <p:txBody>
          <a:bodyPr spcFirstLastPara="1" vert="horz" lIns="91440" tIns="45720" rIns="91440" bIns="45720" rtlCol="0" anchor="ctr" anchorCtr="0">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buClr>
                <a:srgbClr val="00427D"/>
              </a:buClr>
              <a:buSzPts val="3600"/>
            </a:pPr>
            <a:r>
              <a:rPr lang="en-US" b="1">
                <a:solidFill>
                  <a:srgbClr val="00B0F0"/>
                </a:solidFill>
                <a:latin typeface="Arial"/>
                <a:cs typeface="Arial"/>
              </a:rPr>
              <a:t>How to Administer Nebulized Albuterol </a:t>
            </a:r>
          </a:p>
          <a:p>
            <a:pPr>
              <a:spcAft>
                <a:spcPts val="600"/>
              </a:spcAft>
              <a:buSzPts val="3600"/>
            </a:pPr>
            <a:r>
              <a:rPr lang="en-US" sz="2000" b="1">
                <a:solidFill>
                  <a:srgbClr val="000000"/>
                </a:solidFill>
                <a:latin typeface="Arial"/>
                <a:cs typeface="Arial"/>
              </a:rPr>
              <a:t>(STEP 4: ADMINISTER MEDICATIONS)</a:t>
            </a:r>
            <a:endParaRPr lang="en-US" sz="2000">
              <a:solidFill>
                <a:srgbClr val="000000"/>
              </a:solidFill>
              <a:latin typeface="Arial"/>
              <a:cs typeface="Arial"/>
            </a:endParaRPr>
          </a:p>
          <a:p>
            <a:pPr>
              <a:spcAft>
                <a:spcPts val="600"/>
              </a:spcAft>
              <a:buSzPts val="3600"/>
            </a:pPr>
            <a:endParaRPr lang="en-US" b="1" dirty="0">
              <a:solidFill>
                <a:srgbClr val="00B0F0"/>
              </a:solidFill>
              <a:latin typeface="Arial"/>
              <a:cs typeface="Arial"/>
            </a:endParaRPr>
          </a:p>
        </p:txBody>
      </p:sp>
      <p:sp>
        <p:nvSpPr>
          <p:cNvPr id="480" name="Freeform: Shape 479">
            <a:extLst>
              <a:ext uri="{FF2B5EF4-FFF2-40B4-BE49-F238E27FC236}">
                <a16:creationId xmlns:a16="http://schemas.microsoft.com/office/drawing/2014/main" id="{3791D07F-C625-16B9-221B-CC5E8A683F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Online Media 1" title="How to Use a Nebulizer (UPDATE 9.27.22)">
            <a:hlinkClick r:id="" action="ppaction://media"/>
            <a:extLst>
              <a:ext uri="{FF2B5EF4-FFF2-40B4-BE49-F238E27FC236}">
                <a16:creationId xmlns:a16="http://schemas.microsoft.com/office/drawing/2014/main" id="{0D08E20D-1C77-1515-8310-9F17A267920F}"/>
              </a:ext>
            </a:extLst>
          </p:cNvPr>
          <p:cNvPicPr>
            <a:picLocks noRot="1" noChangeAspect="1"/>
          </p:cNvPicPr>
          <p:nvPr>
            <a:videoFile r:link="rId1"/>
          </p:nvPr>
        </p:nvPicPr>
        <p:blipFill>
          <a:blip r:embed="rId4"/>
          <a:stretch>
            <a:fillRect/>
          </a:stretch>
        </p:blipFill>
        <p:spPr>
          <a:xfrm>
            <a:off x="2553810" y="1714498"/>
            <a:ext cx="7084381" cy="4002183"/>
          </a:xfrm>
          <a:prstGeom prst="rect">
            <a:avLst/>
          </a:prstGeom>
        </p:spPr>
      </p:pic>
      <p:sp>
        <p:nvSpPr>
          <p:cNvPr id="8" name="TextBox 2">
            <a:extLst>
              <a:ext uri="{FF2B5EF4-FFF2-40B4-BE49-F238E27FC236}">
                <a16:creationId xmlns:a16="http://schemas.microsoft.com/office/drawing/2014/main" id="{3B6E7E0C-3322-95CE-1FEC-2D3C9032EEF7}"/>
              </a:ext>
            </a:extLst>
          </p:cNvPr>
          <p:cNvSpPr txBox="1"/>
          <p:nvPr/>
        </p:nvSpPr>
        <p:spPr>
          <a:xfrm>
            <a:off x="3895227" y="5764544"/>
            <a:ext cx="5052393"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Arial"/>
                <a:cs typeface="Arial"/>
              </a:rPr>
              <a:t>Give albuterol through a nebulizer </a:t>
            </a:r>
            <a:r>
              <a:rPr lang="en-US" sz="2400" u="sng">
                <a:latin typeface="Arial"/>
                <a:cs typeface="Arial"/>
              </a:rPr>
              <a:t>after</a:t>
            </a:r>
            <a:r>
              <a:rPr lang="en-US" sz="2400">
                <a:latin typeface="Arial"/>
                <a:cs typeface="Arial"/>
              </a:rPr>
              <a:t> epinephrine has been given</a:t>
            </a:r>
          </a:p>
        </p:txBody>
      </p:sp>
    </p:spTree>
    <p:extLst>
      <p:ext uri="{BB962C8B-B14F-4D97-AF65-F5344CB8AC3E}">
        <p14:creationId xmlns:p14="http://schemas.microsoft.com/office/powerpoint/2010/main" val="176171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99"/>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05" name="Arc 410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07" name="Freeform: Shape 410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0" name="Google Shape;500;p40"/>
          <p:cNvSpPr txBox="1"/>
          <p:nvPr/>
        </p:nvSpPr>
        <p:spPr>
          <a:xfrm>
            <a:off x="5776209" y="1212547"/>
            <a:ext cx="5458838" cy="4192520"/>
          </a:xfrm>
          <a:prstGeom prst="rect">
            <a:avLst/>
          </a:prstGeom>
        </p:spPr>
        <p:txBody>
          <a:bodyPr spcFirstLastPara="1" vert="horz" lIns="91440" tIns="45720" rIns="91440" bIns="45720" rtlCol="0" anchor="t" anchorCtr="0">
            <a:noAutofit/>
          </a:bodyPr>
          <a:lstStyle/>
          <a:p>
            <a:pPr>
              <a:lnSpc>
                <a:spcPct val="90000"/>
              </a:lnSpc>
              <a:spcAft>
                <a:spcPts val="600"/>
              </a:spcAft>
            </a:pPr>
            <a:r>
              <a:rPr lang="en-US" sz="2400" b="1" dirty="0">
                <a:latin typeface="Arial"/>
                <a:cs typeface="Arial"/>
              </a:rPr>
              <a:t>DETERMINE THE CAUSE ASAP</a:t>
            </a:r>
            <a:endParaRPr lang="en-US" b="1" dirty="0"/>
          </a:p>
          <a:p>
            <a:pPr marL="742950" lvl="1" indent="-228600">
              <a:lnSpc>
                <a:spcPct val="90000"/>
              </a:lnSpc>
              <a:spcAft>
                <a:spcPts val="600"/>
              </a:spcAft>
              <a:buClr>
                <a:srgbClr val="3F3F3F"/>
              </a:buClr>
              <a:buSzPts val="2400"/>
              <a:buFont typeface="Arial" panose="020B0604020202020204" pitchFamily="34" charset="0"/>
              <a:buChar char="•"/>
            </a:pPr>
            <a:r>
              <a:rPr lang="en-US" sz="2400" dirty="0">
                <a:latin typeface="Arial"/>
                <a:cs typeface="Arial"/>
              </a:rPr>
              <a:t>If possible, determine contributing factors that may have 'triggered' this event</a:t>
            </a:r>
          </a:p>
          <a:p>
            <a:pPr marL="742950" lvl="1" indent="-228600">
              <a:lnSpc>
                <a:spcPct val="90000"/>
              </a:lnSpc>
              <a:spcAft>
                <a:spcPts val="600"/>
              </a:spcAft>
              <a:buClr>
                <a:schemeClr val="dk1"/>
              </a:buClr>
              <a:buSzPts val="2400"/>
              <a:buFont typeface="Arial" panose="020B0604020202020204" pitchFamily="34" charset="0"/>
              <a:buChar char="•"/>
            </a:pPr>
            <a:endParaRPr lang="en-US" sz="2400">
              <a:latin typeface="Arial"/>
              <a:cs typeface="Arial"/>
            </a:endParaRPr>
          </a:p>
          <a:p>
            <a:pPr marL="742950" lvl="1" indent="-228600">
              <a:lnSpc>
                <a:spcPct val="90000"/>
              </a:lnSpc>
              <a:spcAft>
                <a:spcPts val="600"/>
              </a:spcAft>
              <a:buClr>
                <a:srgbClr val="3F3F3F"/>
              </a:buClr>
              <a:buSzPts val="2400"/>
              <a:buFont typeface="Arial" panose="020B0604020202020204" pitchFamily="34" charset="0"/>
              <a:buChar char="•"/>
            </a:pPr>
            <a:r>
              <a:rPr lang="en-US" sz="2400" dirty="0">
                <a:latin typeface="Arial"/>
                <a:cs typeface="Arial"/>
              </a:rPr>
              <a:t>Remove the offending trigger if applicable</a:t>
            </a:r>
          </a:p>
          <a:p>
            <a:pPr lvl="1" indent="-228600">
              <a:lnSpc>
                <a:spcPct val="90000"/>
              </a:lnSpc>
              <a:spcAft>
                <a:spcPts val="600"/>
              </a:spcAft>
              <a:buFont typeface="Arial" panose="020B0604020202020204" pitchFamily="34" charset="0"/>
              <a:buChar char="•"/>
            </a:pPr>
            <a:endParaRPr lang="en-US" sz="2400">
              <a:latin typeface="Arial"/>
              <a:cs typeface="Arial"/>
            </a:endParaRPr>
          </a:p>
          <a:p>
            <a:pPr marL="742950" lvl="1" indent="-228600">
              <a:lnSpc>
                <a:spcPct val="90000"/>
              </a:lnSpc>
              <a:spcAft>
                <a:spcPts val="600"/>
              </a:spcAft>
              <a:buClr>
                <a:srgbClr val="3F3F3F"/>
              </a:buClr>
              <a:buSzPts val="2400"/>
              <a:buFont typeface="Arial" panose="020B0604020202020204" pitchFamily="34" charset="0"/>
              <a:buChar char="•"/>
            </a:pPr>
            <a:r>
              <a:rPr lang="en-US" sz="2400" dirty="0">
                <a:latin typeface="Arial"/>
                <a:cs typeface="Arial"/>
              </a:rPr>
              <a:t>Share this information with EMS</a:t>
            </a:r>
          </a:p>
          <a:p>
            <a:pPr lvl="1" indent="-228600">
              <a:lnSpc>
                <a:spcPct val="90000"/>
              </a:lnSpc>
              <a:spcAft>
                <a:spcPts val="600"/>
              </a:spcAft>
              <a:buFont typeface="Arial" panose="020B0604020202020204" pitchFamily="34" charset="0"/>
              <a:buChar char="•"/>
            </a:pPr>
            <a:endParaRPr lang="en-US" sz="2400">
              <a:latin typeface="Arial"/>
              <a:cs typeface="Arial"/>
            </a:endParaRPr>
          </a:p>
          <a:p>
            <a:pPr marL="742950" lvl="1" indent="-228600">
              <a:lnSpc>
                <a:spcPct val="90000"/>
              </a:lnSpc>
              <a:spcAft>
                <a:spcPts val="600"/>
              </a:spcAft>
              <a:buClr>
                <a:srgbClr val="3F3F3F"/>
              </a:buClr>
              <a:buSzPts val="2400"/>
              <a:buFont typeface="Arial" panose="020B0604020202020204" pitchFamily="34" charset="0"/>
              <a:buChar char="•"/>
            </a:pPr>
            <a:r>
              <a:rPr lang="en-US" sz="2400" dirty="0">
                <a:latin typeface="Arial"/>
                <a:cs typeface="Arial"/>
              </a:rPr>
              <a:t>Make sure you know what hospital the person is being sent to if there is more than one in your area</a:t>
            </a:r>
          </a:p>
        </p:txBody>
      </p:sp>
      <p:pic>
        <p:nvPicPr>
          <p:cNvPr id="4100" name="Picture 4">
            <a:extLst>
              <a:ext uri="{FF2B5EF4-FFF2-40B4-BE49-F238E27FC236}">
                <a16:creationId xmlns:a16="http://schemas.microsoft.com/office/drawing/2014/main" id="{5BC089CF-3D09-A42F-0CC4-5AC5652977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812" y="1773363"/>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D9C70539-2E03-0999-B790-C5FF96DA2A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369" y="3688709"/>
            <a:ext cx="2381250" cy="2009775"/>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541;p45">
            <a:extLst>
              <a:ext uri="{FF2B5EF4-FFF2-40B4-BE49-F238E27FC236}">
                <a16:creationId xmlns:a16="http://schemas.microsoft.com/office/drawing/2014/main" id="{86FC6D0C-3712-FE0B-2677-3334AF813D44}"/>
              </a:ext>
            </a:extLst>
          </p:cNvPr>
          <p:cNvSpPr txBox="1">
            <a:spLocks noGrp="1"/>
          </p:cNvSpPr>
          <p:nvPr>
            <p:ph type="title"/>
          </p:nvPr>
        </p:nvSpPr>
        <p:spPr>
          <a:xfrm>
            <a:off x="573952" y="445374"/>
            <a:ext cx="5829300" cy="882615"/>
          </a:xfrm>
          <a:prstGeom prst="rect">
            <a:avLst/>
          </a:prstGeom>
          <a:noFill/>
          <a:ln>
            <a:noFill/>
          </a:ln>
        </p:spPr>
        <p:txBody>
          <a:bodyPr spcFirstLastPara="1" vert="horz" wrap="square" lIns="91425" tIns="45700" rIns="91425" bIns="45700" rtlCol="0" anchor="ctr" anchorCtr="0">
            <a:normAutofit/>
          </a:bodyPr>
          <a:lstStyle/>
          <a:p>
            <a:pPr>
              <a:buClr>
                <a:srgbClr val="00427D"/>
              </a:buClr>
              <a:buSzPts val="3600"/>
            </a:pPr>
            <a:r>
              <a:rPr lang="en-US" b="1">
                <a:solidFill>
                  <a:schemeClr val="accent4"/>
                </a:solidFill>
                <a:latin typeface="Arial"/>
                <a:cs typeface="Arial"/>
              </a:rPr>
              <a:t>Step 5</a:t>
            </a:r>
            <a:endParaRPr b="1">
              <a:solidFill>
                <a:schemeClr val="accent4"/>
              </a:solidFill>
              <a:latin typeface="Arial"/>
              <a:cs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07"/>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29" name="Arc 5128">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131" name="Freeform: Shape 513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22" name="Picture 2">
            <a:extLst>
              <a:ext uri="{FF2B5EF4-FFF2-40B4-BE49-F238E27FC236}">
                <a16:creationId xmlns:a16="http://schemas.microsoft.com/office/drawing/2014/main" id="{B123F08A-CA35-9D44-4305-592887EB960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3182" y="1605161"/>
            <a:ext cx="4777381" cy="347793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508" name="Google Shape;508;p41"/>
          <p:cNvSpPr txBox="1"/>
          <p:nvPr/>
        </p:nvSpPr>
        <p:spPr>
          <a:xfrm>
            <a:off x="5796001" y="1331300"/>
            <a:ext cx="5458838" cy="4192520"/>
          </a:xfrm>
          <a:prstGeom prst="rect">
            <a:avLst/>
          </a:prstGeom>
        </p:spPr>
        <p:txBody>
          <a:bodyPr spcFirstLastPara="1" vert="horz" lIns="91440" tIns="45720" rIns="91440" bIns="45720" rtlCol="0" anchor="t" anchorCtr="0">
            <a:noAutofit/>
          </a:bodyPr>
          <a:lstStyle/>
          <a:p>
            <a:pPr>
              <a:lnSpc>
                <a:spcPct val="90000"/>
              </a:lnSpc>
              <a:spcAft>
                <a:spcPts val="600"/>
              </a:spcAft>
            </a:pPr>
            <a:r>
              <a:rPr lang="en-US" sz="2400" b="1" dirty="0">
                <a:latin typeface="Arial"/>
                <a:cs typeface="Arial"/>
              </a:rPr>
              <a:t>MONITOR VITAL SIGNS</a:t>
            </a:r>
            <a:endParaRPr lang="en-US" b="1" dirty="0"/>
          </a:p>
          <a:p>
            <a:pPr marL="742950" lvl="1" indent="-228600">
              <a:lnSpc>
                <a:spcPct val="90000"/>
              </a:lnSpc>
              <a:spcAft>
                <a:spcPts val="600"/>
              </a:spcAft>
              <a:buClr>
                <a:srgbClr val="3F3F3F"/>
              </a:buClr>
              <a:buSzPts val="2400"/>
              <a:buFont typeface="Arial" panose="020B0604020202020204" pitchFamily="34" charset="0"/>
              <a:buChar char="•"/>
            </a:pPr>
            <a:r>
              <a:rPr lang="en-US" sz="2400" dirty="0">
                <a:latin typeface="Arial"/>
                <a:cs typeface="Arial"/>
              </a:rPr>
              <a:t>Continue to monitor breathing</a:t>
            </a:r>
          </a:p>
          <a:p>
            <a:pPr marL="1200150" lvl="2" indent="-228600">
              <a:lnSpc>
                <a:spcPct val="90000"/>
              </a:lnSpc>
              <a:spcAft>
                <a:spcPts val="600"/>
              </a:spcAft>
              <a:buClr>
                <a:srgbClr val="3F3F3F"/>
              </a:buClr>
              <a:buSzPts val="2400"/>
              <a:buFont typeface="Arial" panose="020B0604020202020204" pitchFamily="34" charset="0"/>
              <a:buChar char="•"/>
            </a:pPr>
            <a:r>
              <a:rPr lang="en-US" sz="2400" dirty="0">
                <a:latin typeface="Arial"/>
                <a:cs typeface="Arial"/>
              </a:rPr>
              <a:t>Is person still breathing?</a:t>
            </a:r>
          </a:p>
          <a:p>
            <a:pPr marL="1200150" lvl="2" indent="-228600">
              <a:lnSpc>
                <a:spcPct val="90000"/>
              </a:lnSpc>
              <a:spcAft>
                <a:spcPts val="600"/>
              </a:spcAft>
              <a:buClr>
                <a:srgbClr val="3F3F3F"/>
              </a:buClr>
              <a:buSzPts val="2400"/>
              <a:buFont typeface="Arial" panose="020B0604020202020204" pitchFamily="34" charset="0"/>
              <a:buChar char="•"/>
            </a:pPr>
            <a:r>
              <a:rPr lang="en-US" sz="2400" dirty="0">
                <a:latin typeface="Arial"/>
                <a:cs typeface="Arial"/>
              </a:rPr>
              <a:t>Look, listen, and feel</a:t>
            </a:r>
          </a:p>
          <a:p>
            <a:pPr marL="1200150" lvl="2" indent="-228600">
              <a:lnSpc>
                <a:spcPct val="90000"/>
              </a:lnSpc>
              <a:spcAft>
                <a:spcPts val="600"/>
              </a:spcAft>
              <a:buClr>
                <a:srgbClr val="3F3F3F"/>
              </a:buClr>
              <a:buSzPts val="2400"/>
              <a:buFont typeface="Arial" panose="020B0604020202020204" pitchFamily="34" charset="0"/>
              <a:buChar char="•"/>
            </a:pPr>
            <a:r>
              <a:rPr lang="en-US" sz="2400" dirty="0">
                <a:latin typeface="Arial"/>
                <a:cs typeface="Arial"/>
              </a:rPr>
              <a:t>How fast are they breathing?</a:t>
            </a:r>
          </a:p>
          <a:p>
            <a:pPr marL="742950" lvl="1" indent="-228600">
              <a:lnSpc>
                <a:spcPct val="90000"/>
              </a:lnSpc>
              <a:spcAft>
                <a:spcPts val="600"/>
              </a:spcAft>
              <a:buClr>
                <a:schemeClr val="dk1"/>
              </a:buClr>
              <a:buSzPts val="2400"/>
              <a:buFont typeface="Arial" panose="020B0604020202020204" pitchFamily="34" charset="0"/>
              <a:buChar char="•"/>
            </a:pPr>
            <a:endParaRPr lang="en-US" sz="2400">
              <a:latin typeface="Arial"/>
              <a:cs typeface="Arial"/>
            </a:endParaRPr>
          </a:p>
          <a:p>
            <a:pPr marL="742950" lvl="1" indent="-228600">
              <a:lnSpc>
                <a:spcPct val="90000"/>
              </a:lnSpc>
              <a:spcAft>
                <a:spcPts val="600"/>
              </a:spcAft>
              <a:buClr>
                <a:srgbClr val="3F3F3F"/>
              </a:buClr>
              <a:buSzPts val="2400"/>
              <a:buFont typeface="Arial" panose="020B0604020202020204" pitchFamily="34" charset="0"/>
              <a:buChar char="•"/>
            </a:pPr>
            <a:r>
              <a:rPr lang="en-US" sz="2400" dirty="0">
                <a:latin typeface="Arial"/>
                <a:cs typeface="Arial"/>
              </a:rPr>
              <a:t>Continue to monitor for signs of circulation (e.g., pulse, movement, skin color, and level of consciousness)</a:t>
            </a:r>
          </a:p>
          <a:p>
            <a:pPr lvl="1" indent="-228600">
              <a:lnSpc>
                <a:spcPct val="90000"/>
              </a:lnSpc>
              <a:spcAft>
                <a:spcPts val="600"/>
              </a:spcAft>
              <a:buFont typeface="Arial" panose="020B0604020202020204" pitchFamily="34" charset="0"/>
              <a:buChar char="•"/>
            </a:pPr>
            <a:endParaRPr lang="en-US" sz="2400">
              <a:latin typeface="Arial"/>
              <a:cs typeface="Arial"/>
            </a:endParaRPr>
          </a:p>
          <a:p>
            <a:pPr marL="742950" lvl="1" indent="-228600">
              <a:lnSpc>
                <a:spcPct val="90000"/>
              </a:lnSpc>
              <a:spcAft>
                <a:spcPts val="600"/>
              </a:spcAft>
              <a:buClr>
                <a:srgbClr val="3F3F3F"/>
              </a:buClr>
              <a:buSzPts val="2400"/>
              <a:buFont typeface="Arial" panose="020B0604020202020204" pitchFamily="34" charset="0"/>
              <a:buChar char="•"/>
            </a:pPr>
            <a:r>
              <a:rPr lang="en-US" sz="2400" dirty="0">
                <a:latin typeface="Arial"/>
                <a:cs typeface="Arial"/>
              </a:rPr>
              <a:t>If indicated, administer CPR</a:t>
            </a:r>
          </a:p>
        </p:txBody>
      </p:sp>
      <p:sp>
        <p:nvSpPr>
          <p:cNvPr id="4" name="Google Shape;541;p45">
            <a:extLst>
              <a:ext uri="{FF2B5EF4-FFF2-40B4-BE49-F238E27FC236}">
                <a16:creationId xmlns:a16="http://schemas.microsoft.com/office/drawing/2014/main" id="{0F698C19-2F9C-F2AC-7E2D-2298D0BDEE56}"/>
              </a:ext>
            </a:extLst>
          </p:cNvPr>
          <p:cNvSpPr txBox="1">
            <a:spLocks noGrp="1"/>
          </p:cNvSpPr>
          <p:nvPr>
            <p:ph type="title"/>
          </p:nvPr>
        </p:nvSpPr>
        <p:spPr>
          <a:xfrm>
            <a:off x="573952" y="445374"/>
            <a:ext cx="5829300" cy="882615"/>
          </a:xfrm>
          <a:prstGeom prst="rect">
            <a:avLst/>
          </a:prstGeom>
          <a:noFill/>
          <a:ln>
            <a:noFill/>
          </a:ln>
        </p:spPr>
        <p:txBody>
          <a:bodyPr spcFirstLastPara="1" vert="horz" wrap="square" lIns="91425" tIns="45700" rIns="91425" bIns="45700" rtlCol="0" anchor="ctr" anchorCtr="0">
            <a:normAutofit/>
          </a:bodyPr>
          <a:lstStyle/>
          <a:p>
            <a:pPr>
              <a:buClr>
                <a:srgbClr val="00427D"/>
              </a:buClr>
              <a:buSzPts val="3600"/>
            </a:pPr>
            <a:r>
              <a:rPr lang="en-US" b="1">
                <a:solidFill>
                  <a:schemeClr val="accent4"/>
                </a:solidFill>
                <a:latin typeface="Arial"/>
                <a:cs typeface="Arial"/>
              </a:rPr>
              <a:t>Step 6</a:t>
            </a:r>
            <a:endParaRPr b="1">
              <a:solidFill>
                <a:schemeClr val="accent4"/>
              </a:solidFill>
              <a:latin typeface="Arial"/>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15"/>
        <p:cNvGrpSpPr/>
        <p:nvPr/>
      </p:nvGrpSpPr>
      <p:grpSpPr>
        <a:xfrm>
          <a:off x="0" y="0"/>
          <a:ext cx="0" cy="0"/>
          <a:chOff x="0" y="0"/>
          <a:chExt cx="0" cy="0"/>
        </a:xfrm>
      </p:grpSpPr>
      <p:sp useBgFill="1">
        <p:nvSpPr>
          <p:cNvPr id="531" name="Rectangle 53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3" name="Arc 53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Man in checkered shirt">
            <a:extLst>
              <a:ext uri="{FF2B5EF4-FFF2-40B4-BE49-F238E27FC236}">
                <a16:creationId xmlns:a16="http://schemas.microsoft.com/office/drawing/2014/main" id="{4A1B268E-BAD4-81D3-76CD-2DA218CE7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182" y="1749677"/>
            <a:ext cx="4777381" cy="31889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16" name="Google Shape;516;p42"/>
          <p:cNvSpPr txBox="1"/>
          <p:nvPr/>
        </p:nvSpPr>
        <p:spPr>
          <a:xfrm>
            <a:off x="5894962" y="1717248"/>
            <a:ext cx="5458838" cy="4192520"/>
          </a:xfrm>
          <a:prstGeom prst="rect">
            <a:avLst/>
          </a:prstGeom>
        </p:spPr>
        <p:txBody>
          <a:bodyPr spcFirstLastPara="1" vert="horz" lIns="91440" tIns="45720" rIns="91440" bIns="45720" rtlCol="0" anchor="t" anchorCtr="0">
            <a:noAutofit/>
          </a:bodyPr>
          <a:lstStyle/>
          <a:p>
            <a:pPr>
              <a:lnSpc>
                <a:spcPct val="90000"/>
              </a:lnSpc>
              <a:spcAft>
                <a:spcPts val="600"/>
              </a:spcAft>
            </a:pPr>
            <a:r>
              <a:rPr lang="en-US" sz="2400" b="1" dirty="0">
                <a:latin typeface="Arial"/>
                <a:cs typeface="Arial"/>
              </a:rPr>
              <a:t>CONTACT PARENT/GUARDIAN &amp; PROVIDER</a:t>
            </a:r>
            <a:endParaRPr lang="en-US" b="1" dirty="0"/>
          </a:p>
          <a:p>
            <a:pPr marL="742950" lvl="1" indent="-228600">
              <a:lnSpc>
                <a:spcPct val="90000"/>
              </a:lnSpc>
              <a:spcAft>
                <a:spcPts val="600"/>
              </a:spcAft>
              <a:buClr>
                <a:srgbClr val="3F3F3F"/>
              </a:buClr>
              <a:buSzPts val="2400"/>
              <a:buFont typeface="Arial" panose="020B0604020202020204" pitchFamily="34" charset="0"/>
              <a:buChar char="•"/>
            </a:pPr>
            <a:r>
              <a:rPr lang="en-US" sz="2400" dirty="0">
                <a:latin typeface="Arial"/>
                <a:cs typeface="Arial"/>
              </a:rPr>
              <a:t>Notify parent/guardian of the situation ASAP</a:t>
            </a:r>
          </a:p>
          <a:p>
            <a:pPr lvl="1" indent="-228600">
              <a:lnSpc>
                <a:spcPct val="90000"/>
              </a:lnSpc>
              <a:spcAft>
                <a:spcPts val="600"/>
              </a:spcAft>
              <a:buFont typeface="Arial" panose="020B0604020202020204" pitchFamily="34" charset="0"/>
              <a:buChar char="•"/>
            </a:pPr>
            <a:endParaRPr lang="en-US" sz="2400">
              <a:latin typeface="Arial"/>
              <a:cs typeface="Arial"/>
            </a:endParaRPr>
          </a:p>
          <a:p>
            <a:pPr marL="742950" lvl="1" indent="-228600">
              <a:lnSpc>
                <a:spcPct val="90000"/>
              </a:lnSpc>
              <a:spcAft>
                <a:spcPts val="600"/>
              </a:spcAft>
              <a:buClr>
                <a:srgbClr val="3F3F3F"/>
              </a:buClr>
              <a:buSzPts val="2400"/>
              <a:buFont typeface="Arial" panose="020B0604020202020204" pitchFamily="34" charset="0"/>
              <a:buChar char="•"/>
            </a:pPr>
            <a:r>
              <a:rPr lang="en-US" sz="2400" dirty="0">
                <a:latin typeface="Arial"/>
                <a:cs typeface="Arial"/>
              </a:rPr>
              <a:t>Direct parent/guardian where to report (either to the school building OR the emergency department)</a:t>
            </a:r>
          </a:p>
          <a:p>
            <a:pPr marL="742950" lvl="1" indent="-228600">
              <a:lnSpc>
                <a:spcPct val="90000"/>
              </a:lnSpc>
              <a:spcAft>
                <a:spcPts val="600"/>
              </a:spcAft>
              <a:buClr>
                <a:schemeClr val="dk1"/>
              </a:buClr>
              <a:buSzPts val="2400"/>
              <a:buFont typeface="Arial" panose="020B0604020202020204" pitchFamily="34" charset="0"/>
              <a:buChar char="•"/>
            </a:pPr>
            <a:endParaRPr lang="en-US" sz="2400">
              <a:latin typeface="Arial"/>
              <a:cs typeface="Arial"/>
            </a:endParaRPr>
          </a:p>
          <a:p>
            <a:pPr marL="742950" lvl="1" indent="-228600">
              <a:lnSpc>
                <a:spcPct val="90000"/>
              </a:lnSpc>
              <a:spcAft>
                <a:spcPts val="600"/>
              </a:spcAft>
              <a:buClr>
                <a:srgbClr val="3F3F3F"/>
              </a:buClr>
              <a:buSzPts val="2400"/>
              <a:buFont typeface="Arial" panose="020B0604020202020204" pitchFamily="34" charset="0"/>
              <a:buChar char="•"/>
            </a:pPr>
            <a:r>
              <a:rPr lang="en-US" sz="2400" dirty="0">
                <a:latin typeface="Arial"/>
                <a:cs typeface="Arial"/>
              </a:rPr>
              <a:t>Also notify the provider (if student has one)</a:t>
            </a:r>
          </a:p>
          <a:p>
            <a:pPr lvl="1" indent="-228600">
              <a:lnSpc>
                <a:spcPct val="90000"/>
              </a:lnSpc>
              <a:spcAft>
                <a:spcPts val="600"/>
              </a:spcAft>
              <a:buFont typeface="Arial" panose="020B0604020202020204" pitchFamily="34" charset="0"/>
              <a:buChar char="•"/>
            </a:pPr>
            <a:endParaRPr lang="en-US" sz="2400">
              <a:latin typeface="Arial"/>
              <a:cs typeface="Arial"/>
            </a:endParaRPr>
          </a:p>
        </p:txBody>
      </p:sp>
      <p:sp>
        <p:nvSpPr>
          <p:cNvPr id="8" name="Google Shape;541;p45">
            <a:extLst>
              <a:ext uri="{FF2B5EF4-FFF2-40B4-BE49-F238E27FC236}">
                <a16:creationId xmlns:a16="http://schemas.microsoft.com/office/drawing/2014/main" id="{B822E9F9-765E-FE41-BD19-4CB7127B3C7C}"/>
              </a:ext>
            </a:extLst>
          </p:cNvPr>
          <p:cNvSpPr txBox="1">
            <a:spLocks noGrp="1"/>
          </p:cNvSpPr>
          <p:nvPr>
            <p:ph type="title"/>
          </p:nvPr>
        </p:nvSpPr>
        <p:spPr>
          <a:xfrm>
            <a:off x="573952" y="445374"/>
            <a:ext cx="5829300" cy="882615"/>
          </a:xfrm>
          <a:prstGeom prst="rect">
            <a:avLst/>
          </a:prstGeom>
          <a:noFill/>
          <a:ln>
            <a:noFill/>
          </a:ln>
        </p:spPr>
        <p:txBody>
          <a:bodyPr spcFirstLastPara="1" vert="horz" wrap="square" lIns="91425" tIns="45700" rIns="91425" bIns="45700" rtlCol="0" anchor="ctr" anchorCtr="0">
            <a:normAutofit/>
          </a:bodyPr>
          <a:lstStyle/>
          <a:p>
            <a:pPr>
              <a:buClr>
                <a:srgbClr val="00427D"/>
              </a:buClr>
              <a:buSzPts val="3600"/>
            </a:pPr>
            <a:r>
              <a:rPr lang="en-US" b="1">
                <a:solidFill>
                  <a:schemeClr val="accent4"/>
                </a:solidFill>
                <a:latin typeface="Arial"/>
                <a:cs typeface="Arial"/>
              </a:rPr>
              <a:t>Step 7</a:t>
            </a:r>
            <a:endParaRPr b="1">
              <a:solidFill>
                <a:schemeClr val="accent4"/>
              </a:solidFill>
              <a:latin typeface="Arial"/>
              <a:cs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3"/>
        <p:cNvGrpSpPr/>
        <p:nvPr/>
      </p:nvGrpSpPr>
      <p:grpSpPr>
        <a:xfrm>
          <a:off x="0" y="0"/>
          <a:ext cx="0" cy="0"/>
          <a:chOff x="0" y="0"/>
          <a:chExt cx="0" cy="0"/>
        </a:xfrm>
      </p:grpSpPr>
      <p:sp useBgFill="1">
        <p:nvSpPr>
          <p:cNvPr id="530" name="Rectangle 52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2" name="Arc 53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EMT worker">
            <a:extLst>
              <a:ext uri="{FF2B5EF4-FFF2-40B4-BE49-F238E27FC236}">
                <a16:creationId xmlns:a16="http://schemas.microsoft.com/office/drawing/2014/main" id="{E56808CA-B56B-B140-F902-F699B3205A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286" y="1987184"/>
            <a:ext cx="4153927" cy="28128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24" name="Google Shape;524;p43"/>
          <p:cNvSpPr txBox="1"/>
          <p:nvPr/>
        </p:nvSpPr>
        <p:spPr>
          <a:xfrm>
            <a:off x="5083482" y="1321403"/>
            <a:ext cx="6537513" cy="4717013"/>
          </a:xfrm>
          <a:prstGeom prst="rect">
            <a:avLst/>
          </a:prstGeom>
        </p:spPr>
        <p:txBody>
          <a:bodyPr spcFirstLastPara="1" vert="horz" lIns="91440" tIns="45720" rIns="91440" bIns="45720" rtlCol="0" anchor="t" anchorCtr="0">
            <a:normAutofit fontScale="92500"/>
          </a:bodyPr>
          <a:lstStyle/>
          <a:p>
            <a:pPr>
              <a:lnSpc>
                <a:spcPct val="90000"/>
              </a:lnSpc>
              <a:spcAft>
                <a:spcPts val="600"/>
              </a:spcAft>
            </a:pPr>
            <a:r>
              <a:rPr lang="en-US" sz="2800" b="1" dirty="0">
                <a:latin typeface="Arial"/>
                <a:cs typeface="Arial"/>
              </a:rPr>
              <a:t>TRANSPORT TO A MEDICAL FACILITY</a:t>
            </a:r>
            <a:endParaRPr lang="en-US" b="1" dirty="0"/>
          </a:p>
          <a:p>
            <a:pPr marL="742950" lvl="1" indent="-228600">
              <a:lnSpc>
                <a:spcPct val="90000"/>
              </a:lnSpc>
              <a:spcAft>
                <a:spcPts val="600"/>
              </a:spcAft>
              <a:buClr>
                <a:srgbClr val="3F3F3F"/>
              </a:buClr>
              <a:buSzPts val="2400"/>
              <a:buFont typeface="Arial" panose="020B0604020202020204" pitchFamily="34" charset="0"/>
              <a:buChar char="•"/>
            </a:pPr>
            <a:r>
              <a:rPr lang="en-US" sz="2400" dirty="0">
                <a:latin typeface="Arial"/>
                <a:cs typeface="Arial"/>
              </a:rPr>
              <a:t>Every time epinephrine is administered in a school setting, 911 must be called, and the individual transferred to a medical facility</a:t>
            </a:r>
          </a:p>
          <a:p>
            <a:pPr lvl="1" indent="-228600">
              <a:lnSpc>
                <a:spcPct val="90000"/>
              </a:lnSpc>
              <a:spcAft>
                <a:spcPts val="600"/>
              </a:spcAft>
              <a:buFont typeface="Arial" panose="020B0604020202020204" pitchFamily="34" charset="0"/>
              <a:buChar char="•"/>
            </a:pPr>
            <a:endParaRPr lang="en-US" sz="2400">
              <a:latin typeface="Arial"/>
              <a:cs typeface="Arial"/>
            </a:endParaRPr>
          </a:p>
          <a:p>
            <a:pPr marL="742950" lvl="1" indent="-228600">
              <a:lnSpc>
                <a:spcPct val="90000"/>
              </a:lnSpc>
              <a:spcAft>
                <a:spcPts val="600"/>
              </a:spcAft>
              <a:buClr>
                <a:srgbClr val="3F3F3F"/>
              </a:buClr>
              <a:buSzPts val="2400"/>
              <a:buFont typeface="Arial" panose="020B0604020202020204" pitchFamily="34" charset="0"/>
              <a:buChar char="•"/>
            </a:pPr>
            <a:r>
              <a:rPr lang="en-US" sz="2400" dirty="0">
                <a:latin typeface="Arial"/>
                <a:cs typeface="Arial"/>
              </a:rPr>
              <a:t>A medical clearance should be required before the student can return to the building</a:t>
            </a:r>
          </a:p>
          <a:p>
            <a:pPr marL="742950" lvl="1" indent="-228600">
              <a:lnSpc>
                <a:spcPct val="90000"/>
              </a:lnSpc>
              <a:spcAft>
                <a:spcPts val="600"/>
              </a:spcAft>
              <a:buClr>
                <a:schemeClr val="dk1"/>
              </a:buClr>
              <a:buSzPts val="2400"/>
              <a:buFont typeface="Arial" panose="020B0604020202020204" pitchFamily="34" charset="0"/>
              <a:buChar char="•"/>
            </a:pPr>
            <a:endParaRPr lang="en-US" sz="2400">
              <a:latin typeface="Arial"/>
              <a:cs typeface="Arial"/>
            </a:endParaRPr>
          </a:p>
          <a:p>
            <a:pPr marL="742950" lvl="1" indent="-228600">
              <a:lnSpc>
                <a:spcPct val="90000"/>
              </a:lnSpc>
              <a:spcAft>
                <a:spcPts val="600"/>
              </a:spcAft>
              <a:buClr>
                <a:srgbClr val="3F3F3F"/>
              </a:buClr>
              <a:buSzPts val="2400"/>
              <a:buFont typeface="Arial" panose="020B0604020202020204" pitchFamily="34" charset="0"/>
              <a:buChar char="•"/>
            </a:pPr>
            <a:r>
              <a:rPr lang="en-US" sz="2400" dirty="0">
                <a:latin typeface="Arial"/>
                <a:cs typeface="Arial"/>
              </a:rPr>
              <a:t>A student who did not previously have a current emergency plan and medication at school should return to school with a plan and ordered medication</a:t>
            </a:r>
          </a:p>
          <a:p>
            <a:pPr marL="742950" lvl="1" indent="-228600">
              <a:lnSpc>
                <a:spcPct val="90000"/>
              </a:lnSpc>
              <a:spcAft>
                <a:spcPts val="600"/>
              </a:spcAft>
              <a:buClr>
                <a:schemeClr val="dk1"/>
              </a:buClr>
              <a:buSzPts val="2400"/>
              <a:buFont typeface="Arial" panose="020B0604020202020204" pitchFamily="34" charset="0"/>
              <a:buChar char="•"/>
            </a:pPr>
            <a:endParaRPr lang="en-US">
              <a:latin typeface="Arial"/>
              <a:cs typeface="Arial"/>
            </a:endParaRPr>
          </a:p>
          <a:p>
            <a:pPr lvl="1" indent="-228600">
              <a:lnSpc>
                <a:spcPct val="90000"/>
              </a:lnSpc>
              <a:spcAft>
                <a:spcPts val="600"/>
              </a:spcAft>
              <a:buFont typeface="Arial" panose="020B0604020202020204" pitchFamily="34" charset="0"/>
              <a:buChar char="•"/>
            </a:pPr>
            <a:endParaRPr lang="en-US">
              <a:latin typeface="Arial"/>
              <a:cs typeface="Arial"/>
            </a:endParaRPr>
          </a:p>
        </p:txBody>
      </p:sp>
      <p:sp>
        <p:nvSpPr>
          <p:cNvPr id="6" name="Google Shape;541;p45">
            <a:extLst>
              <a:ext uri="{FF2B5EF4-FFF2-40B4-BE49-F238E27FC236}">
                <a16:creationId xmlns:a16="http://schemas.microsoft.com/office/drawing/2014/main" id="{99C2EFB4-14CD-BE4A-AAEB-679980E85DD5}"/>
              </a:ext>
            </a:extLst>
          </p:cNvPr>
          <p:cNvSpPr txBox="1">
            <a:spLocks noGrp="1"/>
          </p:cNvSpPr>
          <p:nvPr>
            <p:ph type="title"/>
          </p:nvPr>
        </p:nvSpPr>
        <p:spPr>
          <a:xfrm>
            <a:off x="573952" y="445374"/>
            <a:ext cx="5829300" cy="882615"/>
          </a:xfrm>
          <a:prstGeom prst="rect">
            <a:avLst/>
          </a:prstGeom>
          <a:noFill/>
          <a:ln>
            <a:noFill/>
          </a:ln>
        </p:spPr>
        <p:txBody>
          <a:bodyPr spcFirstLastPara="1" vert="horz" wrap="square" lIns="91425" tIns="45700" rIns="91425" bIns="45700" rtlCol="0" anchor="ctr" anchorCtr="0">
            <a:normAutofit/>
          </a:bodyPr>
          <a:lstStyle/>
          <a:p>
            <a:pPr>
              <a:buClr>
                <a:srgbClr val="00427D"/>
              </a:buClr>
              <a:buSzPts val="3600"/>
            </a:pPr>
            <a:r>
              <a:rPr lang="en-US" b="1">
                <a:solidFill>
                  <a:schemeClr val="accent4"/>
                </a:solidFill>
                <a:latin typeface="Arial"/>
                <a:cs typeface="Arial"/>
              </a:rPr>
              <a:t>Step 8</a:t>
            </a:r>
            <a:endParaRPr lang="en-US" b="1">
              <a:solidFill>
                <a:schemeClr val="accent4"/>
              </a:solidFill>
              <a:latin typeface="Arial" panose="020B0604020202020204" pitchFamily="34" charset="0"/>
              <a:cs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3" name="Google Shape;533;p44"/>
          <p:cNvSpPr txBox="1">
            <a:spLocks noGrp="1"/>
          </p:cNvSpPr>
          <p:nvPr>
            <p:ph type="body" idx="1"/>
          </p:nvPr>
        </p:nvSpPr>
        <p:spPr>
          <a:xfrm>
            <a:off x="5585364" y="1825738"/>
            <a:ext cx="5082639" cy="4390875"/>
          </a:xfrm>
          <a:prstGeom prst="rect">
            <a:avLst/>
          </a:prstGeom>
          <a:noFill/>
          <a:ln>
            <a:noFill/>
          </a:ln>
        </p:spPr>
        <p:txBody>
          <a:bodyPr spcFirstLastPara="1" vert="horz" wrap="square" lIns="91425" tIns="45700" rIns="91425" bIns="45700" rtlCol="0" anchor="t" anchorCtr="0">
            <a:normAutofit/>
          </a:bodyPr>
          <a:lstStyle/>
          <a:p>
            <a:pPr marL="0" indent="0">
              <a:spcBef>
                <a:spcPts val="0"/>
              </a:spcBef>
              <a:buClr>
                <a:srgbClr val="3F3F3F"/>
              </a:buClr>
              <a:buSzPts val="2400"/>
              <a:buNone/>
            </a:pPr>
            <a:r>
              <a:rPr lang="en-US" sz="2400" dirty="0">
                <a:latin typeface="Arial"/>
                <a:cs typeface="Arial"/>
              </a:rPr>
              <a:t>The Rule 59: Emergency Report Form is on the NDE Health Services website.</a:t>
            </a:r>
            <a:endParaRPr lang="en-US" dirty="0">
              <a:latin typeface="Arial"/>
              <a:cs typeface="Arial"/>
            </a:endParaRPr>
          </a:p>
          <a:p>
            <a:pPr marL="0" indent="0">
              <a:buSzPts val="2400"/>
              <a:buNone/>
            </a:pPr>
            <a:endParaRPr sz="2400" dirty="0">
              <a:latin typeface="Arial"/>
              <a:cs typeface="Arial"/>
            </a:endParaRPr>
          </a:p>
          <a:p>
            <a:pPr marL="0" indent="0">
              <a:buClr>
                <a:srgbClr val="3F3F3F"/>
              </a:buClr>
              <a:buSzPts val="2400"/>
              <a:buNone/>
            </a:pPr>
            <a:r>
              <a:rPr lang="en-US" sz="2400" dirty="0">
                <a:latin typeface="Arial"/>
                <a:cs typeface="Arial"/>
              </a:rPr>
              <a:t>Please send completed forms to:</a:t>
            </a:r>
            <a:endParaRPr dirty="0">
              <a:latin typeface="Arial"/>
              <a:cs typeface="Arial"/>
            </a:endParaRPr>
          </a:p>
          <a:p>
            <a:pPr marL="0" indent="0">
              <a:buClr>
                <a:srgbClr val="3F3F3F"/>
              </a:buClr>
              <a:buSzPts val="2400"/>
              <a:buNone/>
            </a:pPr>
            <a:r>
              <a:rPr lang="en-US" sz="2400" u="sng" dirty="0">
                <a:latin typeface="Arial"/>
                <a:cs typeface="Arial"/>
                <a:hlinkClick r:id="rId3">
                  <a:extLst>
                    <a:ext uri="{A12FA001-AC4F-418D-AE19-62706E023703}">
                      <ahyp:hlinkClr xmlns:ahyp="http://schemas.microsoft.com/office/drawing/2018/hyperlinkcolor" val="tx"/>
                    </a:ext>
                  </a:extLst>
                </a:hlinkClick>
              </a:rPr>
              <a:t>NDE.healthservices@nebraska.gov</a:t>
            </a:r>
            <a:r>
              <a:rPr lang="en-US" sz="2400" dirty="0">
                <a:latin typeface="Arial"/>
                <a:cs typeface="Arial"/>
              </a:rPr>
              <a:t> </a:t>
            </a:r>
            <a:endParaRPr dirty="0">
              <a:latin typeface="Arial"/>
              <a:cs typeface="Arial"/>
            </a:endParaRPr>
          </a:p>
          <a:p>
            <a:pPr marL="0" indent="0">
              <a:buSzPts val="2400"/>
              <a:buNone/>
            </a:pPr>
            <a:endParaRPr sz="2400" dirty="0">
              <a:latin typeface="Arial"/>
              <a:cs typeface="Arial"/>
            </a:endParaRPr>
          </a:p>
          <a:p>
            <a:pPr marL="0" indent="0">
              <a:buSzPts val="2800"/>
              <a:buNone/>
            </a:pPr>
            <a:endParaRPr dirty="0">
              <a:latin typeface="Arial"/>
              <a:cs typeface="Arial"/>
            </a:endParaRPr>
          </a:p>
        </p:txBody>
      </p:sp>
      <p:pic>
        <p:nvPicPr>
          <p:cNvPr id="535" name="Google Shape;535;p44" descr="Graphical user interface, text, application&#10;&#10;Description automatically generated"/>
          <p:cNvPicPr preferRelativeResize="0"/>
          <p:nvPr/>
        </p:nvPicPr>
        <p:blipFill rotWithShape="1">
          <a:blip r:embed="rId4">
            <a:alphaModFix/>
          </a:blip>
          <a:srcRect l="32726" t="15478" r="28572" b="9942"/>
          <a:stretch/>
        </p:blipFill>
        <p:spPr>
          <a:xfrm>
            <a:off x="869707" y="1679309"/>
            <a:ext cx="3833114" cy="4328066"/>
          </a:xfrm>
          <a:prstGeom prst="rect">
            <a:avLst/>
          </a:prstGeom>
          <a:noFill/>
          <a:ln>
            <a:noFill/>
          </a:ln>
        </p:spPr>
      </p:pic>
      <p:sp>
        <p:nvSpPr>
          <p:cNvPr id="4" name="Google Shape;541;p45">
            <a:extLst>
              <a:ext uri="{FF2B5EF4-FFF2-40B4-BE49-F238E27FC236}">
                <a16:creationId xmlns:a16="http://schemas.microsoft.com/office/drawing/2014/main" id="{A44B820B-5DED-665C-BFCD-A68A98A7D6CB}"/>
              </a:ext>
            </a:extLst>
          </p:cNvPr>
          <p:cNvSpPr txBox="1">
            <a:spLocks noGrp="1"/>
          </p:cNvSpPr>
          <p:nvPr>
            <p:ph type="title"/>
          </p:nvPr>
        </p:nvSpPr>
        <p:spPr>
          <a:xfrm>
            <a:off x="573952" y="445374"/>
            <a:ext cx="5829300" cy="882615"/>
          </a:xfrm>
          <a:prstGeom prst="rect">
            <a:avLst/>
          </a:prstGeom>
          <a:noFill/>
          <a:ln>
            <a:noFill/>
          </a:ln>
        </p:spPr>
        <p:txBody>
          <a:bodyPr spcFirstLastPara="1" vert="horz" wrap="square" lIns="91425" tIns="45700" rIns="91425" bIns="45700" rtlCol="0" anchor="ctr" anchorCtr="0">
            <a:normAutofit/>
          </a:bodyPr>
          <a:lstStyle/>
          <a:p>
            <a:pPr>
              <a:buClr>
                <a:srgbClr val="00427D"/>
              </a:buClr>
              <a:buSzPts val="3600"/>
            </a:pPr>
            <a:r>
              <a:rPr lang="en-US" b="1">
                <a:solidFill>
                  <a:schemeClr val="accent4"/>
                </a:solidFill>
                <a:latin typeface="Arial"/>
                <a:cs typeface="Arial"/>
              </a:rPr>
              <a:t>Reporting the Event</a:t>
            </a:r>
            <a:endParaRPr b="1">
              <a:solidFill>
                <a:schemeClr val="accent4"/>
              </a:solidFill>
              <a:latin typeface="Arial"/>
              <a:cs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0">
          <a:extLst>
            <a:ext uri="{FF2B5EF4-FFF2-40B4-BE49-F238E27FC236}">
              <a16:creationId xmlns:a16="http://schemas.microsoft.com/office/drawing/2014/main" id="{87D1E5C9-E260-AC2E-2B02-DE5DBCA4C00A}"/>
            </a:ext>
          </a:extLst>
        </p:cNvPr>
        <p:cNvGrpSpPr/>
        <p:nvPr/>
      </p:nvGrpSpPr>
      <p:grpSpPr>
        <a:xfrm>
          <a:off x="0" y="0"/>
          <a:ext cx="0" cy="0"/>
          <a:chOff x="0" y="0"/>
          <a:chExt cx="0" cy="0"/>
        </a:xfrm>
      </p:grpSpPr>
      <p:sp>
        <p:nvSpPr>
          <p:cNvPr id="542" name="Google Shape;542;p45">
            <a:extLst>
              <a:ext uri="{FF2B5EF4-FFF2-40B4-BE49-F238E27FC236}">
                <a16:creationId xmlns:a16="http://schemas.microsoft.com/office/drawing/2014/main" id="{F3825B16-DC34-C43E-8476-FAB3A1CEC59C}"/>
              </a:ext>
            </a:extLst>
          </p:cNvPr>
          <p:cNvSpPr txBox="1">
            <a:spLocks noGrp="1"/>
          </p:cNvSpPr>
          <p:nvPr>
            <p:ph type="body" idx="1"/>
          </p:nvPr>
        </p:nvSpPr>
        <p:spPr>
          <a:xfrm>
            <a:off x="5466945" y="1617662"/>
            <a:ext cx="6147649" cy="4390875"/>
          </a:xfrm>
          <a:prstGeom prst="rect">
            <a:avLst/>
          </a:prstGeom>
          <a:noFill/>
          <a:ln>
            <a:noFill/>
          </a:ln>
        </p:spPr>
        <p:txBody>
          <a:bodyPr spcFirstLastPara="1" vert="horz" wrap="square" lIns="91425" tIns="45700" rIns="91425" bIns="45700" rtlCol="0" anchor="t" anchorCtr="0">
            <a:normAutofit/>
          </a:bodyPr>
          <a:lstStyle/>
          <a:p>
            <a:pPr marL="0" indent="0">
              <a:spcBef>
                <a:spcPts val="0"/>
              </a:spcBef>
              <a:buClr>
                <a:srgbClr val="3F3F3F"/>
              </a:buClr>
              <a:buSzPts val="2400"/>
              <a:buNone/>
            </a:pPr>
            <a:r>
              <a:rPr lang="en-US" b="1" dirty="0">
                <a:latin typeface="Arial"/>
                <a:cs typeface="Arial"/>
              </a:rPr>
              <a:t>Rule 59 Infographic</a:t>
            </a:r>
          </a:p>
          <a:p>
            <a:pPr marL="0" indent="0">
              <a:spcBef>
                <a:spcPts val="0"/>
              </a:spcBef>
              <a:buClr>
                <a:srgbClr val="3F3F3F"/>
              </a:buClr>
              <a:buSzPts val="2400"/>
              <a:buNone/>
            </a:pPr>
            <a:endParaRPr lang="en-US" sz="2400" dirty="0">
              <a:latin typeface="Arial"/>
              <a:cs typeface="Arial"/>
            </a:endParaRPr>
          </a:p>
          <a:p>
            <a:pPr>
              <a:spcBef>
                <a:spcPts val="0"/>
              </a:spcBef>
              <a:buClr>
                <a:srgbClr val="3F3F3F"/>
              </a:buClr>
              <a:buSzPts val="2400"/>
            </a:pPr>
            <a:r>
              <a:rPr lang="en-US" sz="2400" dirty="0">
                <a:latin typeface="Arial"/>
                <a:cs typeface="Arial"/>
              </a:rPr>
              <a:t>To educate parents or schools on Rule 59</a:t>
            </a:r>
          </a:p>
          <a:p>
            <a:pPr>
              <a:spcBef>
                <a:spcPts val="0"/>
              </a:spcBef>
              <a:buClr>
                <a:srgbClr val="3F3F3F"/>
              </a:buClr>
              <a:buSzPts val="2400"/>
            </a:pPr>
            <a:r>
              <a:rPr lang="en-US" sz="2400" dirty="0">
                <a:latin typeface="Arial"/>
                <a:cs typeface="Arial"/>
              </a:rPr>
              <a:t>Includes new data from the Emergency Reporting Forms submitted to NDE during the 2024-2025 school year.   </a:t>
            </a:r>
          </a:p>
          <a:p>
            <a:pPr marL="0" indent="0">
              <a:spcBef>
                <a:spcPts val="0"/>
              </a:spcBef>
              <a:buClr>
                <a:srgbClr val="3F3F3F"/>
              </a:buClr>
              <a:buSzPts val="2400"/>
              <a:buNone/>
            </a:pPr>
            <a:endParaRPr lang="en-US" sz="2400">
              <a:solidFill>
                <a:srgbClr val="3F3F3F"/>
              </a:solidFill>
              <a:latin typeface="Arial"/>
              <a:cs typeface="Arial"/>
            </a:endParaRPr>
          </a:p>
          <a:p>
            <a:pPr marL="0" indent="0">
              <a:spcBef>
                <a:spcPts val="0"/>
              </a:spcBef>
              <a:buNone/>
            </a:pPr>
            <a:r>
              <a:rPr lang="en-US" sz="2400" dirty="0">
                <a:solidFill>
                  <a:schemeClr val="tx2">
                    <a:lumMod val="75000"/>
                  </a:schemeClr>
                </a:solidFill>
                <a:ea typeface="+mn-lt"/>
                <a:cs typeface="+mn-lt"/>
                <a:hlinkClick r:id="rId3"/>
              </a:rPr>
              <a:t>Rule 59 Infographic</a:t>
            </a:r>
            <a:endParaRPr lang="en-US"/>
          </a:p>
        </p:txBody>
      </p:sp>
      <p:pic>
        <p:nvPicPr>
          <p:cNvPr id="4" name="Picture 3">
            <a:extLst>
              <a:ext uri="{FF2B5EF4-FFF2-40B4-BE49-F238E27FC236}">
                <a16:creationId xmlns:a16="http://schemas.microsoft.com/office/drawing/2014/main" id="{0BA1EF91-1999-69A0-3ADA-90B2D0AFEE6C}"/>
              </a:ext>
            </a:extLst>
          </p:cNvPr>
          <p:cNvPicPr>
            <a:picLocks noChangeAspect="1"/>
          </p:cNvPicPr>
          <p:nvPr/>
        </p:nvPicPr>
        <p:blipFill>
          <a:blip r:embed="rId4"/>
          <a:stretch>
            <a:fillRect/>
          </a:stretch>
        </p:blipFill>
        <p:spPr>
          <a:xfrm>
            <a:off x="1316997" y="1445646"/>
            <a:ext cx="3395046" cy="5240338"/>
          </a:xfrm>
          <a:prstGeom prst="rect">
            <a:avLst/>
          </a:prstGeom>
        </p:spPr>
      </p:pic>
      <p:sp>
        <p:nvSpPr>
          <p:cNvPr id="5" name="Google Shape;541;p45">
            <a:extLst>
              <a:ext uri="{FF2B5EF4-FFF2-40B4-BE49-F238E27FC236}">
                <a16:creationId xmlns:a16="http://schemas.microsoft.com/office/drawing/2014/main" id="{59E6578A-0A7D-80A6-CF78-91AEA1008A94}"/>
              </a:ext>
            </a:extLst>
          </p:cNvPr>
          <p:cNvSpPr txBox="1">
            <a:spLocks noGrp="1"/>
          </p:cNvSpPr>
          <p:nvPr>
            <p:ph type="title"/>
          </p:nvPr>
        </p:nvSpPr>
        <p:spPr>
          <a:xfrm>
            <a:off x="573952" y="445374"/>
            <a:ext cx="5829300" cy="882615"/>
          </a:xfrm>
          <a:prstGeom prst="rect">
            <a:avLst/>
          </a:prstGeom>
          <a:noFill/>
          <a:ln>
            <a:noFill/>
          </a:ln>
        </p:spPr>
        <p:txBody>
          <a:bodyPr spcFirstLastPara="1" vert="horz" wrap="square" lIns="91425" tIns="45700" rIns="91425" bIns="45700" rtlCol="0" anchor="ctr" anchorCtr="0">
            <a:normAutofit/>
          </a:bodyPr>
          <a:lstStyle/>
          <a:p>
            <a:pPr>
              <a:buClr>
                <a:srgbClr val="00427D"/>
              </a:buClr>
              <a:buSzPts val="3600"/>
            </a:pPr>
            <a:r>
              <a:rPr lang="en-US" b="1">
                <a:solidFill>
                  <a:schemeClr val="accent4"/>
                </a:solidFill>
                <a:latin typeface="Arial"/>
                <a:cs typeface="Arial"/>
              </a:rPr>
              <a:t>Resources</a:t>
            </a:r>
            <a:endParaRPr b="1">
              <a:solidFill>
                <a:schemeClr val="accent4"/>
              </a:solidFill>
              <a:latin typeface="Arial"/>
              <a:cs typeface="Arial"/>
            </a:endParaRPr>
          </a:p>
        </p:txBody>
      </p:sp>
    </p:spTree>
    <p:extLst>
      <p:ext uri="{BB962C8B-B14F-4D97-AF65-F5344CB8AC3E}">
        <p14:creationId xmlns:p14="http://schemas.microsoft.com/office/powerpoint/2010/main" val="21362248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2" name="Google Shape;542;p45"/>
          <p:cNvSpPr txBox="1">
            <a:spLocks noGrp="1"/>
          </p:cNvSpPr>
          <p:nvPr>
            <p:ph type="body" idx="1"/>
          </p:nvPr>
        </p:nvSpPr>
        <p:spPr>
          <a:xfrm>
            <a:off x="5642042" y="1745423"/>
            <a:ext cx="4927271" cy="4390875"/>
          </a:xfrm>
          <a:prstGeom prst="rect">
            <a:avLst/>
          </a:prstGeom>
          <a:noFill/>
          <a:ln>
            <a:noFill/>
          </a:ln>
        </p:spPr>
        <p:txBody>
          <a:bodyPr spcFirstLastPara="1" vert="horz" wrap="square" lIns="91425" tIns="45700" rIns="91425" bIns="45700" rtlCol="0" anchor="t" anchorCtr="0">
            <a:normAutofit/>
          </a:bodyPr>
          <a:lstStyle/>
          <a:p>
            <a:pPr marL="0" indent="0">
              <a:spcBef>
                <a:spcPts val="0"/>
              </a:spcBef>
              <a:buClr>
                <a:srgbClr val="3F3F3F"/>
              </a:buClr>
              <a:buSzPts val="2400"/>
              <a:buNone/>
            </a:pPr>
            <a:r>
              <a:rPr lang="en-US" b="1" dirty="0">
                <a:latin typeface="Arial"/>
                <a:cs typeface="Arial"/>
              </a:rPr>
              <a:t>Rule 59 poster</a:t>
            </a:r>
          </a:p>
          <a:p>
            <a:pPr marL="0" indent="0">
              <a:spcBef>
                <a:spcPts val="0"/>
              </a:spcBef>
              <a:buClr>
                <a:srgbClr val="3F3F3F"/>
              </a:buClr>
              <a:buSzPts val="2400"/>
              <a:buNone/>
            </a:pPr>
            <a:endParaRPr lang="en-US" sz="1800" dirty="0">
              <a:latin typeface="Arial"/>
              <a:cs typeface="Arial"/>
            </a:endParaRPr>
          </a:p>
          <a:p>
            <a:pPr marL="0" indent="0">
              <a:spcBef>
                <a:spcPts val="0"/>
              </a:spcBef>
              <a:buClr>
                <a:srgbClr val="3F3F3F"/>
              </a:buClr>
              <a:buSzPts val="2400"/>
              <a:buNone/>
            </a:pPr>
            <a:r>
              <a:rPr lang="en-US" sz="2400" dirty="0">
                <a:latin typeface="Arial"/>
                <a:cs typeface="Arial"/>
              </a:rPr>
              <a:t>Keep this in your health office to remind you of how to respond! </a:t>
            </a:r>
          </a:p>
          <a:p>
            <a:pPr marL="0" indent="0">
              <a:spcBef>
                <a:spcPts val="0"/>
              </a:spcBef>
              <a:buClr>
                <a:srgbClr val="3F3F3F"/>
              </a:buClr>
              <a:buSzPts val="2400"/>
              <a:buNone/>
            </a:pPr>
            <a:endParaRPr lang="en-US" sz="2400" dirty="0">
              <a:latin typeface="Arial"/>
              <a:cs typeface="Arial"/>
            </a:endParaRPr>
          </a:p>
          <a:p>
            <a:pPr marL="0" indent="0">
              <a:spcBef>
                <a:spcPts val="0"/>
              </a:spcBef>
              <a:buClr>
                <a:srgbClr val="3F3F3F"/>
              </a:buClr>
              <a:buSzPts val="2400"/>
              <a:buNone/>
            </a:pPr>
            <a:r>
              <a:rPr lang="en-US" sz="2400" dirty="0">
                <a:latin typeface="Arial"/>
                <a:cs typeface="Arial"/>
              </a:rPr>
              <a:t>If you don’t have one, you can request a copy for free (see contact information, last slide). </a:t>
            </a:r>
            <a:endParaRPr sz="2400" dirty="0">
              <a:latin typeface="Arial"/>
              <a:cs typeface="Arial"/>
            </a:endParaRPr>
          </a:p>
          <a:p>
            <a:pPr marL="0" indent="0">
              <a:buSzPts val="2400"/>
              <a:buNone/>
            </a:pPr>
            <a:endParaRPr sz="2400" dirty="0">
              <a:latin typeface="Arial"/>
              <a:cs typeface="Arial"/>
            </a:endParaRPr>
          </a:p>
          <a:p>
            <a:pPr marL="0" indent="0">
              <a:buSzPts val="2800"/>
              <a:buNone/>
            </a:pPr>
            <a:endParaRPr dirty="0">
              <a:latin typeface="Arial"/>
              <a:cs typeface="Arial"/>
            </a:endParaRPr>
          </a:p>
        </p:txBody>
      </p:sp>
      <p:pic>
        <p:nvPicPr>
          <p:cNvPr id="3" name="Picture 2">
            <a:extLst>
              <a:ext uri="{FF2B5EF4-FFF2-40B4-BE49-F238E27FC236}">
                <a16:creationId xmlns:a16="http://schemas.microsoft.com/office/drawing/2014/main" id="{E2F9CF17-DF83-0C6B-6A70-0C7653E72A7E}"/>
              </a:ext>
            </a:extLst>
          </p:cNvPr>
          <p:cNvPicPr>
            <a:picLocks noChangeAspect="1"/>
          </p:cNvPicPr>
          <p:nvPr/>
        </p:nvPicPr>
        <p:blipFill>
          <a:blip r:embed="rId3"/>
          <a:stretch>
            <a:fillRect/>
          </a:stretch>
        </p:blipFill>
        <p:spPr>
          <a:xfrm>
            <a:off x="1033806" y="1023722"/>
            <a:ext cx="3768416" cy="5834278"/>
          </a:xfrm>
          <a:prstGeom prst="rect">
            <a:avLst/>
          </a:prstGeom>
        </p:spPr>
      </p:pic>
      <p:sp>
        <p:nvSpPr>
          <p:cNvPr id="7" name="Google Shape;541;p45">
            <a:extLst>
              <a:ext uri="{FF2B5EF4-FFF2-40B4-BE49-F238E27FC236}">
                <a16:creationId xmlns:a16="http://schemas.microsoft.com/office/drawing/2014/main" id="{6E22DB8E-E101-C1FF-A498-A7632180E30A}"/>
              </a:ext>
            </a:extLst>
          </p:cNvPr>
          <p:cNvSpPr txBox="1">
            <a:spLocks noGrp="1"/>
          </p:cNvSpPr>
          <p:nvPr>
            <p:ph type="title"/>
          </p:nvPr>
        </p:nvSpPr>
        <p:spPr>
          <a:xfrm>
            <a:off x="501524" y="141107"/>
            <a:ext cx="5829300" cy="882615"/>
          </a:xfrm>
          <a:prstGeom prst="rect">
            <a:avLst/>
          </a:prstGeom>
          <a:noFill/>
          <a:ln>
            <a:noFill/>
          </a:ln>
        </p:spPr>
        <p:txBody>
          <a:bodyPr spcFirstLastPara="1" vert="horz" wrap="square" lIns="91425" tIns="45700" rIns="91425" bIns="45700" rtlCol="0" anchor="ctr" anchorCtr="0">
            <a:normAutofit/>
          </a:bodyPr>
          <a:lstStyle/>
          <a:p>
            <a:pPr>
              <a:buClr>
                <a:srgbClr val="00427D"/>
              </a:buClr>
              <a:buSzPts val="3600"/>
            </a:pPr>
            <a:r>
              <a:rPr lang="en-US" b="1">
                <a:solidFill>
                  <a:schemeClr val="accent4"/>
                </a:solidFill>
                <a:latin typeface="Arial"/>
                <a:cs typeface="Arial"/>
              </a:rPr>
              <a:t>Resources</a:t>
            </a:r>
            <a:endParaRPr b="1">
              <a:solidFill>
                <a:schemeClr val="accent4"/>
              </a:solidFill>
              <a:latin typeface="Arial"/>
              <a:cs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0">
          <a:extLst>
            <a:ext uri="{FF2B5EF4-FFF2-40B4-BE49-F238E27FC236}">
              <a16:creationId xmlns:a16="http://schemas.microsoft.com/office/drawing/2014/main" id="{91890D3F-BE40-66AA-A19E-B10E85B07D6A}"/>
            </a:ext>
          </a:extLst>
        </p:cNvPr>
        <p:cNvGrpSpPr/>
        <p:nvPr/>
      </p:nvGrpSpPr>
      <p:grpSpPr>
        <a:xfrm>
          <a:off x="0" y="0"/>
          <a:ext cx="0" cy="0"/>
          <a:chOff x="0" y="0"/>
          <a:chExt cx="0" cy="0"/>
        </a:xfrm>
      </p:grpSpPr>
      <p:sp>
        <p:nvSpPr>
          <p:cNvPr id="542" name="Google Shape;542;p45">
            <a:extLst>
              <a:ext uri="{FF2B5EF4-FFF2-40B4-BE49-F238E27FC236}">
                <a16:creationId xmlns:a16="http://schemas.microsoft.com/office/drawing/2014/main" id="{92C794E1-329F-7F84-0264-4B0B38D165A3}"/>
              </a:ext>
            </a:extLst>
          </p:cNvPr>
          <p:cNvSpPr txBox="1">
            <a:spLocks noGrp="1"/>
          </p:cNvSpPr>
          <p:nvPr>
            <p:ph type="body" idx="1"/>
          </p:nvPr>
        </p:nvSpPr>
        <p:spPr>
          <a:xfrm>
            <a:off x="5428034" y="1574033"/>
            <a:ext cx="5394199" cy="4390875"/>
          </a:xfrm>
          <a:prstGeom prst="rect">
            <a:avLst/>
          </a:prstGeom>
          <a:noFill/>
          <a:ln>
            <a:noFill/>
          </a:ln>
        </p:spPr>
        <p:txBody>
          <a:bodyPr spcFirstLastPara="1" vert="horz" wrap="square" lIns="91425" tIns="45700" rIns="91425" bIns="45700" rtlCol="0" anchor="t" anchorCtr="0">
            <a:normAutofit/>
          </a:bodyPr>
          <a:lstStyle/>
          <a:p>
            <a:pPr marL="0" indent="0">
              <a:spcBef>
                <a:spcPts val="0"/>
              </a:spcBef>
              <a:buClr>
                <a:srgbClr val="3F3F3F"/>
              </a:buClr>
              <a:buSzPts val="2400"/>
              <a:buNone/>
            </a:pPr>
            <a:r>
              <a:rPr lang="en-US" b="1" dirty="0">
                <a:latin typeface="Arial"/>
                <a:cs typeface="Arial"/>
              </a:rPr>
              <a:t>Rule 59 Skills Card</a:t>
            </a:r>
          </a:p>
          <a:p>
            <a:pPr marL="0" indent="0">
              <a:spcBef>
                <a:spcPts val="0"/>
              </a:spcBef>
              <a:buClr>
                <a:srgbClr val="3F3F3F"/>
              </a:buClr>
              <a:buSzPts val="2400"/>
              <a:buNone/>
            </a:pPr>
            <a:endParaRPr lang="en-US" sz="1800" dirty="0">
              <a:latin typeface="Arial"/>
              <a:cs typeface="Arial"/>
            </a:endParaRPr>
          </a:p>
          <a:p>
            <a:pPr marL="0" indent="0">
              <a:spcBef>
                <a:spcPts val="0"/>
              </a:spcBef>
              <a:buClr>
                <a:srgbClr val="3F3F3F"/>
              </a:buClr>
              <a:buSzPts val="2400"/>
              <a:buNone/>
            </a:pPr>
            <a:r>
              <a:rPr lang="en-US" sz="2400" dirty="0">
                <a:latin typeface="Arial"/>
                <a:cs typeface="Arial"/>
              </a:rPr>
              <a:t>Give this to each member of your school’s Emergency Response Team!</a:t>
            </a:r>
          </a:p>
          <a:p>
            <a:pPr marL="0" indent="0">
              <a:spcBef>
                <a:spcPts val="0"/>
              </a:spcBef>
              <a:buClr>
                <a:srgbClr val="3F3F3F"/>
              </a:buClr>
              <a:buSzPts val="2400"/>
              <a:buNone/>
            </a:pPr>
            <a:endParaRPr lang="en-US" sz="2400" dirty="0">
              <a:latin typeface="Arial"/>
              <a:cs typeface="Arial"/>
            </a:endParaRPr>
          </a:p>
          <a:p>
            <a:pPr marL="0" indent="0">
              <a:spcBef>
                <a:spcPts val="0"/>
              </a:spcBef>
              <a:buClr>
                <a:srgbClr val="3F3F3F"/>
              </a:buClr>
              <a:buSzPts val="2400"/>
              <a:buNone/>
            </a:pPr>
            <a:r>
              <a:rPr lang="en-US" sz="2400" dirty="0">
                <a:latin typeface="Arial"/>
                <a:cs typeface="Arial"/>
              </a:rPr>
              <a:t>Download and print here:</a:t>
            </a:r>
            <a:endParaRPr sz="2400" dirty="0">
              <a:latin typeface="Arial"/>
              <a:cs typeface="Arial"/>
            </a:endParaRPr>
          </a:p>
          <a:p>
            <a:pPr marL="0" indent="0">
              <a:buSzPts val="2400"/>
              <a:buNone/>
            </a:pPr>
            <a:r>
              <a:rPr lang="en-US" sz="2400" dirty="0">
                <a:solidFill>
                  <a:schemeClr val="tx2">
                    <a:lumMod val="75000"/>
                  </a:schemeClr>
                </a:solidFill>
                <a:latin typeface="Arial"/>
                <a:cs typeface="Arial"/>
                <a:hlinkClick r:id="rId3">
                  <a:extLst>
                    <a:ext uri="{A12FA001-AC4F-418D-AE19-62706E023703}">
                      <ahyp:hlinkClr xmlns:ahyp="http://schemas.microsoft.com/office/drawing/2018/hyperlinkcolor" val="tx"/>
                    </a:ext>
                  </a:extLst>
                </a:hlinkClick>
              </a:rPr>
              <a:t>Revised-Skills-Card-dated-rule-59.pdf</a:t>
            </a:r>
            <a:endParaRPr sz="2400" dirty="0">
              <a:solidFill>
                <a:schemeClr val="tx2">
                  <a:lumMod val="75000"/>
                </a:schemeClr>
              </a:solidFill>
              <a:latin typeface="Arial"/>
              <a:cs typeface="Arial"/>
            </a:endParaRPr>
          </a:p>
          <a:p>
            <a:pPr marL="0" indent="0">
              <a:buSzPts val="2800"/>
              <a:buNone/>
            </a:pPr>
            <a:endParaRPr sz="2400">
              <a:latin typeface="Arial"/>
              <a:cs typeface="Arial"/>
            </a:endParaRPr>
          </a:p>
        </p:txBody>
      </p:sp>
      <p:pic>
        <p:nvPicPr>
          <p:cNvPr id="4" name="Picture 3">
            <a:extLst>
              <a:ext uri="{FF2B5EF4-FFF2-40B4-BE49-F238E27FC236}">
                <a16:creationId xmlns:a16="http://schemas.microsoft.com/office/drawing/2014/main" id="{8D00200D-58A9-11B3-9E64-42695F822BE9}"/>
              </a:ext>
            </a:extLst>
          </p:cNvPr>
          <p:cNvPicPr>
            <a:picLocks noChangeAspect="1"/>
          </p:cNvPicPr>
          <p:nvPr/>
        </p:nvPicPr>
        <p:blipFill>
          <a:blip r:embed="rId4"/>
          <a:stretch>
            <a:fillRect/>
          </a:stretch>
        </p:blipFill>
        <p:spPr>
          <a:xfrm>
            <a:off x="1289638" y="1574033"/>
            <a:ext cx="3176662" cy="4977173"/>
          </a:xfrm>
          <a:prstGeom prst="rect">
            <a:avLst/>
          </a:prstGeom>
        </p:spPr>
      </p:pic>
      <p:sp>
        <p:nvSpPr>
          <p:cNvPr id="5" name="Google Shape;541;p45">
            <a:extLst>
              <a:ext uri="{FF2B5EF4-FFF2-40B4-BE49-F238E27FC236}">
                <a16:creationId xmlns:a16="http://schemas.microsoft.com/office/drawing/2014/main" id="{359FD711-7695-2979-0C33-5E22762D79B4}"/>
              </a:ext>
            </a:extLst>
          </p:cNvPr>
          <p:cNvSpPr txBox="1">
            <a:spLocks/>
          </p:cNvSpPr>
          <p:nvPr/>
        </p:nvSpPr>
        <p:spPr>
          <a:xfrm>
            <a:off x="573952" y="445374"/>
            <a:ext cx="5829300" cy="882615"/>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00427D"/>
              </a:buClr>
              <a:buSzPts val="3600"/>
            </a:pPr>
            <a:r>
              <a:rPr lang="en-US" b="1">
                <a:solidFill>
                  <a:schemeClr val="accent4"/>
                </a:solidFill>
                <a:latin typeface="Arial"/>
                <a:cs typeface="Arial"/>
              </a:rPr>
              <a:t>Resources</a:t>
            </a:r>
          </a:p>
        </p:txBody>
      </p:sp>
    </p:spTree>
    <p:extLst>
      <p:ext uri="{BB962C8B-B14F-4D97-AF65-F5344CB8AC3E}">
        <p14:creationId xmlns:p14="http://schemas.microsoft.com/office/powerpoint/2010/main" val="1512897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72D26-EF64-5D5A-31EC-F4174C214F3A}"/>
              </a:ext>
            </a:extLst>
          </p:cNvPr>
          <p:cNvSpPr>
            <a:spLocks noGrp="1"/>
          </p:cNvSpPr>
          <p:nvPr>
            <p:ph type="title"/>
          </p:nvPr>
        </p:nvSpPr>
        <p:spPr/>
        <p:txBody>
          <a:bodyPr/>
          <a:lstStyle/>
          <a:p>
            <a:r>
              <a:rPr lang="en-US" b="1">
                <a:solidFill>
                  <a:schemeClr val="accent4"/>
                </a:solidFill>
                <a:latin typeface="Arial" panose="020B0604020202020204" pitchFamily="34" charset="0"/>
                <a:cs typeface="Arial" panose="020B0604020202020204" pitchFamily="34" charset="0"/>
              </a:rPr>
              <a:t>What’s New? </a:t>
            </a:r>
          </a:p>
        </p:txBody>
      </p:sp>
      <p:sp>
        <p:nvSpPr>
          <p:cNvPr id="3" name="Content Placeholder 2">
            <a:extLst>
              <a:ext uri="{FF2B5EF4-FFF2-40B4-BE49-F238E27FC236}">
                <a16:creationId xmlns:a16="http://schemas.microsoft.com/office/drawing/2014/main" id="{C5101E99-6ABE-DD81-42B4-DC5BC149660B}"/>
              </a:ext>
            </a:extLst>
          </p:cNvPr>
          <p:cNvSpPr>
            <a:spLocks noGrp="1"/>
          </p:cNvSpPr>
          <p:nvPr>
            <p:ph idx="1"/>
          </p:nvPr>
        </p:nvSpPr>
        <p:spPr>
          <a:xfrm>
            <a:off x="838200" y="1705065"/>
            <a:ext cx="7856467" cy="4376498"/>
          </a:xfrm>
        </p:spPr>
        <p:txBody>
          <a:bodyPr vert="horz" lIns="91440" tIns="45720" rIns="91440" bIns="45720" rtlCol="0" anchor="t">
            <a:normAutofit/>
          </a:bodyPr>
          <a:lstStyle/>
          <a:p>
            <a:pPr marL="0" indent="0">
              <a:buNone/>
            </a:pPr>
            <a:r>
              <a:rPr lang="en-US" kern="100">
                <a:latin typeface="Arial"/>
                <a:ea typeface="Aptos" panose="020B0004020202020204" pitchFamily="34" charset="0"/>
                <a:cs typeface="Times New Roman"/>
              </a:rPr>
              <a:t>“Other Routes” do not include IV medication</a:t>
            </a:r>
            <a:endParaRPr lang="en-US" sz="1800" kern="100">
              <a:latin typeface="Arial"/>
              <a:ea typeface="Aptos" panose="020B0004020202020204" pitchFamily="34" charset="0"/>
              <a:cs typeface="Times New Roman"/>
            </a:endParaRPr>
          </a:p>
          <a:p>
            <a:pPr lvl="1"/>
            <a:r>
              <a:rPr lang="en-US" kern="100">
                <a:latin typeface="Arial"/>
                <a:ea typeface="Aptos" panose="020B0004020202020204" pitchFamily="34" charset="0"/>
                <a:cs typeface="Times New Roman"/>
              </a:rPr>
              <a:t>Although this has always been true, it is now part of Rule 59 (Medication Aide Act) that unlicensed people may </a:t>
            </a:r>
            <a:r>
              <a:rPr lang="en-US" u="sng" kern="100">
                <a:latin typeface="Arial"/>
                <a:ea typeface="Aptos" panose="020B0004020202020204" pitchFamily="34" charset="0"/>
                <a:cs typeface="Times New Roman"/>
              </a:rPr>
              <a:t>not</a:t>
            </a:r>
            <a:r>
              <a:rPr lang="en-US" kern="100">
                <a:latin typeface="Arial"/>
                <a:ea typeface="Aptos" panose="020B0004020202020204" pitchFamily="34" charset="0"/>
                <a:cs typeface="Times New Roman"/>
              </a:rPr>
              <a:t> give students IV medications or fluids.</a:t>
            </a:r>
          </a:p>
          <a:p>
            <a:pPr lvl="1"/>
            <a:endParaRPr lang="en-US">
              <a:latin typeface="Arial"/>
              <a:cs typeface="Arial"/>
            </a:endParaRPr>
          </a:p>
          <a:p>
            <a:pPr lvl="1"/>
            <a:endParaRPr lang="en-US">
              <a:latin typeface="Arial"/>
              <a:cs typeface="Arial"/>
            </a:endParaRPr>
          </a:p>
        </p:txBody>
      </p:sp>
      <p:sp>
        <p:nvSpPr>
          <p:cNvPr id="4" name="Rectangle 3">
            <a:extLst>
              <a:ext uri="{FF2B5EF4-FFF2-40B4-BE49-F238E27FC236}">
                <a16:creationId xmlns:a16="http://schemas.microsoft.com/office/drawing/2014/main" id="{968327A3-F247-2EB3-C0E7-7BE1857F37C7}"/>
              </a:ext>
            </a:extLst>
          </p:cNvPr>
          <p:cNvSpPr/>
          <p:nvPr/>
        </p:nvSpPr>
        <p:spPr>
          <a:xfrm>
            <a:off x="1302183" y="5764668"/>
            <a:ext cx="5493812" cy="923330"/>
          </a:xfrm>
          <a:prstGeom prst="rect">
            <a:avLst/>
          </a:prstGeom>
          <a:noFill/>
        </p:spPr>
        <p:txBody>
          <a:bodyPr wrap="none" lIns="91440" tIns="45720" rIns="91440" bIns="45720" anchor="t">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a:cs typeface="Arial"/>
              </a:rPr>
              <a:t>Rule 59 updates</a:t>
            </a:r>
            <a:endParaRPr lang="en-US" sz="5400" b="1">
              <a:ln w="12700">
                <a:solidFill>
                  <a:srgbClr val="156082"/>
                </a:solidFill>
                <a:prstDash val="solid"/>
              </a:ln>
              <a:pattFill prst="pct50">
                <a:fgClr>
                  <a:schemeClr val="accent1"/>
                </a:fgClr>
                <a:bgClr>
                  <a:schemeClr val="accent1">
                    <a:lumMod val="20000"/>
                    <a:lumOff val="80000"/>
                  </a:schemeClr>
                </a:bgClr>
              </a:pattFill>
              <a:effectLst>
                <a:outerShdw dist="38100" dir="2640000" algn="bl" rotWithShape="0">
                  <a:srgbClr val="156082"/>
                </a:outerShdw>
              </a:effectLst>
              <a:latin typeface="Arial"/>
              <a:cs typeface="Arial"/>
            </a:endParaRPr>
          </a:p>
        </p:txBody>
      </p:sp>
      <p:pic>
        <p:nvPicPr>
          <p:cNvPr id="7" name="Picture 6" descr="Close-up of hand with IV">
            <a:extLst>
              <a:ext uri="{FF2B5EF4-FFF2-40B4-BE49-F238E27FC236}">
                <a16:creationId xmlns:a16="http://schemas.microsoft.com/office/drawing/2014/main" id="{32667521-9044-083E-08F3-13CD175D2F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8661" y="3419104"/>
            <a:ext cx="3138054" cy="2092036"/>
          </a:xfrm>
          <a:prstGeom prst="rect">
            <a:avLst/>
          </a:prstGeom>
        </p:spPr>
      </p:pic>
    </p:spTree>
    <p:extLst>
      <p:ext uri="{BB962C8B-B14F-4D97-AF65-F5344CB8AC3E}">
        <p14:creationId xmlns:p14="http://schemas.microsoft.com/office/powerpoint/2010/main" val="40489535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40">
          <a:extLst>
            <a:ext uri="{FF2B5EF4-FFF2-40B4-BE49-F238E27FC236}">
              <a16:creationId xmlns:a16="http://schemas.microsoft.com/office/drawing/2014/main" id="{0CD2BD82-F9FE-9200-33AE-C434BD92CB86}"/>
            </a:ext>
          </a:extLst>
        </p:cNvPr>
        <p:cNvGrpSpPr/>
        <p:nvPr/>
      </p:nvGrpSpPr>
      <p:grpSpPr>
        <a:xfrm>
          <a:off x="0" y="0"/>
          <a:ext cx="0" cy="0"/>
          <a:chOff x="0" y="0"/>
          <a:chExt cx="0" cy="0"/>
        </a:xfrm>
      </p:grpSpPr>
      <p:sp>
        <p:nvSpPr>
          <p:cNvPr id="541" name="Google Shape;541;p45">
            <a:extLst>
              <a:ext uri="{FF2B5EF4-FFF2-40B4-BE49-F238E27FC236}">
                <a16:creationId xmlns:a16="http://schemas.microsoft.com/office/drawing/2014/main" id="{4F59027E-A86F-664E-3024-A1D08FADE5E8}"/>
              </a:ext>
            </a:extLst>
          </p:cNvPr>
          <p:cNvSpPr txBox="1">
            <a:spLocks noGrp="1"/>
          </p:cNvSpPr>
          <p:nvPr>
            <p:ph type="title"/>
          </p:nvPr>
        </p:nvSpPr>
        <p:spPr>
          <a:xfrm>
            <a:off x="573952" y="445374"/>
            <a:ext cx="5829300" cy="882615"/>
          </a:xfrm>
          <a:prstGeom prst="rect">
            <a:avLst/>
          </a:prstGeom>
          <a:noFill/>
          <a:ln>
            <a:noFill/>
          </a:ln>
        </p:spPr>
        <p:txBody>
          <a:bodyPr spcFirstLastPara="1" vert="horz" wrap="square" lIns="91425" tIns="45700" rIns="91425" bIns="45700" rtlCol="0" anchor="ctr" anchorCtr="0">
            <a:normAutofit/>
          </a:bodyPr>
          <a:lstStyle/>
          <a:p>
            <a:pPr>
              <a:buClr>
                <a:srgbClr val="00427D"/>
              </a:buClr>
              <a:buSzPts val="3600"/>
            </a:pPr>
            <a:r>
              <a:rPr lang="en-US" b="1">
                <a:solidFill>
                  <a:schemeClr val="accent4"/>
                </a:solidFill>
                <a:latin typeface="Arial"/>
                <a:cs typeface="Arial"/>
              </a:rPr>
              <a:t>Resources</a:t>
            </a:r>
            <a:endParaRPr b="1">
              <a:solidFill>
                <a:schemeClr val="accent4"/>
              </a:solidFill>
              <a:latin typeface="Arial"/>
              <a:cs typeface="Arial"/>
            </a:endParaRPr>
          </a:p>
        </p:txBody>
      </p:sp>
      <p:sp>
        <p:nvSpPr>
          <p:cNvPr id="542" name="Google Shape;542;p45">
            <a:extLst>
              <a:ext uri="{FF2B5EF4-FFF2-40B4-BE49-F238E27FC236}">
                <a16:creationId xmlns:a16="http://schemas.microsoft.com/office/drawing/2014/main" id="{1E7728B9-C9E6-8E95-DD2C-5CB234EE6307}"/>
              </a:ext>
            </a:extLst>
          </p:cNvPr>
          <p:cNvSpPr txBox="1">
            <a:spLocks noGrp="1"/>
          </p:cNvSpPr>
          <p:nvPr>
            <p:ph type="body" idx="1"/>
          </p:nvPr>
        </p:nvSpPr>
        <p:spPr>
          <a:xfrm>
            <a:off x="5982510" y="1515668"/>
            <a:ext cx="5069185" cy="4390875"/>
          </a:xfrm>
          <a:prstGeom prst="rect">
            <a:avLst/>
          </a:prstGeom>
          <a:noFill/>
          <a:ln>
            <a:noFill/>
          </a:ln>
        </p:spPr>
        <p:txBody>
          <a:bodyPr spcFirstLastPara="1" vert="horz" wrap="square" lIns="91425" tIns="45700" rIns="91425" bIns="45700" rtlCol="0" anchor="t" anchorCtr="0">
            <a:normAutofit/>
          </a:bodyPr>
          <a:lstStyle/>
          <a:p>
            <a:pPr marL="0" indent="0">
              <a:spcBef>
                <a:spcPts val="0"/>
              </a:spcBef>
              <a:buClr>
                <a:srgbClr val="3F3F3F"/>
              </a:buClr>
              <a:buSzPts val="2400"/>
              <a:buNone/>
            </a:pPr>
            <a:r>
              <a:rPr lang="en-US" b="1" dirty="0">
                <a:latin typeface="Arial"/>
                <a:cs typeface="Arial"/>
              </a:rPr>
              <a:t>Competency Test</a:t>
            </a:r>
          </a:p>
          <a:p>
            <a:pPr marL="0" indent="0">
              <a:spcBef>
                <a:spcPts val="0"/>
              </a:spcBef>
              <a:buClr>
                <a:srgbClr val="3F3F3F"/>
              </a:buClr>
              <a:buSzPts val="2400"/>
              <a:buNone/>
            </a:pPr>
            <a:endParaRPr lang="en-US" sz="1800" dirty="0">
              <a:latin typeface="Arial"/>
              <a:cs typeface="Arial"/>
            </a:endParaRPr>
          </a:p>
          <a:p>
            <a:pPr marL="0" indent="0">
              <a:spcBef>
                <a:spcPts val="0"/>
              </a:spcBef>
              <a:buClr>
                <a:srgbClr val="3F3F3F"/>
              </a:buClr>
              <a:buSzPts val="2400"/>
              <a:buNone/>
            </a:pPr>
            <a:r>
              <a:rPr lang="en-US" sz="2400" dirty="0">
                <a:latin typeface="Arial"/>
                <a:cs typeface="Arial"/>
              </a:rPr>
              <a:t>To assess competency for members of your school’s Emergency Response Team</a:t>
            </a:r>
          </a:p>
          <a:p>
            <a:pPr marL="0" indent="0">
              <a:spcBef>
                <a:spcPts val="0"/>
              </a:spcBef>
              <a:buClr>
                <a:srgbClr val="3F3F3F"/>
              </a:buClr>
              <a:buSzPts val="2400"/>
              <a:buNone/>
            </a:pPr>
            <a:endParaRPr lang="en-US" sz="2400" dirty="0">
              <a:latin typeface="Arial"/>
              <a:cs typeface="Arial"/>
            </a:endParaRPr>
          </a:p>
          <a:p>
            <a:pPr marL="0" indent="0">
              <a:spcBef>
                <a:spcPts val="0"/>
              </a:spcBef>
              <a:buClr>
                <a:srgbClr val="3F3F3F"/>
              </a:buClr>
              <a:buSzPts val="2400"/>
              <a:buNone/>
            </a:pPr>
            <a:r>
              <a:rPr lang="en-US" sz="2400" dirty="0">
                <a:latin typeface="Arial"/>
                <a:cs typeface="Arial"/>
              </a:rPr>
              <a:t>Answer key is also available online</a:t>
            </a:r>
          </a:p>
          <a:p>
            <a:pPr marL="0" indent="0">
              <a:spcBef>
                <a:spcPts val="0"/>
              </a:spcBef>
              <a:buClr>
                <a:srgbClr val="3F3F3F"/>
              </a:buClr>
              <a:buSzPts val="2400"/>
              <a:buNone/>
            </a:pPr>
            <a:endParaRPr sz="2400">
              <a:latin typeface="Arial"/>
              <a:cs typeface="Arial"/>
            </a:endParaRPr>
          </a:p>
          <a:p>
            <a:pPr marL="0" indent="0">
              <a:buSzPts val="2800"/>
              <a:buNone/>
            </a:pPr>
            <a:r>
              <a:rPr lang="en-US" sz="2400" dirty="0">
                <a:solidFill>
                  <a:schemeClr val="tx2">
                    <a:lumMod val="75000"/>
                  </a:schemeClr>
                </a:solidFill>
                <a:latin typeface="Arial"/>
                <a:cs typeface="Arial"/>
                <a:hlinkClick r:id="rId3">
                  <a:extLst>
                    <a:ext uri="{A12FA001-AC4F-418D-AE19-62706E023703}">
                      <ahyp:hlinkClr xmlns:ahyp="http://schemas.microsoft.com/office/drawing/2018/hyperlinkcolor" val="tx"/>
                    </a:ext>
                  </a:extLst>
                </a:hlinkClick>
              </a:rPr>
              <a:t>Test-dated-rule-59.pdf</a:t>
            </a:r>
            <a:endParaRPr sz="2400" dirty="0">
              <a:solidFill>
                <a:schemeClr val="tx2">
                  <a:lumMod val="75000"/>
                </a:schemeClr>
              </a:solidFill>
              <a:latin typeface="Arial"/>
              <a:cs typeface="Arial"/>
            </a:endParaRPr>
          </a:p>
        </p:txBody>
      </p:sp>
      <p:pic>
        <p:nvPicPr>
          <p:cNvPr id="3" name="Picture 2">
            <a:extLst>
              <a:ext uri="{FF2B5EF4-FFF2-40B4-BE49-F238E27FC236}">
                <a16:creationId xmlns:a16="http://schemas.microsoft.com/office/drawing/2014/main" id="{5BC3ECDB-6D5D-26ED-0EDE-305D4147A330}"/>
              </a:ext>
            </a:extLst>
          </p:cNvPr>
          <p:cNvPicPr>
            <a:picLocks noChangeAspect="1"/>
          </p:cNvPicPr>
          <p:nvPr/>
        </p:nvPicPr>
        <p:blipFill>
          <a:blip r:embed="rId4"/>
          <a:stretch>
            <a:fillRect/>
          </a:stretch>
        </p:blipFill>
        <p:spPr>
          <a:xfrm>
            <a:off x="844474" y="1598366"/>
            <a:ext cx="3935756" cy="5090486"/>
          </a:xfrm>
          <a:prstGeom prst="rect">
            <a:avLst/>
          </a:prstGeom>
        </p:spPr>
      </p:pic>
    </p:spTree>
    <p:extLst>
      <p:ext uri="{BB962C8B-B14F-4D97-AF65-F5344CB8AC3E}">
        <p14:creationId xmlns:p14="http://schemas.microsoft.com/office/powerpoint/2010/main" val="11995806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40">
          <a:extLst>
            <a:ext uri="{FF2B5EF4-FFF2-40B4-BE49-F238E27FC236}">
              <a16:creationId xmlns:a16="http://schemas.microsoft.com/office/drawing/2014/main" id="{CF25EDB9-08A2-F24E-C004-8A19F828C50F}"/>
            </a:ext>
          </a:extLst>
        </p:cNvPr>
        <p:cNvGrpSpPr/>
        <p:nvPr/>
      </p:nvGrpSpPr>
      <p:grpSpPr>
        <a:xfrm>
          <a:off x="0" y="0"/>
          <a:ext cx="0" cy="0"/>
          <a:chOff x="0" y="0"/>
          <a:chExt cx="0" cy="0"/>
        </a:xfrm>
      </p:grpSpPr>
      <p:sp>
        <p:nvSpPr>
          <p:cNvPr id="542" name="Google Shape;542;p45">
            <a:extLst>
              <a:ext uri="{FF2B5EF4-FFF2-40B4-BE49-F238E27FC236}">
                <a16:creationId xmlns:a16="http://schemas.microsoft.com/office/drawing/2014/main" id="{BB7D675D-AE20-0381-6A61-E42D15B6E8B7}"/>
              </a:ext>
            </a:extLst>
          </p:cNvPr>
          <p:cNvSpPr txBox="1">
            <a:spLocks noGrp="1"/>
          </p:cNvSpPr>
          <p:nvPr>
            <p:ph type="body" idx="1"/>
          </p:nvPr>
        </p:nvSpPr>
        <p:spPr>
          <a:xfrm>
            <a:off x="572167" y="1322199"/>
            <a:ext cx="8454886" cy="4390875"/>
          </a:xfrm>
          <a:prstGeom prst="rect">
            <a:avLst/>
          </a:prstGeom>
          <a:noFill/>
          <a:ln>
            <a:noFill/>
          </a:ln>
        </p:spPr>
        <p:txBody>
          <a:bodyPr spcFirstLastPara="1" vert="horz" wrap="square" lIns="91425" tIns="45700" rIns="91425" bIns="45700" rtlCol="0" anchor="t" anchorCtr="0">
            <a:noAutofit/>
          </a:bodyPr>
          <a:lstStyle/>
          <a:p>
            <a:pPr marL="0" indent="0">
              <a:spcBef>
                <a:spcPts val="0"/>
              </a:spcBef>
              <a:buClr>
                <a:srgbClr val="3F3F3F"/>
              </a:buClr>
              <a:buSzPts val="2400"/>
              <a:buNone/>
            </a:pPr>
            <a:r>
              <a:rPr lang="en-US" dirty="0">
                <a:latin typeface="Arial"/>
                <a:cs typeface="Arial"/>
              </a:rPr>
              <a:t>Rule 59 legislation can be found here:</a:t>
            </a:r>
          </a:p>
          <a:p>
            <a:pPr marL="457200" lvl="1" indent="0">
              <a:buClr>
                <a:srgbClr val="595959"/>
              </a:buClr>
              <a:buSzPts val="2400"/>
              <a:buNone/>
            </a:pPr>
            <a:r>
              <a:rPr lang="en-US" u="sng" dirty="0">
                <a:solidFill>
                  <a:schemeClr val="hlink"/>
                </a:solidFill>
                <a:latin typeface="Arial"/>
                <a:ea typeface="Arial"/>
                <a:cs typeface="Arial"/>
                <a:sym typeface="Arial"/>
                <a:hlinkClick r:id="rId3">
                  <a:extLst>
                    <a:ext uri="{A12FA001-AC4F-418D-AE19-62706E023703}">
                      <ahyp:hlinkClr xmlns:ahyp="http://schemas.microsoft.com/office/drawing/2018/hyperlinkcolor" val="tx"/>
                    </a:ext>
                  </a:extLst>
                </a:hlinkClick>
              </a:rPr>
              <a:t>https://cdn.education.ne.gov/wp-content/uploads/2017/10/Rule59_2006.pdf</a:t>
            </a:r>
            <a:r>
              <a:rPr lang="en-US" dirty="0">
                <a:solidFill>
                  <a:srgbClr val="595959"/>
                </a:solidFill>
                <a:latin typeface="Arial"/>
                <a:ea typeface="Arial"/>
                <a:cs typeface="Arial"/>
                <a:sym typeface="Arial"/>
              </a:rPr>
              <a:t> </a:t>
            </a:r>
            <a:endParaRPr dirty="0">
              <a:solidFill>
                <a:srgbClr val="595959"/>
              </a:solidFill>
              <a:latin typeface="Arial"/>
              <a:cs typeface="Arial"/>
            </a:endParaRPr>
          </a:p>
          <a:p>
            <a:pPr marL="0" indent="0">
              <a:buSzPts val="2400"/>
              <a:buNone/>
            </a:pPr>
            <a:endParaRPr>
              <a:solidFill>
                <a:srgbClr val="3F3F3F"/>
              </a:solidFill>
              <a:latin typeface="Arial"/>
              <a:cs typeface="Arial"/>
            </a:endParaRPr>
          </a:p>
          <a:p>
            <a:pPr marL="0" indent="0">
              <a:buClr>
                <a:srgbClr val="3F3F3F"/>
              </a:buClr>
              <a:buSzPts val="2400"/>
              <a:buNone/>
            </a:pPr>
            <a:r>
              <a:rPr lang="en-US" dirty="0">
                <a:latin typeface="Arial"/>
                <a:cs typeface="Arial"/>
              </a:rPr>
              <a:t>NDE website: </a:t>
            </a:r>
            <a:endParaRPr dirty="0">
              <a:latin typeface="Arial"/>
              <a:cs typeface="Arial"/>
            </a:endParaRPr>
          </a:p>
          <a:p>
            <a:pPr marL="457200" lvl="1" indent="0">
              <a:buClr>
                <a:srgbClr val="3F3F3F"/>
              </a:buClr>
              <a:buSzPts val="2400"/>
              <a:buNone/>
            </a:pPr>
            <a:r>
              <a:rPr lang="en-US" u="sng" dirty="0">
                <a:solidFill>
                  <a:srgbClr val="3F3F3F"/>
                </a:solidFill>
                <a:latin typeface="Arial"/>
                <a:cs typeface="Arial"/>
                <a:hlinkClick r:id="rId4">
                  <a:extLst>
                    <a:ext uri="{A12FA001-AC4F-418D-AE19-62706E023703}">
                      <ahyp:hlinkClr xmlns:ahyp="http://schemas.microsoft.com/office/drawing/2018/hyperlinkcolor" val="tx"/>
                    </a:ext>
                  </a:extLst>
                </a:hlinkClick>
              </a:rPr>
              <a:t>https://www.education.ne.gov/csss/school-health-education-and-services/</a:t>
            </a:r>
            <a:r>
              <a:rPr lang="en-US" dirty="0">
                <a:solidFill>
                  <a:srgbClr val="3F3F3F"/>
                </a:solidFill>
                <a:latin typeface="Arial"/>
                <a:cs typeface="Arial"/>
              </a:rPr>
              <a:t> </a:t>
            </a:r>
            <a:endParaRPr dirty="0">
              <a:latin typeface="Arial"/>
              <a:cs typeface="Arial"/>
            </a:endParaRPr>
          </a:p>
          <a:p>
            <a:pPr marL="457200" lvl="1" indent="0">
              <a:buSzPts val="2000"/>
              <a:buNone/>
            </a:pPr>
            <a:endParaRPr lang="en-US" sz="2800">
              <a:solidFill>
                <a:srgbClr val="3F3F3F"/>
              </a:solidFill>
              <a:latin typeface="Arial"/>
              <a:ea typeface="Arial"/>
              <a:cs typeface="Arial"/>
              <a:sym typeface="Arial"/>
            </a:endParaRPr>
          </a:p>
          <a:p>
            <a:pPr marL="457200" lvl="1" indent="0">
              <a:buSzPts val="2000"/>
              <a:buNone/>
            </a:pPr>
            <a:r>
              <a:rPr lang="en-US" sz="2800" dirty="0">
                <a:latin typeface="Arial"/>
                <a:ea typeface="Arial"/>
                <a:cs typeface="Arial"/>
                <a:sym typeface="Arial"/>
              </a:rPr>
              <a:t>You will find a copy of this presentation, the reporting form, poster, skills card, and more.</a:t>
            </a:r>
            <a:endParaRPr sz="2800" dirty="0">
              <a:latin typeface="Arial"/>
              <a:cs typeface="Arial"/>
            </a:endParaRPr>
          </a:p>
          <a:p>
            <a:pPr marL="0" indent="0">
              <a:buSzPts val="2400"/>
              <a:buNone/>
            </a:pPr>
            <a:endParaRPr>
              <a:latin typeface="Arial"/>
              <a:cs typeface="Arial"/>
            </a:endParaRPr>
          </a:p>
          <a:p>
            <a:pPr marL="0" indent="0">
              <a:buSzPts val="2800"/>
              <a:buNone/>
            </a:pPr>
            <a:endParaRPr>
              <a:latin typeface="Arial"/>
              <a:cs typeface="Arial"/>
            </a:endParaRPr>
          </a:p>
        </p:txBody>
      </p:sp>
      <p:sp>
        <p:nvSpPr>
          <p:cNvPr id="4" name="Google Shape;541;p45">
            <a:extLst>
              <a:ext uri="{FF2B5EF4-FFF2-40B4-BE49-F238E27FC236}">
                <a16:creationId xmlns:a16="http://schemas.microsoft.com/office/drawing/2014/main" id="{5A4F7962-10DF-BFD7-804D-9600CC3DD0AE}"/>
              </a:ext>
            </a:extLst>
          </p:cNvPr>
          <p:cNvSpPr txBox="1">
            <a:spLocks noGrp="1"/>
          </p:cNvSpPr>
          <p:nvPr>
            <p:ph type="title"/>
          </p:nvPr>
        </p:nvSpPr>
        <p:spPr>
          <a:xfrm>
            <a:off x="573952" y="445374"/>
            <a:ext cx="5829300" cy="882615"/>
          </a:xfrm>
          <a:prstGeom prst="rect">
            <a:avLst/>
          </a:prstGeom>
          <a:noFill/>
          <a:ln>
            <a:noFill/>
          </a:ln>
        </p:spPr>
        <p:txBody>
          <a:bodyPr spcFirstLastPara="1" vert="horz" wrap="square" lIns="91425" tIns="45700" rIns="91425" bIns="45700" rtlCol="0" anchor="ctr" anchorCtr="0">
            <a:normAutofit/>
          </a:bodyPr>
          <a:lstStyle/>
          <a:p>
            <a:pPr>
              <a:buClr>
                <a:srgbClr val="00427D"/>
              </a:buClr>
              <a:buSzPts val="3600"/>
            </a:pPr>
            <a:r>
              <a:rPr lang="en-US" b="1">
                <a:solidFill>
                  <a:schemeClr val="accent4"/>
                </a:solidFill>
                <a:latin typeface="Arial"/>
                <a:cs typeface="Arial"/>
              </a:rPr>
              <a:t>Resources</a:t>
            </a:r>
            <a:endParaRPr b="1">
              <a:solidFill>
                <a:schemeClr val="accent4"/>
              </a:solidFill>
              <a:latin typeface="Arial"/>
              <a:cs typeface="Arial"/>
            </a:endParaRPr>
          </a:p>
        </p:txBody>
      </p:sp>
    </p:spTree>
    <p:extLst>
      <p:ext uri="{BB962C8B-B14F-4D97-AF65-F5344CB8AC3E}">
        <p14:creationId xmlns:p14="http://schemas.microsoft.com/office/powerpoint/2010/main" val="24236098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46" descr="Different colored question marks"/>
          <p:cNvPicPr preferRelativeResize="0"/>
          <p:nvPr/>
        </p:nvPicPr>
        <p:blipFill rotWithShape="1">
          <a:blip r:embed="rId3">
            <a:alphaModFix/>
          </a:blip>
          <a:srcRect l="21064" r="22685" b="-2"/>
          <a:stretch/>
        </p:blipFill>
        <p:spPr>
          <a:xfrm>
            <a:off x="476642" y="1576422"/>
            <a:ext cx="3708080" cy="3708083"/>
          </a:xfrm>
          <a:custGeom>
            <a:avLst/>
            <a:gdLst/>
            <a:ahLst/>
            <a:cxnLst/>
            <a:rect l="l" t="t" r="r" b="b"/>
            <a:pathLst>
              <a:path w="4627646" h="4627648" extrusionOk="0">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ln>
            <a:noFill/>
          </a:ln>
        </p:spPr>
      </p:pic>
      <p:sp>
        <p:nvSpPr>
          <p:cNvPr id="550" name="Google Shape;550;p46"/>
          <p:cNvSpPr txBox="1"/>
          <p:nvPr/>
        </p:nvSpPr>
        <p:spPr>
          <a:xfrm>
            <a:off x="4534944" y="582723"/>
            <a:ext cx="7219998" cy="4856674"/>
          </a:xfrm>
          <a:prstGeom prst="rect">
            <a:avLst/>
          </a:prstGeom>
          <a:noFill/>
          <a:ln>
            <a:noFill/>
          </a:ln>
        </p:spPr>
        <p:txBody>
          <a:bodyPr spcFirstLastPara="1" wrap="square" lIns="91425" tIns="45700" rIns="91425" bIns="45700" anchor="t" anchorCtr="0">
            <a:spAutoFit/>
          </a:bodyPr>
          <a:lstStyle/>
          <a:p>
            <a:r>
              <a:rPr lang="en-US" sz="2400" dirty="0">
                <a:latin typeface="Arial"/>
                <a:ea typeface="Calibri"/>
                <a:cs typeface="Calibri"/>
                <a:sym typeface="Calibri"/>
              </a:rPr>
              <a:t>If you have questions or comments, </a:t>
            </a:r>
            <a:r>
              <a:rPr lang="en-US" sz="2400" b="1" dirty="0">
                <a:latin typeface="Arial"/>
                <a:ea typeface="Calibri"/>
                <a:cs typeface="Calibri"/>
                <a:sym typeface="Calibri"/>
              </a:rPr>
              <a:t>please contact your school nurse</a:t>
            </a:r>
            <a:endParaRPr lang="en-US" sz="2400" b="1" dirty="0">
              <a:latin typeface="Arial"/>
              <a:ea typeface="Calibri"/>
              <a:cs typeface="Calibri"/>
            </a:endParaRPr>
          </a:p>
          <a:p>
            <a:endParaRPr lang="en-US" sz="2400">
              <a:solidFill>
                <a:srgbClr val="3F3F3F"/>
              </a:solidFill>
              <a:latin typeface="Arial"/>
              <a:cs typeface="Calibri"/>
            </a:endParaRPr>
          </a:p>
          <a:p>
            <a:r>
              <a:rPr lang="en-US" sz="2400" dirty="0">
                <a:latin typeface="Arial"/>
                <a:cs typeface="Calibri"/>
                <a:sym typeface="Calibri"/>
              </a:rPr>
              <a:t>Or </a:t>
            </a:r>
            <a:endParaRPr sz="2400" dirty="0">
              <a:latin typeface="Arial"/>
              <a:cs typeface="Arial"/>
            </a:endParaRPr>
          </a:p>
          <a:p>
            <a:endParaRPr sz="2400">
              <a:solidFill>
                <a:srgbClr val="3F3F3F"/>
              </a:solidFill>
              <a:latin typeface="Arial"/>
              <a:ea typeface="Calibri"/>
              <a:cs typeface="Calibri"/>
            </a:endParaRPr>
          </a:p>
          <a:p>
            <a:pPr>
              <a:lnSpc>
                <a:spcPct val="115000"/>
              </a:lnSpc>
              <a:buClr>
                <a:schemeClr val="dk1"/>
              </a:buClr>
              <a:buSzPts val="1100"/>
            </a:pPr>
            <a:r>
              <a:rPr lang="en-US" sz="2400" dirty="0">
                <a:latin typeface="Arial"/>
                <a:ea typeface="Calibri"/>
                <a:cs typeface="Calibri"/>
                <a:sym typeface="Calibri"/>
              </a:rPr>
              <a:t>Andrea Riley, BSN, RN</a:t>
            </a:r>
            <a:endParaRPr sz="2400" dirty="0">
              <a:latin typeface="Arial"/>
              <a:ea typeface="Calibri"/>
              <a:cs typeface="Calibri"/>
            </a:endParaRPr>
          </a:p>
          <a:p>
            <a:pPr>
              <a:lnSpc>
                <a:spcPct val="115000"/>
              </a:lnSpc>
              <a:buClr>
                <a:schemeClr val="dk1"/>
              </a:buClr>
              <a:buSzPts val="1100"/>
            </a:pPr>
            <a:r>
              <a:rPr lang="en-US" sz="2400" dirty="0">
                <a:latin typeface="Arial"/>
                <a:ea typeface="Calibri"/>
                <a:cs typeface="Calibri"/>
                <a:sym typeface="Calibri"/>
              </a:rPr>
              <a:t>State School Nurse Consultant</a:t>
            </a:r>
            <a:endParaRPr lang="en-US" sz="2400" dirty="0">
              <a:latin typeface="Arial"/>
              <a:ea typeface="Calibri"/>
              <a:cs typeface="Calibri"/>
            </a:endParaRPr>
          </a:p>
          <a:p>
            <a:pPr>
              <a:lnSpc>
                <a:spcPct val="114999"/>
              </a:lnSpc>
              <a:buSzPts val="1100"/>
            </a:pPr>
            <a:r>
              <a:rPr lang="en-US" sz="2400" dirty="0">
                <a:latin typeface="Arial"/>
                <a:ea typeface="Calibri"/>
                <a:cs typeface="Calibri"/>
                <a:sym typeface="Calibri"/>
              </a:rPr>
              <a:t>School Health Liaison</a:t>
            </a:r>
            <a:endParaRPr sz="2400" dirty="0">
              <a:latin typeface="Arial"/>
              <a:ea typeface="Calibri"/>
              <a:cs typeface="Calibri"/>
            </a:endParaRPr>
          </a:p>
          <a:p>
            <a:pPr>
              <a:lnSpc>
                <a:spcPct val="115000"/>
              </a:lnSpc>
              <a:buClr>
                <a:schemeClr val="dk1"/>
              </a:buClr>
              <a:buSzPts val="1100"/>
            </a:pPr>
            <a:r>
              <a:rPr lang="en-US" sz="2400" dirty="0">
                <a:latin typeface="Arial"/>
                <a:ea typeface="Calibri"/>
                <a:cs typeface="Calibri"/>
                <a:sym typeface="Calibri"/>
              </a:rPr>
              <a:t>Children’s Nebraska</a:t>
            </a:r>
            <a:endParaRPr sz="2400" dirty="0">
              <a:latin typeface="Arial"/>
              <a:ea typeface="Calibri"/>
              <a:cs typeface="Calibri"/>
            </a:endParaRPr>
          </a:p>
          <a:p>
            <a:pPr>
              <a:lnSpc>
                <a:spcPct val="115000"/>
              </a:lnSpc>
              <a:buClr>
                <a:schemeClr val="dk1"/>
              </a:buClr>
              <a:buSzPts val="1100"/>
            </a:pPr>
            <a:r>
              <a:rPr lang="en-US" sz="2400" dirty="0">
                <a:latin typeface="Arial"/>
                <a:ea typeface="Calibri"/>
                <a:cs typeface="Calibri"/>
                <a:sym typeface="Calibri"/>
              </a:rPr>
              <a:t>402-955-6957</a:t>
            </a:r>
            <a:endParaRPr sz="2400" dirty="0">
              <a:latin typeface="Arial"/>
              <a:ea typeface="Calibri"/>
              <a:cs typeface="Calibri"/>
            </a:endParaRPr>
          </a:p>
          <a:p>
            <a:pPr>
              <a:lnSpc>
                <a:spcPct val="115000"/>
              </a:lnSpc>
              <a:buClr>
                <a:schemeClr val="dk1"/>
              </a:buClr>
              <a:buSzPts val="1100"/>
            </a:pPr>
            <a:r>
              <a:rPr lang="en-US" sz="2400" dirty="0">
                <a:latin typeface="Arial"/>
                <a:ea typeface="Calibri"/>
                <a:cs typeface="Calibri"/>
                <a:sym typeface="Calibri"/>
                <a:hlinkClick r:id="rId4"/>
              </a:rPr>
              <a:t>anriley@childrensnebraska.org</a:t>
            </a:r>
            <a:r>
              <a:rPr lang="en-US" sz="2400" dirty="0">
                <a:latin typeface="Arial"/>
                <a:ea typeface="Calibri"/>
                <a:cs typeface="Calibri"/>
                <a:sym typeface="Calibri"/>
              </a:rPr>
              <a:t>  </a:t>
            </a:r>
            <a:endParaRPr sz="2400" dirty="0">
              <a:latin typeface="Arial"/>
              <a:ea typeface="Calibri"/>
              <a:cs typeface="Calibri"/>
            </a:endParaRPr>
          </a:p>
          <a:p>
            <a:endParaRPr sz="2400">
              <a:solidFill>
                <a:srgbClr val="00427D"/>
              </a:solidFill>
              <a:latin typeface="Arial"/>
              <a:ea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72D26-EF64-5D5A-31EC-F4174C214F3A}"/>
              </a:ext>
            </a:extLst>
          </p:cNvPr>
          <p:cNvSpPr>
            <a:spLocks noGrp="1"/>
          </p:cNvSpPr>
          <p:nvPr>
            <p:ph type="title"/>
          </p:nvPr>
        </p:nvSpPr>
        <p:spPr/>
        <p:txBody>
          <a:bodyPr/>
          <a:lstStyle/>
          <a:p>
            <a:r>
              <a:rPr lang="en-US" b="1">
                <a:solidFill>
                  <a:schemeClr val="accent4"/>
                </a:solidFill>
                <a:latin typeface="Arial" panose="020B0604020202020204" pitchFamily="34" charset="0"/>
                <a:cs typeface="Arial" panose="020B0604020202020204" pitchFamily="34" charset="0"/>
              </a:rPr>
              <a:t>What’s New? </a:t>
            </a:r>
          </a:p>
        </p:txBody>
      </p:sp>
      <p:sp>
        <p:nvSpPr>
          <p:cNvPr id="3" name="Content Placeholder 2">
            <a:extLst>
              <a:ext uri="{FF2B5EF4-FFF2-40B4-BE49-F238E27FC236}">
                <a16:creationId xmlns:a16="http://schemas.microsoft.com/office/drawing/2014/main" id="{C5101E99-6ABE-DD81-42B4-DC5BC149660B}"/>
              </a:ext>
            </a:extLst>
          </p:cNvPr>
          <p:cNvSpPr>
            <a:spLocks noGrp="1"/>
          </p:cNvSpPr>
          <p:nvPr>
            <p:ph idx="1"/>
          </p:nvPr>
        </p:nvSpPr>
        <p:spPr>
          <a:xfrm>
            <a:off x="838200" y="1532241"/>
            <a:ext cx="6544293" cy="4390875"/>
          </a:xfrm>
        </p:spPr>
        <p:txBody>
          <a:bodyPr vert="horz" lIns="91440" tIns="45720" rIns="91440" bIns="45720" rtlCol="0" anchor="t">
            <a:normAutofit/>
          </a:bodyPr>
          <a:lstStyle/>
          <a:p>
            <a:pPr marL="0" indent="0">
              <a:buNone/>
            </a:pPr>
            <a:r>
              <a:rPr lang="en-US" kern="100">
                <a:latin typeface="Arial"/>
                <a:ea typeface="Aptos" panose="020B0004020202020204" pitchFamily="34" charset="0"/>
                <a:cs typeface="Times New Roman"/>
              </a:rPr>
              <a:t>Physician has been changed to “Prescribing Health Care Practitioner”</a:t>
            </a:r>
          </a:p>
          <a:p>
            <a:pPr lvl="1"/>
            <a:r>
              <a:rPr lang="en-US" kern="100">
                <a:latin typeface="Arial"/>
                <a:ea typeface="Aptos" panose="020B0004020202020204" pitchFamily="34" charset="0"/>
                <a:cs typeface="Times New Roman"/>
              </a:rPr>
              <a:t>Now, Physician Assistants (PAs) or </a:t>
            </a:r>
            <a:endParaRPr lang="en-US">
              <a:latin typeface="Aptos" panose="02110004020202020204"/>
              <a:ea typeface="Aptos" panose="020B0004020202020204" pitchFamily="34" charset="0"/>
              <a:cs typeface="Times New Roman"/>
            </a:endParaRPr>
          </a:p>
          <a:p>
            <a:pPr marL="457200" lvl="1" indent="0">
              <a:buNone/>
            </a:pPr>
            <a:r>
              <a:rPr lang="en-US" kern="100">
                <a:latin typeface="Arial"/>
                <a:ea typeface="Aptos" panose="020B0004020202020204" pitchFamily="34" charset="0"/>
                <a:cs typeface="Times New Roman"/>
              </a:rPr>
              <a:t>Nurse Practitioners can sign the bottom</a:t>
            </a:r>
            <a:endParaRPr lang="en-US">
              <a:latin typeface="Aptos" panose="02110004020202020204"/>
              <a:ea typeface="Aptos" panose="020B0004020202020204" pitchFamily="34" charset="0"/>
              <a:cs typeface="Times New Roman"/>
            </a:endParaRPr>
          </a:p>
          <a:p>
            <a:pPr marL="457200" lvl="1" indent="0">
              <a:buNone/>
            </a:pPr>
            <a:r>
              <a:rPr lang="en-US" kern="100">
                <a:latin typeface="Arial"/>
                <a:ea typeface="Aptos" panose="020B0004020202020204" pitchFamily="34" charset="0"/>
                <a:cs typeface="Times New Roman"/>
              </a:rPr>
              <a:t>of the Rule 59 protocol.</a:t>
            </a:r>
            <a:r>
              <a:rPr lang="en-US" sz="2200" kern="100">
                <a:latin typeface="Arial"/>
                <a:ea typeface="Aptos" panose="020B0004020202020204" pitchFamily="34" charset="0"/>
                <a:cs typeface="Times New Roman"/>
              </a:rPr>
              <a:t> </a:t>
            </a:r>
            <a:endParaRPr lang="en-US"/>
          </a:p>
          <a:p>
            <a:pPr marL="457200" lvl="1" indent="0">
              <a:buNone/>
            </a:pPr>
            <a:endParaRPr lang="en-US">
              <a:latin typeface="Arial"/>
              <a:cs typeface="Arial"/>
            </a:endParaRPr>
          </a:p>
          <a:p>
            <a:pPr lvl="1"/>
            <a:endParaRPr lang="en-US">
              <a:latin typeface="Arial"/>
              <a:cs typeface="Arial"/>
            </a:endParaRPr>
          </a:p>
        </p:txBody>
      </p:sp>
      <p:sp>
        <p:nvSpPr>
          <p:cNvPr id="4" name="Rectangle 3">
            <a:extLst>
              <a:ext uri="{FF2B5EF4-FFF2-40B4-BE49-F238E27FC236}">
                <a16:creationId xmlns:a16="http://schemas.microsoft.com/office/drawing/2014/main" id="{7D3E8BB2-14D0-0A2F-57B5-DDBF58614979}"/>
              </a:ext>
            </a:extLst>
          </p:cNvPr>
          <p:cNvSpPr/>
          <p:nvPr/>
        </p:nvSpPr>
        <p:spPr>
          <a:xfrm>
            <a:off x="1302183" y="5764668"/>
            <a:ext cx="5493812" cy="923330"/>
          </a:xfrm>
          <a:prstGeom prst="rect">
            <a:avLst/>
          </a:prstGeom>
          <a:noFill/>
        </p:spPr>
        <p:txBody>
          <a:bodyPr wrap="none" lIns="91440" tIns="45720" rIns="91440" bIns="45720" anchor="t">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a:cs typeface="Arial"/>
              </a:rPr>
              <a:t>Rule 59 updates</a:t>
            </a:r>
            <a:endParaRPr lang="en-US" sz="5400" b="1">
              <a:ln w="12700">
                <a:solidFill>
                  <a:srgbClr val="156082"/>
                </a:solidFill>
                <a:prstDash val="solid"/>
              </a:ln>
              <a:pattFill prst="pct50">
                <a:fgClr>
                  <a:schemeClr val="accent1"/>
                </a:fgClr>
                <a:bgClr>
                  <a:schemeClr val="accent1">
                    <a:lumMod val="20000"/>
                    <a:lumOff val="80000"/>
                  </a:schemeClr>
                </a:bgClr>
              </a:pattFill>
              <a:effectLst>
                <a:outerShdw dist="38100" dir="2640000" algn="bl" rotWithShape="0">
                  <a:srgbClr val="156082"/>
                </a:outerShdw>
              </a:effectLst>
              <a:latin typeface="Arial"/>
              <a:cs typeface="Arial"/>
            </a:endParaRPr>
          </a:p>
        </p:txBody>
      </p:sp>
      <p:pic>
        <p:nvPicPr>
          <p:cNvPr id="7" name="Picture 6" descr="A white paper with black text">
            <a:extLst>
              <a:ext uri="{FF2B5EF4-FFF2-40B4-BE49-F238E27FC236}">
                <a16:creationId xmlns:a16="http://schemas.microsoft.com/office/drawing/2014/main" id="{EACE8408-178D-8393-6690-43903D491E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9098" y="391544"/>
            <a:ext cx="4001358" cy="5076195"/>
          </a:xfrm>
          <a:prstGeom prst="rect">
            <a:avLst/>
          </a:prstGeom>
        </p:spPr>
      </p:pic>
      <p:cxnSp>
        <p:nvCxnSpPr>
          <p:cNvPr id="9" name="Connector: Curved 8">
            <a:extLst>
              <a:ext uri="{FF2B5EF4-FFF2-40B4-BE49-F238E27FC236}">
                <a16:creationId xmlns:a16="http://schemas.microsoft.com/office/drawing/2014/main" id="{EF08321D-A38C-2EDE-B2FD-A395E0F8E18F}"/>
              </a:ext>
            </a:extLst>
          </p:cNvPr>
          <p:cNvCxnSpPr>
            <a:cxnSpLocks/>
          </p:cNvCxnSpPr>
          <p:nvPr/>
        </p:nvCxnSpPr>
        <p:spPr>
          <a:xfrm>
            <a:off x="4707179" y="3315910"/>
            <a:ext cx="2440635" cy="1643545"/>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790535AB-052C-B111-D508-717E807C1656}"/>
              </a:ext>
            </a:extLst>
          </p:cNvPr>
          <p:cNvSpPr/>
          <p:nvPr/>
        </p:nvSpPr>
        <p:spPr>
          <a:xfrm>
            <a:off x="7137918" y="4707613"/>
            <a:ext cx="1571516" cy="49390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octor looking at tablet">
            <a:extLst>
              <a:ext uri="{FF2B5EF4-FFF2-40B4-BE49-F238E27FC236}">
                <a16:creationId xmlns:a16="http://schemas.microsoft.com/office/drawing/2014/main" id="{BD75A88A-7812-44E2-6D5D-AFFD51C0B506}"/>
              </a:ext>
            </a:extLst>
          </p:cNvPr>
          <p:cNvPicPr>
            <a:picLocks noChangeAspect="1"/>
          </p:cNvPicPr>
          <p:nvPr/>
        </p:nvPicPr>
        <p:blipFill>
          <a:blip r:embed="rId3">
            <a:extLst>
              <a:ext uri="{28A0092B-C50C-407E-A947-70E740481C1C}">
                <a14:useLocalDpi xmlns:a14="http://schemas.microsoft.com/office/drawing/2010/main" val="0"/>
              </a:ext>
            </a:extLst>
          </a:blip>
          <a:srcRect b="7548"/>
          <a:stretch>
            <a:fillRect/>
          </a:stretch>
        </p:blipFill>
        <p:spPr>
          <a:xfrm>
            <a:off x="1646268" y="3985908"/>
            <a:ext cx="2578018" cy="1718679"/>
          </a:xfrm>
          <a:prstGeom prst="rect">
            <a:avLst/>
          </a:prstGeom>
        </p:spPr>
      </p:pic>
    </p:spTree>
    <p:extLst>
      <p:ext uri="{BB962C8B-B14F-4D97-AF65-F5344CB8AC3E}">
        <p14:creationId xmlns:p14="http://schemas.microsoft.com/office/powerpoint/2010/main" val="3435840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0CC71-ECE1-FD84-8CB4-D8DC3432D7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506B64-A344-AE60-E942-E0000FB48D52}"/>
              </a:ext>
            </a:extLst>
          </p:cNvPr>
          <p:cNvSpPr>
            <a:spLocks noGrp="1"/>
          </p:cNvSpPr>
          <p:nvPr>
            <p:ph type="title"/>
          </p:nvPr>
        </p:nvSpPr>
        <p:spPr/>
        <p:txBody>
          <a:bodyPr/>
          <a:lstStyle/>
          <a:p>
            <a:r>
              <a:rPr lang="en-US" b="1">
                <a:solidFill>
                  <a:schemeClr val="accent4"/>
                </a:solidFill>
                <a:latin typeface="Arial" panose="020B0604020202020204" pitchFamily="34" charset="0"/>
                <a:cs typeface="Arial" panose="020B0604020202020204" pitchFamily="34" charset="0"/>
              </a:rPr>
              <a:t>What’s New? </a:t>
            </a:r>
          </a:p>
        </p:txBody>
      </p:sp>
      <p:sp>
        <p:nvSpPr>
          <p:cNvPr id="3" name="Content Placeholder 2">
            <a:extLst>
              <a:ext uri="{FF2B5EF4-FFF2-40B4-BE49-F238E27FC236}">
                <a16:creationId xmlns:a16="http://schemas.microsoft.com/office/drawing/2014/main" id="{A1703247-DFAB-972B-FB00-7CCD77AD581A}"/>
              </a:ext>
            </a:extLst>
          </p:cNvPr>
          <p:cNvSpPr>
            <a:spLocks noGrp="1"/>
          </p:cNvSpPr>
          <p:nvPr>
            <p:ph idx="1"/>
          </p:nvPr>
        </p:nvSpPr>
        <p:spPr>
          <a:xfrm>
            <a:off x="838200" y="1532241"/>
            <a:ext cx="10234188" cy="4390875"/>
          </a:xfrm>
        </p:spPr>
        <p:txBody>
          <a:bodyPr vert="horz" lIns="91440" tIns="45720" rIns="91440" bIns="45720" rtlCol="0" anchor="t">
            <a:normAutofit/>
          </a:bodyPr>
          <a:lstStyle/>
          <a:p>
            <a:r>
              <a:rPr lang="en-US" b="1" kern="100">
                <a:latin typeface="Arial"/>
                <a:ea typeface="Aptos" panose="020B0004020202020204" pitchFamily="34" charset="0"/>
                <a:cs typeface="Times New Roman"/>
              </a:rPr>
              <a:t>Epi-pen </a:t>
            </a:r>
            <a:r>
              <a:rPr lang="en-US" kern="100">
                <a:latin typeface="Arial"/>
                <a:ea typeface="Aptos" panose="020B0004020202020204" pitchFamily="34" charset="0"/>
                <a:cs typeface="Times New Roman"/>
              </a:rPr>
              <a:t>changed to</a:t>
            </a:r>
            <a:r>
              <a:rPr lang="en-US" b="1" kern="100">
                <a:latin typeface="Arial"/>
                <a:ea typeface="Aptos" panose="020B0004020202020204" pitchFamily="34" charset="0"/>
                <a:cs typeface="Times New Roman"/>
              </a:rPr>
              <a:t> epinephrine auto injector</a:t>
            </a:r>
            <a:r>
              <a:rPr lang="en-US" kern="100">
                <a:latin typeface="Arial"/>
                <a:ea typeface="Aptos" panose="020B0004020202020204" pitchFamily="34" charset="0"/>
                <a:cs typeface="Times New Roman"/>
              </a:rPr>
              <a:t>: </a:t>
            </a:r>
          </a:p>
          <a:p>
            <a:pPr lvl="1"/>
            <a:r>
              <a:rPr lang="en-US" kern="100">
                <a:latin typeface="Arial"/>
                <a:ea typeface="Aptos" panose="020B0004020202020204" pitchFamily="34" charset="0"/>
                <a:cs typeface="Times New Roman"/>
              </a:rPr>
              <a:t>Schools are not required to use brand-name Epi-pens. </a:t>
            </a:r>
          </a:p>
          <a:p>
            <a:pPr lvl="1"/>
            <a:r>
              <a:rPr lang="en-US" kern="100">
                <a:latin typeface="Arial"/>
                <a:ea typeface="Aptos" panose="020B0004020202020204" pitchFamily="34" charset="0"/>
                <a:cs typeface="Times New Roman"/>
              </a:rPr>
              <a:t>They may choose to stock any kind of epinephrine pen, name brand (such as </a:t>
            </a:r>
            <a:r>
              <a:rPr lang="en-US" kern="100" err="1">
                <a:latin typeface="Arial"/>
                <a:ea typeface="Aptos" panose="020B0004020202020204" pitchFamily="34" charset="0"/>
                <a:cs typeface="Times New Roman"/>
              </a:rPr>
              <a:t>Auvi</a:t>
            </a:r>
            <a:r>
              <a:rPr lang="en-US" kern="100">
                <a:latin typeface="Arial"/>
                <a:ea typeface="Aptos" panose="020B0004020202020204" pitchFamily="34" charset="0"/>
                <a:cs typeface="Times New Roman"/>
              </a:rPr>
              <a:t>-Q) or generic.</a:t>
            </a:r>
          </a:p>
          <a:p>
            <a:pPr lvl="1"/>
            <a:r>
              <a:rPr lang="en-US" kern="100">
                <a:latin typeface="Arial"/>
                <a:ea typeface="Aptos" panose="020B0004020202020204" pitchFamily="34" charset="0"/>
                <a:cs typeface="Times New Roman"/>
              </a:rPr>
              <a:t>Remember to re-train staff if changing to a new type of epinephrine autoinjector</a:t>
            </a:r>
          </a:p>
          <a:p>
            <a:pPr lvl="1"/>
            <a:endParaRPr lang="en-US">
              <a:latin typeface="Arial"/>
              <a:cs typeface="Arial"/>
            </a:endParaRPr>
          </a:p>
          <a:p>
            <a:pPr lvl="1"/>
            <a:endParaRPr lang="en-US">
              <a:latin typeface="Arial"/>
              <a:cs typeface="Arial"/>
            </a:endParaRPr>
          </a:p>
        </p:txBody>
      </p:sp>
      <p:sp>
        <p:nvSpPr>
          <p:cNvPr id="4" name="Rectangle 3">
            <a:extLst>
              <a:ext uri="{FF2B5EF4-FFF2-40B4-BE49-F238E27FC236}">
                <a16:creationId xmlns:a16="http://schemas.microsoft.com/office/drawing/2014/main" id="{563F8731-48F2-20FA-D552-E5192ADC9B5C}"/>
              </a:ext>
            </a:extLst>
          </p:cNvPr>
          <p:cNvSpPr/>
          <p:nvPr/>
        </p:nvSpPr>
        <p:spPr>
          <a:xfrm>
            <a:off x="1302183" y="5764668"/>
            <a:ext cx="5493812" cy="923330"/>
          </a:xfrm>
          <a:prstGeom prst="rect">
            <a:avLst/>
          </a:prstGeom>
          <a:noFill/>
        </p:spPr>
        <p:txBody>
          <a:bodyPr wrap="none" lIns="91440" tIns="45720" rIns="91440" bIns="45720" anchor="t">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a:cs typeface="Arial"/>
              </a:rPr>
              <a:t>Rule 59 updates</a:t>
            </a:r>
            <a:endParaRPr lang="en-US" sz="5400" b="1">
              <a:ln w="12700">
                <a:solidFill>
                  <a:srgbClr val="156082"/>
                </a:solidFill>
                <a:prstDash val="solid"/>
              </a:ln>
              <a:pattFill prst="pct50">
                <a:fgClr>
                  <a:schemeClr val="accent1"/>
                </a:fgClr>
                <a:bgClr>
                  <a:schemeClr val="accent1">
                    <a:lumMod val="20000"/>
                    <a:lumOff val="80000"/>
                  </a:schemeClr>
                </a:bgClr>
              </a:pattFill>
              <a:effectLst>
                <a:outerShdw dist="38100" dir="2640000" algn="bl" rotWithShape="0">
                  <a:srgbClr val="156082"/>
                </a:outerShdw>
              </a:effectLst>
              <a:latin typeface="Arial"/>
              <a:cs typeface="Arial"/>
            </a:endParaRPr>
          </a:p>
        </p:txBody>
      </p:sp>
      <p:pic>
        <p:nvPicPr>
          <p:cNvPr id="1026" name="Picture 2" descr="Epinephrine Dose For Anaphylaxis | Epinephrine Injection">
            <a:extLst>
              <a:ext uri="{FF2B5EF4-FFF2-40B4-BE49-F238E27FC236}">
                <a16:creationId xmlns:a16="http://schemas.microsoft.com/office/drawing/2014/main" id="{E17D0E7C-F935-5C45-2EDB-E6892B34B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3761" y="3628098"/>
            <a:ext cx="4150466" cy="1964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98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67F1A-4A1B-709E-7B93-73B592CA6AD0}"/>
              </a:ext>
            </a:extLst>
          </p:cNvPr>
          <p:cNvSpPr>
            <a:spLocks noGrp="1"/>
          </p:cNvSpPr>
          <p:nvPr>
            <p:ph type="title"/>
          </p:nvPr>
        </p:nvSpPr>
        <p:spPr/>
        <p:txBody>
          <a:bodyPr/>
          <a:lstStyle/>
          <a:p>
            <a:r>
              <a:rPr lang="en-US" b="1">
                <a:solidFill>
                  <a:schemeClr val="accent4"/>
                </a:solidFill>
                <a:latin typeface="Arial" panose="020B0604020202020204" pitchFamily="34" charset="0"/>
                <a:cs typeface="Arial" panose="020B0604020202020204" pitchFamily="34" charset="0"/>
              </a:rPr>
              <a:t>What’s New?</a:t>
            </a:r>
          </a:p>
        </p:txBody>
      </p:sp>
      <p:sp>
        <p:nvSpPr>
          <p:cNvPr id="3" name="Content Placeholder 2">
            <a:extLst>
              <a:ext uri="{FF2B5EF4-FFF2-40B4-BE49-F238E27FC236}">
                <a16:creationId xmlns:a16="http://schemas.microsoft.com/office/drawing/2014/main" id="{2C7E43EB-BF84-C257-8E9C-A0C0FCD171CE}"/>
              </a:ext>
            </a:extLst>
          </p:cNvPr>
          <p:cNvSpPr>
            <a:spLocks noGrp="1"/>
          </p:cNvSpPr>
          <p:nvPr>
            <p:ph idx="1"/>
          </p:nvPr>
        </p:nvSpPr>
        <p:spPr>
          <a:xfrm>
            <a:off x="838200" y="1450847"/>
            <a:ext cx="7141129" cy="4390875"/>
          </a:xfrm>
        </p:spPr>
        <p:txBody>
          <a:bodyPr vert="horz" lIns="91440" tIns="45720" rIns="91440" bIns="45720" rtlCol="0" anchor="t">
            <a:normAutofit/>
          </a:bodyPr>
          <a:lstStyle/>
          <a:p>
            <a:pPr marL="0" indent="0">
              <a:buNone/>
            </a:pPr>
            <a:r>
              <a:rPr lang="en-US">
                <a:latin typeface="Arial"/>
                <a:cs typeface="Arial"/>
              </a:rPr>
              <a:t>Weight change!</a:t>
            </a:r>
          </a:p>
          <a:p>
            <a:r>
              <a:rPr lang="en-US" sz="2400" b="1" kern="100">
                <a:latin typeface="Arial"/>
                <a:ea typeface="Aptos" panose="020B0004020202020204" pitchFamily="34" charset="0"/>
                <a:cs typeface="Times New Roman"/>
              </a:rPr>
              <a:t>Weight for epinephrine junior version changed from 50 to 60 pounds</a:t>
            </a:r>
            <a:r>
              <a:rPr lang="en-US" sz="2400" kern="100">
                <a:latin typeface="Arial"/>
                <a:ea typeface="Aptos" panose="020B0004020202020204" pitchFamily="34" charset="0"/>
                <a:cs typeface="Times New Roman"/>
              </a:rPr>
              <a:t>. </a:t>
            </a:r>
          </a:p>
          <a:p>
            <a:r>
              <a:rPr lang="en-US" sz="2400" kern="100">
                <a:latin typeface="Arial"/>
                <a:ea typeface="Aptos" panose="020B0004020202020204" pitchFamily="34" charset="0"/>
                <a:cs typeface="Times New Roman"/>
              </a:rPr>
              <a:t>New text under Standing Orders </a:t>
            </a:r>
          </a:p>
          <a:p>
            <a:endParaRPr lang="en-US"/>
          </a:p>
          <a:p>
            <a:pPr lvl="1"/>
            <a:endParaRPr lang="en-US"/>
          </a:p>
        </p:txBody>
      </p:sp>
      <p:pic>
        <p:nvPicPr>
          <p:cNvPr id="5" name="Picture 4" descr="A scale with a round dial&#10;&#10;Description automatically generated">
            <a:extLst>
              <a:ext uri="{FF2B5EF4-FFF2-40B4-BE49-F238E27FC236}">
                <a16:creationId xmlns:a16="http://schemas.microsoft.com/office/drawing/2014/main" id="{57735C59-902A-04BA-6850-12085F9ADA1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484614" y="2868095"/>
            <a:ext cx="3126570" cy="2344928"/>
          </a:xfrm>
          <a:prstGeom prst="rect">
            <a:avLst/>
          </a:prstGeom>
        </p:spPr>
      </p:pic>
      <p:sp>
        <p:nvSpPr>
          <p:cNvPr id="7" name="Rectangle 6">
            <a:extLst>
              <a:ext uri="{FF2B5EF4-FFF2-40B4-BE49-F238E27FC236}">
                <a16:creationId xmlns:a16="http://schemas.microsoft.com/office/drawing/2014/main" id="{541EF96C-86D8-98F3-1DD2-5EF9D521B698}"/>
              </a:ext>
            </a:extLst>
          </p:cNvPr>
          <p:cNvSpPr/>
          <p:nvPr/>
        </p:nvSpPr>
        <p:spPr>
          <a:xfrm>
            <a:off x="1302183" y="5764668"/>
            <a:ext cx="5493812" cy="923330"/>
          </a:xfrm>
          <a:prstGeom prst="rect">
            <a:avLst/>
          </a:prstGeom>
          <a:noFill/>
        </p:spPr>
        <p:txBody>
          <a:bodyPr wrap="none" lIns="91440" tIns="45720" rIns="91440" bIns="45720" anchor="t">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a:cs typeface="Arial"/>
              </a:rPr>
              <a:t>Rule 59 updates</a:t>
            </a:r>
            <a:endParaRPr lang="en-US" sz="5400" b="1">
              <a:ln w="12700">
                <a:solidFill>
                  <a:srgbClr val="156082"/>
                </a:solidFill>
                <a:prstDash val="solid"/>
              </a:ln>
              <a:pattFill prst="pct50">
                <a:fgClr>
                  <a:schemeClr val="accent1"/>
                </a:fgClr>
                <a:bgClr>
                  <a:schemeClr val="accent1">
                    <a:lumMod val="20000"/>
                    <a:lumOff val="80000"/>
                  </a:schemeClr>
                </a:bgClr>
              </a:pattFill>
              <a:effectLst>
                <a:outerShdw dist="38100" dir="2640000" algn="bl" rotWithShape="0">
                  <a:srgbClr val="156082"/>
                </a:outerShdw>
              </a:effectLst>
              <a:latin typeface="Arial"/>
              <a:cs typeface="Arial"/>
            </a:endParaRPr>
          </a:p>
        </p:txBody>
      </p:sp>
      <p:sp>
        <p:nvSpPr>
          <p:cNvPr id="8" name="TextBox 7">
            <a:extLst>
              <a:ext uri="{FF2B5EF4-FFF2-40B4-BE49-F238E27FC236}">
                <a16:creationId xmlns:a16="http://schemas.microsoft.com/office/drawing/2014/main" id="{85CCB5A5-E5A1-CC00-3AFC-C8379AFE7EED}"/>
              </a:ext>
            </a:extLst>
          </p:cNvPr>
          <p:cNvSpPr txBox="1"/>
          <p:nvPr/>
        </p:nvSpPr>
        <p:spPr>
          <a:xfrm>
            <a:off x="838200" y="3355239"/>
            <a:ext cx="2205873" cy="2523768"/>
          </a:xfrm>
          <a:prstGeom prst="rect">
            <a:avLst/>
          </a:prstGeom>
          <a:noFill/>
        </p:spPr>
        <p:txBody>
          <a:bodyPr wrap="square" lIns="91440" tIns="45720" rIns="91440" bIns="45720" rtlCol="0" anchor="t">
            <a:spAutoFit/>
          </a:bodyPr>
          <a:lstStyle/>
          <a:p>
            <a:pPr lvl="1"/>
            <a:r>
              <a:rPr lang="en-US" sz="2000" kern="100">
                <a:latin typeface="Arial"/>
                <a:ea typeface="Aptos" panose="020B0004020202020204" pitchFamily="34" charset="0"/>
                <a:cs typeface="Times New Roman"/>
              </a:rPr>
              <a:t>“Administer epinephrine auto injector </a:t>
            </a:r>
            <a:r>
              <a:rPr lang="en-US" sz="2000" b="1" kern="100">
                <a:latin typeface="Arial"/>
                <a:ea typeface="Aptos" panose="020B0004020202020204" pitchFamily="34" charset="0"/>
                <a:cs typeface="Times New Roman"/>
              </a:rPr>
              <a:t>junior</a:t>
            </a:r>
            <a:r>
              <a:rPr lang="en-US" sz="2000" kern="100">
                <a:latin typeface="Arial"/>
                <a:ea typeface="Aptos" panose="020B0004020202020204" pitchFamily="34" charset="0"/>
                <a:cs typeface="Times New Roman"/>
              </a:rPr>
              <a:t> for any child </a:t>
            </a:r>
            <a:r>
              <a:rPr lang="en-US" sz="2000" u="sng" kern="100">
                <a:latin typeface="Arial"/>
                <a:ea typeface="Aptos" panose="020B0004020202020204" pitchFamily="34" charset="0"/>
                <a:cs typeface="Times New Roman"/>
              </a:rPr>
              <a:t>less than</a:t>
            </a:r>
            <a:r>
              <a:rPr lang="en-US" sz="2000" kern="100">
                <a:latin typeface="Arial"/>
                <a:ea typeface="Aptos" panose="020B0004020202020204" pitchFamily="34" charset="0"/>
                <a:cs typeface="Times New Roman"/>
              </a:rPr>
              <a:t> </a:t>
            </a:r>
            <a:r>
              <a:rPr lang="en-US" sz="2000" b="1" kern="100">
                <a:latin typeface="Arial"/>
                <a:ea typeface="Aptos" panose="020B0004020202020204" pitchFamily="34" charset="0"/>
                <a:cs typeface="Times New Roman"/>
              </a:rPr>
              <a:t>60 pounds </a:t>
            </a:r>
            <a:r>
              <a:rPr lang="en-US" sz="2000" kern="100">
                <a:latin typeface="Arial"/>
                <a:ea typeface="Aptos" panose="020B0004020202020204" pitchFamily="34" charset="0"/>
                <a:cs typeface="Times New Roman"/>
              </a:rPr>
              <a:t>or </a:t>
            </a:r>
          </a:p>
          <a:p>
            <a:endParaRPr lang="en-US">
              <a:latin typeface="Arial"/>
              <a:cs typeface="Arial"/>
            </a:endParaRPr>
          </a:p>
        </p:txBody>
      </p:sp>
      <p:sp>
        <p:nvSpPr>
          <p:cNvPr id="9" name="TextBox 8">
            <a:extLst>
              <a:ext uri="{FF2B5EF4-FFF2-40B4-BE49-F238E27FC236}">
                <a16:creationId xmlns:a16="http://schemas.microsoft.com/office/drawing/2014/main" id="{AFB2045E-6A35-6019-1DAF-0CF24F297921}"/>
              </a:ext>
            </a:extLst>
          </p:cNvPr>
          <p:cNvSpPr txBox="1"/>
          <p:nvPr/>
        </p:nvSpPr>
        <p:spPr>
          <a:xfrm>
            <a:off x="4366344" y="3429000"/>
            <a:ext cx="2205873" cy="2215991"/>
          </a:xfrm>
          <a:prstGeom prst="rect">
            <a:avLst/>
          </a:prstGeom>
          <a:noFill/>
        </p:spPr>
        <p:txBody>
          <a:bodyPr wrap="square" lIns="91440" tIns="45720" rIns="91440" bIns="45720" rtlCol="0" anchor="t">
            <a:spAutoFit/>
          </a:bodyPr>
          <a:lstStyle/>
          <a:p>
            <a:pPr lvl="1"/>
            <a:r>
              <a:rPr lang="en-US" sz="2000" kern="100">
                <a:latin typeface="Arial"/>
                <a:ea typeface="Aptos" panose="020B0004020202020204" pitchFamily="34" charset="0"/>
                <a:cs typeface="Times New Roman"/>
              </a:rPr>
              <a:t>epinephrine auto injector for any individual </a:t>
            </a:r>
            <a:r>
              <a:rPr lang="en-US" sz="2000" b="1" u="sng" kern="100">
                <a:latin typeface="Arial"/>
                <a:ea typeface="Aptos" panose="020B0004020202020204" pitchFamily="34" charset="0"/>
                <a:cs typeface="Times New Roman"/>
              </a:rPr>
              <a:t>over</a:t>
            </a:r>
            <a:r>
              <a:rPr lang="en-US" sz="2000" b="1" kern="100">
                <a:latin typeface="Arial"/>
                <a:ea typeface="Aptos" panose="020B0004020202020204" pitchFamily="34" charset="0"/>
                <a:cs typeface="Times New Roman"/>
              </a:rPr>
              <a:t> 60 pounds</a:t>
            </a:r>
            <a:r>
              <a:rPr lang="en-US" sz="2000" kern="100">
                <a:latin typeface="Arial"/>
                <a:ea typeface="Aptos" panose="020B0004020202020204" pitchFamily="34" charset="0"/>
                <a:cs typeface="Times New Roman"/>
              </a:rPr>
              <a:t>"</a:t>
            </a:r>
            <a:r>
              <a:rPr lang="en-US" sz="2000" b="1" kern="100">
                <a:latin typeface="Arial"/>
                <a:ea typeface="Aptos" panose="020B0004020202020204" pitchFamily="34" charset="0"/>
                <a:cs typeface="Times New Roman"/>
              </a:rPr>
              <a:t> </a:t>
            </a:r>
          </a:p>
          <a:p>
            <a:endParaRPr lang="en-US">
              <a:latin typeface="Arial"/>
              <a:cs typeface="Arial"/>
            </a:endParaRPr>
          </a:p>
        </p:txBody>
      </p:sp>
      <p:pic>
        <p:nvPicPr>
          <p:cNvPr id="12" name="Picture 11" descr="Young child in purple turtleneck and jeans with one hand in air wearing backpack">
            <a:extLst>
              <a:ext uri="{FF2B5EF4-FFF2-40B4-BE49-F238E27FC236}">
                <a16:creationId xmlns:a16="http://schemas.microsoft.com/office/drawing/2014/main" id="{222BBDF5-7832-E025-B234-AE3ED9DB8AD8}"/>
              </a:ext>
            </a:extLst>
          </p:cNvPr>
          <p:cNvPicPr>
            <a:picLocks noChangeAspect="1"/>
          </p:cNvPicPr>
          <p:nvPr/>
        </p:nvPicPr>
        <p:blipFill>
          <a:blip r:embed="rId4">
            <a:extLst>
              <a:ext uri="{28A0092B-C50C-407E-A947-70E740481C1C}">
                <a14:useLocalDpi xmlns:a14="http://schemas.microsoft.com/office/drawing/2010/main" val="0"/>
              </a:ext>
            </a:extLst>
          </a:blip>
          <a:srcRect l="23640" t="5324" r="38685"/>
          <a:stretch>
            <a:fillRect/>
          </a:stretch>
        </p:blipFill>
        <p:spPr>
          <a:xfrm>
            <a:off x="2959232" y="3355239"/>
            <a:ext cx="1322779" cy="2215991"/>
          </a:xfrm>
          <a:prstGeom prst="rect">
            <a:avLst/>
          </a:prstGeom>
        </p:spPr>
      </p:pic>
      <p:sp>
        <p:nvSpPr>
          <p:cNvPr id="15" name="Rectangle 14">
            <a:extLst>
              <a:ext uri="{FF2B5EF4-FFF2-40B4-BE49-F238E27FC236}">
                <a16:creationId xmlns:a16="http://schemas.microsoft.com/office/drawing/2014/main" id="{FAD90A68-1377-694C-9B13-D1488E7EFCB3}"/>
              </a:ext>
            </a:extLst>
          </p:cNvPr>
          <p:cNvSpPr/>
          <p:nvPr/>
        </p:nvSpPr>
        <p:spPr>
          <a:xfrm>
            <a:off x="1206631" y="3195687"/>
            <a:ext cx="3252247" cy="264603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307CD43-F97B-98C8-995E-CED56FCFD0CB}"/>
              </a:ext>
            </a:extLst>
          </p:cNvPr>
          <p:cNvSpPr/>
          <p:nvPr/>
        </p:nvSpPr>
        <p:spPr>
          <a:xfrm>
            <a:off x="4730433" y="3186260"/>
            <a:ext cx="3482626" cy="265546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Student with books">
            <a:extLst>
              <a:ext uri="{FF2B5EF4-FFF2-40B4-BE49-F238E27FC236}">
                <a16:creationId xmlns:a16="http://schemas.microsoft.com/office/drawing/2014/main" id="{106D8998-773A-B663-6743-2C3A8190956E}"/>
              </a:ext>
            </a:extLst>
          </p:cNvPr>
          <p:cNvPicPr>
            <a:picLocks noChangeAspect="1"/>
          </p:cNvPicPr>
          <p:nvPr/>
        </p:nvPicPr>
        <p:blipFill>
          <a:blip r:embed="rId5">
            <a:extLst>
              <a:ext uri="{28A0092B-C50C-407E-A947-70E740481C1C}">
                <a14:useLocalDpi xmlns:a14="http://schemas.microsoft.com/office/drawing/2010/main" val="0"/>
              </a:ext>
            </a:extLst>
          </a:blip>
          <a:srcRect l="32373" r="20199"/>
          <a:stretch>
            <a:fillRect/>
          </a:stretch>
        </p:blipFill>
        <p:spPr>
          <a:xfrm>
            <a:off x="6444372" y="3391715"/>
            <a:ext cx="1577123" cy="2215992"/>
          </a:xfrm>
          <a:prstGeom prst="rect">
            <a:avLst/>
          </a:prstGeom>
        </p:spPr>
      </p:pic>
      <p:pic>
        <p:nvPicPr>
          <p:cNvPr id="21" name="Picture 20">
            <a:extLst>
              <a:ext uri="{FF2B5EF4-FFF2-40B4-BE49-F238E27FC236}">
                <a16:creationId xmlns:a16="http://schemas.microsoft.com/office/drawing/2014/main" id="{E6E59182-D4E9-C949-EE62-30B7C10EF902}"/>
              </a:ext>
            </a:extLst>
          </p:cNvPr>
          <p:cNvPicPr>
            <a:picLocks noChangeAspect="1"/>
          </p:cNvPicPr>
          <p:nvPr/>
        </p:nvPicPr>
        <p:blipFill>
          <a:blip r:embed="rId6"/>
          <a:stretch>
            <a:fillRect/>
          </a:stretch>
        </p:blipFill>
        <p:spPr>
          <a:xfrm>
            <a:off x="7800280" y="802286"/>
            <a:ext cx="4151736" cy="1963082"/>
          </a:xfrm>
          <a:prstGeom prst="rect">
            <a:avLst/>
          </a:prstGeom>
        </p:spPr>
      </p:pic>
    </p:spTree>
    <p:extLst>
      <p:ext uri="{BB962C8B-B14F-4D97-AF65-F5344CB8AC3E}">
        <p14:creationId xmlns:p14="http://schemas.microsoft.com/office/powerpoint/2010/main" val="3487901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62</Slides>
  <Notes>53</Notes>
  <HiddenSlides>0</HiddenSlide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Rule 59 Training for School Staff Emergency Response to  Life Threatening Asthma &amp; Anaphylaxis</vt:lpstr>
      <vt:lpstr>First, let’s start with updates to Rule 59</vt:lpstr>
      <vt:lpstr>What’s New? </vt:lpstr>
      <vt:lpstr>What’s New? </vt:lpstr>
      <vt:lpstr>What’s New? </vt:lpstr>
      <vt:lpstr>What’s New? </vt:lpstr>
      <vt:lpstr>What’s New? </vt:lpstr>
      <vt:lpstr>What’s New? </vt:lpstr>
      <vt:lpstr>What’s New?</vt:lpstr>
      <vt:lpstr>What’s New?</vt:lpstr>
      <vt:lpstr>What’s New?</vt:lpstr>
      <vt:lpstr>Now, on to the Emergency Response training! </vt:lpstr>
      <vt:lpstr>Learning Objectives </vt:lpstr>
      <vt:lpstr>On any given day at school…</vt:lpstr>
      <vt:lpstr> Rule 59: Regulations for                        School Health &amp; Safety</vt:lpstr>
      <vt:lpstr>PowerPoint Presentation</vt:lpstr>
      <vt:lpstr>Understand the Difference</vt:lpstr>
      <vt:lpstr>Rule 59 Highlights</vt:lpstr>
      <vt:lpstr>Asthma</vt:lpstr>
      <vt:lpstr>What is Asthma?</vt:lpstr>
      <vt:lpstr>What is an Asthma Attack?</vt:lpstr>
      <vt:lpstr>Asthma Triggers</vt:lpstr>
      <vt:lpstr>Asthma Signs &amp; Symptoms</vt:lpstr>
      <vt:lpstr>Asthma Medications</vt:lpstr>
      <vt:lpstr>Inhaler &amp; Spacer Education  </vt:lpstr>
      <vt:lpstr>When is Asthma an Emergency?</vt:lpstr>
      <vt:lpstr>Allergies</vt:lpstr>
      <vt:lpstr>Allergic Reactions</vt:lpstr>
      <vt:lpstr>Allergy Triggers</vt:lpstr>
      <vt:lpstr>Allergy Symptoms</vt:lpstr>
      <vt:lpstr>When are Allergies an Emergency?</vt:lpstr>
      <vt:lpstr>Anaphylaxis</vt:lpstr>
      <vt:lpstr>What is Anaphylaxis?</vt:lpstr>
      <vt:lpstr>Timing of an Anaphylactic Event </vt:lpstr>
      <vt:lpstr>Anaphylaxis Triggers</vt:lpstr>
      <vt:lpstr>Symptoms of Anaphylaxis</vt:lpstr>
      <vt:lpstr>Symptoms of Anaphylaxis</vt:lpstr>
      <vt:lpstr>Symptoms of Anaphylaxis</vt:lpstr>
      <vt:lpstr>Putting It All Together</vt:lpstr>
      <vt:lpstr>When should Rule 59 be implemented?</vt:lpstr>
      <vt:lpstr>Who can you use Rule 59 for?</vt:lpstr>
      <vt:lpstr>Activate the Rule 59 Protocol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5</vt:lpstr>
      <vt:lpstr>Step 6</vt:lpstr>
      <vt:lpstr>Step 7</vt:lpstr>
      <vt:lpstr>Step 8</vt:lpstr>
      <vt:lpstr>Reporting the Event</vt:lpstr>
      <vt:lpstr>Resources</vt:lpstr>
      <vt:lpstr>Resources</vt:lpstr>
      <vt:lpstr>PowerPoint Presentation</vt:lpstr>
      <vt:lpstr>Resources</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Riley, Andrea</dc:creator>
  <cp:revision>374</cp:revision>
  <dcterms:created xsi:type="dcterms:W3CDTF">2025-07-24T17:09:49Z</dcterms:created>
  <dcterms:modified xsi:type="dcterms:W3CDTF">2025-08-05T18:46:08Z</dcterms:modified>
</cp:coreProperties>
</file>