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42"/>
  </p:notesMasterIdLst>
  <p:handoutMasterIdLst>
    <p:handoutMasterId r:id="rId43"/>
  </p:handoutMasterIdLst>
  <p:sldIdLst>
    <p:sldId id="393" r:id="rId2"/>
    <p:sldId id="592" r:id="rId3"/>
    <p:sldId id="600" r:id="rId4"/>
    <p:sldId id="555" r:id="rId5"/>
    <p:sldId id="532" r:id="rId6"/>
    <p:sldId id="580" r:id="rId7"/>
    <p:sldId id="586" r:id="rId8"/>
    <p:sldId id="591" r:id="rId9"/>
    <p:sldId id="560" r:id="rId10"/>
    <p:sldId id="534" r:id="rId11"/>
    <p:sldId id="581" r:id="rId12"/>
    <p:sldId id="536" r:id="rId13"/>
    <p:sldId id="507" r:id="rId14"/>
    <p:sldId id="564" r:id="rId15"/>
    <p:sldId id="569" r:id="rId16"/>
    <p:sldId id="518" r:id="rId17"/>
    <p:sldId id="535" r:id="rId18"/>
    <p:sldId id="561" r:id="rId19"/>
    <p:sldId id="577" r:id="rId20"/>
    <p:sldId id="565" r:id="rId21"/>
    <p:sldId id="566" r:id="rId22"/>
    <p:sldId id="511" r:id="rId23"/>
    <p:sldId id="509" r:id="rId24"/>
    <p:sldId id="588" r:id="rId25"/>
    <p:sldId id="589" r:id="rId26"/>
    <p:sldId id="562" r:id="rId27"/>
    <p:sldId id="567" r:id="rId28"/>
    <p:sldId id="568" r:id="rId29"/>
    <p:sldId id="563" r:id="rId30"/>
    <p:sldId id="570" r:id="rId31"/>
    <p:sldId id="461" r:id="rId32"/>
    <p:sldId id="571" r:id="rId33"/>
    <p:sldId id="572" r:id="rId34"/>
    <p:sldId id="575" r:id="rId35"/>
    <p:sldId id="582" r:id="rId36"/>
    <p:sldId id="578" r:id="rId37"/>
    <p:sldId id="579" r:id="rId38"/>
    <p:sldId id="583" r:id="rId39"/>
    <p:sldId id="601" r:id="rId40"/>
    <p:sldId id="421" r:id="rId41"/>
  </p:sldIdLst>
  <p:sldSz cx="9144000" cy="6858000" type="screen4x3"/>
  <p:notesSz cx="7010400" cy="9296400"/>
  <p:defaultTextStyle>
    <a:defPPr>
      <a:defRPr lang="en-US"/>
    </a:defPPr>
    <a:lvl1pPr algn="l" rtl="0" fontAlgn="base">
      <a:spcBef>
        <a:spcPct val="0"/>
      </a:spcBef>
      <a:spcAft>
        <a:spcPct val="0"/>
      </a:spcAft>
      <a:defRPr sz="1200" b="1" kern="1200">
        <a:solidFill>
          <a:schemeClr val="tx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59">
          <p15:clr>
            <a:srgbClr val="A4A3A4"/>
          </p15:clr>
        </p15:guide>
        <p15:guide id="2" pos="889">
          <p15:clr>
            <a:srgbClr val="A4A3A4"/>
          </p15:clr>
        </p15:guide>
        <p15:guide id="3" pos="1139">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EA4103-2B3D-FDD5-7637-6DC9A0F213F2}" name="Garnett, Wyatt" initials="GW" userId="S::WGarnett@DataRecognitionCorp.com::7101535a-9c7b-4268-9975-f68a6b6537f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vcook" initials="v" lastIdx="3" clrIdx="0"/>
  <p:cmAuthor id="1" name="Anne Lawton" initials="ALawton" lastIdx="1" clrIdx="1"/>
  <p:cmAuthor id="2" name="Garnett, Wyatt" initials="GW" lastIdx="2" clrIdx="2">
    <p:extLst>
      <p:ext uri="{19B8F6BF-5375-455C-9EA6-DF929625EA0E}">
        <p15:presenceInfo xmlns:p15="http://schemas.microsoft.com/office/powerpoint/2012/main" userId="S::WGarnett@DataRecognitionCorp.com::7101535a-9c7b-4268-9975-f68a6b6537fc" providerId="AD"/>
      </p:ext>
    </p:extLst>
  </p:cmAuthor>
  <p:cmAuthor id="3" name="Clark, Trudy" initials="CT" lastIdx="3" clrIdx="3">
    <p:extLst>
      <p:ext uri="{19B8F6BF-5375-455C-9EA6-DF929625EA0E}">
        <p15:presenceInfo xmlns:p15="http://schemas.microsoft.com/office/powerpoint/2012/main" userId="S::Trudy.Clark@education.ne.gov::774b3e34-4174-4a04-9c1d-947716bef6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000099"/>
    <a:srgbClr val="336699"/>
    <a:srgbClr val="FF3399"/>
    <a:srgbClr val="FF33CC"/>
    <a:srgbClr val="FF66CC"/>
    <a:srgbClr val="1E2950"/>
    <a:srgbClr val="FFCC00"/>
    <a:srgbClr val="4F91C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789" autoAdjust="0"/>
  </p:normalViewPr>
  <p:slideViewPr>
    <p:cSldViewPr snapToGrid="0">
      <p:cViewPr varScale="1">
        <p:scale>
          <a:sx n="53" d="100"/>
          <a:sy n="53" d="100"/>
        </p:scale>
        <p:origin x="1829" y="53"/>
      </p:cViewPr>
      <p:guideLst>
        <p:guide orient="horz" pos="259"/>
        <p:guide pos="889"/>
        <p:guide pos="11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06"/>
    </p:cViewPr>
  </p:sorterViewPr>
  <p:notesViewPr>
    <p:cSldViewPr snapToGrid="0">
      <p:cViewPr varScale="1">
        <p:scale>
          <a:sx n="77" d="100"/>
          <a:sy n="77" d="100"/>
        </p:scale>
        <p:origin x="394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10" tIns="46555" rIns="93110" bIns="46555" numCol="1" anchor="t" anchorCtr="0" compatLnSpc="1">
            <a:prstTxWarp prst="textNoShape">
              <a:avLst/>
            </a:prstTxWarp>
          </a:bodyPr>
          <a:lstStyle>
            <a:lvl1pPr defTabSz="931794">
              <a:defRPr sz="1300" b="0" dirty="0">
                <a:latin typeface="Arial" charset="0"/>
              </a:defRPr>
            </a:lvl1pPr>
          </a:lstStyle>
          <a:p>
            <a:pPr>
              <a:defRPr/>
            </a:pPr>
            <a:endParaRPr lang="en-US" dirty="0">
              <a:latin typeface="Calibri" panose="020F0502020204030204" pitchFamily="34" charset="0"/>
            </a:endParaRPr>
          </a:p>
        </p:txBody>
      </p:sp>
      <p:sp>
        <p:nvSpPr>
          <p:cNvPr id="10240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10" tIns="46555" rIns="93110" bIns="46555" numCol="1" anchor="t" anchorCtr="0" compatLnSpc="1">
            <a:prstTxWarp prst="textNoShape">
              <a:avLst/>
            </a:prstTxWarp>
          </a:bodyPr>
          <a:lstStyle>
            <a:lvl1pPr algn="r" defTabSz="931794">
              <a:defRPr sz="1300" b="0" dirty="0">
                <a:latin typeface="Arial" charset="0"/>
              </a:defRPr>
            </a:lvl1pPr>
          </a:lstStyle>
          <a:p>
            <a:pPr>
              <a:defRPr/>
            </a:pPr>
            <a:endParaRPr lang="en-US" dirty="0">
              <a:latin typeface="Calibri" panose="020F0502020204030204" pitchFamily="34" charset="0"/>
            </a:endParaRPr>
          </a:p>
        </p:txBody>
      </p:sp>
      <p:sp>
        <p:nvSpPr>
          <p:cNvPr id="10240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10" tIns="46555" rIns="93110" bIns="46555" numCol="1" anchor="b" anchorCtr="0" compatLnSpc="1">
            <a:prstTxWarp prst="textNoShape">
              <a:avLst/>
            </a:prstTxWarp>
          </a:bodyPr>
          <a:lstStyle>
            <a:lvl1pPr defTabSz="931794">
              <a:defRPr sz="1300" b="0" dirty="0">
                <a:latin typeface="Arial" charset="0"/>
              </a:defRPr>
            </a:lvl1pPr>
          </a:lstStyle>
          <a:p>
            <a:pPr>
              <a:defRPr/>
            </a:pPr>
            <a:endParaRPr lang="en-US" dirty="0">
              <a:latin typeface="Calibri" panose="020F0502020204030204" pitchFamily="34" charset="0"/>
            </a:endParaRPr>
          </a:p>
        </p:txBody>
      </p:sp>
      <p:sp>
        <p:nvSpPr>
          <p:cNvPr id="10240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10" tIns="46555" rIns="93110" bIns="46555" numCol="1" anchor="b" anchorCtr="0" compatLnSpc="1">
            <a:prstTxWarp prst="textNoShape">
              <a:avLst/>
            </a:prstTxWarp>
          </a:bodyPr>
          <a:lstStyle>
            <a:lvl1pPr algn="r" defTabSz="931794">
              <a:defRPr sz="1300" b="0">
                <a:latin typeface="Arial" charset="0"/>
              </a:defRPr>
            </a:lvl1pPr>
          </a:lstStyle>
          <a:p>
            <a:pPr>
              <a:defRPr/>
            </a:pPr>
            <a:fld id="{900F8093-8071-41B0-B4BD-42C595F0638D}" type="slidenum">
              <a:rPr lang="en-US">
                <a:latin typeface="Calibri" panose="020F0502020204030204" pitchFamily="34" charset="0"/>
              </a:rPr>
              <a:pPr>
                <a:defRPr/>
              </a:pPr>
              <a:t>‹#›</a:t>
            </a:fld>
            <a:endParaRPr lang="en-US" dirty="0">
              <a:latin typeface="Calibri" panose="020F0502020204030204" pitchFamily="34" charset="0"/>
            </a:endParaRPr>
          </a:p>
        </p:txBody>
      </p:sp>
    </p:spTree>
    <p:extLst>
      <p:ext uri="{BB962C8B-B14F-4D97-AF65-F5344CB8AC3E}">
        <p14:creationId xmlns:p14="http://schemas.microsoft.com/office/powerpoint/2010/main" val="21927076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10" tIns="46555" rIns="93110" bIns="46555" numCol="1" anchor="t" anchorCtr="0" compatLnSpc="1">
            <a:prstTxWarp prst="textNoShape">
              <a:avLst/>
            </a:prstTxWarp>
          </a:bodyPr>
          <a:lstStyle>
            <a:lvl1pPr defTabSz="931794">
              <a:defRPr sz="1300" b="0" dirty="0">
                <a:latin typeface="Calibri" panose="020F0502020204030204" pitchFamily="34" charset="0"/>
              </a:defRPr>
            </a:lvl1pPr>
          </a:lstStyle>
          <a:p>
            <a:pPr>
              <a:defRPr/>
            </a:pPr>
            <a:endParaRPr lang="en-US" dirty="0"/>
          </a:p>
        </p:txBody>
      </p:sp>
      <p:sp>
        <p:nvSpPr>
          <p:cNvPr id="2355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10" tIns="46555" rIns="93110" bIns="46555" numCol="1" anchor="t" anchorCtr="0" compatLnSpc="1">
            <a:prstTxWarp prst="textNoShape">
              <a:avLst/>
            </a:prstTxWarp>
          </a:bodyPr>
          <a:lstStyle>
            <a:lvl1pPr algn="r" defTabSz="931794">
              <a:defRPr sz="1300" b="0" dirty="0">
                <a:latin typeface="Calibri" panose="020F0502020204030204" pitchFamily="34" charset="0"/>
              </a:defRPr>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700088" y="4416425"/>
            <a:ext cx="5610225" cy="4183063"/>
          </a:xfrm>
          <a:prstGeom prst="rect">
            <a:avLst/>
          </a:prstGeom>
          <a:noFill/>
          <a:ln w="9525">
            <a:noFill/>
            <a:miter lim="800000"/>
            <a:headEnd/>
            <a:tailEnd/>
          </a:ln>
          <a:effectLst/>
        </p:spPr>
        <p:txBody>
          <a:bodyPr vert="horz" wrap="square" lIns="93110" tIns="46555" rIns="93110" bIns="46555"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355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10" tIns="46555" rIns="93110" bIns="46555" numCol="1" anchor="b" anchorCtr="0" compatLnSpc="1">
            <a:prstTxWarp prst="textNoShape">
              <a:avLst/>
            </a:prstTxWarp>
          </a:bodyPr>
          <a:lstStyle>
            <a:lvl1pPr defTabSz="931794">
              <a:defRPr sz="1300" b="0" dirty="0">
                <a:latin typeface="Calibri" panose="020F0502020204030204" pitchFamily="34" charset="0"/>
              </a:defRPr>
            </a:lvl1pPr>
          </a:lstStyle>
          <a:p>
            <a:pPr>
              <a:defRPr/>
            </a:pPr>
            <a:endParaRPr lang="en-US" dirty="0"/>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10" tIns="46555" rIns="93110" bIns="46555" numCol="1" anchor="b" anchorCtr="0" compatLnSpc="1">
            <a:prstTxWarp prst="textNoShape">
              <a:avLst/>
            </a:prstTxWarp>
          </a:bodyPr>
          <a:lstStyle>
            <a:lvl1pPr algn="r" defTabSz="931794">
              <a:defRPr sz="1300" b="0">
                <a:latin typeface="Calibri" panose="020F0502020204030204" pitchFamily="34" charset="0"/>
              </a:defRPr>
            </a:lvl1pPr>
          </a:lstStyle>
          <a:p>
            <a:pPr>
              <a:defRPr/>
            </a:pPr>
            <a:fld id="{803A73EC-F890-474A-8E2B-4BAC3BAEA038}" type="slidenum">
              <a:rPr lang="en-US" smtClean="0"/>
              <a:pPr>
                <a:defRPr/>
              </a:pPr>
              <a:t>‹#›</a:t>
            </a:fld>
            <a:endParaRPr lang="en-US" dirty="0"/>
          </a:p>
        </p:txBody>
      </p:sp>
    </p:spTree>
    <p:extLst>
      <p:ext uri="{BB962C8B-B14F-4D97-AF65-F5344CB8AC3E}">
        <p14:creationId xmlns:p14="http://schemas.microsoft.com/office/powerpoint/2010/main" val="12784114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11</a:t>
            </a:fld>
            <a:endParaRPr lang="en-US" dirty="0"/>
          </a:p>
        </p:txBody>
      </p:sp>
    </p:spTree>
    <p:extLst>
      <p:ext uri="{BB962C8B-B14F-4D97-AF65-F5344CB8AC3E}">
        <p14:creationId xmlns:p14="http://schemas.microsoft.com/office/powerpoint/2010/main" val="3631129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12</a:t>
            </a:fld>
            <a:endParaRPr lang="en-US" dirty="0"/>
          </a:p>
        </p:txBody>
      </p:sp>
    </p:spTree>
    <p:extLst>
      <p:ext uri="{BB962C8B-B14F-4D97-AF65-F5344CB8AC3E}">
        <p14:creationId xmlns:p14="http://schemas.microsoft.com/office/powerpoint/2010/main" val="1239013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13</a:t>
            </a:fld>
            <a:endParaRPr lang="en-US" dirty="0"/>
          </a:p>
        </p:txBody>
      </p:sp>
    </p:spTree>
    <p:extLst>
      <p:ext uri="{BB962C8B-B14F-4D97-AF65-F5344CB8AC3E}">
        <p14:creationId xmlns:p14="http://schemas.microsoft.com/office/powerpoint/2010/main" val="1239013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14</a:t>
            </a:fld>
            <a:endParaRPr lang="en-US" dirty="0"/>
          </a:p>
        </p:txBody>
      </p:sp>
    </p:spTree>
    <p:extLst>
      <p:ext uri="{BB962C8B-B14F-4D97-AF65-F5344CB8AC3E}">
        <p14:creationId xmlns:p14="http://schemas.microsoft.com/office/powerpoint/2010/main" val="826668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15</a:t>
            </a:fld>
            <a:endParaRPr lang="en-US" dirty="0"/>
          </a:p>
        </p:txBody>
      </p:sp>
    </p:spTree>
    <p:extLst>
      <p:ext uri="{BB962C8B-B14F-4D97-AF65-F5344CB8AC3E}">
        <p14:creationId xmlns:p14="http://schemas.microsoft.com/office/powerpoint/2010/main" val="2795365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16</a:t>
            </a:fld>
            <a:endParaRPr lang="en-US" dirty="0"/>
          </a:p>
        </p:txBody>
      </p:sp>
    </p:spTree>
    <p:extLst>
      <p:ext uri="{BB962C8B-B14F-4D97-AF65-F5344CB8AC3E}">
        <p14:creationId xmlns:p14="http://schemas.microsoft.com/office/powerpoint/2010/main" val="1239013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17</a:t>
            </a:fld>
            <a:endParaRPr lang="en-US" dirty="0"/>
          </a:p>
        </p:txBody>
      </p:sp>
    </p:spTree>
    <p:extLst>
      <p:ext uri="{BB962C8B-B14F-4D97-AF65-F5344CB8AC3E}">
        <p14:creationId xmlns:p14="http://schemas.microsoft.com/office/powerpoint/2010/main" val="1239013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18</a:t>
            </a:fld>
            <a:endParaRPr lang="en-US" dirty="0"/>
          </a:p>
        </p:txBody>
      </p:sp>
    </p:spTree>
    <p:extLst>
      <p:ext uri="{BB962C8B-B14F-4D97-AF65-F5344CB8AC3E}">
        <p14:creationId xmlns:p14="http://schemas.microsoft.com/office/powerpoint/2010/main" val="2195010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19</a:t>
            </a:fld>
            <a:endParaRPr lang="en-US" dirty="0"/>
          </a:p>
        </p:txBody>
      </p:sp>
    </p:spTree>
    <p:extLst>
      <p:ext uri="{BB962C8B-B14F-4D97-AF65-F5344CB8AC3E}">
        <p14:creationId xmlns:p14="http://schemas.microsoft.com/office/powerpoint/2010/main" val="7204269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20</a:t>
            </a:fld>
            <a:endParaRPr lang="en-US" dirty="0"/>
          </a:p>
        </p:txBody>
      </p:sp>
    </p:spTree>
    <p:extLst>
      <p:ext uri="{BB962C8B-B14F-4D97-AF65-F5344CB8AC3E}">
        <p14:creationId xmlns:p14="http://schemas.microsoft.com/office/powerpoint/2010/main" val="1425823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a:t>
            </a:fld>
            <a:endParaRPr lang="en-US" dirty="0"/>
          </a:p>
        </p:txBody>
      </p:sp>
    </p:spTree>
    <p:extLst>
      <p:ext uri="{BB962C8B-B14F-4D97-AF65-F5344CB8AC3E}">
        <p14:creationId xmlns:p14="http://schemas.microsoft.com/office/powerpoint/2010/main" val="1011432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21</a:t>
            </a:fld>
            <a:endParaRPr lang="en-US" dirty="0"/>
          </a:p>
        </p:txBody>
      </p:sp>
    </p:spTree>
    <p:extLst>
      <p:ext uri="{BB962C8B-B14F-4D97-AF65-F5344CB8AC3E}">
        <p14:creationId xmlns:p14="http://schemas.microsoft.com/office/powerpoint/2010/main" val="1910409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22</a:t>
            </a:fld>
            <a:endParaRPr lang="en-US" dirty="0"/>
          </a:p>
        </p:txBody>
      </p:sp>
    </p:spTree>
    <p:extLst>
      <p:ext uri="{BB962C8B-B14F-4D97-AF65-F5344CB8AC3E}">
        <p14:creationId xmlns:p14="http://schemas.microsoft.com/office/powerpoint/2010/main" val="1239013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23</a:t>
            </a:fld>
            <a:endParaRPr lang="en-US" dirty="0"/>
          </a:p>
        </p:txBody>
      </p:sp>
    </p:spTree>
    <p:extLst>
      <p:ext uri="{BB962C8B-B14F-4D97-AF65-F5344CB8AC3E}">
        <p14:creationId xmlns:p14="http://schemas.microsoft.com/office/powerpoint/2010/main" val="1239013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24</a:t>
            </a:fld>
            <a:endParaRPr lang="en-US" dirty="0"/>
          </a:p>
        </p:txBody>
      </p:sp>
    </p:spTree>
    <p:extLst>
      <p:ext uri="{BB962C8B-B14F-4D97-AF65-F5344CB8AC3E}">
        <p14:creationId xmlns:p14="http://schemas.microsoft.com/office/powerpoint/2010/main" val="1061867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25</a:t>
            </a:fld>
            <a:endParaRPr lang="en-US" dirty="0"/>
          </a:p>
        </p:txBody>
      </p:sp>
    </p:spTree>
    <p:extLst>
      <p:ext uri="{BB962C8B-B14F-4D97-AF65-F5344CB8AC3E}">
        <p14:creationId xmlns:p14="http://schemas.microsoft.com/office/powerpoint/2010/main" val="14601680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26</a:t>
            </a:fld>
            <a:endParaRPr lang="en-US" dirty="0"/>
          </a:p>
        </p:txBody>
      </p:sp>
    </p:spTree>
    <p:extLst>
      <p:ext uri="{BB962C8B-B14F-4D97-AF65-F5344CB8AC3E}">
        <p14:creationId xmlns:p14="http://schemas.microsoft.com/office/powerpoint/2010/main" val="17978122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27</a:t>
            </a:fld>
            <a:endParaRPr lang="en-US" dirty="0"/>
          </a:p>
        </p:txBody>
      </p:sp>
    </p:spTree>
    <p:extLst>
      <p:ext uri="{BB962C8B-B14F-4D97-AF65-F5344CB8AC3E}">
        <p14:creationId xmlns:p14="http://schemas.microsoft.com/office/powerpoint/2010/main" val="11853620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28</a:t>
            </a:fld>
            <a:endParaRPr lang="en-US" dirty="0"/>
          </a:p>
        </p:txBody>
      </p:sp>
    </p:spTree>
    <p:extLst>
      <p:ext uri="{BB962C8B-B14F-4D97-AF65-F5344CB8AC3E}">
        <p14:creationId xmlns:p14="http://schemas.microsoft.com/office/powerpoint/2010/main" val="28064179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29</a:t>
            </a:fld>
            <a:endParaRPr lang="en-US" dirty="0"/>
          </a:p>
        </p:txBody>
      </p:sp>
    </p:spTree>
    <p:extLst>
      <p:ext uri="{BB962C8B-B14F-4D97-AF65-F5344CB8AC3E}">
        <p14:creationId xmlns:p14="http://schemas.microsoft.com/office/powerpoint/2010/main" val="34573237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30</a:t>
            </a:fld>
            <a:endParaRPr lang="en-US" dirty="0"/>
          </a:p>
        </p:txBody>
      </p:sp>
    </p:spTree>
    <p:extLst>
      <p:ext uri="{BB962C8B-B14F-4D97-AF65-F5344CB8AC3E}">
        <p14:creationId xmlns:p14="http://schemas.microsoft.com/office/powerpoint/2010/main" val="262259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4</a:t>
            </a:fld>
            <a:endParaRPr lang="en-US" dirty="0"/>
          </a:p>
        </p:txBody>
      </p:sp>
    </p:spTree>
    <p:extLst>
      <p:ext uri="{BB962C8B-B14F-4D97-AF65-F5344CB8AC3E}">
        <p14:creationId xmlns:p14="http://schemas.microsoft.com/office/powerpoint/2010/main" val="41162823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32</a:t>
            </a:fld>
            <a:endParaRPr lang="en-US" dirty="0"/>
          </a:p>
        </p:txBody>
      </p:sp>
    </p:spTree>
    <p:extLst>
      <p:ext uri="{BB962C8B-B14F-4D97-AF65-F5344CB8AC3E}">
        <p14:creationId xmlns:p14="http://schemas.microsoft.com/office/powerpoint/2010/main" val="40181302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33</a:t>
            </a:fld>
            <a:endParaRPr lang="en-US" dirty="0"/>
          </a:p>
        </p:txBody>
      </p:sp>
    </p:spTree>
    <p:extLst>
      <p:ext uri="{BB962C8B-B14F-4D97-AF65-F5344CB8AC3E}">
        <p14:creationId xmlns:p14="http://schemas.microsoft.com/office/powerpoint/2010/main" val="16305707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34</a:t>
            </a:fld>
            <a:endParaRPr lang="en-US" dirty="0"/>
          </a:p>
        </p:txBody>
      </p:sp>
    </p:spTree>
    <p:extLst>
      <p:ext uri="{BB962C8B-B14F-4D97-AF65-F5344CB8AC3E}">
        <p14:creationId xmlns:p14="http://schemas.microsoft.com/office/powerpoint/2010/main" val="31884906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35</a:t>
            </a:fld>
            <a:endParaRPr lang="en-US" dirty="0"/>
          </a:p>
        </p:txBody>
      </p:sp>
    </p:spTree>
    <p:extLst>
      <p:ext uri="{BB962C8B-B14F-4D97-AF65-F5344CB8AC3E}">
        <p14:creationId xmlns:p14="http://schemas.microsoft.com/office/powerpoint/2010/main" val="40515216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36</a:t>
            </a:fld>
            <a:endParaRPr lang="en-US" dirty="0"/>
          </a:p>
        </p:txBody>
      </p:sp>
    </p:spTree>
    <p:extLst>
      <p:ext uri="{BB962C8B-B14F-4D97-AF65-F5344CB8AC3E}">
        <p14:creationId xmlns:p14="http://schemas.microsoft.com/office/powerpoint/2010/main" val="24228590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37</a:t>
            </a:fld>
            <a:endParaRPr lang="en-US" dirty="0"/>
          </a:p>
        </p:txBody>
      </p:sp>
    </p:spTree>
    <p:extLst>
      <p:ext uri="{BB962C8B-B14F-4D97-AF65-F5344CB8AC3E}">
        <p14:creationId xmlns:p14="http://schemas.microsoft.com/office/powerpoint/2010/main" val="36198242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38</a:t>
            </a:fld>
            <a:endParaRPr lang="en-US" dirty="0"/>
          </a:p>
        </p:txBody>
      </p:sp>
    </p:spTree>
    <p:extLst>
      <p:ext uri="{BB962C8B-B14F-4D97-AF65-F5344CB8AC3E}">
        <p14:creationId xmlns:p14="http://schemas.microsoft.com/office/powerpoint/2010/main" val="41561789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39</a:t>
            </a:fld>
            <a:endParaRPr lang="en-US" dirty="0"/>
          </a:p>
        </p:txBody>
      </p:sp>
    </p:spTree>
    <p:extLst>
      <p:ext uri="{BB962C8B-B14F-4D97-AF65-F5344CB8AC3E}">
        <p14:creationId xmlns:p14="http://schemas.microsoft.com/office/powerpoint/2010/main" val="51201319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5</a:t>
            </a:fld>
            <a:endParaRPr lang="en-US" dirty="0"/>
          </a:p>
        </p:txBody>
      </p:sp>
    </p:spTree>
    <p:extLst>
      <p:ext uri="{BB962C8B-B14F-4D97-AF65-F5344CB8AC3E}">
        <p14:creationId xmlns:p14="http://schemas.microsoft.com/office/powerpoint/2010/main" val="1239013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6</a:t>
            </a:fld>
            <a:endParaRPr lang="en-US" dirty="0"/>
          </a:p>
        </p:txBody>
      </p:sp>
    </p:spTree>
    <p:extLst>
      <p:ext uri="{BB962C8B-B14F-4D97-AF65-F5344CB8AC3E}">
        <p14:creationId xmlns:p14="http://schemas.microsoft.com/office/powerpoint/2010/main" val="4071352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7</a:t>
            </a:fld>
            <a:endParaRPr lang="en-US" dirty="0"/>
          </a:p>
        </p:txBody>
      </p:sp>
    </p:spTree>
    <p:extLst>
      <p:ext uri="{BB962C8B-B14F-4D97-AF65-F5344CB8AC3E}">
        <p14:creationId xmlns:p14="http://schemas.microsoft.com/office/powerpoint/2010/main" val="2415162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8</a:t>
            </a:fld>
            <a:endParaRPr lang="en-US" dirty="0"/>
          </a:p>
        </p:txBody>
      </p:sp>
    </p:spTree>
    <p:extLst>
      <p:ext uri="{BB962C8B-B14F-4D97-AF65-F5344CB8AC3E}">
        <p14:creationId xmlns:p14="http://schemas.microsoft.com/office/powerpoint/2010/main" val="4080256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9</a:t>
            </a:fld>
            <a:endParaRPr lang="en-US" dirty="0"/>
          </a:p>
        </p:txBody>
      </p:sp>
    </p:spTree>
    <p:extLst>
      <p:ext uri="{BB962C8B-B14F-4D97-AF65-F5344CB8AC3E}">
        <p14:creationId xmlns:p14="http://schemas.microsoft.com/office/powerpoint/2010/main" val="3202994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03A73EC-F890-474A-8E2B-4BAC3BAEA038}" type="slidenum">
              <a:rPr lang="en-US" smtClean="0"/>
              <a:pPr>
                <a:defRPr/>
              </a:pPr>
              <a:t>10</a:t>
            </a:fld>
            <a:endParaRPr lang="en-US" dirty="0"/>
          </a:p>
        </p:txBody>
      </p:sp>
    </p:spTree>
    <p:extLst>
      <p:ext uri="{BB962C8B-B14F-4D97-AF65-F5344CB8AC3E}">
        <p14:creationId xmlns:p14="http://schemas.microsoft.com/office/powerpoint/2010/main" val="12390131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DRC_overviewTitle.jpg"/>
          <p:cNvPicPr>
            <a:picLocks noChangeAspect="1"/>
          </p:cNvPicPr>
          <p:nvPr userDrawn="1"/>
        </p:nvPicPr>
        <p:blipFill>
          <a:blip r:embed="rId2" cstate="print"/>
          <a:stretch>
            <a:fillRect/>
          </a:stretch>
        </p:blipFill>
        <p:spPr>
          <a:xfrm>
            <a:off x="0" y="0"/>
            <a:ext cx="9168384" cy="6876288"/>
          </a:xfrm>
          <a:prstGeom prst="rect">
            <a:avLst/>
          </a:prstGeom>
        </p:spPr>
      </p:pic>
      <p:sp>
        <p:nvSpPr>
          <p:cNvPr id="2" name="Title 1"/>
          <p:cNvSpPr>
            <a:spLocks noGrp="1"/>
          </p:cNvSpPr>
          <p:nvPr>
            <p:ph type="ctrTitle"/>
          </p:nvPr>
        </p:nvSpPr>
        <p:spPr>
          <a:xfrm>
            <a:off x="1371600" y="3035300"/>
            <a:ext cx="7772400" cy="822325"/>
          </a:xfrm>
          <a:prstGeom prst="rect">
            <a:avLst/>
          </a:prstGeom>
        </p:spPr>
        <p:txBody>
          <a:bodyPr/>
          <a:lstStyle>
            <a:lvl1pPr algn="l">
              <a:defRPr sz="3600" b="1">
                <a:solidFill>
                  <a:srgbClr val="022F65"/>
                </a:solidFill>
                <a:latin typeface="Calibri" panose="020F0502020204030204" pitchFamily="34" charset="0"/>
                <a:cs typeface="Calibri" panose="020F0502020204030204" pitchFamily="34" charset="0"/>
              </a:defRPr>
            </a:lvl1p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33500" y="274638"/>
            <a:ext cx="7353300" cy="1143000"/>
          </a:xfrm>
          <a:prstGeom prst="rect">
            <a:avLst/>
          </a:prstGeom>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1333500" y="1600200"/>
            <a:ext cx="7353300" cy="4525963"/>
          </a:xfrm>
          <a:prstGeom prst="rect">
            <a:avLst/>
          </a:prstGeo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9"/>
          <p:cNvSpPr>
            <a:spLocks noGrp="1" noChangeArrowheads="1"/>
          </p:cNvSpPr>
          <p:nvPr>
            <p:ph type="sldNum" sz="quarter" idx="10"/>
          </p:nvPr>
        </p:nvSpPr>
        <p:spPr>
          <a:xfrm>
            <a:off x="215900" y="6086475"/>
            <a:ext cx="657225" cy="266700"/>
          </a:xfrm>
          <a:prstGeom prst="rect">
            <a:avLst/>
          </a:prstGeom>
          <a:ln/>
        </p:spPr>
        <p:txBody>
          <a:bodyPr/>
          <a:lstStyle>
            <a:lvl1pPr algn="ctr">
              <a:defRPr>
                <a:solidFill>
                  <a:schemeClr val="bg1"/>
                </a:solidFill>
              </a:defRPr>
            </a:lvl1pPr>
          </a:lstStyle>
          <a:p>
            <a:pPr>
              <a:defRPr/>
            </a:pPr>
            <a:fld id="{5C85FF15-2366-464F-A9D7-3AA477A532F5}"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atin typeface="Calibri" panose="020F0502020204030204" pitchFamily="34" charset="0"/>
                <a:cs typeface="Calibri" panose="020F050202020403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9"/>
          <p:cNvSpPr>
            <a:spLocks noGrp="1" noChangeArrowheads="1"/>
          </p:cNvSpPr>
          <p:nvPr>
            <p:ph type="sldNum" sz="quarter" idx="10"/>
          </p:nvPr>
        </p:nvSpPr>
        <p:spPr>
          <a:xfrm>
            <a:off x="-1761406" y="6151054"/>
            <a:ext cx="657225" cy="266700"/>
          </a:xfrm>
          <a:prstGeom prst="rect">
            <a:avLst/>
          </a:prstGeom>
          <a:ln/>
        </p:spPr>
        <p:txBody>
          <a:bodyPr/>
          <a:lstStyle>
            <a:lvl1pPr>
              <a:defRPr>
                <a:solidFill>
                  <a:schemeClr val="bg1"/>
                </a:solidFill>
              </a:defRPr>
            </a:lvl1pPr>
          </a:lstStyle>
          <a:p>
            <a:pPr>
              <a:defRPr/>
            </a:pPr>
            <a:fld id="{1343D8A3-888E-4C33-A071-3C1629BD6C3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descr="DRC_overviewSlide.jpg"/>
          <p:cNvPicPr>
            <a:picLocks noChangeAspect="1"/>
          </p:cNvPicPr>
          <p:nvPr userDrawn="1"/>
        </p:nvPicPr>
        <p:blipFill>
          <a:blip r:embed="rId5" cstate="print"/>
          <a:stretch>
            <a:fillRect/>
          </a:stretch>
        </p:blipFill>
        <p:spPr>
          <a:xfrm>
            <a:off x="-1837113" y="0"/>
            <a:ext cx="11779135" cy="6876288"/>
          </a:xfrm>
          <a:prstGeom prst="rect">
            <a:avLst/>
          </a:prstGeom>
        </p:spPr>
      </p:pic>
    </p:spTree>
  </p:cSld>
  <p:clrMap bg1="lt1" tx1="dk1" bg2="lt2" tx2="dk2" accent1="accent1" accent2="accent2" accent3="accent3" accent4="accent4" accent5="accent5" accent6="accent6" hlink="hlink" folHlink="folHlink"/>
  <p:sldLayoutIdLst>
    <p:sldLayoutId id="2147483670" r:id="rId1"/>
    <p:sldLayoutId id="2147483671" r:id="rId2"/>
    <p:sldLayoutId id="2147483869" r:id="rId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ducation.ne.gov/assessment/nscas-system/#nscas-accessibility"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mailto:necustomerservice@datarecognitioncorp.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ducation.ne.gov/assessment/nscas-alternate-summative-assessment/#2018_nscas_alt_proctor_traini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RC_overviewTitle.jpg"/>
          <p:cNvPicPr>
            <a:picLocks noChangeAspect="1"/>
          </p:cNvPicPr>
          <p:nvPr/>
        </p:nvPicPr>
        <p:blipFill>
          <a:blip r:embed="rId3" cstate="print"/>
          <a:stretch>
            <a:fillRect/>
          </a:stretch>
        </p:blipFill>
        <p:spPr>
          <a:xfrm>
            <a:off x="-24385" y="8389"/>
            <a:ext cx="9638647" cy="6876288"/>
          </a:xfrm>
          <a:prstGeom prst="rect">
            <a:avLst/>
          </a:prstGeom>
        </p:spPr>
      </p:pic>
      <p:sp>
        <p:nvSpPr>
          <p:cNvPr id="5" name="Title 1"/>
          <p:cNvSpPr>
            <a:spLocks noGrp="1"/>
          </p:cNvSpPr>
          <p:nvPr>
            <p:ph type="ctrTitle"/>
          </p:nvPr>
        </p:nvSpPr>
        <p:spPr>
          <a:xfrm>
            <a:off x="923925" y="1689761"/>
            <a:ext cx="8220075" cy="4101990"/>
          </a:xfrm>
          <a:prstGeom prst="rect">
            <a:avLst/>
          </a:prstGeom>
        </p:spPr>
        <p:txBody>
          <a:bodyPr/>
          <a:lstStyle>
            <a:lvl1pPr algn="l">
              <a:defRPr sz="3600" b="1">
                <a:solidFill>
                  <a:srgbClr val="022F65"/>
                </a:solidFill>
                <a:latin typeface="Garamond"/>
                <a:cs typeface="Garamond"/>
              </a:defRPr>
            </a:lvl1pPr>
          </a:lstStyle>
          <a:p>
            <a:br>
              <a:rPr lang="en-US" dirty="0"/>
            </a:br>
            <a:br>
              <a:rPr lang="en-US" dirty="0"/>
            </a:br>
            <a:br>
              <a:rPr lang="en-US" dirty="0"/>
            </a:br>
            <a:br>
              <a:rPr lang="en-US" dirty="0"/>
            </a:br>
            <a:br>
              <a:rPr lang="en-US" dirty="0"/>
            </a:br>
            <a:br>
              <a:rPr lang="en-US" dirty="0"/>
            </a:br>
            <a:br>
              <a:rPr lang="en-US" dirty="0"/>
            </a:br>
            <a:endParaRPr lang="en-US" dirty="0"/>
          </a:p>
        </p:txBody>
      </p:sp>
      <p:sp>
        <p:nvSpPr>
          <p:cNvPr id="3" name="TextBox 2"/>
          <p:cNvSpPr txBox="1"/>
          <p:nvPr/>
        </p:nvSpPr>
        <p:spPr>
          <a:xfrm>
            <a:off x="291560" y="557288"/>
            <a:ext cx="8560880" cy="1600438"/>
          </a:xfrm>
          <a:prstGeom prst="rect">
            <a:avLst/>
          </a:prstGeom>
          <a:solidFill>
            <a:srgbClr val="C00000"/>
          </a:solidFill>
        </p:spPr>
        <p:txBody>
          <a:bodyPr wrap="square" rtlCol="0">
            <a:spAutoFit/>
          </a:bodyPr>
          <a:lstStyle/>
          <a:p>
            <a:pPr algn="ctr"/>
            <a:endParaRPr lang="en-US" sz="900" dirty="0">
              <a:solidFill>
                <a:srgbClr val="336699"/>
              </a:solidFill>
              <a:latin typeface="Garamond" pitchFamily="18" charset="0"/>
            </a:endParaRPr>
          </a:p>
          <a:p>
            <a:pPr algn="ctr"/>
            <a:r>
              <a:rPr lang="en-US" sz="4000" dirty="0">
                <a:solidFill>
                  <a:schemeClr val="bg1"/>
                </a:solidFill>
                <a:latin typeface="Calibri" panose="020F0502020204030204" pitchFamily="34" charset="0"/>
                <a:cs typeface="Calibri" panose="020F0502020204030204" pitchFamily="34" charset="0"/>
              </a:rPr>
              <a:t>2025 NSCAS Alternate</a:t>
            </a:r>
          </a:p>
          <a:p>
            <a:pPr algn="ctr"/>
            <a:r>
              <a:rPr lang="en-US" sz="4000" dirty="0">
                <a:solidFill>
                  <a:schemeClr val="bg1"/>
                </a:solidFill>
                <a:latin typeface="Calibri" panose="020F0502020204030204" pitchFamily="34" charset="0"/>
                <a:cs typeface="Calibri" panose="020F0502020204030204" pitchFamily="34" charset="0"/>
              </a:rPr>
              <a:t>Test Administration Training</a:t>
            </a:r>
          </a:p>
          <a:p>
            <a:pPr algn="ctr"/>
            <a:endParaRPr lang="en-US" sz="900" dirty="0">
              <a:solidFill>
                <a:srgbClr val="336699"/>
              </a:solidFill>
              <a:latin typeface="Garamond" pitchFamily="18"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7312" y="2706624"/>
            <a:ext cx="7284989" cy="1463040"/>
          </a:xfrm>
          <a:prstGeom prst="rect">
            <a:avLst/>
          </a:prstGeom>
        </p:spPr>
      </p:pic>
      <p:sp>
        <p:nvSpPr>
          <p:cNvPr id="2" name="Slide Number Placeholder 3">
            <a:extLst>
              <a:ext uri="{FF2B5EF4-FFF2-40B4-BE49-F238E27FC236}">
                <a16:creationId xmlns:a16="http://schemas.microsoft.com/office/drawing/2014/main" id="{3CF0F4FD-7593-72FF-2206-48CB0BBC9E93}"/>
              </a:ext>
            </a:extLst>
          </p:cNvPr>
          <p:cNvSpPr>
            <a:spLocks noGrp="1"/>
          </p:cNvSpPr>
          <p:nvPr>
            <p:ph type="sldNum" sz="quarter" idx="10"/>
          </p:nvPr>
        </p:nvSpPr>
        <p:spPr>
          <a:xfrm>
            <a:off x="-1761406" y="6151054"/>
            <a:ext cx="657225" cy="266700"/>
          </a:xfrm>
        </p:spPr>
        <p:txBody>
          <a:bodyPr/>
          <a:lstStyle/>
          <a:p>
            <a:pPr>
              <a:defRPr/>
            </a:pPr>
            <a:fld id="{1343D8A3-888E-4C33-A071-3C1629BD6C3B}"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 Security</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10</a:t>
            </a:fld>
            <a:endParaRPr lang="en-US" dirty="0"/>
          </a:p>
        </p:txBody>
      </p:sp>
      <p:sp>
        <p:nvSpPr>
          <p:cNvPr id="5" name="Rectangle 10"/>
          <p:cNvSpPr>
            <a:spLocks noChangeArrowheads="1"/>
          </p:cNvSpPr>
          <p:nvPr/>
        </p:nvSpPr>
        <p:spPr bwMode="auto">
          <a:xfrm>
            <a:off x="0" y="1020194"/>
            <a:ext cx="8716199" cy="3000821"/>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Tests are to be administered on a one-to-one basis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Test content is to be viewed only by those individuals directly responsible for test administration</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Test Administrators and Proctors should study the NSCAS Alternate Administration Manual (Located in the Teacher Test Booklets. Forms A and B have been specifically assigned to districts)</a:t>
            </a:r>
            <a:r>
              <a:rPr lang="en-US" sz="2000" b="0" dirty="0">
                <a:solidFill>
                  <a:srgbClr val="000099"/>
                </a:solidFill>
              </a:rPr>
              <a:t> </a:t>
            </a:r>
            <a:r>
              <a:rPr lang="en-US" sz="2000" b="0" dirty="0">
                <a:solidFill>
                  <a:srgbClr val="000099"/>
                </a:solidFill>
                <a:latin typeface="+mn-lt"/>
              </a:rPr>
              <a:t>and become familiar with the test format prior to test administration</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Do not discuss, disseminate, or otherwise reveal the contents of the test to anyone</a:t>
            </a:r>
            <a:endParaRPr lang="en-US" sz="2000" b="0" dirty="0">
              <a:solidFill>
                <a:schemeClr val="accent2">
                  <a:lumMod val="75000"/>
                </a:schemeClr>
              </a:solidFill>
              <a:latin typeface="+mn-lt"/>
            </a:endParaRPr>
          </a:p>
        </p:txBody>
      </p:sp>
      <p:sp>
        <p:nvSpPr>
          <p:cNvPr id="3" name="Slide Number Placeholder 3">
            <a:extLst>
              <a:ext uri="{FF2B5EF4-FFF2-40B4-BE49-F238E27FC236}">
                <a16:creationId xmlns:a16="http://schemas.microsoft.com/office/drawing/2014/main" id="{0134B7A6-AFB1-8F4D-6486-A1FAD13DF5A9}"/>
              </a:ext>
            </a:extLst>
          </p:cNvPr>
          <p:cNvSpPr txBox="1">
            <a:spLocks/>
          </p:cNvSpPr>
          <p:nvPr/>
        </p:nvSpPr>
        <p:spPr>
          <a:xfrm>
            <a:off x="-1861554" y="6155408"/>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10</a:t>
            </a:fld>
            <a:endParaRPr lang="en-US" dirty="0"/>
          </a:p>
        </p:txBody>
      </p:sp>
    </p:spTree>
    <p:extLst>
      <p:ext uri="{BB962C8B-B14F-4D97-AF65-F5344CB8AC3E}">
        <p14:creationId xmlns:p14="http://schemas.microsoft.com/office/powerpoint/2010/main" val="421070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2000"/>
                                        <p:tgtEl>
                                          <p:spTgt spid="5">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Grp="1" noChangeArrowheads="1"/>
          </p:cNvSpPr>
          <p:nvPr>
            <p:ph type="title"/>
          </p:nvPr>
        </p:nvSpPr>
        <p:spPr bwMode="auto">
          <a:xfrm>
            <a:off x="215900" y="350260"/>
            <a:ext cx="8473250"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 Security</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11</a:t>
            </a:fld>
            <a:endParaRPr lang="en-US" dirty="0"/>
          </a:p>
        </p:txBody>
      </p:sp>
      <p:sp>
        <p:nvSpPr>
          <p:cNvPr id="5" name="Rectangle 10"/>
          <p:cNvSpPr>
            <a:spLocks noChangeArrowheads="1"/>
          </p:cNvSpPr>
          <p:nvPr/>
        </p:nvSpPr>
        <p:spPr bwMode="auto">
          <a:xfrm>
            <a:off x="0" y="1226039"/>
            <a:ext cx="8716199" cy="2693045"/>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Do not keep, copy, reproduce, or use any test content</a:t>
            </a:r>
          </a:p>
          <a:p>
            <a:pPr marL="228600">
              <a:spcAft>
                <a:spcPct val="15000"/>
              </a:spcAft>
              <a:buClr>
                <a:srgbClr val="4F91CD"/>
              </a:buClr>
              <a:buSzPct val="150000"/>
            </a:pPr>
            <a:endParaRPr lang="en-US" sz="2000" dirty="0">
              <a:solidFill>
                <a:srgbClr val="000099"/>
              </a:solidFill>
              <a:latin typeface="+mn-lt"/>
            </a:endParaRPr>
          </a:p>
          <a:p>
            <a:pPr marL="571500" indent="-342900">
              <a:spcAft>
                <a:spcPct val="15000"/>
              </a:spcAft>
              <a:buClr>
                <a:srgbClr val="4F91CD"/>
              </a:buClr>
              <a:buSzPct val="150000"/>
              <a:buFont typeface="Wingdings" charset="2"/>
              <a:buChar char="§"/>
            </a:pPr>
            <a:r>
              <a:rPr lang="en-US" sz="2000" dirty="0">
                <a:solidFill>
                  <a:srgbClr val="C00000"/>
                </a:solidFill>
                <a:latin typeface="+mn-lt"/>
              </a:rPr>
              <a:t>All printed materials (i.e., Teacher Test Booklets/Manual, Student Test Booklets, and online test tickets) must be destroyed locally once the Test Administrator has confirmed the student’s answer have been successfully added to the DRC INSIGHT Test Engine</a:t>
            </a:r>
            <a:endParaRPr lang="en-US" sz="2000" dirty="0">
              <a:solidFill>
                <a:srgbClr val="000099"/>
              </a:solidFill>
              <a:latin typeface="+mn-lt"/>
            </a:endParaRPr>
          </a:p>
          <a:p>
            <a:pPr marL="571500" indent="-342900">
              <a:spcAft>
                <a:spcPct val="15000"/>
              </a:spcAft>
              <a:buClr>
                <a:srgbClr val="4F91CD"/>
              </a:buClr>
              <a:buSzPct val="150000"/>
              <a:buFont typeface="Wingdings" charset="2"/>
              <a:buChar char="§"/>
            </a:pPr>
            <a:r>
              <a:rPr lang="en-US" sz="2000" dirty="0">
                <a:solidFill>
                  <a:srgbClr val="C00000"/>
                </a:solidFill>
                <a:latin typeface="+mn-lt"/>
              </a:rPr>
              <a:t>All digital copies of files must be deleted/removed by the end of the testing window</a:t>
            </a:r>
          </a:p>
        </p:txBody>
      </p:sp>
      <p:pic>
        <p:nvPicPr>
          <p:cNvPr id="7" name="Picture 9" descr="C:\Users\vcook\AppData\Local\Microsoft\Windows\Temporary Internet Files\Content.IE5\A8LP590D\MC90044212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245" y="3219220"/>
            <a:ext cx="481965" cy="48196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9" descr="C:\Users\vcook\AppData\Local\Microsoft\Windows\Temporary Internet Files\Content.IE5\A8LP590D\MC90044212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246" y="1906084"/>
            <a:ext cx="481965" cy="48196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3">
            <a:extLst>
              <a:ext uri="{FF2B5EF4-FFF2-40B4-BE49-F238E27FC236}">
                <a16:creationId xmlns:a16="http://schemas.microsoft.com/office/drawing/2014/main" id="{DDE26068-4C9C-9F26-D0D9-E28878851023}"/>
              </a:ext>
            </a:extLst>
          </p:cNvPr>
          <p:cNvSpPr txBox="1">
            <a:spLocks/>
          </p:cNvSpPr>
          <p:nvPr/>
        </p:nvSpPr>
        <p:spPr>
          <a:xfrm>
            <a:off x="-1852846" y="6091101"/>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11</a:t>
            </a:fld>
            <a:endParaRPr lang="en-US" dirty="0"/>
          </a:p>
        </p:txBody>
      </p:sp>
    </p:spTree>
    <p:extLst>
      <p:ext uri="{BB962C8B-B14F-4D97-AF65-F5344CB8AC3E}">
        <p14:creationId xmlns:p14="http://schemas.microsoft.com/office/powerpoint/2010/main" val="140542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2000"/>
                                        <p:tgtEl>
                                          <p:spTgt spid="5">
                                            <p:txEl>
                                              <p:pRg st="2" end="2"/>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fade">
                                      <p:cBhvr>
                                        <p:cTn id="13" dur="2000"/>
                                        <p:tgtEl>
                                          <p:spTgt spid="5">
                                            <p:txEl>
                                              <p:pRg st="3" end="3"/>
                                            </p:txEl>
                                          </p:spTgt>
                                        </p:tgtEl>
                                      </p:cBhvr>
                                    </p:animEffect>
                                  </p:childTnLst>
                                </p:cTn>
                              </p:par>
                              <p:par>
                                <p:cTn id="14" presetID="1"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1000493"/>
            <a:ext cx="8712200" cy="3911840"/>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Students must not be left alone with test materials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Students cannot take test materials out of the testing site</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Do not coach or provide feedback in any way, including prompting or answering questions related to the contents of the test</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Do not alter, influence, or interfere with a test response in any way</a:t>
            </a:r>
          </a:p>
          <a:p>
            <a:pPr marL="228600">
              <a:spcAft>
                <a:spcPct val="15000"/>
              </a:spcAft>
              <a:buClr>
                <a:srgbClr val="4F91CD"/>
              </a:buClr>
              <a:buSzPct val="150000"/>
            </a:pPr>
            <a:endParaRPr lang="en-US" sz="2400" dirty="0">
              <a:solidFill>
                <a:srgbClr val="000099"/>
              </a:solidFill>
            </a:endParaRPr>
          </a:p>
          <a:p>
            <a:pPr marL="571500" indent="-342900">
              <a:spcAft>
                <a:spcPct val="15000"/>
              </a:spcAft>
              <a:buClr>
                <a:srgbClr val="4F91CD"/>
              </a:buClr>
              <a:buSzPct val="150000"/>
              <a:buFont typeface="Wingdings" charset="2"/>
              <a:buChar char="§"/>
            </a:pPr>
            <a:r>
              <a:rPr lang="en-US" sz="2000" dirty="0">
                <a:solidFill>
                  <a:srgbClr val="C00000"/>
                </a:solidFill>
                <a:latin typeface="+mn-lt"/>
              </a:rPr>
              <a:t>Refer to the </a:t>
            </a:r>
            <a:r>
              <a:rPr lang="en-US" sz="2000" i="1" dirty="0">
                <a:solidFill>
                  <a:srgbClr val="C00000"/>
                </a:solidFill>
                <a:latin typeface="+mn-lt"/>
              </a:rPr>
              <a:t>NSCAS Alternate Administration Manual </a:t>
            </a:r>
            <a:r>
              <a:rPr lang="en-US" sz="2000" i="1" dirty="0">
                <a:solidFill>
                  <a:srgbClr val="C00000"/>
                </a:solidFill>
                <a:latin typeface="+mj-lt"/>
              </a:rPr>
              <a:t>(Located in the Teacher Test Booklets. Forms A and B have been specifically assigned to districts)</a:t>
            </a:r>
            <a:r>
              <a:rPr lang="en-US" sz="2000" i="1" dirty="0">
                <a:solidFill>
                  <a:srgbClr val="C00000"/>
                </a:solidFill>
                <a:latin typeface="+mn-lt"/>
              </a:rPr>
              <a:t> </a:t>
            </a:r>
            <a:r>
              <a:rPr lang="en-US" sz="2000" dirty="0">
                <a:solidFill>
                  <a:srgbClr val="C00000"/>
                </a:solidFill>
                <a:latin typeface="+mn-lt"/>
              </a:rPr>
              <a:t>for complete Test Security procedures</a:t>
            </a:r>
          </a:p>
          <a:p>
            <a:pPr marL="685800" lvl="1">
              <a:spcAft>
                <a:spcPct val="15000"/>
              </a:spcAft>
              <a:buClr>
                <a:srgbClr val="4F91CD"/>
              </a:buClr>
              <a:buSzPct val="150000"/>
            </a:pPr>
            <a:endParaRPr lang="en-US" sz="2400" dirty="0">
              <a:solidFill>
                <a:schemeClr val="accent2">
                  <a:lumMod val="75000"/>
                </a:schemeClr>
              </a:solidFill>
            </a:endParaRPr>
          </a:p>
          <a:p>
            <a:pPr marL="685800" lvl="1" indent="320040">
              <a:spcAft>
                <a:spcPct val="15000"/>
              </a:spcAft>
              <a:buClr>
                <a:srgbClr val="4F91CD"/>
              </a:buClr>
              <a:buSzPct val="75000"/>
            </a:pPr>
            <a:endParaRPr lang="en-US" sz="1800" b="0" dirty="0"/>
          </a:p>
        </p:txBody>
      </p:sp>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 Security</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12</a:t>
            </a:fld>
            <a:endParaRPr lang="en-US" dirty="0"/>
          </a:p>
        </p:txBody>
      </p:sp>
      <p:pic>
        <p:nvPicPr>
          <p:cNvPr id="2057" name="Picture 9" descr="C:\Users\vcook\AppData\Local\Microsoft\Windows\Temporary Internet Files\Content.IE5\A8LP590D\MC90044212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47" y="3100931"/>
            <a:ext cx="481965" cy="48196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3">
            <a:extLst>
              <a:ext uri="{FF2B5EF4-FFF2-40B4-BE49-F238E27FC236}">
                <a16:creationId xmlns:a16="http://schemas.microsoft.com/office/drawing/2014/main" id="{4DC8B11A-62E5-07D3-BFA0-CAFB6C08F02B}"/>
              </a:ext>
            </a:extLst>
          </p:cNvPr>
          <p:cNvSpPr txBox="1">
            <a:spLocks/>
          </p:cNvSpPr>
          <p:nvPr/>
        </p:nvSpPr>
        <p:spPr>
          <a:xfrm>
            <a:off x="-1861555"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12</a:t>
            </a:fld>
            <a:endParaRPr lang="en-US" dirty="0"/>
          </a:p>
        </p:txBody>
      </p:sp>
    </p:spTree>
    <p:extLst>
      <p:ext uri="{BB962C8B-B14F-4D97-AF65-F5344CB8AC3E}">
        <p14:creationId xmlns:p14="http://schemas.microsoft.com/office/powerpoint/2010/main" val="216935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7">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871079"/>
            <a:ext cx="8723976" cy="3000821"/>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Students identified in ADVISER as taking the alternate assessment are pre-assigned to online test sessions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Students who weren’t pre-identified must be added to the DRC INSIGHT Portal Student Management application via the Multiple </a:t>
            </a:r>
            <a:r>
              <a:rPr lang="en-US" sz="2000" b="0" dirty="0">
                <a:solidFill>
                  <a:srgbClr val="000099"/>
                </a:solidFill>
                <a:latin typeface="+mj-lt"/>
              </a:rPr>
              <a:t>Students Upload (MSU) </a:t>
            </a:r>
            <a:r>
              <a:rPr lang="en-US" sz="2000" b="0" dirty="0">
                <a:solidFill>
                  <a:srgbClr val="000099"/>
                </a:solidFill>
                <a:latin typeface="+mn-lt"/>
              </a:rPr>
              <a:t>functionality</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Student Details are </a:t>
            </a:r>
            <a:r>
              <a:rPr lang="en-US" sz="2000" b="0" dirty="0" err="1">
                <a:solidFill>
                  <a:srgbClr val="000099"/>
                </a:solidFill>
                <a:latin typeface="+mn-lt"/>
              </a:rPr>
              <a:t>precoded</a:t>
            </a:r>
            <a:r>
              <a:rPr lang="en-US" sz="2000" b="0" dirty="0">
                <a:solidFill>
                  <a:srgbClr val="000099"/>
                </a:solidFill>
                <a:latin typeface="+mn-lt"/>
              </a:rPr>
              <a:t> for pre-identified students but must be entered for new students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Accommodations and Testing Codes must be entered into the DRC INSIGHT Portal Student Management application, when applicable</a:t>
            </a:r>
          </a:p>
        </p:txBody>
      </p:sp>
      <p:sp>
        <p:nvSpPr>
          <p:cNvPr id="6" name="Rectangle 12"/>
          <p:cNvSpPr>
            <a:spLocks noGrp="1" noChangeArrowheads="1"/>
          </p:cNvSpPr>
          <p:nvPr>
            <p:ph type="title"/>
          </p:nvPr>
        </p:nvSpPr>
        <p:spPr bwMode="auto">
          <a:xfrm>
            <a:off x="215900" y="180502"/>
            <a:ext cx="8585581"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Student Information</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13</a:t>
            </a:fld>
            <a:endParaRPr lang="en-US" dirty="0"/>
          </a:p>
        </p:txBody>
      </p:sp>
      <p:sp>
        <p:nvSpPr>
          <p:cNvPr id="5" name="Rectangle 4"/>
          <p:cNvSpPr/>
          <p:nvPr/>
        </p:nvSpPr>
        <p:spPr>
          <a:xfrm>
            <a:off x="210012" y="4393268"/>
            <a:ext cx="8723976" cy="707886"/>
          </a:xfrm>
          <a:prstGeom prst="rect">
            <a:avLst/>
          </a:prstGeom>
          <a:ln w="0">
            <a:solidFill>
              <a:srgbClr val="000099"/>
            </a:solidFill>
          </a:ln>
        </p:spPr>
        <p:txBody>
          <a:bodyPr wrap="square">
            <a:spAutoFit/>
          </a:bodyPr>
          <a:lstStyle/>
          <a:p>
            <a:pPr marL="0" lvl="1">
              <a:spcAft>
                <a:spcPct val="15000"/>
              </a:spcAft>
              <a:buClr>
                <a:srgbClr val="4F91CD"/>
              </a:buClr>
              <a:buSzPct val="150000"/>
            </a:pPr>
            <a:r>
              <a:rPr lang="en-US" sz="2000" dirty="0">
                <a:solidFill>
                  <a:srgbClr val="C00000"/>
                </a:solidFill>
                <a:latin typeface="+mn-lt"/>
              </a:rPr>
              <a:t>NOTE: Enter or edit student information and Testing Codes in the DRC INSIGHT Portal by May 7, 2025.</a:t>
            </a:r>
            <a:endParaRPr lang="en-US" sz="2000" b="0" dirty="0">
              <a:solidFill>
                <a:srgbClr val="C00000"/>
              </a:solidFill>
              <a:latin typeface="+mn-lt"/>
            </a:endParaRPr>
          </a:p>
        </p:txBody>
      </p:sp>
      <p:sp>
        <p:nvSpPr>
          <p:cNvPr id="3" name="Slide Number Placeholder 3">
            <a:extLst>
              <a:ext uri="{FF2B5EF4-FFF2-40B4-BE49-F238E27FC236}">
                <a16:creationId xmlns:a16="http://schemas.microsoft.com/office/drawing/2014/main" id="{C82E39FD-DE49-5955-473F-9001B7C26CD0}"/>
              </a:ext>
            </a:extLst>
          </p:cNvPr>
          <p:cNvSpPr txBox="1">
            <a:spLocks/>
          </p:cNvSpPr>
          <p:nvPr/>
        </p:nvSpPr>
        <p:spPr>
          <a:xfrm>
            <a:off x="-1861554"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13</a:t>
            </a:fld>
            <a:endParaRPr lang="en-US" dirty="0"/>
          </a:p>
        </p:txBody>
      </p:sp>
    </p:spTree>
    <p:extLst>
      <p:ext uri="{BB962C8B-B14F-4D97-AF65-F5344CB8AC3E}">
        <p14:creationId xmlns:p14="http://schemas.microsoft.com/office/powerpoint/2010/main" val="515802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1630248"/>
            <a:ext cx="8723978" cy="2739211"/>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panose="05000000000000000000" pitchFamily="2" charset="2"/>
              <a:buChar char="§"/>
            </a:pPr>
            <a:r>
              <a:rPr lang="en-US" sz="2000" dirty="0">
                <a:solidFill>
                  <a:srgbClr val="000099"/>
                </a:solidFill>
                <a:latin typeface="+mn-lt"/>
              </a:rPr>
              <a:t>To enter/edit Student Detail…</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Expand the “My Applications” dropdown at the top of the screen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“Student Management” application under “PARTICIPANT PREPARATION”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“Manage Students”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Use the filters on the Manage Students tab to find the student or students whose information you want to enter/edit and select the “Find Students” button</a:t>
            </a:r>
          </a:p>
        </p:txBody>
      </p:sp>
      <p:sp>
        <p:nvSpPr>
          <p:cNvPr id="6" name="Rectangle 12"/>
          <p:cNvSpPr>
            <a:spLocks noGrp="1" noChangeArrowheads="1"/>
          </p:cNvSpPr>
          <p:nvPr>
            <p:ph type="title"/>
          </p:nvPr>
        </p:nvSpPr>
        <p:spPr bwMode="auto">
          <a:xfrm>
            <a:off x="215900" y="350260"/>
            <a:ext cx="8594725" cy="1017146"/>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Student Management Student Detail</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14</a:t>
            </a:fld>
            <a:endParaRPr lang="en-US" dirty="0"/>
          </a:p>
        </p:txBody>
      </p:sp>
      <p:sp>
        <p:nvSpPr>
          <p:cNvPr id="3" name="Slide Number Placeholder 3">
            <a:extLst>
              <a:ext uri="{FF2B5EF4-FFF2-40B4-BE49-F238E27FC236}">
                <a16:creationId xmlns:a16="http://schemas.microsoft.com/office/drawing/2014/main" id="{1E7D119C-F3AC-9CDA-3D53-22F6265ACD81}"/>
              </a:ext>
            </a:extLst>
          </p:cNvPr>
          <p:cNvSpPr txBox="1">
            <a:spLocks/>
          </p:cNvSpPr>
          <p:nvPr/>
        </p:nvSpPr>
        <p:spPr>
          <a:xfrm>
            <a:off x="-1861555" y="6099810"/>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14</a:t>
            </a:fld>
            <a:endParaRPr lang="en-US" dirty="0"/>
          </a:p>
        </p:txBody>
      </p:sp>
    </p:spTree>
    <p:extLst>
      <p:ext uri="{BB962C8B-B14F-4D97-AF65-F5344CB8AC3E}">
        <p14:creationId xmlns:p14="http://schemas.microsoft.com/office/powerpoint/2010/main" val="89208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290677"/>
            <a:ext cx="8723963" cy="3708708"/>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panose="05000000000000000000" pitchFamily="2" charset="2"/>
              <a:buChar char="§"/>
            </a:pPr>
            <a:r>
              <a:rPr lang="en-US" sz="2000" u="sng" dirty="0">
                <a:solidFill>
                  <a:srgbClr val="000099"/>
                </a:solidFill>
                <a:latin typeface="+mn-lt"/>
              </a:rPr>
              <a:t>View/Edit Student Detail for Individual Students</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In the Manage Students search results, select the “View/Edit” button in the “Action” column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When the “Edit Student” window opens, select the “Student Detail”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Editable field include, Gender and Race/Ethnicity, use dropdowns to edit the details when applicable</a:t>
            </a:r>
          </a:p>
          <a:p>
            <a:pPr marL="1143000" lvl="2">
              <a:spcAft>
                <a:spcPct val="15000"/>
              </a:spcAft>
              <a:buClr>
                <a:srgbClr val="4F91CD"/>
              </a:buClr>
              <a:buSzPct val="150000"/>
            </a:pPr>
            <a:r>
              <a:rPr lang="en-US" sz="2000" dirty="0">
                <a:solidFill>
                  <a:srgbClr val="000099"/>
                </a:solidFill>
                <a:latin typeface="+mj-lt"/>
              </a:rPr>
              <a:t>NOTE: Users cannot edit fields in Student Detail that have an asterisk. If the Student Detail is incorrect, users are required to upload a new MSU</a:t>
            </a:r>
            <a:endParaRPr lang="en-US" sz="2000" b="0" dirty="0">
              <a:solidFill>
                <a:srgbClr val="000099"/>
              </a:solidFill>
              <a:latin typeface="+mj-lt"/>
            </a:endParaRP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“Save” button to return to your original search results</a:t>
            </a:r>
          </a:p>
        </p:txBody>
      </p:sp>
      <p:sp>
        <p:nvSpPr>
          <p:cNvPr id="6" name="Rectangle 12"/>
          <p:cNvSpPr>
            <a:spLocks noGrp="1" noChangeArrowheads="1"/>
          </p:cNvSpPr>
          <p:nvPr>
            <p:ph type="title"/>
          </p:nvPr>
        </p:nvSpPr>
        <p:spPr bwMode="auto">
          <a:xfrm>
            <a:off x="215900" y="243710"/>
            <a:ext cx="8594711" cy="997861"/>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Student Management Student Detail</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15</a:t>
            </a:fld>
            <a:endParaRPr lang="en-US" dirty="0"/>
          </a:p>
        </p:txBody>
      </p:sp>
      <p:sp>
        <p:nvSpPr>
          <p:cNvPr id="5" name="Rectangle 4"/>
          <p:cNvSpPr/>
          <p:nvPr/>
        </p:nvSpPr>
        <p:spPr>
          <a:xfrm>
            <a:off x="215900" y="5511939"/>
            <a:ext cx="7928214" cy="707886"/>
          </a:xfrm>
          <a:prstGeom prst="rect">
            <a:avLst/>
          </a:prstGeom>
          <a:ln w="0">
            <a:solidFill>
              <a:srgbClr val="000099"/>
            </a:solidFill>
          </a:ln>
        </p:spPr>
        <p:txBody>
          <a:bodyPr wrap="square">
            <a:spAutoFit/>
          </a:bodyPr>
          <a:lstStyle/>
          <a:p>
            <a:pPr marL="0" lvl="1">
              <a:spcAft>
                <a:spcPct val="15000"/>
              </a:spcAft>
              <a:buClr>
                <a:srgbClr val="4F91CD"/>
              </a:buClr>
              <a:buSzPct val="150000"/>
            </a:pPr>
            <a:r>
              <a:rPr lang="en-US" sz="2000" dirty="0">
                <a:solidFill>
                  <a:srgbClr val="C00000"/>
                </a:solidFill>
                <a:latin typeface="+mn-lt"/>
              </a:rPr>
              <a:t>Make sure to update information in ADVISER. NDE will verify student information before reporting. </a:t>
            </a:r>
          </a:p>
        </p:txBody>
      </p:sp>
      <p:sp>
        <p:nvSpPr>
          <p:cNvPr id="3" name="Slide Number Placeholder 3">
            <a:extLst>
              <a:ext uri="{FF2B5EF4-FFF2-40B4-BE49-F238E27FC236}">
                <a16:creationId xmlns:a16="http://schemas.microsoft.com/office/drawing/2014/main" id="{43DBB0C1-134B-DE7A-2CBB-1A53367E206B}"/>
              </a:ext>
            </a:extLst>
          </p:cNvPr>
          <p:cNvSpPr txBox="1">
            <a:spLocks/>
          </p:cNvSpPr>
          <p:nvPr/>
        </p:nvSpPr>
        <p:spPr>
          <a:xfrm>
            <a:off x="-1852846"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15</a:t>
            </a:fld>
            <a:endParaRPr lang="en-US" dirty="0"/>
          </a:p>
        </p:txBody>
      </p:sp>
    </p:spTree>
    <p:extLst>
      <p:ext uri="{BB962C8B-B14F-4D97-AF65-F5344CB8AC3E}">
        <p14:creationId xmlns:p14="http://schemas.microsoft.com/office/powerpoint/2010/main" val="325323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par>
                                <p:cTn id="20" presetID="10" presetClass="entr" presetSubtype="0" fill="hold" nodeType="withEffect">
                                  <p:stCondLst>
                                    <p:cond delay="500"/>
                                  </p:stCondLst>
                                  <p:childTnLst>
                                    <p:set>
                                      <p:cBhvr>
                                        <p:cTn id="21" dur="1" fill="hold">
                                          <p:stCondLst>
                                            <p:cond delay="0"/>
                                          </p:stCondLst>
                                        </p:cTn>
                                        <p:tgtEl>
                                          <p:spTgt spid="21507">
                                            <p:txEl>
                                              <p:pRg st="5" end="5"/>
                                            </p:txEl>
                                          </p:spTgt>
                                        </p:tgtEl>
                                        <p:attrNameLst>
                                          <p:attrName>style.visibility</p:attrName>
                                        </p:attrNameLst>
                                      </p:cBhvr>
                                      <p:to>
                                        <p:strVal val="visible"/>
                                      </p:to>
                                    </p:set>
                                    <p:animEffect transition="in" filter="fade">
                                      <p:cBhvr>
                                        <p:cTn id="22" dur="2000"/>
                                        <p:tgtEl>
                                          <p:spTgt spid="2150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262053"/>
            <a:ext cx="8879806" cy="2693045"/>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Accommodations for students with IEP or 504 Plans and English Language Learners must be reported in the DRC INSIGHT Portal Student Management application</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Refer to the </a:t>
            </a:r>
            <a:r>
              <a:rPr lang="en-US" sz="2000" b="0" i="1" dirty="0">
                <a:solidFill>
                  <a:srgbClr val="000099"/>
                </a:solidFill>
                <a:latin typeface="+mn-lt"/>
              </a:rPr>
              <a:t>NSCAS Accessibility Manual</a:t>
            </a:r>
            <a:r>
              <a:rPr lang="en-US" sz="2000" b="0" dirty="0">
                <a:solidFill>
                  <a:srgbClr val="000099"/>
                </a:solidFill>
                <a:latin typeface="+mn-lt"/>
              </a:rPr>
              <a:t> on the NDE website for information on how to select, administer, and evaluate use of accessibility supports for instruction and assessment</a:t>
            </a:r>
          </a:p>
          <a:p>
            <a:pPr marL="571500">
              <a:spcAft>
                <a:spcPct val="15000"/>
              </a:spcAft>
              <a:buClr>
                <a:srgbClr val="4F91CD"/>
              </a:buClr>
              <a:buSzPct val="150000"/>
            </a:pPr>
            <a:endParaRPr lang="en-US" sz="2000" dirty="0">
              <a:solidFill>
                <a:schemeClr val="accent2">
                  <a:lumMod val="75000"/>
                </a:schemeClr>
              </a:solidFill>
              <a:latin typeface="+mn-lt"/>
            </a:endParaRPr>
          </a:p>
          <a:p>
            <a:pPr marL="228600" algn="ctr">
              <a:spcAft>
                <a:spcPct val="15000"/>
              </a:spcAft>
              <a:buClr>
                <a:srgbClr val="4F91CD"/>
              </a:buClr>
              <a:buSzPct val="150000"/>
            </a:pPr>
            <a:r>
              <a:rPr lang="en-US" sz="2000" u="sng" dirty="0">
                <a:latin typeface="+mn-lt"/>
                <a:hlinkClick r:id="rId3"/>
              </a:rPr>
              <a:t>https://www.education.ne.gov/assessment/nscas-system/#nscas-accessibility</a:t>
            </a:r>
            <a:endParaRPr lang="en-US" sz="2000" dirty="0">
              <a:solidFill>
                <a:schemeClr val="accent2">
                  <a:lumMod val="75000"/>
                </a:schemeClr>
              </a:solidFill>
              <a:latin typeface="+mn-lt"/>
            </a:endParaRPr>
          </a:p>
        </p:txBody>
      </p:sp>
      <p:sp>
        <p:nvSpPr>
          <p:cNvPr id="6" name="Rectangle 12"/>
          <p:cNvSpPr>
            <a:spLocks noGrp="1" noChangeArrowheads="1"/>
          </p:cNvSpPr>
          <p:nvPr>
            <p:ph type="title"/>
          </p:nvPr>
        </p:nvSpPr>
        <p:spPr bwMode="auto">
          <a:xfrm>
            <a:off x="215900" y="350261"/>
            <a:ext cx="8737599" cy="564140"/>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Accommodations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16</a:t>
            </a:fld>
            <a:endParaRPr lang="en-US" dirty="0"/>
          </a:p>
        </p:txBody>
      </p:sp>
      <p:sp>
        <p:nvSpPr>
          <p:cNvPr id="3" name="Slide Number Placeholder 3">
            <a:extLst>
              <a:ext uri="{FF2B5EF4-FFF2-40B4-BE49-F238E27FC236}">
                <a16:creationId xmlns:a16="http://schemas.microsoft.com/office/drawing/2014/main" id="{94BA2043-152D-0378-959F-68ECEF87D465}"/>
              </a:ext>
            </a:extLst>
          </p:cNvPr>
          <p:cNvSpPr txBox="1">
            <a:spLocks/>
          </p:cNvSpPr>
          <p:nvPr/>
        </p:nvSpPr>
        <p:spPr>
          <a:xfrm>
            <a:off x="-1852846" y="6134644"/>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16</a:t>
            </a:fld>
            <a:endParaRPr lang="en-US" dirty="0"/>
          </a:p>
        </p:txBody>
      </p:sp>
    </p:spTree>
    <p:extLst>
      <p:ext uri="{BB962C8B-B14F-4D97-AF65-F5344CB8AC3E}">
        <p14:creationId xmlns:p14="http://schemas.microsoft.com/office/powerpoint/2010/main" val="103060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313723"/>
            <a:ext cx="8362336" cy="2693045"/>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dirty="0">
                <a:solidFill>
                  <a:srgbClr val="000099"/>
                </a:solidFill>
                <a:latin typeface="+mn-lt"/>
              </a:rPr>
              <a:t>No</a:t>
            </a:r>
            <a:r>
              <a:rPr lang="en-US" sz="2000" b="0" dirty="0">
                <a:solidFill>
                  <a:srgbClr val="000099"/>
                </a:solidFill>
                <a:latin typeface="+mn-lt"/>
              </a:rPr>
              <a:t> accommodated versions (Braille and Large Print) of the NSCAS Alternate assessment are provided</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Districts may provide tests in large print or another format that supports the student’s primary mode of communication</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Districts must securely destroy any tests provided in these formats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NDE does not provide manipulatives/objects for the NSCAS Alternate tests, but they are allowed if their use is a normal part of a student’s instruction and in the student’s IEP</a:t>
            </a:r>
          </a:p>
        </p:txBody>
      </p:sp>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Accommodated Testing Materials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17</a:t>
            </a:fld>
            <a:endParaRPr lang="en-US" dirty="0"/>
          </a:p>
        </p:txBody>
      </p:sp>
      <p:sp>
        <p:nvSpPr>
          <p:cNvPr id="3" name="Slide Number Placeholder 3">
            <a:extLst>
              <a:ext uri="{FF2B5EF4-FFF2-40B4-BE49-F238E27FC236}">
                <a16:creationId xmlns:a16="http://schemas.microsoft.com/office/drawing/2014/main" id="{67D7E741-454A-057A-6BD0-1937E51A18A5}"/>
              </a:ext>
            </a:extLst>
          </p:cNvPr>
          <p:cNvSpPr txBox="1">
            <a:spLocks/>
          </p:cNvSpPr>
          <p:nvPr/>
        </p:nvSpPr>
        <p:spPr>
          <a:xfrm>
            <a:off x="-1852846" y="6125936"/>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17</a:t>
            </a:fld>
            <a:endParaRPr lang="en-US" dirty="0"/>
          </a:p>
        </p:txBody>
      </p:sp>
    </p:spTree>
    <p:extLst>
      <p:ext uri="{BB962C8B-B14F-4D97-AF65-F5344CB8AC3E}">
        <p14:creationId xmlns:p14="http://schemas.microsoft.com/office/powerpoint/2010/main" val="74158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1" y="1702626"/>
            <a:ext cx="8723978" cy="2908489"/>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panose="05000000000000000000" pitchFamily="2" charset="2"/>
              <a:buChar char="§"/>
            </a:pPr>
            <a:r>
              <a:rPr lang="en-US" sz="2000" dirty="0">
                <a:solidFill>
                  <a:srgbClr val="000099"/>
                </a:solidFill>
                <a:latin typeface="+mn-lt"/>
              </a:rPr>
              <a:t>Report the following accommodations in the DRC INSIGHT Portal Student Management application, when applicable</a:t>
            </a:r>
          </a:p>
          <a:p>
            <a:pPr marL="1257300" lvl="2" indent="-342900">
              <a:buClr>
                <a:srgbClr val="4F91CD"/>
              </a:buClr>
              <a:buFont typeface="Arial" panose="020B0604020202020204" pitchFamily="34" charset="0"/>
              <a:buChar char="•"/>
            </a:pPr>
            <a:r>
              <a:rPr lang="en-US" sz="2000" u="sng" dirty="0">
                <a:solidFill>
                  <a:srgbClr val="000099"/>
                </a:solidFill>
                <a:latin typeface="+mn-lt"/>
              </a:rPr>
              <a:t>Paper/Pencil</a:t>
            </a:r>
            <a:r>
              <a:rPr lang="en-US" sz="2000" b="0" dirty="0">
                <a:solidFill>
                  <a:srgbClr val="000099"/>
                </a:solidFill>
                <a:latin typeface="+mn-lt"/>
              </a:rPr>
              <a:t>—paper/pencil test instead of online format</a:t>
            </a:r>
          </a:p>
          <a:p>
            <a:pPr marL="1257300" lvl="2" indent="-342900">
              <a:buClr>
                <a:srgbClr val="4F91CD"/>
              </a:buClr>
              <a:buFont typeface="Arial" panose="020B0604020202020204" pitchFamily="34" charset="0"/>
              <a:buChar char="•"/>
            </a:pPr>
            <a:r>
              <a:rPr lang="en-US" sz="2000" u="sng" dirty="0">
                <a:solidFill>
                  <a:srgbClr val="000099"/>
                </a:solidFill>
                <a:latin typeface="+mn-lt"/>
              </a:rPr>
              <a:t>Mathematical Supports</a:t>
            </a:r>
            <a:r>
              <a:rPr lang="en-US" sz="2000" b="0" dirty="0">
                <a:solidFill>
                  <a:srgbClr val="000099"/>
                </a:solidFill>
                <a:latin typeface="+mn-lt"/>
              </a:rPr>
              <a:t>—abacus, calculation device, number line, addition/multiplication charts, etc.</a:t>
            </a:r>
          </a:p>
          <a:p>
            <a:pPr marL="1257300" lvl="2" indent="-342900">
              <a:buClr>
                <a:srgbClr val="4F91CD"/>
              </a:buClr>
              <a:buFont typeface="Arial" panose="020B0604020202020204" pitchFamily="34" charset="0"/>
              <a:buChar char="•"/>
            </a:pPr>
            <a:r>
              <a:rPr lang="en-US" sz="2000" u="sng" dirty="0">
                <a:solidFill>
                  <a:srgbClr val="000099"/>
                </a:solidFill>
                <a:latin typeface="+mn-lt"/>
              </a:rPr>
              <a:t>Assistive Technology</a:t>
            </a:r>
            <a:r>
              <a:rPr lang="en-US" sz="2000" b="0" dirty="0">
                <a:solidFill>
                  <a:srgbClr val="000099"/>
                </a:solidFill>
                <a:latin typeface="+mn-lt"/>
              </a:rPr>
              <a:t>—alternate response options, word processor or similar keyboarding device used to respond to items</a:t>
            </a:r>
          </a:p>
          <a:p>
            <a:pPr marL="1257300" lvl="2" indent="-342900">
              <a:buClr>
                <a:srgbClr val="4F91CD"/>
              </a:buClr>
              <a:buFont typeface="Arial" panose="020B0604020202020204" pitchFamily="34" charset="0"/>
              <a:buChar char="•"/>
            </a:pPr>
            <a:r>
              <a:rPr lang="en-US" sz="2000" u="sng" dirty="0">
                <a:solidFill>
                  <a:srgbClr val="000099"/>
                </a:solidFill>
                <a:latin typeface="+mn-lt"/>
              </a:rPr>
              <a:t>Specialized presentation of test</a:t>
            </a:r>
            <a:r>
              <a:rPr lang="en-US" sz="2000" b="0" dirty="0">
                <a:solidFill>
                  <a:srgbClr val="000099"/>
                </a:solidFill>
                <a:latin typeface="+mn-lt"/>
              </a:rPr>
              <a:t>—colored paper, tactile graphics, color overlay, magnification device, background color, etc.</a:t>
            </a:r>
          </a:p>
        </p:txBody>
      </p:sp>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IEP Accommodations to be Reported</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18</a:t>
            </a:fld>
            <a:endParaRPr lang="en-US" dirty="0"/>
          </a:p>
        </p:txBody>
      </p:sp>
      <p:sp>
        <p:nvSpPr>
          <p:cNvPr id="3" name="Slide Number Placeholder 3">
            <a:extLst>
              <a:ext uri="{FF2B5EF4-FFF2-40B4-BE49-F238E27FC236}">
                <a16:creationId xmlns:a16="http://schemas.microsoft.com/office/drawing/2014/main" id="{B61EB06B-1BB1-E654-F27C-46E2D8133728}"/>
              </a:ext>
            </a:extLst>
          </p:cNvPr>
          <p:cNvSpPr txBox="1">
            <a:spLocks/>
          </p:cNvSpPr>
          <p:nvPr/>
        </p:nvSpPr>
        <p:spPr>
          <a:xfrm>
            <a:off x="-1852846" y="6108519"/>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18</a:t>
            </a:fld>
            <a:endParaRPr lang="en-US" dirty="0"/>
          </a:p>
        </p:txBody>
      </p:sp>
    </p:spTree>
    <p:extLst>
      <p:ext uri="{BB962C8B-B14F-4D97-AF65-F5344CB8AC3E}">
        <p14:creationId xmlns:p14="http://schemas.microsoft.com/office/powerpoint/2010/main" val="367615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1" y="1802319"/>
            <a:ext cx="8723978" cy="3093154"/>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panose="05000000000000000000" pitchFamily="2" charset="2"/>
              <a:buChar char="§"/>
            </a:pPr>
            <a:r>
              <a:rPr lang="en-US" sz="2000" dirty="0">
                <a:solidFill>
                  <a:srgbClr val="000099"/>
                </a:solidFill>
                <a:latin typeface="+mn-lt"/>
              </a:rPr>
              <a:t>To enter/edit a student’s accommodations…</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Expand the “My Applications” dropdown at the top of the screen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“Student Management” application under “PARTICIPANT PREPARATION”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“Manage Students”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Use the filters on the Manage Students tab to find the student or students whose accommodations you want to enter/edit and select the “Find Students” button</a:t>
            </a:r>
          </a:p>
          <a:p>
            <a:pPr marL="685800" indent="-457200">
              <a:spcAft>
                <a:spcPct val="15000"/>
              </a:spcAft>
              <a:buClr>
                <a:srgbClr val="4F91CD"/>
              </a:buClr>
              <a:buSzPct val="150000"/>
              <a:buFont typeface="Wingdings" panose="05000000000000000000" pitchFamily="2" charset="2"/>
              <a:buChar char="§"/>
            </a:pPr>
            <a:r>
              <a:rPr lang="en-US" sz="2000" dirty="0">
                <a:solidFill>
                  <a:srgbClr val="000099"/>
                </a:solidFill>
                <a:latin typeface="+mn-lt"/>
              </a:rPr>
              <a:t>There are two options for updating accommodations</a:t>
            </a:r>
          </a:p>
        </p:txBody>
      </p:sp>
      <p:sp>
        <p:nvSpPr>
          <p:cNvPr id="6" name="Rectangle 12"/>
          <p:cNvSpPr>
            <a:spLocks noGrp="1" noChangeArrowheads="1"/>
          </p:cNvSpPr>
          <p:nvPr>
            <p:ph type="title"/>
          </p:nvPr>
        </p:nvSpPr>
        <p:spPr bwMode="auto">
          <a:xfrm>
            <a:off x="215900" y="350260"/>
            <a:ext cx="8594725" cy="1008757"/>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Student Management Accommodations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19</a:t>
            </a:fld>
            <a:endParaRPr lang="en-US" dirty="0"/>
          </a:p>
        </p:txBody>
      </p:sp>
      <p:sp>
        <p:nvSpPr>
          <p:cNvPr id="3" name="Slide Number Placeholder 3">
            <a:extLst>
              <a:ext uri="{FF2B5EF4-FFF2-40B4-BE49-F238E27FC236}">
                <a16:creationId xmlns:a16="http://schemas.microsoft.com/office/drawing/2014/main" id="{48AF715D-744B-9D35-7CD1-F56DB9A7F732}"/>
              </a:ext>
            </a:extLst>
          </p:cNvPr>
          <p:cNvSpPr txBox="1">
            <a:spLocks/>
          </p:cNvSpPr>
          <p:nvPr/>
        </p:nvSpPr>
        <p:spPr>
          <a:xfrm>
            <a:off x="-1844138" y="6134644"/>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19</a:t>
            </a:fld>
            <a:endParaRPr lang="en-US" dirty="0"/>
          </a:p>
        </p:txBody>
      </p:sp>
    </p:spTree>
    <p:extLst>
      <p:ext uri="{BB962C8B-B14F-4D97-AF65-F5344CB8AC3E}">
        <p14:creationId xmlns:p14="http://schemas.microsoft.com/office/powerpoint/2010/main" val="150401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par>
                                <p:cTn id="20" presetID="10" presetClass="entr" presetSubtype="0" fill="hold" nodeType="withEffect">
                                  <p:stCondLst>
                                    <p:cond delay="500"/>
                                  </p:stCondLst>
                                  <p:childTnLst>
                                    <p:set>
                                      <p:cBhvr>
                                        <p:cTn id="21" dur="1" fill="hold">
                                          <p:stCondLst>
                                            <p:cond delay="0"/>
                                          </p:stCondLst>
                                        </p:cTn>
                                        <p:tgtEl>
                                          <p:spTgt spid="21507">
                                            <p:txEl>
                                              <p:pRg st="5" end="5"/>
                                            </p:txEl>
                                          </p:spTgt>
                                        </p:tgtEl>
                                        <p:attrNameLst>
                                          <p:attrName>style.visibility</p:attrName>
                                        </p:attrNameLst>
                                      </p:cBhvr>
                                      <p:to>
                                        <p:strVal val="visible"/>
                                      </p:to>
                                    </p:set>
                                    <p:animEffect transition="in" filter="fade">
                                      <p:cBhvr>
                                        <p:cTn id="22" dur="20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E2E77A2-DA0E-C47E-B1C8-EEECF4E8DC43}"/>
              </a:ext>
            </a:extLst>
          </p:cNvPr>
          <p:cNvSpPr>
            <a:spLocks noGrp="1"/>
          </p:cNvSpPr>
          <p:nvPr>
            <p:ph type="subTitle" idx="1"/>
          </p:nvPr>
        </p:nvSpPr>
        <p:spPr>
          <a:xfrm>
            <a:off x="343949" y="1108025"/>
            <a:ext cx="7663343" cy="4258302"/>
          </a:xfrm>
        </p:spPr>
        <p:txBody>
          <a:bodyPr/>
          <a:lstStyle/>
          <a:p>
            <a:pPr marL="342900" indent="-342900" algn="l">
              <a:spcAft>
                <a:spcPts val="1200"/>
              </a:spcAft>
              <a:buClr>
                <a:srgbClr val="4F91CD"/>
              </a:buClr>
              <a:buFont typeface="Wingdings" panose="05000000000000000000" pitchFamily="2" charset="2"/>
              <a:buChar char="§"/>
            </a:pPr>
            <a:r>
              <a:rPr lang="en-US" sz="2400" dirty="0">
                <a:solidFill>
                  <a:srgbClr val="000099"/>
                </a:solidFill>
                <a:latin typeface="Calibri" panose="020F0502020204030204" pitchFamily="34" charset="0"/>
                <a:cs typeface="Calibri" panose="020F0502020204030204" pitchFamily="34" charset="0"/>
              </a:rPr>
              <a:t>Key Dates</a:t>
            </a:r>
          </a:p>
          <a:p>
            <a:pPr marL="342900" indent="-342900" algn="l">
              <a:spcAft>
                <a:spcPts val="1200"/>
              </a:spcAft>
              <a:buClr>
                <a:srgbClr val="4F91CD"/>
              </a:buClr>
              <a:buFont typeface="Wingdings" panose="05000000000000000000" pitchFamily="2" charset="2"/>
              <a:buChar char="§"/>
            </a:pPr>
            <a:r>
              <a:rPr lang="en-US" sz="2400" dirty="0">
                <a:solidFill>
                  <a:srgbClr val="000099"/>
                </a:solidFill>
                <a:latin typeface="Calibri" panose="020F0502020204030204" pitchFamily="34" charset="0"/>
                <a:cs typeface="Calibri" panose="020F0502020204030204" pitchFamily="34" charset="0"/>
              </a:rPr>
              <a:t>DRC INSIGHT Portal</a:t>
            </a:r>
          </a:p>
          <a:p>
            <a:pPr marL="342900" indent="-342900" algn="l">
              <a:spcAft>
                <a:spcPts val="1200"/>
              </a:spcAft>
              <a:buClr>
                <a:srgbClr val="4F91CD"/>
              </a:buClr>
              <a:buFont typeface="Wingdings" panose="05000000000000000000" pitchFamily="2" charset="2"/>
              <a:buChar char="§"/>
            </a:pPr>
            <a:r>
              <a:rPr lang="en-US" sz="2400" dirty="0">
                <a:solidFill>
                  <a:srgbClr val="000099"/>
                </a:solidFill>
                <a:latin typeface="Calibri" panose="020F0502020204030204" pitchFamily="34" charset="0"/>
                <a:cs typeface="Calibri" panose="020F0502020204030204" pitchFamily="34" charset="0"/>
              </a:rPr>
              <a:t>Support Resources </a:t>
            </a:r>
          </a:p>
          <a:p>
            <a:pPr marL="342900" indent="-342900" algn="l">
              <a:spcAft>
                <a:spcPts val="1200"/>
              </a:spcAft>
              <a:buClr>
                <a:srgbClr val="4F91CD"/>
              </a:buClr>
              <a:buFont typeface="Wingdings" panose="05000000000000000000" pitchFamily="2" charset="2"/>
              <a:buChar char="§"/>
            </a:pPr>
            <a:r>
              <a:rPr lang="en-US" sz="2400" dirty="0">
                <a:solidFill>
                  <a:srgbClr val="000099"/>
                </a:solidFill>
                <a:latin typeface="Calibri" panose="020F0502020204030204" pitchFamily="34" charset="0"/>
                <a:cs typeface="Calibri" panose="020F0502020204030204" pitchFamily="34" charset="0"/>
              </a:rPr>
              <a:t>DRC INSIGHT Portal Demonstration</a:t>
            </a:r>
          </a:p>
          <a:p>
            <a:pPr marL="342900" indent="-342900" algn="l">
              <a:spcAft>
                <a:spcPts val="1200"/>
              </a:spcAft>
              <a:buClr>
                <a:srgbClr val="4F91CD"/>
              </a:buClr>
              <a:buFont typeface="Wingdings" panose="05000000000000000000" pitchFamily="2" charset="2"/>
              <a:buChar char="§"/>
            </a:pPr>
            <a:r>
              <a:rPr lang="en-US" sz="2400" dirty="0">
                <a:solidFill>
                  <a:srgbClr val="000099"/>
                </a:solidFill>
                <a:latin typeface="Calibri" panose="020F0502020204030204" pitchFamily="34" charset="0"/>
                <a:cs typeface="Calibri" panose="020F0502020204030204" pitchFamily="34" charset="0"/>
              </a:rPr>
              <a:t>Questions and Answers</a:t>
            </a:r>
          </a:p>
          <a:p>
            <a:pPr algn="l"/>
            <a:endParaRPr lang="en-US" dirty="0"/>
          </a:p>
        </p:txBody>
      </p:sp>
      <p:sp>
        <p:nvSpPr>
          <p:cNvPr id="4" name="Slide Number Placeholder 3">
            <a:extLst>
              <a:ext uri="{FF2B5EF4-FFF2-40B4-BE49-F238E27FC236}">
                <a16:creationId xmlns:a16="http://schemas.microsoft.com/office/drawing/2014/main" id="{D55048C7-118E-C6F8-858F-E14715605784}"/>
              </a:ext>
            </a:extLst>
          </p:cNvPr>
          <p:cNvSpPr>
            <a:spLocks noGrp="1"/>
          </p:cNvSpPr>
          <p:nvPr>
            <p:ph type="sldNum" sz="quarter" idx="10"/>
          </p:nvPr>
        </p:nvSpPr>
        <p:spPr/>
        <p:txBody>
          <a:bodyPr/>
          <a:lstStyle/>
          <a:p>
            <a:pPr>
              <a:defRPr/>
            </a:pPr>
            <a:fld id="{1343D8A3-888E-4C33-A071-3C1629BD6C3B}" type="slidenum">
              <a:rPr lang="en-US" smtClean="0"/>
              <a:pPr>
                <a:defRPr/>
              </a:pPr>
              <a:t>2</a:t>
            </a:fld>
            <a:endParaRPr lang="en-US" dirty="0"/>
          </a:p>
        </p:txBody>
      </p:sp>
      <p:sp>
        <p:nvSpPr>
          <p:cNvPr id="5" name="Rectangle 12">
            <a:extLst>
              <a:ext uri="{FF2B5EF4-FFF2-40B4-BE49-F238E27FC236}">
                <a16:creationId xmlns:a16="http://schemas.microsoft.com/office/drawing/2014/main" id="{8E90B9D8-6A48-15CD-7EA9-36B176188300}"/>
              </a:ext>
            </a:extLst>
          </p:cNvPr>
          <p:cNvSpPr txBox="1">
            <a:spLocks noChangeArrowheads="1"/>
          </p:cNvSpPr>
          <p:nvPr/>
        </p:nvSpPr>
        <p:spPr bwMode="auto">
          <a:xfrm>
            <a:off x="343949" y="260059"/>
            <a:ext cx="7955470" cy="582783"/>
          </a:xfrm>
          <a:prstGeom prst="rect">
            <a:avLst/>
          </a:prstGeom>
          <a:solidFill>
            <a:srgbClr val="C00000"/>
          </a:solidFill>
          <a:ln>
            <a:miter lim="800000"/>
            <a:headEnd/>
            <a:tailEnd/>
          </a:ln>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3000" b="1" kern="0" dirty="0">
                <a:solidFill>
                  <a:schemeClr val="bg1"/>
                </a:solidFill>
                <a:latin typeface="Calibri" panose="020F0502020204030204" pitchFamily="34" charset="0"/>
                <a:cs typeface="Calibri" panose="020F0502020204030204" pitchFamily="34" charset="0"/>
              </a:rPr>
              <a:t>Topics</a:t>
            </a:r>
            <a:endParaRPr lang="en-US" sz="3000" b="0" kern="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27918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1" y="1450273"/>
            <a:ext cx="8594718" cy="3046988"/>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panose="05000000000000000000" pitchFamily="2" charset="2"/>
              <a:buChar char="§"/>
            </a:pPr>
            <a:r>
              <a:rPr lang="en-US" sz="2000" u="sng" dirty="0">
                <a:solidFill>
                  <a:srgbClr val="000099"/>
                </a:solidFill>
                <a:latin typeface="+mn-lt"/>
              </a:rPr>
              <a:t>OPTION 1: Enter/Edit for Individual Students</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In the Manage Students search results, select the “View/Edit” button in the “Action” column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When the “Edit Student” window opens, select the “Accommodations”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checkbox next to each applicable accommodation; Note that you must report the accommodation for each subject tested, as accommodations may vary by subject</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“Save” button to return to your original search results</a:t>
            </a:r>
          </a:p>
        </p:txBody>
      </p:sp>
      <p:sp>
        <p:nvSpPr>
          <p:cNvPr id="6" name="Rectangle 12"/>
          <p:cNvSpPr>
            <a:spLocks noGrp="1" noChangeArrowheads="1"/>
          </p:cNvSpPr>
          <p:nvPr>
            <p:ph type="title"/>
          </p:nvPr>
        </p:nvSpPr>
        <p:spPr bwMode="auto">
          <a:xfrm>
            <a:off x="215900" y="313684"/>
            <a:ext cx="8594718" cy="986044"/>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Student Management Accommodations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20</a:t>
            </a:fld>
            <a:endParaRPr lang="en-US" dirty="0"/>
          </a:p>
        </p:txBody>
      </p:sp>
      <p:sp>
        <p:nvSpPr>
          <p:cNvPr id="5" name="Rectangle 4"/>
          <p:cNvSpPr/>
          <p:nvPr/>
        </p:nvSpPr>
        <p:spPr>
          <a:xfrm>
            <a:off x="215900" y="4850386"/>
            <a:ext cx="8114995" cy="707886"/>
          </a:xfrm>
          <a:prstGeom prst="rect">
            <a:avLst/>
          </a:prstGeom>
          <a:ln w="0">
            <a:solidFill>
              <a:srgbClr val="000099"/>
            </a:solidFill>
          </a:ln>
        </p:spPr>
        <p:txBody>
          <a:bodyPr wrap="square">
            <a:spAutoFit/>
          </a:bodyPr>
          <a:lstStyle/>
          <a:p>
            <a:pPr marL="0" lvl="1">
              <a:spcAft>
                <a:spcPct val="15000"/>
              </a:spcAft>
              <a:buClr>
                <a:srgbClr val="4F91CD"/>
              </a:buClr>
              <a:buSzPct val="150000"/>
            </a:pPr>
            <a:r>
              <a:rPr lang="en-US" sz="2000" dirty="0">
                <a:solidFill>
                  <a:srgbClr val="C00000"/>
                </a:solidFill>
                <a:latin typeface="+mn-lt"/>
              </a:rPr>
              <a:t>Enter or edit accommodations by the last day of the NSCAS Alternate Testing Window—May 7.</a:t>
            </a:r>
            <a:endParaRPr lang="en-US" sz="2000" b="0" dirty="0">
              <a:solidFill>
                <a:srgbClr val="C00000"/>
              </a:solidFill>
              <a:latin typeface="+mn-lt"/>
            </a:endParaRPr>
          </a:p>
        </p:txBody>
      </p:sp>
      <p:sp>
        <p:nvSpPr>
          <p:cNvPr id="3" name="Slide Number Placeholder 3">
            <a:extLst>
              <a:ext uri="{FF2B5EF4-FFF2-40B4-BE49-F238E27FC236}">
                <a16:creationId xmlns:a16="http://schemas.microsoft.com/office/drawing/2014/main" id="{433A5EDB-2351-1395-1D73-74722A55CE4C}"/>
              </a:ext>
            </a:extLst>
          </p:cNvPr>
          <p:cNvSpPr txBox="1">
            <a:spLocks/>
          </p:cNvSpPr>
          <p:nvPr/>
        </p:nvSpPr>
        <p:spPr>
          <a:xfrm>
            <a:off x="-1844137" y="6125936"/>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20</a:t>
            </a:fld>
            <a:endParaRPr lang="en-US" dirty="0"/>
          </a:p>
        </p:txBody>
      </p:sp>
    </p:spTree>
    <p:extLst>
      <p:ext uri="{BB962C8B-B14F-4D97-AF65-F5344CB8AC3E}">
        <p14:creationId xmlns:p14="http://schemas.microsoft.com/office/powerpoint/2010/main" val="249880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1" y="1840421"/>
            <a:ext cx="8594722" cy="2739211"/>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panose="05000000000000000000" pitchFamily="2" charset="2"/>
              <a:buChar char="§"/>
            </a:pPr>
            <a:r>
              <a:rPr lang="en-US" sz="2000" u="sng" dirty="0">
                <a:solidFill>
                  <a:srgbClr val="000099"/>
                </a:solidFill>
                <a:latin typeface="+mn-lt"/>
              </a:rPr>
              <a:t>OPTION 2: Assign the Same Accommodation(s) to Multiple Students</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In your search results, check the boxes to the left of the students’ names for all the students whose accommodations you want to update</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“Update Accommodations” button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checkbox next to each applicable accommodation shown in the “Update Accommodations for Multiple Students” window</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“Save” button to return to your original search results</a:t>
            </a:r>
          </a:p>
        </p:txBody>
      </p:sp>
      <p:sp>
        <p:nvSpPr>
          <p:cNvPr id="6" name="Rectangle 12"/>
          <p:cNvSpPr>
            <a:spLocks noGrp="1" noChangeArrowheads="1"/>
          </p:cNvSpPr>
          <p:nvPr>
            <p:ph type="title"/>
          </p:nvPr>
        </p:nvSpPr>
        <p:spPr bwMode="auto">
          <a:xfrm>
            <a:off x="215900" y="231388"/>
            <a:ext cx="8594722" cy="1060517"/>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Student Management Accommodations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21</a:t>
            </a:fld>
            <a:endParaRPr lang="en-US" dirty="0"/>
          </a:p>
        </p:txBody>
      </p:sp>
      <p:sp>
        <p:nvSpPr>
          <p:cNvPr id="5" name="Rectangle 4"/>
          <p:cNvSpPr/>
          <p:nvPr/>
        </p:nvSpPr>
        <p:spPr>
          <a:xfrm>
            <a:off x="215900" y="4946067"/>
            <a:ext cx="8114999" cy="707886"/>
          </a:xfrm>
          <a:prstGeom prst="rect">
            <a:avLst/>
          </a:prstGeom>
          <a:ln w="0">
            <a:solidFill>
              <a:srgbClr val="000099"/>
            </a:solidFill>
          </a:ln>
        </p:spPr>
        <p:txBody>
          <a:bodyPr wrap="square">
            <a:spAutoFit/>
          </a:bodyPr>
          <a:lstStyle/>
          <a:p>
            <a:pPr marL="0" lvl="1">
              <a:spcAft>
                <a:spcPct val="15000"/>
              </a:spcAft>
              <a:buClr>
                <a:srgbClr val="4F91CD"/>
              </a:buClr>
              <a:buSzPct val="150000"/>
            </a:pPr>
            <a:r>
              <a:rPr lang="en-US" sz="2000" dirty="0">
                <a:solidFill>
                  <a:srgbClr val="C00000"/>
                </a:solidFill>
                <a:latin typeface="+mn-lt"/>
              </a:rPr>
              <a:t>Enter or edit accommodations by the last day of the NSCAS Alternate Testing Window—May 7.</a:t>
            </a:r>
            <a:endParaRPr lang="en-US" sz="2000" b="0" dirty="0">
              <a:solidFill>
                <a:srgbClr val="C00000"/>
              </a:solidFill>
              <a:latin typeface="+mn-lt"/>
            </a:endParaRPr>
          </a:p>
        </p:txBody>
      </p:sp>
      <p:sp>
        <p:nvSpPr>
          <p:cNvPr id="3" name="Slide Number Placeholder 3">
            <a:extLst>
              <a:ext uri="{FF2B5EF4-FFF2-40B4-BE49-F238E27FC236}">
                <a16:creationId xmlns:a16="http://schemas.microsoft.com/office/drawing/2014/main" id="{EC7D2D89-0D58-EF71-2B0B-37345B280158}"/>
              </a:ext>
            </a:extLst>
          </p:cNvPr>
          <p:cNvSpPr txBox="1">
            <a:spLocks/>
          </p:cNvSpPr>
          <p:nvPr/>
        </p:nvSpPr>
        <p:spPr>
          <a:xfrm>
            <a:off x="-1852846" y="6143353"/>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21</a:t>
            </a:fld>
            <a:endParaRPr lang="en-US" dirty="0"/>
          </a:p>
        </p:txBody>
      </p:sp>
    </p:spTree>
    <p:extLst>
      <p:ext uri="{BB962C8B-B14F-4D97-AF65-F5344CB8AC3E}">
        <p14:creationId xmlns:p14="http://schemas.microsoft.com/office/powerpoint/2010/main" val="320504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289953"/>
            <a:ext cx="8387503" cy="2139047"/>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Testing codes indicate reasons students were not tested or specific conditions that apply to some students who were tested</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Testing codes affect how student results are reported in the statewide accountability system</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Testing codes are not pre-coded and must be completed individually </a:t>
            </a:r>
          </a:p>
          <a:p>
            <a:pPr marL="1143000" lvl="2">
              <a:spcAft>
                <a:spcPct val="15000"/>
              </a:spcAft>
              <a:buClr>
                <a:srgbClr val="4F91CD"/>
              </a:buClr>
              <a:buSzPct val="150000"/>
            </a:pPr>
            <a:endParaRPr lang="en-US" sz="2400" dirty="0">
              <a:solidFill>
                <a:schemeClr val="accent2">
                  <a:lumMod val="75000"/>
                </a:schemeClr>
              </a:solidFill>
            </a:endParaRPr>
          </a:p>
        </p:txBody>
      </p:sp>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Testing Codes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22</a:t>
            </a:fld>
            <a:endParaRPr lang="en-US" dirty="0"/>
          </a:p>
        </p:txBody>
      </p:sp>
      <p:sp>
        <p:nvSpPr>
          <p:cNvPr id="5" name="Rectangle 4"/>
          <p:cNvSpPr/>
          <p:nvPr/>
        </p:nvSpPr>
        <p:spPr>
          <a:xfrm>
            <a:off x="352338" y="4028819"/>
            <a:ext cx="8494345" cy="707886"/>
          </a:xfrm>
          <a:prstGeom prst="rect">
            <a:avLst/>
          </a:prstGeom>
          <a:ln w="0">
            <a:solidFill>
              <a:srgbClr val="000099"/>
            </a:solidFill>
          </a:ln>
        </p:spPr>
        <p:txBody>
          <a:bodyPr wrap="square">
            <a:spAutoFit/>
          </a:bodyPr>
          <a:lstStyle/>
          <a:p>
            <a:pPr marL="228600">
              <a:spcAft>
                <a:spcPct val="15000"/>
              </a:spcAft>
              <a:buClr>
                <a:srgbClr val="4F91CD"/>
              </a:buClr>
              <a:buSzPct val="150000"/>
            </a:pPr>
            <a:r>
              <a:rPr lang="en-US" sz="2000" dirty="0">
                <a:solidFill>
                  <a:srgbClr val="C00000"/>
                </a:solidFill>
                <a:latin typeface="+mn-lt"/>
              </a:rPr>
              <a:t>Every student in the DRC INSIGHT Portal Student Management application must have a completed test result or a testing code indicated by May 7.</a:t>
            </a:r>
          </a:p>
        </p:txBody>
      </p:sp>
      <p:sp>
        <p:nvSpPr>
          <p:cNvPr id="3" name="Slide Number Placeholder 3">
            <a:extLst>
              <a:ext uri="{FF2B5EF4-FFF2-40B4-BE49-F238E27FC236}">
                <a16:creationId xmlns:a16="http://schemas.microsoft.com/office/drawing/2014/main" id="{BBBF6123-D2C7-6765-9B06-C3C303139EEC}"/>
              </a:ext>
            </a:extLst>
          </p:cNvPr>
          <p:cNvSpPr txBox="1">
            <a:spLocks/>
          </p:cNvSpPr>
          <p:nvPr/>
        </p:nvSpPr>
        <p:spPr>
          <a:xfrm>
            <a:off x="-1835428" y="6134644"/>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22</a:t>
            </a:fld>
            <a:endParaRPr lang="en-US" dirty="0"/>
          </a:p>
        </p:txBody>
      </p:sp>
    </p:spTree>
    <p:extLst>
      <p:ext uri="{BB962C8B-B14F-4D97-AF65-F5344CB8AC3E}">
        <p14:creationId xmlns:p14="http://schemas.microsoft.com/office/powerpoint/2010/main" val="61575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1171246"/>
            <a:ext cx="8465508" cy="3385542"/>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rPr>
              <a:t>Reasons a student was not tested</a:t>
            </a:r>
            <a:endParaRPr lang="en-US" sz="2000" b="0" dirty="0">
              <a:solidFill>
                <a:srgbClr val="000099"/>
              </a:solidFill>
              <a:latin typeface="+mn-lt"/>
            </a:endParaRP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Emergency Medical Waiver (EMW)</a:t>
            </a:r>
            <a:r>
              <a:rPr lang="en-US" sz="2000" b="0" dirty="0">
                <a:solidFill>
                  <a:srgbClr val="000099"/>
                </a:solidFill>
                <a:latin typeface="+mn-lt"/>
              </a:rPr>
              <a:t>—Student was not tested because of a medical emergency. </a:t>
            </a:r>
            <a:r>
              <a:rPr lang="en-US" sz="2000" dirty="0">
                <a:solidFill>
                  <a:srgbClr val="000099"/>
                </a:solidFill>
                <a:latin typeface="+mn-lt"/>
              </a:rPr>
              <a:t>NDE approved waiver required</a:t>
            </a:r>
            <a:r>
              <a:rPr lang="en-US" sz="2000" b="0" dirty="0">
                <a:solidFill>
                  <a:srgbClr val="000099"/>
                </a:solidFill>
                <a:latin typeface="+mn-lt"/>
              </a:rPr>
              <a:t>.</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Parent Refusal (PAR)</a:t>
            </a:r>
            <a:r>
              <a:rPr lang="en-US" sz="2000" b="0" dirty="0">
                <a:solidFill>
                  <a:srgbClr val="000099"/>
                </a:solidFill>
                <a:latin typeface="+mn-lt"/>
              </a:rPr>
              <a:t>—Student was not tested because of a formal request from the parent/guardian. District should have written documentation on file from the parent at the district.</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Student Refusal (STR)</a:t>
            </a:r>
            <a:r>
              <a:rPr lang="en-US" sz="2000" b="0" dirty="0">
                <a:solidFill>
                  <a:srgbClr val="000099"/>
                </a:solidFill>
                <a:latin typeface="+mn-lt"/>
              </a:rPr>
              <a:t>—Student was not tested due to student refusal to start or participate in testing. </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Left Before Window (LBW)</a:t>
            </a:r>
            <a:r>
              <a:rPr lang="en-US" sz="2000" b="0" dirty="0">
                <a:solidFill>
                  <a:srgbClr val="000099"/>
                </a:solidFill>
                <a:latin typeface="+mn-lt"/>
              </a:rPr>
              <a:t>—Student withdrew from district/school BEFORE the test window(s) began</a:t>
            </a:r>
            <a:r>
              <a:rPr lang="en-US" sz="2200" b="0" dirty="0">
                <a:solidFill>
                  <a:srgbClr val="000099"/>
                </a:solidFill>
              </a:rPr>
              <a:t>. </a:t>
            </a:r>
          </a:p>
        </p:txBody>
      </p:sp>
      <p:sp>
        <p:nvSpPr>
          <p:cNvPr id="6" name="Rectangle 12"/>
          <p:cNvSpPr>
            <a:spLocks noGrp="1" noChangeArrowheads="1"/>
          </p:cNvSpPr>
          <p:nvPr>
            <p:ph type="title"/>
          </p:nvPr>
        </p:nvSpPr>
        <p:spPr bwMode="auto">
          <a:xfrm>
            <a:off x="215900" y="302635"/>
            <a:ext cx="8664340"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Testing Codes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23</a:t>
            </a:fld>
            <a:endParaRPr lang="en-US" dirty="0"/>
          </a:p>
        </p:txBody>
      </p:sp>
      <p:sp>
        <p:nvSpPr>
          <p:cNvPr id="3" name="Slide Number Placeholder 3">
            <a:extLst>
              <a:ext uri="{FF2B5EF4-FFF2-40B4-BE49-F238E27FC236}">
                <a16:creationId xmlns:a16="http://schemas.microsoft.com/office/drawing/2014/main" id="{4AD008E4-4C3D-A972-E8DB-FA00E42ABD50}"/>
              </a:ext>
            </a:extLst>
          </p:cNvPr>
          <p:cNvSpPr txBox="1">
            <a:spLocks/>
          </p:cNvSpPr>
          <p:nvPr/>
        </p:nvSpPr>
        <p:spPr>
          <a:xfrm>
            <a:off x="-1861554" y="6117227"/>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23</a:t>
            </a:fld>
            <a:endParaRPr lang="en-US" dirty="0"/>
          </a:p>
        </p:txBody>
      </p:sp>
    </p:spTree>
    <p:extLst>
      <p:ext uri="{BB962C8B-B14F-4D97-AF65-F5344CB8AC3E}">
        <p14:creationId xmlns:p14="http://schemas.microsoft.com/office/powerpoint/2010/main" val="23626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21507">
                                            <p:txEl>
                                              <p:pRg st="1" end="1"/>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1238839"/>
            <a:ext cx="8700399" cy="3385542"/>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rPr>
              <a:t>Reasons a student was not tested continued</a:t>
            </a:r>
            <a:endParaRPr lang="en-US" sz="2000" b="0" dirty="0">
              <a:solidFill>
                <a:srgbClr val="000099"/>
              </a:solidFill>
              <a:latin typeface="+mn-lt"/>
            </a:endParaRP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Unable to Test (UTT)</a:t>
            </a:r>
            <a:r>
              <a:rPr lang="en-US" sz="2000" b="0" dirty="0">
                <a:solidFill>
                  <a:srgbClr val="000099"/>
                </a:solidFill>
                <a:latin typeface="+mn-lt"/>
              </a:rPr>
              <a:t>—District was unable to test the student during the testing windows due to excessive absences or suspensions/expulsion. </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Exempt (EXP)</a:t>
            </a:r>
            <a:r>
              <a:rPr lang="en-US" sz="2000" b="0" dirty="0">
                <a:solidFill>
                  <a:srgbClr val="000099"/>
                </a:solidFill>
                <a:latin typeface="+mn-lt"/>
              </a:rPr>
              <a:t>—Student exempt from testing due to certain circumstances, such as a student requiring an unprovided accommodation; student attending an out-of-state facility.  </a:t>
            </a:r>
            <a:r>
              <a:rPr lang="en-US" sz="2000" dirty="0">
                <a:solidFill>
                  <a:srgbClr val="000099"/>
                </a:solidFill>
                <a:latin typeface="+mn-lt"/>
              </a:rPr>
              <a:t>NDE approval required</a:t>
            </a:r>
            <a:r>
              <a:rPr lang="en-US" sz="2000" b="0" dirty="0">
                <a:solidFill>
                  <a:srgbClr val="000099"/>
                </a:solidFill>
                <a:latin typeface="+mn-lt"/>
              </a:rPr>
              <a:t>. </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Full-Time Equivalency (FTE)</a:t>
            </a:r>
            <a:r>
              <a:rPr lang="en-US" sz="2000" b="0" dirty="0">
                <a:solidFill>
                  <a:srgbClr val="000099"/>
                </a:solidFill>
                <a:latin typeface="+mn-lt"/>
              </a:rPr>
              <a:t>—Full-Time is less than 51% so the student is excluded from testing. </a:t>
            </a:r>
          </a:p>
          <a:p>
            <a:pPr marL="1028700" lvl="1" indent="-342900">
              <a:spcAft>
                <a:spcPct val="15000"/>
              </a:spcAft>
              <a:buClr>
                <a:srgbClr val="4F91CD"/>
              </a:buClr>
              <a:buSzPct val="150000"/>
              <a:buFont typeface="Arial" pitchFamily="34" charset="0"/>
              <a:buChar char="•"/>
            </a:pPr>
            <a:endParaRPr lang="en-US" sz="2200" b="0" dirty="0">
              <a:solidFill>
                <a:srgbClr val="000099"/>
              </a:solidFill>
            </a:endParaRPr>
          </a:p>
        </p:txBody>
      </p:sp>
      <p:sp>
        <p:nvSpPr>
          <p:cNvPr id="6" name="Rectangle 12"/>
          <p:cNvSpPr>
            <a:spLocks noGrp="1" noChangeArrowheads="1"/>
          </p:cNvSpPr>
          <p:nvPr>
            <p:ph type="title"/>
          </p:nvPr>
        </p:nvSpPr>
        <p:spPr bwMode="auto">
          <a:xfrm>
            <a:off x="215900" y="302635"/>
            <a:ext cx="8664340"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Testing Codes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24</a:t>
            </a:fld>
            <a:endParaRPr lang="en-US" dirty="0"/>
          </a:p>
        </p:txBody>
      </p:sp>
      <p:sp>
        <p:nvSpPr>
          <p:cNvPr id="3" name="Slide Number Placeholder 3">
            <a:extLst>
              <a:ext uri="{FF2B5EF4-FFF2-40B4-BE49-F238E27FC236}">
                <a16:creationId xmlns:a16="http://schemas.microsoft.com/office/drawing/2014/main" id="{CBDC735A-480A-8BF4-8C1C-B7818E28C493}"/>
              </a:ext>
            </a:extLst>
          </p:cNvPr>
          <p:cNvSpPr txBox="1">
            <a:spLocks/>
          </p:cNvSpPr>
          <p:nvPr/>
        </p:nvSpPr>
        <p:spPr>
          <a:xfrm>
            <a:off x="-1861555"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24</a:t>
            </a:fld>
            <a:endParaRPr lang="en-US" dirty="0"/>
          </a:p>
        </p:txBody>
      </p:sp>
    </p:spTree>
    <p:extLst>
      <p:ext uri="{BB962C8B-B14F-4D97-AF65-F5344CB8AC3E}">
        <p14:creationId xmlns:p14="http://schemas.microsoft.com/office/powerpoint/2010/main" val="68866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21507">
                                            <p:txEl>
                                              <p:pRg st="1" end="1"/>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1191514"/>
            <a:ext cx="8479782" cy="3467103"/>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rPr>
              <a:t>Reasons a student was not tested continued</a:t>
            </a:r>
            <a:endParaRPr lang="en-US" sz="2000" b="0" dirty="0">
              <a:solidFill>
                <a:srgbClr val="000099"/>
              </a:solidFill>
              <a:latin typeface="+mn-lt"/>
            </a:endParaRP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Invalid (INV)</a:t>
            </a:r>
            <a:r>
              <a:rPr lang="en-US" sz="2000" b="0" dirty="0">
                <a:solidFill>
                  <a:srgbClr val="000099"/>
                </a:solidFill>
                <a:latin typeface="+mn-lt"/>
              </a:rPr>
              <a:t>—Student's assessment was invalidated, such as testing irregularity or security breach. </a:t>
            </a:r>
            <a:r>
              <a:rPr lang="en-US" sz="2000" dirty="0">
                <a:solidFill>
                  <a:srgbClr val="000099"/>
                </a:solidFill>
                <a:latin typeface="+mn-lt"/>
              </a:rPr>
              <a:t>NDE approval required</a:t>
            </a:r>
            <a:r>
              <a:rPr lang="en-US" sz="2000" b="0" dirty="0">
                <a:solidFill>
                  <a:srgbClr val="000099"/>
                </a:solidFill>
                <a:latin typeface="+mn-lt"/>
              </a:rPr>
              <a:t>.</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Not Currently Enrolled (NCE)</a:t>
            </a:r>
            <a:r>
              <a:rPr lang="en-US" sz="2000" b="0" dirty="0">
                <a:solidFill>
                  <a:srgbClr val="000099"/>
                </a:solidFill>
                <a:latin typeface="+mn-lt"/>
              </a:rPr>
              <a:t>—Student started/withdrew enrollment in the district/school during the testing window(s). </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rPr>
              <a:t>Other (OTH)</a:t>
            </a:r>
            <a:r>
              <a:rPr lang="en-US" sz="2000" b="0" dirty="0">
                <a:solidFill>
                  <a:srgbClr val="000099"/>
                </a:solidFill>
                <a:latin typeface="+mn-lt"/>
              </a:rPr>
              <a:t>—Student was not tested for reasons not covered by other descriptions.  For example, occurrence of a natural disaster. </a:t>
            </a:r>
            <a:r>
              <a:rPr lang="en-US" sz="2000" dirty="0">
                <a:solidFill>
                  <a:srgbClr val="000099"/>
                </a:solidFill>
                <a:latin typeface="+mn-lt"/>
              </a:rPr>
              <a:t>NDE approval required</a:t>
            </a:r>
            <a:r>
              <a:rPr lang="en-US" sz="2000" b="0" dirty="0">
                <a:solidFill>
                  <a:srgbClr val="000099"/>
                </a:solidFill>
                <a:latin typeface="+mn-lt"/>
              </a:rPr>
              <a:t>.</a:t>
            </a:r>
            <a:r>
              <a:rPr lang="en-US" sz="2000" dirty="0">
                <a:latin typeface="+mn-lt"/>
              </a:rPr>
              <a:t> </a:t>
            </a:r>
            <a:endParaRPr lang="en-US" sz="2000" b="0" dirty="0">
              <a:solidFill>
                <a:srgbClr val="000099"/>
              </a:solidFill>
              <a:latin typeface="+mn-lt"/>
            </a:endParaRPr>
          </a:p>
          <a:p>
            <a:pPr marL="685800" lvl="1">
              <a:spcAft>
                <a:spcPct val="15000"/>
              </a:spcAft>
              <a:buClr>
                <a:srgbClr val="4F91CD"/>
              </a:buClr>
              <a:buSzPct val="150000"/>
            </a:pPr>
            <a:r>
              <a:rPr lang="en-US" sz="2200" b="0" dirty="0">
                <a:solidFill>
                  <a:srgbClr val="000099"/>
                </a:solidFill>
              </a:rPr>
              <a:t> </a:t>
            </a:r>
          </a:p>
          <a:p>
            <a:pPr marL="1028700" lvl="1" indent="-342900">
              <a:spcAft>
                <a:spcPct val="15000"/>
              </a:spcAft>
              <a:buClr>
                <a:srgbClr val="4F91CD"/>
              </a:buClr>
              <a:buSzPct val="150000"/>
              <a:buFont typeface="Arial" pitchFamily="34" charset="0"/>
              <a:buChar char="•"/>
            </a:pPr>
            <a:endParaRPr lang="en-US" sz="2200" b="0" dirty="0">
              <a:solidFill>
                <a:srgbClr val="000099"/>
              </a:solidFill>
            </a:endParaRPr>
          </a:p>
        </p:txBody>
      </p:sp>
      <p:sp>
        <p:nvSpPr>
          <p:cNvPr id="6" name="Rectangle 12"/>
          <p:cNvSpPr>
            <a:spLocks noGrp="1" noChangeArrowheads="1"/>
          </p:cNvSpPr>
          <p:nvPr>
            <p:ph type="title"/>
          </p:nvPr>
        </p:nvSpPr>
        <p:spPr bwMode="auto">
          <a:xfrm>
            <a:off x="215900" y="218959"/>
            <a:ext cx="8641159"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Testing Codes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25</a:t>
            </a:fld>
            <a:endParaRPr lang="en-US" dirty="0"/>
          </a:p>
        </p:txBody>
      </p:sp>
      <p:sp>
        <p:nvSpPr>
          <p:cNvPr id="3" name="Slide Number Placeholder 3">
            <a:extLst>
              <a:ext uri="{FF2B5EF4-FFF2-40B4-BE49-F238E27FC236}">
                <a16:creationId xmlns:a16="http://schemas.microsoft.com/office/drawing/2014/main" id="{49C51CA7-5FB1-5D7C-F69E-412A5BA509E1}"/>
              </a:ext>
            </a:extLst>
          </p:cNvPr>
          <p:cNvSpPr txBox="1">
            <a:spLocks/>
          </p:cNvSpPr>
          <p:nvPr/>
        </p:nvSpPr>
        <p:spPr>
          <a:xfrm>
            <a:off x="-1861555" y="6099810"/>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25</a:t>
            </a:fld>
            <a:endParaRPr lang="en-US" dirty="0"/>
          </a:p>
        </p:txBody>
      </p:sp>
    </p:spTree>
    <p:extLst>
      <p:ext uri="{BB962C8B-B14F-4D97-AF65-F5344CB8AC3E}">
        <p14:creationId xmlns:p14="http://schemas.microsoft.com/office/powerpoint/2010/main" val="1755091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21507">
                                            <p:txEl>
                                              <p:pRg st="1" end="1"/>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21507">
                                            <p:txEl>
                                              <p:pRg st="3" end="3"/>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174813"/>
            <a:ext cx="8594725" cy="2339102"/>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cs typeface="Calibri" panose="020F0502020204030204" pitchFamily="34" charset="0"/>
              </a:rPr>
              <a:t>Conditional codes</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cs typeface="Calibri" panose="020F0502020204030204" pitchFamily="34" charset="0"/>
              </a:rPr>
              <a:t>Student Not Responsive (NOR)</a:t>
            </a:r>
            <a:r>
              <a:rPr lang="en-US" sz="2000" b="0" dirty="0">
                <a:solidFill>
                  <a:srgbClr val="000099"/>
                </a:solidFill>
                <a:latin typeface="+mn-lt"/>
                <a:cs typeface="Calibri" panose="020F0502020204030204" pitchFamily="34" charset="0"/>
              </a:rPr>
              <a:t>—Student is unable to interact and respond to any item on the test. Credit given for participation. Must be indicated for each subject separately. Scores included in the state accountability system.</a:t>
            </a:r>
            <a:r>
              <a:rPr lang="en-US" sz="2000" b="0" dirty="0">
                <a:solidFill>
                  <a:srgbClr val="C00000"/>
                </a:solidFill>
                <a:latin typeface="+mn-lt"/>
                <a:cs typeface="Calibri" panose="020F0502020204030204" pitchFamily="34" charset="0"/>
              </a:rPr>
              <a:t>***</a:t>
            </a:r>
          </a:p>
          <a:p>
            <a:pPr marL="1028700" lvl="1" indent="-342900">
              <a:spcAft>
                <a:spcPct val="15000"/>
              </a:spcAft>
              <a:buClr>
                <a:srgbClr val="4F91CD"/>
              </a:buClr>
              <a:buSzPct val="150000"/>
              <a:buFont typeface="Arial" pitchFamily="34" charset="0"/>
              <a:buChar char="•"/>
            </a:pPr>
            <a:r>
              <a:rPr lang="en-US" sz="2000" u="sng" dirty="0">
                <a:solidFill>
                  <a:srgbClr val="000099"/>
                </a:solidFill>
                <a:latin typeface="+mn-lt"/>
                <a:cs typeface="Calibri" panose="020F0502020204030204" pitchFamily="34" charset="0"/>
              </a:rPr>
              <a:t>General (GEN)</a:t>
            </a:r>
            <a:r>
              <a:rPr lang="en-US" sz="2000" b="0" dirty="0">
                <a:solidFill>
                  <a:srgbClr val="000099"/>
                </a:solidFill>
                <a:latin typeface="+mn-lt"/>
                <a:cs typeface="Calibri" panose="020F0502020204030204" pitchFamily="34" charset="0"/>
              </a:rPr>
              <a:t>—Student was originally coded as an Alternate student, but district administered the General Assessment or the ACT.</a:t>
            </a:r>
          </a:p>
        </p:txBody>
      </p:sp>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Testing Codes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26</a:t>
            </a:fld>
            <a:endParaRPr lang="en-US" dirty="0"/>
          </a:p>
        </p:txBody>
      </p:sp>
      <p:sp>
        <p:nvSpPr>
          <p:cNvPr id="5" name="Rectangle 4">
            <a:extLst>
              <a:ext uri="{FF2B5EF4-FFF2-40B4-BE49-F238E27FC236}">
                <a16:creationId xmlns:a16="http://schemas.microsoft.com/office/drawing/2014/main" id="{1CCD9081-5F88-4291-A788-F480FE8D75A8}"/>
              </a:ext>
            </a:extLst>
          </p:cNvPr>
          <p:cNvSpPr/>
          <p:nvPr/>
        </p:nvSpPr>
        <p:spPr>
          <a:xfrm>
            <a:off x="215900" y="3821591"/>
            <a:ext cx="8594725" cy="1369606"/>
          </a:xfrm>
          <a:prstGeom prst="rect">
            <a:avLst/>
          </a:prstGeom>
          <a:ln w="0">
            <a:solidFill>
              <a:srgbClr val="000099"/>
            </a:solidFill>
          </a:ln>
        </p:spPr>
        <p:txBody>
          <a:bodyPr wrap="square">
            <a:spAutoFit/>
          </a:bodyPr>
          <a:lstStyle/>
          <a:p>
            <a:pPr marL="228600">
              <a:spcAft>
                <a:spcPct val="15000"/>
              </a:spcAft>
              <a:buClr>
                <a:srgbClr val="4F91CD"/>
              </a:buClr>
              <a:buSzPct val="150000"/>
            </a:pPr>
            <a:r>
              <a:rPr lang="en-US" sz="2000" dirty="0">
                <a:solidFill>
                  <a:srgbClr val="C00000"/>
                </a:solidFill>
                <a:latin typeface="+mn-lt"/>
              </a:rPr>
              <a:t>***</a:t>
            </a:r>
            <a:r>
              <a:rPr lang="en-US" sz="2000" i="1" dirty="0">
                <a:solidFill>
                  <a:srgbClr val="C00000"/>
                </a:solidFill>
                <a:latin typeface="+mn-lt"/>
              </a:rPr>
              <a:t> </a:t>
            </a:r>
            <a:r>
              <a:rPr lang="en-US" sz="2000" i="1" u="sng" dirty="0">
                <a:solidFill>
                  <a:srgbClr val="C00000"/>
                </a:solidFill>
                <a:latin typeface="+mn-lt"/>
              </a:rPr>
              <a:t>Tests may be ended on the last item administered. </a:t>
            </a:r>
          </a:p>
          <a:p>
            <a:pPr marL="228600">
              <a:spcAft>
                <a:spcPct val="15000"/>
              </a:spcAft>
              <a:buClr>
                <a:srgbClr val="4F91CD"/>
              </a:buClr>
              <a:buSzPct val="150000"/>
            </a:pPr>
            <a:r>
              <a:rPr lang="en-US" sz="2000" i="1" dirty="0">
                <a:solidFill>
                  <a:srgbClr val="C00000"/>
                </a:solidFill>
                <a:latin typeface="+mn-lt"/>
              </a:rPr>
              <a:t>Test Administrators/Proctors are not required to navigate through every item on the test if a student is administered the test but does not, or ceases to, respond to items. </a:t>
            </a:r>
          </a:p>
        </p:txBody>
      </p:sp>
      <p:sp>
        <p:nvSpPr>
          <p:cNvPr id="3" name="Slide Number Placeholder 3">
            <a:extLst>
              <a:ext uri="{FF2B5EF4-FFF2-40B4-BE49-F238E27FC236}">
                <a16:creationId xmlns:a16="http://schemas.microsoft.com/office/drawing/2014/main" id="{37B55B6D-76D5-D684-42CB-8F442144BD66}"/>
              </a:ext>
            </a:extLst>
          </p:cNvPr>
          <p:cNvSpPr txBox="1">
            <a:spLocks/>
          </p:cNvSpPr>
          <p:nvPr/>
        </p:nvSpPr>
        <p:spPr>
          <a:xfrm>
            <a:off x="-1870263"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26</a:t>
            </a:fld>
            <a:endParaRPr lang="en-US" dirty="0"/>
          </a:p>
        </p:txBody>
      </p:sp>
    </p:spTree>
    <p:extLst>
      <p:ext uri="{BB962C8B-B14F-4D97-AF65-F5344CB8AC3E}">
        <p14:creationId xmlns:p14="http://schemas.microsoft.com/office/powerpoint/2010/main" val="392168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1" y="1787267"/>
            <a:ext cx="8723978" cy="2739211"/>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rPr>
              <a:t>To enter/edit a student’s testing code(s)…</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Expand the “My Applications” dropdown at the top of the screen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“Student Management” application under “PARTICIPANT PREPARATION”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“Manage Students”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Use the filters on the Manage Students tab to find the student or students whose testing codes you want to enter/edit and select the “Find Students” button</a:t>
            </a:r>
          </a:p>
        </p:txBody>
      </p:sp>
      <p:sp>
        <p:nvSpPr>
          <p:cNvPr id="6" name="Rectangle 12"/>
          <p:cNvSpPr>
            <a:spLocks noGrp="1" noChangeArrowheads="1"/>
          </p:cNvSpPr>
          <p:nvPr>
            <p:ph type="title"/>
          </p:nvPr>
        </p:nvSpPr>
        <p:spPr bwMode="auto">
          <a:xfrm>
            <a:off x="215900" y="350260"/>
            <a:ext cx="8594725" cy="1000368"/>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Student Management Testing Codes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27</a:t>
            </a:fld>
            <a:endParaRPr lang="en-US" dirty="0"/>
          </a:p>
        </p:txBody>
      </p:sp>
      <p:sp>
        <p:nvSpPr>
          <p:cNvPr id="3" name="Slide Number Placeholder 3">
            <a:extLst>
              <a:ext uri="{FF2B5EF4-FFF2-40B4-BE49-F238E27FC236}">
                <a16:creationId xmlns:a16="http://schemas.microsoft.com/office/drawing/2014/main" id="{F988BCF4-05BD-5B57-2663-C277ADF4ABC9}"/>
              </a:ext>
            </a:extLst>
          </p:cNvPr>
          <p:cNvSpPr txBox="1">
            <a:spLocks/>
          </p:cNvSpPr>
          <p:nvPr/>
        </p:nvSpPr>
        <p:spPr>
          <a:xfrm>
            <a:off x="-1870263"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27</a:t>
            </a:fld>
            <a:endParaRPr lang="en-US" dirty="0"/>
          </a:p>
        </p:txBody>
      </p:sp>
    </p:spTree>
    <p:extLst>
      <p:ext uri="{BB962C8B-B14F-4D97-AF65-F5344CB8AC3E}">
        <p14:creationId xmlns:p14="http://schemas.microsoft.com/office/powerpoint/2010/main" val="292891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360652"/>
            <a:ext cx="8594717" cy="2739211"/>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u="sng" dirty="0">
                <a:solidFill>
                  <a:srgbClr val="000099"/>
                </a:solidFill>
                <a:latin typeface="+mn-lt"/>
              </a:rPr>
              <a:t>Enter/Edit for Individual Students</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In the Manage Students search results, select the “View/Edit” button in the “Action” column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When the “Edit Student” window opens, select the “Testing Codes”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Choose all applicable testing codes using the check boxes and dropdowns that appear</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“Save” button to return to your original search results</a:t>
            </a:r>
          </a:p>
        </p:txBody>
      </p:sp>
      <p:sp>
        <p:nvSpPr>
          <p:cNvPr id="6" name="Rectangle 12"/>
          <p:cNvSpPr>
            <a:spLocks noGrp="1" noChangeArrowheads="1"/>
          </p:cNvSpPr>
          <p:nvPr>
            <p:ph type="title"/>
          </p:nvPr>
        </p:nvSpPr>
        <p:spPr bwMode="auto">
          <a:xfrm>
            <a:off x="215900" y="142728"/>
            <a:ext cx="8594717" cy="989786"/>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Student Management Testing Codes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28</a:t>
            </a:fld>
            <a:endParaRPr lang="en-US" dirty="0"/>
          </a:p>
        </p:txBody>
      </p:sp>
      <p:sp>
        <p:nvSpPr>
          <p:cNvPr id="5" name="Rectangle 4"/>
          <p:cNvSpPr/>
          <p:nvPr/>
        </p:nvSpPr>
        <p:spPr>
          <a:xfrm>
            <a:off x="455761" y="4693059"/>
            <a:ext cx="8114993" cy="400110"/>
          </a:xfrm>
          <a:prstGeom prst="rect">
            <a:avLst/>
          </a:prstGeom>
          <a:ln w="0">
            <a:solidFill>
              <a:srgbClr val="000099"/>
            </a:solidFill>
          </a:ln>
        </p:spPr>
        <p:txBody>
          <a:bodyPr wrap="square">
            <a:spAutoFit/>
          </a:bodyPr>
          <a:lstStyle/>
          <a:p>
            <a:pPr marL="0" lvl="1">
              <a:spcAft>
                <a:spcPct val="15000"/>
              </a:spcAft>
              <a:buClr>
                <a:srgbClr val="4F91CD"/>
              </a:buClr>
              <a:buSzPct val="150000"/>
            </a:pPr>
            <a:r>
              <a:rPr lang="en-US" sz="2000" dirty="0">
                <a:solidFill>
                  <a:srgbClr val="C00000"/>
                </a:solidFill>
                <a:latin typeface="+mn-lt"/>
              </a:rPr>
              <a:t>Students must be in a Test Session in order to apply the Testing Codes.</a:t>
            </a:r>
          </a:p>
        </p:txBody>
      </p:sp>
      <p:sp>
        <p:nvSpPr>
          <p:cNvPr id="3" name="Slide Number Placeholder 3">
            <a:extLst>
              <a:ext uri="{FF2B5EF4-FFF2-40B4-BE49-F238E27FC236}">
                <a16:creationId xmlns:a16="http://schemas.microsoft.com/office/drawing/2014/main" id="{E394BCC4-2F58-E011-37C9-D24C486AD4A4}"/>
              </a:ext>
            </a:extLst>
          </p:cNvPr>
          <p:cNvSpPr txBox="1">
            <a:spLocks/>
          </p:cNvSpPr>
          <p:nvPr/>
        </p:nvSpPr>
        <p:spPr>
          <a:xfrm>
            <a:off x="-1861555" y="6091101"/>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28</a:t>
            </a:fld>
            <a:endParaRPr lang="en-US" dirty="0"/>
          </a:p>
        </p:txBody>
      </p:sp>
    </p:spTree>
    <p:extLst>
      <p:ext uri="{BB962C8B-B14F-4D97-AF65-F5344CB8AC3E}">
        <p14:creationId xmlns:p14="http://schemas.microsoft.com/office/powerpoint/2010/main" val="102011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391067"/>
            <a:ext cx="8899015" cy="1415772"/>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i="1" dirty="0">
                <a:solidFill>
                  <a:srgbClr val="000099"/>
                </a:solidFill>
                <a:latin typeface="+mn-lt"/>
              </a:rPr>
              <a:t>NSCAS Alternate Teacher Test Booklets/Administration Manual</a:t>
            </a:r>
            <a:endParaRPr lang="en-US" sz="2000" b="0" dirty="0">
              <a:solidFill>
                <a:schemeClr val="accent2">
                  <a:lumMod val="75000"/>
                </a:schemeClr>
              </a:solidFill>
              <a:latin typeface="+mn-lt"/>
            </a:endParaRP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Online Test Ticket(s) printed from the DRC INSIGHT Portal Test Management application</a:t>
            </a:r>
          </a:p>
          <a:p>
            <a:pPr marL="571500" indent="-342900">
              <a:spcAft>
                <a:spcPct val="15000"/>
              </a:spcAft>
              <a:buClr>
                <a:srgbClr val="4F91CD"/>
              </a:buClr>
              <a:buSzPct val="150000"/>
              <a:buFont typeface="Arial" panose="020B0604020202020204" pitchFamily="34" charset="0"/>
              <a:buChar char="•"/>
            </a:pPr>
            <a:r>
              <a:rPr lang="en-US" sz="2000" b="0" i="1" dirty="0">
                <a:solidFill>
                  <a:srgbClr val="000099"/>
                </a:solidFill>
                <a:latin typeface="+mn-lt"/>
              </a:rPr>
              <a:t>Student Test Booklet(s) </a:t>
            </a:r>
            <a:r>
              <a:rPr lang="en-US" sz="2000" b="0" dirty="0">
                <a:solidFill>
                  <a:srgbClr val="000099"/>
                </a:solidFill>
                <a:latin typeface="+mn-lt"/>
              </a:rPr>
              <a:t>for students requiring paper/pencil administration</a:t>
            </a:r>
          </a:p>
        </p:txBody>
      </p:sp>
      <p:sp>
        <p:nvSpPr>
          <p:cNvPr id="6" name="Rectangle 12"/>
          <p:cNvSpPr>
            <a:spLocks noGrp="1" noChangeArrowheads="1"/>
          </p:cNvSpPr>
          <p:nvPr>
            <p:ph type="title"/>
          </p:nvPr>
        </p:nvSpPr>
        <p:spPr bwMode="auto">
          <a:xfrm>
            <a:off x="215900" y="340736"/>
            <a:ext cx="8808781" cy="602239"/>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 Materials for Proctoring NSCAS Alternate</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29</a:t>
            </a:fld>
            <a:endParaRPr lang="en-US" dirty="0"/>
          </a:p>
        </p:txBody>
      </p:sp>
      <p:sp>
        <p:nvSpPr>
          <p:cNvPr id="5" name="Rectangle 4"/>
          <p:cNvSpPr/>
          <p:nvPr/>
        </p:nvSpPr>
        <p:spPr>
          <a:xfrm>
            <a:off x="349644" y="3426323"/>
            <a:ext cx="8444711" cy="1677382"/>
          </a:xfrm>
          <a:prstGeom prst="rect">
            <a:avLst/>
          </a:prstGeom>
          <a:ln w="0">
            <a:solidFill>
              <a:srgbClr val="000099"/>
            </a:solidFill>
          </a:ln>
        </p:spPr>
        <p:txBody>
          <a:bodyPr wrap="square">
            <a:spAutoFit/>
          </a:bodyPr>
          <a:lstStyle/>
          <a:p>
            <a:pPr marL="228600">
              <a:spcAft>
                <a:spcPct val="15000"/>
              </a:spcAft>
              <a:buClr>
                <a:srgbClr val="4F91CD"/>
              </a:buClr>
              <a:buSzPct val="150000"/>
            </a:pPr>
            <a:r>
              <a:rPr lang="en-US" sz="2000" i="1" dirty="0">
                <a:solidFill>
                  <a:srgbClr val="C00000"/>
                </a:solidFill>
                <a:latin typeface="+mn-lt"/>
              </a:rPr>
              <a:t>Teacher Test Booklet/Administration Manuals </a:t>
            </a:r>
            <a:r>
              <a:rPr lang="en-US" sz="2000" dirty="0">
                <a:solidFill>
                  <a:srgbClr val="C00000"/>
                </a:solidFill>
                <a:latin typeface="+mn-lt"/>
              </a:rPr>
              <a:t>and </a:t>
            </a:r>
            <a:r>
              <a:rPr lang="en-US" sz="2000" i="1" dirty="0">
                <a:solidFill>
                  <a:srgbClr val="C00000"/>
                </a:solidFill>
                <a:latin typeface="+mn-lt"/>
              </a:rPr>
              <a:t>Student Test Booklets </a:t>
            </a:r>
            <a:r>
              <a:rPr lang="en-US" sz="2000" dirty="0">
                <a:solidFill>
                  <a:srgbClr val="C00000"/>
                </a:solidFill>
                <a:latin typeface="+mn-lt"/>
              </a:rPr>
              <a:t>are form specific. Each district was pre-assigned either Form A or Form B. </a:t>
            </a:r>
          </a:p>
          <a:p>
            <a:pPr marL="228600">
              <a:spcAft>
                <a:spcPct val="15000"/>
              </a:spcAft>
              <a:buClr>
                <a:srgbClr val="4F91CD"/>
              </a:buClr>
              <a:buSzPct val="150000"/>
            </a:pPr>
            <a:r>
              <a:rPr lang="en-US" sz="2000" u="sng" dirty="0">
                <a:solidFill>
                  <a:srgbClr val="C00000"/>
                </a:solidFill>
                <a:latin typeface="+mn-lt"/>
              </a:rPr>
              <a:t>BE SURE THE FORM ON THE TEACHER TEST BOOKLET/MANUAL AND STUDENT TEST BOOKLET MATCHES THE FORM INDICATED ON THE ONLINE TEST TICKET.</a:t>
            </a:r>
          </a:p>
        </p:txBody>
      </p:sp>
      <p:sp>
        <p:nvSpPr>
          <p:cNvPr id="3" name="Slide Number Placeholder 3">
            <a:extLst>
              <a:ext uri="{FF2B5EF4-FFF2-40B4-BE49-F238E27FC236}">
                <a16:creationId xmlns:a16="http://schemas.microsoft.com/office/drawing/2014/main" id="{66DD1A43-EC9F-A761-D0CD-72764A227827}"/>
              </a:ext>
            </a:extLst>
          </p:cNvPr>
          <p:cNvSpPr txBox="1">
            <a:spLocks/>
          </p:cNvSpPr>
          <p:nvPr/>
        </p:nvSpPr>
        <p:spPr>
          <a:xfrm>
            <a:off x="-1852846" y="6091101"/>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29</a:t>
            </a:fld>
            <a:endParaRPr lang="en-US" dirty="0"/>
          </a:p>
        </p:txBody>
      </p:sp>
    </p:spTree>
    <p:extLst>
      <p:ext uri="{BB962C8B-B14F-4D97-AF65-F5344CB8AC3E}">
        <p14:creationId xmlns:p14="http://schemas.microsoft.com/office/powerpoint/2010/main" val="361200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12"/>
          <p:cNvSpPr>
            <a:spLocks noGrp="1" noChangeArrowheads="1"/>
          </p:cNvSpPr>
          <p:nvPr>
            <p:ph type="title"/>
          </p:nvPr>
        </p:nvSpPr>
        <p:spPr bwMode="auto">
          <a:xfrm>
            <a:off x="215900" y="435531"/>
            <a:ext cx="8598915" cy="621289"/>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Calibri" panose="020F0502020204030204" pitchFamily="34" charset="0"/>
                <a:cs typeface="Calibri" panose="020F0502020204030204" pitchFamily="34" charset="0"/>
              </a:rPr>
              <a:t>2025 NSCAS Alternate Key Dates </a:t>
            </a:r>
            <a:endParaRPr lang="en-US" sz="3000" dirty="0">
              <a:solidFill>
                <a:schemeClr val="bg1"/>
              </a:solidFill>
              <a:latin typeface="Calibri" panose="020F0502020204030204" pitchFamily="34" charset="0"/>
              <a:cs typeface="Calibri" panose="020F0502020204030204" pitchFamily="34" charset="0"/>
            </a:endParaRPr>
          </a:p>
        </p:txBody>
      </p:sp>
      <p:sp>
        <p:nvSpPr>
          <p:cNvPr id="21507" name="Rectangle 10"/>
          <p:cNvSpPr>
            <a:spLocks noChangeArrowheads="1"/>
          </p:cNvSpPr>
          <p:nvPr/>
        </p:nvSpPr>
        <p:spPr bwMode="auto">
          <a:xfrm>
            <a:off x="1355788" y="2352072"/>
            <a:ext cx="7526956" cy="794064"/>
          </a:xfrm>
          <a:prstGeom prst="rect">
            <a:avLst/>
          </a:prstGeom>
          <a:noFill/>
          <a:ln w="9525">
            <a:noFill/>
            <a:miter lim="800000"/>
            <a:headEnd/>
            <a:tailEnd/>
          </a:ln>
        </p:spPr>
        <p:txBody>
          <a:bodyPr wrap="square" anchor="ctr">
            <a:spAutoFit/>
          </a:bodyPr>
          <a:lstStyle/>
          <a:p>
            <a:pPr marL="977900" lvl="1" indent="-284163">
              <a:spcAft>
                <a:spcPct val="15000"/>
              </a:spcAft>
              <a:buClr>
                <a:srgbClr val="4F91CD"/>
              </a:buClr>
              <a:buSzPct val="150000"/>
              <a:buFont typeface="Wingdings" charset="2"/>
              <a:buChar char="§"/>
            </a:pPr>
            <a:endParaRPr lang="en-US" sz="2400" b="0" dirty="0">
              <a:latin typeface="Arial Narrow"/>
              <a:cs typeface="Arial Narrow"/>
            </a:endParaRPr>
          </a:p>
          <a:p>
            <a:pPr marL="685800" lvl="1" indent="320040">
              <a:spcAft>
                <a:spcPct val="15000"/>
              </a:spcAft>
              <a:buClr>
                <a:srgbClr val="4F91CD"/>
              </a:buClr>
              <a:buSzPct val="75000"/>
              <a:buFont typeface="Wingdings" pitchFamily="2" charset="2"/>
              <a:buChar char="n"/>
            </a:pPr>
            <a:endParaRPr lang="en-US" sz="1800" b="0" dirty="0"/>
          </a:p>
        </p:txBody>
      </p:sp>
      <p:graphicFrame>
        <p:nvGraphicFramePr>
          <p:cNvPr id="9" name="Table 8"/>
          <p:cNvGraphicFramePr>
            <a:graphicFrameLocks noGrp="1"/>
          </p:cNvGraphicFramePr>
          <p:nvPr>
            <p:extLst>
              <p:ext uri="{D42A27DB-BD31-4B8C-83A1-F6EECF244321}">
                <p14:modId xmlns:p14="http://schemas.microsoft.com/office/powerpoint/2010/main" val="3307419733"/>
              </p:ext>
            </p:extLst>
          </p:nvPr>
        </p:nvGraphicFramePr>
        <p:xfrm>
          <a:off x="215901" y="1056820"/>
          <a:ext cx="8598915" cy="4488110"/>
        </p:xfrm>
        <a:graphic>
          <a:graphicData uri="http://schemas.openxmlformats.org/drawingml/2006/table">
            <a:tbl>
              <a:tblPr/>
              <a:tblGrid>
                <a:gridCol w="6244703">
                  <a:extLst>
                    <a:ext uri="{9D8B030D-6E8A-4147-A177-3AD203B41FA5}">
                      <a16:colId xmlns:a16="http://schemas.microsoft.com/office/drawing/2014/main" val="20000"/>
                    </a:ext>
                  </a:extLst>
                </a:gridCol>
                <a:gridCol w="2354212">
                  <a:extLst>
                    <a:ext uri="{9D8B030D-6E8A-4147-A177-3AD203B41FA5}">
                      <a16:colId xmlns:a16="http://schemas.microsoft.com/office/drawing/2014/main" val="20001"/>
                    </a:ext>
                  </a:extLst>
                </a:gridCol>
              </a:tblGrid>
              <a:tr h="719119">
                <a:tc>
                  <a:txBody>
                    <a:bodyPr/>
                    <a:lstStyle/>
                    <a:p>
                      <a:pPr marL="0" marR="0">
                        <a:spcBef>
                          <a:spcPts val="0"/>
                        </a:spcBef>
                        <a:spcAft>
                          <a:spcPts val="0"/>
                        </a:spcAft>
                      </a:pPr>
                      <a:endParaRPr lang="en-US" sz="16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19119">
                <a:tc>
                  <a:txBody>
                    <a:bodyPr/>
                    <a:lstStyle/>
                    <a:p>
                      <a:pPr marL="0" marR="0">
                        <a:spcBef>
                          <a:spcPts val="0"/>
                        </a:spcBef>
                        <a:spcAft>
                          <a:spcPts val="0"/>
                        </a:spcAft>
                      </a:pPr>
                      <a:r>
                        <a:rPr lang="en-US" sz="1600" dirty="0">
                          <a:solidFill>
                            <a:schemeClr val="tx1"/>
                          </a:solidFill>
                          <a:latin typeface="Times New Roman"/>
                          <a:ea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74053">
                <a:tc>
                  <a:txBody>
                    <a:bodyPr/>
                    <a:lstStyle/>
                    <a:p>
                      <a:pPr marL="0" marR="0">
                        <a:spcBef>
                          <a:spcPts val="0"/>
                        </a:spcBef>
                        <a:spcAft>
                          <a:spcPts val="0"/>
                        </a:spcAft>
                      </a:pPr>
                      <a:endParaRPr lang="en-US" sz="16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14207">
                <a:tc>
                  <a:txBody>
                    <a:bodyPr/>
                    <a:lstStyle/>
                    <a:p>
                      <a:pPr marL="0" marR="0">
                        <a:spcBef>
                          <a:spcPts val="0"/>
                        </a:spcBef>
                        <a:spcAft>
                          <a:spcPts val="0"/>
                        </a:spcAft>
                      </a:pPr>
                      <a:endParaRPr lang="en-US" sz="16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76419">
                <a:tc>
                  <a:txBody>
                    <a:bodyPr/>
                    <a:lstStyle/>
                    <a:p>
                      <a:pPr marL="0" marR="0">
                        <a:spcBef>
                          <a:spcPts val="0"/>
                        </a:spcBef>
                        <a:spcAft>
                          <a:spcPts val="0"/>
                        </a:spcAft>
                      </a:pPr>
                      <a:endParaRPr lang="en-US" sz="1600" b="1"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0" marR="0" algn="ctr">
                        <a:spcBef>
                          <a:spcPts val="0"/>
                        </a:spcBef>
                        <a:spcAft>
                          <a:spcPts val="0"/>
                        </a:spcAft>
                      </a:pPr>
                      <a:endParaRPr lang="en-US" sz="1600" b="1"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4"/>
                  </a:ext>
                </a:extLst>
              </a:tr>
              <a:tr h="785193">
                <a:tc>
                  <a:txBody>
                    <a:bodyPr/>
                    <a:lstStyle/>
                    <a:p>
                      <a:pPr marL="0" marR="0">
                        <a:spcBef>
                          <a:spcPts val="0"/>
                        </a:spcBef>
                        <a:spcAft>
                          <a:spcPts val="0"/>
                        </a:spcAft>
                      </a:pPr>
                      <a:endParaRPr lang="en-US" sz="1600" b="1"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endParaRPr lang="en-US" sz="1600" b="1"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8" name="TextBox 7"/>
          <p:cNvSpPr txBox="1"/>
          <p:nvPr/>
        </p:nvSpPr>
        <p:spPr>
          <a:xfrm>
            <a:off x="6524822" y="1807009"/>
            <a:ext cx="2180265" cy="646331"/>
          </a:xfrm>
          <a:prstGeom prst="rect">
            <a:avLst/>
          </a:prstGeom>
          <a:noFill/>
        </p:spPr>
        <p:txBody>
          <a:bodyPr wrap="square" rtlCol="0">
            <a:spAutoFit/>
          </a:bodyPr>
          <a:lstStyle/>
          <a:p>
            <a:pPr marL="0" marR="0" algn="ctr">
              <a:spcBef>
                <a:spcPts val="0"/>
              </a:spcBef>
              <a:spcAft>
                <a:spcPts val="0"/>
              </a:spcAft>
            </a:pPr>
            <a:r>
              <a:rPr lang="en-US" sz="1800" dirty="0">
                <a:solidFill>
                  <a:srgbClr val="002A5F"/>
                </a:solidFill>
                <a:latin typeface="+mn-lt"/>
                <a:ea typeface="Times New Roman"/>
              </a:rPr>
              <a:t>February 18 and February 20</a:t>
            </a:r>
            <a:r>
              <a:rPr lang="en-US" sz="1800" dirty="0">
                <a:solidFill>
                  <a:srgbClr val="002A5F"/>
                </a:solidFill>
                <a:latin typeface="Calibri" panose="020F0502020204030204" pitchFamily="34" charset="0"/>
                <a:ea typeface="Times New Roman"/>
                <a:cs typeface="Calibri" panose="020F0502020204030204" pitchFamily="34" charset="0"/>
              </a:rPr>
              <a:t>, 2025</a:t>
            </a:r>
            <a:endParaRPr lang="en-US" sz="1800" dirty="0">
              <a:solidFill>
                <a:srgbClr val="002A5F"/>
              </a:solidFill>
              <a:latin typeface="+mn-lt"/>
              <a:ea typeface="Times New Roman"/>
            </a:endParaRPr>
          </a:p>
        </p:txBody>
      </p:sp>
      <p:sp>
        <p:nvSpPr>
          <p:cNvPr id="10" name="TextBox 9"/>
          <p:cNvSpPr txBox="1"/>
          <p:nvPr/>
        </p:nvSpPr>
        <p:spPr>
          <a:xfrm>
            <a:off x="693332" y="1241526"/>
            <a:ext cx="5540991" cy="369332"/>
          </a:xfrm>
          <a:prstGeom prst="rect">
            <a:avLst/>
          </a:prstGeom>
          <a:noFill/>
        </p:spPr>
        <p:txBody>
          <a:bodyPr wrap="square" rtlCol="0">
            <a:spAutoFit/>
          </a:bodyPr>
          <a:lstStyle/>
          <a:p>
            <a:r>
              <a:rPr lang="en-US" sz="1800" dirty="0">
                <a:solidFill>
                  <a:srgbClr val="002A5F"/>
                </a:solidFill>
                <a:latin typeface="Calibri" panose="020F0502020204030204" pitchFamily="34" charset="0"/>
                <a:ea typeface="Times New Roman"/>
                <a:cs typeface="Calibri" panose="020F0502020204030204" pitchFamily="34" charset="0"/>
              </a:rPr>
              <a:t>Student </a:t>
            </a:r>
            <a:r>
              <a:rPr lang="en-US" sz="1800" dirty="0" err="1">
                <a:solidFill>
                  <a:srgbClr val="002A5F"/>
                </a:solidFill>
                <a:latin typeface="Calibri" panose="020F0502020204030204" pitchFamily="34" charset="0"/>
                <a:ea typeface="Times New Roman"/>
                <a:cs typeface="Calibri" panose="020F0502020204030204" pitchFamily="34" charset="0"/>
              </a:rPr>
              <a:t>PreID</a:t>
            </a:r>
            <a:r>
              <a:rPr lang="en-US" sz="1800" dirty="0">
                <a:solidFill>
                  <a:srgbClr val="002A5F"/>
                </a:solidFill>
                <a:latin typeface="Calibri" panose="020F0502020204030204" pitchFamily="34" charset="0"/>
                <a:ea typeface="Times New Roman"/>
                <a:cs typeface="Calibri" panose="020F0502020204030204" pitchFamily="34" charset="0"/>
              </a:rPr>
              <a:t> information provided to DRC</a:t>
            </a:r>
            <a:endParaRPr lang="en-US" sz="1800" dirty="0">
              <a:latin typeface="Calibri" panose="020F0502020204030204" pitchFamily="34" charset="0"/>
              <a:cs typeface="Calibri" panose="020F0502020204030204" pitchFamily="34" charset="0"/>
            </a:endParaRPr>
          </a:p>
        </p:txBody>
      </p:sp>
      <p:sp>
        <p:nvSpPr>
          <p:cNvPr id="12" name="TextBox 11"/>
          <p:cNvSpPr txBox="1"/>
          <p:nvPr/>
        </p:nvSpPr>
        <p:spPr>
          <a:xfrm>
            <a:off x="693332" y="1945361"/>
            <a:ext cx="3501163" cy="369332"/>
          </a:xfrm>
          <a:prstGeom prst="rect">
            <a:avLst/>
          </a:prstGeom>
          <a:noFill/>
        </p:spPr>
        <p:txBody>
          <a:bodyPr wrap="square" rtlCol="0">
            <a:spAutoFit/>
          </a:bodyPr>
          <a:lstStyle/>
          <a:p>
            <a:r>
              <a:rPr lang="en-US" sz="1800" dirty="0">
                <a:solidFill>
                  <a:srgbClr val="002A5F"/>
                </a:solidFill>
                <a:latin typeface="+mn-lt"/>
                <a:ea typeface="Times New Roman"/>
              </a:rPr>
              <a:t>Test Administration Training	</a:t>
            </a:r>
            <a:endParaRPr lang="en-US" sz="1800" dirty="0">
              <a:latin typeface="+mn-lt"/>
            </a:endParaRPr>
          </a:p>
        </p:txBody>
      </p:sp>
      <p:sp>
        <p:nvSpPr>
          <p:cNvPr id="13" name="TextBox 12"/>
          <p:cNvSpPr txBox="1"/>
          <p:nvPr/>
        </p:nvSpPr>
        <p:spPr>
          <a:xfrm>
            <a:off x="6543381" y="2526039"/>
            <a:ext cx="2180265" cy="646331"/>
          </a:xfrm>
          <a:prstGeom prst="rect">
            <a:avLst/>
          </a:prstGeom>
          <a:noFill/>
        </p:spPr>
        <p:txBody>
          <a:bodyPr wrap="square" rtlCol="0">
            <a:spAutoFit/>
          </a:bodyPr>
          <a:lstStyle/>
          <a:p>
            <a:pPr marL="0" marR="0" algn="ctr">
              <a:spcBef>
                <a:spcPts val="0"/>
              </a:spcBef>
              <a:spcAft>
                <a:spcPts val="0"/>
              </a:spcAft>
            </a:pPr>
            <a:r>
              <a:rPr lang="en-US" sz="1800" dirty="0">
                <a:solidFill>
                  <a:srgbClr val="002A5F"/>
                </a:solidFill>
                <a:latin typeface="+mn-lt"/>
                <a:ea typeface="Times New Roman"/>
              </a:rPr>
              <a:t>February 17 – </a:t>
            </a:r>
          </a:p>
          <a:p>
            <a:pPr marL="0" marR="0" algn="ctr">
              <a:spcBef>
                <a:spcPts val="0"/>
              </a:spcBef>
              <a:spcAft>
                <a:spcPts val="0"/>
              </a:spcAft>
            </a:pPr>
            <a:r>
              <a:rPr lang="en-US" sz="1800" dirty="0">
                <a:solidFill>
                  <a:srgbClr val="002A5F"/>
                </a:solidFill>
                <a:latin typeface="+mn-lt"/>
                <a:ea typeface="Times New Roman"/>
              </a:rPr>
              <a:t>May 7</a:t>
            </a:r>
            <a:r>
              <a:rPr lang="en-US" sz="1800" dirty="0">
                <a:solidFill>
                  <a:srgbClr val="002A5F"/>
                </a:solidFill>
                <a:latin typeface="Calibri" panose="020F0502020204030204" pitchFamily="34" charset="0"/>
                <a:ea typeface="Times New Roman"/>
                <a:cs typeface="Calibri" panose="020F0502020204030204" pitchFamily="34" charset="0"/>
              </a:rPr>
              <a:t>, 2025</a:t>
            </a:r>
            <a:endParaRPr lang="en-US" sz="1800" dirty="0">
              <a:solidFill>
                <a:srgbClr val="002A5F"/>
              </a:solidFill>
              <a:latin typeface="+mn-lt"/>
              <a:ea typeface="Times New Roman"/>
            </a:endParaRPr>
          </a:p>
        </p:txBody>
      </p:sp>
      <p:sp>
        <p:nvSpPr>
          <p:cNvPr id="14" name="TextBox 13"/>
          <p:cNvSpPr txBox="1"/>
          <p:nvPr/>
        </p:nvSpPr>
        <p:spPr>
          <a:xfrm>
            <a:off x="728518" y="3340650"/>
            <a:ext cx="6116603" cy="646331"/>
          </a:xfrm>
          <a:prstGeom prst="rect">
            <a:avLst/>
          </a:prstGeom>
          <a:noFill/>
        </p:spPr>
        <p:txBody>
          <a:bodyPr wrap="square" rtlCol="0">
            <a:spAutoFit/>
          </a:bodyPr>
          <a:lstStyle/>
          <a:p>
            <a:r>
              <a:rPr lang="en-US" sz="1800" dirty="0">
                <a:solidFill>
                  <a:srgbClr val="002A5F"/>
                </a:solidFill>
                <a:latin typeface="+mn-lt"/>
                <a:ea typeface="Times New Roman"/>
              </a:rPr>
              <a:t>Student Test Booklets and Test Administration Manuals available for printing in the DRC INSIGHT Portal</a:t>
            </a:r>
            <a:endParaRPr lang="en-US" sz="1800" dirty="0">
              <a:latin typeface="+mn-lt"/>
            </a:endParaRPr>
          </a:p>
        </p:txBody>
      </p:sp>
      <p:sp>
        <p:nvSpPr>
          <p:cNvPr id="15" name="TextBox 14"/>
          <p:cNvSpPr txBox="1"/>
          <p:nvPr/>
        </p:nvSpPr>
        <p:spPr>
          <a:xfrm>
            <a:off x="6661089" y="3443826"/>
            <a:ext cx="1787857" cy="369332"/>
          </a:xfrm>
          <a:prstGeom prst="rect">
            <a:avLst/>
          </a:prstGeom>
          <a:noFill/>
        </p:spPr>
        <p:txBody>
          <a:bodyPr wrap="square" rtlCol="0">
            <a:spAutoFit/>
          </a:bodyPr>
          <a:lstStyle/>
          <a:p>
            <a:pPr marL="0" marR="0" algn="ctr">
              <a:spcBef>
                <a:spcPts val="0"/>
              </a:spcBef>
              <a:spcAft>
                <a:spcPts val="0"/>
              </a:spcAft>
            </a:pPr>
            <a:r>
              <a:rPr lang="en-US" sz="1800" dirty="0">
                <a:solidFill>
                  <a:srgbClr val="002A5F"/>
                </a:solidFill>
                <a:latin typeface="+mn-lt"/>
                <a:ea typeface="Times New Roman"/>
              </a:rPr>
              <a:t>March 10</a:t>
            </a:r>
            <a:r>
              <a:rPr lang="en-US" sz="1800" dirty="0">
                <a:solidFill>
                  <a:srgbClr val="002A5F"/>
                </a:solidFill>
                <a:latin typeface="Calibri" panose="020F0502020204030204" pitchFamily="34" charset="0"/>
                <a:ea typeface="Times New Roman"/>
                <a:cs typeface="Calibri" panose="020F0502020204030204" pitchFamily="34" charset="0"/>
              </a:rPr>
              <a:t>, 2025</a:t>
            </a:r>
            <a:endParaRPr lang="en-US" sz="1800" dirty="0">
              <a:solidFill>
                <a:srgbClr val="002A5F"/>
              </a:solidFill>
              <a:latin typeface="+mn-lt"/>
              <a:ea typeface="Times New Roman"/>
            </a:endParaRPr>
          </a:p>
        </p:txBody>
      </p:sp>
      <p:sp>
        <p:nvSpPr>
          <p:cNvPr id="17" name="TextBox 16"/>
          <p:cNvSpPr txBox="1"/>
          <p:nvPr/>
        </p:nvSpPr>
        <p:spPr>
          <a:xfrm>
            <a:off x="728518" y="4102726"/>
            <a:ext cx="5037265" cy="646331"/>
          </a:xfrm>
          <a:prstGeom prst="rect">
            <a:avLst/>
          </a:prstGeom>
          <a:noFill/>
        </p:spPr>
        <p:txBody>
          <a:bodyPr wrap="square" rtlCol="0">
            <a:spAutoFit/>
          </a:bodyPr>
          <a:lstStyle/>
          <a:p>
            <a:r>
              <a:rPr lang="en-US" sz="1800" dirty="0">
                <a:solidFill>
                  <a:schemeClr val="bg1"/>
                </a:solidFill>
                <a:latin typeface="+mn-lt"/>
                <a:ea typeface="Times New Roman"/>
              </a:rPr>
              <a:t>NSCAS Alternate Testing Window (Last day to enter student responses in the DRC INSIGHT Portal)</a:t>
            </a:r>
            <a:endParaRPr lang="en-US" sz="1800" dirty="0">
              <a:solidFill>
                <a:schemeClr val="bg1"/>
              </a:solidFill>
              <a:latin typeface="+mn-lt"/>
            </a:endParaRPr>
          </a:p>
        </p:txBody>
      </p:sp>
      <p:sp>
        <p:nvSpPr>
          <p:cNvPr id="18" name="TextBox 17"/>
          <p:cNvSpPr txBox="1"/>
          <p:nvPr/>
        </p:nvSpPr>
        <p:spPr>
          <a:xfrm>
            <a:off x="6661089" y="4146583"/>
            <a:ext cx="1974812" cy="646331"/>
          </a:xfrm>
          <a:prstGeom prst="rect">
            <a:avLst/>
          </a:prstGeom>
          <a:noFill/>
        </p:spPr>
        <p:txBody>
          <a:bodyPr wrap="square" rtlCol="0">
            <a:spAutoFit/>
          </a:bodyPr>
          <a:lstStyle/>
          <a:p>
            <a:pPr marL="0" marR="0" algn="ctr">
              <a:spcBef>
                <a:spcPts val="0"/>
              </a:spcBef>
              <a:spcAft>
                <a:spcPts val="0"/>
              </a:spcAft>
            </a:pPr>
            <a:r>
              <a:rPr lang="en-US" sz="1800" dirty="0">
                <a:solidFill>
                  <a:schemeClr val="bg1"/>
                </a:solidFill>
                <a:latin typeface="+mn-lt"/>
                <a:ea typeface="Times New Roman"/>
              </a:rPr>
              <a:t>March 24 – May 2</a:t>
            </a:r>
            <a:r>
              <a:rPr lang="en-US" sz="1800" dirty="0">
                <a:solidFill>
                  <a:schemeClr val="bg1"/>
                </a:solidFill>
                <a:latin typeface="Calibri" panose="020F0502020204030204" pitchFamily="34" charset="0"/>
                <a:ea typeface="Times New Roman"/>
                <a:cs typeface="Calibri" panose="020F0502020204030204" pitchFamily="34" charset="0"/>
              </a:rPr>
              <a:t>, 2025</a:t>
            </a:r>
            <a:endParaRPr lang="en-US" sz="1800" dirty="0">
              <a:solidFill>
                <a:schemeClr val="bg1"/>
              </a:solidFill>
              <a:latin typeface="+mn-lt"/>
              <a:ea typeface="Times New Roman"/>
            </a:endParaRPr>
          </a:p>
        </p:txBody>
      </p:sp>
      <p:sp>
        <p:nvSpPr>
          <p:cNvPr id="16" name="TextBox 15"/>
          <p:cNvSpPr txBox="1"/>
          <p:nvPr/>
        </p:nvSpPr>
        <p:spPr>
          <a:xfrm>
            <a:off x="693332" y="2530515"/>
            <a:ext cx="4878535" cy="646331"/>
          </a:xfrm>
          <a:prstGeom prst="rect">
            <a:avLst/>
          </a:prstGeom>
          <a:noFill/>
        </p:spPr>
        <p:txBody>
          <a:bodyPr wrap="square" rtlCol="0">
            <a:spAutoFit/>
          </a:bodyPr>
          <a:lstStyle/>
          <a:p>
            <a:r>
              <a:rPr lang="en-US" sz="1800" dirty="0">
                <a:solidFill>
                  <a:srgbClr val="002A5F"/>
                </a:solidFill>
                <a:latin typeface="+mn-lt"/>
                <a:ea typeface="Times New Roman"/>
              </a:rPr>
              <a:t>Student and Test Management open in the DRC INSIGHT Portal</a:t>
            </a:r>
            <a:endParaRPr lang="en-US" sz="1800" dirty="0">
              <a:latin typeface="+mn-lt"/>
            </a:endParaRPr>
          </a:p>
        </p:txBody>
      </p:sp>
      <p:sp>
        <p:nvSpPr>
          <p:cNvPr id="20" name="TextBox 19"/>
          <p:cNvSpPr txBox="1"/>
          <p:nvPr/>
        </p:nvSpPr>
        <p:spPr>
          <a:xfrm>
            <a:off x="6598720" y="1243163"/>
            <a:ext cx="1787857" cy="369332"/>
          </a:xfrm>
          <a:prstGeom prst="rect">
            <a:avLst/>
          </a:prstGeom>
          <a:noFill/>
        </p:spPr>
        <p:txBody>
          <a:bodyPr wrap="square" rtlCol="0">
            <a:spAutoFit/>
          </a:bodyPr>
          <a:lstStyle/>
          <a:p>
            <a:pPr marL="0" marR="0" algn="ctr">
              <a:spcBef>
                <a:spcPts val="0"/>
              </a:spcBef>
              <a:spcAft>
                <a:spcPts val="0"/>
              </a:spcAft>
            </a:pPr>
            <a:r>
              <a:rPr lang="en-US" sz="1800" dirty="0">
                <a:solidFill>
                  <a:srgbClr val="002A5F"/>
                </a:solidFill>
                <a:latin typeface="Calibri" panose="020F0502020204030204" pitchFamily="34" charset="0"/>
                <a:ea typeface="Times New Roman"/>
                <a:cs typeface="Calibri" panose="020F0502020204030204" pitchFamily="34" charset="0"/>
              </a:rPr>
              <a:t>January 17, 2025</a:t>
            </a:r>
          </a:p>
        </p:txBody>
      </p:sp>
      <p:sp>
        <p:nvSpPr>
          <p:cNvPr id="24" name="TextBox 23"/>
          <p:cNvSpPr txBox="1"/>
          <p:nvPr/>
        </p:nvSpPr>
        <p:spPr>
          <a:xfrm>
            <a:off x="728518" y="4821399"/>
            <a:ext cx="5847175" cy="646331"/>
          </a:xfrm>
          <a:prstGeom prst="rect">
            <a:avLst/>
          </a:prstGeom>
          <a:noFill/>
        </p:spPr>
        <p:txBody>
          <a:bodyPr wrap="square" rtlCol="0">
            <a:spAutoFit/>
          </a:bodyPr>
          <a:lstStyle/>
          <a:p>
            <a:r>
              <a:rPr lang="en-US" sz="1800" dirty="0">
                <a:solidFill>
                  <a:srgbClr val="022F65"/>
                </a:solidFill>
                <a:latin typeface="+mn-lt"/>
                <a:ea typeface="Times New Roman"/>
              </a:rPr>
              <a:t>Last day to enter student Accommodations and Testing Codes in the DRC INSIGHT Portal</a:t>
            </a:r>
            <a:endParaRPr lang="en-US" sz="1800" dirty="0">
              <a:solidFill>
                <a:srgbClr val="022F65"/>
              </a:solidFill>
              <a:latin typeface="+mn-lt"/>
            </a:endParaRPr>
          </a:p>
        </p:txBody>
      </p:sp>
      <p:sp>
        <p:nvSpPr>
          <p:cNvPr id="26" name="TextBox 25"/>
          <p:cNvSpPr txBox="1"/>
          <p:nvPr/>
        </p:nvSpPr>
        <p:spPr>
          <a:xfrm>
            <a:off x="6702272" y="4977623"/>
            <a:ext cx="1985965" cy="369332"/>
          </a:xfrm>
          <a:prstGeom prst="rect">
            <a:avLst/>
          </a:prstGeom>
          <a:noFill/>
        </p:spPr>
        <p:txBody>
          <a:bodyPr wrap="square" rtlCol="0">
            <a:spAutoFit/>
          </a:bodyPr>
          <a:lstStyle/>
          <a:p>
            <a:pPr marL="0" marR="0" algn="ctr">
              <a:spcBef>
                <a:spcPts val="0"/>
              </a:spcBef>
              <a:spcAft>
                <a:spcPts val="0"/>
              </a:spcAft>
            </a:pPr>
            <a:r>
              <a:rPr lang="en-US" sz="1800" dirty="0">
                <a:solidFill>
                  <a:srgbClr val="002A5F"/>
                </a:solidFill>
                <a:latin typeface="+mn-lt"/>
                <a:ea typeface="Times New Roman"/>
              </a:rPr>
              <a:t>May 7</a:t>
            </a:r>
            <a:r>
              <a:rPr lang="en-US" sz="1800" dirty="0">
                <a:solidFill>
                  <a:srgbClr val="002A5F"/>
                </a:solidFill>
                <a:latin typeface="Calibri" panose="020F0502020204030204" pitchFamily="34" charset="0"/>
                <a:ea typeface="Times New Roman"/>
                <a:cs typeface="Calibri" panose="020F0502020204030204" pitchFamily="34" charset="0"/>
              </a:rPr>
              <a:t>, 2025</a:t>
            </a:r>
            <a:endParaRPr lang="en-US" sz="1800" dirty="0">
              <a:solidFill>
                <a:srgbClr val="002A5F"/>
              </a:solidFill>
              <a:latin typeface="+mn-lt"/>
              <a:ea typeface="Times New Roman"/>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a:t>
            </a:fld>
            <a:endParaRPr lang="en-US" dirty="0"/>
          </a:p>
        </p:txBody>
      </p:sp>
      <p:sp>
        <p:nvSpPr>
          <p:cNvPr id="3" name="Slide Number Placeholder 3">
            <a:extLst>
              <a:ext uri="{FF2B5EF4-FFF2-40B4-BE49-F238E27FC236}">
                <a16:creationId xmlns:a16="http://schemas.microsoft.com/office/drawing/2014/main" id="{35433A63-DEA1-FDAA-6C2B-7B93B5E26FAD}"/>
              </a:ext>
            </a:extLst>
          </p:cNvPr>
          <p:cNvSpPr txBox="1">
            <a:spLocks/>
          </p:cNvSpPr>
          <p:nvPr/>
        </p:nvSpPr>
        <p:spPr>
          <a:xfrm>
            <a:off x="-1791886" y="6143353"/>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a:t>
            </a:fld>
            <a:endParaRPr lang="en-US" dirty="0"/>
          </a:p>
        </p:txBody>
      </p:sp>
    </p:spTree>
    <p:extLst>
      <p:ext uri="{BB962C8B-B14F-4D97-AF65-F5344CB8AC3E}">
        <p14:creationId xmlns:p14="http://schemas.microsoft.com/office/powerpoint/2010/main" val="426625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50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2" presetClass="entr" presetSubtype="2" fill="hold" nodeType="withEffect">
                                  <p:stCondLst>
                                    <p:cond delay="0"/>
                                  </p:stCondLst>
                                  <p:childTnLst>
                                    <p:set>
                                      <p:cBhvr>
                                        <p:cTn id="12" dur="1" fill="hold">
                                          <p:stCondLst>
                                            <p:cond delay="0"/>
                                          </p:stCondLst>
                                        </p:cTn>
                                        <p:tgtEl>
                                          <p:spTgt spid="20">
                                            <p:txEl>
                                              <p:pRg st="0" end="0"/>
                                            </p:txEl>
                                          </p:spTgt>
                                        </p:tgtEl>
                                        <p:attrNameLst>
                                          <p:attrName>style.visibility</p:attrName>
                                        </p:attrNameLst>
                                      </p:cBhvr>
                                      <p:to>
                                        <p:strVal val="visible"/>
                                      </p:to>
                                    </p:set>
                                    <p:anim calcmode="lin" valueType="num">
                                      <p:cBhvr additive="base">
                                        <p:cTn id="13" dur="500" fill="hold"/>
                                        <p:tgtEl>
                                          <p:spTgt spid="20">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2" presetClass="entr" presetSubtype="2" fill="hold" nodeType="with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 calcmode="lin" valueType="num">
                                      <p:cBhvr additive="base">
                                        <p:cTn id="21"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2" presetClass="entr" presetSubtype="2"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1+#ppt_w/2"/>
                                          </p:val>
                                        </p:tav>
                                        <p:tav tm="100000">
                                          <p:val>
                                            <p:strVal val="#ppt_x"/>
                                          </p:val>
                                        </p:tav>
                                      </p:tavLst>
                                    </p:anim>
                                    <p:anim calcmode="lin" valueType="num">
                                      <p:cBhvr additive="base">
                                        <p:cTn id="30"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2" presetClass="entr" presetSubtype="2"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1+#ppt_w/2"/>
                                          </p:val>
                                        </p:tav>
                                        <p:tav tm="100000">
                                          <p:val>
                                            <p:strVal val="#ppt_x"/>
                                          </p:val>
                                        </p:tav>
                                      </p:tavLst>
                                    </p:anim>
                                    <p:anim calcmode="lin" valueType="num">
                                      <p:cBhvr additive="base">
                                        <p:cTn id="3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2" presetClass="entr" presetSubtype="2"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1+#ppt_w/2"/>
                                          </p:val>
                                        </p:tav>
                                        <p:tav tm="100000">
                                          <p:val>
                                            <p:strVal val="#ppt_x"/>
                                          </p:val>
                                        </p:tav>
                                      </p:tavLst>
                                    </p:anim>
                                    <p:anim calcmode="lin" valueType="num">
                                      <p:cBhvr additive="base">
                                        <p:cTn id="46"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4" grpId="0"/>
      <p:bldP spid="15" grpId="0"/>
      <p:bldP spid="16" grpId="0"/>
      <p:bldP spid="24" grpId="0"/>
      <p:bldP spid="2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499607"/>
            <a:ext cx="8800083" cy="3400931"/>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rPr>
              <a:t>To print Teacher Test Booklets/</a:t>
            </a:r>
            <a:r>
              <a:rPr lang="en-US" sz="2000" i="1" dirty="0">
                <a:solidFill>
                  <a:srgbClr val="000099"/>
                </a:solidFill>
                <a:latin typeface="+mn-lt"/>
              </a:rPr>
              <a:t>Administration Manuals</a:t>
            </a:r>
            <a:r>
              <a:rPr lang="en-US" sz="2000" dirty="0">
                <a:solidFill>
                  <a:srgbClr val="000099"/>
                </a:solidFill>
                <a:latin typeface="+mn-lt"/>
              </a:rPr>
              <a:t> and </a:t>
            </a:r>
            <a:r>
              <a:rPr lang="en-US" sz="2000" i="1" dirty="0">
                <a:solidFill>
                  <a:srgbClr val="000099"/>
                </a:solidFill>
                <a:latin typeface="+mn-lt"/>
              </a:rPr>
              <a:t>Student Test Booklets</a:t>
            </a:r>
            <a:r>
              <a:rPr lang="en-US" sz="2000" dirty="0">
                <a:solidFill>
                  <a:srgbClr val="000099"/>
                </a:solidFill>
                <a:latin typeface="+mn-lt"/>
              </a:rPr>
              <a:t>…</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Expand the “My Applications” dropdown at the top of the screen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“General Information” application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“Documents”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Leave “Document Type” filter set to “(All)” and select the “Show Documents” button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Use the “Open PDF” or “Save PDF” button in the “Action” column next to the document you want to print, then print the documents needed for test administration</a:t>
            </a:r>
          </a:p>
        </p:txBody>
      </p:sp>
      <p:sp>
        <p:nvSpPr>
          <p:cNvPr id="6" name="Rectangle 12"/>
          <p:cNvSpPr>
            <a:spLocks noGrp="1" noChangeArrowheads="1"/>
          </p:cNvSpPr>
          <p:nvPr>
            <p:ph type="title"/>
          </p:nvPr>
        </p:nvSpPr>
        <p:spPr bwMode="auto">
          <a:xfrm>
            <a:off x="215900" y="350260"/>
            <a:ext cx="8594725" cy="1008757"/>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General Information Documents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30</a:t>
            </a:fld>
            <a:endParaRPr lang="en-US" dirty="0"/>
          </a:p>
        </p:txBody>
      </p:sp>
      <p:sp>
        <p:nvSpPr>
          <p:cNvPr id="3" name="Slide Number Placeholder 3">
            <a:extLst>
              <a:ext uri="{FF2B5EF4-FFF2-40B4-BE49-F238E27FC236}">
                <a16:creationId xmlns:a16="http://schemas.microsoft.com/office/drawing/2014/main" id="{AC293590-03A5-86EF-74EF-B7E7B9978EAD}"/>
              </a:ext>
            </a:extLst>
          </p:cNvPr>
          <p:cNvSpPr txBox="1">
            <a:spLocks/>
          </p:cNvSpPr>
          <p:nvPr/>
        </p:nvSpPr>
        <p:spPr>
          <a:xfrm>
            <a:off x="-1852846"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30</a:t>
            </a:fld>
            <a:endParaRPr lang="en-US" dirty="0"/>
          </a:p>
        </p:txBody>
      </p:sp>
      <p:sp>
        <p:nvSpPr>
          <p:cNvPr id="4" name="Rectangle 3">
            <a:extLst>
              <a:ext uri="{FF2B5EF4-FFF2-40B4-BE49-F238E27FC236}">
                <a16:creationId xmlns:a16="http://schemas.microsoft.com/office/drawing/2014/main" id="{56A98149-1321-6E8F-5D71-C8BF52A37F60}"/>
              </a:ext>
            </a:extLst>
          </p:cNvPr>
          <p:cNvSpPr/>
          <p:nvPr/>
        </p:nvSpPr>
        <p:spPr>
          <a:xfrm>
            <a:off x="215900" y="5321171"/>
            <a:ext cx="7804403" cy="707886"/>
          </a:xfrm>
          <a:prstGeom prst="rect">
            <a:avLst/>
          </a:prstGeom>
          <a:ln w="0">
            <a:solidFill>
              <a:srgbClr val="000099"/>
            </a:solidFill>
          </a:ln>
        </p:spPr>
        <p:txBody>
          <a:bodyPr wrap="square">
            <a:spAutoFit/>
          </a:bodyPr>
          <a:lstStyle/>
          <a:p>
            <a:pPr marL="228600">
              <a:spcAft>
                <a:spcPct val="15000"/>
              </a:spcAft>
              <a:buClr>
                <a:srgbClr val="4F91CD"/>
              </a:buClr>
              <a:buSzPct val="150000"/>
            </a:pPr>
            <a:r>
              <a:rPr lang="en-US" sz="2000" i="1" dirty="0">
                <a:solidFill>
                  <a:srgbClr val="C00000"/>
                </a:solidFill>
                <a:latin typeface="+mn-lt"/>
              </a:rPr>
              <a:t>Permission to access these documents has been assigned to the District (DAC) and School Assessment Coordinators (SAC).</a:t>
            </a:r>
            <a:endParaRPr lang="en-US" sz="2000" dirty="0">
              <a:solidFill>
                <a:srgbClr val="C00000"/>
              </a:solidFill>
              <a:latin typeface="+mn-lt"/>
            </a:endParaRPr>
          </a:p>
        </p:txBody>
      </p:sp>
    </p:spTree>
    <p:extLst>
      <p:ext uri="{BB962C8B-B14F-4D97-AF65-F5344CB8AC3E}">
        <p14:creationId xmlns:p14="http://schemas.microsoft.com/office/powerpoint/2010/main" val="167048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par>
                                <p:cTn id="20" presetID="10" presetClass="entr" presetSubtype="0" fill="hold" nodeType="withEffect">
                                  <p:stCondLst>
                                    <p:cond delay="500"/>
                                  </p:stCondLst>
                                  <p:childTnLst>
                                    <p:set>
                                      <p:cBhvr>
                                        <p:cTn id="21" dur="1" fill="hold">
                                          <p:stCondLst>
                                            <p:cond delay="0"/>
                                          </p:stCondLst>
                                        </p:cTn>
                                        <p:tgtEl>
                                          <p:spTgt spid="21507">
                                            <p:txEl>
                                              <p:pRg st="5" end="5"/>
                                            </p:txEl>
                                          </p:spTgt>
                                        </p:tgtEl>
                                        <p:attrNameLst>
                                          <p:attrName>style.visibility</p:attrName>
                                        </p:attrNameLst>
                                      </p:cBhvr>
                                      <p:to>
                                        <p:strVal val="visible"/>
                                      </p:to>
                                    </p:set>
                                    <p:animEffect transition="in" filter="fade">
                                      <p:cBhvr>
                                        <p:cTn id="22" dur="2000"/>
                                        <p:tgtEl>
                                          <p:spTgt spid="2150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333189"/>
            <a:ext cx="8699944" cy="1985159"/>
          </a:xfrm>
          <a:prstGeom prst="rect">
            <a:avLst/>
          </a:prstGeom>
          <a:noFill/>
          <a:ln w="9525">
            <a:noFill/>
            <a:miter lim="800000"/>
            <a:headEnd/>
            <a:tailEnd/>
          </a:ln>
        </p:spPr>
        <p:txBody>
          <a:bodyPr wrap="square" anchor="ctr">
            <a:spAutoFit/>
          </a:bodyPr>
          <a:lstStyle/>
          <a:p>
            <a:pPr marL="579437"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Body)"/>
              </a:rPr>
              <a:t>All</a:t>
            </a:r>
            <a:r>
              <a:rPr lang="en-US" sz="2000" b="0" i="1" dirty="0">
                <a:solidFill>
                  <a:srgbClr val="000099"/>
                </a:solidFill>
                <a:latin typeface="Calibri (Body)"/>
              </a:rPr>
              <a:t> NSCAS Alternate Teacher Test Booklets/Administration Manuals</a:t>
            </a:r>
            <a:r>
              <a:rPr lang="en-US" sz="2000" b="0" dirty="0">
                <a:solidFill>
                  <a:srgbClr val="000099"/>
                </a:solidFill>
                <a:latin typeface="Calibri (Body)"/>
              </a:rPr>
              <a:t> and </a:t>
            </a:r>
            <a:r>
              <a:rPr lang="en-US" sz="2000" b="0" i="1" dirty="0">
                <a:solidFill>
                  <a:srgbClr val="000099"/>
                </a:solidFill>
                <a:latin typeface="Calibri (Body)"/>
              </a:rPr>
              <a:t>Student Test Booklets </a:t>
            </a:r>
            <a:r>
              <a:rPr lang="en-US" sz="2000" b="0" dirty="0">
                <a:solidFill>
                  <a:srgbClr val="000099"/>
                </a:solidFill>
                <a:latin typeface="Calibri (Body)"/>
              </a:rPr>
              <a:t>contain secure test content and must not be downloaded electronically and stored locally</a:t>
            </a:r>
          </a:p>
          <a:p>
            <a:pPr marL="579437"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Printed </a:t>
            </a:r>
            <a:r>
              <a:rPr lang="en-US" sz="2000" b="0" i="1" dirty="0">
                <a:solidFill>
                  <a:srgbClr val="000099"/>
                </a:solidFill>
                <a:latin typeface="+mn-lt"/>
              </a:rPr>
              <a:t>NSCAS Alternate Teacher Test Booklets/Administration Manuals,</a:t>
            </a:r>
            <a:r>
              <a:rPr lang="en-US" sz="2000" b="0" dirty="0">
                <a:solidFill>
                  <a:srgbClr val="000099"/>
                </a:solidFill>
                <a:latin typeface="+mn-lt"/>
              </a:rPr>
              <a:t> </a:t>
            </a:r>
            <a:r>
              <a:rPr lang="en-US" sz="2000" b="0" i="1" dirty="0">
                <a:solidFill>
                  <a:srgbClr val="000099"/>
                </a:solidFill>
                <a:latin typeface="+mn-lt"/>
              </a:rPr>
              <a:t>Student Test Booklets</a:t>
            </a:r>
            <a:r>
              <a:rPr lang="en-US" sz="2000" b="0" dirty="0">
                <a:solidFill>
                  <a:srgbClr val="000099"/>
                </a:solidFill>
                <a:latin typeface="+mn-lt"/>
              </a:rPr>
              <a:t>, and online Test Tickets</a:t>
            </a:r>
            <a:r>
              <a:rPr lang="en-US" sz="2000" b="0" i="1" dirty="0">
                <a:solidFill>
                  <a:srgbClr val="000099"/>
                </a:solidFill>
                <a:latin typeface="+mn-lt"/>
              </a:rPr>
              <a:t> </a:t>
            </a:r>
            <a:r>
              <a:rPr lang="en-US" sz="2000" b="0" dirty="0">
                <a:solidFill>
                  <a:srgbClr val="000099"/>
                </a:solidFill>
                <a:latin typeface="+mn-lt"/>
              </a:rPr>
              <a:t>must be stored securely until testing is finished</a:t>
            </a:r>
          </a:p>
        </p:txBody>
      </p:sp>
      <p:sp>
        <p:nvSpPr>
          <p:cNvPr id="21508" name="Rectangle 12"/>
          <p:cNvSpPr>
            <a:spLocks noGrp="1" noChangeArrowheads="1"/>
          </p:cNvSpPr>
          <p:nvPr>
            <p:ph type="title"/>
          </p:nvPr>
        </p:nvSpPr>
        <p:spPr bwMode="auto">
          <a:xfrm>
            <a:off x="215900" y="296170"/>
            <a:ext cx="8766173" cy="600716"/>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Test Materials for Proctoring NSCAS Alternate</a:t>
            </a:r>
            <a:endParaRPr lang="en-US" sz="32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31</a:t>
            </a:fld>
            <a:endParaRPr lang="en-US" dirty="0"/>
          </a:p>
        </p:txBody>
      </p:sp>
      <p:sp>
        <p:nvSpPr>
          <p:cNvPr id="6" name="Rectangle 5"/>
          <p:cNvSpPr/>
          <p:nvPr/>
        </p:nvSpPr>
        <p:spPr>
          <a:xfrm>
            <a:off x="215900" y="4043063"/>
            <a:ext cx="8472231" cy="707886"/>
          </a:xfrm>
          <a:prstGeom prst="rect">
            <a:avLst/>
          </a:prstGeom>
          <a:ln w="0">
            <a:solidFill>
              <a:srgbClr val="000099"/>
            </a:solidFill>
          </a:ln>
        </p:spPr>
        <p:txBody>
          <a:bodyPr wrap="square">
            <a:spAutoFit/>
          </a:bodyPr>
          <a:lstStyle/>
          <a:p>
            <a:pPr marL="228600">
              <a:spcAft>
                <a:spcPct val="15000"/>
              </a:spcAft>
              <a:buClr>
                <a:srgbClr val="4F91CD"/>
              </a:buClr>
              <a:buSzPct val="150000"/>
            </a:pPr>
            <a:r>
              <a:rPr lang="en-US" sz="2000" dirty="0">
                <a:solidFill>
                  <a:srgbClr val="C00000"/>
                </a:solidFill>
                <a:latin typeface="+mn-lt"/>
              </a:rPr>
              <a:t>Do not send any materials to DRC. Districts are responsible for secure destruction of printed NSCAS Alternate materials. </a:t>
            </a:r>
          </a:p>
        </p:txBody>
      </p:sp>
      <p:sp>
        <p:nvSpPr>
          <p:cNvPr id="3" name="Slide Number Placeholder 3">
            <a:extLst>
              <a:ext uri="{FF2B5EF4-FFF2-40B4-BE49-F238E27FC236}">
                <a16:creationId xmlns:a16="http://schemas.microsoft.com/office/drawing/2014/main" id="{21EB824C-7489-E8EF-9475-5B369A84F73C}"/>
              </a:ext>
            </a:extLst>
          </p:cNvPr>
          <p:cNvSpPr txBox="1">
            <a:spLocks/>
          </p:cNvSpPr>
          <p:nvPr/>
        </p:nvSpPr>
        <p:spPr>
          <a:xfrm>
            <a:off x="-1870263"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621779"/>
            <a:ext cx="8850945" cy="2431435"/>
          </a:xfrm>
          <a:prstGeom prst="rect">
            <a:avLst/>
          </a:prstGeom>
          <a:noFill/>
          <a:ln w="9525">
            <a:noFill/>
            <a:miter lim="800000"/>
            <a:headEnd/>
            <a:tailEnd/>
          </a:ln>
        </p:spPr>
        <p:txBody>
          <a:bodyPr wrap="square" anchor="ctr">
            <a:spAutoFit/>
          </a:bodyPr>
          <a:lstStyle/>
          <a:p>
            <a:pPr marL="579437" indent="-342900">
              <a:spcAft>
                <a:spcPct val="15000"/>
              </a:spcAft>
              <a:buClr>
                <a:srgbClr val="4F91CD"/>
              </a:buClr>
              <a:buSzPct val="150000"/>
              <a:buFont typeface="Wingdings" panose="05000000000000000000" pitchFamily="2" charset="2"/>
              <a:buChar char="§"/>
            </a:pPr>
            <a:r>
              <a:rPr lang="en-US" sz="2000" b="0" dirty="0">
                <a:solidFill>
                  <a:srgbClr val="000099"/>
                </a:solidFill>
                <a:latin typeface="+mn-lt"/>
              </a:rPr>
              <a:t>The DRC INSIGHT Portal Test Management application is the point of access for these online test administration activities</a:t>
            </a:r>
          </a:p>
          <a:p>
            <a:pPr marL="1036637" lvl="1"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Printing Online Test Tickets</a:t>
            </a:r>
          </a:p>
          <a:p>
            <a:pPr marL="1036637" lvl="1"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Adding New Students to Test Sessions</a:t>
            </a:r>
          </a:p>
          <a:p>
            <a:pPr marL="1036637" lvl="1"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Monitoring Testing Status</a:t>
            </a:r>
          </a:p>
          <a:p>
            <a:pPr marL="236537">
              <a:spcAft>
                <a:spcPct val="15000"/>
              </a:spcAft>
              <a:buClr>
                <a:srgbClr val="4F91CD"/>
              </a:buClr>
              <a:buSzPct val="150000"/>
            </a:pPr>
            <a:r>
              <a:rPr lang="en-US" sz="2000" dirty="0">
                <a:solidFill>
                  <a:srgbClr val="000099"/>
                </a:solidFill>
                <a:latin typeface="+mn-lt"/>
              </a:rPr>
              <a:t> ** NOTE - The DRC INSIGHT Test Engine is where student’s login using the Test Tickets.</a:t>
            </a:r>
          </a:p>
        </p:txBody>
      </p:sp>
      <p:sp>
        <p:nvSpPr>
          <p:cNvPr id="21508" name="Rectangle 12"/>
          <p:cNvSpPr>
            <a:spLocks noGrp="1" noChangeArrowheads="1"/>
          </p:cNvSpPr>
          <p:nvPr>
            <p:ph type="title"/>
          </p:nvPr>
        </p:nvSpPr>
        <p:spPr bwMode="auto">
          <a:xfrm>
            <a:off x="215900" y="277882"/>
            <a:ext cx="8766173" cy="1047998"/>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 Test Management Application</a:t>
            </a:r>
            <a:endParaRPr lang="en-US" sz="32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32</a:t>
            </a:fld>
            <a:endParaRPr lang="en-US" dirty="0"/>
          </a:p>
        </p:txBody>
      </p:sp>
      <p:sp>
        <p:nvSpPr>
          <p:cNvPr id="3" name="Slide Number Placeholder 3">
            <a:extLst>
              <a:ext uri="{FF2B5EF4-FFF2-40B4-BE49-F238E27FC236}">
                <a16:creationId xmlns:a16="http://schemas.microsoft.com/office/drawing/2014/main" id="{2A24652E-5E4C-43A6-EA69-482325FECB0F}"/>
              </a:ext>
            </a:extLst>
          </p:cNvPr>
          <p:cNvSpPr txBox="1">
            <a:spLocks/>
          </p:cNvSpPr>
          <p:nvPr/>
        </p:nvSpPr>
        <p:spPr>
          <a:xfrm>
            <a:off x="-1870263" y="6125936"/>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32</a:t>
            </a:fld>
            <a:endParaRPr lang="en-US" dirty="0"/>
          </a:p>
        </p:txBody>
      </p:sp>
    </p:spTree>
    <p:extLst>
      <p:ext uri="{BB962C8B-B14F-4D97-AF65-F5344CB8AC3E}">
        <p14:creationId xmlns:p14="http://schemas.microsoft.com/office/powerpoint/2010/main" val="336120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1" y="1613686"/>
            <a:ext cx="8489082" cy="3400931"/>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rPr>
              <a:t>To print Online Test Tickets for a Test Session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Expand the “My Applications” dropdown at the top of the screen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“Test Management” application under “TEST PREPARATION”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“Manage Test Sessions”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District and School for which you want to print tickets and select the “Show Sessions” button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Use the “Print All Tickets” button in the “Action” column to print the Student Test Roster and Tickets for all students assigned to that test session</a:t>
            </a:r>
          </a:p>
        </p:txBody>
      </p:sp>
      <p:sp>
        <p:nvSpPr>
          <p:cNvPr id="6" name="Rectangle 12"/>
          <p:cNvSpPr>
            <a:spLocks noGrp="1" noChangeArrowheads="1"/>
          </p:cNvSpPr>
          <p:nvPr>
            <p:ph type="title"/>
          </p:nvPr>
        </p:nvSpPr>
        <p:spPr bwMode="auto">
          <a:xfrm>
            <a:off x="215900" y="249676"/>
            <a:ext cx="8659347" cy="1094693"/>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Test Management Manage Test Sessions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33</a:t>
            </a:fld>
            <a:endParaRPr lang="en-US" dirty="0"/>
          </a:p>
        </p:txBody>
      </p:sp>
      <p:sp>
        <p:nvSpPr>
          <p:cNvPr id="5" name="Rectangle 4"/>
          <p:cNvSpPr/>
          <p:nvPr/>
        </p:nvSpPr>
        <p:spPr>
          <a:xfrm>
            <a:off x="215901" y="5283935"/>
            <a:ext cx="7529068" cy="707886"/>
          </a:xfrm>
          <a:prstGeom prst="rect">
            <a:avLst/>
          </a:prstGeom>
          <a:ln w="0">
            <a:solidFill>
              <a:srgbClr val="000099"/>
            </a:solidFill>
          </a:ln>
        </p:spPr>
        <p:txBody>
          <a:bodyPr wrap="square">
            <a:spAutoFit/>
          </a:bodyPr>
          <a:lstStyle/>
          <a:p>
            <a:pPr marL="228600">
              <a:spcAft>
                <a:spcPct val="15000"/>
              </a:spcAft>
              <a:buClr>
                <a:srgbClr val="4F91CD"/>
              </a:buClr>
              <a:buSzPct val="150000"/>
            </a:pPr>
            <a:r>
              <a:rPr lang="en-US" sz="2000" dirty="0">
                <a:solidFill>
                  <a:srgbClr val="C00000"/>
                </a:solidFill>
                <a:latin typeface="+mn-lt"/>
              </a:rPr>
              <a:t>It is best practice to add new students to test sessions before printing Online Test Tickets. </a:t>
            </a:r>
          </a:p>
        </p:txBody>
      </p:sp>
      <p:sp>
        <p:nvSpPr>
          <p:cNvPr id="3" name="Slide Number Placeholder 3">
            <a:extLst>
              <a:ext uri="{FF2B5EF4-FFF2-40B4-BE49-F238E27FC236}">
                <a16:creationId xmlns:a16="http://schemas.microsoft.com/office/drawing/2014/main" id="{4524CEDC-89B2-3737-B054-E52B83AAD0A7}"/>
              </a:ext>
            </a:extLst>
          </p:cNvPr>
          <p:cNvSpPr txBox="1">
            <a:spLocks/>
          </p:cNvSpPr>
          <p:nvPr/>
        </p:nvSpPr>
        <p:spPr>
          <a:xfrm>
            <a:off x="-1844137"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33</a:t>
            </a:fld>
            <a:endParaRPr lang="en-US" dirty="0"/>
          </a:p>
        </p:txBody>
      </p:sp>
    </p:spTree>
    <p:extLst>
      <p:ext uri="{BB962C8B-B14F-4D97-AF65-F5344CB8AC3E}">
        <p14:creationId xmlns:p14="http://schemas.microsoft.com/office/powerpoint/2010/main" val="42626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par>
                                <p:cTn id="20" presetID="10" presetClass="entr" presetSubtype="0" fill="hold" nodeType="withEffect">
                                  <p:stCondLst>
                                    <p:cond delay="500"/>
                                  </p:stCondLst>
                                  <p:childTnLst>
                                    <p:set>
                                      <p:cBhvr>
                                        <p:cTn id="21" dur="1" fill="hold">
                                          <p:stCondLst>
                                            <p:cond delay="0"/>
                                          </p:stCondLst>
                                        </p:cTn>
                                        <p:tgtEl>
                                          <p:spTgt spid="21507">
                                            <p:txEl>
                                              <p:pRg st="5" end="5"/>
                                            </p:txEl>
                                          </p:spTgt>
                                        </p:tgtEl>
                                        <p:attrNameLst>
                                          <p:attrName>style.visibility</p:attrName>
                                        </p:attrNameLst>
                                      </p:cBhvr>
                                      <p:to>
                                        <p:strVal val="visible"/>
                                      </p:to>
                                    </p:set>
                                    <p:animEffect transition="in" filter="fade">
                                      <p:cBhvr>
                                        <p:cTn id="22" dur="2000"/>
                                        <p:tgtEl>
                                          <p:spTgt spid="2150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570236"/>
            <a:ext cx="8659351" cy="4108817"/>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rPr>
              <a:t>Adding students to Test Session </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Expand the “My Applications” dropdown at the top of the screen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“Student Management” application under “PARTICIPANT PREPARATION”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“Manage Students”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“Upload Multiple Students”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District (required) and School (optional) for which you want to add students</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Produce a file containing required student information according to the File Layout and Sample File</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“Browse…” to find the file, then select the “Upload” button to load the file </a:t>
            </a:r>
          </a:p>
        </p:txBody>
      </p:sp>
      <p:sp>
        <p:nvSpPr>
          <p:cNvPr id="6" name="Rectangle 12"/>
          <p:cNvSpPr>
            <a:spLocks noGrp="1" noChangeArrowheads="1"/>
          </p:cNvSpPr>
          <p:nvPr>
            <p:ph type="title"/>
          </p:nvPr>
        </p:nvSpPr>
        <p:spPr bwMode="auto">
          <a:xfrm>
            <a:off x="215900" y="130804"/>
            <a:ext cx="8659351" cy="1026877"/>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Test Management Adding New Students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34</a:t>
            </a:fld>
            <a:endParaRPr lang="en-US" dirty="0"/>
          </a:p>
        </p:txBody>
      </p:sp>
      <p:sp>
        <p:nvSpPr>
          <p:cNvPr id="3" name="Slide Number Placeholder 3">
            <a:extLst>
              <a:ext uri="{FF2B5EF4-FFF2-40B4-BE49-F238E27FC236}">
                <a16:creationId xmlns:a16="http://schemas.microsoft.com/office/drawing/2014/main" id="{9A3A7A41-4A55-50B9-687A-9CFA1B08851A}"/>
              </a:ext>
            </a:extLst>
          </p:cNvPr>
          <p:cNvSpPr txBox="1">
            <a:spLocks/>
          </p:cNvSpPr>
          <p:nvPr/>
        </p:nvSpPr>
        <p:spPr>
          <a:xfrm>
            <a:off x="-1870263"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34</a:t>
            </a:fld>
            <a:endParaRPr lang="en-US" dirty="0"/>
          </a:p>
        </p:txBody>
      </p:sp>
    </p:spTree>
    <p:extLst>
      <p:ext uri="{BB962C8B-B14F-4D97-AF65-F5344CB8AC3E}">
        <p14:creationId xmlns:p14="http://schemas.microsoft.com/office/powerpoint/2010/main" val="1177062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254116"/>
            <a:ext cx="8829750" cy="2646878"/>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The system will verify student information meets requirements outlined in the File Layout; check back after a few minutes to see if the file was accepted or generated an error report</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If an error report was generated, correct the errors shown in the report and repeat the upload process until the file is free of errors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Students uploaded via the MSU are added directly to new test sessions for the form assigned to the district; Student Detail, Accommodations, and Testing Codes must then be updated if needed</a:t>
            </a:r>
          </a:p>
        </p:txBody>
      </p:sp>
      <p:sp>
        <p:nvSpPr>
          <p:cNvPr id="6" name="Rectangle 12"/>
          <p:cNvSpPr>
            <a:spLocks noGrp="1" noChangeArrowheads="1"/>
          </p:cNvSpPr>
          <p:nvPr>
            <p:ph type="title"/>
          </p:nvPr>
        </p:nvSpPr>
        <p:spPr bwMode="auto">
          <a:xfrm>
            <a:off x="215900" y="130804"/>
            <a:ext cx="8659351" cy="1053643"/>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Test Management Adding New Students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35</a:t>
            </a:fld>
            <a:endParaRPr lang="en-US" dirty="0"/>
          </a:p>
        </p:txBody>
      </p:sp>
      <p:sp>
        <p:nvSpPr>
          <p:cNvPr id="3" name="Slide Number Placeholder 3">
            <a:extLst>
              <a:ext uri="{FF2B5EF4-FFF2-40B4-BE49-F238E27FC236}">
                <a16:creationId xmlns:a16="http://schemas.microsoft.com/office/drawing/2014/main" id="{B8A4970B-DDB1-51B2-8149-9DCC8B4FA70F}"/>
              </a:ext>
            </a:extLst>
          </p:cNvPr>
          <p:cNvSpPr txBox="1">
            <a:spLocks/>
          </p:cNvSpPr>
          <p:nvPr/>
        </p:nvSpPr>
        <p:spPr>
          <a:xfrm>
            <a:off x="-1852846" y="6099810"/>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35</a:t>
            </a:fld>
            <a:endParaRPr lang="en-US" dirty="0"/>
          </a:p>
        </p:txBody>
      </p:sp>
    </p:spTree>
    <p:extLst>
      <p:ext uri="{BB962C8B-B14F-4D97-AF65-F5344CB8AC3E}">
        <p14:creationId xmlns:p14="http://schemas.microsoft.com/office/powerpoint/2010/main" val="397805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616395"/>
            <a:ext cx="8788601" cy="2785378"/>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Wingdings" charset="2"/>
              <a:buChar char="§"/>
            </a:pPr>
            <a:r>
              <a:rPr lang="en-US" sz="2000" dirty="0">
                <a:solidFill>
                  <a:srgbClr val="000099"/>
                </a:solidFill>
                <a:latin typeface="+mn-lt"/>
              </a:rPr>
              <a:t>To monitor testing status</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Expand the “My Applications” dropdown at the top of the screen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“Test Management” application under “TEST PREPARATION”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“Manage Test Sessions” tab</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Select the District and School for which you want to check status and select the “Show Sessions” button</a:t>
            </a:r>
          </a:p>
          <a:p>
            <a:pPr marL="1143000" lvl="1" indent="-457200">
              <a:spcAft>
                <a:spcPct val="15000"/>
              </a:spcAft>
              <a:buClr>
                <a:srgbClr val="4F91CD"/>
              </a:buClr>
              <a:buSzPct val="150000"/>
              <a:buFont typeface="+mj-lt"/>
              <a:buAutoNum type="arabicPeriod"/>
            </a:pPr>
            <a:r>
              <a:rPr lang="en-US" sz="2000" b="0" dirty="0">
                <a:solidFill>
                  <a:srgbClr val="000099"/>
                </a:solidFill>
                <a:latin typeface="+mn-lt"/>
              </a:rPr>
              <a:t>Use the “Edit/Print Ticket Status” button in the “Action” column to view the “Testing Status” window</a:t>
            </a:r>
          </a:p>
        </p:txBody>
      </p:sp>
      <p:sp>
        <p:nvSpPr>
          <p:cNvPr id="6" name="Rectangle 12"/>
          <p:cNvSpPr>
            <a:spLocks noGrp="1" noChangeArrowheads="1"/>
          </p:cNvSpPr>
          <p:nvPr>
            <p:ph type="title"/>
          </p:nvPr>
        </p:nvSpPr>
        <p:spPr bwMode="auto">
          <a:xfrm>
            <a:off x="215900" y="249676"/>
            <a:ext cx="8659347" cy="948187"/>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Test Management Testing Status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36</a:t>
            </a:fld>
            <a:endParaRPr lang="en-US" dirty="0"/>
          </a:p>
        </p:txBody>
      </p:sp>
      <p:sp>
        <p:nvSpPr>
          <p:cNvPr id="3" name="Slide Number Placeholder 3">
            <a:extLst>
              <a:ext uri="{FF2B5EF4-FFF2-40B4-BE49-F238E27FC236}">
                <a16:creationId xmlns:a16="http://schemas.microsoft.com/office/drawing/2014/main" id="{52CE6BDB-EF80-7F87-B583-74C8B96A599F}"/>
              </a:ext>
            </a:extLst>
          </p:cNvPr>
          <p:cNvSpPr txBox="1">
            <a:spLocks/>
          </p:cNvSpPr>
          <p:nvPr/>
        </p:nvSpPr>
        <p:spPr>
          <a:xfrm>
            <a:off x="-1852846" y="6125936"/>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36</a:t>
            </a:fld>
            <a:endParaRPr lang="en-US" dirty="0"/>
          </a:p>
        </p:txBody>
      </p:sp>
    </p:spTree>
    <p:extLst>
      <p:ext uri="{BB962C8B-B14F-4D97-AF65-F5344CB8AC3E}">
        <p14:creationId xmlns:p14="http://schemas.microsoft.com/office/powerpoint/2010/main" val="62250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2000"/>
                                        <p:tgtEl>
                                          <p:spTgt spid="21507">
                                            <p:txEl>
                                              <p:pRg st="0" end="0"/>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2000"/>
                                        <p:tgtEl>
                                          <p:spTgt spid="21507">
                                            <p:txEl>
                                              <p:pRg st="1" end="1"/>
                                            </p:txEl>
                                          </p:spTgt>
                                        </p:tgtEl>
                                      </p:cBhvr>
                                    </p:animEffect>
                                  </p:childTnLst>
                                </p:cTn>
                              </p:par>
                              <p:par>
                                <p:cTn id="11" presetID="10" presetClass="entr" presetSubtype="0" fill="hold" nodeType="withEffect">
                                  <p:stCondLst>
                                    <p:cond delay="50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fade">
                                      <p:cBhvr>
                                        <p:cTn id="13" dur="2000"/>
                                        <p:tgtEl>
                                          <p:spTgt spid="21507">
                                            <p:txEl>
                                              <p:pRg st="2" end="2"/>
                                            </p:txEl>
                                          </p:spTgt>
                                        </p:tgtEl>
                                      </p:cBhvr>
                                    </p:animEffect>
                                  </p:childTnLst>
                                </p:cTn>
                              </p:par>
                              <p:par>
                                <p:cTn id="14" presetID="10" presetClass="entr" presetSubtype="0" fill="hold" nodeType="withEffect">
                                  <p:stCondLst>
                                    <p:cond delay="500"/>
                                  </p:stCondLst>
                                  <p:childTnLst>
                                    <p:set>
                                      <p:cBhvr>
                                        <p:cTn id="15" dur="1" fill="hold">
                                          <p:stCondLst>
                                            <p:cond delay="0"/>
                                          </p:stCondLst>
                                        </p:cTn>
                                        <p:tgtEl>
                                          <p:spTgt spid="21507">
                                            <p:txEl>
                                              <p:pRg st="3" end="3"/>
                                            </p:txEl>
                                          </p:spTgt>
                                        </p:tgtEl>
                                        <p:attrNameLst>
                                          <p:attrName>style.visibility</p:attrName>
                                        </p:attrNameLst>
                                      </p:cBhvr>
                                      <p:to>
                                        <p:strVal val="visible"/>
                                      </p:to>
                                    </p:set>
                                    <p:animEffect transition="in" filter="fade">
                                      <p:cBhvr>
                                        <p:cTn id="16" dur="2000"/>
                                        <p:tgtEl>
                                          <p:spTgt spid="21507">
                                            <p:txEl>
                                              <p:pRg st="3" end="3"/>
                                            </p:txEl>
                                          </p:spTgt>
                                        </p:tgtEl>
                                      </p:cBhvr>
                                    </p:animEffect>
                                  </p:childTnLst>
                                </p:cTn>
                              </p:par>
                              <p:par>
                                <p:cTn id="17" presetID="10" presetClass="entr" presetSubtype="0" fill="hold" nodeType="withEffect">
                                  <p:stCondLst>
                                    <p:cond delay="500"/>
                                  </p:stCondLst>
                                  <p:childTnLst>
                                    <p:set>
                                      <p:cBhvr>
                                        <p:cTn id="18" dur="1" fill="hold">
                                          <p:stCondLst>
                                            <p:cond delay="0"/>
                                          </p:stCondLst>
                                        </p:cTn>
                                        <p:tgtEl>
                                          <p:spTgt spid="21507">
                                            <p:txEl>
                                              <p:pRg st="4" end="4"/>
                                            </p:txEl>
                                          </p:spTgt>
                                        </p:tgtEl>
                                        <p:attrNameLst>
                                          <p:attrName>style.visibility</p:attrName>
                                        </p:attrNameLst>
                                      </p:cBhvr>
                                      <p:to>
                                        <p:strVal val="visible"/>
                                      </p:to>
                                    </p:set>
                                    <p:animEffect transition="in" filter="fade">
                                      <p:cBhvr>
                                        <p:cTn id="19" dur="2000"/>
                                        <p:tgtEl>
                                          <p:spTgt spid="21507">
                                            <p:txEl>
                                              <p:pRg st="4" end="4"/>
                                            </p:txEl>
                                          </p:spTgt>
                                        </p:tgtEl>
                                      </p:cBhvr>
                                    </p:animEffect>
                                  </p:childTnLst>
                                </p:cTn>
                              </p:par>
                              <p:par>
                                <p:cTn id="20" presetID="10" presetClass="entr" presetSubtype="0" fill="hold" nodeType="withEffect">
                                  <p:stCondLst>
                                    <p:cond delay="500"/>
                                  </p:stCondLst>
                                  <p:childTnLst>
                                    <p:set>
                                      <p:cBhvr>
                                        <p:cTn id="21" dur="1" fill="hold">
                                          <p:stCondLst>
                                            <p:cond delay="0"/>
                                          </p:stCondLst>
                                        </p:cTn>
                                        <p:tgtEl>
                                          <p:spTgt spid="21507">
                                            <p:txEl>
                                              <p:pRg st="5" end="5"/>
                                            </p:txEl>
                                          </p:spTgt>
                                        </p:tgtEl>
                                        <p:attrNameLst>
                                          <p:attrName>style.visibility</p:attrName>
                                        </p:attrNameLst>
                                      </p:cBhvr>
                                      <p:to>
                                        <p:strVal val="visible"/>
                                      </p:to>
                                    </p:set>
                                    <p:animEffect transition="in" filter="fade">
                                      <p:cBhvr>
                                        <p:cTn id="22" dur="20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215900" y="1459229"/>
            <a:ext cx="8766174" cy="2739211"/>
          </a:xfrm>
          <a:prstGeom prst="rect">
            <a:avLst/>
          </a:prstGeom>
          <a:noFill/>
          <a:ln w="9525">
            <a:noFill/>
            <a:miter lim="800000"/>
            <a:headEnd/>
            <a:tailEnd/>
          </a:ln>
        </p:spPr>
        <p:txBody>
          <a:bodyPr wrap="square" anchor="ctr">
            <a:spAutoFit/>
          </a:bodyPr>
          <a:lstStyle/>
          <a:p>
            <a:pPr marL="579437" indent="-342900">
              <a:spcAft>
                <a:spcPct val="15000"/>
              </a:spcAft>
              <a:buClr>
                <a:srgbClr val="4F91CD"/>
              </a:buClr>
              <a:buSzPct val="150000"/>
              <a:buFont typeface="Wingdings" panose="05000000000000000000" pitchFamily="2" charset="2"/>
              <a:buChar char="§"/>
            </a:pPr>
            <a:r>
              <a:rPr lang="en-US" sz="2000" dirty="0">
                <a:solidFill>
                  <a:srgbClr val="000099"/>
                </a:solidFill>
                <a:latin typeface="+mn-lt"/>
              </a:rPr>
              <a:t>Students’ tests will be assigned one of three statuses</a:t>
            </a:r>
          </a:p>
          <a:p>
            <a:pPr marL="1036637" lvl="1" indent="-342900">
              <a:spcAft>
                <a:spcPct val="15000"/>
              </a:spcAft>
              <a:buClr>
                <a:srgbClr val="4F91CD"/>
              </a:buClr>
              <a:buSzPct val="150000"/>
              <a:buFont typeface="Arial" panose="020B0604020202020204" pitchFamily="34" charset="0"/>
              <a:buChar char="•"/>
            </a:pPr>
            <a:r>
              <a:rPr lang="en-US" sz="2000" dirty="0">
                <a:solidFill>
                  <a:srgbClr val="000099"/>
                </a:solidFill>
                <a:latin typeface="+mn-lt"/>
              </a:rPr>
              <a:t>Not Started</a:t>
            </a:r>
            <a:r>
              <a:rPr lang="en-US" sz="2000" b="0" dirty="0">
                <a:solidFill>
                  <a:srgbClr val="000099"/>
                </a:solidFill>
                <a:latin typeface="+mn-lt"/>
              </a:rPr>
              <a:t>—the online Test Ticket has not been used</a:t>
            </a:r>
          </a:p>
          <a:p>
            <a:pPr marL="1036637" lvl="1" indent="-342900">
              <a:spcAft>
                <a:spcPct val="15000"/>
              </a:spcAft>
              <a:buClr>
                <a:srgbClr val="4F91CD"/>
              </a:buClr>
              <a:buSzPct val="150000"/>
              <a:buFont typeface="Arial" panose="020B0604020202020204" pitchFamily="34" charset="0"/>
              <a:buChar char="•"/>
            </a:pPr>
            <a:r>
              <a:rPr lang="en-US" sz="2000" dirty="0">
                <a:solidFill>
                  <a:srgbClr val="000099"/>
                </a:solidFill>
                <a:latin typeface="+mn-lt"/>
              </a:rPr>
              <a:t>In Progress</a:t>
            </a:r>
            <a:r>
              <a:rPr lang="en-US" sz="2000" b="0" dirty="0">
                <a:solidFill>
                  <a:srgbClr val="000099"/>
                </a:solidFill>
                <a:latin typeface="+mn-lt"/>
              </a:rPr>
              <a:t>—the online Test Ticket was used to log into the test, but the test has not been ended; only the Started date/time is populated</a:t>
            </a:r>
          </a:p>
          <a:p>
            <a:pPr marL="1036637" lvl="1" indent="-342900">
              <a:spcAft>
                <a:spcPct val="15000"/>
              </a:spcAft>
              <a:buClr>
                <a:srgbClr val="4F91CD"/>
              </a:buClr>
              <a:buSzPct val="150000"/>
              <a:buFont typeface="Arial" panose="020B0604020202020204" pitchFamily="34" charset="0"/>
              <a:buChar char="•"/>
            </a:pPr>
            <a:r>
              <a:rPr lang="en-US" sz="2000" dirty="0">
                <a:solidFill>
                  <a:srgbClr val="000099"/>
                </a:solidFill>
                <a:latin typeface="+mn-lt"/>
              </a:rPr>
              <a:t>Completed</a:t>
            </a:r>
            <a:r>
              <a:rPr lang="en-US" sz="2000" b="0" dirty="0">
                <a:solidFill>
                  <a:srgbClr val="000099"/>
                </a:solidFill>
                <a:latin typeface="+mn-lt"/>
              </a:rPr>
              <a:t>—the test has been ended; Started and Completed date/times are both populated</a:t>
            </a:r>
          </a:p>
          <a:p>
            <a:pPr marL="1036637" lvl="1"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NSCAS Alternate Test Tickets do not “lock” after periods of inactivity or overnight to facilitate flexible scheduling</a:t>
            </a:r>
          </a:p>
        </p:txBody>
      </p:sp>
      <p:sp>
        <p:nvSpPr>
          <p:cNvPr id="21508" name="Rectangle 12"/>
          <p:cNvSpPr>
            <a:spLocks noGrp="1" noChangeArrowheads="1"/>
          </p:cNvSpPr>
          <p:nvPr>
            <p:ph type="title"/>
          </p:nvPr>
        </p:nvSpPr>
        <p:spPr bwMode="auto">
          <a:xfrm>
            <a:off x="215901" y="168153"/>
            <a:ext cx="8766174" cy="1026459"/>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Test Management Testing Status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37</a:t>
            </a:fld>
            <a:endParaRPr lang="en-US" dirty="0"/>
          </a:p>
        </p:txBody>
      </p:sp>
      <p:sp>
        <p:nvSpPr>
          <p:cNvPr id="5" name="Rectangle 4"/>
          <p:cNvSpPr/>
          <p:nvPr/>
        </p:nvSpPr>
        <p:spPr>
          <a:xfrm>
            <a:off x="215900" y="4463058"/>
            <a:ext cx="8596915" cy="707886"/>
          </a:xfrm>
          <a:prstGeom prst="rect">
            <a:avLst/>
          </a:prstGeom>
          <a:ln>
            <a:solidFill>
              <a:srgbClr val="000099"/>
            </a:solidFill>
          </a:ln>
        </p:spPr>
        <p:txBody>
          <a:bodyPr wrap="square">
            <a:spAutoFit/>
          </a:bodyPr>
          <a:lstStyle/>
          <a:p>
            <a:pPr marL="228600">
              <a:spcAft>
                <a:spcPct val="15000"/>
              </a:spcAft>
              <a:buClr>
                <a:srgbClr val="4F91CD"/>
              </a:buClr>
              <a:buSzPct val="150000"/>
            </a:pPr>
            <a:r>
              <a:rPr lang="en-US" sz="2000" dirty="0">
                <a:solidFill>
                  <a:srgbClr val="C00000"/>
                </a:solidFill>
                <a:latin typeface="+mn-lt"/>
              </a:rPr>
              <a:t>Tests in a Completed status are locked. Contact DRC Nebraska Customer Service at (866)342-6280 if there is a need to unlock a completed test.</a:t>
            </a:r>
            <a:endParaRPr lang="en-US" sz="2000" strike="sngStrike" dirty="0">
              <a:solidFill>
                <a:srgbClr val="C00000"/>
              </a:solidFill>
              <a:latin typeface="+mn-lt"/>
            </a:endParaRPr>
          </a:p>
        </p:txBody>
      </p:sp>
      <p:sp>
        <p:nvSpPr>
          <p:cNvPr id="3" name="Slide Number Placeholder 3">
            <a:extLst>
              <a:ext uri="{FF2B5EF4-FFF2-40B4-BE49-F238E27FC236}">
                <a16:creationId xmlns:a16="http://schemas.microsoft.com/office/drawing/2014/main" id="{87751A7B-B5E2-0E4A-A5C4-78BD6C5FD2D9}"/>
              </a:ext>
            </a:extLst>
          </p:cNvPr>
          <p:cNvSpPr txBox="1">
            <a:spLocks/>
          </p:cNvSpPr>
          <p:nvPr/>
        </p:nvSpPr>
        <p:spPr>
          <a:xfrm>
            <a:off x="-1861555" y="6091101"/>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37</a:t>
            </a:fld>
            <a:endParaRPr lang="en-US" dirty="0"/>
          </a:p>
        </p:txBody>
      </p:sp>
    </p:spTree>
    <p:extLst>
      <p:ext uri="{BB962C8B-B14F-4D97-AF65-F5344CB8AC3E}">
        <p14:creationId xmlns:p14="http://schemas.microsoft.com/office/powerpoint/2010/main" val="285741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1027895"/>
            <a:ext cx="8766174" cy="2108269"/>
          </a:xfrm>
          <a:prstGeom prst="rect">
            <a:avLst/>
          </a:prstGeom>
          <a:noFill/>
          <a:ln w="9525">
            <a:noFill/>
            <a:miter lim="800000"/>
            <a:headEnd/>
            <a:tailEnd/>
          </a:ln>
        </p:spPr>
        <p:txBody>
          <a:bodyPr wrap="square" anchor="ctr">
            <a:spAutoFit/>
          </a:bodyPr>
          <a:lstStyle/>
          <a:p>
            <a:pPr marL="579437" indent="-342900">
              <a:spcAft>
                <a:spcPct val="15000"/>
              </a:spcAft>
              <a:buClr>
                <a:srgbClr val="4F91CD"/>
              </a:buClr>
              <a:buSzPct val="150000"/>
              <a:buFont typeface="Arial" panose="020B0604020202020204" pitchFamily="34" charset="0"/>
              <a:buChar char="•"/>
            </a:pPr>
            <a:r>
              <a:rPr lang="en-US" sz="2000" u="sng" dirty="0">
                <a:solidFill>
                  <a:srgbClr val="000099"/>
                </a:solidFill>
                <a:latin typeface="+mn-lt"/>
              </a:rPr>
              <a:t>July 7, 2025</a:t>
            </a:r>
            <a:r>
              <a:rPr lang="en-US" sz="2000" b="0" dirty="0">
                <a:solidFill>
                  <a:srgbClr val="000099"/>
                </a:solidFill>
                <a:latin typeface="+mn-lt"/>
              </a:rPr>
              <a:t>—Districts provided access to </a:t>
            </a:r>
            <a:r>
              <a:rPr lang="en-US" sz="2000" b="0" u="sng" dirty="0">
                <a:solidFill>
                  <a:srgbClr val="000099"/>
                </a:solidFill>
                <a:latin typeface="+mn-lt"/>
              </a:rPr>
              <a:t>preliminary</a:t>
            </a:r>
            <a:r>
              <a:rPr lang="en-US" sz="2000" b="0" dirty="0">
                <a:solidFill>
                  <a:srgbClr val="000099"/>
                </a:solidFill>
                <a:latin typeface="+mn-lt"/>
              </a:rPr>
              <a:t> reports and data file in the DRC INSIGHT Portal Report Delivery application</a:t>
            </a:r>
          </a:p>
          <a:p>
            <a:pPr marL="579437" indent="-342900">
              <a:spcAft>
                <a:spcPct val="15000"/>
              </a:spcAft>
              <a:buClr>
                <a:srgbClr val="4F91CD"/>
              </a:buClr>
              <a:buSzPct val="150000"/>
              <a:buFont typeface="Arial" panose="020B0604020202020204" pitchFamily="34" charset="0"/>
              <a:buChar char="•"/>
            </a:pPr>
            <a:r>
              <a:rPr lang="en-US" sz="2000" u="sng" dirty="0">
                <a:solidFill>
                  <a:srgbClr val="000099"/>
                </a:solidFill>
                <a:latin typeface="+mn-lt"/>
              </a:rPr>
              <a:t>August 4, 2025</a:t>
            </a:r>
            <a:r>
              <a:rPr lang="en-US" sz="2000" b="0" dirty="0">
                <a:solidFill>
                  <a:srgbClr val="000099"/>
                </a:solidFill>
                <a:latin typeface="+mn-lt"/>
              </a:rPr>
              <a:t>—Districts provided access to </a:t>
            </a:r>
            <a:r>
              <a:rPr lang="en-US" sz="2000" b="0" u="sng" dirty="0">
                <a:solidFill>
                  <a:srgbClr val="000099"/>
                </a:solidFill>
                <a:latin typeface="+mn-lt"/>
              </a:rPr>
              <a:t>final</a:t>
            </a:r>
            <a:r>
              <a:rPr lang="en-US" sz="2000" b="0" dirty="0">
                <a:solidFill>
                  <a:srgbClr val="000099"/>
                </a:solidFill>
                <a:latin typeface="+mn-lt"/>
              </a:rPr>
              <a:t> reports and data file in the DRC INSIGHT Portal Report Delivery application</a:t>
            </a:r>
          </a:p>
          <a:p>
            <a:pPr marL="236537">
              <a:spcAft>
                <a:spcPct val="15000"/>
              </a:spcAft>
              <a:buClr>
                <a:srgbClr val="4F91CD"/>
              </a:buClr>
              <a:buSzPct val="150000"/>
            </a:pPr>
            <a:r>
              <a:rPr lang="en-US" sz="2000" dirty="0">
                <a:solidFill>
                  <a:srgbClr val="000099"/>
                </a:solidFill>
                <a:latin typeface="+mn-lt"/>
              </a:rPr>
              <a:t>*NOTE</a:t>
            </a:r>
            <a:r>
              <a:rPr lang="en-US" sz="2000" b="0" dirty="0">
                <a:solidFill>
                  <a:srgbClr val="000099"/>
                </a:solidFill>
                <a:latin typeface="+mn-lt"/>
              </a:rPr>
              <a:t> – Dates are subject to change</a:t>
            </a:r>
          </a:p>
          <a:p>
            <a:pPr marL="579437" indent="-342900">
              <a:spcAft>
                <a:spcPct val="15000"/>
              </a:spcAft>
              <a:buClr>
                <a:srgbClr val="4F91CD"/>
              </a:buClr>
              <a:buSzPct val="150000"/>
              <a:buFont typeface="Wingdings" panose="05000000000000000000" pitchFamily="2" charset="2"/>
              <a:buChar char="§"/>
            </a:pPr>
            <a:endParaRPr lang="en-US" sz="2200" dirty="0">
              <a:solidFill>
                <a:srgbClr val="000099"/>
              </a:solidFill>
              <a:latin typeface="Arial Narrow"/>
            </a:endParaRPr>
          </a:p>
        </p:txBody>
      </p:sp>
      <p:sp>
        <p:nvSpPr>
          <p:cNvPr id="21508" name="Rectangle 12"/>
          <p:cNvSpPr>
            <a:spLocks noGrp="1" noChangeArrowheads="1"/>
          </p:cNvSpPr>
          <p:nvPr>
            <p:ph type="title"/>
          </p:nvPr>
        </p:nvSpPr>
        <p:spPr bwMode="auto">
          <a:xfrm>
            <a:off x="215901" y="168154"/>
            <a:ext cx="8766174" cy="600716"/>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2025 NSCAS Alternate Reports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38</a:t>
            </a:fld>
            <a:endParaRPr lang="en-US" dirty="0"/>
          </a:p>
        </p:txBody>
      </p:sp>
      <p:sp>
        <p:nvSpPr>
          <p:cNvPr id="5" name="Rectangle 4"/>
          <p:cNvSpPr/>
          <p:nvPr/>
        </p:nvSpPr>
        <p:spPr>
          <a:xfrm>
            <a:off x="275447" y="3296545"/>
            <a:ext cx="8593106" cy="1015663"/>
          </a:xfrm>
          <a:prstGeom prst="rect">
            <a:avLst/>
          </a:prstGeom>
          <a:ln>
            <a:solidFill>
              <a:srgbClr val="000099"/>
            </a:solidFill>
          </a:ln>
        </p:spPr>
        <p:txBody>
          <a:bodyPr wrap="square">
            <a:spAutoFit/>
          </a:bodyPr>
          <a:lstStyle/>
          <a:p>
            <a:pPr marL="228600">
              <a:spcAft>
                <a:spcPct val="15000"/>
              </a:spcAft>
              <a:buClr>
                <a:srgbClr val="4F91CD"/>
              </a:buClr>
              <a:buSzPct val="150000"/>
            </a:pPr>
            <a:r>
              <a:rPr lang="en-US" sz="2000" dirty="0">
                <a:solidFill>
                  <a:srgbClr val="C00000"/>
                </a:solidFill>
                <a:latin typeface="+mn-lt"/>
              </a:rPr>
              <a:t>Results are not released to the districts until public release of reports. NDE will provide information on the public release of 2025 NSCAS results as it becomes available.</a:t>
            </a:r>
            <a:endParaRPr lang="en-US" sz="2000" strike="sngStrike" dirty="0">
              <a:solidFill>
                <a:srgbClr val="C00000"/>
              </a:solidFill>
              <a:latin typeface="+mn-lt"/>
            </a:endParaRPr>
          </a:p>
        </p:txBody>
      </p:sp>
      <p:sp>
        <p:nvSpPr>
          <p:cNvPr id="3" name="Slide Number Placeholder 3">
            <a:extLst>
              <a:ext uri="{FF2B5EF4-FFF2-40B4-BE49-F238E27FC236}">
                <a16:creationId xmlns:a16="http://schemas.microsoft.com/office/drawing/2014/main" id="{8854A187-DDD3-E4C2-D7C5-D1A30BE592E7}"/>
              </a:ext>
            </a:extLst>
          </p:cNvPr>
          <p:cNvSpPr txBox="1">
            <a:spLocks/>
          </p:cNvSpPr>
          <p:nvPr/>
        </p:nvSpPr>
        <p:spPr>
          <a:xfrm>
            <a:off x="-1870264"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38</a:t>
            </a:fld>
            <a:endParaRPr lang="en-US" dirty="0"/>
          </a:p>
        </p:txBody>
      </p:sp>
    </p:spTree>
    <p:extLst>
      <p:ext uri="{BB962C8B-B14F-4D97-AF65-F5344CB8AC3E}">
        <p14:creationId xmlns:p14="http://schemas.microsoft.com/office/powerpoint/2010/main" val="29488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Grp="1" noChangeArrowheads="1"/>
          </p:cNvSpPr>
          <p:nvPr>
            <p:ph type="title"/>
          </p:nvPr>
        </p:nvSpPr>
        <p:spPr bwMode="auto">
          <a:xfrm>
            <a:off x="215900" y="142728"/>
            <a:ext cx="8594717" cy="939452"/>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DRC INSIGHT Portal</a:t>
            </a:r>
            <a:r>
              <a:rPr lang="en-US" sz="3000" b="1" dirty="0">
                <a:solidFill>
                  <a:schemeClr val="bg1"/>
                </a:solidFill>
                <a:latin typeface="+mj-lt"/>
                <a:sym typeface="Wingdings" panose="05000000000000000000" pitchFamily="2" charset="2"/>
              </a:rPr>
              <a:t> Student Management DEMO </a:t>
            </a:r>
            <a:endParaRPr lang="en-US" sz="3000" dirty="0">
              <a:solidFill>
                <a:schemeClr val="bg1"/>
              </a:solidFill>
              <a:latin typeface="+mj-lt"/>
            </a:endParaRPr>
          </a:p>
        </p:txBody>
      </p:sp>
      <p:pic>
        <p:nvPicPr>
          <p:cNvPr id="5" name="Picture 4">
            <a:extLst>
              <a:ext uri="{FF2B5EF4-FFF2-40B4-BE49-F238E27FC236}">
                <a16:creationId xmlns:a16="http://schemas.microsoft.com/office/drawing/2014/main" id="{41506004-8D81-6174-3C4A-A681B158CC23}"/>
              </a:ext>
            </a:extLst>
          </p:cNvPr>
          <p:cNvPicPr>
            <a:picLocks noChangeAspect="1"/>
          </p:cNvPicPr>
          <p:nvPr/>
        </p:nvPicPr>
        <p:blipFill>
          <a:blip r:embed="rId3"/>
          <a:stretch>
            <a:fillRect/>
          </a:stretch>
        </p:blipFill>
        <p:spPr>
          <a:xfrm>
            <a:off x="277766" y="1248397"/>
            <a:ext cx="8470983" cy="4361206"/>
          </a:xfrm>
          <a:prstGeom prst="rect">
            <a:avLst/>
          </a:prstGeom>
        </p:spPr>
      </p:pic>
      <p:sp>
        <p:nvSpPr>
          <p:cNvPr id="3" name="Slide Number Placeholder 3">
            <a:extLst>
              <a:ext uri="{FF2B5EF4-FFF2-40B4-BE49-F238E27FC236}">
                <a16:creationId xmlns:a16="http://schemas.microsoft.com/office/drawing/2014/main" id="{36B4BB8E-BBCD-6E19-AFB3-00AA997DC463}"/>
              </a:ext>
            </a:extLst>
          </p:cNvPr>
          <p:cNvSpPr txBox="1">
            <a:spLocks/>
          </p:cNvSpPr>
          <p:nvPr/>
        </p:nvSpPr>
        <p:spPr>
          <a:xfrm>
            <a:off x="-1870263" y="6091101"/>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39</a:t>
            </a:fld>
            <a:endParaRPr lang="en-US" dirty="0"/>
          </a:p>
        </p:txBody>
      </p:sp>
    </p:spTree>
    <p:extLst>
      <p:ext uri="{BB962C8B-B14F-4D97-AF65-F5344CB8AC3E}">
        <p14:creationId xmlns:p14="http://schemas.microsoft.com/office/powerpoint/2010/main" val="175520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74642" y="1230535"/>
            <a:ext cx="8880313" cy="1061829"/>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Grades 3-8 and High School (third-year cohort) English Language Arts and Mathematics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Grades 5, 8, and High School (third-year cohort) Science</a:t>
            </a:r>
            <a:endParaRPr lang="en-US" sz="2000" b="0" dirty="0">
              <a:latin typeface="Calibri" panose="020F0502020204030204" pitchFamily="34" charset="0"/>
              <a:cs typeface="Calibri" panose="020F0502020204030204" pitchFamily="34" charset="0"/>
            </a:endParaRPr>
          </a:p>
        </p:txBody>
      </p:sp>
      <p:sp>
        <p:nvSpPr>
          <p:cNvPr id="6" name="Rectangle 12"/>
          <p:cNvSpPr>
            <a:spLocks noGrp="1" noChangeArrowheads="1"/>
          </p:cNvSpPr>
          <p:nvPr>
            <p:ph type="title"/>
          </p:nvPr>
        </p:nvSpPr>
        <p:spPr bwMode="auto">
          <a:xfrm>
            <a:off x="215900" y="350260"/>
            <a:ext cx="8759318"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Eligible Grades for NSCAS Alternate Testing</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4</a:t>
            </a:fld>
            <a:endParaRPr lang="en-US" dirty="0"/>
          </a:p>
        </p:txBody>
      </p:sp>
      <p:sp>
        <p:nvSpPr>
          <p:cNvPr id="5" name="Rectangle 4"/>
          <p:cNvSpPr/>
          <p:nvPr/>
        </p:nvSpPr>
        <p:spPr>
          <a:xfrm>
            <a:off x="215900" y="2917966"/>
            <a:ext cx="8589771" cy="1569660"/>
          </a:xfrm>
          <a:prstGeom prst="rect">
            <a:avLst/>
          </a:prstGeom>
          <a:ln w="0">
            <a:solidFill>
              <a:srgbClr val="000099"/>
            </a:solidFill>
          </a:ln>
        </p:spPr>
        <p:txBody>
          <a:bodyPr wrap="square">
            <a:spAutoFit/>
          </a:bodyPr>
          <a:lstStyle/>
          <a:p>
            <a:pPr algn="ctr"/>
            <a:r>
              <a:rPr lang="en-US" sz="2400" dirty="0">
                <a:solidFill>
                  <a:srgbClr val="C00000"/>
                </a:solidFill>
                <a:latin typeface="+mn-lt"/>
              </a:rPr>
              <a:t>Students are required to take all subjects of </a:t>
            </a:r>
            <a:r>
              <a:rPr lang="en-US" sz="2400" u="sng" dirty="0">
                <a:solidFill>
                  <a:srgbClr val="C00000"/>
                </a:solidFill>
                <a:latin typeface="+mn-lt"/>
              </a:rPr>
              <a:t>either</a:t>
            </a:r>
            <a:r>
              <a:rPr lang="en-US" sz="2400" dirty="0">
                <a:solidFill>
                  <a:srgbClr val="C00000"/>
                </a:solidFill>
                <a:latin typeface="+mn-lt"/>
              </a:rPr>
              <a:t> the NSCAS General </a:t>
            </a:r>
            <a:r>
              <a:rPr lang="en-US" sz="2400" u="sng" dirty="0">
                <a:solidFill>
                  <a:srgbClr val="C00000"/>
                </a:solidFill>
                <a:latin typeface="+mn-lt"/>
              </a:rPr>
              <a:t>or</a:t>
            </a:r>
            <a:r>
              <a:rPr lang="en-US" sz="2400" dirty="0">
                <a:solidFill>
                  <a:srgbClr val="C00000"/>
                </a:solidFill>
                <a:latin typeface="+mn-lt"/>
              </a:rPr>
              <a:t> NSCAS Alternate tests for their eligible grades. Students may not take the NSCAS Alternate for some subjects and the NSCAS General for other subjects.</a:t>
            </a:r>
            <a:endParaRPr lang="en-US" sz="1800" dirty="0">
              <a:solidFill>
                <a:srgbClr val="C00000"/>
              </a:solidFill>
              <a:latin typeface="+mn-lt"/>
            </a:endParaRPr>
          </a:p>
        </p:txBody>
      </p:sp>
      <p:sp>
        <p:nvSpPr>
          <p:cNvPr id="3" name="Slide Number Placeholder 3">
            <a:extLst>
              <a:ext uri="{FF2B5EF4-FFF2-40B4-BE49-F238E27FC236}">
                <a16:creationId xmlns:a16="http://schemas.microsoft.com/office/drawing/2014/main" id="{00D43BB4-3353-1F2E-9185-1A9DB5B92189}"/>
              </a:ext>
            </a:extLst>
          </p:cNvPr>
          <p:cNvSpPr txBox="1">
            <a:spLocks/>
          </p:cNvSpPr>
          <p:nvPr/>
        </p:nvSpPr>
        <p:spPr>
          <a:xfrm>
            <a:off x="-1791886" y="6155408"/>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4</a:t>
            </a:fld>
            <a:endParaRPr lang="en-US" dirty="0"/>
          </a:p>
        </p:txBody>
      </p:sp>
    </p:spTree>
    <p:extLst>
      <p:ext uri="{BB962C8B-B14F-4D97-AF65-F5344CB8AC3E}">
        <p14:creationId xmlns:p14="http://schemas.microsoft.com/office/powerpoint/2010/main" val="198930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12"/>
          <p:cNvSpPr>
            <a:spLocks noGrp="1" noChangeArrowheads="1"/>
          </p:cNvSpPr>
          <p:nvPr>
            <p:ph type="title"/>
          </p:nvPr>
        </p:nvSpPr>
        <p:spPr bwMode="auto">
          <a:xfrm>
            <a:off x="215901" y="324641"/>
            <a:ext cx="8690594" cy="60007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Q &amp; A</a:t>
            </a:r>
            <a:endParaRPr lang="en-US" sz="3000" dirty="0">
              <a:solidFill>
                <a:schemeClr val="bg1"/>
              </a:solidFill>
              <a:latin typeface="+mj-lt"/>
            </a:endParaRPr>
          </a:p>
        </p:txBody>
      </p:sp>
      <p:sp>
        <p:nvSpPr>
          <p:cNvPr id="21507" name="Rectangle 10"/>
          <p:cNvSpPr>
            <a:spLocks noChangeArrowheads="1"/>
          </p:cNvSpPr>
          <p:nvPr/>
        </p:nvSpPr>
        <p:spPr bwMode="auto">
          <a:xfrm>
            <a:off x="1379538" y="2359235"/>
            <a:ext cx="7526956" cy="794064"/>
          </a:xfrm>
          <a:prstGeom prst="rect">
            <a:avLst/>
          </a:prstGeom>
          <a:noFill/>
          <a:ln w="9525">
            <a:noFill/>
            <a:miter lim="800000"/>
            <a:headEnd/>
            <a:tailEnd/>
          </a:ln>
        </p:spPr>
        <p:txBody>
          <a:bodyPr wrap="square" anchor="ctr">
            <a:spAutoFit/>
          </a:bodyPr>
          <a:lstStyle/>
          <a:p>
            <a:pPr marL="1600200" lvl="3" indent="320040">
              <a:spcAft>
                <a:spcPct val="15000"/>
              </a:spcAft>
              <a:buClr>
                <a:srgbClr val="4F91CD"/>
              </a:buClr>
              <a:buSzPct val="75000"/>
            </a:pPr>
            <a:endParaRPr lang="en-US" sz="2400" b="0" i="1" dirty="0"/>
          </a:p>
          <a:p>
            <a:pPr marL="685800" lvl="1" indent="320040">
              <a:spcAft>
                <a:spcPct val="15000"/>
              </a:spcAft>
              <a:buClr>
                <a:srgbClr val="4F91CD"/>
              </a:buClr>
              <a:buSzPct val="75000"/>
              <a:buFont typeface="Wingdings" pitchFamily="2" charset="2"/>
              <a:buChar char="n"/>
            </a:pPr>
            <a:endParaRPr lang="en-US" sz="1800" b="0" dirty="0"/>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40</a:t>
            </a:fld>
            <a:endParaRPr lang="en-US" dirty="0"/>
          </a:p>
        </p:txBody>
      </p:sp>
      <p:pic>
        <p:nvPicPr>
          <p:cNvPr id="2050" name="Picture 2" descr="C:\Users\vcook\AppData\Local\Microsoft\Windows\Temporary Internet Files\Content.IE5\ZM8WCS0D\MP91022089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3842" y="3316686"/>
            <a:ext cx="6664871" cy="322698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37506" y="1047722"/>
            <a:ext cx="8668988" cy="3151632"/>
          </a:xfrm>
          <a:prstGeom prst="rect">
            <a:avLst/>
          </a:prstGeom>
        </p:spPr>
        <p:txBody>
          <a:bodyPr wrap="square">
            <a:spAutoFit/>
          </a:bodyPr>
          <a:lstStyle/>
          <a:p>
            <a:pPr marL="0" lvl="1" algn="ctr">
              <a:spcAft>
                <a:spcPct val="15000"/>
              </a:spcAft>
              <a:buClr>
                <a:srgbClr val="4F91CD"/>
              </a:buClr>
              <a:buSzPct val="150000"/>
            </a:pPr>
            <a:r>
              <a:rPr lang="en-US" sz="3200" dirty="0">
                <a:solidFill>
                  <a:schemeClr val="accent2">
                    <a:lumMod val="75000"/>
                  </a:schemeClr>
                </a:solidFill>
                <a:latin typeface="+mn-lt"/>
              </a:rPr>
              <a:t>NSCAS Alternate Customer Service</a:t>
            </a:r>
          </a:p>
          <a:p>
            <a:pPr marL="0" lvl="1" algn="ctr">
              <a:spcAft>
                <a:spcPct val="15000"/>
              </a:spcAft>
              <a:buClr>
                <a:srgbClr val="4F91CD"/>
              </a:buClr>
              <a:buSzPct val="150000"/>
            </a:pPr>
            <a:r>
              <a:rPr lang="en-US" sz="2000" dirty="0">
                <a:solidFill>
                  <a:schemeClr val="accent2">
                    <a:lumMod val="75000"/>
                  </a:schemeClr>
                </a:solidFill>
                <a:latin typeface="+mn-lt"/>
              </a:rPr>
              <a:t>Call Toll Free - (866) 342-6280</a:t>
            </a:r>
          </a:p>
          <a:p>
            <a:pPr marL="0" lvl="1" algn="ctr">
              <a:spcAft>
                <a:spcPct val="15000"/>
              </a:spcAft>
              <a:buClr>
                <a:srgbClr val="4F91CD"/>
              </a:buClr>
              <a:buSzPct val="150000"/>
            </a:pPr>
            <a:endParaRPr lang="en-US" sz="2000" dirty="0">
              <a:latin typeface="+mn-lt"/>
              <a:hlinkClick r:id="rId4"/>
            </a:endParaRPr>
          </a:p>
          <a:p>
            <a:pPr marL="0" lvl="1" algn="ctr">
              <a:spcAft>
                <a:spcPct val="15000"/>
              </a:spcAft>
              <a:buClr>
                <a:srgbClr val="4F91CD"/>
              </a:buClr>
              <a:buSzPct val="150000"/>
            </a:pPr>
            <a:r>
              <a:rPr lang="en-US" sz="2000" dirty="0">
                <a:latin typeface="+mn-lt"/>
                <a:hlinkClick r:id="rId4"/>
              </a:rPr>
              <a:t>necustomerservice@datarecognitioncorp.com</a:t>
            </a:r>
            <a:endParaRPr lang="en-US" sz="2000" dirty="0">
              <a:latin typeface="+mn-lt"/>
            </a:endParaRPr>
          </a:p>
          <a:p>
            <a:pPr marL="0" lvl="1" algn="ctr">
              <a:spcAft>
                <a:spcPct val="15000"/>
              </a:spcAft>
              <a:buClr>
                <a:srgbClr val="4F91CD"/>
              </a:buClr>
              <a:buSzPct val="150000"/>
            </a:pPr>
            <a:endParaRPr lang="en-US" sz="2000" dirty="0">
              <a:latin typeface="+mn-lt"/>
            </a:endParaRPr>
          </a:p>
          <a:p>
            <a:pPr marL="0" lvl="1" algn="ctr">
              <a:spcAft>
                <a:spcPct val="15000"/>
              </a:spcAft>
              <a:buClr>
                <a:srgbClr val="4F91CD"/>
              </a:buClr>
              <a:buSzPct val="150000"/>
            </a:pPr>
            <a:r>
              <a:rPr lang="en-US" sz="2000" dirty="0">
                <a:solidFill>
                  <a:schemeClr val="accent2">
                    <a:lumMod val="75000"/>
                  </a:schemeClr>
                </a:solidFill>
                <a:latin typeface="+mn-lt"/>
              </a:rPr>
              <a:t>8:00 A.M. – 5:00 P.M. CST</a:t>
            </a:r>
          </a:p>
          <a:p>
            <a:pPr marL="0" lvl="1" algn="ctr">
              <a:spcAft>
                <a:spcPct val="15000"/>
              </a:spcAft>
              <a:buClr>
                <a:srgbClr val="4F91CD"/>
              </a:buClr>
              <a:buSzPct val="150000"/>
            </a:pPr>
            <a:r>
              <a:rPr lang="en-US" sz="2000" dirty="0">
                <a:solidFill>
                  <a:schemeClr val="accent2">
                    <a:lumMod val="75000"/>
                  </a:schemeClr>
                </a:solidFill>
                <a:latin typeface="+mn-lt"/>
              </a:rPr>
              <a:t>7:00 A.M. – 5:00 P.M. CST </a:t>
            </a:r>
            <a:r>
              <a:rPr lang="en-US" sz="2000">
                <a:solidFill>
                  <a:schemeClr val="accent2">
                    <a:lumMod val="75000"/>
                  </a:schemeClr>
                </a:solidFill>
                <a:latin typeface="+mn-lt"/>
              </a:rPr>
              <a:t>(March 24 </a:t>
            </a:r>
            <a:r>
              <a:rPr lang="en-US" sz="2000" dirty="0">
                <a:solidFill>
                  <a:schemeClr val="accent2">
                    <a:lumMod val="75000"/>
                  </a:schemeClr>
                </a:solidFill>
                <a:latin typeface="+mn-lt"/>
              </a:rPr>
              <a:t>– </a:t>
            </a:r>
            <a:r>
              <a:rPr lang="en-US" sz="2000">
                <a:solidFill>
                  <a:schemeClr val="accent2">
                    <a:lumMod val="75000"/>
                  </a:schemeClr>
                </a:solidFill>
                <a:latin typeface="+mn-lt"/>
              </a:rPr>
              <a:t>May 7, </a:t>
            </a:r>
            <a:r>
              <a:rPr lang="en-US" sz="2000" dirty="0">
                <a:solidFill>
                  <a:schemeClr val="accent2">
                    <a:lumMod val="75000"/>
                  </a:schemeClr>
                </a:solidFill>
                <a:latin typeface="+mn-lt"/>
              </a:rPr>
              <a:t>2025)</a:t>
            </a:r>
          </a:p>
          <a:p>
            <a:pPr marL="0" lvl="1" algn="ctr">
              <a:spcAft>
                <a:spcPct val="15000"/>
              </a:spcAft>
              <a:buClr>
                <a:srgbClr val="4F91CD"/>
              </a:buClr>
              <a:buSzPct val="150000"/>
            </a:pPr>
            <a:endParaRPr lang="en-US" sz="2400" dirty="0">
              <a:solidFill>
                <a:schemeClr val="accent2">
                  <a:lumMod val="75000"/>
                </a:schemeClr>
              </a:solidFill>
            </a:endParaRPr>
          </a:p>
        </p:txBody>
      </p:sp>
      <p:sp>
        <p:nvSpPr>
          <p:cNvPr id="4" name="Slide Number Placeholder 3">
            <a:extLst>
              <a:ext uri="{FF2B5EF4-FFF2-40B4-BE49-F238E27FC236}">
                <a16:creationId xmlns:a16="http://schemas.microsoft.com/office/drawing/2014/main" id="{5AA55577-E82D-997D-006A-99D3233ECE40}"/>
              </a:ext>
            </a:extLst>
          </p:cNvPr>
          <p:cNvSpPr txBox="1">
            <a:spLocks/>
          </p:cNvSpPr>
          <p:nvPr/>
        </p:nvSpPr>
        <p:spPr>
          <a:xfrm>
            <a:off x="-1852846" y="6086475"/>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40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937736"/>
            <a:ext cx="8594725" cy="4364272"/>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Alternate Assessment is available for online administration via the DRC INSIGHT test engine </a:t>
            </a:r>
          </a:p>
          <a:p>
            <a:pPr marL="1028700" lvl="1" indent="-342900">
              <a:spcAft>
                <a:spcPct val="15000"/>
              </a:spcAft>
              <a:buClr>
                <a:srgbClr val="4F91CD"/>
              </a:buClr>
              <a:buSzPct val="150000"/>
              <a:buFont typeface="Arial" panose="020B0604020202020204" pitchFamily="34" charset="0"/>
              <a:buChar char="•"/>
            </a:pPr>
            <a:r>
              <a:rPr lang="en-US" sz="2000" dirty="0">
                <a:solidFill>
                  <a:srgbClr val="000099"/>
                </a:solidFill>
                <a:latin typeface="+mn-lt"/>
              </a:rPr>
              <a:t>NOTE – Please see the NSCAS Alternate Administration Manual </a:t>
            </a:r>
            <a:r>
              <a:rPr lang="en-US" sz="2000" dirty="0">
                <a:solidFill>
                  <a:srgbClr val="000099"/>
                </a:solidFill>
                <a:latin typeface="+mj-lt"/>
              </a:rPr>
              <a:t>(Located in the Teacher Forms A and B have been specifically assigned to districts) </a:t>
            </a:r>
            <a:r>
              <a:rPr lang="en-US" sz="2000" dirty="0">
                <a:solidFill>
                  <a:srgbClr val="000099"/>
                </a:solidFill>
                <a:latin typeface="+mn-lt"/>
              </a:rPr>
              <a:t>or Proctor Training for information on the test login process.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Students capable of using touch-enabled devices or other computer-based input devices are able to respond to items themselves</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If a student cannot select responses in the DRC INSIGHT test engine, Proctors will capture the student’s responses and enter them into the online system to be scored</a:t>
            </a:r>
          </a:p>
          <a:p>
            <a:pPr marL="571500" indent="-342900">
              <a:spcAft>
                <a:spcPct val="15000"/>
              </a:spcAft>
              <a:buClr>
                <a:srgbClr val="4F91CD"/>
              </a:buClr>
              <a:buSzPct val="150000"/>
              <a:buFont typeface="Wingdings" charset="2"/>
              <a:buChar char="§"/>
            </a:pPr>
            <a:endParaRPr lang="en-US" sz="2400" dirty="0">
              <a:solidFill>
                <a:srgbClr val="000099"/>
              </a:solidFill>
            </a:endParaRPr>
          </a:p>
          <a:p>
            <a:pPr marL="685800" lvl="1" indent="320040">
              <a:spcAft>
                <a:spcPct val="15000"/>
              </a:spcAft>
              <a:buClr>
                <a:srgbClr val="4F91CD"/>
              </a:buClr>
              <a:buSzPct val="75000"/>
            </a:pPr>
            <a:endParaRPr lang="en-US" sz="1800" b="0" dirty="0"/>
          </a:p>
        </p:txBody>
      </p:sp>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Online Administration</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5</a:t>
            </a:fld>
            <a:endParaRPr lang="en-US" dirty="0"/>
          </a:p>
        </p:txBody>
      </p:sp>
      <p:sp>
        <p:nvSpPr>
          <p:cNvPr id="3" name="Slide Number Placeholder 3">
            <a:extLst>
              <a:ext uri="{FF2B5EF4-FFF2-40B4-BE49-F238E27FC236}">
                <a16:creationId xmlns:a16="http://schemas.microsoft.com/office/drawing/2014/main" id="{5C38D93E-54A3-FE0D-C747-6DE1C5D81463}"/>
              </a:ext>
            </a:extLst>
          </p:cNvPr>
          <p:cNvSpPr txBox="1">
            <a:spLocks/>
          </p:cNvSpPr>
          <p:nvPr/>
        </p:nvSpPr>
        <p:spPr>
          <a:xfrm>
            <a:off x="-1818012" y="6143353"/>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5</a:t>
            </a:fld>
            <a:endParaRPr lang="en-US" dirty="0"/>
          </a:p>
        </p:txBody>
      </p:sp>
    </p:spTree>
    <p:extLst>
      <p:ext uri="{BB962C8B-B14F-4D97-AF65-F5344CB8AC3E}">
        <p14:creationId xmlns:p14="http://schemas.microsoft.com/office/powerpoint/2010/main" val="122592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34640" y="935586"/>
            <a:ext cx="8718200" cy="3016210"/>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On-demand </a:t>
            </a:r>
            <a:r>
              <a:rPr lang="en-US" sz="2000" b="0" i="1" dirty="0">
                <a:solidFill>
                  <a:srgbClr val="000099"/>
                </a:solidFill>
                <a:latin typeface="+mn-lt"/>
              </a:rPr>
              <a:t>Student Test Booklets and Teacher Test Booklets </a:t>
            </a:r>
            <a:r>
              <a:rPr lang="en-US" sz="2000" b="0" dirty="0">
                <a:solidFill>
                  <a:srgbClr val="000099"/>
                </a:solidFill>
                <a:latin typeface="+mn-lt"/>
              </a:rPr>
              <a:t>available for printing </a:t>
            </a:r>
            <a:r>
              <a:rPr lang="en-US" sz="2000" b="0" dirty="0">
                <a:solidFill>
                  <a:srgbClr val="000099"/>
                </a:solidFill>
                <a:latin typeface="Calibri" panose="020F0502020204030204" pitchFamily="34" charset="0"/>
                <a:ea typeface="Calibri" panose="020F0502020204030204" pitchFamily="34" charset="0"/>
                <a:cs typeface="Calibri" panose="020F0502020204030204" pitchFamily="34" charset="0"/>
              </a:rPr>
              <a:t>(Permissions were granted to the DAC and SAC</a:t>
            </a:r>
            <a:r>
              <a:rPr lang="en-US" sz="2000" b="0" dirty="0">
                <a:solidFill>
                  <a:srgbClr val="000099"/>
                </a:solidFill>
              </a:rPr>
              <a:t>)</a:t>
            </a:r>
            <a:endParaRPr lang="en-US" sz="2000" b="0" dirty="0">
              <a:solidFill>
                <a:srgbClr val="000099"/>
              </a:solidFill>
              <a:latin typeface="+mn-lt"/>
            </a:endParaRP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Districts do not receive and return test materials</a:t>
            </a:r>
          </a:p>
          <a:p>
            <a:pPr marL="228600">
              <a:spcAft>
                <a:spcPct val="15000"/>
              </a:spcAft>
              <a:buClr>
                <a:srgbClr val="4F91CD"/>
              </a:buClr>
              <a:buSzPct val="150000"/>
            </a:pPr>
            <a:endParaRPr lang="en-US" sz="2000" dirty="0">
              <a:solidFill>
                <a:srgbClr val="000099"/>
              </a:solidFill>
              <a:latin typeface="+mn-lt"/>
            </a:endParaRPr>
          </a:p>
          <a:p>
            <a:pPr marL="571500" indent="-342900">
              <a:spcAft>
                <a:spcPct val="15000"/>
              </a:spcAft>
              <a:buClr>
                <a:srgbClr val="4F91CD"/>
              </a:buClr>
              <a:buSzPct val="150000"/>
              <a:buFont typeface="Wingdings" charset="2"/>
              <a:buChar char="§"/>
            </a:pPr>
            <a:r>
              <a:rPr lang="en-US" sz="2000" i="1" dirty="0">
                <a:solidFill>
                  <a:srgbClr val="000099"/>
                </a:solidFill>
                <a:latin typeface="+mn-lt"/>
              </a:rPr>
              <a:t>NOTE: Test Administrators/Proctors are not required to navigate through every item on the test if a student who is being administered the test does not or ceases to respond to items. Tests may be ended on the last item administered.</a:t>
            </a:r>
          </a:p>
          <a:p>
            <a:pPr marL="685800" lvl="1" indent="320040">
              <a:spcAft>
                <a:spcPct val="15000"/>
              </a:spcAft>
              <a:buClr>
                <a:srgbClr val="4F91CD"/>
              </a:buClr>
              <a:buSzPct val="75000"/>
            </a:pPr>
            <a:endParaRPr lang="en-US" sz="1800" b="0" dirty="0"/>
          </a:p>
        </p:txBody>
      </p:sp>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Online Administration</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6</a:t>
            </a:fld>
            <a:endParaRPr lang="en-US" dirty="0"/>
          </a:p>
        </p:txBody>
      </p:sp>
      <p:sp>
        <p:nvSpPr>
          <p:cNvPr id="7" name="Rectangle 6"/>
          <p:cNvSpPr/>
          <p:nvPr/>
        </p:nvSpPr>
        <p:spPr>
          <a:xfrm>
            <a:off x="303529" y="4101851"/>
            <a:ext cx="8419465" cy="1015663"/>
          </a:xfrm>
          <a:prstGeom prst="rect">
            <a:avLst/>
          </a:prstGeom>
          <a:ln w="0">
            <a:solidFill>
              <a:srgbClr val="000099"/>
            </a:solidFill>
          </a:ln>
        </p:spPr>
        <p:txBody>
          <a:bodyPr wrap="square">
            <a:spAutoFit/>
          </a:bodyPr>
          <a:lstStyle/>
          <a:p>
            <a:r>
              <a:rPr lang="en-US" sz="2000" dirty="0">
                <a:solidFill>
                  <a:srgbClr val="C00000"/>
                </a:solidFill>
                <a:latin typeface="+mn-lt"/>
              </a:rPr>
              <a:t>A Proctor Training video providing detailed direction on administering the NSCAS Alternate tests online is posted to the NDE Assessment webpage (</a:t>
            </a:r>
            <a:r>
              <a:rPr lang="en-US" sz="2000" dirty="0">
                <a:solidFill>
                  <a:srgbClr val="C00000"/>
                </a:solidFill>
                <a:latin typeface="+mn-lt"/>
                <a:hlinkClick r:id="rId3"/>
              </a:rPr>
              <a:t>Proctor Training</a:t>
            </a:r>
            <a:r>
              <a:rPr lang="en-US" sz="2000" dirty="0">
                <a:solidFill>
                  <a:srgbClr val="C00000"/>
                </a:solidFill>
                <a:latin typeface="+mn-lt"/>
              </a:rPr>
              <a:t>).</a:t>
            </a:r>
          </a:p>
        </p:txBody>
      </p:sp>
      <p:pic>
        <p:nvPicPr>
          <p:cNvPr id="8" name="Picture 9" descr="C:\Users\vcook\AppData\Local\Microsoft\Windows\Temporary Internet Files\Content.IE5\A8LP590D\MC900442128[1].png">
            <a:extLst>
              <a:ext uri="{FF2B5EF4-FFF2-40B4-BE49-F238E27FC236}">
                <a16:creationId xmlns:a16="http://schemas.microsoft.com/office/drawing/2014/main" id="{051C7AFB-523D-40DC-8F0E-091F08DAD9B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2260" y="2128142"/>
            <a:ext cx="481965" cy="48196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3">
            <a:extLst>
              <a:ext uri="{FF2B5EF4-FFF2-40B4-BE49-F238E27FC236}">
                <a16:creationId xmlns:a16="http://schemas.microsoft.com/office/drawing/2014/main" id="{FB93F198-F2C5-A0AE-89A0-42D748630AC4}"/>
              </a:ext>
            </a:extLst>
          </p:cNvPr>
          <p:cNvSpPr txBox="1">
            <a:spLocks/>
          </p:cNvSpPr>
          <p:nvPr/>
        </p:nvSpPr>
        <p:spPr>
          <a:xfrm>
            <a:off x="-1835428" y="6155408"/>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6</a:t>
            </a:fld>
            <a:endParaRPr lang="en-US" dirty="0"/>
          </a:p>
        </p:txBody>
      </p:sp>
    </p:spTree>
    <p:extLst>
      <p:ext uri="{BB962C8B-B14F-4D97-AF65-F5344CB8AC3E}">
        <p14:creationId xmlns:p14="http://schemas.microsoft.com/office/powerpoint/2010/main" val="400953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1157782"/>
            <a:ext cx="8594725" cy="3677930"/>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Students attending an external program (Rule 18, ESU school or program, or an approved contracted agency) – are required to participate in NSCAS testing.</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Districts need to reach out to the school program and make testing arrangements with the external program. </a:t>
            </a:r>
          </a:p>
          <a:p>
            <a:pPr marL="571500" indent="-342900">
              <a:spcAft>
                <a:spcPct val="15000"/>
              </a:spcAft>
              <a:buClr>
                <a:srgbClr val="4F91CD"/>
              </a:buClr>
              <a:buSzPct val="150000"/>
              <a:buFont typeface="Arial" panose="020B0604020202020204" pitchFamily="34" charset="0"/>
              <a:buChar char="•"/>
            </a:pPr>
            <a:r>
              <a:rPr lang="en-US" sz="2000" b="0" i="1" dirty="0">
                <a:solidFill>
                  <a:srgbClr val="000099"/>
                </a:solidFill>
                <a:latin typeface="Calibri" panose="020F0502020204030204" pitchFamily="34" charset="0"/>
                <a:cs typeface="Calibri" panose="020F0502020204030204" pitchFamily="34" charset="0"/>
              </a:rPr>
              <a:t>Discuss your options and decide what arrangement is best for the student.</a:t>
            </a:r>
          </a:p>
          <a:p>
            <a:pPr marL="571500" indent="-342900">
              <a:spcAft>
                <a:spcPct val="15000"/>
              </a:spcAft>
              <a:buClr>
                <a:srgbClr val="4F91CD"/>
              </a:buClr>
              <a:buSzPct val="150000"/>
              <a:buFont typeface="Arial" panose="020B0604020202020204" pitchFamily="34" charset="0"/>
              <a:buChar char="•"/>
            </a:pPr>
            <a:r>
              <a:rPr lang="en-US" sz="2000" b="0" i="1" dirty="0">
                <a:solidFill>
                  <a:srgbClr val="000099"/>
                </a:solidFill>
                <a:latin typeface="Calibri" panose="020F0502020204030204" pitchFamily="34" charset="0"/>
                <a:cs typeface="Calibri" panose="020F0502020204030204" pitchFamily="34" charset="0"/>
              </a:rPr>
              <a:t>If an external program plans to test the student, Paper/pencil materials will be provided to them from the districts.</a:t>
            </a:r>
          </a:p>
          <a:p>
            <a:pPr marL="571500" indent="-342900">
              <a:spcAft>
                <a:spcPct val="15000"/>
              </a:spcAft>
              <a:buClr>
                <a:srgbClr val="4F91CD"/>
              </a:buClr>
              <a:buSzPct val="150000"/>
              <a:buFont typeface="Arial" panose="020B0604020202020204" pitchFamily="34" charset="0"/>
              <a:buChar char="•"/>
            </a:pPr>
            <a:r>
              <a:rPr lang="en-US" sz="2000" b="0" i="1" dirty="0">
                <a:solidFill>
                  <a:srgbClr val="000099"/>
                </a:solidFill>
                <a:latin typeface="Calibri" panose="020F0502020204030204" pitchFamily="34" charset="0"/>
                <a:cs typeface="Calibri" panose="020F0502020204030204" pitchFamily="34" charset="0"/>
              </a:rPr>
              <a:t>If staff at an external program needs access to the DRC INSIGHT Portal please contact DRC Customer Service or Maggie Sis at NDE.</a:t>
            </a:r>
          </a:p>
          <a:p>
            <a:pPr marL="685800" lvl="1" indent="320040">
              <a:spcAft>
                <a:spcPct val="15000"/>
              </a:spcAft>
              <a:buClr>
                <a:srgbClr val="4F91CD"/>
              </a:buClr>
              <a:buSzPct val="75000"/>
            </a:pPr>
            <a:endParaRPr lang="en-US" sz="1800" b="0" dirty="0"/>
          </a:p>
        </p:txBody>
      </p:sp>
      <p:sp>
        <p:nvSpPr>
          <p:cNvPr id="6" name="Rectangle 12"/>
          <p:cNvSpPr>
            <a:spLocks noGrp="1" noChangeArrowheads="1"/>
          </p:cNvSpPr>
          <p:nvPr>
            <p:ph type="title"/>
          </p:nvPr>
        </p:nvSpPr>
        <p:spPr bwMode="auto">
          <a:xfrm>
            <a:off x="215900" y="350260"/>
            <a:ext cx="859472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Special Note for External Programs</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7</a:t>
            </a:fld>
            <a:endParaRPr lang="en-US" dirty="0"/>
          </a:p>
        </p:txBody>
      </p:sp>
      <p:sp>
        <p:nvSpPr>
          <p:cNvPr id="3" name="Slide Number Placeholder 3">
            <a:extLst>
              <a:ext uri="{FF2B5EF4-FFF2-40B4-BE49-F238E27FC236}">
                <a16:creationId xmlns:a16="http://schemas.microsoft.com/office/drawing/2014/main" id="{D7EF37AF-C10B-A8E3-CD5B-9AA6B4D27F48}"/>
              </a:ext>
            </a:extLst>
          </p:cNvPr>
          <p:cNvSpPr txBox="1">
            <a:spLocks/>
          </p:cNvSpPr>
          <p:nvPr/>
        </p:nvSpPr>
        <p:spPr>
          <a:xfrm>
            <a:off x="-1844138" y="6134644"/>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7</a:t>
            </a:fld>
            <a:endParaRPr lang="en-US" dirty="0"/>
          </a:p>
        </p:txBody>
      </p:sp>
    </p:spTree>
    <p:extLst>
      <p:ext uri="{BB962C8B-B14F-4D97-AF65-F5344CB8AC3E}">
        <p14:creationId xmlns:p14="http://schemas.microsoft.com/office/powerpoint/2010/main" val="85276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77505" y="949764"/>
            <a:ext cx="8723976" cy="3708708"/>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DACs for all External Programs should reach out to NDE (Maggie Sis) and provide site information so the site is available on the DRC INSIGHT Portal.</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External Programs will provide student information to NDE and DRC will upload the students to each site.</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Once testing has completed, NDE will send a file of the reported sites (where students are reported).</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DRC will move the tested students to their reported sites</a:t>
            </a:r>
            <a:r>
              <a:rPr lang="en-US" sz="2000" b="0" dirty="0">
                <a:solidFill>
                  <a:srgbClr val="000099"/>
                </a:solidFill>
              </a:rPr>
              <a:t>.</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Calibri" panose="020F0502020204030204" pitchFamily="34" charset="0"/>
                <a:cs typeface="Calibri" panose="020F0502020204030204" pitchFamily="34" charset="0"/>
              </a:rPr>
              <a:t>If External Programs receive new students throughout the testing window they will reach out to NDE to make sure the student has been added to the DRC INSIGHT Portal.</a:t>
            </a:r>
          </a:p>
          <a:p>
            <a:pPr marL="571500" indent="-342900">
              <a:spcAft>
                <a:spcPct val="15000"/>
              </a:spcAft>
              <a:buClr>
                <a:srgbClr val="4F91CD"/>
              </a:buClr>
              <a:buSzPct val="150000"/>
              <a:buFont typeface="Arial" panose="020B0604020202020204" pitchFamily="34" charset="0"/>
              <a:buChar char="•"/>
            </a:pPr>
            <a:endParaRPr lang="en-US" sz="2000" b="0" dirty="0">
              <a:solidFill>
                <a:srgbClr val="000099"/>
              </a:solidFill>
            </a:endParaRPr>
          </a:p>
        </p:txBody>
      </p:sp>
      <p:sp>
        <p:nvSpPr>
          <p:cNvPr id="6" name="Rectangle 12"/>
          <p:cNvSpPr>
            <a:spLocks noGrp="1" noChangeArrowheads="1"/>
          </p:cNvSpPr>
          <p:nvPr>
            <p:ph type="title"/>
          </p:nvPr>
        </p:nvSpPr>
        <p:spPr bwMode="auto">
          <a:xfrm>
            <a:off x="215900" y="180502"/>
            <a:ext cx="8585581"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External Programs (continued)</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8</a:t>
            </a:fld>
            <a:endParaRPr lang="en-US" dirty="0"/>
          </a:p>
        </p:txBody>
      </p:sp>
      <p:sp>
        <p:nvSpPr>
          <p:cNvPr id="5" name="Rectangle 4"/>
          <p:cNvSpPr/>
          <p:nvPr/>
        </p:nvSpPr>
        <p:spPr>
          <a:xfrm>
            <a:off x="278231" y="4510690"/>
            <a:ext cx="8587538" cy="1015663"/>
          </a:xfrm>
          <a:prstGeom prst="rect">
            <a:avLst/>
          </a:prstGeom>
          <a:ln w="0">
            <a:solidFill>
              <a:srgbClr val="000099"/>
            </a:solidFill>
          </a:ln>
        </p:spPr>
        <p:txBody>
          <a:bodyPr wrap="square">
            <a:spAutoFit/>
          </a:bodyPr>
          <a:lstStyle/>
          <a:p>
            <a:r>
              <a:rPr lang="en-US" sz="2000" dirty="0">
                <a:solidFill>
                  <a:srgbClr val="C00000"/>
                </a:solidFill>
                <a:latin typeface="Calibri" panose="020F0502020204030204" pitchFamily="34" charset="0"/>
                <a:cs typeface="Calibri" panose="020F0502020204030204" pitchFamily="34" charset="0"/>
              </a:rPr>
              <a:t>If a student at an External Program is to test online. Please send the Student’s State ID number, resident school, and the external program to Maggie Sis by March 10, 2025.</a:t>
            </a:r>
          </a:p>
        </p:txBody>
      </p:sp>
      <p:sp>
        <p:nvSpPr>
          <p:cNvPr id="3" name="Slide Number Placeholder 3">
            <a:extLst>
              <a:ext uri="{FF2B5EF4-FFF2-40B4-BE49-F238E27FC236}">
                <a16:creationId xmlns:a16="http://schemas.microsoft.com/office/drawing/2014/main" id="{3D27ECB0-08D8-453F-B222-4D75F0686A40}"/>
              </a:ext>
            </a:extLst>
          </p:cNvPr>
          <p:cNvSpPr txBox="1">
            <a:spLocks/>
          </p:cNvSpPr>
          <p:nvPr/>
        </p:nvSpPr>
        <p:spPr>
          <a:xfrm>
            <a:off x="-1835429" y="6155409"/>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8</a:t>
            </a:fld>
            <a:endParaRPr lang="en-US" dirty="0"/>
          </a:p>
        </p:txBody>
      </p:sp>
    </p:spTree>
    <p:extLst>
      <p:ext uri="{BB962C8B-B14F-4D97-AF65-F5344CB8AC3E}">
        <p14:creationId xmlns:p14="http://schemas.microsoft.com/office/powerpoint/2010/main" val="67671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0"/>
          <p:cNvSpPr>
            <a:spLocks noChangeArrowheads="1"/>
          </p:cNvSpPr>
          <p:nvPr/>
        </p:nvSpPr>
        <p:spPr bwMode="auto">
          <a:xfrm>
            <a:off x="0" y="942643"/>
            <a:ext cx="8516255" cy="1769715"/>
          </a:xfrm>
          <a:prstGeom prst="rect">
            <a:avLst/>
          </a:prstGeom>
          <a:noFill/>
          <a:ln w="9525">
            <a:noFill/>
            <a:miter lim="800000"/>
            <a:headEnd/>
            <a:tailEnd/>
          </a:ln>
        </p:spPr>
        <p:txBody>
          <a:bodyPr wrap="square" anchor="ctr">
            <a:spAutoFit/>
          </a:bodyPr>
          <a:lstStyle/>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Flexibility throughout the testing window</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Make-ups are required</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Recommend scheduling early in the window</a:t>
            </a:r>
          </a:p>
          <a:p>
            <a:pPr marL="571500" indent="-342900">
              <a:spcAft>
                <a:spcPct val="15000"/>
              </a:spcAft>
              <a:buClr>
                <a:srgbClr val="4F91CD"/>
              </a:buClr>
              <a:buSzPct val="150000"/>
              <a:buFont typeface="Arial" panose="020B0604020202020204" pitchFamily="34" charset="0"/>
              <a:buChar char="•"/>
            </a:pPr>
            <a:r>
              <a:rPr lang="en-US" sz="2000" b="0" dirty="0">
                <a:solidFill>
                  <a:srgbClr val="000099"/>
                </a:solidFill>
                <a:latin typeface="+mn-lt"/>
              </a:rPr>
              <a:t>To allow flexibility in scheduling testing across multiple test sessions and days, the online tickets for the NSCAS Alternative tests do not expire</a:t>
            </a:r>
          </a:p>
        </p:txBody>
      </p:sp>
      <p:sp>
        <p:nvSpPr>
          <p:cNvPr id="6" name="Rectangle 12"/>
          <p:cNvSpPr>
            <a:spLocks noGrp="1" noChangeArrowheads="1"/>
          </p:cNvSpPr>
          <p:nvPr>
            <p:ph type="title"/>
          </p:nvPr>
        </p:nvSpPr>
        <p:spPr bwMode="auto">
          <a:xfrm>
            <a:off x="285226" y="172113"/>
            <a:ext cx="8516255" cy="611765"/>
          </a:xfrm>
          <a:solidFill>
            <a:srgbClr val="C00000"/>
          </a:solid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sz="3000" b="1" dirty="0">
                <a:solidFill>
                  <a:schemeClr val="bg1"/>
                </a:solidFill>
                <a:latin typeface="+mj-lt"/>
              </a:rPr>
              <a:t>Scheduling the Test</a:t>
            </a:r>
            <a:endParaRPr lang="en-US" sz="3000" dirty="0">
              <a:solidFill>
                <a:schemeClr val="bg1"/>
              </a:solidFill>
              <a:latin typeface="+mj-lt"/>
            </a:endParaRPr>
          </a:p>
        </p:txBody>
      </p:sp>
      <p:sp>
        <p:nvSpPr>
          <p:cNvPr id="2" name="Slide Number Placeholder 1"/>
          <p:cNvSpPr>
            <a:spLocks noGrp="1"/>
          </p:cNvSpPr>
          <p:nvPr>
            <p:ph type="sldNum" sz="quarter" idx="10"/>
          </p:nvPr>
        </p:nvSpPr>
        <p:spPr/>
        <p:txBody>
          <a:bodyPr/>
          <a:lstStyle/>
          <a:p>
            <a:pPr>
              <a:defRPr/>
            </a:pPr>
            <a:fld id="{5C85FF15-2366-464F-A9D7-3AA477A532F5}" type="slidenum">
              <a:rPr lang="en-US" smtClean="0"/>
              <a:pPr>
                <a:defRPr/>
              </a:pPr>
              <a:t>9</a:t>
            </a:fld>
            <a:endParaRPr lang="en-US" dirty="0"/>
          </a:p>
        </p:txBody>
      </p:sp>
      <p:sp>
        <p:nvSpPr>
          <p:cNvPr id="5" name="Rectangle 4"/>
          <p:cNvSpPr/>
          <p:nvPr/>
        </p:nvSpPr>
        <p:spPr>
          <a:xfrm>
            <a:off x="285225" y="3514764"/>
            <a:ext cx="7935864" cy="707886"/>
          </a:xfrm>
          <a:prstGeom prst="rect">
            <a:avLst/>
          </a:prstGeom>
          <a:ln w="0">
            <a:solidFill>
              <a:srgbClr val="000099"/>
            </a:solidFill>
          </a:ln>
        </p:spPr>
        <p:txBody>
          <a:bodyPr wrap="square">
            <a:spAutoFit/>
          </a:bodyPr>
          <a:lstStyle/>
          <a:p>
            <a:pPr marL="0" lvl="1">
              <a:spcAft>
                <a:spcPct val="15000"/>
              </a:spcAft>
              <a:buClr>
                <a:srgbClr val="4F91CD"/>
              </a:buClr>
              <a:buSzPct val="150000"/>
            </a:pPr>
            <a:r>
              <a:rPr lang="en-US" sz="2000" dirty="0">
                <a:solidFill>
                  <a:srgbClr val="C00000"/>
                </a:solidFill>
                <a:latin typeface="+mn-lt"/>
              </a:rPr>
              <a:t>Be certain proctors understand the key dates and the district’s testing schedule.</a:t>
            </a:r>
            <a:endParaRPr lang="en-US" sz="2000" b="0" dirty="0">
              <a:solidFill>
                <a:srgbClr val="C00000"/>
              </a:solidFill>
              <a:latin typeface="+mn-lt"/>
            </a:endParaRPr>
          </a:p>
        </p:txBody>
      </p:sp>
      <p:sp>
        <p:nvSpPr>
          <p:cNvPr id="3" name="Slide Number Placeholder 3">
            <a:extLst>
              <a:ext uri="{FF2B5EF4-FFF2-40B4-BE49-F238E27FC236}">
                <a16:creationId xmlns:a16="http://schemas.microsoft.com/office/drawing/2014/main" id="{799BAD13-8025-C877-5EFD-01A062053080}"/>
              </a:ext>
            </a:extLst>
          </p:cNvPr>
          <p:cNvSpPr txBox="1">
            <a:spLocks/>
          </p:cNvSpPr>
          <p:nvPr/>
        </p:nvSpPr>
        <p:spPr>
          <a:xfrm>
            <a:off x="-1835429" y="6155408"/>
            <a:ext cx="657225" cy="266700"/>
          </a:xfrm>
          <a:prstGeom prst="rect">
            <a:avLst/>
          </a:prstGeom>
          <a:ln/>
        </p:spPr>
        <p:txBody>
          <a:bodyPr/>
          <a:lstStyle>
            <a:defPPr>
              <a:defRPr lang="en-US"/>
            </a:defPPr>
            <a:lvl1pPr algn="l" rtl="0" fontAlgn="base">
              <a:spcBef>
                <a:spcPct val="0"/>
              </a:spcBef>
              <a:spcAft>
                <a:spcPct val="0"/>
              </a:spcAft>
              <a:defRPr sz="1200" b="1" kern="1200">
                <a:solidFill>
                  <a:schemeClr val="bg1"/>
                </a:solidFill>
                <a:latin typeface="Arial Narrow" pitchFamily="34" charset="0"/>
                <a:ea typeface="+mn-ea"/>
                <a:cs typeface="+mn-cs"/>
              </a:defRPr>
            </a:lvl1pPr>
            <a:lvl2pPr marL="457200" algn="l" rtl="0" fontAlgn="base">
              <a:spcBef>
                <a:spcPct val="0"/>
              </a:spcBef>
              <a:spcAft>
                <a:spcPct val="0"/>
              </a:spcAft>
              <a:defRPr sz="1200" b="1" kern="1200">
                <a:solidFill>
                  <a:schemeClr val="tx1"/>
                </a:solidFill>
                <a:latin typeface="Arial Narrow" pitchFamily="34" charset="0"/>
                <a:ea typeface="+mn-ea"/>
                <a:cs typeface="+mn-cs"/>
              </a:defRPr>
            </a:lvl2pPr>
            <a:lvl3pPr marL="914400" algn="l" rtl="0" fontAlgn="base">
              <a:spcBef>
                <a:spcPct val="0"/>
              </a:spcBef>
              <a:spcAft>
                <a:spcPct val="0"/>
              </a:spcAft>
              <a:defRPr sz="1200" b="1" kern="1200">
                <a:solidFill>
                  <a:schemeClr val="tx1"/>
                </a:solidFill>
                <a:latin typeface="Arial Narrow" pitchFamily="34" charset="0"/>
                <a:ea typeface="+mn-ea"/>
                <a:cs typeface="+mn-cs"/>
              </a:defRPr>
            </a:lvl3pPr>
            <a:lvl4pPr marL="1371600" algn="l" rtl="0" fontAlgn="base">
              <a:spcBef>
                <a:spcPct val="0"/>
              </a:spcBef>
              <a:spcAft>
                <a:spcPct val="0"/>
              </a:spcAft>
              <a:defRPr sz="1200" b="1" kern="1200">
                <a:solidFill>
                  <a:schemeClr val="tx1"/>
                </a:solidFill>
                <a:latin typeface="Arial Narrow" pitchFamily="34" charset="0"/>
                <a:ea typeface="+mn-ea"/>
                <a:cs typeface="+mn-cs"/>
              </a:defRPr>
            </a:lvl4pPr>
            <a:lvl5pPr marL="1828800" algn="l" rtl="0" fontAlgn="base">
              <a:spcBef>
                <a:spcPct val="0"/>
              </a:spcBef>
              <a:spcAft>
                <a:spcPct val="0"/>
              </a:spcAft>
              <a:defRPr sz="1200" b="1" kern="1200">
                <a:solidFill>
                  <a:schemeClr val="tx1"/>
                </a:solidFill>
                <a:latin typeface="Arial Narrow" pitchFamily="34" charset="0"/>
                <a:ea typeface="+mn-ea"/>
                <a:cs typeface="+mn-cs"/>
              </a:defRPr>
            </a:lvl5pPr>
            <a:lvl6pPr marL="2286000" algn="l" defTabSz="914400" rtl="0" eaLnBrk="1" latinLnBrk="0" hangingPunct="1">
              <a:defRPr sz="1200" b="1" kern="1200">
                <a:solidFill>
                  <a:schemeClr val="tx1"/>
                </a:solidFill>
                <a:latin typeface="Arial Narrow" pitchFamily="34" charset="0"/>
                <a:ea typeface="+mn-ea"/>
                <a:cs typeface="+mn-cs"/>
              </a:defRPr>
            </a:lvl6pPr>
            <a:lvl7pPr marL="2743200" algn="l" defTabSz="914400" rtl="0" eaLnBrk="1" latinLnBrk="0" hangingPunct="1">
              <a:defRPr sz="1200" b="1" kern="1200">
                <a:solidFill>
                  <a:schemeClr val="tx1"/>
                </a:solidFill>
                <a:latin typeface="Arial Narrow" pitchFamily="34" charset="0"/>
                <a:ea typeface="+mn-ea"/>
                <a:cs typeface="+mn-cs"/>
              </a:defRPr>
            </a:lvl7pPr>
            <a:lvl8pPr marL="3200400" algn="l" defTabSz="914400" rtl="0" eaLnBrk="1" latinLnBrk="0" hangingPunct="1">
              <a:defRPr sz="1200" b="1" kern="1200">
                <a:solidFill>
                  <a:schemeClr val="tx1"/>
                </a:solidFill>
                <a:latin typeface="Arial Narrow" pitchFamily="34" charset="0"/>
                <a:ea typeface="+mn-ea"/>
                <a:cs typeface="+mn-cs"/>
              </a:defRPr>
            </a:lvl8pPr>
            <a:lvl9pPr marL="3657600" algn="l" defTabSz="914400" rtl="0" eaLnBrk="1" latinLnBrk="0" hangingPunct="1">
              <a:defRPr sz="1200" b="1" kern="1200">
                <a:solidFill>
                  <a:schemeClr val="tx1"/>
                </a:solidFill>
                <a:latin typeface="Arial Narrow" pitchFamily="34" charset="0"/>
                <a:ea typeface="+mn-ea"/>
                <a:cs typeface="+mn-cs"/>
              </a:defRPr>
            </a:lvl9pPr>
          </a:lstStyle>
          <a:p>
            <a:pPr>
              <a:defRPr/>
            </a:pPr>
            <a:fld id="{1343D8A3-888E-4C33-A071-3C1629BD6C3B}" type="slidenum">
              <a:rPr lang="en-US" smtClean="0"/>
              <a:pPr>
                <a:defRPr/>
              </a:pPr>
              <a:t>9</a:t>
            </a:fld>
            <a:endParaRPr lang="en-US" dirty="0"/>
          </a:p>
        </p:txBody>
      </p:sp>
    </p:spTree>
    <p:extLst>
      <p:ext uri="{BB962C8B-B14F-4D97-AF65-F5344CB8AC3E}">
        <p14:creationId xmlns:p14="http://schemas.microsoft.com/office/powerpoint/2010/main" val="45715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98858</TotalTime>
  <Words>3591</Words>
  <Application>Microsoft Office PowerPoint</Application>
  <PresentationFormat>On-screen Show (4:3)</PresentationFormat>
  <Paragraphs>363</Paragraphs>
  <Slides>40</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Arial Narrow</vt:lpstr>
      <vt:lpstr>Calibri</vt:lpstr>
      <vt:lpstr>Calibri (Body)</vt:lpstr>
      <vt:lpstr>Garamond</vt:lpstr>
      <vt:lpstr>Times New Roman</vt:lpstr>
      <vt:lpstr>Wingdings</vt:lpstr>
      <vt:lpstr>1_Custom Design</vt:lpstr>
      <vt:lpstr>       </vt:lpstr>
      <vt:lpstr>PowerPoint Presentation</vt:lpstr>
      <vt:lpstr>2025 NSCAS Alternate Key Dates </vt:lpstr>
      <vt:lpstr>Eligible Grades for NSCAS Alternate Testing</vt:lpstr>
      <vt:lpstr>Online Administration</vt:lpstr>
      <vt:lpstr>Online Administration</vt:lpstr>
      <vt:lpstr>Special Note for External Programs</vt:lpstr>
      <vt:lpstr>External Programs (continued)</vt:lpstr>
      <vt:lpstr>Scheduling the Test</vt:lpstr>
      <vt:lpstr>Test Security</vt:lpstr>
      <vt:lpstr>Test Security</vt:lpstr>
      <vt:lpstr>Test Security</vt:lpstr>
      <vt:lpstr>Student Information</vt:lpstr>
      <vt:lpstr>DRC INSIGHT Portal Student Management Student Detail</vt:lpstr>
      <vt:lpstr>DRC INSIGHT Portal Student Management Student Detail</vt:lpstr>
      <vt:lpstr>Accommodations</vt:lpstr>
      <vt:lpstr>Accommodated Testing Materials</vt:lpstr>
      <vt:lpstr>IEP Accommodations to be Reported</vt:lpstr>
      <vt:lpstr>DRC INSIGHT Portal Student Management Accommodations</vt:lpstr>
      <vt:lpstr>DRC INSIGHT Portal Student Management Accommodations</vt:lpstr>
      <vt:lpstr>DRC INSIGHT Portal Student Management Accommodations</vt:lpstr>
      <vt:lpstr>Testing Codes</vt:lpstr>
      <vt:lpstr>Testing Codes</vt:lpstr>
      <vt:lpstr>Testing Codes</vt:lpstr>
      <vt:lpstr>Testing Codes</vt:lpstr>
      <vt:lpstr>Testing Codes</vt:lpstr>
      <vt:lpstr>DRC INSIGHT Portal Student Management Testing Codes</vt:lpstr>
      <vt:lpstr>DRC INSIGHT Portal Student Management Testing Codes</vt:lpstr>
      <vt:lpstr>Test Materials for Proctoring NSCAS Alternate</vt:lpstr>
      <vt:lpstr>DRC INSIGHT Portal General Information Documents</vt:lpstr>
      <vt:lpstr>Test Materials for Proctoring NSCAS Alternate</vt:lpstr>
      <vt:lpstr>DRC INSIGHT Portal Test Management Application</vt:lpstr>
      <vt:lpstr>DRC INSIGHT Portal Test Management Manage Test Sessions</vt:lpstr>
      <vt:lpstr>DRC INSIGHT Portal Test Management Adding New Students</vt:lpstr>
      <vt:lpstr>DRC INSIGHT Portal Test Management Adding New Students</vt:lpstr>
      <vt:lpstr>DRC INSIGHT Portal Test Management Testing Status</vt:lpstr>
      <vt:lpstr>DRC INSIGHT Portal Test Management Testing Status</vt:lpstr>
      <vt:lpstr>2025 NSCAS Alternate Reports</vt:lpstr>
      <vt:lpstr>DRC INSIGHT Portal Student Management DEMO </vt:lpstr>
      <vt:lpstr>Q &amp; A</vt:lpstr>
    </vt:vector>
  </TitlesOfParts>
  <Company>DRC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DRC</dc:creator>
  <cp:lastModifiedBy>Sharon Heater</cp:lastModifiedBy>
  <cp:revision>1676</cp:revision>
  <cp:lastPrinted>2014-02-18T23:34:29Z</cp:lastPrinted>
  <dcterms:created xsi:type="dcterms:W3CDTF">2012-07-10T15:19:26Z</dcterms:created>
  <dcterms:modified xsi:type="dcterms:W3CDTF">2025-02-25T13:46:01Z</dcterms:modified>
</cp:coreProperties>
</file>