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comments/modernComment_17C_3E6856DD.xml" ContentType="application/vnd.ms-powerpoint.comments+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comments/modernComment_1ED_B28AE8C5.xml" ContentType="application/vnd.ms-powerpoint.comments+xml"/>
  <Override PartName="/ppt/tags/tag2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heme/themeOverride1.xml" ContentType="application/vnd.openxmlformats-officedocument.themeOverr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comments/modernComment_29A_F2C866B2.xml" ContentType="application/vnd.ms-powerpoint.comments+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tags/tag54.xml" ContentType="application/vnd.openxmlformats-officedocument.presentationml.tags+xml"/>
  <Override PartName="/ppt/notesSlides/notesSlide57.xml" ContentType="application/vnd.openxmlformats-officedocument.presentationml.notesSlide+xml"/>
  <Override PartName="/ppt/tags/tag55.xml" ContentType="application/vnd.openxmlformats-officedocument.presentationml.tags+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ppt/tags/tag57.xml" ContentType="application/vnd.openxmlformats-officedocument.presentationml.tags+xml"/>
  <Override PartName="/ppt/notesSlides/notesSlide60.xml" ContentType="application/vnd.openxmlformats-officedocument.presentationml.notesSlide+xml"/>
  <Override PartName="/ppt/tags/tag58.xml" ContentType="application/vnd.openxmlformats-officedocument.presentationml.tags+xml"/>
  <Override PartName="/ppt/notesSlides/notesSlide61.xml" ContentType="application/vnd.openxmlformats-officedocument.presentationml.notesSlide+xml"/>
  <Override PartName="/ppt/comments/modernComment_295_F3C9231C.xml" ContentType="application/vnd.ms-powerpoint.comments+xml"/>
  <Override PartName="/ppt/tags/tag59.xml" ContentType="application/vnd.openxmlformats-officedocument.presentationml.tags+xml"/>
  <Override PartName="/ppt/notesSlides/notesSlide62.xml" ContentType="application/vnd.openxmlformats-officedocument.presentationml.notesSlide+xml"/>
  <Override PartName="/ppt/comments/modernComment_145_5C46B72E.xml" ContentType="application/vnd.ms-powerpoint.comments+xml"/>
  <Override PartName="/ppt/tags/tag60.xml" ContentType="application/vnd.openxmlformats-officedocument.presentationml.tags+xml"/>
  <Override PartName="/ppt/notesSlides/notesSlide63.xml" ContentType="application/vnd.openxmlformats-officedocument.presentationml.notesSlide+xml"/>
  <Override PartName="/ppt/tags/tag61.xml" ContentType="application/vnd.openxmlformats-officedocument.presentationml.tags+xml"/>
  <Override PartName="/ppt/notesSlides/notesSlide64.xml" ContentType="application/vnd.openxmlformats-officedocument.presentationml.notesSlide+xml"/>
  <Override PartName="/ppt/tags/tag62.xml" ContentType="application/vnd.openxmlformats-officedocument.presentationml.tags+xml"/>
  <Override PartName="/ppt/notesSlides/notesSlide65.xml" ContentType="application/vnd.openxmlformats-officedocument.presentationml.notesSlide+xml"/>
  <Override PartName="/ppt/tags/tag63.xml" ContentType="application/vnd.openxmlformats-officedocument.presentationml.tags+xml"/>
  <Override PartName="/ppt/notesSlides/notesSlide66.xml" ContentType="application/vnd.openxmlformats-officedocument.presentationml.notesSlide+xml"/>
  <Override PartName="/ppt/tags/tag64.xml" ContentType="application/vnd.openxmlformats-officedocument.presentationml.tags+xml"/>
  <Override PartName="/ppt/notesSlides/notesSlide67.xml" ContentType="application/vnd.openxmlformats-officedocument.presentationml.notesSlide+xml"/>
  <Override PartName="/ppt/tags/tag65.xml" ContentType="application/vnd.openxmlformats-officedocument.presentationml.tags+xml"/>
  <Override PartName="/ppt/notesSlides/notesSlide68.xml" ContentType="application/vnd.openxmlformats-officedocument.presentationml.notesSlide+xml"/>
  <Override PartName="/ppt/tags/tag66.xml" ContentType="application/vnd.openxmlformats-officedocument.presentationml.tags+xml"/>
  <Override PartName="/ppt/notesSlides/notesSlide69.xml" ContentType="application/vnd.openxmlformats-officedocument.presentationml.notesSlide+xml"/>
  <Override PartName="/ppt/tags/tag67.xml" ContentType="application/vnd.openxmlformats-officedocument.presentationml.tags+xml"/>
  <Override PartName="/ppt/notesSlides/notesSlide70.xml" ContentType="application/vnd.openxmlformats-officedocument.presentationml.notesSlide+xml"/>
  <Override PartName="/ppt/tags/tag68.xml" ContentType="application/vnd.openxmlformats-officedocument.presentationml.tags+xml"/>
  <Override PartName="/ppt/notesSlides/notesSlide71.xml" ContentType="application/vnd.openxmlformats-officedocument.presentationml.notesSlide+xml"/>
  <Override PartName="/ppt/tags/tag69.xml" ContentType="application/vnd.openxmlformats-officedocument.presentationml.tags+xml"/>
  <Override PartName="/ppt/notesSlides/notesSlide72.xml" ContentType="application/vnd.openxmlformats-officedocument.presentationml.notesSlide+xml"/>
  <Override PartName="/ppt/tags/tag70.xml" ContentType="application/vnd.openxmlformats-officedocument.presentationml.tags+xml"/>
  <Override PartName="/ppt/notesSlides/notesSlide73.xml" ContentType="application/vnd.openxmlformats-officedocument.presentationml.notesSlide+xml"/>
  <Override PartName="/ppt/tags/tag71.xml" ContentType="application/vnd.openxmlformats-officedocument.presentationml.tags+xml"/>
  <Override PartName="/ppt/notesSlides/notesSlide74.xml" ContentType="application/vnd.openxmlformats-officedocument.presentationml.notesSlide+xml"/>
  <Override PartName="/ppt/tags/tag72.xml" ContentType="application/vnd.openxmlformats-officedocument.presentationml.tags+xml"/>
  <Override PartName="/ppt/notesSlides/notesSlide75.xml" ContentType="application/vnd.openxmlformats-officedocument.presentationml.notesSlide+xml"/>
  <Override PartName="/ppt/tags/tag73.xml" ContentType="application/vnd.openxmlformats-officedocument.presentationml.tags+xml"/>
  <Override PartName="/ppt/notesSlides/notesSlide76.xml" ContentType="application/vnd.openxmlformats-officedocument.presentationml.notesSlide+xml"/>
  <Override PartName="/ppt/tags/tag74.xml" ContentType="application/vnd.openxmlformats-officedocument.presentationml.tags+xml"/>
  <Override PartName="/ppt/notesSlides/notesSlide77.xml" ContentType="application/vnd.openxmlformats-officedocument.presentationml.notesSlide+xml"/>
  <Override PartName="/ppt/tags/tag75.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76.xml" ContentType="application/vnd.openxmlformats-officedocument.presentationml.tags+xml"/>
  <Override PartName="/ppt/notesSlides/notesSlide82.xml" ContentType="application/vnd.openxmlformats-officedocument.presentationml.notesSlide+xml"/>
  <Override PartName="/ppt/tags/tag77.xml" ContentType="application/vnd.openxmlformats-officedocument.presentationml.tags+xml"/>
  <Override PartName="/ppt/notesSlides/notesSlide83.xml" ContentType="application/vnd.openxmlformats-officedocument.presentationml.notesSlide+xml"/>
  <Override PartName="/ppt/tags/tag78.xml" ContentType="application/vnd.openxmlformats-officedocument.presentationml.tags+xml"/>
  <Override PartName="/ppt/notesSlides/notesSlide84.xml" ContentType="application/vnd.openxmlformats-officedocument.presentationml.notesSlide+xml"/>
  <Override PartName="/ppt/tags/tag79.xml" ContentType="application/vnd.openxmlformats-officedocument.presentationml.tags+xml"/>
  <Override PartName="/ppt/notesSlides/notesSlide85.xml" ContentType="application/vnd.openxmlformats-officedocument.presentationml.notesSlide+xml"/>
  <Override PartName="/ppt/comments/modernComment_1E8_48EF0989.xml" ContentType="application/vnd.ms-powerpoint.comments+xml"/>
  <Override PartName="/ppt/tags/tag80.xml" ContentType="application/vnd.openxmlformats-officedocument.presentationml.tags+xml"/>
  <Override PartName="/ppt/notesSlides/notesSlide86.xml" ContentType="application/vnd.openxmlformats-officedocument.presentationml.notesSlide+xml"/>
  <Override PartName="/ppt/comments/modernComment_2B1_69AAE034.xml" ContentType="application/vnd.ms-powerpoint.comments+xml"/>
  <Override PartName="/ppt/tags/tag81.xml" ContentType="application/vnd.openxmlformats-officedocument.presentationml.tags+xml"/>
  <Override PartName="/ppt/notesSlides/notesSlide87.xml" ContentType="application/vnd.openxmlformats-officedocument.presentationml.notesSlide+xml"/>
  <Override PartName="/ppt/tags/tag82.xml" ContentType="application/vnd.openxmlformats-officedocument.presentationml.tags+xml"/>
  <Override PartName="/ppt/notesSlides/notesSlide8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48" r:id="rId5"/>
  </p:sldMasterIdLst>
  <p:notesMasterIdLst>
    <p:notesMasterId r:id="rId94"/>
  </p:notesMasterIdLst>
  <p:handoutMasterIdLst>
    <p:handoutMasterId r:id="rId95"/>
  </p:handoutMasterIdLst>
  <p:sldIdLst>
    <p:sldId id="430" r:id="rId6"/>
    <p:sldId id="286" r:id="rId7"/>
    <p:sldId id="283" r:id="rId8"/>
    <p:sldId id="287" r:id="rId9"/>
    <p:sldId id="485" r:id="rId10"/>
    <p:sldId id="284" r:id="rId11"/>
    <p:sldId id="599" r:id="rId12"/>
    <p:sldId id="285" r:id="rId13"/>
    <p:sldId id="600" r:id="rId14"/>
    <p:sldId id="466" r:id="rId15"/>
    <p:sldId id="632" r:id="rId16"/>
    <p:sldId id="613" r:id="rId17"/>
    <p:sldId id="465" r:id="rId18"/>
    <p:sldId id="362" r:id="rId19"/>
    <p:sldId id="653" r:id="rId20"/>
    <p:sldId id="291" r:id="rId21"/>
    <p:sldId id="614" r:id="rId22"/>
    <p:sldId id="671" r:id="rId23"/>
    <p:sldId id="652" r:id="rId24"/>
    <p:sldId id="380" r:id="rId25"/>
    <p:sldId id="672" r:id="rId26"/>
    <p:sldId id="616" r:id="rId27"/>
    <p:sldId id="481" r:id="rId28"/>
    <p:sldId id="492" r:id="rId29"/>
    <p:sldId id="688" r:id="rId30"/>
    <p:sldId id="493" r:id="rId31"/>
    <p:sldId id="686" r:id="rId32"/>
    <p:sldId id="665" r:id="rId33"/>
    <p:sldId id="604" r:id="rId34"/>
    <p:sldId id="553" r:id="rId35"/>
    <p:sldId id="666" r:id="rId36"/>
    <p:sldId id="495" r:id="rId37"/>
    <p:sldId id="606" r:id="rId38"/>
    <p:sldId id="668" r:id="rId39"/>
    <p:sldId id="617" r:id="rId40"/>
    <p:sldId id="482" r:id="rId41"/>
    <p:sldId id="607" r:id="rId42"/>
    <p:sldId id="649" r:id="rId43"/>
    <p:sldId id="641" r:id="rId44"/>
    <p:sldId id="618" r:id="rId45"/>
    <p:sldId id="479" r:id="rId46"/>
    <p:sldId id="307" r:id="rId47"/>
    <p:sldId id="505" r:id="rId48"/>
    <p:sldId id="670" r:id="rId49"/>
    <p:sldId id="611" r:id="rId50"/>
    <p:sldId id="620" r:id="rId51"/>
    <p:sldId id="675" r:id="rId52"/>
    <p:sldId id="662" r:id="rId53"/>
    <p:sldId id="525" r:id="rId54"/>
    <p:sldId id="526" r:id="rId55"/>
    <p:sldId id="500" r:id="rId56"/>
    <p:sldId id="625" r:id="rId57"/>
    <p:sldId id="626" r:id="rId58"/>
    <p:sldId id="651" r:id="rId59"/>
    <p:sldId id="322" r:id="rId60"/>
    <p:sldId id="324" r:id="rId61"/>
    <p:sldId id="627" r:id="rId62"/>
    <p:sldId id="628" r:id="rId63"/>
    <p:sldId id="643" r:id="rId64"/>
    <p:sldId id="633" r:id="rId65"/>
    <p:sldId id="661" r:id="rId66"/>
    <p:sldId id="325" r:id="rId67"/>
    <p:sldId id="519" r:id="rId68"/>
    <p:sldId id="474" r:id="rId69"/>
    <p:sldId id="596" r:id="rId70"/>
    <p:sldId id="677" r:id="rId71"/>
    <p:sldId id="687" r:id="rId72"/>
    <p:sldId id="609" r:id="rId73"/>
    <p:sldId id="682" r:id="rId74"/>
    <p:sldId id="681" r:id="rId75"/>
    <p:sldId id="683" r:id="rId76"/>
    <p:sldId id="690" r:id="rId77"/>
    <p:sldId id="684" r:id="rId78"/>
    <p:sldId id="692" r:id="rId79"/>
    <p:sldId id="691" r:id="rId80"/>
    <p:sldId id="693" r:id="rId81"/>
    <p:sldId id="694" r:id="rId82"/>
    <p:sldId id="595" r:id="rId83"/>
    <p:sldId id="664" r:id="rId84"/>
    <p:sldId id="656" r:id="rId85"/>
    <p:sldId id="658" r:id="rId86"/>
    <p:sldId id="654" r:id="rId87"/>
    <p:sldId id="472" r:id="rId88"/>
    <p:sldId id="328" r:id="rId89"/>
    <p:sldId id="488" r:id="rId90"/>
    <p:sldId id="689" r:id="rId91"/>
    <p:sldId id="361" r:id="rId92"/>
    <p:sldId id="357" r:id="rId93"/>
  </p:sldIdLst>
  <p:sldSz cx="9144000" cy="6858000" type="screen4x3"/>
  <p:notesSz cx="7315200" cy="9601200"/>
  <p:custDataLst>
    <p:tags r:id="rId9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A8002-322D-8ED9-156F-93EEE4623EAF}" name="Alex Luisi" initials="AL" userId="S::alex.luisi@nwea.org::f932914f-f7fa-4e4b-bc5d-12d9f536b1e1" providerId="AD"/>
  <p188:author id="{24191512-173B-C1E2-AC5A-EFB3A16B72D2}" name="Michelle Sorem" initials="MS" userId="S::michelle.sorem@nwea.org::0d1cd5e7-5afb-45f2-bf72-59b7bc1257ce" providerId="AD"/>
  <p188:author id="{4B7B231B-204B-BC6F-7848-D90A41353958}" name="Davies, Karen" initials="" userId="S::Karen.Davies@hmhco.com::147ded27-4dc3-48f8-9894-f3ba672a968e" providerId="AD"/>
  <p188:author id="{79867324-4F6F-7D71-85A8-0183E7890D40}" name="Karen Davies" initials="KD" userId="S::karen.davies@nwea.org::438f0ce8-6132-4de4-9430-c0878fbdacc2" providerId="AD"/>
  <p188:author id="{9D874E6C-524A-2736-D102-D2DF3B2B3FB3}" name="Sis, Margaret" initials="SM" userId="S::margaret.sis@education.ne.gov::2df05030-9c3a-4e12-bc28-1e6971ede776" providerId="AD"/>
  <p188:author id="{6C4D176F-8ADA-134F-D6DD-388D6FE2891B}" name="Amanda Sterling" initials="AS" userId="S::amanda.sterling@nwea.org::76ac2962-4d4d-4129-804e-61e964d53044" providerId="AD"/>
  <p188:author id="{8674D48B-E2EE-AD35-05D6-028877182484}" name="Sharma, Rock" initials="RS" userId="S::rock.sharma@hmhco.com::2bc32a0f-f188-4d9d-8730-5142d27724dd" providerId="AD"/>
  <p188:author id="{01251099-E299-4A80-EDAC-A07B7BE25B82}" name="Jennifer Branton" initials="JB" userId="S::jennifer.branton@nwea.org::e3bf8de7-3615-43ff-b09f-d4ccced49823" providerId="AD"/>
  <p188:author id="{3B03509A-928C-D6A1-FA9E-4E7C4768DBC2}" name="Ricky Foust" initials="RF" userId="Ricky Foust" providerId="None"/>
  <p188:author id="{6B9461A2-E48B-F572-D4CB-E806027DB677}" name="Sharma, Rock" initials="" userId="S::Rock.Sharma@hmhco.com::2bc32a0f-f188-4d9d-8730-5142d27724dd" providerId="AD"/>
  <p188:author id="{6703D3A7-9030-9E1E-6237-739E4C84B433}" name="Sorem, Michelle" initials="" userId="S::Michelle.Sorem@hmhco.com::68c556aa-3df1-4438-b616-44ce5ac8ae83" providerId="AD"/>
  <p188:author id="{202B93D0-853A-F57D-DDE8-7F6FFD42CF90}" name="Martinez Wilkinson, Alyssia" initials="MA" userId="S::aly.martinezwilkinson@hmhco.com::b5e8d86a-0be7-477f-a4e6-ce8bcced0feb" providerId="AD"/>
  <p188:author id="{D8E33ADC-479E-1166-522A-FB4731505179}" name="Davies, Karen" initials="DK" userId="S::karen.davies@hmhco.com::147ded27-4dc3-48f8-9894-f3ba672a968e" providerId="AD"/>
  <p188:author id="{FA5576E8-8F25-AD67-7751-A0DCEC5DA55A}" name="Beach, Bailey" initials="BB" userId="S::bailey.beach@hmhco.com::df7401f7-c6aa-45da-a799-a7f76bf7e424" providerId="AD"/>
  <p188:author id="{C41206EF-04FD-1CDB-7940-1943F4D1661B}" name="Sorem, Michelle" initials="SM" userId="S::michelle.sorem@hmhco.com::68c556aa-3df1-4438-b616-44ce5ac8ae83" providerId="AD"/>
  <p188:author id="{49BF4AF8-0A79-14CA-0C46-713FD175045C}" name="Thomas Wells" initials="TW" userId="S::thomas.wells@nwea.org::194accea-eaea-4690-93ad-9018173f47b4" providerId="AD"/>
  <p188:author id="{B88985FA-6D75-F651-9293-263819F35ED5}" name="Phillips, Caleb" initials="PC" userId="S::caleb.phillips@hmhco.com::e94725ff-8cfb-4ff9-9d71-466935b6b5fb" providerId="AD"/>
  <p188:author id="{A04238FE-AF46-84D3-4B56-82E06AF5CA6A}" name="Beach, Bailey" initials="" userId="S::Bailey.Beach@hmhco.com::df7401f7-c6aa-45da-a799-a7f76bf7e4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nda Orta" initials="MO" lastIdx="3" clrIdx="0">
    <p:extLst>
      <p:ext uri="{19B8F6BF-5375-455C-9EA6-DF929625EA0E}">
        <p15:presenceInfo xmlns:p15="http://schemas.microsoft.com/office/powerpoint/2012/main" userId="S-1-5-21-1192046546-1560294445-313073093-32235" providerId="AD"/>
      </p:ext>
    </p:extLst>
  </p:cmAuthor>
  <p:cmAuthor id="2" name="Katrina Fitzpatrick" initials="KF" lastIdx="45" clrIdx="1">
    <p:extLst>
      <p:ext uri="{19B8F6BF-5375-455C-9EA6-DF929625EA0E}">
        <p15:presenceInfo xmlns:p15="http://schemas.microsoft.com/office/powerpoint/2012/main" userId="S-1-5-21-1192046546-1560294445-313073093-32412" providerId="AD"/>
      </p:ext>
    </p:extLst>
  </p:cmAuthor>
  <p:cmAuthor id="3" name="Kumudha Rangachari" initials="KR" lastIdx="14" clrIdx="2">
    <p:extLst>
      <p:ext uri="{19B8F6BF-5375-455C-9EA6-DF929625EA0E}">
        <p15:presenceInfo xmlns:p15="http://schemas.microsoft.com/office/powerpoint/2012/main" userId="S00300009F4B4EC2@LIVE.COM" providerId="AD"/>
      </p:ext>
    </p:extLst>
  </p:cmAuthor>
  <p:cmAuthor id="4" name="Dacia Hopfensperger" initials="DH" lastIdx="22" clrIdx="3">
    <p:extLst>
      <p:ext uri="{19B8F6BF-5375-455C-9EA6-DF929625EA0E}">
        <p15:presenceInfo xmlns:p15="http://schemas.microsoft.com/office/powerpoint/2012/main" userId="S00300009A90AF08@LIVE.COM" providerId="AD"/>
      </p:ext>
    </p:extLst>
  </p:cmAuthor>
  <p:cmAuthor id="5" name="Sarah Wilson" initials="SW" lastIdx="14" clrIdx="4">
    <p:extLst>
      <p:ext uri="{19B8F6BF-5375-455C-9EA6-DF929625EA0E}">
        <p15:presenceInfo xmlns:p15="http://schemas.microsoft.com/office/powerpoint/2012/main" userId="S0037FFE9D820B0E@LIVE.COM" providerId="AD"/>
      </p:ext>
    </p:extLst>
  </p:cmAuthor>
  <p:cmAuthor id="6" name="Dacia Hopfensperger" initials="DH [2]" lastIdx="1" clrIdx="5">
    <p:extLst>
      <p:ext uri="{19B8F6BF-5375-455C-9EA6-DF929625EA0E}">
        <p15:presenceInfo xmlns:p15="http://schemas.microsoft.com/office/powerpoint/2012/main" userId="S-1-5-21-1192046546-1560294445-313073093-32201" providerId="AD"/>
      </p:ext>
    </p:extLst>
  </p:cmAuthor>
  <p:cmAuthor id="7" name="Rock Sharma" initials="RS" lastIdx="5" clrIdx="6">
    <p:extLst>
      <p:ext uri="{19B8F6BF-5375-455C-9EA6-DF929625EA0E}">
        <p15:presenceInfo xmlns:p15="http://schemas.microsoft.com/office/powerpoint/2012/main" userId="S003BFFD8963F6F9@LIVE.COM" providerId="AD"/>
      </p:ext>
    </p:extLst>
  </p:cmAuthor>
  <p:cmAuthor id="8" name="Katrina Fitzpatrick" initials="KF [2]" lastIdx="121" clrIdx="7">
    <p:extLst>
      <p:ext uri="{19B8F6BF-5375-455C-9EA6-DF929625EA0E}">
        <p15:presenceInfo xmlns:p15="http://schemas.microsoft.com/office/powerpoint/2012/main" userId="S::katrina.fitzpatrick@nwea.org::06d60706-ea94-402d-8694-c82fa6b740d5" providerId="AD"/>
      </p:ext>
    </p:extLst>
  </p:cmAuthor>
  <p:cmAuthor id="9" name="Kumudha Rangachari" initials="KR [2]" lastIdx="28" clrIdx="8">
    <p:extLst>
      <p:ext uri="{19B8F6BF-5375-455C-9EA6-DF929625EA0E}">
        <p15:presenceInfo xmlns:p15="http://schemas.microsoft.com/office/powerpoint/2012/main" userId="S::kumudha.rangachari@nwea.org::c33e9e48-28b5-455d-a5ea-9d6e433145bc" providerId="AD"/>
      </p:ext>
    </p:extLst>
  </p:cmAuthor>
  <p:cmAuthor id="10" name="Sarah Wilson" initials="SW [2]" lastIdx="6" clrIdx="9">
    <p:extLst>
      <p:ext uri="{19B8F6BF-5375-455C-9EA6-DF929625EA0E}">
        <p15:presenceInfo xmlns:p15="http://schemas.microsoft.com/office/powerpoint/2012/main" userId="S::sarah.wilson@nwea.org::4ce8ba1d-979f-43cc-817e-06ab4fa1eb51" providerId="AD"/>
      </p:ext>
    </p:extLst>
  </p:cmAuthor>
  <p:cmAuthor id="11" name="Dacia Hopfensperger" initials="DH [3]" lastIdx="9" clrIdx="10">
    <p:extLst>
      <p:ext uri="{19B8F6BF-5375-455C-9EA6-DF929625EA0E}">
        <p15:presenceInfo xmlns:p15="http://schemas.microsoft.com/office/powerpoint/2012/main" userId="S::dacia.hopfensperger@nwea.org::7f8a77b0-8f12-40f1-b8cb-42458efc6fc8" providerId="AD"/>
      </p:ext>
    </p:extLst>
  </p:cmAuthor>
  <p:cmAuthor id="12" name="Melinda Orta" initials="MO [2]" lastIdx="7" clrIdx="11">
    <p:extLst>
      <p:ext uri="{19B8F6BF-5375-455C-9EA6-DF929625EA0E}">
        <p15:presenceInfo xmlns:p15="http://schemas.microsoft.com/office/powerpoint/2012/main" userId="S::melinda.orta@nwea.org::c0286e8f-70dd-437b-b85a-717544e57c85" providerId="AD"/>
      </p:ext>
    </p:extLst>
  </p:cmAuthor>
  <p:cmAuthor id="13" name="Alex Luisi" initials="AL" lastIdx="103" clrIdx="12">
    <p:extLst>
      <p:ext uri="{19B8F6BF-5375-455C-9EA6-DF929625EA0E}">
        <p15:presenceInfo xmlns:p15="http://schemas.microsoft.com/office/powerpoint/2012/main" userId="S::alex.luisi@nwea.org::f932914f-f7fa-4e4b-bc5d-12d9f536b1e1" providerId="AD"/>
      </p:ext>
    </p:extLst>
  </p:cmAuthor>
  <p:cmAuthor id="14" name="LeeAnn Moldovanyi" initials="LM" lastIdx="6" clrIdx="13">
    <p:extLst>
      <p:ext uri="{19B8F6BF-5375-455C-9EA6-DF929625EA0E}">
        <p15:presenceInfo xmlns:p15="http://schemas.microsoft.com/office/powerpoint/2012/main" userId="S::leeann.moldovanyi@nwea.org::e1e71cf5-bb0f-480b-9f46-eb454b655781" providerId="AD"/>
      </p:ext>
    </p:extLst>
  </p:cmAuthor>
  <p:cmAuthor id="15" name="Alexis Gregerson" initials="AG" lastIdx="3" clrIdx="14">
    <p:extLst>
      <p:ext uri="{19B8F6BF-5375-455C-9EA6-DF929625EA0E}">
        <p15:presenceInfo xmlns:p15="http://schemas.microsoft.com/office/powerpoint/2012/main" userId="S::alexis.gregerson@nwea.org::e7761597-06a1-400f-99f7-0a721d26ca7b" providerId="AD"/>
      </p:ext>
    </p:extLst>
  </p:cmAuthor>
  <p:cmAuthor id="16" name="Clark, Trudy" initials="CT" lastIdx="17" clrIdx="15">
    <p:extLst>
      <p:ext uri="{19B8F6BF-5375-455C-9EA6-DF929625EA0E}">
        <p15:presenceInfo xmlns:p15="http://schemas.microsoft.com/office/powerpoint/2012/main" userId="S::Trudy.Clark@education.ne.gov::774b3e34-4174-4a04-9c1d-947716bef689" providerId="AD"/>
      </p:ext>
    </p:extLst>
  </p:cmAuthor>
  <p:cmAuthor id="17" name="Erika Sajdak" initials="ES" lastIdx="2" clrIdx="16">
    <p:extLst>
      <p:ext uri="{19B8F6BF-5375-455C-9EA6-DF929625EA0E}">
        <p15:presenceInfo xmlns:p15="http://schemas.microsoft.com/office/powerpoint/2012/main" userId="S::erika.sajdak@nwea.org::ae80ab41-2ea1-448a-b45a-d74223252dea" providerId="AD"/>
      </p:ext>
    </p:extLst>
  </p:cmAuthor>
  <p:cmAuthor id="18" name="Aly Martinez Wilkinson" initials="AMW" lastIdx="13" clrIdx="17">
    <p:extLst>
      <p:ext uri="{19B8F6BF-5375-455C-9EA6-DF929625EA0E}">
        <p15:presenceInfo xmlns:p15="http://schemas.microsoft.com/office/powerpoint/2012/main" userId="S::aly.martinez.wilkinson@nwea.org::453e66e6-cf6f-4739-880d-41f01ff85274" providerId="AD"/>
      </p:ext>
    </p:extLst>
  </p:cmAuthor>
  <p:cmAuthor id="19" name="Karen Davies" initials="KD" lastIdx="79" clrIdx="18">
    <p:extLst>
      <p:ext uri="{19B8F6BF-5375-455C-9EA6-DF929625EA0E}">
        <p15:presenceInfo xmlns:p15="http://schemas.microsoft.com/office/powerpoint/2012/main" userId="S::karen.davies@nwea.org::438f0ce8-6132-4de4-9430-c0878fbdacc2" providerId="AD"/>
      </p:ext>
    </p:extLst>
  </p:cmAuthor>
  <p:cmAuthor id="20" name="Janet Hensley" initials="JH" lastIdx="8" clrIdx="19">
    <p:extLst>
      <p:ext uri="{19B8F6BF-5375-455C-9EA6-DF929625EA0E}">
        <p15:presenceInfo xmlns:p15="http://schemas.microsoft.com/office/powerpoint/2012/main" userId="S::janet.hensley@nwea.org::1d5a70f5-9e30-4864-8465-8669c0351c96" providerId="AD"/>
      </p:ext>
    </p:extLst>
  </p:cmAuthor>
  <p:cmAuthor id="21" name="Heather Horton" initials="HH" lastIdx="3" clrIdx="20">
    <p:extLst>
      <p:ext uri="{19B8F6BF-5375-455C-9EA6-DF929625EA0E}">
        <p15:presenceInfo xmlns:p15="http://schemas.microsoft.com/office/powerpoint/2012/main" userId="S::heather.horton@nwea.org::c182afbe-0c82-4646-af3d-29047f8914e5" providerId="AD"/>
      </p:ext>
    </p:extLst>
  </p:cmAuthor>
  <p:cmAuthor id="22" name="Priti Maheshwari" initials="PM" lastIdx="2" clrIdx="21">
    <p:extLst>
      <p:ext uri="{19B8F6BF-5375-455C-9EA6-DF929625EA0E}">
        <p15:presenceInfo xmlns:p15="http://schemas.microsoft.com/office/powerpoint/2012/main" userId="S::priti.maheshwari@nwea.org::2ed0a4cf-b319-4182-bf9c-a5e5e5df1b53" providerId="AD"/>
      </p:ext>
    </p:extLst>
  </p:cmAuthor>
  <p:cmAuthor id="23" name="Dan Verdick" initials="DV" lastIdx="2" clrIdx="22">
    <p:extLst>
      <p:ext uri="{19B8F6BF-5375-455C-9EA6-DF929625EA0E}">
        <p15:presenceInfo xmlns:p15="http://schemas.microsoft.com/office/powerpoint/2012/main" userId="S::dan.verdick@nwea.org::1e318d82-a23c-43bf-acb2-ce16f41fdfea" providerId="AD"/>
      </p:ext>
    </p:extLst>
  </p:cmAuthor>
  <p:cmAuthor id="24" name="Val McCord" initials="VM" lastIdx="4" clrIdx="23">
    <p:extLst>
      <p:ext uri="{19B8F6BF-5375-455C-9EA6-DF929625EA0E}">
        <p15:presenceInfo xmlns:p15="http://schemas.microsoft.com/office/powerpoint/2012/main" userId="S::val.mccord@nwea.org::4aa01989-adea-495e-9e7f-ca5647913919" providerId="AD"/>
      </p:ext>
    </p:extLst>
  </p:cmAuthor>
  <p:cmAuthor id="25" name="Jami Wireman" initials="JW" lastIdx="2" clrIdx="24">
    <p:extLst>
      <p:ext uri="{19B8F6BF-5375-455C-9EA6-DF929625EA0E}">
        <p15:presenceInfo xmlns:p15="http://schemas.microsoft.com/office/powerpoint/2012/main" userId="S::jami.wireman@nwea.org::3bb8cce7-7cba-47e3-a4dd-463cfbd64f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77A5C-73CF-7161-C3D1-D1E1C2D3BADA}" v="1265" dt="2024-06-24T22:15:54.857"/>
    <p1510:client id="{B6F668C8-B5E0-B615-5508-1DD26C10D556}" v="20" dt="2024-06-24T15:41:51.421"/>
    <p1510:client id="{F4FB535F-7156-5246-AAF3-BCC7C7DCF612}" v="2" dt="2024-06-24T21:52:18.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comments/modernComment_145_5C46B72E.xml><?xml version="1.0" encoding="utf-8"?>
<p188:cmLst xmlns:a="http://schemas.openxmlformats.org/drawingml/2006/main" xmlns:r="http://schemas.openxmlformats.org/officeDocument/2006/relationships" xmlns:p188="http://schemas.microsoft.com/office/powerpoint/2018/8/main">
  <p188:cm id="{DEEFF182-6B93-46F3-BA46-C87AA46CBCBF}" authorId="{D8E33ADC-479E-1166-522A-FB4731505179}" created="2024-06-16T16:52:49.893">
    <ac:txMkLst xmlns:ac="http://schemas.microsoft.com/office/drawing/2013/main/command">
      <pc:docMk xmlns:pc="http://schemas.microsoft.com/office/powerpoint/2013/main/command"/>
      <pc:sldMk xmlns:pc="http://schemas.microsoft.com/office/powerpoint/2013/main/command" cId="1548138286" sldId="325"/>
      <ac:spMk id="2" creationId="{00000000-0000-0000-0000-000000000000}"/>
      <ac:txMk cp="8" len="17">
        <ac:context len="26" hash="436697318"/>
      </ac:txMk>
    </ac:txMkLst>
    <p188:pos x="6890892" y="106899"/>
    <p188:txBody>
      <a:bodyPr/>
      <a:lstStyle/>
      <a:p>
        <a:r>
          <a:rPr lang="en-US"/>
          <a:t>Update link when available</a:t>
        </a:r>
      </a:p>
    </p188:txBody>
  </p188:cm>
</p188:cmLst>
</file>

<file path=ppt/comments/modernComment_17C_3E6856DD.xml><?xml version="1.0" encoding="utf-8"?>
<p188:cmLst xmlns:a="http://schemas.openxmlformats.org/drawingml/2006/main" xmlns:r="http://schemas.openxmlformats.org/officeDocument/2006/relationships" xmlns:p188="http://schemas.microsoft.com/office/powerpoint/2018/8/main">
  <p188:cm id="{8D161B31-F124-4575-B016-E419E6EB1311}" authorId="{D8E33ADC-479E-1166-522A-FB4731505179}" status="resolved" created="2024-06-16T16:32:52.957" startDate="2024-06-16T16:32:52.957" dueDate="2024-06-16T16:32:52.957" assignedTo="{6703D3A7-9030-9E1E-6237-739E4C84B433}" complete="100000" title="@Sorem, Michelle Can you verify this slide is correct?">
    <ac:txMkLst xmlns:ac="http://schemas.microsoft.com/office/drawing/2013/main/command">
      <pc:docMk xmlns:pc="http://schemas.microsoft.com/office/powerpoint/2013/main/command"/>
      <pc:sldMk xmlns:pc="http://schemas.microsoft.com/office/powerpoint/2013/main/command" cId="1047025373" sldId="380"/>
      <ac:spMk id="2" creationId="{00000000-0000-0000-0000-000000000000}"/>
      <ac:txMk cp="15" len="9">
        <ac:context len="25" hash="3094517552"/>
      </ac:txMk>
    </ac:txMkLst>
    <p188:pos x="7318489" y="115122"/>
    <p188:replyLst>
      <p188:reply id="{0A5E63D4-905C-471A-82E9-53586B1FF922}" authorId="{C41206EF-04FD-1CDB-7940-1943F4D1661B}" created="2024-06-21T17:11:20.898">
        <p188:txBody>
          <a:bodyPr/>
          <a:lstStyle/>
          <a:p>
            <a:r>
              <a:rPr lang="en-US"/>
              <a:t>[@Davies, Karen] - this slide is good.</a:t>
            </a:r>
          </a:p>
        </p188:txBody>
      </p188:reply>
    </p188:replyLst>
    <p188:txBody>
      <a:bodyPr/>
      <a:lstStyle/>
      <a:p>
        <a:r>
          <a:rPr lang="en-US"/>
          <a:t>[@Sorem, Michelle] Can you verify this slide is correct?</a:t>
        </a:r>
      </a:p>
    </p188:txBody>
    <p188:extLst>
      <p:ext xmlns:p="http://schemas.openxmlformats.org/presentationml/2006/main" uri="{5BB2D875-25FF-4072-B9AC-8F64D62656EB}">
        <p228:taskDetails xmlns:p228="http://schemas.microsoft.com/office/powerpoint/2022/08/main" xmlns="">
          <p228:history>
            <p228:event time="2024-06-16T16:32:52.957" id="{4FBD2EBD-9A2A-43EB-90D0-A5DE338DD3D0}">
              <p228:atrbtn authorId="{D8E33ADC-479E-1166-522A-FB4731505179}"/>
              <p228:anchr>
                <p228:comment id="{8D161B31-F124-4575-B016-E419E6EB1311}"/>
              </p228:anchr>
              <p228:add/>
            </p228:event>
            <p228:event time="2024-06-16T16:32:52.957" id="{75330D85-74F4-4B5F-A9C5-CB2BB5316C1F}">
              <p228:atrbtn authorId="{D8E33ADC-479E-1166-522A-FB4731505179}"/>
              <p228:anchr>
                <p228:comment id="{8D161B31-F124-4575-B016-E419E6EB1311}"/>
              </p228:anchr>
              <p228:asgn authorId="{6703D3A7-9030-9E1E-6237-739E4C84B433}"/>
            </p228:event>
            <p228:event time="2024-06-16T16:32:52.957" id="{169AC1BF-7EBF-44E8-8FAB-D1458140EDD1}">
              <p228:atrbtn authorId="{D8E33ADC-479E-1166-522A-FB4731505179}"/>
              <p228:anchr>
                <p228:comment id="{8D161B31-F124-4575-B016-E419E6EB1311}"/>
              </p228:anchr>
              <p228:title val="@Sorem, Michelle Can you verify this slide is correct?"/>
            </p228:event>
            <p228:event time="2024-06-16T16:32:52.957" id="{76234336-72EA-4656-8A1D-66855E477AAB}">
              <p228:atrbtn authorId="{D8E33ADC-479E-1166-522A-FB4731505179}"/>
              <p228:anchr>
                <p228:comment id="{8D161B31-F124-4575-B016-E419E6EB1311}"/>
              </p228:anchr>
              <p228:date stDt="2024-06-16T16:32:52.957" endDt="2024-06-16T16:32:52.957"/>
            </p228:event>
            <p228:event time="2024-06-24T19:11:42.749" id="{BEAB3A4C-203D-4619-831F-5785547E7A33}">
              <p228:atrbtn authorId="{D8E33ADC-479E-1166-522A-FB4731505179}"/>
              <p228:anchr>
                <p228:comment id="{00000000-0000-0000-0000-000000000000}"/>
              </p228:anchr>
              <p228:pcntCmplt val="100000"/>
            </p228:event>
          </p228:history>
        </p228:taskDetails>
      </p:ext>
    </p188:extLst>
  </p188:cm>
</p188:cmLst>
</file>

<file path=ppt/comments/modernComment_1E8_48EF0989.xml><?xml version="1.0" encoding="utf-8"?>
<p188:cmLst xmlns:a="http://schemas.openxmlformats.org/drawingml/2006/main" xmlns:r="http://schemas.openxmlformats.org/officeDocument/2006/relationships" xmlns:p188="http://schemas.microsoft.com/office/powerpoint/2018/8/main">
  <p188:cm id="{8E6C7AC0-FE66-4AB1-89E7-81B17AC06FD6}" authorId="{D8E33ADC-479E-1166-522A-FB4731505179}" created="2024-06-16T16:56:25.992">
    <ac:txMkLst xmlns:ac="http://schemas.microsoft.com/office/drawing/2013/main/command">
      <pc:docMk xmlns:pc="http://schemas.microsoft.com/office/powerpoint/2013/main/command"/>
      <pc:sldMk xmlns:pc="http://schemas.microsoft.com/office/powerpoint/2013/main/command" cId="1223625097" sldId="488"/>
      <ac:spMk id="2" creationId="{00000000-0000-0000-0000-000000000000}"/>
      <ac:txMk cp="6" len="10">
        <ac:context len="32" hash="2803878468"/>
      </ac:txMk>
    </ac:txMkLst>
    <p188:pos x="5871237" y="-139791"/>
    <p188:txBody>
      <a:bodyPr/>
      <a:lstStyle/>
      <a:p>
        <a:r>
          <a:rPr lang="en-US"/>
          <a:t>Update links when available.</a:t>
        </a:r>
      </a:p>
    </p188:txBody>
  </p188:cm>
</p188:cmLst>
</file>

<file path=ppt/comments/modernComment_1ED_B28AE8C5.xml><?xml version="1.0" encoding="utf-8"?>
<p188:cmLst xmlns:a="http://schemas.openxmlformats.org/drawingml/2006/main" xmlns:r="http://schemas.openxmlformats.org/officeDocument/2006/relationships" xmlns:p188="http://schemas.microsoft.com/office/powerpoint/2018/8/main">
  <p188:cm id="{F82AE75F-A1EC-41B1-B250-93812889E59E}" authorId="{D8E33ADC-479E-1166-522A-FB4731505179}" created="2024-06-16T16:34:19.678">
    <ac:txMkLst xmlns:ac="http://schemas.microsoft.com/office/drawing/2013/main/command">
      <pc:docMk xmlns:pc="http://schemas.microsoft.com/office/powerpoint/2013/main/command"/>
      <pc:sldMk xmlns:pc="http://schemas.microsoft.com/office/powerpoint/2013/main/command" cId="2995448005" sldId="493"/>
      <ac:spMk id="3" creationId="{C74558A1-9595-4EE9-BA37-4AF6CB788F1D}"/>
      <ac:txMk cp="196" len="29">
        <ac:context len="470" hash="1555784223"/>
      </ac:txMk>
    </ac:txMkLst>
    <p188:pos x="7326712" y="1513035"/>
    <p188:txBody>
      <a:bodyPr/>
      <a:lstStyle/>
      <a:p>
        <a:r>
          <a:rPr lang="en-US"/>
          <a:t>Links will be updated to 2024-2025 Accessibility Manual</a:t>
        </a:r>
      </a:p>
    </p188:txBody>
  </p188:cm>
</p188:cmLst>
</file>

<file path=ppt/comments/modernComment_295_F3C9231C.xml><?xml version="1.0" encoding="utf-8"?>
<p188:cmLst xmlns:a="http://schemas.openxmlformats.org/drawingml/2006/main" xmlns:r="http://schemas.openxmlformats.org/officeDocument/2006/relationships" xmlns:p188="http://schemas.microsoft.com/office/powerpoint/2018/8/main">
  <p188:cm id="{2BBFAFC3-0403-479D-8B1F-9AAC0C79E376}" authorId="{D8E33ADC-479E-1166-522A-FB4731505179}" created="2024-06-16T16:52:30.924">
    <ac:txMkLst xmlns:ac="http://schemas.microsoft.com/office/drawing/2013/main/command">
      <pc:docMk xmlns:pc="http://schemas.microsoft.com/office/powerpoint/2013/main/command"/>
      <pc:sldMk xmlns:pc="http://schemas.microsoft.com/office/powerpoint/2013/main/command" cId="4090045212" sldId="661"/>
      <ac:spMk id="2" creationId="{ADB8AB2D-83F0-4046-90F7-5C07B3F15149}"/>
      <ac:txMk cp="13" len="20">
        <ac:context len="116" hash="196095736"/>
      </ac:txMk>
    </ac:txMkLst>
    <p188:pos x="5106496" y="197352"/>
    <p188:txBody>
      <a:bodyPr/>
      <a:lstStyle/>
      <a:p>
        <a:r>
          <a:rPr lang="en-US"/>
          <a:t>Update links when available</a:t>
        </a:r>
      </a:p>
    </p188:txBody>
  </p188:cm>
</p188:cmLst>
</file>

<file path=ppt/comments/modernComment_29A_F2C866B2.xml><?xml version="1.0" encoding="utf-8"?>
<p188:cmLst xmlns:a="http://schemas.openxmlformats.org/drawingml/2006/main" xmlns:r="http://schemas.openxmlformats.org/officeDocument/2006/relationships" xmlns:p188="http://schemas.microsoft.com/office/powerpoint/2018/8/main">
  <p188:cm id="{4E011BA4-C149-469B-BE1A-6898322D70C9}" authorId="{24191512-173B-C1E2-AC5A-EFB3A16B72D2}" status="resolved" created="2023-07-12T15:02:55.037" complete="100000">
    <ac:txMkLst xmlns:ac="http://schemas.microsoft.com/office/drawing/2013/main/command">
      <pc:docMk xmlns:pc="http://schemas.microsoft.com/office/powerpoint/2013/main/command"/>
      <pc:sldMk xmlns:pc="http://schemas.microsoft.com/office/powerpoint/2013/main/command" cId="4073219762" sldId="666"/>
      <ac:spMk id="8" creationId="{001A1BD4-30CC-4607-93ED-7B7BB95F82D0}"/>
      <ac:txMk cp="0" len="72">
        <ac:context len="73" hash="786767488"/>
      </ac:txMk>
    </ac:txMkLst>
    <p188:pos x="1103281" y="503096"/>
    <p188:replyLst>
      <p188:reply id="{22929CDF-18DA-4F12-A2BC-2668262397D7}" authorId="{24191512-173B-C1E2-AC5A-EFB3A16B72D2}" created="2023-07-19T20:17:45.350">
        <p188:txBody>
          <a:bodyPr/>
          <a:lstStyle/>
          <a:p>
            <a:r>
              <a:rPr lang="en-US"/>
              <a:t>Screen shot has been updated</a:t>
            </a:r>
          </a:p>
        </p188:txBody>
      </p188:reply>
    </p188:replyLst>
    <p188:txBody>
      <a:bodyPr/>
      <a:lstStyle/>
      <a:p>
        <a:r>
          <a:rPr lang="en-US"/>
          <a:t>This screen shot is out of date. The info isn't wrong, but the current accommodation order is different.</a:t>
        </a:r>
      </a:p>
    </p188:txBody>
  </p188:cm>
</p188:cmLst>
</file>

<file path=ppt/comments/modernComment_2B1_69AAE034.xml><?xml version="1.0" encoding="utf-8"?>
<p188:cmLst xmlns:a="http://schemas.openxmlformats.org/drawingml/2006/main" xmlns:r="http://schemas.openxmlformats.org/officeDocument/2006/relationships" xmlns:p188="http://schemas.microsoft.com/office/powerpoint/2018/8/main">
  <p188:cm id="{929733CE-CC6E-491A-B79F-F32504E425BA}" authorId="{D8E33ADC-479E-1166-522A-FB4731505179}" created="2024-06-16T16:56:44.321">
    <ac:txMkLst xmlns:ac="http://schemas.microsoft.com/office/drawing/2013/main/command">
      <pc:docMk xmlns:pc="http://schemas.microsoft.com/office/powerpoint/2013/main/command"/>
      <pc:sldMk xmlns:pc="http://schemas.microsoft.com/office/powerpoint/2013/main/command" cId="1772806196" sldId="689"/>
      <ac:spMk id="2" creationId="{8029BBDB-4594-D5AE-5C40-8D1C521D2181}"/>
      <ac:txMk cp="21" len="10">
        <ac:context len="32" hash="2803878468"/>
      </ac:txMk>
    </ac:txMkLst>
    <p188:pos x="5287402" y="402928"/>
    <p188:txBody>
      <a:bodyPr/>
      <a:lstStyle/>
      <a:p>
        <a:r>
          <a:rPr lang="en-US"/>
          <a:t>Update links when available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71604-BC1B-4E7E-B084-9F6685A30594}" type="doc">
      <dgm:prSet loTypeId="urn:microsoft.com/office/officeart/2005/8/layout/process1" loCatId="process" qsTypeId="urn:microsoft.com/office/officeart/2005/8/quickstyle/simple1" qsCatId="simple" csTypeId="urn:microsoft.com/office/officeart/2005/8/colors/accent1_2" csCatId="accent1" phldr="1"/>
      <dgm:spPr/>
    </dgm:pt>
    <dgm:pt modelId="{C408E8E0-1E67-4F9D-BBE7-B548AFB050C5}">
      <dgm:prSet phldrT="[Text]"/>
      <dgm:spPr/>
      <dgm:t>
        <a:bodyPr/>
        <a:lstStyle/>
        <a:p>
          <a:r>
            <a:rPr lang="en-US"/>
            <a:t>Districts roster their students to MAP Growth</a:t>
          </a:r>
        </a:p>
      </dgm:t>
    </dgm:pt>
    <dgm:pt modelId="{EF6EEF72-30C5-4E6D-891D-7FFBD369F3D0}" type="parTrans" cxnId="{04C3BA6D-80EA-4FAC-BAD9-D449F78F5BB6}">
      <dgm:prSet/>
      <dgm:spPr/>
      <dgm:t>
        <a:bodyPr/>
        <a:lstStyle/>
        <a:p>
          <a:endParaRPr lang="en-US"/>
        </a:p>
      </dgm:t>
    </dgm:pt>
    <dgm:pt modelId="{9CAE2C21-FDEA-476D-809B-791785CB2BA5}" type="sibTrans" cxnId="{04C3BA6D-80EA-4FAC-BAD9-D449F78F5BB6}">
      <dgm:prSet/>
      <dgm:spPr/>
      <dgm:t>
        <a:bodyPr/>
        <a:lstStyle/>
        <a:p>
          <a:endParaRPr lang="en-US"/>
        </a:p>
      </dgm:t>
    </dgm:pt>
    <dgm:pt modelId="{44991CFC-1623-46D8-B37F-02E542EFBFDD}">
      <dgm:prSet phldrT="[Text]"/>
      <dgm:spPr/>
      <dgm:t>
        <a:bodyPr/>
        <a:lstStyle/>
        <a:p>
          <a:pPr rtl="0"/>
          <a:r>
            <a:rPr lang="en-US"/>
            <a:t>Data syncs between MAP Growth and NSCAS Growth nightly</a:t>
          </a:r>
        </a:p>
      </dgm:t>
    </dgm:pt>
    <dgm:pt modelId="{20992053-4D4A-4802-84D0-68A59829A407}" type="parTrans" cxnId="{7B83C3F2-3F1F-40B5-859D-1E8F0E785F09}">
      <dgm:prSet/>
      <dgm:spPr/>
      <dgm:t>
        <a:bodyPr/>
        <a:lstStyle/>
        <a:p>
          <a:endParaRPr lang="en-US"/>
        </a:p>
      </dgm:t>
    </dgm:pt>
    <dgm:pt modelId="{90F59AA8-9548-46F1-9F4B-414C19E1853C}" type="sibTrans" cxnId="{7B83C3F2-3F1F-40B5-859D-1E8F0E785F09}">
      <dgm:prSet/>
      <dgm:spPr/>
      <dgm:t>
        <a:bodyPr/>
        <a:lstStyle/>
        <a:p>
          <a:endParaRPr lang="en-US"/>
        </a:p>
      </dgm:t>
    </dgm:pt>
    <dgm:pt modelId="{1FA855C2-ABC5-4510-8C29-C5C015A6AC1A}">
      <dgm:prSet phldrT="[Text]"/>
      <dgm:spPr/>
      <dgm:t>
        <a:bodyPr/>
        <a:lstStyle/>
        <a:p>
          <a:r>
            <a:rPr lang="en-US"/>
            <a:t>Student Registrations are automatically created</a:t>
          </a:r>
        </a:p>
      </dgm:t>
    </dgm:pt>
    <dgm:pt modelId="{7565DE7D-66F4-4E13-BA81-B40648A78FA3}" type="parTrans" cxnId="{2861768E-C5AE-42C0-8CEA-DA53F3BB1C74}">
      <dgm:prSet/>
      <dgm:spPr/>
      <dgm:t>
        <a:bodyPr/>
        <a:lstStyle/>
        <a:p>
          <a:endParaRPr lang="en-US"/>
        </a:p>
      </dgm:t>
    </dgm:pt>
    <dgm:pt modelId="{9AC9C7F8-6D83-46EC-8ED7-DEC18EDD479E}" type="sibTrans" cxnId="{2861768E-C5AE-42C0-8CEA-DA53F3BB1C74}">
      <dgm:prSet/>
      <dgm:spPr/>
      <dgm:t>
        <a:bodyPr/>
        <a:lstStyle/>
        <a:p>
          <a:endParaRPr lang="en-US"/>
        </a:p>
      </dgm:t>
    </dgm:pt>
    <dgm:pt modelId="{27CD4080-9BD8-6B45-ABE0-BAA55A59B47B}">
      <dgm:prSet phldrT="[Text]"/>
      <dgm:spPr/>
      <dgm:t>
        <a:bodyPr/>
        <a:lstStyle/>
        <a:p>
          <a:pPr rtl="0"/>
          <a:r>
            <a:rPr lang="en-US"/>
            <a:t>Updated Student information will display in NSCAS Growth</a:t>
          </a:r>
        </a:p>
      </dgm:t>
    </dgm:pt>
    <dgm:pt modelId="{E8A71B6B-B702-6D44-88A2-2BB75E32D6DA}" type="parTrans" cxnId="{AF6A6050-DBF6-B547-AC5B-33371F0A495B}">
      <dgm:prSet/>
      <dgm:spPr/>
      <dgm:t>
        <a:bodyPr/>
        <a:lstStyle/>
        <a:p>
          <a:endParaRPr lang="en-US"/>
        </a:p>
      </dgm:t>
    </dgm:pt>
    <dgm:pt modelId="{FD23137F-6D36-074D-91D3-2304226EC93C}" type="sibTrans" cxnId="{AF6A6050-DBF6-B547-AC5B-33371F0A495B}">
      <dgm:prSet/>
      <dgm:spPr/>
      <dgm:t>
        <a:bodyPr/>
        <a:lstStyle/>
        <a:p>
          <a:endParaRPr lang="en-US"/>
        </a:p>
      </dgm:t>
    </dgm:pt>
    <dgm:pt modelId="{3E1211EF-391A-4B6A-94D3-5CF1EDBF1542}" type="pres">
      <dgm:prSet presAssocID="{16471604-BC1B-4E7E-B084-9F6685A30594}" presName="Name0" presStyleCnt="0">
        <dgm:presLayoutVars>
          <dgm:dir/>
          <dgm:resizeHandles val="exact"/>
        </dgm:presLayoutVars>
      </dgm:prSet>
      <dgm:spPr/>
    </dgm:pt>
    <dgm:pt modelId="{C37E4F3F-C767-40D0-957C-E723259EC7E1}" type="pres">
      <dgm:prSet presAssocID="{C408E8E0-1E67-4F9D-BBE7-B548AFB050C5}" presName="node" presStyleLbl="node1" presStyleIdx="0" presStyleCnt="4" custLinFactNeighborX="0" custLinFactNeighborY="40989">
        <dgm:presLayoutVars>
          <dgm:bulletEnabled val="1"/>
        </dgm:presLayoutVars>
      </dgm:prSet>
      <dgm:spPr/>
    </dgm:pt>
    <dgm:pt modelId="{C158012B-DF2C-4B87-8497-E809133E397A}" type="pres">
      <dgm:prSet presAssocID="{9CAE2C21-FDEA-476D-809B-791785CB2BA5}" presName="sibTrans" presStyleLbl="sibTrans2D1" presStyleIdx="0" presStyleCnt="3"/>
      <dgm:spPr/>
    </dgm:pt>
    <dgm:pt modelId="{A4C7B6D2-E62B-475F-BE62-A1B5931C9F0A}" type="pres">
      <dgm:prSet presAssocID="{9CAE2C21-FDEA-476D-809B-791785CB2BA5}" presName="connectorText" presStyleLbl="sibTrans2D1" presStyleIdx="0" presStyleCnt="3"/>
      <dgm:spPr/>
    </dgm:pt>
    <dgm:pt modelId="{A5221695-2F57-4488-BEF1-23D66AABBCF3}" type="pres">
      <dgm:prSet presAssocID="{44991CFC-1623-46D8-B37F-02E542EFBFDD}" presName="node" presStyleLbl="node1" presStyleIdx="1" presStyleCnt="4" custLinFactNeighborX="0" custLinFactNeighborY="40989">
        <dgm:presLayoutVars>
          <dgm:bulletEnabled val="1"/>
        </dgm:presLayoutVars>
      </dgm:prSet>
      <dgm:spPr/>
    </dgm:pt>
    <dgm:pt modelId="{7F964CFC-19F7-4002-8C0D-027497DEC8F4}" type="pres">
      <dgm:prSet presAssocID="{90F59AA8-9548-46F1-9F4B-414C19E1853C}" presName="sibTrans" presStyleLbl="sibTrans2D1" presStyleIdx="1" presStyleCnt="3"/>
      <dgm:spPr/>
    </dgm:pt>
    <dgm:pt modelId="{D8E5ECBC-8880-45E1-ADC1-865A0FD7C587}" type="pres">
      <dgm:prSet presAssocID="{90F59AA8-9548-46F1-9F4B-414C19E1853C}" presName="connectorText" presStyleLbl="sibTrans2D1" presStyleIdx="1" presStyleCnt="3"/>
      <dgm:spPr/>
    </dgm:pt>
    <dgm:pt modelId="{228286B9-096B-4BA6-951B-29B8C597D297}" type="pres">
      <dgm:prSet presAssocID="{1FA855C2-ABC5-4510-8C29-C5C015A6AC1A}" presName="node" presStyleLbl="node1" presStyleIdx="2" presStyleCnt="4" custLinFactNeighborX="0" custLinFactNeighborY="42697">
        <dgm:presLayoutVars>
          <dgm:bulletEnabled val="1"/>
        </dgm:presLayoutVars>
      </dgm:prSet>
      <dgm:spPr/>
    </dgm:pt>
    <dgm:pt modelId="{082B692C-CB2F-FA42-B594-8258CF55D0E2}" type="pres">
      <dgm:prSet presAssocID="{9AC9C7F8-6D83-46EC-8ED7-DEC18EDD479E}" presName="sibTrans" presStyleLbl="sibTrans2D1" presStyleIdx="2" presStyleCnt="3"/>
      <dgm:spPr/>
    </dgm:pt>
    <dgm:pt modelId="{C564D368-63EB-CE4B-A5CD-BCCC8CAE13C7}" type="pres">
      <dgm:prSet presAssocID="{9AC9C7F8-6D83-46EC-8ED7-DEC18EDD479E}" presName="connectorText" presStyleLbl="sibTrans2D1" presStyleIdx="2" presStyleCnt="3"/>
      <dgm:spPr/>
    </dgm:pt>
    <dgm:pt modelId="{F7466FD9-AC8F-254E-8145-65BAE94CD81B}" type="pres">
      <dgm:prSet presAssocID="{27CD4080-9BD8-6B45-ABE0-BAA55A59B47B}" presName="node" presStyleLbl="node1" presStyleIdx="3" presStyleCnt="4" custLinFactNeighborX="-4720" custLinFactNeighborY="40800">
        <dgm:presLayoutVars>
          <dgm:bulletEnabled val="1"/>
        </dgm:presLayoutVars>
      </dgm:prSet>
      <dgm:spPr/>
    </dgm:pt>
  </dgm:ptLst>
  <dgm:cxnLst>
    <dgm:cxn modelId="{2961E125-AA95-3548-8FC3-77A0E41947E8}" type="presOf" srcId="{9AC9C7F8-6D83-46EC-8ED7-DEC18EDD479E}" destId="{C564D368-63EB-CE4B-A5CD-BCCC8CAE13C7}" srcOrd="1" destOrd="0" presId="urn:microsoft.com/office/officeart/2005/8/layout/process1"/>
    <dgm:cxn modelId="{49F49F68-415C-E44F-B6EB-2771C65A5949}" type="presOf" srcId="{27CD4080-9BD8-6B45-ABE0-BAA55A59B47B}" destId="{F7466FD9-AC8F-254E-8145-65BAE94CD81B}" srcOrd="0" destOrd="0" presId="urn:microsoft.com/office/officeart/2005/8/layout/process1"/>
    <dgm:cxn modelId="{9DA8874B-7F19-41DF-8872-895F2BDA9B64}" type="presOf" srcId="{90F59AA8-9548-46F1-9F4B-414C19E1853C}" destId="{7F964CFC-19F7-4002-8C0D-027497DEC8F4}" srcOrd="0" destOrd="0" presId="urn:microsoft.com/office/officeart/2005/8/layout/process1"/>
    <dgm:cxn modelId="{04C3BA6D-80EA-4FAC-BAD9-D449F78F5BB6}" srcId="{16471604-BC1B-4E7E-B084-9F6685A30594}" destId="{C408E8E0-1E67-4F9D-BBE7-B548AFB050C5}" srcOrd="0" destOrd="0" parTransId="{EF6EEF72-30C5-4E6D-891D-7FFBD369F3D0}" sibTransId="{9CAE2C21-FDEA-476D-809B-791785CB2BA5}"/>
    <dgm:cxn modelId="{AF6A6050-DBF6-B547-AC5B-33371F0A495B}" srcId="{16471604-BC1B-4E7E-B084-9F6685A30594}" destId="{27CD4080-9BD8-6B45-ABE0-BAA55A59B47B}" srcOrd="3" destOrd="0" parTransId="{E8A71B6B-B702-6D44-88A2-2BB75E32D6DA}" sibTransId="{FD23137F-6D36-074D-91D3-2304226EC93C}"/>
    <dgm:cxn modelId="{588A2D59-CC05-478C-BE1F-E9D7154BF34F}" type="presOf" srcId="{90F59AA8-9548-46F1-9F4B-414C19E1853C}" destId="{D8E5ECBC-8880-45E1-ADC1-865A0FD7C587}" srcOrd="1" destOrd="0" presId="urn:microsoft.com/office/officeart/2005/8/layout/process1"/>
    <dgm:cxn modelId="{3F912680-E83D-450F-A09A-EF03BF29721A}" type="presOf" srcId="{9CAE2C21-FDEA-476D-809B-791785CB2BA5}" destId="{A4C7B6D2-E62B-475F-BE62-A1B5931C9F0A}" srcOrd="1" destOrd="0" presId="urn:microsoft.com/office/officeart/2005/8/layout/process1"/>
    <dgm:cxn modelId="{2861768E-C5AE-42C0-8CEA-DA53F3BB1C74}" srcId="{16471604-BC1B-4E7E-B084-9F6685A30594}" destId="{1FA855C2-ABC5-4510-8C29-C5C015A6AC1A}" srcOrd="2" destOrd="0" parTransId="{7565DE7D-66F4-4E13-BA81-B40648A78FA3}" sibTransId="{9AC9C7F8-6D83-46EC-8ED7-DEC18EDD479E}"/>
    <dgm:cxn modelId="{97930D93-D886-45E0-B43F-863569FE68D1}" type="presOf" srcId="{44991CFC-1623-46D8-B37F-02E542EFBFDD}" destId="{A5221695-2F57-4488-BEF1-23D66AABBCF3}" srcOrd="0" destOrd="0" presId="urn:microsoft.com/office/officeart/2005/8/layout/process1"/>
    <dgm:cxn modelId="{1D0FA79B-11E2-4779-A3D9-15AD682F1F2E}" type="presOf" srcId="{9CAE2C21-FDEA-476D-809B-791785CB2BA5}" destId="{C158012B-DF2C-4B87-8497-E809133E397A}" srcOrd="0" destOrd="0" presId="urn:microsoft.com/office/officeart/2005/8/layout/process1"/>
    <dgm:cxn modelId="{B447A29F-ED5A-477D-924D-68D700D3EC3D}" type="presOf" srcId="{C408E8E0-1E67-4F9D-BBE7-B548AFB050C5}" destId="{C37E4F3F-C767-40D0-957C-E723259EC7E1}" srcOrd="0" destOrd="0" presId="urn:microsoft.com/office/officeart/2005/8/layout/process1"/>
    <dgm:cxn modelId="{D5A665A1-EF25-40EF-A12F-09B36307C6C3}" type="presOf" srcId="{1FA855C2-ABC5-4510-8C29-C5C015A6AC1A}" destId="{228286B9-096B-4BA6-951B-29B8C597D297}" srcOrd="0" destOrd="0" presId="urn:microsoft.com/office/officeart/2005/8/layout/process1"/>
    <dgm:cxn modelId="{EF5D99D7-8CC1-4095-93CB-C85718B95F56}" type="presOf" srcId="{16471604-BC1B-4E7E-B084-9F6685A30594}" destId="{3E1211EF-391A-4B6A-94D3-5CF1EDBF1542}" srcOrd="0" destOrd="0" presId="urn:microsoft.com/office/officeart/2005/8/layout/process1"/>
    <dgm:cxn modelId="{1D87C5F1-2675-A648-9396-229549F2AADC}" type="presOf" srcId="{9AC9C7F8-6D83-46EC-8ED7-DEC18EDD479E}" destId="{082B692C-CB2F-FA42-B594-8258CF55D0E2}" srcOrd="0" destOrd="0" presId="urn:microsoft.com/office/officeart/2005/8/layout/process1"/>
    <dgm:cxn modelId="{7B83C3F2-3F1F-40B5-859D-1E8F0E785F09}" srcId="{16471604-BC1B-4E7E-B084-9F6685A30594}" destId="{44991CFC-1623-46D8-B37F-02E542EFBFDD}" srcOrd="1" destOrd="0" parTransId="{20992053-4D4A-4802-84D0-68A59829A407}" sibTransId="{90F59AA8-9548-46F1-9F4B-414C19E1853C}"/>
    <dgm:cxn modelId="{BC158C4E-176F-40E2-B353-F2C9BF455AFC}" type="presParOf" srcId="{3E1211EF-391A-4B6A-94D3-5CF1EDBF1542}" destId="{C37E4F3F-C767-40D0-957C-E723259EC7E1}" srcOrd="0" destOrd="0" presId="urn:microsoft.com/office/officeart/2005/8/layout/process1"/>
    <dgm:cxn modelId="{AB41F281-F669-47BF-8B0C-9B267BFACD08}" type="presParOf" srcId="{3E1211EF-391A-4B6A-94D3-5CF1EDBF1542}" destId="{C158012B-DF2C-4B87-8497-E809133E397A}" srcOrd="1" destOrd="0" presId="urn:microsoft.com/office/officeart/2005/8/layout/process1"/>
    <dgm:cxn modelId="{EFA92A5B-8D28-493C-85AE-4EF0AEAD592A}" type="presParOf" srcId="{C158012B-DF2C-4B87-8497-E809133E397A}" destId="{A4C7B6D2-E62B-475F-BE62-A1B5931C9F0A}" srcOrd="0" destOrd="0" presId="urn:microsoft.com/office/officeart/2005/8/layout/process1"/>
    <dgm:cxn modelId="{D970B02E-5283-4740-8C79-46458C86730B}" type="presParOf" srcId="{3E1211EF-391A-4B6A-94D3-5CF1EDBF1542}" destId="{A5221695-2F57-4488-BEF1-23D66AABBCF3}" srcOrd="2" destOrd="0" presId="urn:microsoft.com/office/officeart/2005/8/layout/process1"/>
    <dgm:cxn modelId="{4FF7CF99-B62C-475B-8806-5EF51ADAD5BF}" type="presParOf" srcId="{3E1211EF-391A-4B6A-94D3-5CF1EDBF1542}" destId="{7F964CFC-19F7-4002-8C0D-027497DEC8F4}" srcOrd="3" destOrd="0" presId="urn:microsoft.com/office/officeart/2005/8/layout/process1"/>
    <dgm:cxn modelId="{E3234BD9-8705-4B1D-825E-F2A792787DE4}" type="presParOf" srcId="{7F964CFC-19F7-4002-8C0D-027497DEC8F4}" destId="{D8E5ECBC-8880-45E1-ADC1-865A0FD7C587}" srcOrd="0" destOrd="0" presId="urn:microsoft.com/office/officeart/2005/8/layout/process1"/>
    <dgm:cxn modelId="{7C5FC5F0-F4A6-48B8-A478-C65FB3C4360B}" type="presParOf" srcId="{3E1211EF-391A-4B6A-94D3-5CF1EDBF1542}" destId="{228286B9-096B-4BA6-951B-29B8C597D297}" srcOrd="4" destOrd="0" presId="urn:microsoft.com/office/officeart/2005/8/layout/process1"/>
    <dgm:cxn modelId="{420E29F4-EA2D-6040-9FA9-9F23AA39C22A}" type="presParOf" srcId="{3E1211EF-391A-4B6A-94D3-5CF1EDBF1542}" destId="{082B692C-CB2F-FA42-B594-8258CF55D0E2}" srcOrd="5" destOrd="0" presId="urn:microsoft.com/office/officeart/2005/8/layout/process1"/>
    <dgm:cxn modelId="{0753FB84-E6FC-A742-BE4B-53105815C739}" type="presParOf" srcId="{082B692C-CB2F-FA42-B594-8258CF55D0E2}" destId="{C564D368-63EB-CE4B-A5CD-BCCC8CAE13C7}" srcOrd="0" destOrd="0" presId="urn:microsoft.com/office/officeart/2005/8/layout/process1"/>
    <dgm:cxn modelId="{CEAD5797-06EF-D448-A119-EE7CD60E2BAD}" type="presParOf" srcId="{3E1211EF-391A-4B6A-94D3-5CF1EDBF1542}" destId="{F7466FD9-AC8F-254E-8145-65BAE94CD81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F9F74-CABD-4F33-89BB-A00AF8ECA896}" type="doc">
      <dgm:prSet loTypeId="urn:microsoft.com/office/officeart/2005/8/layout/process1" loCatId="process" qsTypeId="urn:microsoft.com/office/officeart/2005/8/quickstyle/simple1" qsCatId="simple" csTypeId="urn:microsoft.com/office/officeart/2005/8/colors/accent1_2" csCatId="accent1" phldr="1"/>
      <dgm:spPr/>
    </dgm:pt>
    <dgm:pt modelId="{533C630D-98CE-468D-AB4A-5173F0E72FD9}">
      <dgm:prSet phldrT="[Text]"/>
      <dgm:spPr/>
      <dgm:t>
        <a:bodyPr/>
        <a:lstStyle/>
        <a:p>
          <a:r>
            <a:rPr lang="en-US"/>
            <a:t>Step 1:</a:t>
          </a:r>
        </a:p>
        <a:p>
          <a:pPr rtl="0"/>
          <a:r>
            <a:rPr lang="en-US">
              <a:latin typeface="Century Gothic"/>
            </a:rPr>
            <a:t> </a:t>
          </a:r>
          <a:r>
            <a:rPr lang="en-US"/>
            <a:t>Student launches secure browser</a:t>
          </a:r>
        </a:p>
      </dgm:t>
    </dgm:pt>
    <dgm:pt modelId="{F638E18A-0A9A-4EC7-9D29-7BD16C5B2B82}" type="parTrans" cxnId="{2DE20D5D-4B43-40DE-B5CC-D242E74C1D0C}">
      <dgm:prSet/>
      <dgm:spPr/>
      <dgm:t>
        <a:bodyPr/>
        <a:lstStyle/>
        <a:p>
          <a:endParaRPr lang="en-US"/>
        </a:p>
      </dgm:t>
    </dgm:pt>
    <dgm:pt modelId="{F5B56C32-2C8B-4887-A71F-54CCBD8B0BE6}" type="sibTrans" cxnId="{2DE20D5D-4B43-40DE-B5CC-D242E74C1D0C}">
      <dgm:prSet/>
      <dgm:spPr/>
      <dgm:t>
        <a:bodyPr/>
        <a:lstStyle/>
        <a:p>
          <a:endParaRPr lang="en-US"/>
        </a:p>
      </dgm:t>
    </dgm:pt>
    <dgm:pt modelId="{FDDEF3B4-B30F-4EF9-BE4D-C64703B3E675}">
      <dgm:prSet phldrT="[Text]"/>
      <dgm:spPr/>
      <dgm:t>
        <a:bodyPr/>
        <a:lstStyle/>
        <a:p>
          <a:r>
            <a:rPr lang="en-US"/>
            <a:t>Step 2: </a:t>
          </a:r>
        </a:p>
        <a:p>
          <a:pPr rtl="0"/>
          <a:r>
            <a:rPr lang="en-US"/>
            <a:t>From Test Ticket, student enters</a:t>
          </a:r>
          <a:r>
            <a:rPr lang="en-US">
              <a:latin typeface="Century Gothic"/>
            </a:rPr>
            <a:t> username, password, and</a:t>
          </a:r>
          <a:r>
            <a:rPr lang="en-US"/>
            <a:t> session </a:t>
          </a:r>
          <a:r>
            <a:rPr lang="en-US">
              <a:latin typeface="Century Gothic"/>
            </a:rPr>
            <a:t>ID</a:t>
          </a:r>
          <a:endParaRPr lang="en-US"/>
        </a:p>
      </dgm:t>
    </dgm:pt>
    <dgm:pt modelId="{9312DDC8-18E2-452E-9BBF-07A2264467A2}" type="parTrans" cxnId="{1AD9892E-6C14-438A-9D2F-30E16B89348B}">
      <dgm:prSet/>
      <dgm:spPr/>
      <dgm:t>
        <a:bodyPr/>
        <a:lstStyle/>
        <a:p>
          <a:endParaRPr lang="en-US"/>
        </a:p>
      </dgm:t>
    </dgm:pt>
    <dgm:pt modelId="{A6D26204-F4C0-428B-BD7B-9FE220FB2FB1}" type="sibTrans" cxnId="{1AD9892E-6C14-438A-9D2F-30E16B89348B}">
      <dgm:prSet/>
      <dgm:spPr/>
      <dgm:t>
        <a:bodyPr/>
        <a:lstStyle/>
        <a:p>
          <a:endParaRPr lang="en-US"/>
        </a:p>
      </dgm:t>
    </dgm:pt>
    <dgm:pt modelId="{CDBC1F68-2B00-4441-B845-959F6AD73043}">
      <dgm:prSet phldrT="[Text]"/>
      <dgm:spPr/>
      <dgm:t>
        <a:bodyPr/>
        <a:lstStyle/>
        <a:p>
          <a:pPr algn="ctr" rtl="0"/>
          <a:r>
            <a:rPr lang="en-US"/>
            <a:t>Step </a:t>
          </a:r>
          <a:r>
            <a:rPr lang="en-US">
              <a:latin typeface="Century Gothic"/>
            </a:rPr>
            <a:t>3</a:t>
          </a:r>
          <a:r>
            <a:rPr lang="en-US"/>
            <a:t>: </a:t>
          </a:r>
          <a:r>
            <a:rPr lang="en-US">
              <a:latin typeface="Century Gothic"/>
            </a:rPr>
            <a:t>Student verifies text on screen is accurate while Proctor monitors</a:t>
          </a:r>
          <a:endParaRPr lang="en-US"/>
        </a:p>
      </dgm:t>
    </dgm:pt>
    <dgm:pt modelId="{F599585A-46A3-4694-B3F0-13573A0A287C}" type="parTrans" cxnId="{C26C1040-1FEF-4151-A1E9-4FC09867489B}">
      <dgm:prSet/>
      <dgm:spPr/>
      <dgm:t>
        <a:bodyPr/>
        <a:lstStyle/>
        <a:p>
          <a:endParaRPr lang="en-US"/>
        </a:p>
      </dgm:t>
    </dgm:pt>
    <dgm:pt modelId="{5F62CB94-07C3-43A9-B4EA-C42724AD3E3D}" type="sibTrans" cxnId="{C26C1040-1FEF-4151-A1E9-4FC09867489B}">
      <dgm:prSet/>
      <dgm:spPr/>
      <dgm:t>
        <a:bodyPr/>
        <a:lstStyle/>
        <a:p>
          <a:endParaRPr lang="en-US"/>
        </a:p>
      </dgm:t>
    </dgm:pt>
    <dgm:pt modelId="{32A95A68-EED4-4619-B5C4-5C6F92923A1F}">
      <dgm:prSet phldr="0"/>
      <dgm:spPr/>
      <dgm:t>
        <a:bodyPr/>
        <a:lstStyle/>
        <a:p>
          <a:pPr algn="ctr" rtl="0"/>
          <a:r>
            <a:rPr lang="en-US">
              <a:latin typeface="Century Gothic"/>
            </a:rPr>
            <a:t>Step 4: Proctor gives verbal approval to start</a:t>
          </a:r>
        </a:p>
      </dgm:t>
    </dgm:pt>
    <dgm:pt modelId="{D1DEA4B8-511D-49AE-9F29-C1082CEAB8E3}" type="parTrans" cxnId="{B4849BAF-D973-4268-8532-78E2B676EF39}">
      <dgm:prSet/>
      <dgm:spPr/>
      <dgm:t>
        <a:bodyPr/>
        <a:lstStyle/>
        <a:p>
          <a:endParaRPr lang="en-US"/>
        </a:p>
      </dgm:t>
    </dgm:pt>
    <dgm:pt modelId="{E778F946-7494-4304-897A-A5C2DC448C5D}" type="sibTrans" cxnId="{B4849BAF-D973-4268-8532-78E2B676EF39}">
      <dgm:prSet/>
      <dgm:spPr/>
      <dgm:t>
        <a:bodyPr/>
        <a:lstStyle/>
        <a:p>
          <a:endParaRPr lang="en-US"/>
        </a:p>
      </dgm:t>
    </dgm:pt>
    <dgm:pt modelId="{8DF737A9-A86E-49E8-85B0-AC53F40855FC}" type="pres">
      <dgm:prSet presAssocID="{99FF9F74-CABD-4F33-89BB-A00AF8ECA896}" presName="Name0" presStyleCnt="0">
        <dgm:presLayoutVars>
          <dgm:dir/>
          <dgm:resizeHandles val="exact"/>
        </dgm:presLayoutVars>
      </dgm:prSet>
      <dgm:spPr/>
    </dgm:pt>
    <dgm:pt modelId="{1DD8B62F-E3EE-4E86-ADC6-610C171F6A07}" type="pres">
      <dgm:prSet presAssocID="{533C630D-98CE-468D-AB4A-5173F0E72FD9}" presName="node" presStyleLbl="node1" presStyleIdx="0" presStyleCnt="4" custScaleY="110128">
        <dgm:presLayoutVars>
          <dgm:bulletEnabled val="1"/>
        </dgm:presLayoutVars>
      </dgm:prSet>
      <dgm:spPr/>
    </dgm:pt>
    <dgm:pt modelId="{8404092A-090A-493D-A0A4-0997F7113456}" type="pres">
      <dgm:prSet presAssocID="{F5B56C32-2C8B-4887-A71F-54CCBD8B0BE6}" presName="sibTrans" presStyleLbl="sibTrans2D1" presStyleIdx="0" presStyleCnt="3"/>
      <dgm:spPr/>
    </dgm:pt>
    <dgm:pt modelId="{A5BBE5DB-902A-4CA8-90C1-DB16F4AE1C00}" type="pres">
      <dgm:prSet presAssocID="{F5B56C32-2C8B-4887-A71F-54CCBD8B0BE6}" presName="connectorText" presStyleLbl="sibTrans2D1" presStyleIdx="0" presStyleCnt="3"/>
      <dgm:spPr/>
    </dgm:pt>
    <dgm:pt modelId="{17D93809-C245-4E18-9EBB-BDCAC40DC5A2}" type="pres">
      <dgm:prSet presAssocID="{FDDEF3B4-B30F-4EF9-BE4D-C64703B3E675}" presName="node" presStyleLbl="node1" presStyleIdx="1" presStyleCnt="4" custScaleY="102916">
        <dgm:presLayoutVars>
          <dgm:bulletEnabled val="1"/>
        </dgm:presLayoutVars>
      </dgm:prSet>
      <dgm:spPr/>
    </dgm:pt>
    <dgm:pt modelId="{279F8BE8-71B3-4F99-AC0C-32C047806918}" type="pres">
      <dgm:prSet presAssocID="{A6D26204-F4C0-428B-BD7B-9FE220FB2FB1}" presName="sibTrans" presStyleLbl="sibTrans2D1" presStyleIdx="1" presStyleCnt="3"/>
      <dgm:spPr/>
    </dgm:pt>
    <dgm:pt modelId="{F5566AA3-B1CA-4A95-886C-204DDC8D92EA}" type="pres">
      <dgm:prSet presAssocID="{A6D26204-F4C0-428B-BD7B-9FE220FB2FB1}" presName="connectorText" presStyleLbl="sibTrans2D1" presStyleIdx="1" presStyleCnt="3"/>
      <dgm:spPr/>
    </dgm:pt>
    <dgm:pt modelId="{E1B9AE6D-4F69-4C8B-BD88-3F1C7CBD8152}" type="pres">
      <dgm:prSet presAssocID="{CDBC1F68-2B00-4441-B845-959F6AD73043}" presName="node" presStyleLbl="node1" presStyleIdx="2" presStyleCnt="4">
        <dgm:presLayoutVars>
          <dgm:bulletEnabled val="1"/>
        </dgm:presLayoutVars>
      </dgm:prSet>
      <dgm:spPr/>
    </dgm:pt>
    <dgm:pt modelId="{1E2D8177-3376-45F4-8E01-F0693E8C5961}" type="pres">
      <dgm:prSet presAssocID="{5F62CB94-07C3-43A9-B4EA-C42724AD3E3D}" presName="sibTrans" presStyleLbl="sibTrans2D1" presStyleIdx="2" presStyleCnt="3"/>
      <dgm:spPr/>
    </dgm:pt>
    <dgm:pt modelId="{B997DDAF-3F14-4681-9B28-431E86F22660}" type="pres">
      <dgm:prSet presAssocID="{5F62CB94-07C3-43A9-B4EA-C42724AD3E3D}" presName="connectorText" presStyleLbl="sibTrans2D1" presStyleIdx="2" presStyleCnt="3"/>
      <dgm:spPr/>
    </dgm:pt>
    <dgm:pt modelId="{274AC194-27E4-4A6F-B30D-AE0FEA71A14D}" type="pres">
      <dgm:prSet presAssocID="{32A95A68-EED4-4619-B5C4-5C6F92923A1F}" presName="node" presStyleLbl="node1" presStyleIdx="3" presStyleCnt="4">
        <dgm:presLayoutVars>
          <dgm:bulletEnabled val="1"/>
        </dgm:presLayoutVars>
      </dgm:prSet>
      <dgm:spPr/>
    </dgm:pt>
  </dgm:ptLst>
  <dgm:cxnLst>
    <dgm:cxn modelId="{F1129C12-3AE0-4EF1-80AA-3E047E1AF754}" type="presOf" srcId="{F5B56C32-2C8B-4887-A71F-54CCBD8B0BE6}" destId="{8404092A-090A-493D-A0A4-0997F7113456}" srcOrd="0" destOrd="0" presId="urn:microsoft.com/office/officeart/2005/8/layout/process1"/>
    <dgm:cxn modelId="{F614FC17-37E9-4918-9219-938567C04FFA}" type="presOf" srcId="{5F62CB94-07C3-43A9-B4EA-C42724AD3E3D}" destId="{1E2D8177-3376-45F4-8E01-F0693E8C5961}" srcOrd="0" destOrd="0" presId="urn:microsoft.com/office/officeart/2005/8/layout/process1"/>
    <dgm:cxn modelId="{4A76A61B-1DFE-483C-ACCC-7CCAC136F908}" type="presOf" srcId="{32A95A68-EED4-4619-B5C4-5C6F92923A1F}" destId="{274AC194-27E4-4A6F-B30D-AE0FEA71A14D}" srcOrd="0" destOrd="0" presId="urn:microsoft.com/office/officeart/2005/8/layout/process1"/>
    <dgm:cxn modelId="{F43AFD2D-4FC0-4472-B94A-360BAC1CE416}" type="presOf" srcId="{5F62CB94-07C3-43A9-B4EA-C42724AD3E3D}" destId="{B997DDAF-3F14-4681-9B28-431E86F22660}" srcOrd="1" destOrd="0" presId="urn:microsoft.com/office/officeart/2005/8/layout/process1"/>
    <dgm:cxn modelId="{1AD9892E-6C14-438A-9D2F-30E16B89348B}" srcId="{99FF9F74-CABD-4F33-89BB-A00AF8ECA896}" destId="{FDDEF3B4-B30F-4EF9-BE4D-C64703B3E675}" srcOrd="1" destOrd="0" parTransId="{9312DDC8-18E2-452E-9BBF-07A2264467A2}" sibTransId="{A6D26204-F4C0-428B-BD7B-9FE220FB2FB1}"/>
    <dgm:cxn modelId="{C26C1040-1FEF-4151-A1E9-4FC09867489B}" srcId="{99FF9F74-CABD-4F33-89BB-A00AF8ECA896}" destId="{CDBC1F68-2B00-4441-B845-959F6AD73043}" srcOrd="2" destOrd="0" parTransId="{F599585A-46A3-4694-B3F0-13573A0A287C}" sibTransId="{5F62CB94-07C3-43A9-B4EA-C42724AD3E3D}"/>
    <dgm:cxn modelId="{2DE20D5D-4B43-40DE-B5CC-D242E74C1D0C}" srcId="{99FF9F74-CABD-4F33-89BB-A00AF8ECA896}" destId="{533C630D-98CE-468D-AB4A-5173F0E72FD9}" srcOrd="0" destOrd="0" parTransId="{F638E18A-0A9A-4EC7-9D29-7BD16C5B2B82}" sibTransId="{F5B56C32-2C8B-4887-A71F-54CCBD8B0BE6}"/>
    <dgm:cxn modelId="{8320675E-9626-4F77-82B1-80543AC8D6C4}" type="presOf" srcId="{533C630D-98CE-468D-AB4A-5173F0E72FD9}" destId="{1DD8B62F-E3EE-4E86-ADC6-610C171F6A07}" srcOrd="0" destOrd="0" presId="urn:microsoft.com/office/officeart/2005/8/layout/process1"/>
    <dgm:cxn modelId="{8DAE5144-ABA7-488D-85F8-732574158E08}" type="presOf" srcId="{A6D26204-F4C0-428B-BD7B-9FE220FB2FB1}" destId="{F5566AA3-B1CA-4A95-886C-204DDC8D92EA}" srcOrd="1" destOrd="0" presId="urn:microsoft.com/office/officeart/2005/8/layout/process1"/>
    <dgm:cxn modelId="{C314C571-0B57-43A1-A928-DE35C3F1A3B7}" type="presOf" srcId="{CDBC1F68-2B00-4441-B845-959F6AD73043}" destId="{E1B9AE6D-4F69-4C8B-BD88-3F1C7CBD8152}" srcOrd="0" destOrd="0" presId="urn:microsoft.com/office/officeart/2005/8/layout/process1"/>
    <dgm:cxn modelId="{39337D58-6CA8-47B1-876F-FB18CF7B77B0}" type="presOf" srcId="{FDDEF3B4-B30F-4EF9-BE4D-C64703B3E675}" destId="{17D93809-C245-4E18-9EBB-BDCAC40DC5A2}" srcOrd="0" destOrd="0" presId="urn:microsoft.com/office/officeart/2005/8/layout/process1"/>
    <dgm:cxn modelId="{B4849BAF-D973-4268-8532-78E2B676EF39}" srcId="{99FF9F74-CABD-4F33-89BB-A00AF8ECA896}" destId="{32A95A68-EED4-4619-B5C4-5C6F92923A1F}" srcOrd="3" destOrd="0" parTransId="{D1DEA4B8-511D-49AE-9F29-C1082CEAB8E3}" sibTransId="{E778F946-7494-4304-897A-A5C2DC448C5D}"/>
    <dgm:cxn modelId="{637A7ED4-6434-4758-BF7C-E53A3944FF92}" type="presOf" srcId="{A6D26204-F4C0-428B-BD7B-9FE220FB2FB1}" destId="{279F8BE8-71B3-4F99-AC0C-32C047806918}" srcOrd="0" destOrd="0" presId="urn:microsoft.com/office/officeart/2005/8/layout/process1"/>
    <dgm:cxn modelId="{59AE32E4-1956-48B3-BD51-1BEEA96056E1}" type="presOf" srcId="{F5B56C32-2C8B-4887-A71F-54CCBD8B0BE6}" destId="{A5BBE5DB-902A-4CA8-90C1-DB16F4AE1C00}" srcOrd="1" destOrd="0" presId="urn:microsoft.com/office/officeart/2005/8/layout/process1"/>
    <dgm:cxn modelId="{9D6333EC-9DE8-482C-95A5-F0023679C886}" type="presOf" srcId="{99FF9F74-CABD-4F33-89BB-A00AF8ECA896}" destId="{8DF737A9-A86E-49E8-85B0-AC53F40855FC}" srcOrd="0" destOrd="0" presId="urn:microsoft.com/office/officeart/2005/8/layout/process1"/>
    <dgm:cxn modelId="{169D8415-2148-4A9C-AC50-FB4930251910}" type="presParOf" srcId="{8DF737A9-A86E-49E8-85B0-AC53F40855FC}" destId="{1DD8B62F-E3EE-4E86-ADC6-610C171F6A07}" srcOrd="0" destOrd="0" presId="urn:microsoft.com/office/officeart/2005/8/layout/process1"/>
    <dgm:cxn modelId="{20E75866-EF4D-404C-8A15-8B76C7084761}" type="presParOf" srcId="{8DF737A9-A86E-49E8-85B0-AC53F40855FC}" destId="{8404092A-090A-493D-A0A4-0997F7113456}" srcOrd="1" destOrd="0" presId="urn:microsoft.com/office/officeart/2005/8/layout/process1"/>
    <dgm:cxn modelId="{DA109ECD-AC5C-4252-9855-AA76D44226E8}" type="presParOf" srcId="{8404092A-090A-493D-A0A4-0997F7113456}" destId="{A5BBE5DB-902A-4CA8-90C1-DB16F4AE1C00}" srcOrd="0" destOrd="0" presId="urn:microsoft.com/office/officeart/2005/8/layout/process1"/>
    <dgm:cxn modelId="{6B58DDFC-015D-459A-9C17-9B65D84F3A55}" type="presParOf" srcId="{8DF737A9-A86E-49E8-85B0-AC53F40855FC}" destId="{17D93809-C245-4E18-9EBB-BDCAC40DC5A2}" srcOrd="2" destOrd="0" presId="urn:microsoft.com/office/officeart/2005/8/layout/process1"/>
    <dgm:cxn modelId="{5A4A88C0-4F53-4A1A-B872-773E16E83EFD}" type="presParOf" srcId="{8DF737A9-A86E-49E8-85B0-AC53F40855FC}" destId="{279F8BE8-71B3-4F99-AC0C-32C047806918}" srcOrd="3" destOrd="0" presId="urn:microsoft.com/office/officeart/2005/8/layout/process1"/>
    <dgm:cxn modelId="{89072BE3-9522-4999-8FB5-613BFBFB26F3}" type="presParOf" srcId="{279F8BE8-71B3-4F99-AC0C-32C047806918}" destId="{F5566AA3-B1CA-4A95-886C-204DDC8D92EA}" srcOrd="0" destOrd="0" presId="urn:microsoft.com/office/officeart/2005/8/layout/process1"/>
    <dgm:cxn modelId="{20BA2690-9E6D-4ECB-B99B-5442B28DB2BC}" type="presParOf" srcId="{8DF737A9-A86E-49E8-85B0-AC53F40855FC}" destId="{E1B9AE6D-4F69-4C8B-BD88-3F1C7CBD8152}" srcOrd="4" destOrd="0" presId="urn:microsoft.com/office/officeart/2005/8/layout/process1"/>
    <dgm:cxn modelId="{740D6316-BFCB-4F87-AC8F-3ADCC4F6D107}" type="presParOf" srcId="{8DF737A9-A86E-49E8-85B0-AC53F40855FC}" destId="{1E2D8177-3376-45F4-8E01-F0693E8C5961}" srcOrd="5" destOrd="0" presId="urn:microsoft.com/office/officeart/2005/8/layout/process1"/>
    <dgm:cxn modelId="{DE3E7255-BBA7-4D1C-AFDD-CD9D7F20B383}" type="presParOf" srcId="{1E2D8177-3376-45F4-8E01-F0693E8C5961}" destId="{B997DDAF-3F14-4681-9B28-431E86F22660}" srcOrd="0" destOrd="0" presId="urn:microsoft.com/office/officeart/2005/8/layout/process1"/>
    <dgm:cxn modelId="{4E00199D-D29F-4291-9551-D302EF4B370E}" type="presParOf" srcId="{8DF737A9-A86E-49E8-85B0-AC53F40855FC}" destId="{274AC194-27E4-4A6F-B30D-AE0FEA71A14D}" srcOrd="6"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4F3F-C767-40D0-957C-E723259EC7E1}">
      <dsp:nvSpPr>
        <dsp:cNvPr id="0" name=""/>
        <dsp:cNvSpPr/>
      </dsp:nvSpPr>
      <dsp:spPr>
        <a:xfrm>
          <a:off x="2939"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Districts roster their students to MAP Growth</a:t>
          </a:r>
        </a:p>
      </dsp:txBody>
      <dsp:txXfrm>
        <a:off x="40215" y="1327800"/>
        <a:ext cx="1210687" cy="1198136"/>
      </dsp:txXfrm>
    </dsp:sp>
    <dsp:sp modelId="{C158012B-DF2C-4B87-8497-E809133E397A}">
      <dsp:nvSpPr>
        <dsp:cNvPr id="0" name=""/>
        <dsp:cNvSpPr/>
      </dsp:nvSpPr>
      <dsp:spPr>
        <a:xfrm>
          <a:off x="1416703" y="1767498"/>
          <a:ext cx="27247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16703" y="1831246"/>
        <a:ext cx="190729" cy="191243"/>
      </dsp:txXfrm>
    </dsp:sp>
    <dsp:sp modelId="{A5221695-2F57-4488-BEF1-23D66AABBCF3}">
      <dsp:nvSpPr>
        <dsp:cNvPr id="0" name=""/>
        <dsp:cNvSpPr/>
      </dsp:nvSpPr>
      <dsp:spPr>
        <a:xfrm>
          <a:off x="1802274"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Data syncs between MAP Growth and NSCAS Growth nightly</a:t>
          </a:r>
        </a:p>
      </dsp:txBody>
      <dsp:txXfrm>
        <a:off x="1839550" y="1327800"/>
        <a:ext cx="1210687" cy="1198136"/>
      </dsp:txXfrm>
    </dsp:sp>
    <dsp:sp modelId="{7F964CFC-19F7-4002-8C0D-027497DEC8F4}">
      <dsp:nvSpPr>
        <dsp:cNvPr id="0" name=""/>
        <dsp:cNvSpPr/>
      </dsp:nvSpPr>
      <dsp:spPr>
        <a:xfrm rot="41529">
          <a:off x="3216028" y="1778460"/>
          <a:ext cx="27249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16031" y="1841714"/>
        <a:ext cx="190743" cy="191243"/>
      </dsp:txXfrm>
    </dsp:sp>
    <dsp:sp modelId="{228286B9-096B-4BA6-951B-29B8C597D297}">
      <dsp:nvSpPr>
        <dsp:cNvPr id="0" name=""/>
        <dsp:cNvSpPr/>
      </dsp:nvSpPr>
      <dsp:spPr>
        <a:xfrm>
          <a:off x="3601610" y="1312261"/>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Student Registrations are automatically created</a:t>
          </a:r>
        </a:p>
      </dsp:txBody>
      <dsp:txXfrm>
        <a:off x="3638886" y="1349537"/>
        <a:ext cx="1210687" cy="1198136"/>
      </dsp:txXfrm>
    </dsp:sp>
    <dsp:sp modelId="{082B692C-CB2F-FA42-B594-8258CF55D0E2}">
      <dsp:nvSpPr>
        <dsp:cNvPr id="0" name=""/>
        <dsp:cNvSpPr/>
      </dsp:nvSpPr>
      <dsp:spPr>
        <a:xfrm rot="21553246">
          <a:off x="5009295" y="1777064"/>
          <a:ext cx="259634"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09299" y="1841342"/>
        <a:ext cx="181744" cy="191243"/>
      </dsp:txXfrm>
    </dsp:sp>
    <dsp:sp modelId="{F7466FD9-AC8F-254E-8145-65BAE94CD81B}">
      <dsp:nvSpPr>
        <dsp:cNvPr id="0" name=""/>
        <dsp:cNvSpPr/>
      </dsp:nvSpPr>
      <dsp:spPr>
        <a:xfrm>
          <a:off x="5376680" y="1288118"/>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Updated Student information will display in NSCAS Growth</a:t>
          </a:r>
        </a:p>
      </dsp:txBody>
      <dsp:txXfrm>
        <a:off x="5413956" y="1325394"/>
        <a:ext cx="1210687" cy="119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B62F-E3EE-4E86-ADC6-610C171F6A07}">
      <dsp:nvSpPr>
        <dsp:cNvPr id="0" name=""/>
        <dsp:cNvSpPr/>
      </dsp:nvSpPr>
      <dsp:spPr>
        <a:xfrm>
          <a:off x="3690" y="1236234"/>
          <a:ext cx="1613362" cy="266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Step 1:</a:t>
          </a:r>
        </a:p>
        <a:p>
          <a:pPr marL="0" lvl="0" indent="0" algn="ctr" defTabSz="711200" rtl="0">
            <a:lnSpc>
              <a:spcPct val="90000"/>
            </a:lnSpc>
            <a:spcBef>
              <a:spcPct val="0"/>
            </a:spcBef>
            <a:spcAft>
              <a:spcPct val="35000"/>
            </a:spcAft>
            <a:buNone/>
          </a:pPr>
          <a:r>
            <a:rPr lang="en-US" sz="1600" kern="1200">
              <a:latin typeface="Century Gothic"/>
            </a:rPr>
            <a:t> </a:t>
          </a:r>
          <a:r>
            <a:rPr lang="en-US" sz="1600" kern="1200"/>
            <a:t>Student launches secure browser</a:t>
          </a:r>
        </a:p>
      </dsp:txBody>
      <dsp:txXfrm>
        <a:off x="50944" y="1283488"/>
        <a:ext cx="1518854" cy="2570638"/>
      </dsp:txXfrm>
    </dsp:sp>
    <dsp:sp modelId="{8404092A-090A-493D-A0A4-0997F7113456}">
      <dsp:nvSpPr>
        <dsp:cNvPr id="0" name=""/>
        <dsp:cNvSpPr/>
      </dsp:nvSpPr>
      <dsp:spPr>
        <a:xfrm>
          <a:off x="1778389"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78389" y="2448773"/>
        <a:ext cx="239422" cy="240067"/>
      </dsp:txXfrm>
    </dsp:sp>
    <dsp:sp modelId="{17D93809-C245-4E18-9EBB-BDCAC40DC5A2}">
      <dsp:nvSpPr>
        <dsp:cNvPr id="0" name=""/>
        <dsp:cNvSpPr/>
      </dsp:nvSpPr>
      <dsp:spPr>
        <a:xfrm>
          <a:off x="2262398" y="1323501"/>
          <a:ext cx="1613362" cy="2490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Step 2: </a:t>
          </a:r>
        </a:p>
        <a:p>
          <a:pPr marL="0" lvl="0" indent="0" algn="ctr" defTabSz="711200" rtl="0">
            <a:lnSpc>
              <a:spcPct val="90000"/>
            </a:lnSpc>
            <a:spcBef>
              <a:spcPct val="0"/>
            </a:spcBef>
            <a:spcAft>
              <a:spcPct val="35000"/>
            </a:spcAft>
            <a:buNone/>
          </a:pPr>
          <a:r>
            <a:rPr lang="en-US" sz="1600" kern="1200"/>
            <a:t>From Test Ticket, student enters</a:t>
          </a:r>
          <a:r>
            <a:rPr lang="en-US" sz="1600" kern="1200">
              <a:latin typeface="Century Gothic"/>
            </a:rPr>
            <a:t> username, password, and</a:t>
          </a:r>
          <a:r>
            <a:rPr lang="en-US" sz="1600" kern="1200"/>
            <a:t> session </a:t>
          </a:r>
          <a:r>
            <a:rPr lang="en-US" sz="1600" kern="1200">
              <a:latin typeface="Century Gothic"/>
            </a:rPr>
            <a:t>ID</a:t>
          </a:r>
          <a:endParaRPr lang="en-US" sz="1600" kern="1200"/>
        </a:p>
      </dsp:txBody>
      <dsp:txXfrm>
        <a:off x="2309652" y="1370755"/>
        <a:ext cx="1518854" cy="2396104"/>
      </dsp:txXfrm>
    </dsp:sp>
    <dsp:sp modelId="{279F8BE8-71B3-4F99-AC0C-32C047806918}">
      <dsp:nvSpPr>
        <dsp:cNvPr id="0" name=""/>
        <dsp:cNvSpPr/>
      </dsp:nvSpPr>
      <dsp:spPr>
        <a:xfrm>
          <a:off x="4037097"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37097" y="2448773"/>
        <a:ext cx="239422" cy="240067"/>
      </dsp:txXfrm>
    </dsp:sp>
    <dsp:sp modelId="{E1B9AE6D-4F69-4C8B-BD88-3F1C7CBD8152}">
      <dsp:nvSpPr>
        <dsp:cNvPr id="0" name=""/>
        <dsp:cNvSpPr/>
      </dsp:nvSpPr>
      <dsp:spPr>
        <a:xfrm>
          <a:off x="4521106"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Step </a:t>
          </a:r>
          <a:r>
            <a:rPr lang="en-US" sz="1600" kern="1200">
              <a:latin typeface="Century Gothic"/>
            </a:rPr>
            <a:t>3</a:t>
          </a:r>
          <a:r>
            <a:rPr lang="en-US" sz="1600" kern="1200"/>
            <a:t>: </a:t>
          </a:r>
          <a:r>
            <a:rPr lang="en-US" sz="1600" kern="1200">
              <a:latin typeface="Century Gothic"/>
            </a:rPr>
            <a:t>Student verifies text on screen is accurate while Proctor monitors</a:t>
          </a:r>
          <a:endParaRPr lang="en-US" sz="1600" kern="1200"/>
        </a:p>
      </dsp:txBody>
      <dsp:txXfrm>
        <a:off x="4568360" y="1406039"/>
        <a:ext cx="1518854" cy="2325536"/>
      </dsp:txXfrm>
    </dsp:sp>
    <dsp:sp modelId="{1E2D8177-3376-45F4-8E01-F0693E8C5961}">
      <dsp:nvSpPr>
        <dsp:cNvPr id="0" name=""/>
        <dsp:cNvSpPr/>
      </dsp:nvSpPr>
      <dsp:spPr>
        <a:xfrm>
          <a:off x="6295805"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95805" y="2448773"/>
        <a:ext cx="239422" cy="240067"/>
      </dsp:txXfrm>
    </dsp:sp>
    <dsp:sp modelId="{274AC194-27E4-4A6F-B30D-AE0FEA71A14D}">
      <dsp:nvSpPr>
        <dsp:cNvPr id="0" name=""/>
        <dsp:cNvSpPr/>
      </dsp:nvSpPr>
      <dsp:spPr>
        <a:xfrm>
          <a:off x="6779814"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Step 4: Proctor gives verbal approval to start</a:t>
          </a:r>
        </a:p>
      </dsp:txBody>
      <dsp:txXfrm>
        <a:off x="6827068" y="1406039"/>
        <a:ext cx="1518854" cy="2325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550D2-D24C-4F28-A858-1D221DF30274}"/>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a:extLst>
              <a:ext uri="{FF2B5EF4-FFF2-40B4-BE49-F238E27FC236}">
                <a16:creationId xmlns:a16="http://schemas.microsoft.com/office/drawing/2014/main" id="{BD27483A-0243-4059-9126-7AAC1FB09866}"/>
              </a:ext>
            </a:extLst>
          </p:cNvPr>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186F2ED6-622A-4E5C-B9C3-E65045CF4500}" type="datetimeFigureOut">
              <a:rPr lang="en-US" smtClean="0"/>
              <a:t>7/31/2024</a:t>
            </a:fld>
            <a:endParaRPr lang="en-US"/>
          </a:p>
        </p:txBody>
      </p:sp>
      <p:sp>
        <p:nvSpPr>
          <p:cNvPr id="4" name="Footer Placeholder 3">
            <a:extLst>
              <a:ext uri="{FF2B5EF4-FFF2-40B4-BE49-F238E27FC236}">
                <a16:creationId xmlns:a16="http://schemas.microsoft.com/office/drawing/2014/main" id="{18BC6C0A-FCD2-4E6B-9167-BC3AA51180DD}"/>
              </a:ext>
            </a:extLst>
          </p:cNvPr>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5" name="Slide Number Placeholder 4">
            <a:extLst>
              <a:ext uri="{FF2B5EF4-FFF2-40B4-BE49-F238E27FC236}">
                <a16:creationId xmlns:a16="http://schemas.microsoft.com/office/drawing/2014/main" id="{5C1623AD-69F2-4A50-B868-9CBA9EACA217}"/>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C7D90728-055C-45A3-A33E-381D78EEE8E5}" type="slidenum">
              <a:rPr lang="en-US" smtClean="0"/>
              <a:t>‹#›</a:t>
            </a:fld>
            <a:endParaRPr lang="en-US"/>
          </a:p>
        </p:txBody>
      </p:sp>
    </p:spTree>
    <p:extLst>
      <p:ext uri="{BB962C8B-B14F-4D97-AF65-F5344CB8AC3E}">
        <p14:creationId xmlns:p14="http://schemas.microsoft.com/office/powerpoint/2010/main" val="33367361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0B2840C2-C5FB-4E27-B884-AB06BFE4BCEE}" type="datetimeFigureOut">
              <a:rPr lang="en-US" smtClean="0"/>
              <a:t>7/31/2024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CDFF2A5C-00B7-47B9-AE30-D8321488DBFD}" type="slidenum">
              <a:rPr lang="en-US" smtClean="0"/>
              <a:t>‹#›</a:t>
            </a:fld>
            <a:endParaRPr lang="en-US"/>
          </a:p>
        </p:txBody>
      </p:sp>
    </p:spTree>
    <p:extLst>
      <p:ext uri="{BB962C8B-B14F-4D97-AF65-F5344CB8AC3E}">
        <p14:creationId xmlns:p14="http://schemas.microsoft.com/office/powerpoint/2010/main" val="9498268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NSCAS Growth Fall and Winter 2024-2025 Test Administration Training. This training will provide an overview of the NSCAS assessments as well as instructions for how to set up and administer these assessments.</a:t>
            </a:r>
          </a:p>
        </p:txBody>
      </p:sp>
      <p:sp>
        <p:nvSpPr>
          <p:cNvPr id="4" name="Slide Number Placeholder 3"/>
          <p:cNvSpPr>
            <a:spLocks noGrp="1"/>
          </p:cNvSpPr>
          <p:nvPr>
            <p:ph type="sldNum" sz="quarter" idx="10"/>
          </p:nvPr>
        </p:nvSpPr>
        <p:spPr/>
        <p:txBody>
          <a:bodyPr/>
          <a:lstStyle/>
          <a:p>
            <a:pPr defTabSz="483253">
              <a:defRPr/>
            </a:pPr>
            <a:fld id="{CDFF2A5C-00B7-47B9-AE30-D8321488DBFD}" type="slidenum">
              <a:rPr lang="en-US">
                <a:solidFill>
                  <a:prstClr val="black"/>
                </a:solidFill>
                <a:latin typeface="Calibri"/>
              </a:rPr>
              <a:pPr defTabSz="483253">
                <a:defRPr/>
              </a:pPr>
              <a:t>1</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15758C2A-07B3-4658-A109-9CF70B8DFA02}"/>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0647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NSCAS Growth System and Technology Guide covers the following: Navigating the NSCAS Growth Platform, also known as Acacia; IT Readiness, Network and System Requirements, and State Solution Secure Browser Installations. The Online readiness check helps schools plan for testing. </a:t>
            </a:r>
          </a:p>
        </p:txBody>
      </p:sp>
      <p:sp>
        <p:nvSpPr>
          <p:cNvPr id="4" name="Slide Number Placeholder 3"/>
          <p:cNvSpPr>
            <a:spLocks noGrp="1"/>
          </p:cNvSpPr>
          <p:nvPr>
            <p:ph type="sldNum" sz="quarter" idx="10"/>
          </p:nvPr>
        </p:nvSpPr>
        <p:spPr/>
        <p:txBody>
          <a:bodyPr/>
          <a:lstStyle/>
          <a:p>
            <a:fld id="{6D72A216-2807-4B17-B93F-D97B03D83585}" type="slidenum">
              <a:rPr lang="en-US" smtClean="0"/>
              <a:t>10</a:t>
            </a:fld>
            <a:endParaRPr lang="en-US"/>
          </a:p>
        </p:txBody>
      </p:sp>
      <p:sp>
        <p:nvSpPr>
          <p:cNvPr id="5" name="Footer Placeholder 4">
            <a:extLst>
              <a:ext uri="{FF2B5EF4-FFF2-40B4-BE49-F238E27FC236}">
                <a16:creationId xmlns:a16="http://schemas.microsoft.com/office/drawing/2014/main" id="{83D19B54-9247-4834-B359-5E6E3FA5F55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0139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online readiness checker allows districts and schools to check devices for compatibility here on the secure browser download page. The system requirements document is available, as well as downloads for each version of the application on the right. There's a school capacity calculator to help you plan for bandwidth usage while testing, as well as a speed test further down the page.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11</a:t>
            </a:fld>
            <a:endParaRPr lang="en-US"/>
          </a:p>
        </p:txBody>
      </p:sp>
    </p:spTree>
    <p:extLst>
      <p:ext uri="{BB962C8B-B14F-4D97-AF65-F5344CB8AC3E}">
        <p14:creationId xmlns:p14="http://schemas.microsoft.com/office/powerpoint/2010/main" val="72932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 will cover managing NSCAS Growth assessments in our state assessment platform, known as Acacia.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12</a:t>
            </a:fld>
            <a:endParaRPr lang="en-US"/>
          </a:p>
        </p:txBody>
      </p:sp>
    </p:spTree>
    <p:extLst>
      <p:ext uri="{BB962C8B-B14F-4D97-AF65-F5344CB8AC3E}">
        <p14:creationId xmlns:p14="http://schemas.microsoft.com/office/powerpoint/2010/main" val="289032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NSCAS administrations, users are still managed using MAP growth. This means you'll use that same username and password that you have been using or that you use for map growth testing. User roles and permissions are also managed through the MAP Growth system known as the Comprehensive Assessment Platform or CAP.  After logging in, there will be a link to the NSCAS growth assessments and then you can access the Acacia platform.</a:t>
            </a:r>
            <a:endParaRPr lang="en-US">
              <a:ea typeface="Calibri"/>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13</a:t>
            </a:fld>
            <a:endParaRPr lang="en-US"/>
          </a:p>
        </p:txBody>
      </p:sp>
    </p:spTree>
    <p:extLst>
      <p:ext uri="{BB962C8B-B14F-4D97-AF65-F5344CB8AC3E}">
        <p14:creationId xmlns:p14="http://schemas.microsoft.com/office/powerpoint/2010/main" val="170287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login, you'll see the NSCAS growth link along the top.  Once you click that, you can click on the other highlighted link NSCAS Growth Acacia Landing Page.  From here you'll be in Acacia where you can manage NSCAS assessments.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14</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117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welcome screen in Acacia.  Announcements and information for the test windows is available on the welcome screen.  There are shortcuts available for Adding a student, finding a student, monitoring a test, viewing groups, and viewing reports.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15</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9959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required tasks for the NSCAS Growth Assessments. First student rosters need to be imported into Map Growth and will sync over to Acacia nightly. Any accommodations, not tested codes, or any other test specific attributes need to be added within Acacia. Optionally, classes created in Map Growth will sync to Acacia as student groups for testing and reporting. Test tickets also must be printed and securely distributed to students prior to testing. Student progress during the assessment is monitored by the Proctor. Reports will be available 24-72 hours after testing.  Finally, we also ask that data such as student demographics, NTC's and accommodations be entered and maintained throughout the window for data quality.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16</a:t>
            </a:fld>
            <a:endParaRPr lang="en-US"/>
          </a:p>
        </p:txBody>
      </p:sp>
    </p:spTree>
    <p:extLst>
      <p:ext uri="{BB962C8B-B14F-4D97-AF65-F5344CB8AC3E}">
        <p14:creationId xmlns:p14="http://schemas.microsoft.com/office/powerpoint/2010/main" val="12281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 will cover Rostering.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17</a:t>
            </a:fld>
            <a:endParaRPr lang="en-US"/>
          </a:p>
        </p:txBody>
      </p:sp>
    </p:spTree>
    <p:extLst>
      <p:ext uri="{BB962C8B-B14F-4D97-AF65-F5344CB8AC3E}">
        <p14:creationId xmlns:p14="http://schemas.microsoft.com/office/powerpoint/2010/main" val="260950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will continue to roster students into the appropriate term in map growth using their existing rostering processes, whether that's manual or using automated rostering such as clever. Keep in mind for clever only, data from the current term will be synced. Please confirm your map growth test start date to ensure student data is synced. Prior to the test window date, student updates must be made prior to the sync to get accurate information into map. Student information will be synced to NSCAS Growth nightly starting on July 29.  Any student updates and clever changes to that term start date must be made by end of day on July 25, as the data syncs from map growth to Acacia. </a:t>
            </a:r>
          </a:p>
        </p:txBody>
      </p:sp>
      <p:sp>
        <p:nvSpPr>
          <p:cNvPr id="4" name="Slide Number Placeholder 3"/>
          <p:cNvSpPr>
            <a:spLocks noGrp="1"/>
          </p:cNvSpPr>
          <p:nvPr>
            <p:ph type="sldNum" sz="quarter" idx="10"/>
          </p:nvPr>
        </p:nvSpPr>
        <p:spPr/>
        <p:txBody>
          <a:bodyPr/>
          <a:lstStyle/>
          <a:p>
            <a:fld id="{6D72A216-2807-4B17-B93F-D97B03D83585}" type="slidenum">
              <a:rPr lang="en-US" smtClean="0"/>
              <a:t>18</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3439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source of truth for student demographic data is map growth. The process follows these steps. Districts roster students to map Growth, Data syncs from map growth over to NSCAS Growth or Acacia nightly, student registrations are automatically created and the appropriate tests are assigned ,and then this updated information will show in Acacia for NSCAS growth that initial sync is going to create. The test registrations and the data will continue to sync nightly starting on July 29. </a:t>
            </a:r>
          </a:p>
        </p:txBody>
      </p:sp>
      <p:sp>
        <p:nvSpPr>
          <p:cNvPr id="4" name="Slide Number Placeholder 3"/>
          <p:cNvSpPr>
            <a:spLocks noGrp="1"/>
          </p:cNvSpPr>
          <p:nvPr>
            <p:ph type="sldNum" sz="quarter" idx="10"/>
          </p:nvPr>
        </p:nvSpPr>
        <p:spPr/>
        <p:txBody>
          <a:bodyPr/>
          <a:lstStyle/>
          <a:p>
            <a:fld id="{6D72A216-2807-4B17-B93F-D97B03D83585}" type="slidenum">
              <a:rPr lang="en-US" smtClean="0"/>
              <a:t>19</a:t>
            </a:fld>
            <a:endParaRPr lang="en-US"/>
          </a:p>
        </p:txBody>
      </p:sp>
      <p:sp>
        <p:nvSpPr>
          <p:cNvPr id="5" name="Footer Placeholder 4">
            <a:extLst>
              <a:ext uri="{FF2B5EF4-FFF2-40B4-BE49-F238E27FC236}">
                <a16:creationId xmlns:a16="http://schemas.microsoft.com/office/drawing/2014/main" id="{F257C3F9-2A24-47ED-9B30-DF914C45E1B6}"/>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63074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fall test administration, NSCAS Growth Math will have 45 questions and winter will have 40 questions.  ELA will have 40 questions for both the fall and winter test administrations.  The estimated test taking time for both Math and ELA will be 90 minutes.  Districts have flexibility in scheduling these tests during the testing window. Tests can be taken Monday through Friday, 6:00 AM to 7:00 PM Central Time. We also recommend ending testing by 5 PM Central Time on Fridays. We recommend one to two settings each for ELA and for math, but schools may schedule 2 sessions per subject as a local decision. </a:t>
            </a:r>
          </a:p>
        </p:txBody>
      </p:sp>
      <p:sp>
        <p:nvSpPr>
          <p:cNvPr id="4" name="Slide Number Placeholder 3"/>
          <p:cNvSpPr>
            <a:spLocks noGrp="1"/>
          </p:cNvSpPr>
          <p:nvPr>
            <p:ph type="sldNum" sz="quarter" idx="10"/>
          </p:nvPr>
        </p:nvSpPr>
        <p:spPr/>
        <p:txBody>
          <a:bodyPr/>
          <a:lstStyle/>
          <a:p>
            <a:fld id="{CDFF2A5C-00B7-47B9-AE30-D8321488DBFD}" type="slidenum">
              <a:rPr lang="en-US" smtClean="0"/>
              <a:t>2</a:t>
            </a:fld>
            <a:endParaRPr lang="en-US"/>
          </a:p>
        </p:txBody>
      </p:sp>
      <p:sp>
        <p:nvSpPr>
          <p:cNvPr id="5" name="Footer Placeholder 4">
            <a:extLst>
              <a:ext uri="{FF2B5EF4-FFF2-40B4-BE49-F238E27FC236}">
                <a16:creationId xmlns:a16="http://schemas.microsoft.com/office/drawing/2014/main" id="{5DBB1277-EEF6-46C6-A94D-784B9C558470}"/>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5144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the district's responsibility to ensure student data is up to date in their student information system and advisor systems and then imported into Map Growth for testing. Districts can use the registration report within Acacia's Operational Reports to make any edits to test attributes such as accommodations or not tested codes in bulk and then can reimport that file into Acacia.  Overnight processing is required for these changes and the import can only handle 10 thousand student records at a time. You can choose to only import changes or upload multiple files if you do have more students that you need to make changes to. Please note that any student demographic information comes over from map growth, so those cannot be changed directly in Acacia.  You need to make any changes to student demographics directly within map growth and then wait for that overnight sync in Map Growth over to Acacia. </a:t>
            </a:r>
            <a:endParaRPr lang="en-US">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20</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2963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groups for testing and reporting will be synced from MAP Growth nightly with the other student data. As this data comes over from map growth, any changes to these classes must also be done within the map growth roster or the Map growth platform. If a student moves out of a district, that district will need to unenroll the student in Map Growth and un-roster them from the current term. That district may then need to apply an appropriate, not tested code to any students who have left. If they see, they still appear in Acacia for NSCAS growth.</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21</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65889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Accessibility options for the NSCAS Growth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22</a:t>
            </a:fld>
            <a:endParaRPr lang="en-US"/>
          </a:p>
        </p:txBody>
      </p:sp>
    </p:spTree>
    <p:extLst>
      <p:ext uri="{BB962C8B-B14F-4D97-AF65-F5344CB8AC3E}">
        <p14:creationId xmlns:p14="http://schemas.microsoft.com/office/powerpoint/2010/main" val="420983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with disabilities must be included in the NSCAS Growth and NSCAS General assessments in the following ways. </a:t>
            </a:r>
            <a:r>
              <a:rPr lang="en-US"/>
              <a:t>Students may be tested on these assessments with or without accommodations.  Any accommodations provided to students must be specified in the student's IEP, 504 plan or English Learner plan and used during instruction throughout the year.  Districts should still ensure the students IEP, 504 plan and/or English Learner status is indicated on their profile in advisor. </a:t>
            </a:r>
          </a:p>
        </p:txBody>
      </p:sp>
      <p:sp>
        <p:nvSpPr>
          <p:cNvPr id="4" name="Slide Number Placeholder 3"/>
          <p:cNvSpPr>
            <a:spLocks noGrp="1"/>
          </p:cNvSpPr>
          <p:nvPr>
            <p:ph type="sldNum" sz="quarter" idx="10"/>
          </p:nvPr>
        </p:nvSpPr>
        <p:spPr/>
        <p:txBody>
          <a:bodyPr/>
          <a:lstStyle/>
          <a:p>
            <a:fld id="{6D72A216-2807-4B17-B93F-D97B03D83585}" type="slidenum">
              <a:rPr lang="en-US" smtClean="0"/>
              <a:t>23</a:t>
            </a:fld>
            <a:endParaRPr lang="en-US"/>
          </a:p>
        </p:txBody>
      </p:sp>
      <p:sp>
        <p:nvSpPr>
          <p:cNvPr id="5" name="Footer Placeholder 4">
            <a:extLst>
              <a:ext uri="{FF2B5EF4-FFF2-40B4-BE49-F238E27FC236}">
                <a16:creationId xmlns:a16="http://schemas.microsoft.com/office/drawing/2014/main" id="{F852685C-3B6A-47A3-A40E-328417403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45234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Universal tools and features that are available to all students.  Universal tools that can be provided include </a:t>
            </a:r>
            <a:r>
              <a:rPr lang="en-US"/>
              <a:t>scratch paper and math reference sheets, which are both available in the online assessment or can be printed and distributed to students from the assessment portal.  Embedded Universal tools and features include a highlighter, notepad, Zoom, line reader, answer eliminator, a ruler and protractor with applicable questions, graph paper, color contrast options and once again, those math reference sheets for linguistic supports.  One change to the Universal features is Magnify which is now Zoom.  The feature is still the same, but the name has changed to Zoom.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CDFF2A5C-00B7-47B9-AE30-D8321488DBFD}" type="slidenum">
              <a:rPr lang="en-US" smtClean="0"/>
              <a:t>24</a:t>
            </a:fld>
            <a:endParaRPr lang="en-US"/>
          </a:p>
        </p:txBody>
      </p:sp>
      <p:sp>
        <p:nvSpPr>
          <p:cNvPr id="5" name="Footer Placeholder 4">
            <a:extLst>
              <a:ext uri="{FF2B5EF4-FFF2-40B4-BE49-F238E27FC236}">
                <a16:creationId xmlns:a16="http://schemas.microsoft.com/office/drawing/2014/main" id="{361747CA-FDB9-4C1B-A58C-BEB3871D6E83}"/>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7306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Zoom has replaced Magnify while students are interacting with the test or the Item Type Samplers in the Secure Browser.  We recommend using the Secure Browser for the Item Type Samplers so students can interact with Zoom.  Magnify will still appear on the Item Type Samplers when not using the Secure Browser. When a user clicks on the Zoom icon, a plus or minus sign will appear for the student to enlarge their screen.</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25</a:t>
            </a:fld>
            <a:endParaRPr lang="en-US"/>
          </a:p>
        </p:txBody>
      </p:sp>
    </p:spTree>
    <p:extLst>
      <p:ext uri="{BB962C8B-B14F-4D97-AF65-F5344CB8AC3E}">
        <p14:creationId xmlns:p14="http://schemas.microsoft.com/office/powerpoint/2010/main" val="388879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Linguistic supports include text to speech in English and Spanish and Spanish translations for both online and the paper assessment.  Accommodations include test to speech in English and Spanish, Spanish Translations and an embedded calculator for all math items.  The link to the accessibility manual includes all of the embedded and non-embedded linguistic supports and accommodations available.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26</a:t>
            </a:fld>
            <a:endParaRPr lang="en-US"/>
          </a:p>
        </p:txBody>
      </p:sp>
    </p:spTree>
    <p:extLst>
      <p:ext uri="{BB962C8B-B14F-4D97-AF65-F5344CB8AC3E}">
        <p14:creationId xmlns:p14="http://schemas.microsoft.com/office/powerpoint/2010/main" val="130447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Text to speech is available in both English and Spanish. Text to speech for Math is now available as a designated feature, which means students that benefit from having text to speech but do not have an IEP, 504 plan and are not English Learners, can access and may be eligible to use text to speech as a designated feature. These students should regularly have access to text to speech during instruction.  No student should have access to text to speech if they do not use it regularly as part of their instruction.  This accommodation will be indicated on the student's test registration profile. Districts should still ensure the student's IEP, 504 plan and or English learner status is indicated on their profile in Adviser systems.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27</a:t>
            </a:fld>
            <a:endParaRPr lang="en-US"/>
          </a:p>
        </p:txBody>
      </p:sp>
    </p:spTree>
    <p:extLst>
      <p:ext uri="{BB962C8B-B14F-4D97-AF65-F5344CB8AC3E}">
        <p14:creationId xmlns:p14="http://schemas.microsoft.com/office/powerpoint/2010/main" val="423948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selecting text to speech manually, go to the student's profile, select accessibility supports, the subject for text to speech and then save the changes at the bottom.</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28</a:t>
            </a:fld>
            <a:endParaRPr lang="en-US"/>
          </a:p>
        </p:txBody>
      </p:sp>
    </p:spTree>
    <p:extLst>
      <p:ext uri="{BB962C8B-B14F-4D97-AF65-F5344CB8AC3E}">
        <p14:creationId xmlns:p14="http://schemas.microsoft.com/office/powerpoint/2010/main" val="150151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 embedded calculator should only be selected for students with IEPs or 504 plans. Guidance for the use of a calculator on the math assessment is located in the Accessibility Manual. If a student has a calculator for an accommodation, they will have the use of the calculator throughout the test.  A basic calculator is used for grades 3-6 and a scientific calculator is used for grades 7-8. The calculator accommodation will appear on the toolbar when it is enabled.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29</a:t>
            </a:fld>
            <a:endParaRPr lang="en-US"/>
          </a:p>
        </p:txBody>
      </p:sp>
    </p:spTree>
    <p:extLst>
      <p:ext uri="{BB962C8B-B14F-4D97-AF65-F5344CB8AC3E}">
        <p14:creationId xmlns:p14="http://schemas.microsoft.com/office/powerpoint/2010/main" val="53987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fall test window opens on August 19 through September 27, 2024. The winter test window opens on December 2 through January 24, 2025.  There will be no testing from December 25 through January 1, 2025.  There will also be no testing on January 20, 2025.  The assessment delivery types for NSCAS Growth include online and paper-pencil tests. </a:t>
            </a:r>
            <a:r>
              <a:rPr lang="en-US"/>
              <a:t>Paper forms can be requested via the NSCAS Growth system.  Standard paper is available as print on demand, while Braille is shipped out to the District Assessment Contact.</a:t>
            </a:r>
          </a:p>
        </p:txBody>
      </p:sp>
      <p:sp>
        <p:nvSpPr>
          <p:cNvPr id="4" name="Slide Number Placeholder 3"/>
          <p:cNvSpPr>
            <a:spLocks noGrp="1"/>
          </p:cNvSpPr>
          <p:nvPr>
            <p:ph type="sldNum" sz="quarter" idx="10"/>
          </p:nvPr>
        </p:nvSpPr>
        <p:spPr/>
        <p:txBody>
          <a:bodyPr/>
          <a:lstStyle/>
          <a:p>
            <a:fld id="{6D72A216-2807-4B17-B93F-D97B03D83585}" type="slidenum">
              <a:rPr lang="en-US" smtClean="0"/>
              <a:t>3</a:t>
            </a:fld>
            <a:endParaRPr lang="en-US"/>
          </a:p>
        </p:txBody>
      </p:sp>
      <p:sp>
        <p:nvSpPr>
          <p:cNvPr id="5" name="Footer Placeholder 4">
            <a:extLst>
              <a:ext uri="{FF2B5EF4-FFF2-40B4-BE49-F238E27FC236}">
                <a16:creationId xmlns:a16="http://schemas.microsoft.com/office/drawing/2014/main" id="{17DBFA15-E9C6-4E1C-BAFB-A4D0C67C11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43815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can receive a paper test as an accommodation with a documented need through an IEP, 504 Plan, or an English Learner Plan.  The need must be indicated on the student profile in Acacia. A secure SFTP link will be provided to the District Assessment Contact where the test materials for English, Spanish, and/or Large Print can be downloaded and printed. Directions for enlarging a large print test are located in the Assessment Coordinator's Guide.  Braille assessments will be shipped to the District Assessment Contact. When the student has completed their assessment, a scribe must transcribe the student's responses into the online test delivery system exactly as the student has responded.  This ensures that the student's responses are scored and it removes shipping and processing time.  Local districts will destroy test materials in a secure manner. Nothing is required to be returned.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30</a:t>
            </a:fld>
            <a:endParaRPr lang="en-US"/>
          </a:p>
        </p:txBody>
      </p:sp>
    </p:spTree>
    <p:extLst>
      <p:ext uri="{BB962C8B-B14F-4D97-AF65-F5344CB8AC3E}">
        <p14:creationId xmlns:p14="http://schemas.microsoft.com/office/powerpoint/2010/main" val="248248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Paper can be assigned like other accommodations in the student's profile.</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31</a:t>
            </a:fld>
            <a:endParaRPr lang="en-US"/>
          </a:p>
        </p:txBody>
      </p:sp>
    </p:spTree>
    <p:extLst>
      <p:ext uri="{BB962C8B-B14F-4D97-AF65-F5344CB8AC3E}">
        <p14:creationId xmlns:p14="http://schemas.microsoft.com/office/powerpoint/2010/main" val="98186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following Accessibility supports are available as universal tools or accommodations for students in the NSCAS platform.</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32</a:t>
            </a:fld>
            <a:endParaRPr lang="en-US"/>
          </a:p>
        </p:txBody>
      </p:sp>
    </p:spTree>
    <p:extLst>
      <p:ext uri="{BB962C8B-B14F-4D97-AF65-F5344CB8AC3E}">
        <p14:creationId xmlns:p14="http://schemas.microsoft.com/office/powerpoint/2010/main" val="1928037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testing location is the district and school of attendance or enrolled.  Students testing at different buildings can be assigned a testing location during registration.  Proctors at these alternate locations can access test tickets to test students.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33</a:t>
            </a:fld>
            <a:endParaRPr lang="en-US"/>
          </a:p>
        </p:txBody>
      </p:sp>
    </p:spTree>
    <p:extLst>
      <p:ext uri="{BB962C8B-B14F-4D97-AF65-F5344CB8AC3E}">
        <p14:creationId xmlns:p14="http://schemas.microsoft.com/office/powerpoint/2010/main" val="1781205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testing location highlighted in red is the school providing the testing for the student.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34</a:t>
            </a:fld>
            <a:endParaRPr lang="en-US"/>
          </a:p>
        </p:txBody>
      </p:sp>
    </p:spTree>
    <p:extLst>
      <p:ext uri="{BB962C8B-B14F-4D97-AF65-F5344CB8AC3E}">
        <p14:creationId xmlns:p14="http://schemas.microsoft.com/office/powerpoint/2010/main" val="3838369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up we have Not Tested Codes for NSCAS Assessment Management.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35</a:t>
            </a:fld>
            <a:endParaRPr lang="en-US"/>
          </a:p>
        </p:txBody>
      </p:sp>
    </p:spTree>
    <p:extLst>
      <p:ext uri="{BB962C8B-B14F-4D97-AF65-F5344CB8AC3E}">
        <p14:creationId xmlns:p14="http://schemas.microsoft.com/office/powerpoint/2010/main" val="4251388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 explanation of the Not Tested Codes on the next two screens.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36</a:t>
            </a:fld>
            <a:endParaRPr lang="en-US"/>
          </a:p>
        </p:txBody>
      </p:sp>
      <p:sp>
        <p:nvSpPr>
          <p:cNvPr id="5" name="Footer Placeholder 4">
            <a:extLst>
              <a:ext uri="{FF2B5EF4-FFF2-40B4-BE49-F238E27FC236}">
                <a16:creationId xmlns:a16="http://schemas.microsoft.com/office/drawing/2014/main" id="{4B9C9C33-8356-4419-87A5-117B2CDF661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24304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tested codes can be added in the student's profile under Accessibility supports</a:t>
            </a:r>
          </a:p>
        </p:txBody>
      </p:sp>
      <p:sp>
        <p:nvSpPr>
          <p:cNvPr id="4" name="Slide Number Placeholder 3"/>
          <p:cNvSpPr>
            <a:spLocks noGrp="1"/>
          </p:cNvSpPr>
          <p:nvPr>
            <p:ph type="sldNum" sz="quarter" idx="10"/>
          </p:nvPr>
        </p:nvSpPr>
        <p:spPr/>
        <p:txBody>
          <a:bodyPr/>
          <a:lstStyle/>
          <a:p>
            <a:fld id="{6D72A216-2807-4B17-B93F-D97B03D83585}" type="slidenum">
              <a:rPr lang="en-US" smtClean="0"/>
              <a:t>37</a:t>
            </a:fld>
            <a:endParaRPr lang="en-US"/>
          </a:p>
        </p:txBody>
      </p:sp>
      <p:sp>
        <p:nvSpPr>
          <p:cNvPr id="5" name="Footer Placeholder 4">
            <a:extLst>
              <a:ext uri="{FF2B5EF4-FFF2-40B4-BE49-F238E27FC236}">
                <a16:creationId xmlns:a16="http://schemas.microsoft.com/office/drawing/2014/main" id="{C5E9489F-BBEC-4BBD-9403-6FF746CCF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599158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Accommdations</a:t>
            </a:r>
            <a:r>
              <a:rPr lang="en-US" dirty="0">
                <a:cs typeface="Calibri"/>
              </a:rPr>
              <a:t> and NTCs are located in Manage Online Testing. The following not tested codes require approval from the Nebraska Department of Education before they should be selected; Exception, Invalid, Other, Emergency medical waiver, and Removal.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38</a:t>
            </a:fld>
            <a:endParaRPr lang="en-US"/>
          </a:p>
        </p:txBody>
      </p:sp>
    </p:spTree>
    <p:extLst>
      <p:ext uri="{BB962C8B-B14F-4D97-AF65-F5344CB8AC3E}">
        <p14:creationId xmlns:p14="http://schemas.microsoft.com/office/powerpoint/2010/main" val="1996950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Tested Codes can be updated on the Manage online testing screen as shown here by clicking on the red icon on the right with the paper and pencil</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39</a:t>
            </a:fld>
            <a:endParaRPr lang="en-US"/>
          </a:p>
        </p:txBody>
      </p:sp>
    </p:spTree>
    <p:extLst>
      <p:ext uri="{BB962C8B-B14F-4D97-AF65-F5344CB8AC3E}">
        <p14:creationId xmlns:p14="http://schemas.microsoft.com/office/powerpoint/2010/main" val="144355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keep in mind that the estimated test taking time does not include test ticket distribution, launching the secure browser application, or students logging in. Students can pause their tests by logging out, and students will automatically be logged out after 15 minutes of no activity. Please note, students can log back in with their test ticket if they're resuming a paused test. </a:t>
            </a:r>
          </a:p>
        </p:txBody>
      </p:sp>
      <p:sp>
        <p:nvSpPr>
          <p:cNvPr id="4" name="Slide Number Placeholder 3"/>
          <p:cNvSpPr>
            <a:spLocks noGrp="1"/>
          </p:cNvSpPr>
          <p:nvPr>
            <p:ph type="sldNum" sz="quarter" idx="10"/>
          </p:nvPr>
        </p:nvSpPr>
        <p:spPr/>
        <p:txBody>
          <a:bodyPr/>
          <a:lstStyle/>
          <a:p>
            <a:fld id="{6D72A216-2807-4B17-B93F-D97B03D83585}" type="slidenum">
              <a:rPr lang="en-US" smtClean="0"/>
              <a:t>4</a:t>
            </a:fld>
            <a:endParaRPr lang="en-US"/>
          </a:p>
        </p:txBody>
      </p:sp>
      <p:sp>
        <p:nvSpPr>
          <p:cNvPr id="5" name="Footer Placeholder 4">
            <a:extLst>
              <a:ext uri="{FF2B5EF4-FFF2-40B4-BE49-F238E27FC236}">
                <a16:creationId xmlns:a16="http://schemas.microsoft.com/office/drawing/2014/main" id="{853E4689-99AD-49AA-8BCB-B7D3140CB654}"/>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1142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up, we will cover how to </a:t>
            </a:r>
            <a:r>
              <a:rPr lang="en-US" err="1">
                <a:cs typeface="Calibri"/>
              </a:rPr>
              <a:t>pepare</a:t>
            </a:r>
            <a:r>
              <a:rPr lang="en-US">
                <a:cs typeface="Calibri"/>
              </a:rPr>
              <a:t> for and monitor the assessment.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40</a:t>
            </a:fld>
            <a:endParaRPr lang="en-US"/>
          </a:p>
        </p:txBody>
      </p:sp>
    </p:spTree>
    <p:extLst>
      <p:ext uri="{BB962C8B-B14F-4D97-AF65-F5344CB8AC3E}">
        <p14:creationId xmlns:p14="http://schemas.microsoft.com/office/powerpoint/2010/main" val="2388887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roles that are used for testing, along the top you see the roles and along the left are the permissions so both District and School Assessment Coordinators can assign accommodations, assign not tested codes, create student groups in MAP Growth, view and manage online testing and print test tickets. The Proctor is also able to view the Manage Online Testing dashboard, print tickets as needed and actively proctor registered tests.</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41</a:t>
            </a:fld>
            <a:endParaRPr lang="en-US"/>
          </a:p>
        </p:txBody>
      </p:sp>
    </p:spTree>
    <p:extLst>
      <p:ext uri="{BB962C8B-B14F-4D97-AF65-F5344CB8AC3E}">
        <p14:creationId xmlns:p14="http://schemas.microsoft.com/office/powerpoint/2010/main" val="1367481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tickets can be generated and printed in multiple ways. They can be generated as PDFs, either one or four per page, or generated as a CSV if you'd prefer to format and print in your own formatting. Test tickets are accessed from the Manage Online Testing dashboard and can be accessed individually under a student's profile. If needed, proctors also have the ability to print on demand and will have access to a roster of students in their testing group. Students do not have to be in a group to have access to a ticket or to take the test. As long as the student has their test ticket available, they can log in and test without the Proctor needing to take any actions in the online system. </a:t>
            </a:r>
          </a:p>
        </p:txBody>
      </p:sp>
      <p:sp>
        <p:nvSpPr>
          <p:cNvPr id="4" name="Slide Number Placeholder 3"/>
          <p:cNvSpPr>
            <a:spLocks noGrp="1"/>
          </p:cNvSpPr>
          <p:nvPr>
            <p:ph type="sldNum" sz="quarter" idx="10"/>
          </p:nvPr>
        </p:nvSpPr>
        <p:spPr/>
        <p:txBody>
          <a:bodyPr/>
          <a:lstStyle/>
          <a:p>
            <a:fld id="{6D72A216-2807-4B17-B93F-D97B03D83585}" type="slidenum">
              <a:rPr lang="en-US" smtClean="0"/>
              <a:t>42</a:t>
            </a:fld>
            <a:endParaRPr lang="en-US"/>
          </a:p>
        </p:txBody>
      </p:sp>
      <p:sp>
        <p:nvSpPr>
          <p:cNvPr id="5" name="Footer Placeholder 4">
            <a:extLst>
              <a:ext uri="{FF2B5EF4-FFF2-40B4-BE49-F238E27FC236}">
                <a16:creationId xmlns:a16="http://schemas.microsoft.com/office/drawing/2014/main" id="{D4BC02EE-169F-42E7-BA41-B893218CA0E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224547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within Manage Online Testing, you can select the students you need to test and click the Print All Tickets button and you'll have the option to choose from one or four to a page. Here along the bottom right is a preview of how the student test tickets will look and please note the login credentials students will need to log in and take the assessment. </a:t>
            </a:r>
          </a:p>
          <a:p>
            <a:endParaRPr lang="en-US">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43</a:t>
            </a:fld>
            <a:endParaRPr lang="en-US"/>
          </a:p>
        </p:txBody>
      </p:sp>
      <p:sp>
        <p:nvSpPr>
          <p:cNvPr id="5" name="Footer Placeholder 4">
            <a:extLst>
              <a:ext uri="{FF2B5EF4-FFF2-40B4-BE49-F238E27FC236}">
                <a16:creationId xmlns:a16="http://schemas.microsoft.com/office/drawing/2014/main" id="{D18BB347-2D74-4483-89F5-7EDB360065D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64471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certain circumstances, a student's test can be reset. Some of these circumstances include a student signing in under the wrong name, student began testing in the wrong language or with the wrong accommodations available, or situations such as an emergency. Please review the Nebraska Department of Education's guidance for when a test reset is applicable. Also, please note that reset requests must come from the district Assessment Coordinator through the NSCAS Growth reset form.  NWEA will automatically log and grant the request, but the Nebraska Department of Education will regularly review these logs to ensure there is no misuse or abuse.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44</a:t>
            </a:fld>
            <a:endParaRPr lang="en-US"/>
          </a:p>
        </p:txBody>
      </p:sp>
    </p:spTree>
    <p:extLst>
      <p:ext uri="{BB962C8B-B14F-4D97-AF65-F5344CB8AC3E}">
        <p14:creationId xmlns:p14="http://schemas.microsoft.com/office/powerpoint/2010/main" val="2666544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track testing progress throughout the window, operational reports are available to District Assessment Coordinator and School Assessment Coordinator users within Acacia. You can click reports along the left and then operational. You can then choose the needed report type from the drop down.</a:t>
            </a: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45</a:t>
            </a:fld>
            <a:endParaRPr lang="en-US"/>
          </a:p>
        </p:txBody>
      </p:sp>
    </p:spTree>
    <p:extLst>
      <p:ext uri="{BB962C8B-B14F-4D97-AF65-F5344CB8AC3E}">
        <p14:creationId xmlns:p14="http://schemas.microsoft.com/office/powerpoint/2010/main" val="91384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the various operational reports are listed. The Materials Order report will summarize which and how many paper tests have been requested by the district. The organization report will show a list of which schools are part of your district. Just to validate the registration report is going to give an export of all students that have been rostered to the system. This is a great one to download if you need to make any changes in bulk to things like accommodations or not tested codes and can be reuploaded into Acacia. The Student Mobility Report is going to show which students that have transferred in or out of your district or any schools within your district. The Summary Testing Status report will provide totals of which tests are in which status. So you can see how many students are complete, not started, et cetera. The testing status report will show the status of each student's test individually, so you get a little more student level detail.</a:t>
            </a:r>
          </a:p>
          <a:p>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46</a:t>
            </a:fld>
            <a:endParaRPr lang="en-US"/>
          </a:p>
        </p:txBody>
      </p:sp>
    </p:spTree>
    <p:extLst>
      <p:ext uri="{BB962C8B-B14F-4D97-AF65-F5344CB8AC3E}">
        <p14:creationId xmlns:p14="http://schemas.microsoft.com/office/powerpoint/2010/main" val="941134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process that needs to take place for student mobility. MAP Growth is the source of truth for student data.  If a student transfers out of your district, they must be un-rostered from the current term in MAP Growth so they do not continue coming through to Acacia through the sync. In MAP Growth, you can locate the student's profile and remove the current term and save changes. Next the District Assessment Contact will transfer the student to the new school in Acacia. We recommend keeping the student's historical testing data on the MAP Growth side by submitting the MAP District Transfer Form linked on the slide. If you are using clever, you will want to choose to stop sharing this student as part of your data set so they are no longer being synced into MAP Growth.  Once the student is rostered in the new district, they will be available to test at the new location and their reports will be available there. </a:t>
            </a:r>
          </a:p>
        </p:txBody>
      </p:sp>
      <p:sp>
        <p:nvSpPr>
          <p:cNvPr id="4" name="Slide Number Placeholder 3"/>
          <p:cNvSpPr>
            <a:spLocks noGrp="1"/>
          </p:cNvSpPr>
          <p:nvPr>
            <p:ph type="sldNum" sz="quarter" idx="5"/>
          </p:nvPr>
        </p:nvSpPr>
        <p:spPr/>
        <p:txBody>
          <a:bodyPr/>
          <a:lstStyle/>
          <a:p>
            <a:fld id="{CDFF2A5C-00B7-47B9-AE30-D8321488DBFD}" type="slidenum">
              <a:rPr lang="en-US" smtClean="0"/>
              <a:t>47</a:t>
            </a:fld>
            <a:endParaRPr lang="en-US"/>
          </a:p>
        </p:txBody>
      </p:sp>
      <p:sp>
        <p:nvSpPr>
          <p:cNvPr id="5" name="Footer Placeholder 4">
            <a:extLst>
              <a:ext uri="{FF2B5EF4-FFF2-40B4-BE49-F238E27FC236}">
                <a16:creationId xmlns:a16="http://schemas.microsoft.com/office/drawing/2014/main" id="{DBAF30BD-1DCF-4779-877D-B8B99760B70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917768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the responsibility of the building principal with assistance from the District Assessment Contact to provide training. Test administrators, test proctors, and test coordinators must be trained prior to the test administration. Training materials are provided by both NDE and NWEA. School districts may also provide supplementary training materials. Educators and principals will become familiar with specified testing practices and appropriate assessment accessibility supports for testing through the Accessibility Manual. The building principal's signature on a signed security agreement affirms they will insure all staff have been trained.</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48</a:t>
            </a:fld>
            <a:endParaRPr lang="en-US"/>
          </a:p>
        </p:txBody>
      </p:sp>
    </p:spTree>
    <p:extLst>
      <p:ext uri="{BB962C8B-B14F-4D97-AF65-F5344CB8AC3E}">
        <p14:creationId xmlns:p14="http://schemas.microsoft.com/office/powerpoint/2010/main" val="985463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we're going to cover what the Proctor and student experience  is like.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49</a:t>
            </a:fld>
            <a:endParaRPr lang="en-US"/>
          </a:p>
        </p:txBody>
      </p:sp>
    </p:spTree>
    <p:extLst>
      <p:ext uri="{BB962C8B-B14F-4D97-AF65-F5344CB8AC3E}">
        <p14:creationId xmlns:p14="http://schemas.microsoft.com/office/powerpoint/2010/main" val="241739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up we have technology Readiness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a:t>
            </a:fld>
            <a:endParaRPr lang="en-US"/>
          </a:p>
        </p:txBody>
      </p:sp>
    </p:spTree>
    <p:extLst>
      <p:ext uri="{BB962C8B-B14F-4D97-AF65-F5344CB8AC3E}">
        <p14:creationId xmlns:p14="http://schemas.microsoft.com/office/powerpoint/2010/main" val="102058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is the student needs to launch the secure browser application on their device, as shown here with that blue NWEA icon. Next, the student will log in using the three credentials on their test ticket; the username, password and session ID, . Then student verifies the information they see is accurate, so it shows their correct name, grade, subject. The Proctor will walk around the room, monitoring and confirming everyone is logging in using the correct credentials. Once the Proctor has confirmed, the Proctor will give verbal approval to start and the students will continue and begin the assessment. </a:t>
            </a:r>
          </a:p>
        </p:txBody>
      </p:sp>
      <p:sp>
        <p:nvSpPr>
          <p:cNvPr id="4" name="Slide Number Placeholder 3"/>
          <p:cNvSpPr>
            <a:spLocks noGrp="1"/>
          </p:cNvSpPr>
          <p:nvPr>
            <p:ph type="sldNum" sz="quarter" idx="10"/>
          </p:nvPr>
        </p:nvSpPr>
        <p:spPr/>
        <p:txBody>
          <a:bodyPr/>
          <a:lstStyle/>
          <a:p>
            <a:fld id="{6D72A216-2807-4B17-B93F-D97B03D83585}" type="slidenum">
              <a:rPr lang="en-US" smtClean="0"/>
              <a:t>50</a:t>
            </a:fld>
            <a:endParaRPr lang="en-US"/>
          </a:p>
        </p:txBody>
      </p:sp>
      <p:sp>
        <p:nvSpPr>
          <p:cNvPr id="5" name="Footer Placeholder 4">
            <a:extLst>
              <a:ext uri="{FF2B5EF4-FFF2-40B4-BE49-F238E27FC236}">
                <a16:creationId xmlns:a16="http://schemas.microsoft.com/office/drawing/2014/main" id="{1F392F6D-0315-4052-A57D-85E1D4B042D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84863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screenshot showing what it looks like on the student's side.  When they login, they will see this screen with the three credentials.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51</a:t>
            </a:fld>
            <a:endParaRPr lang="en-US"/>
          </a:p>
        </p:txBody>
      </p:sp>
      <p:sp>
        <p:nvSpPr>
          <p:cNvPr id="5" name="Footer Placeholder 4">
            <a:extLst>
              <a:ext uri="{FF2B5EF4-FFF2-40B4-BE49-F238E27FC236}">
                <a16:creationId xmlns:a16="http://schemas.microsoft.com/office/drawing/2014/main" id="{13A809C1-F3E9-4D30-97A2-54267558D8B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757510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 student is logged in, they will see this screen showing their grade and which subject they are taking.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52</a:t>
            </a:fld>
            <a:endParaRPr lang="en-US"/>
          </a:p>
        </p:txBody>
      </p:sp>
    </p:spTree>
    <p:extLst>
      <p:ext uri="{BB962C8B-B14F-4D97-AF65-F5344CB8AC3E}">
        <p14:creationId xmlns:p14="http://schemas.microsoft.com/office/powerpoint/2010/main" val="2812200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stop screen appears next to make sure that the student does not begin the test until they get confirmation from the Proctor to begin.  This is the opportunity for the Proctor to make sure the students are all logging in with their test tickets.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53</a:t>
            </a:fld>
            <a:endParaRPr lang="en-US"/>
          </a:p>
        </p:txBody>
      </p:sp>
    </p:spTree>
    <p:extLst>
      <p:ext uri="{BB962C8B-B14F-4D97-AF65-F5344CB8AC3E}">
        <p14:creationId xmlns:p14="http://schemas.microsoft.com/office/powerpoint/2010/main" val="1049879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student's test is idle for 14.5 minutes, they will get a Time Warning message that they have not interacted with the test for a while and will have 30 seconds to select the okay button before they will be exited from the test automatically.  Once they receive the message that they have been logged out, their only option is to select the exit button.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54</a:t>
            </a:fld>
            <a:endParaRPr lang="en-US"/>
          </a:p>
        </p:txBody>
      </p:sp>
    </p:spTree>
    <p:extLst>
      <p:ext uri="{BB962C8B-B14F-4D97-AF65-F5344CB8AC3E}">
        <p14:creationId xmlns:p14="http://schemas.microsoft.com/office/powerpoint/2010/main" val="1532303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for any reason, a student needs to pause their test, they will select the logout button in the upper right corner.  When they log back in with their test ticket, the test will resume where they left of in the test.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55</a:t>
            </a:fld>
            <a:endParaRPr lang="en-US"/>
          </a:p>
        </p:txBody>
      </p:sp>
    </p:spTree>
    <p:extLst>
      <p:ext uri="{BB962C8B-B14F-4D97-AF65-F5344CB8AC3E}">
        <p14:creationId xmlns:p14="http://schemas.microsoft.com/office/powerpoint/2010/main" val="1633988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the student has finished their test, they will see the screen that the test is finished.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56</a:t>
            </a:fld>
            <a:endParaRPr lang="en-US"/>
          </a:p>
        </p:txBody>
      </p:sp>
      <p:sp>
        <p:nvSpPr>
          <p:cNvPr id="5" name="Footer Placeholder 4">
            <a:extLst>
              <a:ext uri="{FF2B5EF4-FFF2-40B4-BE49-F238E27FC236}">
                <a16:creationId xmlns:a16="http://schemas.microsoft.com/office/drawing/2014/main" id="{E2859060-9FA3-4462-B0AB-26CCEFE4633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63278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Proctor can go into Manage Online Testing to see how many students are in each status. Students with not tested codes will show as ready to test.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57</a:t>
            </a:fld>
            <a:endParaRPr lang="en-US"/>
          </a:p>
        </p:txBody>
      </p:sp>
    </p:spTree>
    <p:extLst>
      <p:ext uri="{BB962C8B-B14F-4D97-AF65-F5344CB8AC3E}">
        <p14:creationId xmlns:p14="http://schemas.microsoft.com/office/powerpoint/2010/main" val="2015385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Proctors will be able to monitor status from the test group, school, or can look up students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58</a:t>
            </a:fld>
            <a:endParaRPr lang="en-US"/>
          </a:p>
        </p:txBody>
      </p:sp>
    </p:spTree>
    <p:extLst>
      <p:ext uri="{BB962C8B-B14F-4D97-AF65-F5344CB8AC3E}">
        <p14:creationId xmlns:p14="http://schemas.microsoft.com/office/powerpoint/2010/main" val="1016706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test status icon keys showing the different test statues to help the proctor understand where the student is in the process.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59</a:t>
            </a:fld>
            <a:endParaRPr lang="en-US"/>
          </a:p>
        </p:txBody>
      </p:sp>
    </p:spTree>
    <p:extLst>
      <p:ext uri="{BB962C8B-B14F-4D97-AF65-F5344CB8AC3E}">
        <p14:creationId xmlns:p14="http://schemas.microsoft.com/office/powerpoint/2010/main" val="46011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administrations, the NSCAS Growth NWEA state solutions secure browser must be installed on all student devices prior to testing. This is a different application than the MAP Growth testing app and is represented with a blue icon. The latest version can be downloaded from the website and it's available for Mac, Windows, Chromebooks, and iPads. </a:t>
            </a:r>
          </a:p>
        </p:txBody>
      </p:sp>
      <p:sp>
        <p:nvSpPr>
          <p:cNvPr id="4" name="Slide Number Placeholder 3"/>
          <p:cNvSpPr>
            <a:spLocks noGrp="1"/>
          </p:cNvSpPr>
          <p:nvPr>
            <p:ph type="sldNum" sz="quarter" idx="10"/>
          </p:nvPr>
        </p:nvSpPr>
        <p:spPr/>
        <p:txBody>
          <a:bodyPr/>
          <a:lstStyle/>
          <a:p>
            <a:fld id="{6D72A216-2807-4B17-B93F-D97B03D83585}" type="slidenum">
              <a:rPr lang="en-US" smtClean="0"/>
              <a:t>6</a:t>
            </a:fld>
            <a:endParaRPr lang="en-US"/>
          </a:p>
        </p:txBody>
      </p:sp>
      <p:sp>
        <p:nvSpPr>
          <p:cNvPr id="5" name="Footer Placeholder 4">
            <a:extLst>
              <a:ext uri="{FF2B5EF4-FFF2-40B4-BE49-F238E27FC236}">
                <a16:creationId xmlns:a16="http://schemas.microsoft.com/office/drawing/2014/main" id="{A8FC16CC-185E-4AC1-AFE8-176261B8198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65558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a student encounters a problem with an item, a problem item report can be submitted through the NWEA assessment Portal. First click the Nebraska dedicated support and then login to the NWEA connection and select contact customer support. Next you will enter the state student ID, Grade and Subject, the item number and a description of the issue.  For example, if the problem item was the fifth item in the test, then we can go in and take a look and verify if there are issues with the item. It is very important to note that no photos or screenshots should be taken or provide the content details of the item.</a:t>
            </a:r>
          </a:p>
        </p:txBody>
      </p:sp>
      <p:sp>
        <p:nvSpPr>
          <p:cNvPr id="4" name="Slide Number Placeholder 3"/>
          <p:cNvSpPr>
            <a:spLocks noGrp="1"/>
          </p:cNvSpPr>
          <p:nvPr>
            <p:ph type="sldNum" sz="quarter" idx="5"/>
          </p:nvPr>
        </p:nvSpPr>
        <p:spPr/>
        <p:txBody>
          <a:bodyPr/>
          <a:lstStyle/>
          <a:p>
            <a:fld id="{CDFF2A5C-00B7-47B9-AE30-D8321488DBFD}" type="slidenum">
              <a:rPr lang="en-US" smtClean="0"/>
              <a:t>60</a:t>
            </a:fld>
            <a:endParaRPr lang="en-US"/>
          </a:p>
        </p:txBody>
      </p:sp>
      <p:sp>
        <p:nvSpPr>
          <p:cNvPr id="5" name="Footer Placeholder 4">
            <a:extLst>
              <a:ext uri="{FF2B5EF4-FFF2-40B4-BE49-F238E27FC236}">
                <a16:creationId xmlns:a16="http://schemas.microsoft.com/office/drawing/2014/main" id="{BF013FB3-7670-4E72-8CF8-735DB7F302B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18699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how-to videos that demonstrate how to assign accommodations, how to assign not tested codes and how to print test tickets. These are available on the Nebraska Portal and on the link at the bottom of this screen.</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61</a:t>
            </a:fld>
            <a:endParaRPr lang="en-US"/>
          </a:p>
        </p:txBody>
      </p:sp>
    </p:spTree>
    <p:extLst>
      <p:ext uri="{BB962C8B-B14F-4D97-AF65-F5344CB8AC3E}">
        <p14:creationId xmlns:p14="http://schemas.microsoft.com/office/powerpoint/2010/main" val="2965900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Three are several resources available to assist student with preparing for the assessment.  There is an NSCAS Growth Student tutorial that is available to students to learn how to use the online platform.  This video shows how to use the online tools, how to navigate through the test, how to respond to different item types and some general test taking tips.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62</a:t>
            </a:fld>
            <a:endParaRPr lang="en-US"/>
          </a:p>
        </p:txBody>
      </p:sp>
    </p:spTree>
    <p:extLst>
      <p:ext uri="{BB962C8B-B14F-4D97-AF65-F5344CB8AC3E}">
        <p14:creationId xmlns:p14="http://schemas.microsoft.com/office/powerpoint/2010/main" val="4045078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have the Item Type Samplers.  These provide students with an opportunity to practice each item type and gain familiarity with the platform.  It includes all items types and item aides for each grade level. The online and paper item type samplers also provide answer keys to check student answers.  We also have the paper item type samplers on the Nebraska portal that can be downloaded and printed out for students that will use the paper test. Braille item type samplers are also available with the braille test and must be ordered.</a:t>
            </a:r>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63</a:t>
            </a:fld>
            <a:endParaRPr lang="en-US"/>
          </a:p>
        </p:txBody>
      </p:sp>
      <p:sp>
        <p:nvSpPr>
          <p:cNvPr id="5" name="Footer Placeholder 4">
            <a:extLst>
              <a:ext uri="{FF2B5EF4-FFF2-40B4-BE49-F238E27FC236}">
                <a16:creationId xmlns:a16="http://schemas.microsoft.com/office/drawing/2014/main" id="{FD04A8D8-5A40-4C09-B3C5-A59538A0DF5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571369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screen shows where you need to select to get the item type samplers on the Nebraska Portal.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64</a:t>
            </a:fld>
            <a:endParaRPr lang="en-US"/>
          </a:p>
        </p:txBody>
      </p:sp>
    </p:spTree>
    <p:extLst>
      <p:ext uri="{BB962C8B-B14F-4D97-AF65-F5344CB8AC3E}">
        <p14:creationId xmlns:p14="http://schemas.microsoft.com/office/powerpoint/2010/main" val="3422053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We'll cover data and reporting.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65</a:t>
            </a:fld>
            <a:endParaRPr lang="en-US"/>
          </a:p>
        </p:txBody>
      </p:sp>
    </p:spTree>
    <p:extLst>
      <p:ext uri="{BB962C8B-B14F-4D97-AF65-F5344CB8AC3E}">
        <p14:creationId xmlns:p14="http://schemas.microsoft.com/office/powerpoint/2010/main" val="2675736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these reports are available on a rolling basis.  The Student Score Report by district can be filtered and sorted by groups to show averages for the district.  The Student Score Report by school provides averages for the school and graphic views of student performance. The Student Score Report by Group shows averages for the group. Then we have the online individual student report that shows student performance data in an easily printable format focused on each content separately.  It provides item level information by standard, item type, and difficulty.</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66</a:t>
            </a:fld>
            <a:endParaRPr lang="en-US"/>
          </a:p>
        </p:txBody>
      </p:sp>
    </p:spTree>
    <p:extLst>
      <p:ext uri="{BB962C8B-B14F-4D97-AF65-F5344CB8AC3E}">
        <p14:creationId xmlns:p14="http://schemas.microsoft.com/office/powerpoint/2010/main" val="12998342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RIT score data from NSCAS Growth is made available in MAP Growth and all of the various MAP Growth reports.  Reports such as the student profile, class profile and family report are available. One note is that the learning continuum and learning statements are not available in NSCAS assessments.  If a student takes both MAP Growth and NSCAS Growth in a term, the test with the lowest standard error of measure will be the one reportable in MAP Growth. Only NSCAS Growth assessments will appear in Acacia reporting and not MAP Growth assessments.  The following information is for MAP only.  The student progress report, student growth summary report, and the district summary report will remain active in MAP Growth through the summer of 2025. Also, Rapid Guessing metrics are not available for NSCAS Growth Assessments. </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67</a:t>
            </a:fld>
            <a:endParaRPr lang="en-US"/>
          </a:p>
        </p:txBody>
      </p:sp>
    </p:spTree>
    <p:extLst>
      <p:ext uri="{BB962C8B-B14F-4D97-AF65-F5344CB8AC3E}">
        <p14:creationId xmlns:p14="http://schemas.microsoft.com/office/powerpoint/2010/main" val="22338605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go in and download reports on the Acacia side you would click on reports. Along the left and then student score reports. From here you'll have different categories on the right to choose from and then different dropdowns to select the organization level, your school or district as well as grade, subject and then the school year and click on find.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68</a:t>
            </a:fld>
            <a:endParaRPr lang="en-US"/>
          </a:p>
        </p:txBody>
      </p:sp>
    </p:spTree>
    <p:extLst>
      <p:ext uri="{BB962C8B-B14F-4D97-AF65-F5344CB8AC3E}">
        <p14:creationId xmlns:p14="http://schemas.microsoft.com/office/powerpoint/2010/main" val="8375261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case, we've gone in and chosen a district, so you'll see the median scale score along the top and then you'll also see how many schools within that district fell into one of the three reporting categories.  When you click on one of those bars in the bar graph, then you'll be able to go to the school level.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69</a:t>
            </a:fld>
            <a:endParaRPr lang="en-US"/>
          </a:p>
        </p:txBody>
      </p:sp>
    </p:spTree>
    <p:extLst>
      <p:ext uri="{BB962C8B-B14F-4D97-AF65-F5344CB8AC3E}">
        <p14:creationId xmlns:p14="http://schemas.microsoft.com/office/powerpoint/2010/main" val="168105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installing, there will be a prompt to enter a partner code for this assessment. The partner code is NSCAS as shown on the screen. This can also be done in bulk using the instructions in the System and Technology Guide. Please keep in mind that if a previous version of the secure browser is installed, it must be uninstalled before the new version is installed. This can also be done in bulk by following the System and Technology Guide. We also recommend everyone turn off Automatic Updates on student devices during the test administration window.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a:t>
            </a:fld>
            <a:endParaRPr lang="en-US"/>
          </a:p>
        </p:txBody>
      </p:sp>
    </p:spTree>
    <p:extLst>
      <p:ext uri="{BB962C8B-B14F-4D97-AF65-F5344CB8AC3E}">
        <p14:creationId xmlns:p14="http://schemas.microsoft.com/office/powerpoint/2010/main" val="3586647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that we are at the school level, you can see how many student within that school fell into a specific achievement level.  You can see the Median scale score for that school and the grade and subject chosen.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70</a:t>
            </a:fld>
            <a:endParaRPr lang="en-US"/>
          </a:p>
        </p:txBody>
      </p:sp>
    </p:spTree>
    <p:extLst>
      <p:ext uri="{BB962C8B-B14F-4D97-AF65-F5344CB8AC3E}">
        <p14:creationId xmlns:p14="http://schemas.microsoft.com/office/powerpoint/2010/main" val="1749209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to see a group, click on the Students Tested tab to see students listed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71</a:t>
            </a:fld>
            <a:endParaRPr lang="en-US"/>
          </a:p>
        </p:txBody>
      </p:sp>
    </p:spTree>
    <p:extLst>
      <p:ext uri="{BB962C8B-B14F-4D97-AF65-F5344CB8AC3E}">
        <p14:creationId xmlns:p14="http://schemas.microsoft.com/office/powerpoint/2010/main" val="3636501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click on the Median RIT tab, you can see students' overall RIT score and percentile ranking as well as the Reporting Category RIT scores along the right.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72</a:t>
            </a:fld>
            <a:endParaRPr lang="en-US"/>
          </a:p>
        </p:txBody>
      </p:sp>
    </p:spTree>
    <p:extLst>
      <p:ext uri="{BB962C8B-B14F-4D97-AF65-F5344CB8AC3E}">
        <p14:creationId xmlns:p14="http://schemas.microsoft.com/office/powerpoint/2010/main" val="14788791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select an individual student from the school or group level, you are able to see where the student fell along the achievement level range.  You can see scores within the different instructional areas or reporting categories within the subject. You can also see how students responded to different standards listed below.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73</a:t>
            </a:fld>
            <a:endParaRPr lang="en-US"/>
          </a:p>
        </p:txBody>
      </p:sp>
    </p:spTree>
    <p:extLst>
      <p:ext uri="{BB962C8B-B14F-4D97-AF65-F5344CB8AC3E}">
        <p14:creationId xmlns:p14="http://schemas.microsoft.com/office/powerpoint/2010/main" val="1210768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 tested in multiple admins, the Growth Report will show </a:t>
            </a:r>
            <a:r>
              <a:rPr lang="en-US"/>
              <a:t>an individual student's growth over the entire academic year. Details for each test, including the student's overall score, growth from the previous test (if available), score range, and reporting category scores, are shown in a table below the graph.</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74</a:t>
            </a:fld>
            <a:endParaRPr lang="en-US"/>
          </a:p>
        </p:txBody>
      </p:sp>
    </p:spTree>
    <p:extLst>
      <p:ext uri="{BB962C8B-B14F-4D97-AF65-F5344CB8AC3E}">
        <p14:creationId xmlns:p14="http://schemas.microsoft.com/office/powerpoint/2010/main" val="2755210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in Spring 2024, users will have two new options for viewing score data: The Comparison Report Builder and the Report Export.</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75</a:t>
            </a:fld>
            <a:endParaRPr lang="en-US"/>
          </a:p>
        </p:txBody>
      </p:sp>
    </p:spTree>
    <p:extLst>
      <p:ext uri="{BB962C8B-B14F-4D97-AF65-F5344CB8AC3E}">
        <p14:creationId xmlns:p14="http://schemas.microsoft.com/office/powerpoint/2010/main" val="13845302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Comparison Report Builder allows you to build reports using multi-select fields based on the organizations, grades, subject, and demographics you select. Report queries can be saved for reuse in the future.</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76</a:t>
            </a:fld>
            <a:endParaRPr lang="en-US"/>
          </a:p>
        </p:txBody>
      </p:sp>
    </p:spTree>
    <p:extLst>
      <p:ext uri="{BB962C8B-B14F-4D97-AF65-F5344CB8AC3E}">
        <p14:creationId xmlns:p14="http://schemas.microsoft.com/office/powerpoint/2010/main" val="14180472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with Spring 2024, the district-level Student Result File will be accessed via the Report Export tab. The Student Results File is a CSV download of test-level data.</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77</a:t>
            </a:fld>
            <a:endParaRPr lang="en-US"/>
          </a:p>
        </p:txBody>
      </p:sp>
    </p:spTree>
    <p:extLst>
      <p:ext uri="{BB962C8B-B14F-4D97-AF65-F5344CB8AC3E}">
        <p14:creationId xmlns:p14="http://schemas.microsoft.com/office/powerpoint/2010/main" val="12183292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talk about providing assessments for external programs.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78</a:t>
            </a:fld>
            <a:endParaRPr lang="en-US"/>
          </a:p>
        </p:txBody>
      </p:sp>
    </p:spTree>
    <p:extLst>
      <p:ext uri="{BB962C8B-B14F-4D97-AF65-F5344CB8AC3E}">
        <p14:creationId xmlns:p14="http://schemas.microsoft.com/office/powerpoint/2010/main" val="7049287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first slide is for the resident districts where the student is responsible or accountable to.  These programs are responsible for rostering and then communicating with the external program coordinators where the student attends.  The resident districts must register all students who are accountable to test including those attending and testing at external programs.  we do have two options for how to get the test ticket over to the external programs. The testing location can be identified by changing the testing location for each test via the registration report import or manually in Acacia.  This must be performed by the resident district. Test tickets are available to print at the external programs.  The second option is to send test tickets via a secure manner such as a secure email, secure SFTP or hand delivered to the external program for the student to test.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79</a:t>
            </a:fld>
            <a:endParaRPr lang="en-US"/>
          </a:p>
        </p:txBody>
      </p:sp>
    </p:spTree>
    <p:extLst>
      <p:ext uri="{BB962C8B-B14F-4D97-AF65-F5344CB8AC3E}">
        <p14:creationId xmlns:p14="http://schemas.microsoft.com/office/powerpoint/2010/main" val="337963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Supported devices and operating system versions are as follows: for Windows, Windows 10 and 11 are supported. Windows 10S, 11S, and 11 SE are not supported; for Mac, macOS 13 and 14 are supported; for Chromebooks, we recommend being on the latest version from the official release channel, but we support version 119 or later; for iPads, iOS 16 and 17 are supported for educators and staff. No application is required, and all work can be done from a web browser.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a:t>
            </a:fld>
            <a:endParaRPr lang="en-US"/>
          </a:p>
        </p:txBody>
      </p:sp>
    </p:spTree>
    <p:extLst>
      <p:ext uri="{BB962C8B-B14F-4D97-AF65-F5344CB8AC3E}">
        <p14:creationId xmlns:p14="http://schemas.microsoft.com/office/powerpoint/2010/main" val="425396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a:rPr>
              <a:t>External programs serve as a single point of contact for </a:t>
            </a:r>
            <a:r>
              <a:rPr lang="en-US"/>
              <a:t>resident districts and they're responsible for coordinating the testing activities within their external programs. Their primary duties are to develop a scheduling plan for the testing window, including proctoring and then if option one was used.  to verify that student rostering is complete and that they're listed as that attending location. Then they have access to print those test tickets locally. They would also want to just verify with the resident district to ensure all needed accommodations have been applied and are updated so they're available for the student. External Programs will need to make sure they securely handle any test materials, such as paper materials. They'll also help coordinate proctors,  monitor student testing progress and create any makeup test sessions as needed.</a:t>
            </a:r>
            <a:endParaRPr lang="en-US">
              <a:ea typeface="Calibri" panose="020F0502020204030204"/>
              <a:cs typeface="Calibri"/>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80</a:t>
            </a:fld>
            <a:endParaRPr lang="en-US"/>
          </a:p>
        </p:txBody>
      </p:sp>
    </p:spTree>
    <p:extLst>
      <p:ext uri="{BB962C8B-B14F-4D97-AF65-F5344CB8AC3E}">
        <p14:creationId xmlns:p14="http://schemas.microsoft.com/office/powerpoint/2010/main" val="1130567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Proctors at External programs will start and manage testing as outlined in that test administration manual. They'll make sure that the testing environment is prepared and students have any materials they need, such as scratch paper. External programs will make sure approved accommodations are provided during testing, distribute the student test tickets, monitor the session to ensure secure and productive test setting,  adhere to all security requirements and then return all test materials when testing is complete.  In the case of any paper materials, as we mentioned before, those need to just be securely destroyed locally, and those do not need to be returned, but anything else that may be coordinated between the program and the resident district needs to be handled securely, such as those test tickets. </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81</a:t>
            </a:fld>
            <a:endParaRPr lang="en-US"/>
          </a:p>
        </p:txBody>
      </p:sp>
    </p:spTree>
    <p:extLst>
      <p:ext uri="{BB962C8B-B14F-4D97-AF65-F5344CB8AC3E}">
        <p14:creationId xmlns:p14="http://schemas.microsoft.com/office/powerpoint/2010/main" val="2549054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on to a few final steps to prepare for testing before administering any NSCAS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82</a:t>
            </a:fld>
            <a:endParaRPr lang="en-US"/>
          </a:p>
        </p:txBody>
      </p:sp>
    </p:spTree>
    <p:extLst>
      <p:ext uri="{BB962C8B-B14F-4D97-AF65-F5344CB8AC3E}">
        <p14:creationId xmlns:p14="http://schemas.microsoft.com/office/powerpoint/2010/main" val="3349643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technical requirements for NSCAS testing must be review prior to testing.  The NWEA state solution secure browser will need to be installed with the newest version. The Nebraska Department of Education's guidelines for accessibility and accommodations must be reviewed and followed. The scheduling guidance is a great tool to review prior to administering the NSACS assessments to be prepared to allocate the time needed when scheduling testing. One last document that must be reviewed in the Nebraska Department of Education's Security manual to ensure proper measures have been followed to provide secure testing.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83</a:t>
            </a:fld>
            <a:endParaRPr lang="en-US"/>
          </a:p>
        </p:txBody>
      </p:sp>
    </p:spTree>
    <p:extLst>
      <p:ext uri="{BB962C8B-B14F-4D97-AF65-F5344CB8AC3E}">
        <p14:creationId xmlns:p14="http://schemas.microsoft.com/office/powerpoint/2010/main" val="1327746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a few more suggestions to keep the testing experience going smoothing.  Make sure that audio is enabled on devices used for text to speech and provide those students with headphones. Ensure that all students have appropriate accessibility features assigned as needed. Make sure proctor rights have been assigned and that all users have their credentials and appropriate roles assigned.  Use the manage online testing dashboard to monitor testing progress throughout the window.  You can refresh the this dashboard to see updated information as often as needed.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84</a:t>
            </a:fld>
            <a:endParaRPr lang="en-US"/>
          </a:p>
        </p:txBody>
      </p:sp>
    </p:spTree>
    <p:extLst>
      <p:ext uri="{BB962C8B-B14F-4D97-AF65-F5344CB8AC3E}">
        <p14:creationId xmlns:p14="http://schemas.microsoft.com/office/powerpoint/2010/main" val="1209878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links to additional resources for Assessment Coordinators</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85</a:t>
            </a:fld>
            <a:endParaRPr lang="en-US"/>
          </a:p>
        </p:txBody>
      </p:sp>
      <p:sp>
        <p:nvSpPr>
          <p:cNvPr id="5" name="Footer Placeholder 4">
            <a:extLst>
              <a:ext uri="{FF2B5EF4-FFF2-40B4-BE49-F238E27FC236}">
                <a16:creationId xmlns:a16="http://schemas.microsoft.com/office/drawing/2014/main" id="{4DC2CBF8-2298-4BD4-BDD0-1A65B0FDB06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1693728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13F5-3ED6-AFD5-A06E-36BE86479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26B5-F58A-039B-5C9B-FA999AE33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2A932-72E6-8BEA-38C8-1DD561D2D6F6}"/>
              </a:ext>
            </a:extLst>
          </p:cNvPr>
          <p:cNvSpPr>
            <a:spLocks noGrp="1"/>
          </p:cNvSpPr>
          <p:nvPr>
            <p:ph type="body" idx="1"/>
          </p:nvPr>
        </p:nvSpPr>
        <p:spPr/>
        <p:txBody>
          <a:bodyPr/>
          <a:lstStyle/>
          <a:p>
            <a:r>
              <a:rPr lang="en-US">
                <a:ea typeface="Calibri"/>
                <a:cs typeface="Calibri"/>
              </a:rPr>
              <a:t>Here are the links to additional resources for Proctors and instructors.</a:t>
            </a:r>
            <a:endParaRPr lang="en-US"/>
          </a:p>
        </p:txBody>
      </p:sp>
      <p:sp>
        <p:nvSpPr>
          <p:cNvPr id="4" name="Slide Number Placeholder 3">
            <a:extLst>
              <a:ext uri="{FF2B5EF4-FFF2-40B4-BE49-F238E27FC236}">
                <a16:creationId xmlns:a16="http://schemas.microsoft.com/office/drawing/2014/main" id="{A56859F4-2431-4897-1995-8E4E488A68DA}"/>
              </a:ext>
            </a:extLst>
          </p:cNvPr>
          <p:cNvSpPr>
            <a:spLocks noGrp="1"/>
          </p:cNvSpPr>
          <p:nvPr>
            <p:ph type="sldNum" sz="quarter" idx="10"/>
          </p:nvPr>
        </p:nvSpPr>
        <p:spPr/>
        <p:txBody>
          <a:bodyPr/>
          <a:lstStyle/>
          <a:p>
            <a:fld id="{6D72A216-2807-4B17-B93F-D97B03D83585}" type="slidenum">
              <a:rPr lang="en-US" smtClean="0"/>
              <a:t>86</a:t>
            </a:fld>
            <a:endParaRPr lang="en-US"/>
          </a:p>
        </p:txBody>
      </p:sp>
      <p:sp>
        <p:nvSpPr>
          <p:cNvPr id="5" name="Footer Placeholder 4">
            <a:extLst>
              <a:ext uri="{FF2B5EF4-FFF2-40B4-BE49-F238E27FC236}">
                <a16:creationId xmlns:a16="http://schemas.microsoft.com/office/drawing/2014/main" id="{F9A3A1DE-2561-3102-FE4C-21EF2D5040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1719265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partner support.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87</a:t>
            </a:fld>
            <a:endParaRPr lang="en-US"/>
          </a:p>
        </p:txBody>
      </p:sp>
    </p:spTree>
    <p:extLst>
      <p:ext uri="{BB962C8B-B14F-4D97-AF65-F5344CB8AC3E}">
        <p14:creationId xmlns:p14="http://schemas.microsoft.com/office/powerpoint/2010/main" val="37638333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ever get stuck or you need some assistance, we have a few places you can reach out to. If you have any policy related questions or questions about accommodations, contact NDE at the phone number or email listed on the screen.  If you have questions about the NSCAS assessment or MAP growth or if you are running into any technical issues navigating the system, contact the NWEA support line at the phone number or email on the screen.  We have reached the end of our NSCAS Growth Test Administration training.  Best wishes to a successful test administration window and happy testing!</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88</a:t>
            </a:fld>
            <a:endParaRPr lang="en-US"/>
          </a:p>
        </p:txBody>
      </p:sp>
    </p:spTree>
    <p:extLst>
      <p:ext uri="{BB962C8B-B14F-4D97-AF65-F5344CB8AC3E}">
        <p14:creationId xmlns:p14="http://schemas.microsoft.com/office/powerpoint/2010/main" val="388796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ensure you're using the latest version of one of the browsers above. Also note that Internet Explorer is no longer supported.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9</a:t>
            </a:fld>
            <a:endParaRPr lang="en-US"/>
          </a:p>
        </p:txBody>
      </p:sp>
    </p:spTree>
    <p:extLst>
      <p:ext uri="{BB962C8B-B14F-4D97-AF65-F5344CB8AC3E}">
        <p14:creationId xmlns:p14="http://schemas.microsoft.com/office/powerpoint/2010/main" val="2644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C2092C-1839-3E42-9881-B1BC212151F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523875" y="1937150"/>
            <a:ext cx="8119222"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4431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Tree>
    <p:extLst>
      <p:ext uri="{BB962C8B-B14F-4D97-AF65-F5344CB8AC3E}">
        <p14:creationId xmlns:p14="http://schemas.microsoft.com/office/powerpoint/2010/main" val="26995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490217"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490216" y="1855369"/>
            <a:ext cx="3714493"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4694603"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4694603" y="1855368"/>
            <a:ext cx="3714493"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1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content +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
        <p:nvSpPr>
          <p:cNvPr id="5" name="Vertical Content Placeholder 4"/>
          <p:cNvSpPr>
            <a:spLocks noGrp="1"/>
          </p:cNvSpPr>
          <p:nvPr>
            <p:ph orient="vert" sz="quarter" idx="11" hasCustomPrompt="1"/>
          </p:nvPr>
        </p:nvSpPr>
        <p:spPr>
          <a:xfrm>
            <a:off x="521494" y="1897039"/>
            <a:ext cx="8066360" cy="4025924"/>
          </a:xfrm>
          <a:prstGeom prst="rect">
            <a:avLst/>
          </a:prstGeom>
        </p:spPr>
        <p:txBody>
          <a:bodyPr vert="horz"/>
          <a:lstStyle>
            <a:lvl1pPr marL="0" indent="0">
              <a:buNone/>
              <a:defRPr baseline="0"/>
            </a:lvl1pPr>
          </a:lstStyle>
          <a:p>
            <a:pPr lvl="0"/>
            <a:r>
              <a:rPr lang="en-US"/>
              <a:t>CHART OR CONTENT HERE</a:t>
            </a:r>
          </a:p>
        </p:txBody>
      </p:sp>
    </p:spTree>
    <p:extLst>
      <p:ext uri="{BB962C8B-B14F-4D97-AF65-F5344CB8AC3E}">
        <p14:creationId xmlns:p14="http://schemas.microsoft.com/office/powerpoint/2010/main" val="356415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9185F93A-A618-4790-B2EC-F7858D0CC2EF}"/>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cxnSp>
        <p:nvCxnSpPr>
          <p:cNvPr id="5" name="Straight Connector 4">
            <a:extLst>
              <a:ext uri="{FF2B5EF4-FFF2-40B4-BE49-F238E27FC236}">
                <a16:creationId xmlns:a16="http://schemas.microsoft.com/office/drawing/2014/main" id="{8C2846E0-147A-445C-81B2-BE21D8A887C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156" y="723900"/>
            <a:ext cx="4713193" cy="5288973"/>
          </a:xfrm>
        </p:spPr>
        <p:txBody>
          <a:bodyPr anchor="ctr" anchorCtr="0">
            <a:noAutofit/>
          </a:bodyPr>
          <a:lstStyle>
            <a:lvl1pPr>
              <a:lnSpc>
                <a:spcPct val="150000"/>
              </a:lnSpc>
              <a:defRPr sz="1500"/>
            </a:lvl1pPr>
            <a:lvl2pPr>
              <a:lnSpc>
                <a:spcPct val="150000"/>
              </a:lnSpc>
              <a:defRPr sz="1350"/>
            </a:lvl2pPr>
            <a:lvl3pPr>
              <a:lnSpc>
                <a:spcPct val="150000"/>
              </a:lnSpc>
              <a:defRPr sz="1200"/>
            </a:lvl3pPr>
            <a:lvl4pPr>
              <a:lnSpc>
                <a:spcPct val="150000"/>
              </a:lnSpc>
              <a:defRPr sz="1050"/>
            </a:lvl4pPr>
            <a:lvl5pPr>
              <a:lnSpc>
                <a:spcPct val="15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19184" y="2290179"/>
            <a:ext cx="2814962" cy="488315"/>
          </a:xfrm>
        </p:spPr>
        <p:txBody>
          <a:bodyPr anchor="t" anchorCtr="0">
            <a:noAutofit/>
          </a:bodyPr>
          <a:lstStyle>
            <a:lvl1pPr>
              <a:defRPr sz="2250" b="1">
                <a:solidFill>
                  <a:srgbClr val="001489"/>
                </a:solidFill>
              </a:defRPr>
            </a:lvl1pPr>
          </a:lstStyle>
          <a:p>
            <a:endParaRPr lang="en-US"/>
          </a:p>
        </p:txBody>
      </p:sp>
      <p:sp>
        <p:nvSpPr>
          <p:cNvPr id="10" name="Text Placeholder 2"/>
          <p:cNvSpPr>
            <a:spLocks noGrp="1"/>
          </p:cNvSpPr>
          <p:nvPr>
            <p:ph type="body" idx="10"/>
          </p:nvPr>
        </p:nvSpPr>
        <p:spPr>
          <a:xfrm>
            <a:off x="219184" y="2928655"/>
            <a:ext cx="2814962" cy="1195533"/>
          </a:xfrm>
        </p:spPr>
        <p:txBody>
          <a:bodyPr anchor="t">
            <a:noAutofit/>
          </a:bodyPr>
          <a:lstStyle>
            <a:lvl1pPr marL="0" indent="0">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981670241"/>
      </p:ext>
    </p:extLst>
  </p:cSld>
  <p:clrMapOvr>
    <a:masterClrMapping/>
  </p:clrMapOvr>
  <p:extLst>
    <p:ext uri="{DCECCB84-F9BA-43D5-87BE-67443E8EF086}">
      <p15:sldGuideLst xmlns:p15="http://schemas.microsoft.com/office/powerpoint/2012/main">
        <p15:guide id="1" orient="horz" pos="45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C9D544-A5B9-4940-86C2-D7E22ACD4407}"/>
              </a:ext>
            </a:extLst>
          </p:cNvPr>
          <p:cNvSpPr/>
          <p:nvPr userDrawn="1"/>
        </p:nvSpPr>
        <p:spPr>
          <a:xfrm>
            <a:off x="4649102" y="3577355"/>
            <a:ext cx="4320540" cy="2932040"/>
          </a:xfrm>
          <a:prstGeom prst="roundRect">
            <a:avLst>
              <a:gd name="adj" fmla="val 10338"/>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2D5372-3F9C-4CD5-8747-1740507D5BBD}"/>
              </a:ext>
            </a:extLst>
          </p:cNvPr>
          <p:cNvSpPr/>
          <p:nvPr userDrawn="1"/>
        </p:nvSpPr>
        <p:spPr>
          <a:xfrm>
            <a:off x="180215" y="3577355"/>
            <a:ext cx="4320540" cy="2932040"/>
          </a:xfrm>
          <a:prstGeom prst="roundRect">
            <a:avLst>
              <a:gd name="adj" fmla="val 10338"/>
            </a:avLst>
          </a:prstGeom>
          <a:solidFill>
            <a:srgbClr val="FE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1382EF8-2967-429A-9672-A0E3AB560697}"/>
              </a:ext>
            </a:extLst>
          </p:cNvPr>
          <p:cNvSpPr/>
          <p:nvPr userDrawn="1"/>
        </p:nvSpPr>
        <p:spPr>
          <a:xfrm>
            <a:off x="4649102" y="658604"/>
            <a:ext cx="4320540" cy="2843287"/>
          </a:xfrm>
          <a:prstGeom prst="roundRect">
            <a:avLst>
              <a:gd name="adj" fmla="val 10338"/>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2E39D8-6F3D-4859-BC93-E513AF2E9BE1}"/>
              </a:ext>
            </a:extLst>
          </p:cNvPr>
          <p:cNvSpPr/>
          <p:nvPr userDrawn="1"/>
        </p:nvSpPr>
        <p:spPr>
          <a:xfrm>
            <a:off x="180215" y="658604"/>
            <a:ext cx="4320540" cy="2843287"/>
          </a:xfrm>
          <a:prstGeom prst="roundRect">
            <a:avLst>
              <a:gd name="adj" fmla="val 103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1B9E2-F571-4380-9239-559A64805730}"/>
              </a:ext>
            </a:extLst>
          </p:cNvPr>
          <p:cNvSpPr/>
          <p:nvPr userDrawn="1"/>
        </p:nvSpPr>
        <p:spPr>
          <a:xfrm>
            <a:off x="4647430" y="912420"/>
            <a:ext cx="4325882"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Questions this report can help answer</a:t>
            </a:r>
            <a:endParaRPr lang="en-US" sz="1500" u="sng">
              <a:solidFill>
                <a:schemeClr val="tx1"/>
              </a:solidFill>
            </a:endParaRPr>
          </a:p>
        </p:txBody>
      </p:sp>
      <p:sp>
        <p:nvSpPr>
          <p:cNvPr id="12" name="Rectangle 11">
            <a:extLst>
              <a:ext uri="{FF2B5EF4-FFF2-40B4-BE49-F238E27FC236}">
                <a16:creationId xmlns:a16="http://schemas.microsoft.com/office/drawing/2014/main" id="{13A60C07-F4E3-4444-800E-3036F795C784}"/>
              </a:ext>
            </a:extLst>
          </p:cNvPr>
          <p:cNvSpPr/>
          <p:nvPr userDrawn="1"/>
        </p:nvSpPr>
        <p:spPr>
          <a:xfrm>
            <a:off x="180215" y="912421"/>
            <a:ext cx="4325882" cy="234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cs typeface="Calibri"/>
              </a:rPr>
              <a:t>What this report shows you</a:t>
            </a:r>
          </a:p>
          <a:p>
            <a:pPr algn="ctr">
              <a:lnSpc>
                <a:spcPts val="551"/>
              </a:lnSpc>
            </a:pPr>
            <a:endParaRPr lang="en-US" sz="1500" b="1" u="sng">
              <a:solidFill>
                <a:schemeClr val="tx1"/>
              </a:solidFill>
              <a:cs typeface="Calibri"/>
            </a:endParaRPr>
          </a:p>
          <a:p>
            <a:pPr algn="ctr">
              <a:lnSpc>
                <a:spcPts val="551"/>
              </a:lnSpc>
            </a:pPr>
            <a:endParaRPr lang="en-US" sz="1500" b="1" u="sng">
              <a:solidFill>
                <a:schemeClr val="tx1"/>
              </a:solidFill>
              <a:cs typeface="Calibri"/>
            </a:endParaRPr>
          </a:p>
        </p:txBody>
      </p:sp>
      <p:sp>
        <p:nvSpPr>
          <p:cNvPr id="13" name="Rectangle 12">
            <a:extLst>
              <a:ext uri="{FF2B5EF4-FFF2-40B4-BE49-F238E27FC236}">
                <a16:creationId xmlns:a16="http://schemas.microsoft.com/office/drawing/2014/main" id="{242D9A0C-029A-461F-8197-F9AA51A9BD6A}"/>
              </a:ext>
            </a:extLst>
          </p:cNvPr>
          <p:cNvSpPr/>
          <p:nvPr userDrawn="1"/>
        </p:nvSpPr>
        <p:spPr>
          <a:xfrm>
            <a:off x="4649102" y="3750009"/>
            <a:ext cx="429607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Key items to consider</a:t>
            </a:r>
            <a:endParaRPr lang="en-US" sz="1500" u="sng">
              <a:solidFill>
                <a:schemeClr val="tx1"/>
              </a:solidFill>
            </a:endParaRPr>
          </a:p>
        </p:txBody>
      </p:sp>
      <p:sp>
        <p:nvSpPr>
          <p:cNvPr id="14" name="Rectangle 13">
            <a:extLst>
              <a:ext uri="{FF2B5EF4-FFF2-40B4-BE49-F238E27FC236}">
                <a16:creationId xmlns:a16="http://schemas.microsoft.com/office/drawing/2014/main" id="{4229F684-C0F7-4F83-8B39-467892123902}"/>
              </a:ext>
            </a:extLst>
          </p:cNvPr>
          <p:cNvSpPr/>
          <p:nvPr userDrawn="1"/>
        </p:nvSpPr>
        <p:spPr>
          <a:xfrm>
            <a:off x="185556" y="3743233"/>
            <a:ext cx="432054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When to use this report</a:t>
            </a:r>
            <a:endParaRPr lang="en-US" sz="1500" u="sng">
              <a:solidFill>
                <a:schemeClr val="tx1"/>
              </a:solidFill>
            </a:endParaRPr>
          </a:p>
        </p:txBody>
      </p:sp>
      <p:sp>
        <p:nvSpPr>
          <p:cNvPr id="16" name="Rectangle 15">
            <a:extLst>
              <a:ext uri="{FF2B5EF4-FFF2-40B4-BE49-F238E27FC236}">
                <a16:creationId xmlns:a16="http://schemas.microsoft.com/office/drawing/2014/main" id="{9ACEF0AE-A6D0-4E0A-AC7A-19161668260A}"/>
              </a:ext>
            </a:extLst>
          </p:cNvPr>
          <p:cNvSpPr/>
          <p:nvPr userDrawn="1"/>
        </p:nvSpPr>
        <p:spPr>
          <a:xfrm>
            <a:off x="4623634" y="1127174"/>
            <a:ext cx="4296071" cy="245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endParaRPr lang="en-US" sz="1100" b="1">
              <a:solidFill>
                <a:schemeClr val="tx1"/>
              </a:solidFill>
              <a:cs typeface="Calibri"/>
            </a:endParaRPr>
          </a:p>
          <a:p>
            <a:pPr marL="128588" indent="-128588">
              <a:buFont typeface="Arial" panose="020B0604020202020204" pitchFamily="34" charset="0"/>
              <a:buChar char="•"/>
            </a:pPr>
            <a:endParaRPr lang="en-US" sz="1100">
              <a:solidFill>
                <a:schemeClr val="tx1"/>
              </a:solidFill>
            </a:endParaRPr>
          </a:p>
          <a:p>
            <a:endParaRPr lang="en-US" sz="1100">
              <a:solidFill>
                <a:schemeClr val="tx1"/>
              </a:solidFill>
            </a:endParaRPr>
          </a:p>
        </p:txBody>
      </p:sp>
      <p:sp>
        <p:nvSpPr>
          <p:cNvPr id="20" name="Rectangle 19">
            <a:extLst>
              <a:ext uri="{FF2B5EF4-FFF2-40B4-BE49-F238E27FC236}">
                <a16:creationId xmlns:a16="http://schemas.microsoft.com/office/drawing/2014/main" id="{6599FBEB-378C-4FCD-905F-F53EB3F94AC2}"/>
              </a:ext>
            </a:extLst>
          </p:cNvPr>
          <p:cNvSpPr/>
          <p:nvPr userDrawn="1"/>
        </p:nvSpPr>
        <p:spPr>
          <a:xfrm>
            <a:off x="7831336" y="6524624"/>
            <a:ext cx="1044773" cy="257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ts val="551"/>
              </a:lnSpc>
            </a:pPr>
            <a:r>
              <a:rPr lang="en-US" sz="600" b="1">
                <a:solidFill>
                  <a:schemeClr val="tx1"/>
                </a:solidFill>
              </a:rPr>
              <a:t>NSCAS Reports Portfolio</a:t>
            </a:r>
            <a:endParaRPr lang="en-US" sz="600">
              <a:solidFill>
                <a:srgbClr val="FF0000"/>
              </a:solidFill>
            </a:endParaRPr>
          </a:p>
        </p:txBody>
      </p:sp>
      <p:sp>
        <p:nvSpPr>
          <p:cNvPr id="24" name="Slide Number Placeholder 5">
            <a:extLst>
              <a:ext uri="{FF2B5EF4-FFF2-40B4-BE49-F238E27FC236}">
                <a16:creationId xmlns:a16="http://schemas.microsoft.com/office/drawing/2014/main" id="{62F10809-8D99-45C8-9A8E-A8CF46A76923}"/>
              </a:ext>
            </a:extLst>
          </p:cNvPr>
          <p:cNvSpPr txBox="1">
            <a:spLocks/>
          </p:cNvSpPr>
          <p:nvPr userDrawn="1"/>
        </p:nvSpPr>
        <p:spPr>
          <a:xfrm>
            <a:off x="8845749" y="6563557"/>
            <a:ext cx="123894" cy="151570"/>
          </a:xfrm>
          <a:prstGeom prst="rect">
            <a:avLst/>
          </a:prstGeom>
        </p:spPr>
        <p:txBody>
          <a:bodyPr vert="horz" lIns="0" tIns="34290" rIns="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26D97-14AF-4F5A-AFDD-034B66BB95FF}" type="slidenum">
              <a:rPr lang="en-US" sz="600" b="1" smtClean="0">
                <a:solidFill>
                  <a:schemeClr val="tx1"/>
                </a:solidFill>
              </a:rPr>
              <a:pPr/>
              <a:t>‹#›</a:t>
            </a:fld>
            <a:endParaRPr lang="en-US" sz="600" b="1">
              <a:solidFill>
                <a:schemeClr val="tx1"/>
              </a:solidFill>
            </a:endParaRPr>
          </a:p>
        </p:txBody>
      </p:sp>
      <p:sp>
        <p:nvSpPr>
          <p:cNvPr id="30" name="Title 1">
            <a:extLst>
              <a:ext uri="{FF2B5EF4-FFF2-40B4-BE49-F238E27FC236}">
                <a16:creationId xmlns:a16="http://schemas.microsoft.com/office/drawing/2014/main" id="{C9FC099F-9745-4315-B264-F67F1D3B1C2C}"/>
              </a:ext>
            </a:extLst>
          </p:cNvPr>
          <p:cNvSpPr>
            <a:spLocks noGrp="1"/>
          </p:cNvSpPr>
          <p:nvPr>
            <p:ph type="ctrTitle"/>
          </p:nvPr>
        </p:nvSpPr>
        <p:spPr>
          <a:xfrm>
            <a:off x="0" y="6097"/>
            <a:ext cx="9144000" cy="577042"/>
          </a:xfrm>
        </p:spPr>
        <p:txBody>
          <a:bodyPr anchor="b">
            <a:normAutofit/>
          </a:bodyPr>
          <a:lstStyle>
            <a:lvl1pPr algn="ctr">
              <a:defRPr sz="2300" b="1">
                <a:latin typeface="+mn-lt"/>
              </a:defRPr>
            </a:lvl1pPr>
          </a:lstStyle>
          <a:p>
            <a:r>
              <a:rPr lang="en-US"/>
              <a:t>Click to edit Master title style</a:t>
            </a:r>
          </a:p>
        </p:txBody>
      </p:sp>
      <p:sp>
        <p:nvSpPr>
          <p:cNvPr id="33" name="Content Placeholder 2">
            <a:extLst>
              <a:ext uri="{FF2B5EF4-FFF2-40B4-BE49-F238E27FC236}">
                <a16:creationId xmlns:a16="http://schemas.microsoft.com/office/drawing/2014/main" id="{2670A973-2EE6-4C8E-9DFF-B50559B24986}"/>
              </a:ext>
            </a:extLst>
          </p:cNvPr>
          <p:cNvSpPr>
            <a:spLocks noGrp="1"/>
          </p:cNvSpPr>
          <p:nvPr>
            <p:ph idx="1"/>
          </p:nvPr>
        </p:nvSpPr>
        <p:spPr>
          <a:xfrm>
            <a:off x="314325"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31DEAD57-9D81-48A6-A371-9F2BBC435581}"/>
              </a:ext>
            </a:extLst>
          </p:cNvPr>
          <p:cNvSpPr>
            <a:spLocks noGrp="1"/>
          </p:cNvSpPr>
          <p:nvPr>
            <p:ph idx="10"/>
          </p:nvPr>
        </p:nvSpPr>
        <p:spPr>
          <a:xfrm>
            <a:off x="314325"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397EB4D5-0E45-4D98-B356-F198E86C2D52}"/>
              </a:ext>
            </a:extLst>
          </p:cNvPr>
          <p:cNvSpPr>
            <a:spLocks noGrp="1"/>
          </p:cNvSpPr>
          <p:nvPr>
            <p:ph idx="11"/>
          </p:nvPr>
        </p:nvSpPr>
        <p:spPr>
          <a:xfrm>
            <a:off x="4814887"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AD91EACA-CD5E-49B2-95FC-EC5B64DF1723}"/>
              </a:ext>
            </a:extLst>
          </p:cNvPr>
          <p:cNvSpPr>
            <a:spLocks noGrp="1"/>
          </p:cNvSpPr>
          <p:nvPr>
            <p:ph idx="12"/>
          </p:nvPr>
        </p:nvSpPr>
        <p:spPr>
          <a:xfrm>
            <a:off x="4814887"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70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C85E-CAC5-48CD-872E-95BC528703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5CE963-78F3-4699-AA90-BFE43861E2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79A358-3793-47B1-946D-D9C50ABBBA0D}"/>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F15D4F9A-8743-484B-BA57-F6725F93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7F6BC-8134-423B-98F8-E3A411493DAB}"/>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3937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3508-0EB6-4ECE-A2C4-DBB344F5B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FEE2C-4753-4BB6-A7C1-0EC1B4AC4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B553-DA6E-432C-B643-B6D6BB9CE8F6}"/>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88155565-F97F-4C0C-8581-D2FA21117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4DFD-08E8-442E-A5E4-8F80B0E9D88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896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7FC0-5B00-461C-B7EF-A9A3D74F265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A50A8B-216E-43D7-AD0E-11B3A61B572B}"/>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6AD05-85BC-4BB1-B95A-C65FE18918E7}"/>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46BD3142-218A-4841-A894-49EB17526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5B404-BE3D-424F-9F56-4C7B34AF8915}"/>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4628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5C9-9AFD-41DD-B8F8-EDC95CE1D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8E9A7-C354-44B6-8AF2-A939CBEE1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CB460-2D9B-4F7D-8EE4-C39425071B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2FA0B-B18C-40EE-B893-43BFFA4544AB}"/>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6" name="Footer Placeholder 5">
            <a:extLst>
              <a:ext uri="{FF2B5EF4-FFF2-40B4-BE49-F238E27FC236}">
                <a16:creationId xmlns:a16="http://schemas.microsoft.com/office/drawing/2014/main" id="{347EFBBE-0661-4A69-A169-627E7C705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7D1ED-D756-4AB1-BB98-B89DBDFEC8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66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7966-CD0D-415F-99EC-FD77A73CF0E2}"/>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62382-D8A9-4CAB-AD59-89DB30CF2F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BE002-3950-4280-94EB-4E3C4577B5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07E7D-B672-4F45-858B-0757932F9C6F}"/>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C800B-82E9-475D-86BD-6BA3FCDA7E1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24DED-C84C-418D-899B-4F596CE05FC4}"/>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8" name="Footer Placeholder 7">
            <a:extLst>
              <a:ext uri="{FF2B5EF4-FFF2-40B4-BE49-F238E27FC236}">
                <a16:creationId xmlns:a16="http://schemas.microsoft.com/office/drawing/2014/main" id="{81C34984-AA33-4F23-96B2-E52E0702E9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7AE15-5DD1-47A1-A3C0-6C043781B3C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87894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0FEA-053C-4ED2-AAAD-A39B576E5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D7155-B958-4F7B-AF77-675CA5625A7A}"/>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4" name="Footer Placeholder 3">
            <a:extLst>
              <a:ext uri="{FF2B5EF4-FFF2-40B4-BE49-F238E27FC236}">
                <a16:creationId xmlns:a16="http://schemas.microsoft.com/office/drawing/2014/main" id="{C1C9C2AA-C338-41A3-A34D-ABC4A202B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30E8D-20A0-40E9-97D6-0B219A0CCE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69569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81826-A9AA-40BF-9275-4F3AD68C9623}"/>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3" name="Footer Placeholder 2">
            <a:extLst>
              <a:ext uri="{FF2B5EF4-FFF2-40B4-BE49-F238E27FC236}">
                <a16:creationId xmlns:a16="http://schemas.microsoft.com/office/drawing/2014/main" id="{8E4A0C0C-A270-4E4D-81F3-810E9578B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87581-989B-4140-BB2D-106F9EC98D3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526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943E-AED6-406B-842D-F9535CF5B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41E96E-0021-4EBC-B2B9-E026F0FA3D89}"/>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6C978-65A5-484A-B3E4-A33A8F3C69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8B1404E-AEC0-4169-A26E-71C0E3FE5295}"/>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6" name="Footer Placeholder 5">
            <a:extLst>
              <a:ext uri="{FF2B5EF4-FFF2-40B4-BE49-F238E27FC236}">
                <a16:creationId xmlns:a16="http://schemas.microsoft.com/office/drawing/2014/main" id="{C4669981-E994-490A-BDDE-FD6A24760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184AC-82AE-4C8D-BD2D-E3DDB3818DD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9355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3D7C-C8CC-4865-A04C-8ACD8847BD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0120E7-C358-4981-96B4-9CDB8005A2E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87E9E4-F57F-439B-A6B1-834A8E7EDD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75A87FE9-C6F8-49E9-8EAD-5965CF0C1CB9}"/>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6" name="Footer Placeholder 5">
            <a:extLst>
              <a:ext uri="{FF2B5EF4-FFF2-40B4-BE49-F238E27FC236}">
                <a16:creationId xmlns:a16="http://schemas.microsoft.com/office/drawing/2014/main" id="{99E4012E-D355-4D71-84D1-A9A30AAFB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E23F-14FD-4884-8D8D-34003C734FF7}"/>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4993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8082-C361-4439-B26A-353A32146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14425-14B1-43A2-BA42-7A96E983E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954F-EC6B-40F4-8666-967A9E844A00}"/>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E67A1058-CB2A-4ABC-B252-3C91B008E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6897-D065-4EE1-8A59-C4ED30C5319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77507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070F7-97E7-491B-9A7A-EB1F4A7686BC}"/>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BF638-3316-4010-982F-5B6237083E41}"/>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D4B11-7234-41C0-9C93-AE2B133C0380}"/>
              </a:ext>
            </a:extLst>
          </p:cNvPr>
          <p:cNvSpPr>
            <a:spLocks noGrp="1"/>
          </p:cNvSpPr>
          <p:nvPr>
            <p:ph type="dt" sz="half" idx="10"/>
          </p:nvPr>
        </p:nvSpPr>
        <p:spPr/>
        <p:txBody>
          <a:body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9F89A446-2668-4E17-A2EF-1F01BDFD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9D7E4-2044-49E1-B641-FD03493F295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463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2092C-1839-3E42-9881-B1BC212151F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2092C-1839-3E42-9881-B1BC212151F0}"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C2092C-1839-3E42-9881-B1BC212151F0}"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79" r:id="rId4"/>
    <p:sldLayoutId id="2147483688" r:id="rId5"/>
    <p:sldLayoutId id="2147483689" r:id="rId6"/>
    <p:sldLayoutId id="2147483690" r:id="rId7"/>
    <p:sldLayoutId id="2147483691" r:id="rId8"/>
    <p:sldLayoutId id="2147483692" r:id="rId9"/>
    <p:sldLayoutId id="2147483693" r:id="rId10"/>
    <p:sldLayoutId id="2147483694" r:id="rId11"/>
    <p:sldLayoutId id="2147483681" r:id="rId12"/>
    <p:sldLayoutId id="2147483661" r:id="rId13"/>
    <p:sldLayoutId id="2147483680" r:id="rId14"/>
    <p:sldLayoutId id="2147483682" r:id="rId15"/>
    <p:sldLayoutId id="2147483683" r:id="rId16"/>
    <p:sldLayoutId id="2147483684"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42E3D-46A3-4DE3-ABF1-7267A30FFB9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17AC5-8BFA-4E76-8216-EFD1A2A399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9B874-B83A-48A3-AD96-EBC99D942E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9B917F-2C76-43C9-95B5-DA9770235D39}" type="datetimeFigureOut">
              <a:rPr lang="en-US" smtClean="0"/>
              <a:t>7/31/2024</a:t>
            </a:fld>
            <a:endParaRPr lang="en-US"/>
          </a:p>
        </p:txBody>
      </p:sp>
      <p:sp>
        <p:nvSpPr>
          <p:cNvPr id="5" name="Footer Placeholder 4">
            <a:extLst>
              <a:ext uri="{FF2B5EF4-FFF2-40B4-BE49-F238E27FC236}">
                <a16:creationId xmlns:a16="http://schemas.microsoft.com/office/drawing/2014/main" id="{6DBFBFE0-FADC-4ED1-B1B7-72BB6ACBC33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C09DA-D844-49C3-89B6-DCCB78089A6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26D97-14AF-4F5A-AFDD-034B66BB95FF}" type="slidenum">
              <a:rPr lang="en-US" smtClean="0"/>
              <a:t>‹#›</a:t>
            </a:fld>
            <a:endParaRPr lang="en-US"/>
          </a:p>
        </p:txBody>
      </p:sp>
    </p:spTree>
    <p:extLst>
      <p:ext uri="{BB962C8B-B14F-4D97-AF65-F5344CB8AC3E}">
        <p14:creationId xmlns:p14="http://schemas.microsoft.com/office/powerpoint/2010/main" val="8620566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securebrowser.state.nwea.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9.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4.png"/><Relationship Id="rId4" Type="http://schemas.microsoft.com/office/2018/10/relationships/comments" Target="../comments/modernComment_17C_3E6856DD.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hyperlink" Target="https://www.nwea.org/uploads/NSCAS-Accessibility-Manual.Nebraska_NWEA.pdf" TargetMode="External"/><Relationship Id="rId4" Type="http://schemas.microsoft.com/office/2018/10/relationships/comments" Target="../comments/modernComment_1ED_B28AE8C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hyperlink" Target="https://www.nwea.org/uploads/NSCASAssessCoordGuide.pdf"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16.png"/><Relationship Id="rId4" Type="http://schemas.microsoft.com/office/2018/10/relationships/comments" Target="../comments/modernComment_29A_F2C866B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hyperlink" Target="https://connection.nwea.org/s/article/How-to-move-students-between-districts?language=en_US"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hyperlink" Target="https://cdn.education.ne.gov/wp-content/uploads/2021/01/NSCAS-Summative-and-Alternate-Accessibility-Manual-1-8-2021.pdf"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0.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22.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27.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28.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56.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hyperlink" Target="https://teach.mapnwea.org/impl/cap/SystemTechnologySummative.pdf" TargetMode="External"/><Relationship Id="rId4" Type="http://schemas.openxmlformats.org/officeDocument/2006/relationships/hyperlink" Target="https://securebrowser.state.nwea.or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hyperlink" Target="https://auth.nwea.org/adult/login"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hyperlink" Target="https://connection.nwea.org/s/nwea-news/assessment-coordinators-MCWPOBFLNXWJH3POGRQZM5Y2OQII?language=en_US" TargetMode="External"/><Relationship Id="rId4" Type="http://schemas.microsoft.com/office/2018/10/relationships/comments" Target="../comments/modernComment_295_F3C9231C.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4.png"/><Relationship Id="rId5"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 Id="rId4" Type="http://schemas.microsoft.com/office/2018/10/relationships/comments" Target="../comments/modernComment_145_5C46B72E.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hyperlink" Target="https://nscas-assess.state.nwea.org/inbrowser/index.html"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63.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5.xml"/><Relationship Id="rId1" Type="http://schemas.openxmlformats.org/officeDocument/2006/relationships/tags" Target="../tags/tag64.xml"/><Relationship Id="rId5" Type="http://schemas.openxmlformats.org/officeDocument/2006/relationships/hyperlink" Target="https://connection.nwea.org/s/nwea-news/map-growth-legacy-report-retirement-update-MCVGQFIMBY5JG3DJB2QP4K4UPGII?language=en_US" TargetMode="Externa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34.pn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70.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jpeg"/><Relationship Id="rId9"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48.pn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70.xml"/><Relationship Id="rId5" Type="http://schemas.openxmlformats.org/officeDocument/2006/relationships/image" Target="../media/image49.pn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1.xml"/><Relationship Id="rId5" Type="http://schemas.openxmlformats.org/officeDocument/2006/relationships/image" Target="../media/image50.pn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34.pn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77.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8" Type="http://schemas.openxmlformats.org/officeDocument/2006/relationships/hyperlink" Target="https://www.nwea.org/uploads/NSCAS-Accessibility-Manual.Nebraska_NWEA.pdf" TargetMode="External"/><Relationship Id="rId13" Type="http://schemas.openxmlformats.org/officeDocument/2006/relationships/image" Target="../media/image4.png"/><Relationship Id="rId3" Type="http://schemas.openxmlformats.org/officeDocument/2006/relationships/notesSlide" Target="../notesSlides/notesSlide85.xml"/><Relationship Id="rId7" Type="http://schemas.openxmlformats.org/officeDocument/2006/relationships/hyperlink" Target="https://www.nwea.org/uploads/NSCASSystemTechnologyGuide_NWEA_Guide.pdf" TargetMode="External"/><Relationship Id="rId12" Type="http://schemas.openxmlformats.org/officeDocument/2006/relationships/hyperlink" Target="https://www.nwea.org/uploads/NSCASReportsIntGuideEnglish_NWEA_Guide.pdf" TargetMode="External"/><Relationship Id="rId2" Type="http://schemas.openxmlformats.org/officeDocument/2006/relationships/slideLayout" Target="../slideLayouts/slideLayout12.xml"/><Relationship Id="rId1" Type="http://schemas.openxmlformats.org/officeDocument/2006/relationships/tags" Target="../tags/tag79.xml"/><Relationship Id="rId6" Type="http://schemas.openxmlformats.org/officeDocument/2006/relationships/hyperlink" Target="https://www.nwea.org/uploads/NSCASAssessCoordGuide.pdf" TargetMode="External"/><Relationship Id="rId11" Type="http://schemas.openxmlformats.org/officeDocument/2006/relationships/hyperlink" Target="https://www.nwea.org/uploads/NSCASChecklist.pdf" TargetMode="External"/><Relationship Id="rId5" Type="http://schemas.openxmlformats.org/officeDocument/2006/relationships/hyperlink" Target="https://nwea.force.com/nweaconnection/s/nebraska" TargetMode="External"/><Relationship Id="rId10" Type="http://schemas.openxmlformats.org/officeDocument/2006/relationships/hyperlink" Target="https://www.nwea.org/uploads/NSCAS-Growth-Scheduling-Guidance_NWEA_Guide.pdf" TargetMode="External"/><Relationship Id="rId4" Type="http://schemas.microsoft.com/office/2018/10/relationships/comments" Target="../comments/modernComment_1E8_48EF0989.xml"/><Relationship Id="rId9" Type="http://schemas.openxmlformats.org/officeDocument/2006/relationships/hyperlink" Target="https://www.nwea.org/uploads/NSCASUserStudentMgmtGuide_NWEA_Guide.pdf"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nwea.org/uploads/NSCASProctorGuideSpanish_NWEA_Guide.pdf" TargetMode="External"/><Relationship Id="rId13" Type="http://schemas.openxmlformats.org/officeDocument/2006/relationships/hyperlink" Target="https://cdn.nwea.org/docs/NE/NE2021_Spanish_MATH_Reference_Sheet.pdf" TargetMode="External"/><Relationship Id="rId3" Type="http://schemas.openxmlformats.org/officeDocument/2006/relationships/notesSlide" Target="../notesSlides/notesSlide86.xml"/><Relationship Id="rId7" Type="http://schemas.openxmlformats.org/officeDocument/2006/relationships/hyperlink" Target="https://www.nwea.org/uploads/NSCASProctorGuide_NWEA_English_Guide.pdf" TargetMode="External"/><Relationship Id="rId12" Type="http://schemas.openxmlformats.org/officeDocument/2006/relationships/hyperlink" Target="https://cdn.nwea.org/docs/NE/NE2021_MATH_Reference_Sheet.pdf" TargetMode="Externa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tags" Target="../tags/tag80.xml"/><Relationship Id="rId6" Type="http://schemas.openxmlformats.org/officeDocument/2006/relationships/hyperlink" Target="https://connection.nwea.org/s/nebraska-practice-tests" TargetMode="External"/><Relationship Id="rId11" Type="http://schemas.openxmlformats.org/officeDocument/2006/relationships/hyperlink" Target="https://assembly.nwea.org/Share/oeq7n32h5e2diad84jlhhlg1qn1ui06x" TargetMode="External"/><Relationship Id="rId5" Type="http://schemas.openxmlformats.org/officeDocument/2006/relationships/hyperlink" Target="https://nwea.force.com/nweaconnection/s/nebraska" TargetMode="External"/><Relationship Id="rId15" Type="http://schemas.openxmlformats.org/officeDocument/2006/relationships/hyperlink" Target="https://www.nwea.org/uploads/NSCASReportsIntParentGuideSpanish_NWEA_Guide_SP.pdf" TargetMode="External"/><Relationship Id="rId10"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 Id="rId4" Type="http://schemas.microsoft.com/office/2018/10/relationships/comments" Target="../comments/modernComment_2B1_69AAE034.xml"/><Relationship Id="rId9" Type="http://schemas.openxmlformats.org/officeDocument/2006/relationships/hyperlink" Target="http://www.desmos.com/state-pdfs/NE_Desmos_Calculators.pdf" TargetMode="External"/><Relationship Id="rId14" Type="http://schemas.openxmlformats.org/officeDocument/2006/relationships/hyperlink" Target="https://www.nwea.org/uploads/NSCASReportsIntParentGuideEnglish_NWEA_Guide.pdf"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2.xml"/><Relationship Id="rId1" Type="http://schemas.openxmlformats.org/officeDocument/2006/relationships/tags" Target="../tags/tag82.xml"/><Relationship Id="rId6" Type="http://schemas.openxmlformats.org/officeDocument/2006/relationships/image" Target="../media/image4.png"/><Relationship Id="rId5" Type="http://schemas.openxmlformats.org/officeDocument/2006/relationships/hyperlink" Target="mailto:NWEANebraska@nwea.org" TargetMode="External"/><Relationship Id="rId4" Type="http://schemas.openxmlformats.org/officeDocument/2006/relationships/hyperlink" Target="mailto:nde.stateassessment@nebrask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4" y="4684966"/>
            <a:ext cx="8778240" cy="1470025"/>
          </a:xfrm>
        </p:spPr>
        <p:txBody>
          <a:bodyPr>
            <a:normAutofit fontScale="90000"/>
          </a:bodyPr>
          <a:lstStyle/>
          <a:p>
            <a:r>
              <a:rPr lang="en-US" b="1">
                <a:solidFill>
                  <a:schemeClr val="accent1">
                    <a:lumMod val="75000"/>
                  </a:schemeClr>
                </a:solidFill>
                <a:latin typeface="Calibri"/>
                <a:cs typeface="Calibri"/>
              </a:rPr>
              <a:t>2024-2025 NSCAS Growth Fall/Winter Test Administration Training</a:t>
            </a:r>
            <a:endParaRPr lang="en-US">
              <a:solidFill>
                <a:schemeClr val="accent1">
                  <a:lumMod val="75000"/>
                </a:schemeClr>
              </a:solidFill>
              <a:latin typeface="Calibri"/>
              <a:cs typeface="Calibri"/>
            </a:endParaRPr>
          </a:p>
        </p:txBody>
      </p:sp>
      <p:sp>
        <p:nvSpPr>
          <p:cNvPr id="3" name="Subtitle 2"/>
          <p:cNvSpPr>
            <a:spLocks noGrp="1"/>
          </p:cNvSpPr>
          <p:nvPr>
            <p:ph type="subTitle" idx="1"/>
          </p:nvPr>
        </p:nvSpPr>
        <p:spPr>
          <a:xfrm>
            <a:off x="1371600" y="6227722"/>
            <a:ext cx="6400800" cy="505493"/>
          </a:xfrm>
        </p:spPr>
        <p:txBody>
          <a:bodyPr vert="horz" lIns="91440" tIns="45720" rIns="91440" bIns="45720" rtlCol="0" anchor="t">
            <a:normAutofit/>
          </a:bodyPr>
          <a:lstStyle/>
          <a:p>
            <a:r>
              <a:rPr lang="en-US" sz="2500">
                <a:latin typeface="Calibri"/>
                <a:cs typeface="Calibri"/>
              </a:rPr>
              <a:t>July 2024</a:t>
            </a:r>
          </a:p>
        </p:txBody>
      </p:sp>
      <p:pic>
        <p:nvPicPr>
          <p:cNvPr id="6" name="Picture 5">
            <a:extLst>
              <a:ext uri="{FF2B5EF4-FFF2-40B4-BE49-F238E27FC236}">
                <a16:creationId xmlns:a16="http://schemas.microsoft.com/office/drawing/2014/main" id="{77B53DFC-2483-46D0-B379-E7BE55AF74E8}"/>
              </a:ext>
            </a:extLst>
          </p:cNvPr>
          <p:cNvPicPr>
            <a:picLocks noChangeAspect="1"/>
          </p:cNvPicPr>
          <p:nvPr/>
        </p:nvPicPr>
        <p:blipFill>
          <a:blip r:embed="rId5"/>
          <a:stretch>
            <a:fillRect/>
          </a:stretch>
        </p:blipFill>
        <p:spPr>
          <a:xfrm>
            <a:off x="2082010" y="3498395"/>
            <a:ext cx="5219117" cy="1048152"/>
          </a:xfrm>
          <a:prstGeom prst="rect">
            <a:avLst/>
          </a:prstGeom>
        </p:spPr>
      </p:pic>
    </p:spTree>
    <p:custDataLst>
      <p:tags r:id="rId1"/>
    </p:custDataLst>
    <p:extLst>
      <p:ext uri="{BB962C8B-B14F-4D97-AF65-F5344CB8AC3E}">
        <p14:creationId xmlns:p14="http://schemas.microsoft.com/office/powerpoint/2010/main" val="406234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37144"/>
            <a:ext cx="8118591" cy="486099"/>
          </a:xfrm>
        </p:spPr>
        <p:txBody>
          <a:bodyPr>
            <a:normAutofit fontScale="90000"/>
          </a:bodyPr>
          <a:lstStyle/>
          <a:p>
            <a:r>
              <a:rPr lang="en-US">
                <a:solidFill>
                  <a:schemeClr val="bg1"/>
                </a:solidFill>
                <a:latin typeface="Calibri"/>
                <a:cs typeface="Calibri"/>
              </a:rPr>
              <a:t>Technology Readiness </a:t>
            </a:r>
          </a:p>
        </p:txBody>
      </p:sp>
      <p:sp>
        <p:nvSpPr>
          <p:cNvPr id="3" name="Text Placeholder 2"/>
          <p:cNvSpPr>
            <a:spLocks noGrp="1"/>
          </p:cNvSpPr>
          <p:nvPr>
            <p:ph type="body" sz="quarter" idx="24"/>
          </p:nvPr>
        </p:nvSpPr>
        <p:spPr>
          <a:xfrm>
            <a:off x="523875" y="1945101"/>
            <a:ext cx="8374798" cy="4730171"/>
          </a:xfrm>
        </p:spPr>
        <p:txBody>
          <a:bodyPr vert="horz" lIns="68580" tIns="34290" rIns="68580" bIns="34290" rtlCol="0" anchor="t">
            <a:normAutofit lnSpcReduction="10000"/>
          </a:bodyPr>
          <a:lstStyle/>
          <a:p>
            <a:pPr marL="345440" indent="-345440"/>
            <a:r>
              <a:rPr lang="en-US" sz="2800">
                <a:latin typeface="Calibri"/>
                <a:cs typeface="Calibri"/>
              </a:rPr>
              <a:t>System and Technology Guide</a:t>
            </a:r>
            <a:r>
              <a:rPr lang="en-US" sz="2800" i="1">
                <a:latin typeface="Calibri"/>
                <a:cs typeface="Calibri"/>
              </a:rPr>
              <a:t> </a:t>
            </a:r>
          </a:p>
          <a:p>
            <a:pPr marL="745490" lvl="1" indent="-345440"/>
            <a:r>
              <a:rPr lang="en-US" sz="2400">
                <a:latin typeface="Calibri"/>
                <a:cs typeface="Calibri"/>
              </a:rPr>
              <a:t>Navigating the NSCAS Growth Platform (Acacia) </a:t>
            </a:r>
          </a:p>
          <a:p>
            <a:pPr marL="745490" lvl="1" indent="-345440"/>
            <a:r>
              <a:rPr lang="en-US" sz="2400">
                <a:latin typeface="Calibri"/>
                <a:cs typeface="Calibri"/>
              </a:rPr>
              <a:t>IT Readiness</a:t>
            </a:r>
            <a:endParaRPr lang="en-US">
              <a:latin typeface="Calibri"/>
              <a:cs typeface="Calibri"/>
            </a:endParaRPr>
          </a:p>
          <a:p>
            <a:pPr marL="745490" lvl="1" indent="-345440"/>
            <a:r>
              <a:rPr lang="en-US" sz="2400">
                <a:latin typeface="Calibri"/>
                <a:cs typeface="Calibri"/>
              </a:rPr>
              <a:t>Network and System Requirements</a:t>
            </a:r>
            <a:endParaRPr lang="en-US">
              <a:latin typeface="Calibri"/>
              <a:cs typeface="Calibri"/>
            </a:endParaRPr>
          </a:p>
          <a:p>
            <a:pPr marL="745490" lvl="1" indent="-345440"/>
            <a:r>
              <a:rPr lang="en-US" sz="2400">
                <a:latin typeface="Calibri"/>
                <a:cs typeface="Calibri"/>
              </a:rPr>
              <a:t>State Solution Secure Browser installations</a:t>
            </a:r>
            <a:endParaRPr lang="en-US">
              <a:latin typeface="Calibri"/>
              <a:cs typeface="Calibri"/>
            </a:endParaRPr>
          </a:p>
          <a:p>
            <a:pPr marL="457200" lvl="1" indent="0">
              <a:buNone/>
            </a:pPr>
            <a:endParaRPr lang="en-US" sz="2400">
              <a:latin typeface="Calibri"/>
              <a:cs typeface="Calibri"/>
            </a:endParaRPr>
          </a:p>
          <a:p>
            <a:pPr marL="345440" indent="-345440"/>
            <a:r>
              <a:rPr lang="en-US" sz="2800">
                <a:latin typeface="Calibri"/>
                <a:cs typeface="Calibri"/>
              </a:rPr>
              <a:t>Online Readiness Check</a:t>
            </a:r>
          </a:p>
          <a:p>
            <a:pPr marL="745490" lvl="1" indent="-345440"/>
            <a:r>
              <a:rPr lang="en-US" sz="2400">
                <a:latin typeface="Calibri"/>
                <a:cs typeface="Calibri"/>
              </a:rPr>
              <a:t>Upon launching the secure browser</a:t>
            </a:r>
          </a:p>
          <a:p>
            <a:pPr marL="745490" lvl="1" indent="-345440"/>
            <a:r>
              <a:rPr lang="en-US" sz="2400">
                <a:latin typeface="Calibri"/>
                <a:cs typeface="Calibri"/>
              </a:rPr>
              <a:t>Additional site available for checks</a:t>
            </a:r>
          </a:p>
          <a:p>
            <a:pPr marL="400050" lvl="1" indent="0">
              <a:buNone/>
            </a:pPr>
            <a:endParaRPr lang="en-US" sz="2400">
              <a:solidFill>
                <a:srgbClr val="1F1646"/>
              </a:solidFill>
            </a:endParaRPr>
          </a:p>
          <a:p>
            <a:pPr marL="745490" lvl="1" indent="-345440"/>
            <a:endParaRPr lang="en-US" sz="2400">
              <a:solidFill>
                <a:srgbClr val="1F1646"/>
              </a:solidFill>
            </a:endParaRPr>
          </a:p>
          <a:p>
            <a:pPr marL="0" lvl="0" indent="0">
              <a:spcBef>
                <a:spcPts val="0"/>
              </a:spcBef>
              <a:spcAft>
                <a:spcPts val="0"/>
              </a:spcAft>
              <a:buNone/>
            </a:pPr>
            <a:endParaRPr lang="en-US" sz="1600" i="1">
              <a:ea typeface="+mn-lt"/>
              <a:cs typeface="+mn-lt"/>
            </a:endParaRPr>
          </a:p>
          <a:p>
            <a:pPr marL="345440" indent="-345440"/>
            <a:endParaRPr lang="en-US">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7354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C7D7-68B1-420B-B0DB-567BF175812D}"/>
              </a:ext>
            </a:extLst>
          </p:cNvPr>
          <p:cNvSpPr>
            <a:spLocks noGrp="1"/>
          </p:cNvSpPr>
          <p:nvPr>
            <p:ph type="title"/>
          </p:nvPr>
        </p:nvSpPr>
        <p:spPr>
          <a:xfrm>
            <a:off x="1233139" y="332659"/>
            <a:ext cx="8118591" cy="486099"/>
          </a:xfrm>
        </p:spPr>
        <p:txBody>
          <a:bodyPr>
            <a:normAutofit fontScale="90000"/>
          </a:bodyPr>
          <a:lstStyle/>
          <a:p>
            <a:r>
              <a:rPr lang="en-US">
                <a:solidFill>
                  <a:schemeClr val="bg1"/>
                </a:solidFill>
                <a:latin typeface="Calibri"/>
                <a:cs typeface="Calibri"/>
              </a:rPr>
              <a:t>Online Readiness Checker</a:t>
            </a:r>
          </a:p>
        </p:txBody>
      </p:sp>
      <p:sp>
        <p:nvSpPr>
          <p:cNvPr id="4" name="Text Placeholder 2">
            <a:extLst>
              <a:ext uri="{FF2B5EF4-FFF2-40B4-BE49-F238E27FC236}">
                <a16:creationId xmlns:a16="http://schemas.microsoft.com/office/drawing/2014/main" id="{C48C3D58-3E2A-4ECE-9504-B4734F80D014}"/>
              </a:ext>
            </a:extLst>
          </p:cNvPr>
          <p:cNvSpPr>
            <a:spLocks noGrp="1"/>
          </p:cNvSpPr>
          <p:nvPr>
            <p:ph type="body" sz="quarter" idx="24"/>
          </p:nvPr>
        </p:nvSpPr>
        <p:spPr>
          <a:xfrm>
            <a:off x="514022" y="5935747"/>
            <a:ext cx="8384651" cy="739525"/>
          </a:xfrm>
        </p:spPr>
        <p:txBody>
          <a:bodyPr vert="horz" lIns="68580" tIns="34290" rIns="68580" bIns="34290" rtlCol="0" anchor="t">
            <a:normAutofit/>
          </a:bodyPr>
          <a:lstStyle/>
          <a:p>
            <a:pPr marL="0" indent="0">
              <a:spcBef>
                <a:spcPts val="0"/>
              </a:spcBef>
              <a:spcAft>
                <a:spcPts val="0"/>
              </a:spcAft>
              <a:buNone/>
            </a:pPr>
            <a:r>
              <a:rPr lang="en-US" sz="1650" b="1">
                <a:solidFill>
                  <a:srgbClr val="1F1646"/>
                </a:solidFill>
                <a:latin typeface="Calibri"/>
                <a:cs typeface="Calibri"/>
              </a:rPr>
              <a:t>Re</a:t>
            </a:r>
            <a:r>
              <a:rPr lang="en-US" sz="1600" b="1">
                <a:solidFill>
                  <a:srgbClr val="1F1646"/>
                </a:solidFill>
                <a:latin typeface="Calibri"/>
                <a:cs typeface="Calibri"/>
              </a:rPr>
              <a:t>source</a:t>
            </a:r>
            <a:r>
              <a:rPr lang="en-US" sz="1600">
                <a:solidFill>
                  <a:srgbClr val="1F1646"/>
                </a:solidFill>
                <a:latin typeface="Calibri"/>
                <a:cs typeface="Calibri"/>
              </a:rPr>
              <a:t>: Online Readiness Checker</a:t>
            </a:r>
            <a:endParaRPr lang="en-US" sz="1600" i="1">
              <a:solidFill>
                <a:srgbClr val="1F1646"/>
              </a:solidFill>
              <a:latin typeface="Calibri"/>
              <a:cs typeface="Calibri"/>
            </a:endParaRPr>
          </a:p>
          <a:p>
            <a:pPr marL="0" indent="0">
              <a:spcBef>
                <a:spcPts val="0"/>
              </a:spcBef>
              <a:spcAft>
                <a:spcPts val="0"/>
              </a:spcAft>
              <a:buNone/>
            </a:pPr>
            <a:r>
              <a:rPr lang="en-US" sz="1600" b="1">
                <a:solidFill>
                  <a:srgbClr val="1F1646"/>
                </a:solidFill>
                <a:latin typeface="Calibri"/>
                <a:cs typeface="Calibri"/>
              </a:rPr>
              <a:t>Location</a:t>
            </a:r>
            <a:r>
              <a:rPr lang="en-US" sz="1600">
                <a:solidFill>
                  <a:srgbClr val="1F1646"/>
                </a:solidFill>
                <a:latin typeface="Calibri"/>
                <a:cs typeface="Calibri"/>
              </a:rPr>
              <a:t>:</a:t>
            </a:r>
            <a:r>
              <a:rPr lang="en-US" sz="1600">
                <a:solidFill>
                  <a:srgbClr val="1F1646"/>
                </a:solidFill>
              </a:rPr>
              <a:t> </a:t>
            </a:r>
            <a:r>
              <a:rPr lang="en-US" sz="1600">
                <a:ea typeface="+mn-lt"/>
                <a:cs typeface="+mn-lt"/>
                <a:hlinkClick r:id="rId4"/>
              </a:rPr>
              <a:t>https://securebrowser.state.nwea.org</a:t>
            </a:r>
          </a:p>
          <a:p>
            <a:pPr marL="0" indent="0">
              <a:spcBef>
                <a:spcPts val="0"/>
              </a:spcBef>
              <a:spcAft>
                <a:spcPts val="0"/>
              </a:spcAft>
              <a:buNone/>
            </a:pPr>
            <a:endParaRPr lang="en-US" sz="1600">
              <a:cs typeface="Arial"/>
            </a:endParaRPr>
          </a:p>
          <a:p>
            <a:pPr marL="345440" indent="-345440"/>
            <a:endParaRPr lang="en-US">
              <a:cs typeface="Arial"/>
            </a:endParaRPr>
          </a:p>
        </p:txBody>
      </p:sp>
      <p:pic>
        <p:nvPicPr>
          <p:cNvPr id="3" name="Picture 2" descr="A screenshot of a computer&#10;&#10;Description automatically generated">
            <a:extLst>
              <a:ext uri="{FF2B5EF4-FFF2-40B4-BE49-F238E27FC236}">
                <a16:creationId xmlns:a16="http://schemas.microsoft.com/office/drawing/2014/main" id="{9E9C6852-8BEB-A42C-E3C3-06B3A9D2B6AD}"/>
              </a:ext>
            </a:extLst>
          </p:cNvPr>
          <p:cNvPicPr>
            <a:picLocks noChangeAspect="1"/>
          </p:cNvPicPr>
          <p:nvPr/>
        </p:nvPicPr>
        <p:blipFill>
          <a:blip r:embed="rId5"/>
          <a:stretch>
            <a:fillRect/>
          </a:stretch>
        </p:blipFill>
        <p:spPr>
          <a:xfrm>
            <a:off x="1404000" y="1470902"/>
            <a:ext cx="6498000" cy="4240196"/>
          </a:xfrm>
          <a:prstGeom prst="rect">
            <a:avLst/>
          </a:prstGeom>
        </p:spPr>
      </p:pic>
    </p:spTree>
    <p:custDataLst>
      <p:tags r:id="rId1"/>
    </p:custDataLst>
    <p:extLst>
      <p:ext uri="{BB962C8B-B14F-4D97-AF65-F5344CB8AC3E}">
        <p14:creationId xmlns:p14="http://schemas.microsoft.com/office/powerpoint/2010/main" val="303254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685800" y="2509803"/>
            <a:ext cx="7772400" cy="1470025"/>
          </a:xfrm>
        </p:spPr>
        <p:txBody>
          <a:bodyPr>
            <a:normAutofit fontScale="90000"/>
          </a:bodyPr>
          <a:lstStyle/>
          <a:p>
            <a:r>
              <a:rPr lang="en-US">
                <a:latin typeface="Calibri"/>
                <a:cs typeface="Calibri"/>
              </a:rPr>
              <a:t>NSCAS Growth Assessment Management </a:t>
            </a:r>
            <a:br>
              <a:rPr lang="en-US">
                <a:latin typeface="Calibri"/>
              </a:rPr>
            </a:br>
            <a:r>
              <a:rPr lang="en-US">
                <a:latin typeface="Calibri"/>
                <a:cs typeface="Calibri"/>
              </a:rPr>
              <a:t>(Acacia Platform)</a:t>
            </a:r>
            <a:br>
              <a:rPr lang="en-US"/>
            </a:br>
            <a:br>
              <a:rPr lang="en-US"/>
            </a:br>
            <a:endParaRPr lang="en-US"/>
          </a:p>
        </p:txBody>
      </p:sp>
    </p:spTree>
    <p:custDataLst>
      <p:tags r:id="rId1"/>
    </p:custDataLst>
    <p:extLst>
      <p:ext uri="{BB962C8B-B14F-4D97-AF65-F5344CB8AC3E}">
        <p14:creationId xmlns:p14="http://schemas.microsoft.com/office/powerpoint/2010/main" val="31765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300">
                <a:latin typeface="Calibri"/>
                <a:cs typeface="Calibri"/>
              </a:rPr>
              <a:t>Single-sign on connects your access from the Comprehensive Assessment Platform (MAP Growth) to the NSCAS Growth Platform (Acacia).</a:t>
            </a:r>
          </a:p>
          <a:p>
            <a:pPr lvl="1"/>
            <a:r>
              <a:rPr lang="en-US" sz="2300">
                <a:latin typeface="Calibri"/>
                <a:cs typeface="Calibri"/>
              </a:rPr>
              <a:t>Use the same MAP Growth Username / Password.</a:t>
            </a:r>
          </a:p>
          <a:p>
            <a:pPr marL="745490" lvl="1" indent="-345440"/>
            <a:r>
              <a:rPr lang="en-US" sz="2300">
                <a:latin typeface="Calibri"/>
                <a:cs typeface="Calibri"/>
              </a:rPr>
              <a:t>User roles will be managed through CAP.</a:t>
            </a:r>
          </a:p>
          <a:p>
            <a:pPr marL="745490" lvl="1" indent="-345440"/>
            <a:r>
              <a:rPr lang="en-US" sz="2300">
                <a:latin typeface="Calibri"/>
                <a:cs typeface="Calibri"/>
              </a:rPr>
              <a:t>Same role titles in CAP and the NSCAS Platform, different permissions.</a:t>
            </a:r>
          </a:p>
          <a:p>
            <a:pPr marL="745490" lvl="1" indent="-345440"/>
            <a:r>
              <a:rPr lang="en-US" sz="2300">
                <a:latin typeface="Calibri"/>
                <a:cs typeface="Calibri"/>
              </a:rPr>
              <a:t>After logging into CAP, users will see the NSCAS link.</a:t>
            </a:r>
            <a:endParaRPr lang="en-US" sz="2000">
              <a:latin typeface="Calibri"/>
              <a:ea typeface="+mn-lt"/>
              <a:cs typeface="Calibri"/>
            </a:endParaRPr>
          </a:p>
          <a:p>
            <a:pPr marL="400050" lvl="1" indent="0">
              <a:buNone/>
            </a:pPr>
            <a:endParaRPr lang="en-US" sz="2000">
              <a:ea typeface="+mn-lt"/>
              <a:cs typeface="+mn-lt"/>
            </a:endParaRPr>
          </a:p>
          <a:p>
            <a:pPr marL="0" indent="0">
              <a:spcBef>
                <a:spcPts val="0"/>
              </a:spcBef>
              <a:spcAft>
                <a:spcPts val="0"/>
              </a:spcAft>
              <a:buNone/>
            </a:pPr>
            <a:endParaRPr lang="en-US" sz="1700">
              <a:ea typeface="+mn-lt"/>
              <a:cs typeface="+mn-lt"/>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252439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pic>
        <p:nvPicPr>
          <p:cNvPr id="5" name="Picture 4">
            <a:extLst>
              <a:ext uri="{FF2B5EF4-FFF2-40B4-BE49-F238E27FC236}">
                <a16:creationId xmlns:a16="http://schemas.microsoft.com/office/drawing/2014/main" id="{BD369CF1-279D-946A-19C1-3FF656476064}"/>
              </a:ext>
            </a:extLst>
          </p:cNvPr>
          <p:cNvPicPr>
            <a:picLocks noChangeAspect="1"/>
          </p:cNvPicPr>
          <p:nvPr/>
        </p:nvPicPr>
        <p:blipFill>
          <a:blip r:embed="rId4"/>
          <a:stretch>
            <a:fillRect/>
          </a:stretch>
        </p:blipFill>
        <p:spPr>
          <a:xfrm>
            <a:off x="340468" y="1477682"/>
            <a:ext cx="8365787" cy="5380317"/>
          </a:xfrm>
          <a:prstGeom prst="rect">
            <a:avLst/>
          </a:prstGeom>
        </p:spPr>
      </p:pic>
      <p:sp>
        <p:nvSpPr>
          <p:cNvPr id="6" name="Rectangle 5">
            <a:extLst>
              <a:ext uri="{FF2B5EF4-FFF2-40B4-BE49-F238E27FC236}">
                <a16:creationId xmlns:a16="http://schemas.microsoft.com/office/drawing/2014/main" id="{D07104BC-A75B-4AC4-A881-F27C9D76209D}"/>
              </a:ext>
            </a:extLst>
          </p:cNvPr>
          <p:cNvSpPr/>
          <p:nvPr/>
        </p:nvSpPr>
        <p:spPr>
          <a:xfrm>
            <a:off x="557581" y="3807927"/>
            <a:ext cx="2273168" cy="81271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CEEF9-A845-6460-BD32-4D1014431C42}"/>
              </a:ext>
            </a:extLst>
          </p:cNvPr>
          <p:cNvSpPr/>
          <p:nvPr/>
        </p:nvSpPr>
        <p:spPr>
          <a:xfrm>
            <a:off x="5614299" y="2092616"/>
            <a:ext cx="1156151" cy="27120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grpSp>
        <p:nvGrpSpPr>
          <p:cNvPr id="8" name="Group 7">
            <a:extLst>
              <a:ext uri="{FF2B5EF4-FFF2-40B4-BE49-F238E27FC236}">
                <a16:creationId xmlns:a16="http://schemas.microsoft.com/office/drawing/2014/main" id="{2AAFADF8-461E-331B-7DA0-F9AEAD825723}"/>
              </a:ext>
            </a:extLst>
          </p:cNvPr>
          <p:cNvGrpSpPr/>
          <p:nvPr/>
        </p:nvGrpSpPr>
        <p:grpSpPr>
          <a:xfrm>
            <a:off x="125537" y="1771537"/>
            <a:ext cx="8842973" cy="4259810"/>
            <a:chOff x="301027" y="2002444"/>
            <a:chExt cx="8842973" cy="4259810"/>
          </a:xfrm>
        </p:grpSpPr>
        <p:pic>
          <p:nvPicPr>
            <p:cNvPr id="5" name="Picture 4">
              <a:extLst>
                <a:ext uri="{FF2B5EF4-FFF2-40B4-BE49-F238E27FC236}">
                  <a16:creationId xmlns:a16="http://schemas.microsoft.com/office/drawing/2014/main" id="{6A46BB12-D430-8CD9-1403-D4711D59C935}"/>
                </a:ext>
              </a:extLst>
            </p:cNvPr>
            <p:cNvPicPr>
              <a:picLocks noChangeAspect="1"/>
            </p:cNvPicPr>
            <p:nvPr/>
          </p:nvPicPr>
          <p:blipFill>
            <a:blip r:embed="rId4"/>
            <a:stretch>
              <a:fillRect/>
            </a:stretch>
          </p:blipFill>
          <p:spPr>
            <a:xfrm>
              <a:off x="301027" y="2002444"/>
              <a:ext cx="8842973" cy="4259810"/>
            </a:xfrm>
            <a:prstGeom prst="rect">
              <a:avLst/>
            </a:prstGeom>
          </p:spPr>
        </p:pic>
        <p:pic>
          <p:nvPicPr>
            <p:cNvPr id="7" name="Picture 6">
              <a:extLst>
                <a:ext uri="{FF2B5EF4-FFF2-40B4-BE49-F238E27FC236}">
                  <a16:creationId xmlns:a16="http://schemas.microsoft.com/office/drawing/2014/main" id="{2B24D695-629B-BAC5-0756-A581345178AD}"/>
                </a:ext>
              </a:extLst>
            </p:cNvPr>
            <p:cNvPicPr>
              <a:picLocks noChangeAspect="1"/>
            </p:cNvPicPr>
            <p:nvPr/>
          </p:nvPicPr>
          <p:blipFill>
            <a:blip r:embed="rId5"/>
            <a:stretch>
              <a:fillRect/>
            </a:stretch>
          </p:blipFill>
          <p:spPr>
            <a:xfrm>
              <a:off x="8395856" y="2346036"/>
              <a:ext cx="748144" cy="203160"/>
            </a:xfrm>
            <a:prstGeom prst="rect">
              <a:avLst/>
            </a:prstGeom>
          </p:spPr>
        </p:pic>
      </p:grpSp>
    </p:spTree>
    <p:custDataLst>
      <p:tags r:id="rId1"/>
    </p:custDataLst>
    <p:extLst>
      <p:ext uri="{BB962C8B-B14F-4D97-AF65-F5344CB8AC3E}">
        <p14:creationId xmlns:p14="http://schemas.microsoft.com/office/powerpoint/2010/main" val="389273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341" y="372454"/>
            <a:ext cx="8118591" cy="364574"/>
          </a:xfrm>
        </p:spPr>
        <p:txBody>
          <a:bodyPr>
            <a:noAutofit/>
          </a:bodyPr>
          <a:lstStyle/>
          <a:p>
            <a:r>
              <a:rPr lang="en-US" sz="3200">
                <a:solidFill>
                  <a:schemeClr val="bg1"/>
                </a:solidFill>
                <a:latin typeface="Calibri"/>
                <a:cs typeface="Calibri"/>
              </a:rPr>
              <a:t>NSCAS Growth Tasks</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8" name="Table 7">
            <a:extLst>
              <a:ext uri="{FF2B5EF4-FFF2-40B4-BE49-F238E27FC236}">
                <a16:creationId xmlns:a16="http://schemas.microsoft.com/office/drawing/2014/main" id="{5D4B18C7-01CE-B31B-BF5A-5C8C87A84172}"/>
              </a:ext>
            </a:extLst>
          </p:cNvPr>
          <p:cNvGraphicFramePr>
            <a:graphicFrameLocks noGrp="1"/>
          </p:cNvGraphicFramePr>
          <p:nvPr>
            <p:extLst>
              <p:ext uri="{D42A27DB-BD31-4B8C-83A1-F6EECF244321}">
                <p14:modId xmlns:p14="http://schemas.microsoft.com/office/powerpoint/2010/main" val="1518204626"/>
              </p:ext>
            </p:extLst>
          </p:nvPr>
        </p:nvGraphicFramePr>
        <p:xfrm>
          <a:off x="1034142" y="1842795"/>
          <a:ext cx="7085706" cy="2946399"/>
        </p:xfrm>
        <a:graphic>
          <a:graphicData uri="http://schemas.openxmlformats.org/drawingml/2006/table">
            <a:tbl>
              <a:tblPr firstRow="1" bandRow="1">
                <a:tableStyleId>{5C22544A-7EE6-4342-B048-85BDC9FD1C3A}</a:tableStyleId>
              </a:tblPr>
              <a:tblGrid>
                <a:gridCol w="4048817">
                  <a:extLst>
                    <a:ext uri="{9D8B030D-6E8A-4147-A177-3AD203B41FA5}">
                      <a16:colId xmlns:a16="http://schemas.microsoft.com/office/drawing/2014/main" val="3811126217"/>
                    </a:ext>
                  </a:extLst>
                </a:gridCol>
                <a:gridCol w="3036889">
                  <a:extLst>
                    <a:ext uri="{9D8B030D-6E8A-4147-A177-3AD203B41FA5}">
                      <a16:colId xmlns:a16="http://schemas.microsoft.com/office/drawing/2014/main" val="1500741896"/>
                    </a:ext>
                  </a:extLst>
                </a:gridCol>
              </a:tblGrid>
              <a:tr h="370840">
                <a:tc>
                  <a:txBody>
                    <a:bodyPr/>
                    <a:lstStyle/>
                    <a:p>
                      <a:r>
                        <a:rPr lang="en-US">
                          <a:latin typeface="Calibri"/>
                        </a:rPr>
                        <a:t>MAP Growth Tasks</a:t>
                      </a:r>
                    </a:p>
                  </a:txBody>
                  <a:tcPr/>
                </a:tc>
                <a:tc>
                  <a:txBody>
                    <a:bodyPr/>
                    <a:lstStyle/>
                    <a:p>
                      <a:r>
                        <a:rPr lang="en-US">
                          <a:latin typeface="Calibri"/>
                        </a:rPr>
                        <a:t>Acacia Tasks</a:t>
                      </a:r>
                    </a:p>
                  </a:txBody>
                  <a:tcPr/>
                </a:tc>
                <a:extLst>
                  <a:ext uri="{0D108BD9-81ED-4DB2-BD59-A6C34878D82A}">
                    <a16:rowId xmlns:a16="http://schemas.microsoft.com/office/drawing/2014/main" val="2174054550"/>
                  </a:ext>
                </a:extLst>
              </a:tr>
              <a:tr h="370840">
                <a:tc>
                  <a:txBody>
                    <a:bodyPr/>
                    <a:lstStyle/>
                    <a:p>
                      <a:r>
                        <a:rPr lang="en-US" sz="1400">
                          <a:latin typeface="Calibri"/>
                        </a:rPr>
                        <a:t>Import Student Rosters to MAP Growth</a:t>
                      </a:r>
                    </a:p>
                  </a:txBody>
                  <a:tcPr/>
                </a:tc>
                <a:tc>
                  <a:txBody>
                    <a:bodyPr/>
                    <a:lstStyle/>
                    <a:p>
                      <a:r>
                        <a:rPr lang="en-US" sz="1400">
                          <a:latin typeface="Calibri"/>
                        </a:rPr>
                        <a:t>Update/add additional student information like accommodations and NTCs via upload of the Registration Report</a:t>
                      </a:r>
                    </a:p>
                  </a:txBody>
                  <a:tcPr/>
                </a:tc>
                <a:extLst>
                  <a:ext uri="{0D108BD9-81ED-4DB2-BD59-A6C34878D82A}">
                    <a16:rowId xmlns:a16="http://schemas.microsoft.com/office/drawing/2014/main" val="332256818"/>
                  </a:ext>
                </a:extLst>
              </a:tr>
              <a:tr h="370840">
                <a:tc>
                  <a:txBody>
                    <a:bodyPr/>
                    <a:lstStyle/>
                    <a:p>
                      <a:r>
                        <a:rPr lang="en-US" sz="1400">
                          <a:latin typeface="Calibri"/>
                        </a:rPr>
                        <a:t>Ensure instructors have rostered classes in MAP Growth</a:t>
                      </a:r>
                    </a:p>
                  </a:txBody>
                  <a:tcPr/>
                </a:tc>
                <a:tc>
                  <a:txBody>
                    <a:bodyPr/>
                    <a:lstStyle/>
                    <a:p>
                      <a:r>
                        <a:rPr lang="en-US" sz="1400">
                          <a:latin typeface="Calibri"/>
                        </a:rPr>
                        <a:t>Print Test Tickets</a:t>
                      </a:r>
                    </a:p>
                  </a:txBody>
                  <a:tcPr/>
                </a:tc>
                <a:extLst>
                  <a:ext uri="{0D108BD9-81ED-4DB2-BD59-A6C34878D82A}">
                    <a16:rowId xmlns:a16="http://schemas.microsoft.com/office/drawing/2014/main" val="1835679821"/>
                  </a:ext>
                </a:extLst>
              </a:tr>
              <a:tr h="370840">
                <a:tc>
                  <a:txBody>
                    <a:bodyPr/>
                    <a:lstStyle/>
                    <a:p>
                      <a:endParaRPr lang="en-US" sz="1400">
                        <a:latin typeface="Calibri"/>
                      </a:endParaRPr>
                    </a:p>
                  </a:txBody>
                  <a:tcPr/>
                </a:tc>
                <a:tc>
                  <a:txBody>
                    <a:bodyPr/>
                    <a:lstStyle/>
                    <a:p>
                      <a:r>
                        <a:rPr lang="en-US" sz="1400">
                          <a:latin typeface="Calibri"/>
                        </a:rPr>
                        <a:t>Monitor Student Progress</a:t>
                      </a:r>
                    </a:p>
                  </a:txBody>
                  <a:tcPr/>
                </a:tc>
                <a:extLst>
                  <a:ext uri="{0D108BD9-81ED-4DB2-BD59-A6C34878D82A}">
                    <a16:rowId xmlns:a16="http://schemas.microsoft.com/office/drawing/2014/main" val="658128849"/>
                  </a:ext>
                </a:extLst>
              </a:tr>
              <a:tr h="370840">
                <a:tc>
                  <a:txBody>
                    <a:bodyPr/>
                    <a:lstStyle/>
                    <a:p>
                      <a:endParaRPr lang="en-US" sz="1400">
                        <a:latin typeface="Calibri"/>
                      </a:endParaRPr>
                    </a:p>
                  </a:txBody>
                  <a:tcPr/>
                </a:tc>
                <a:tc>
                  <a:txBody>
                    <a:bodyPr/>
                    <a:lstStyle/>
                    <a:p>
                      <a:r>
                        <a:rPr lang="en-US" sz="1400">
                          <a:latin typeface="Calibri"/>
                        </a:rPr>
                        <a:t>Access Reports</a:t>
                      </a:r>
                    </a:p>
                  </a:txBody>
                  <a:tcPr/>
                </a:tc>
                <a:extLst>
                  <a:ext uri="{0D108BD9-81ED-4DB2-BD59-A6C34878D82A}">
                    <a16:rowId xmlns:a16="http://schemas.microsoft.com/office/drawing/2014/main" val="4033980747"/>
                  </a:ext>
                </a:extLst>
              </a:tr>
              <a:tr h="370839">
                <a:tc>
                  <a:txBody>
                    <a:bodyPr/>
                    <a:lstStyle/>
                    <a:p>
                      <a:pPr lvl="0">
                        <a:buNone/>
                      </a:pPr>
                      <a:endParaRPr lang="en-US" sz="1400">
                        <a:latin typeface="Calibri"/>
                      </a:endParaRPr>
                    </a:p>
                  </a:txBody>
                  <a:tcPr/>
                </a:tc>
                <a:tc>
                  <a:txBody>
                    <a:bodyPr/>
                    <a:lstStyle/>
                    <a:p>
                      <a:pPr lvl="0">
                        <a:buNone/>
                      </a:pPr>
                      <a:r>
                        <a:rPr lang="en-US" sz="1400">
                          <a:latin typeface="Calibri"/>
                        </a:rPr>
                        <a:t>Data Clean Up</a:t>
                      </a:r>
                    </a:p>
                  </a:txBody>
                  <a:tcPr/>
                </a:tc>
                <a:extLst>
                  <a:ext uri="{0D108BD9-81ED-4DB2-BD59-A6C34878D82A}">
                    <a16:rowId xmlns:a16="http://schemas.microsoft.com/office/drawing/2014/main" val="3109534714"/>
                  </a:ext>
                </a:extLst>
              </a:tr>
            </a:tbl>
          </a:graphicData>
        </a:graphic>
      </p:graphicFrame>
    </p:spTree>
    <p:custDataLst>
      <p:tags r:id="rId1"/>
    </p:custDataLst>
    <p:extLst>
      <p:ext uri="{BB962C8B-B14F-4D97-AF65-F5344CB8AC3E}">
        <p14:creationId xmlns:p14="http://schemas.microsoft.com/office/powerpoint/2010/main" val="25166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NSCAS Assessment Management</a:t>
            </a:r>
            <a:br>
              <a:rPr lang="en-US">
                <a:latin typeface="Calibri"/>
              </a:rPr>
            </a:br>
            <a:r>
              <a:rPr lang="en-US">
                <a:latin typeface="Calibri"/>
                <a:cs typeface="Calibri"/>
              </a:rPr>
              <a:t>Rostering</a:t>
            </a:r>
          </a:p>
        </p:txBody>
      </p:sp>
    </p:spTree>
    <p:custDataLst>
      <p:tags r:id="rId1"/>
    </p:custDataLst>
    <p:extLst>
      <p:ext uri="{BB962C8B-B14F-4D97-AF65-F5344CB8AC3E}">
        <p14:creationId xmlns:p14="http://schemas.microsoft.com/office/powerpoint/2010/main" val="25487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115676" y="1541980"/>
            <a:ext cx="8826862" cy="486287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latin typeface="Calibri"/>
                <a:cs typeface="Calibri"/>
              </a:rPr>
              <a:t>Districts will upload their student rosters to the current MAP Growth term. The Term will be either Fall 2024-2025 or Winter 2024-2025.</a:t>
            </a:r>
          </a:p>
          <a:p>
            <a:pPr marL="342900" indent="-342900">
              <a:buFont typeface="Arial" panose="020B0604020202020204" pitchFamily="34" charset="0"/>
              <a:buChar char="•"/>
            </a:pPr>
            <a:endParaRPr lang="en-US" sz="1500">
              <a:latin typeface="Calibri"/>
              <a:cs typeface="Calibri"/>
            </a:endParaRPr>
          </a:p>
          <a:p>
            <a:pPr marL="342900" indent="-342900">
              <a:buFont typeface="Arial" panose="020B0604020202020204" pitchFamily="34" charset="0"/>
              <a:buChar char="•"/>
            </a:pPr>
            <a:r>
              <a:rPr lang="en-US" sz="2000">
                <a:latin typeface="Calibri"/>
                <a:cs typeface="Calibri"/>
              </a:rPr>
              <a:t>Districts using Auto-rostering solutions such as Clever can be used, however only data from the current term will be synced.</a:t>
            </a:r>
          </a:p>
          <a:p>
            <a:pPr marL="800100" lvl="1" indent="-342900">
              <a:buFont typeface="Arial" panose="020B0604020202020204" pitchFamily="34" charset="0"/>
              <a:buChar char="•"/>
            </a:pPr>
            <a:r>
              <a:rPr lang="en-US" sz="2000">
                <a:latin typeface="Calibri"/>
                <a:cs typeface="Calibri"/>
              </a:rPr>
              <a:t>Note: If using Clever, please confirm your Term Start Date to ensure student data is synced prior to the Test Window date.</a:t>
            </a:r>
          </a:p>
          <a:p>
            <a:pPr marL="800100" lvl="1" indent="-342900">
              <a:buFont typeface="Arial" panose="020B0604020202020204" pitchFamily="34" charset="0"/>
              <a:buChar char="•"/>
            </a:pPr>
            <a:r>
              <a:rPr lang="en-US" sz="2000">
                <a:latin typeface="Calibri"/>
                <a:cs typeface="Calibri"/>
              </a:rPr>
              <a:t>Student updates must be made prior to the sync to get the information into MAP. (e.g., Grade 8 students from 2023/2024 will be rostered/registered again if their grade isn't updated before the sync starts for 2024/2025).</a:t>
            </a:r>
          </a:p>
          <a:p>
            <a:endParaRPr lang="en-US" sz="1500">
              <a:latin typeface="Calibri"/>
              <a:cs typeface="Calibri"/>
            </a:endParaRPr>
          </a:p>
          <a:p>
            <a:pPr marL="285750" indent="-285750">
              <a:buFont typeface="Arial" panose="020B0604020202020204" pitchFamily="34" charset="0"/>
              <a:buChar char="•"/>
            </a:pPr>
            <a:r>
              <a:rPr lang="en-US" sz="2000">
                <a:latin typeface="Calibri"/>
                <a:cs typeface="Calibri"/>
              </a:rPr>
              <a:t>Student information will be synced to the NSCAS Growth State Platform nightly from MAP Growth starting on 07/29/24. Changes to the term start date must be made by EOD 07/25/24.</a:t>
            </a:r>
          </a:p>
          <a:p>
            <a:pPr marL="285750" indent="-285750">
              <a:buFont typeface="Arial" panose="020B0604020202020204" pitchFamily="34" charset="0"/>
              <a:buChar char="•"/>
            </a:pPr>
            <a:endParaRPr lang="en-US" sz="2000"/>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806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323335" y="1924570"/>
            <a:ext cx="8497330" cy="4001095"/>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Calibri"/>
                <a:ea typeface="Calibri"/>
                <a:cs typeface="Calibri"/>
              </a:rPr>
              <a:t>The source of truth for student data is district data uploaded to the MAP Growth system.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lvl="1"/>
            <a:endParaRPr lang="en-US"/>
          </a:p>
          <a:p>
            <a:pPr lvl="1"/>
            <a:endParaRPr lang="en-US"/>
          </a:p>
          <a:p>
            <a:pPr lvl="1"/>
            <a:endParaRPr lang="en-US"/>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latin typeface="Calibri"/>
                <a:ea typeface="Calibri"/>
                <a:cs typeface="Calibri"/>
              </a:rPr>
              <a:t>Initial sync will:</a:t>
            </a:r>
          </a:p>
          <a:p>
            <a:pPr marL="800100" lvl="1" indent="-342900">
              <a:buFont typeface="Arial" panose="020B0604020202020204" pitchFamily="34" charset="0"/>
              <a:buChar char="•"/>
            </a:pPr>
            <a:r>
              <a:rPr lang="en-US" sz="2000">
                <a:latin typeface="Calibri"/>
                <a:ea typeface="Calibri"/>
                <a:cs typeface="Calibri"/>
              </a:rPr>
              <a:t>Create student profiles for the NSCAS Growth Administration.</a:t>
            </a:r>
          </a:p>
          <a:p>
            <a:pPr marL="800100" lvl="1" indent="-342900">
              <a:buFont typeface="Arial" panose="020B0604020202020204" pitchFamily="34" charset="0"/>
              <a:buChar char="•"/>
            </a:pPr>
            <a:r>
              <a:rPr lang="en-US" sz="2000">
                <a:latin typeface="Calibri"/>
                <a:ea typeface="Calibri"/>
                <a:cs typeface="Calibri"/>
              </a:rPr>
              <a:t>Create Test registrations in NSCAS Growth for required tests.</a:t>
            </a:r>
          </a:p>
          <a:p>
            <a:pPr marL="342900" indent="-342900">
              <a:buFont typeface="Arial" panose="020B0604020202020204" pitchFamily="34" charset="0"/>
              <a:buChar char="•"/>
            </a:pPr>
            <a:r>
              <a:rPr lang="en-US" sz="2000">
                <a:latin typeface="Calibri"/>
                <a:ea typeface="Calibri"/>
                <a:cs typeface="Calibri"/>
              </a:rPr>
              <a:t>Data will continue to sync from MAP Growth nightly starting 07/29/24.</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Diagram 5">
            <a:extLst>
              <a:ext uri="{FF2B5EF4-FFF2-40B4-BE49-F238E27FC236}">
                <a16:creationId xmlns:a16="http://schemas.microsoft.com/office/drawing/2014/main" id="{F62F2B90-36DE-B045-93EB-999A20528FBB}"/>
              </a:ext>
            </a:extLst>
          </p:cNvPr>
          <p:cNvGraphicFramePr/>
          <p:nvPr>
            <p:extLst>
              <p:ext uri="{D42A27DB-BD31-4B8C-83A1-F6EECF244321}">
                <p14:modId xmlns:p14="http://schemas.microsoft.com/office/powerpoint/2010/main" val="1414749831"/>
              </p:ext>
            </p:extLst>
          </p:nvPr>
        </p:nvGraphicFramePr>
        <p:xfrm>
          <a:off x="1137172" y="1599810"/>
          <a:ext cx="6689125" cy="2810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73837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402" y="361022"/>
            <a:ext cx="8118591" cy="486099"/>
          </a:xfrm>
        </p:spPr>
        <p:txBody>
          <a:bodyPr>
            <a:normAutofit fontScale="90000"/>
          </a:bodyPr>
          <a:lstStyle/>
          <a:p>
            <a:r>
              <a:rPr lang="en-US">
                <a:solidFill>
                  <a:schemeClr val="bg1"/>
                </a:solidFill>
                <a:latin typeface="Calibri"/>
                <a:cs typeface="Arial Bold"/>
              </a:rPr>
              <a:t>Testing Time and Scheduling Recommendations </a:t>
            </a:r>
            <a:endParaRPr lang="en-US">
              <a:solidFill>
                <a:schemeClr val="bg1"/>
              </a:solidFill>
              <a:latin typeface="Calibri"/>
            </a:endParaRPr>
          </a:p>
        </p:txBody>
      </p:sp>
      <p:sp>
        <p:nvSpPr>
          <p:cNvPr id="3" name="Text Placeholder 2"/>
          <p:cNvSpPr>
            <a:spLocks noGrp="1"/>
          </p:cNvSpPr>
          <p:nvPr>
            <p:ph type="body" sz="quarter" idx="24"/>
          </p:nvPr>
        </p:nvSpPr>
        <p:spPr>
          <a:xfrm>
            <a:off x="523875" y="2310113"/>
            <a:ext cx="8119222" cy="3284820"/>
          </a:xfrm>
        </p:spPr>
        <p:txBody>
          <a:bodyPr vert="horz" lIns="68580" tIns="34290" rIns="68580" bIns="34290" rtlCol="0" anchor="t">
            <a:normAutofit/>
          </a:bodyPr>
          <a:lstStyle/>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p:txBody>
      </p:sp>
      <p:sp>
        <p:nvSpPr>
          <p:cNvPr id="4" name="Text Placeholder 2">
            <a:extLst>
              <a:ext uri="{FF2B5EF4-FFF2-40B4-BE49-F238E27FC236}">
                <a16:creationId xmlns:a16="http://schemas.microsoft.com/office/drawing/2014/main" id="{96A1B7AD-0AF3-4236-9A04-5ADD361D49D6}"/>
              </a:ext>
            </a:extLst>
          </p:cNvPr>
          <p:cNvSpPr txBox="1">
            <a:spLocks/>
          </p:cNvSpPr>
          <p:nvPr/>
        </p:nvSpPr>
        <p:spPr>
          <a:xfrm>
            <a:off x="130721" y="3914683"/>
            <a:ext cx="8897754" cy="2461556"/>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346710">
              <a:lnSpc>
                <a:spcPct val="100000"/>
              </a:lnSpc>
              <a:buFont typeface="Wingdings" panose="05000000000000000000" pitchFamily="2" charset="2"/>
              <a:buChar char="§"/>
            </a:pPr>
            <a:r>
              <a:rPr lang="en-US" sz="1800">
                <a:latin typeface="Calibri"/>
                <a:cs typeface="Calibri"/>
              </a:rPr>
              <a:t>Districts/Schools have flexibility in scheduling tests</a:t>
            </a:r>
          </a:p>
          <a:p>
            <a:pPr marL="857250" lvl="1" indent="-285750">
              <a:lnSpc>
                <a:spcPct val="100000"/>
              </a:lnSpc>
              <a:buFont typeface="Wingdings" charset="0"/>
              <a:buChar char="§"/>
            </a:pPr>
            <a:r>
              <a:rPr lang="en-US" sz="1800">
                <a:latin typeface="Calibri"/>
                <a:cs typeface="Arial"/>
              </a:rPr>
              <a:t>Testing times are M–F, 6:00am to 7:00pm CT. </a:t>
            </a:r>
          </a:p>
          <a:p>
            <a:pPr marL="857250" lvl="1" indent="-285750">
              <a:lnSpc>
                <a:spcPct val="100000"/>
              </a:lnSpc>
              <a:buFont typeface="Wingdings" charset="0"/>
              <a:buChar char="§"/>
            </a:pPr>
            <a:r>
              <a:rPr lang="en-US" sz="1800">
                <a:latin typeface="Calibri"/>
                <a:cs typeface="Arial"/>
              </a:rPr>
              <a:t>Recommendation – end testing by 5:00pm CT on Fridays. </a:t>
            </a:r>
          </a:p>
          <a:p>
            <a:pPr marL="285750" indent="-171450">
              <a:lnSpc>
                <a:spcPct val="100000"/>
              </a:lnSpc>
              <a:buFont typeface="Wingdings" charset="0"/>
              <a:buChar char="§"/>
            </a:pPr>
            <a:r>
              <a:rPr lang="en-US" sz="1800">
                <a:latin typeface="Calibri"/>
                <a:cs typeface="Calibri"/>
              </a:rPr>
              <a:t>Recommendation: One to two sittings each for ELA and Math </a:t>
            </a:r>
          </a:p>
          <a:p>
            <a:pPr marL="973455" lvl="2" indent="-285750">
              <a:lnSpc>
                <a:spcPct val="100000"/>
              </a:lnSpc>
              <a:buFont typeface="Wingdings" charset="0"/>
              <a:buChar char="§"/>
            </a:pPr>
            <a:r>
              <a:rPr lang="en-US" sz="1800">
                <a:latin typeface="Calibri"/>
                <a:cs typeface="Arial"/>
              </a:rPr>
              <a:t>Schools may schedule two sessions per subject as a local decision.</a:t>
            </a:r>
          </a:p>
          <a:p>
            <a:pPr marL="973455" lvl="2" indent="-285750">
              <a:lnSpc>
                <a:spcPct val="100000"/>
              </a:lnSpc>
              <a:buFont typeface="Wingdings" charset="0"/>
              <a:buChar char="§"/>
            </a:pPr>
            <a:endParaRPr lang="en-US" sz="1200">
              <a:ea typeface="+mn-lt"/>
              <a:cs typeface="+mn-lt"/>
            </a:endParaRPr>
          </a:p>
          <a:p>
            <a:pPr marL="461645" indent="-461645">
              <a:spcBef>
                <a:spcPts val="0"/>
              </a:spcBef>
              <a:spcAft>
                <a:spcPts val="0"/>
              </a:spcAft>
            </a:pPr>
            <a:endParaRPr lang="en-US" sz="1400"/>
          </a:p>
          <a:p>
            <a:pPr marL="0" indent="0">
              <a:spcBef>
                <a:spcPts val="0"/>
              </a:spcBef>
              <a:spcAft>
                <a:spcPts val="0"/>
              </a:spcAft>
              <a:buNone/>
            </a:pPr>
            <a:endParaRPr lang="en-US" sz="1200"/>
          </a:p>
          <a:p>
            <a:pPr marL="0" indent="0">
              <a:spcBef>
                <a:spcPts val="0"/>
              </a:spcBef>
              <a:spcAft>
                <a:spcPts val="0"/>
              </a:spcAft>
              <a:buNone/>
            </a:pPr>
            <a:endParaRPr lang="en-US" sz="1600"/>
          </a:p>
          <a:p>
            <a:pPr marL="0" indent="0">
              <a:spcBef>
                <a:spcPts val="0"/>
              </a:spcBef>
              <a:spcAft>
                <a:spcPts val="0"/>
              </a:spcAft>
              <a:buNone/>
            </a:pPr>
            <a:endParaRPr lang="en-US" sz="1600">
              <a:cs typeface="Arial"/>
            </a:endParaRPr>
          </a:p>
          <a:p>
            <a:pPr marL="0" indent="0">
              <a:spcBef>
                <a:spcPts val="0"/>
              </a:spcBef>
              <a:spcAft>
                <a:spcPts val="0"/>
              </a:spcAft>
              <a:buNone/>
            </a:pPr>
            <a:endParaRPr lang="en-US" sz="1200">
              <a:cs typeface="Arial"/>
            </a:endParaRPr>
          </a:p>
          <a:p>
            <a:pPr marL="0" indent="0">
              <a:buNone/>
            </a:pPr>
            <a:endParaRPr lang="en-US" sz="1200">
              <a:cs typeface="Arial"/>
            </a:endParaRPr>
          </a:p>
          <a:p>
            <a:pPr marL="345440" indent="-345440"/>
            <a:endParaRPr lang="en-US" sz="2100">
              <a:cs typeface="Arial"/>
            </a:endParaRP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9" name="Table 4">
            <a:extLst>
              <a:ext uri="{FF2B5EF4-FFF2-40B4-BE49-F238E27FC236}">
                <a16:creationId xmlns:a16="http://schemas.microsoft.com/office/drawing/2014/main" id="{9EB5EA92-505C-4DB1-8807-1550AB0E4C73}"/>
              </a:ext>
            </a:extLst>
          </p:cNvPr>
          <p:cNvGraphicFramePr>
            <a:graphicFrameLocks noGrp="1"/>
          </p:cNvGraphicFramePr>
          <p:nvPr>
            <p:extLst>
              <p:ext uri="{D42A27DB-BD31-4B8C-83A1-F6EECF244321}">
                <p14:modId xmlns:p14="http://schemas.microsoft.com/office/powerpoint/2010/main" val="2837010949"/>
              </p:ext>
            </p:extLst>
          </p:nvPr>
        </p:nvGraphicFramePr>
        <p:xfrm>
          <a:off x="373224" y="1368489"/>
          <a:ext cx="8272597" cy="1873243"/>
        </p:xfrm>
        <a:graphic>
          <a:graphicData uri="http://schemas.openxmlformats.org/drawingml/2006/table">
            <a:tbl>
              <a:tblPr firstRow="1" bandRow="1">
                <a:tableStyleId>{5C22544A-7EE6-4342-B048-85BDC9FD1C3A}</a:tableStyleId>
              </a:tblPr>
              <a:tblGrid>
                <a:gridCol w="1909987">
                  <a:extLst>
                    <a:ext uri="{9D8B030D-6E8A-4147-A177-3AD203B41FA5}">
                      <a16:colId xmlns:a16="http://schemas.microsoft.com/office/drawing/2014/main" val="2683440791"/>
                    </a:ext>
                  </a:extLst>
                </a:gridCol>
                <a:gridCol w="2120870">
                  <a:extLst>
                    <a:ext uri="{9D8B030D-6E8A-4147-A177-3AD203B41FA5}">
                      <a16:colId xmlns:a16="http://schemas.microsoft.com/office/drawing/2014/main" val="1700955819"/>
                    </a:ext>
                  </a:extLst>
                </a:gridCol>
                <a:gridCol w="2120870">
                  <a:extLst>
                    <a:ext uri="{9D8B030D-6E8A-4147-A177-3AD203B41FA5}">
                      <a16:colId xmlns:a16="http://schemas.microsoft.com/office/drawing/2014/main" val="1577807184"/>
                    </a:ext>
                  </a:extLst>
                </a:gridCol>
                <a:gridCol w="2120870">
                  <a:extLst>
                    <a:ext uri="{9D8B030D-6E8A-4147-A177-3AD203B41FA5}">
                      <a16:colId xmlns:a16="http://schemas.microsoft.com/office/drawing/2014/main" val="330687310"/>
                    </a:ext>
                  </a:extLst>
                </a:gridCol>
              </a:tblGrid>
              <a:tr h="776214">
                <a:tc>
                  <a:txBody>
                    <a:bodyPr/>
                    <a:lstStyle/>
                    <a:p>
                      <a:pPr algn="ctr"/>
                      <a:r>
                        <a:rPr lang="en-US" sz="1800">
                          <a:latin typeface="Calibri"/>
                        </a:rPr>
                        <a:t>Grade Level</a:t>
                      </a:r>
                      <a:endParaRPr lang="en-US" sz="1800" b="1">
                        <a:latin typeface="Calibri"/>
                      </a:endParaRPr>
                    </a:p>
                  </a:txBody>
                  <a:tcPr marL="68580" marR="68580" marT="34290" marB="34290"/>
                </a:tc>
                <a:tc>
                  <a:txBody>
                    <a:bodyPr/>
                    <a:lstStyle/>
                    <a:p>
                      <a:pPr algn="ctr"/>
                      <a:r>
                        <a:rPr lang="en-US" sz="1800">
                          <a:latin typeface="Calibri"/>
                        </a:rPr>
                        <a:t>Content</a:t>
                      </a:r>
                      <a:r>
                        <a:rPr lang="en-US" sz="1800" baseline="0">
                          <a:latin typeface="Calibri"/>
                        </a:rPr>
                        <a:t> Area </a:t>
                      </a:r>
                      <a:endParaRPr lang="en-US" sz="1800" b="1">
                        <a:latin typeface="Calibri"/>
                      </a:endParaRPr>
                    </a:p>
                  </a:txBody>
                  <a:tcPr marL="68580" marR="68580" marT="34290" marB="34290"/>
                </a:tc>
                <a:tc>
                  <a:txBody>
                    <a:bodyPr/>
                    <a:lstStyle/>
                    <a:p>
                      <a:pPr algn="ctr"/>
                      <a:r>
                        <a:rPr lang="en-US" sz="1800">
                          <a:latin typeface="Calibri"/>
                        </a:rPr>
                        <a:t>Approximate</a:t>
                      </a:r>
                      <a:r>
                        <a:rPr lang="en-US" sz="1800" baseline="0">
                          <a:latin typeface="Calibri"/>
                        </a:rPr>
                        <a:t> number of test questions</a:t>
                      </a:r>
                      <a:endParaRPr lang="en-US" sz="1800" b="1">
                        <a:latin typeface="Calibri"/>
                      </a:endParaRPr>
                    </a:p>
                  </a:txBody>
                  <a:tcPr marL="68580" marR="68580" marT="34290" marB="34290"/>
                </a:tc>
                <a:tc>
                  <a:txBody>
                    <a:bodyPr/>
                    <a:lstStyle/>
                    <a:p>
                      <a:pPr algn="ctr"/>
                      <a:r>
                        <a:rPr lang="en-US" sz="1800" i="1">
                          <a:latin typeface="Calibri"/>
                        </a:rPr>
                        <a:t>Estimated</a:t>
                      </a:r>
                      <a:r>
                        <a:rPr lang="en-US" sz="1800">
                          <a:latin typeface="Calibri"/>
                        </a:rPr>
                        <a:t> test taking</a:t>
                      </a:r>
                      <a:r>
                        <a:rPr lang="en-US" sz="1800" baseline="0">
                          <a:latin typeface="Calibri"/>
                        </a:rPr>
                        <a:t> time </a:t>
                      </a:r>
                      <a:endParaRPr lang="en-US" sz="1800" b="1">
                        <a:latin typeface="Calibri"/>
                      </a:endParaRPr>
                    </a:p>
                  </a:txBody>
                  <a:tcPr marL="68580" marR="68580" marT="34290" marB="34290"/>
                </a:tc>
                <a:extLst>
                  <a:ext uri="{0D108BD9-81ED-4DB2-BD59-A6C34878D82A}">
                    <a16:rowId xmlns:a16="http://schemas.microsoft.com/office/drawing/2014/main" val="3676979921"/>
                  </a:ext>
                </a:extLst>
              </a:tr>
              <a:tr h="364483">
                <a:tc>
                  <a:txBody>
                    <a:bodyPr/>
                    <a:lstStyle/>
                    <a:p>
                      <a:pPr algn="ctr"/>
                      <a:r>
                        <a:rPr lang="en-US" sz="1800">
                          <a:latin typeface="Calibri"/>
                        </a:rPr>
                        <a:t>3</a:t>
                      </a:r>
                      <a:r>
                        <a:rPr lang="en-US" sz="1800" b="0" i="0" u="none" strike="noStrike" noProof="0">
                          <a:solidFill>
                            <a:srgbClr val="1F1646"/>
                          </a:solidFill>
                          <a:latin typeface="Calibri"/>
                        </a:rPr>
                        <a:t>–</a:t>
                      </a:r>
                      <a:r>
                        <a:rPr lang="en-US" sz="1800">
                          <a:latin typeface="Calibri"/>
                        </a:rPr>
                        <a:t>8 </a:t>
                      </a:r>
                      <a:endParaRPr lang="en-US" sz="1800" b="1">
                        <a:latin typeface="Calibri"/>
                      </a:endParaRPr>
                    </a:p>
                  </a:txBody>
                  <a:tcPr marL="68580" marR="68580" marT="34290" marB="34290" anchor="ctr"/>
                </a:tc>
                <a:tc>
                  <a:txBody>
                    <a:bodyPr/>
                    <a:lstStyle/>
                    <a:p>
                      <a:pPr algn="ctr"/>
                      <a:r>
                        <a:rPr lang="en-US" sz="1800">
                          <a:latin typeface="Calibri"/>
                        </a:rPr>
                        <a:t>Mathematics</a:t>
                      </a:r>
                      <a:endParaRPr lang="en-US" sz="1800" b="1">
                        <a:latin typeface="Calibri"/>
                      </a:endParaRPr>
                    </a:p>
                  </a:txBody>
                  <a:tcPr marL="68580" marR="68580" marT="34290" marB="34290" anchor="ctr"/>
                </a:tc>
                <a:tc>
                  <a:txBody>
                    <a:bodyPr/>
                    <a:lstStyle/>
                    <a:p>
                      <a:pPr algn="ctr"/>
                      <a:r>
                        <a:rPr lang="en-US" sz="1800">
                          <a:latin typeface="Calibri"/>
                        </a:rPr>
                        <a:t>45 (Fall), 40 (Winter)</a:t>
                      </a:r>
                    </a:p>
                  </a:txBody>
                  <a:tcPr marL="68580" marR="68580" marT="34290" marB="34290" anchor="ctr"/>
                </a:tc>
                <a:tc>
                  <a:txBody>
                    <a:bodyPr/>
                    <a:lstStyle/>
                    <a:p>
                      <a:pPr algn="ctr"/>
                      <a:r>
                        <a:rPr lang="en-US" sz="1800">
                          <a:latin typeface="Calibri"/>
                        </a:rPr>
                        <a:t>90 minutes</a:t>
                      </a:r>
                      <a:endParaRPr lang="en-US" sz="1800" b="1">
                        <a:latin typeface="Calibri"/>
                      </a:endParaRPr>
                    </a:p>
                  </a:txBody>
                  <a:tcPr marL="68580" marR="68580" marT="34290" marB="34290" anchor="ctr"/>
                </a:tc>
                <a:extLst>
                  <a:ext uri="{0D108BD9-81ED-4DB2-BD59-A6C34878D82A}">
                    <a16:rowId xmlns:a16="http://schemas.microsoft.com/office/drawing/2014/main" val="1021271513"/>
                  </a:ext>
                </a:extLst>
              </a:tr>
              <a:tr h="560223">
                <a:tc>
                  <a:txBody>
                    <a:bodyPr/>
                    <a:lstStyle/>
                    <a:p>
                      <a:pPr algn="ctr"/>
                      <a:r>
                        <a:rPr lang="en-US" sz="1800">
                          <a:latin typeface="Calibri"/>
                        </a:rPr>
                        <a:t>3</a:t>
                      </a:r>
                      <a:r>
                        <a:rPr lang="en-US" sz="1800" b="0" i="0" u="none" strike="noStrike" noProof="0">
                          <a:solidFill>
                            <a:srgbClr val="1F1646"/>
                          </a:solidFill>
                          <a:latin typeface="Calibri"/>
                        </a:rPr>
                        <a:t>–</a:t>
                      </a:r>
                      <a:r>
                        <a:rPr lang="en-US" sz="1800">
                          <a:latin typeface="Calibri"/>
                        </a:rPr>
                        <a:t>8 </a:t>
                      </a:r>
                      <a:endParaRPr lang="en-US" sz="1800" b="1">
                        <a:latin typeface="Calibri"/>
                      </a:endParaRPr>
                    </a:p>
                  </a:txBody>
                  <a:tcPr marL="68580" marR="68580" marT="34290" marB="34290" anchor="ctr"/>
                </a:tc>
                <a:tc>
                  <a:txBody>
                    <a:bodyPr/>
                    <a:lstStyle/>
                    <a:p>
                      <a:pPr algn="ctr"/>
                      <a:r>
                        <a:rPr lang="en-US" sz="1800">
                          <a:latin typeface="Calibri"/>
                        </a:rPr>
                        <a:t>English Language</a:t>
                      </a:r>
                      <a:r>
                        <a:rPr lang="en-US" sz="1800" baseline="0">
                          <a:latin typeface="Calibri"/>
                        </a:rPr>
                        <a:t> Arts</a:t>
                      </a:r>
                      <a:endParaRPr lang="en-US" sz="1800" b="1">
                        <a:latin typeface="Calibri"/>
                      </a:endParaRPr>
                    </a:p>
                  </a:txBody>
                  <a:tcPr marL="68580" marR="68580" marT="34290" marB="34290" anchor="ctr"/>
                </a:tc>
                <a:tc>
                  <a:txBody>
                    <a:bodyPr/>
                    <a:lstStyle/>
                    <a:p>
                      <a:pPr algn="ctr"/>
                      <a:r>
                        <a:rPr lang="en-US" sz="1800">
                          <a:latin typeface="Calibri"/>
                        </a:rPr>
                        <a:t>40 (Fall and Winter) </a:t>
                      </a:r>
                    </a:p>
                  </a:txBody>
                  <a:tcPr marL="68580" marR="68580" marT="34290" marB="34290" anchor="ctr"/>
                </a:tc>
                <a:tc>
                  <a:txBody>
                    <a:bodyPr/>
                    <a:lstStyle/>
                    <a:p>
                      <a:pPr algn="ctr"/>
                      <a:r>
                        <a:rPr lang="en-US" sz="1800">
                          <a:latin typeface="Calibri"/>
                        </a:rPr>
                        <a:t>90 minutes</a:t>
                      </a:r>
                      <a:endParaRPr lang="en-US" sz="1800" b="1">
                        <a:latin typeface="Calibri"/>
                      </a:endParaRPr>
                    </a:p>
                  </a:txBody>
                  <a:tcPr marL="68580" marR="68580" marT="34290" marB="34290" anchor="ctr"/>
                </a:tc>
                <a:extLst>
                  <a:ext uri="{0D108BD9-81ED-4DB2-BD59-A6C34878D82A}">
                    <a16:rowId xmlns:a16="http://schemas.microsoft.com/office/drawing/2014/main" val="381866720"/>
                  </a:ext>
                </a:extLst>
              </a:tr>
            </a:tbl>
          </a:graphicData>
        </a:graphic>
      </p:graphicFrame>
    </p:spTree>
    <p:custDataLst>
      <p:tags r:id="rId1"/>
    </p:custDataLst>
    <p:extLst>
      <p:ext uri="{BB962C8B-B14F-4D97-AF65-F5344CB8AC3E}">
        <p14:creationId xmlns:p14="http://schemas.microsoft.com/office/powerpoint/2010/main" val="176679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54314"/>
            <a:ext cx="8381162" cy="357020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Calibri"/>
                <a:ea typeface="Calibri"/>
                <a:cs typeface="Calibri"/>
              </a:rPr>
              <a:t>It is the district’s responsibility to ensure student data are up to date in their SIS and ADVISER systems and imported to MAP Growth.</a:t>
            </a:r>
          </a:p>
          <a:p>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Districts can generate the </a:t>
            </a:r>
            <a:r>
              <a:rPr lang="en-US" sz="2000" i="1">
                <a:latin typeface="Calibri"/>
                <a:ea typeface="Calibri"/>
                <a:cs typeface="Calibri"/>
              </a:rPr>
              <a:t>Registrations Report </a:t>
            </a:r>
            <a:r>
              <a:rPr lang="en-US" sz="2000">
                <a:latin typeface="Calibri"/>
                <a:ea typeface="Calibri"/>
                <a:cs typeface="Calibri"/>
              </a:rPr>
              <a:t>within Acacia’s Operational Reports to make updates to accommodations and NTCs to update in bulk. </a:t>
            </a:r>
          </a:p>
          <a:p>
            <a:pPr marL="742950" lvl="1" indent="-285750">
              <a:buFont typeface="Arial" panose="020B0604020202020204" pitchFamily="34" charset="0"/>
              <a:buChar char="•"/>
            </a:pPr>
            <a:r>
              <a:rPr lang="en-US">
                <a:latin typeface="Calibri"/>
                <a:ea typeface="Calibri"/>
                <a:cs typeface="Calibri"/>
              </a:rPr>
              <a:t>Overnight processing is required for these changes.</a:t>
            </a:r>
          </a:p>
          <a:p>
            <a:pPr marL="742950" lvl="1" indent="-285750">
              <a:buFont typeface="Arial" panose="020B0604020202020204" pitchFamily="34" charset="0"/>
              <a:buChar char="•"/>
            </a:pPr>
            <a:r>
              <a:rPr lang="en-US">
                <a:latin typeface="Calibri"/>
                <a:ea typeface="Calibri"/>
                <a:cs typeface="Calibri"/>
              </a:rPr>
              <a:t>The import can support 10,000 student records at once, for larger imports, please upload separate files.</a:t>
            </a:r>
          </a:p>
          <a:p>
            <a:pPr marL="742950" lvl="1" indent="-285750">
              <a:buFont typeface="Arial" panose="020B0604020202020204" pitchFamily="34" charset="0"/>
              <a:buChar char="•"/>
            </a:pPr>
            <a:endParaRPr lang="en-US">
              <a:latin typeface="Calibri"/>
              <a:ea typeface="Calibri"/>
              <a:cs typeface="Calibri"/>
            </a:endParaRPr>
          </a:p>
          <a:p>
            <a:r>
              <a:rPr lang="en-US" b="1">
                <a:latin typeface="Calibri"/>
                <a:ea typeface="Calibri"/>
                <a:cs typeface="Calibri"/>
              </a:rPr>
              <a:t>Note: Student Profile information cannot be updated via the Registration File upload as this data is coming from MAP Growth. Please make any changes to student profiles/demographics in MAP Growth and wait for the nightly sync.</a:t>
            </a: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047025373"/>
      </p:ext>
    </p:extLst>
  </p:cSld>
  <p:clrMapOvr>
    <a:masterClrMapping/>
  </p:clrMapOvr>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3" y="254064"/>
            <a:ext cx="8288698" cy="486099"/>
          </a:xfrm>
        </p:spPr>
        <p:txBody>
          <a:bodyPr>
            <a:normAutofit fontScale="90000"/>
          </a:bodyPr>
          <a:lstStyle/>
          <a:p>
            <a:r>
              <a:rPr lang="en-US">
                <a:solidFill>
                  <a:schemeClr val="bg1"/>
                </a:solidFill>
                <a:latin typeface="Calibri"/>
                <a:ea typeface="Calibri"/>
                <a:cs typeface="Calibri"/>
              </a:rPr>
              <a:t>NSCAS Growth – Student Groups</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09314"/>
            <a:ext cx="8381162" cy="498598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Calibri"/>
                <a:ea typeface="Calibri"/>
                <a:cs typeface="Calibri"/>
              </a:rPr>
              <a:t>Student Groups for Testing and Reporting will be synced from MAP Growth nightly with the other student data.</a:t>
            </a:r>
          </a:p>
          <a:p>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As MAP Growth is the source of truth, there will not be an ability to update Student Groups in the NSCAS Growth platform. These should instead be updated through MAP Growth and synced.</a:t>
            </a:r>
          </a:p>
          <a:p>
            <a:pPr marL="285750" indent="-285750">
              <a:buFont typeface="Arial" panose="020B0604020202020204" pitchFamily="34" charset="0"/>
              <a:buChar char="•"/>
            </a:pPr>
            <a:endParaRPr lang="en-US" sz="2000">
              <a:latin typeface="Calibri"/>
              <a:ea typeface="Calibri"/>
              <a:cs typeface="Calibri"/>
            </a:endParaRPr>
          </a:p>
          <a:p>
            <a:pPr marL="285750" indent="-285750">
              <a:buFont typeface="Arial" panose="020B0604020202020204" pitchFamily="34" charset="0"/>
              <a:buChar char="•"/>
            </a:pPr>
            <a:r>
              <a:rPr lang="en-US" sz="2000" u="sng">
                <a:latin typeface="Calibri"/>
                <a:ea typeface="Calibri"/>
                <a:cs typeface="Calibri"/>
              </a:rPr>
              <a:t>If a student moves out of the district, the district will need to unenroll the student in MAP Growth.</a:t>
            </a:r>
          </a:p>
          <a:p>
            <a:pPr marL="742950" lvl="1" indent="-285750">
              <a:buFont typeface="Arial" panose="020B0604020202020204" pitchFamily="34" charset="0"/>
              <a:buChar char="•"/>
            </a:pPr>
            <a:endParaRPr lang="en-US" sz="2000" u="sng">
              <a:latin typeface="Calibri"/>
              <a:ea typeface="Calibri"/>
              <a:cs typeface="Calibri"/>
            </a:endParaRPr>
          </a:p>
          <a:p>
            <a:pPr marL="800100" lvl="1" indent="-342900">
              <a:buFont typeface="Arial"/>
              <a:buChar char="•"/>
            </a:pPr>
            <a:r>
              <a:rPr lang="en-US" sz="2000">
                <a:latin typeface="Calibri"/>
                <a:ea typeface="Calibri"/>
                <a:cs typeface="Calibri"/>
              </a:rPr>
              <a:t>If the student moves out of state or another district has not enrolled the student, the unenrolled student may still appear on the NSCAS Growth roster and an NTC code will need to be added to their registered test(s).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030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ea typeface="Calibri"/>
                <a:cs typeface="Calibri"/>
              </a:rPr>
              <a:t>NSCAS Assessment Management</a:t>
            </a:r>
            <a:br>
              <a:rPr lang="en-US">
                <a:latin typeface="Calibri"/>
              </a:rPr>
            </a:br>
            <a:r>
              <a:rPr lang="en-US">
                <a:latin typeface="Calibri"/>
                <a:ea typeface="Calibri"/>
                <a:cs typeface="Calibri"/>
              </a:rPr>
              <a:t>Accessibility</a:t>
            </a:r>
          </a:p>
        </p:txBody>
      </p:sp>
    </p:spTree>
    <p:custDataLst>
      <p:tags r:id="rId1"/>
    </p:custDataLst>
    <p:extLst>
      <p:ext uri="{BB962C8B-B14F-4D97-AF65-F5344CB8AC3E}">
        <p14:creationId xmlns:p14="http://schemas.microsoft.com/office/powerpoint/2010/main" val="392133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Accommodations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401205"/>
          </a:xfrm>
          <a:prstGeom prst="rect">
            <a:avLst/>
          </a:prstGeom>
          <a:noFill/>
        </p:spPr>
        <p:txBody>
          <a:bodyPr wrap="square" lIns="91440" tIns="45720" rIns="91440" bIns="45720" rtlCol="0" anchor="t">
            <a:spAutoFit/>
          </a:bodyPr>
          <a:lstStyle/>
          <a:p>
            <a:r>
              <a:rPr lang="en-US" sz="2000">
                <a:latin typeface="Calibri"/>
                <a:ea typeface="Calibri"/>
                <a:cs typeface="Calibri"/>
              </a:rPr>
              <a:t>Students with disabilities must be included in NSCAS Growth and NSCAS General in the following ways:</a:t>
            </a:r>
          </a:p>
          <a:p>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Students may be tested on the NSCAS Growth assessments without accommodations.</a:t>
            </a:r>
          </a:p>
          <a:p>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Students may be tested on the NSCAS Growth and NSCAS General assessments with approved accommodations specified in the student’s IEP, 504 plan or EL plan. Accommodations provided to students must be specified in the student’s IEP or 504 plan and used during instruction throughout the year. </a:t>
            </a:r>
          </a:p>
          <a:p>
            <a:pPr marL="285750" indent="-285750">
              <a:buFont typeface="Arial" panose="020B0604020202020204" pitchFamily="34" charset="0"/>
              <a:buChar char="•"/>
            </a:pPr>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Districts should still ensure the student’s IEP, 504 Plan and/or EL Status is indicated on their profile in Adviser.</a:t>
            </a:r>
            <a:endParaRPr lang="en-US">
              <a:latin typeface="Calibri"/>
              <a:ea typeface="Calibri"/>
              <a:cs typeface="Calibri"/>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4853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latin typeface="Calibri"/>
                <a:ea typeface="Calibri"/>
                <a:cs typeface="Calibri"/>
              </a:rPr>
              <a:t>Accessibility</a:t>
            </a:r>
            <a:r>
              <a:rPr lang="en-US"/>
              <a:t>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54834" y="1832220"/>
            <a:ext cx="8769243" cy="4895697"/>
          </a:xfrm>
        </p:spPr>
        <p:txBody>
          <a:bodyPr vert="horz" lIns="91440" tIns="45720" rIns="91440" bIns="45720" rtlCol="0" anchor="t">
            <a:noAutofit/>
          </a:bodyPr>
          <a:lstStyle/>
          <a:p>
            <a:pPr marL="0" indent="0">
              <a:buNone/>
            </a:pPr>
            <a:r>
              <a:rPr lang="en-US" sz="2000" b="1">
                <a:latin typeface="Calibri"/>
                <a:ea typeface="Calibri"/>
                <a:cs typeface="Calibri"/>
              </a:rPr>
              <a:t>Universal Tools/Features </a:t>
            </a:r>
          </a:p>
          <a:p>
            <a:r>
              <a:rPr lang="en-US" sz="2000">
                <a:latin typeface="Calibri"/>
                <a:ea typeface="Calibri"/>
                <a:cs typeface="Calibri"/>
              </a:rPr>
              <a:t>Scratch paper (lined or blank scratch paper or blank graph paper)</a:t>
            </a:r>
          </a:p>
          <a:p>
            <a:r>
              <a:rPr lang="en-US" sz="2000">
                <a:latin typeface="Calibri"/>
                <a:ea typeface="Calibri"/>
                <a:cs typeface="Calibri"/>
              </a:rPr>
              <a:t>Math Reference Sheets: This will be available in the toolbar. May be printed from the Assessment Portal or the NDE assessment website prior to students testing online. </a:t>
            </a:r>
          </a:p>
          <a:p>
            <a:r>
              <a:rPr lang="en-US" sz="2000">
                <a:latin typeface="Calibri"/>
                <a:ea typeface="Calibri"/>
                <a:cs typeface="Calibri"/>
              </a:rPr>
              <a:t>Embedded resources </a:t>
            </a:r>
          </a:p>
          <a:p>
            <a:pPr marL="861695" lvl="2">
              <a:spcBef>
                <a:spcPts val="0"/>
              </a:spcBef>
              <a:spcAft>
                <a:spcPts val="0"/>
              </a:spcAft>
            </a:pPr>
            <a:r>
              <a:rPr lang="en-US" sz="1900">
                <a:latin typeface="Calibri"/>
                <a:ea typeface="Calibri"/>
                <a:cs typeface="Calibri"/>
              </a:rPr>
              <a:t>Highlighter </a:t>
            </a:r>
          </a:p>
          <a:p>
            <a:pPr marL="861695" lvl="2">
              <a:spcBef>
                <a:spcPts val="0"/>
              </a:spcBef>
              <a:spcAft>
                <a:spcPts val="0"/>
              </a:spcAft>
            </a:pPr>
            <a:r>
              <a:rPr lang="en-US" sz="1900">
                <a:latin typeface="Calibri"/>
                <a:ea typeface="Calibri"/>
                <a:cs typeface="Calibri"/>
              </a:rPr>
              <a:t>Notepad </a:t>
            </a:r>
          </a:p>
          <a:p>
            <a:pPr marL="861695" lvl="2">
              <a:spcBef>
                <a:spcPts val="0"/>
              </a:spcBef>
              <a:spcAft>
                <a:spcPts val="0"/>
              </a:spcAft>
            </a:pPr>
            <a:r>
              <a:rPr lang="en-US" sz="1900">
                <a:latin typeface="Calibri"/>
                <a:ea typeface="Calibri"/>
                <a:cs typeface="Calibri"/>
              </a:rPr>
              <a:t>Zoom</a:t>
            </a:r>
          </a:p>
          <a:p>
            <a:pPr marL="861695" lvl="2">
              <a:spcBef>
                <a:spcPts val="0"/>
              </a:spcBef>
              <a:spcAft>
                <a:spcPts val="0"/>
              </a:spcAft>
            </a:pPr>
            <a:r>
              <a:rPr lang="en-US" sz="1900">
                <a:latin typeface="Calibri"/>
                <a:ea typeface="Calibri"/>
                <a:cs typeface="Calibri"/>
              </a:rPr>
              <a:t>Line Reader </a:t>
            </a:r>
          </a:p>
          <a:p>
            <a:pPr marL="861695" lvl="2">
              <a:spcBef>
                <a:spcPts val="0"/>
              </a:spcBef>
              <a:spcAft>
                <a:spcPts val="0"/>
              </a:spcAft>
            </a:pPr>
            <a:r>
              <a:rPr lang="en-US" sz="1900">
                <a:latin typeface="Calibri"/>
                <a:ea typeface="Calibri"/>
                <a:cs typeface="Calibri"/>
              </a:rPr>
              <a:t>Answer Eliminator</a:t>
            </a:r>
          </a:p>
          <a:p>
            <a:pPr marL="861695" lvl="2">
              <a:spcBef>
                <a:spcPts val="0"/>
              </a:spcBef>
              <a:spcAft>
                <a:spcPts val="0"/>
              </a:spcAft>
            </a:pPr>
            <a:r>
              <a:rPr lang="en-US" sz="1900">
                <a:latin typeface="Calibri"/>
                <a:ea typeface="Calibri"/>
                <a:cs typeface="Calibri"/>
              </a:rPr>
              <a:t>Ruler/protractor</a:t>
            </a:r>
          </a:p>
          <a:p>
            <a:pPr marL="0" indent="0">
              <a:buNone/>
            </a:pPr>
            <a:endParaRPr lang="en-US"/>
          </a:p>
        </p:txBody>
      </p:sp>
      <p:pic>
        <p:nvPicPr>
          <p:cNvPr id="4" name="Picture 3">
            <a:extLst>
              <a:ext uri="{FF2B5EF4-FFF2-40B4-BE49-F238E27FC236}">
                <a16:creationId xmlns:a16="http://schemas.microsoft.com/office/drawing/2014/main" id="{8F5E5D5C-1CCB-478D-ADF8-D599F9D7C666}"/>
              </a:ext>
            </a:extLst>
          </p:cNvPr>
          <p:cNvPicPr>
            <a:picLocks noChangeAspect="1"/>
          </p:cNvPicPr>
          <p:nvPr/>
        </p:nvPicPr>
        <p:blipFill>
          <a:blip r:embed="rId4"/>
          <a:stretch>
            <a:fillRect/>
          </a:stretch>
        </p:blipFill>
        <p:spPr>
          <a:xfrm>
            <a:off x="8203231" y="2843075"/>
            <a:ext cx="819721" cy="768487"/>
          </a:xfrm>
          <a:prstGeom prst="rect">
            <a:avLst/>
          </a:prstGeom>
        </p:spPr>
      </p:pic>
      <p:sp>
        <p:nvSpPr>
          <p:cNvPr id="7" name="TextBox 6">
            <a:extLst>
              <a:ext uri="{FF2B5EF4-FFF2-40B4-BE49-F238E27FC236}">
                <a16:creationId xmlns:a16="http://schemas.microsoft.com/office/drawing/2014/main" id="{28981CEC-9EC7-4341-9AA3-9C7FECB061D3}"/>
              </a:ext>
            </a:extLst>
          </p:cNvPr>
          <p:cNvSpPr txBox="1"/>
          <p:nvPr/>
        </p:nvSpPr>
        <p:spPr>
          <a:xfrm>
            <a:off x="5177034" y="4546656"/>
            <a:ext cx="3784059" cy="1769715"/>
          </a:xfrm>
          <a:prstGeom prst="rect">
            <a:avLst/>
          </a:prstGeom>
          <a:noFill/>
        </p:spPr>
        <p:txBody>
          <a:bodyPr wrap="square" lIns="91440" tIns="45720" rIns="91440" bIns="45720" rtlCol="0" anchor="t">
            <a:spAutoFit/>
          </a:bodyPr>
          <a:lstStyle/>
          <a:p>
            <a:endParaRPr lang="en-US" sz="1800"/>
          </a:p>
          <a:p>
            <a:pPr marL="742950" lvl="1" indent="-285750">
              <a:buFont typeface="Wingdings" panose="05000000000000000000" pitchFamily="2" charset="2"/>
              <a:buChar char="§"/>
            </a:pPr>
            <a:r>
              <a:rPr lang="en-US">
                <a:latin typeface="Calibri"/>
                <a:ea typeface="Calibri"/>
                <a:cs typeface="Calibri"/>
              </a:rPr>
              <a:t>Graph paper</a:t>
            </a:r>
          </a:p>
          <a:p>
            <a:pPr marL="742950" lvl="1" indent="-285750">
              <a:buFont typeface="Wingdings" panose="05000000000000000000" pitchFamily="2" charset="2"/>
              <a:buChar char="§"/>
            </a:pPr>
            <a:r>
              <a:rPr lang="en-US">
                <a:latin typeface="Calibri"/>
                <a:ea typeface="Calibri"/>
                <a:cs typeface="Calibri"/>
              </a:rPr>
              <a:t>Color (color contrast)</a:t>
            </a:r>
          </a:p>
          <a:p>
            <a:pPr marL="742950" lvl="1" indent="-285750">
              <a:buFont typeface="Wingdings" panose="05000000000000000000" pitchFamily="2" charset="2"/>
              <a:buChar char="§"/>
            </a:pPr>
            <a:r>
              <a:rPr lang="en-US" sz="1800">
                <a:latin typeface="Calibri"/>
                <a:ea typeface="Calibri"/>
                <a:cs typeface="Calibri"/>
              </a:rPr>
              <a:t>Universal Math </a:t>
            </a:r>
            <a:r>
              <a:rPr lang="en-US" sz="1900">
                <a:latin typeface="Calibri"/>
                <a:ea typeface="Calibri"/>
                <a:cs typeface="Calibri"/>
              </a:rPr>
              <a:t>reference</a:t>
            </a:r>
            <a:r>
              <a:rPr lang="en-US" sz="1800">
                <a:latin typeface="Calibri"/>
                <a:ea typeface="Calibri"/>
                <a:cs typeface="Calibri"/>
              </a:rPr>
              <a:t> sheets</a:t>
            </a:r>
            <a:endParaRPr lang="en-US">
              <a:latin typeface="Calibri"/>
              <a:ea typeface="Calibri"/>
              <a:cs typeface="Calibri"/>
            </a:endParaRPr>
          </a:p>
          <a:p>
            <a:endParaRPr lang="en-US"/>
          </a:p>
        </p:txBody>
      </p:sp>
      <p:pic>
        <p:nvPicPr>
          <p:cNvPr id="9" name="Picture 9" descr="Graphical user interface, text, application, chat or text message&#10;&#10;Description automatically generated">
            <a:extLst>
              <a:ext uri="{FF2B5EF4-FFF2-40B4-BE49-F238E27FC236}">
                <a16:creationId xmlns:a16="http://schemas.microsoft.com/office/drawing/2014/main" id="{E6825DDB-BEA3-4ACA-83D0-D9496C51CC90}"/>
              </a:ext>
            </a:extLst>
          </p:cNvPr>
          <p:cNvPicPr>
            <a:picLocks noChangeAspect="1"/>
          </p:cNvPicPr>
          <p:nvPr/>
        </p:nvPicPr>
        <p:blipFill>
          <a:blip r:embed="rId5"/>
          <a:stretch>
            <a:fillRect/>
          </a:stretch>
        </p:blipFill>
        <p:spPr>
          <a:xfrm>
            <a:off x="3609686" y="4006375"/>
            <a:ext cx="3241963" cy="661927"/>
          </a:xfrm>
          <a:prstGeom prst="rect">
            <a:avLst/>
          </a:prstGeom>
        </p:spPr>
      </p:pic>
    </p:spTree>
    <p:custDataLst>
      <p:tags r:id="rId1"/>
    </p:custDataLst>
    <p:extLst>
      <p:ext uri="{BB962C8B-B14F-4D97-AF65-F5344CB8AC3E}">
        <p14:creationId xmlns:p14="http://schemas.microsoft.com/office/powerpoint/2010/main" val="349798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726C-C611-E358-E6B3-006F8E44E591}"/>
              </a:ext>
            </a:extLst>
          </p:cNvPr>
          <p:cNvSpPr>
            <a:spLocks noGrp="1"/>
          </p:cNvSpPr>
          <p:nvPr>
            <p:ph type="title"/>
          </p:nvPr>
        </p:nvSpPr>
        <p:spPr>
          <a:xfrm>
            <a:off x="523875" y="-4319"/>
            <a:ext cx="8118591" cy="1125478"/>
          </a:xfrm>
        </p:spPr>
        <p:txBody>
          <a:bodyPr>
            <a:normAutofit/>
          </a:bodyPr>
          <a:lstStyle/>
          <a:p>
            <a:r>
              <a:rPr lang="en-US">
                <a:solidFill>
                  <a:schemeClr val="bg1"/>
                </a:solidFill>
                <a:latin typeface="Calibri"/>
                <a:ea typeface="Calibri"/>
                <a:cs typeface="Calibri"/>
              </a:rPr>
              <a:t>Zoom</a:t>
            </a:r>
          </a:p>
        </p:txBody>
      </p:sp>
      <p:sp>
        <p:nvSpPr>
          <p:cNvPr id="3" name="Text Placeholder 2">
            <a:extLst>
              <a:ext uri="{FF2B5EF4-FFF2-40B4-BE49-F238E27FC236}">
                <a16:creationId xmlns:a16="http://schemas.microsoft.com/office/drawing/2014/main" id="{3548774B-4A3C-E322-0127-43FEA5B9E46B}"/>
              </a:ext>
            </a:extLst>
          </p:cNvPr>
          <p:cNvSpPr>
            <a:spLocks noGrp="1"/>
          </p:cNvSpPr>
          <p:nvPr>
            <p:ph type="body" sz="quarter" idx="24"/>
          </p:nvPr>
        </p:nvSpPr>
        <p:spPr>
          <a:xfrm>
            <a:off x="523875" y="1937150"/>
            <a:ext cx="8119222" cy="4616242"/>
          </a:xfrm>
        </p:spPr>
        <p:txBody>
          <a:bodyPr vert="horz" lIns="91440" tIns="45720" rIns="91440" bIns="45720" rtlCol="0" anchor="t">
            <a:normAutofit/>
          </a:bodyPr>
          <a:lstStyle/>
          <a:p>
            <a:r>
              <a:rPr lang="en-US">
                <a:latin typeface="Calibri"/>
                <a:ea typeface="Calibri"/>
                <a:cs typeface="Calibri"/>
              </a:rPr>
              <a:t>Zoom is replacing Magnify while users are in the Secure Browser.</a:t>
            </a:r>
            <a:r>
              <a:rPr lang="en-US"/>
              <a:t> </a:t>
            </a:r>
          </a:p>
          <a:p>
            <a:endParaRPr lang="en-US"/>
          </a:p>
          <a:p>
            <a:endParaRPr lang="en-US"/>
          </a:p>
          <a:p>
            <a:endParaRPr lang="en-US"/>
          </a:p>
          <a:p>
            <a:endParaRPr lang="en-US"/>
          </a:p>
          <a:p>
            <a:r>
              <a:rPr lang="en-US">
                <a:latin typeface="Calibri"/>
                <a:ea typeface="Calibri"/>
                <a:cs typeface="Calibri"/>
              </a:rPr>
              <a:t>When a user clicks on Zoom a -/+ will appear.</a:t>
            </a:r>
          </a:p>
          <a:p>
            <a:endParaRPr lang="en-US"/>
          </a:p>
          <a:p>
            <a:endParaRPr lang="en-US"/>
          </a:p>
        </p:txBody>
      </p:sp>
      <p:pic>
        <p:nvPicPr>
          <p:cNvPr id="5" name="Picture 4" descr="A screenshot of a computer&#10;&#10;Description automatically generated">
            <a:extLst>
              <a:ext uri="{FF2B5EF4-FFF2-40B4-BE49-F238E27FC236}">
                <a16:creationId xmlns:a16="http://schemas.microsoft.com/office/drawing/2014/main" id="{7E92A2A7-4F86-E38D-AF60-FA8DDC47CE0C}"/>
              </a:ext>
            </a:extLst>
          </p:cNvPr>
          <p:cNvPicPr>
            <a:picLocks noChangeAspect="1"/>
          </p:cNvPicPr>
          <p:nvPr/>
        </p:nvPicPr>
        <p:blipFill>
          <a:blip r:embed="rId3"/>
          <a:stretch>
            <a:fillRect/>
          </a:stretch>
        </p:blipFill>
        <p:spPr>
          <a:xfrm>
            <a:off x="2217354" y="2314903"/>
            <a:ext cx="3448050" cy="2438400"/>
          </a:xfrm>
          <a:prstGeom prst="rect">
            <a:avLst/>
          </a:prstGeom>
        </p:spPr>
      </p:pic>
      <p:pic>
        <p:nvPicPr>
          <p:cNvPr id="4" name="Picture 3" descr="A white rectangular object with a plus and a cross&#10;&#10;Description automatically generated">
            <a:extLst>
              <a:ext uri="{FF2B5EF4-FFF2-40B4-BE49-F238E27FC236}">
                <a16:creationId xmlns:a16="http://schemas.microsoft.com/office/drawing/2014/main" id="{0ADA58FF-3D45-0559-0B74-8411813A519A}"/>
              </a:ext>
            </a:extLst>
          </p:cNvPr>
          <p:cNvPicPr>
            <a:picLocks noChangeAspect="1"/>
          </p:cNvPicPr>
          <p:nvPr/>
        </p:nvPicPr>
        <p:blipFill>
          <a:blip r:embed="rId4"/>
          <a:stretch>
            <a:fillRect/>
          </a:stretch>
        </p:blipFill>
        <p:spPr>
          <a:xfrm>
            <a:off x="2190641" y="5532383"/>
            <a:ext cx="3676650" cy="838200"/>
          </a:xfrm>
          <a:prstGeom prst="rect">
            <a:avLst/>
          </a:prstGeom>
        </p:spPr>
      </p:pic>
    </p:spTree>
    <p:extLst>
      <p:ext uri="{BB962C8B-B14F-4D97-AF65-F5344CB8AC3E}">
        <p14:creationId xmlns:p14="http://schemas.microsoft.com/office/powerpoint/2010/main" val="306898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latin typeface="Calibri"/>
                <a:ea typeface="Calibri"/>
                <a:cs typeface="Calibri"/>
              </a:rPr>
              <a:t>Accessibility </a:t>
            </a:r>
            <a:endParaRPr lang="en-US">
              <a:solidFill>
                <a:schemeClr val="bg1"/>
              </a:solidFill>
            </a:endParaRP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26875" y="1779435"/>
            <a:ext cx="8908460" cy="5009744"/>
          </a:xfrm>
        </p:spPr>
        <p:txBody>
          <a:bodyPr vert="horz" lIns="91440" tIns="45720" rIns="91440" bIns="45720" rtlCol="0" anchor="t">
            <a:noAutofit/>
          </a:bodyPr>
          <a:lstStyle/>
          <a:p>
            <a:r>
              <a:rPr lang="en-US" sz="1600" b="1">
                <a:latin typeface="Calibri"/>
                <a:ea typeface="Calibri"/>
                <a:cs typeface="Calibri"/>
              </a:rPr>
              <a:t>Linguistic Supports </a:t>
            </a:r>
          </a:p>
          <a:p>
            <a:pPr lvl="1"/>
            <a:r>
              <a:rPr lang="en-US" sz="1600">
                <a:latin typeface="Calibri"/>
                <a:ea typeface="Calibri"/>
                <a:cs typeface="Calibri"/>
              </a:rPr>
              <a:t>Text to Speech in English and Spanish (available for all of Math; ELA – not available for passages).</a:t>
            </a:r>
          </a:p>
          <a:p>
            <a:pPr lvl="1"/>
            <a:r>
              <a:rPr lang="en-US" sz="1600">
                <a:latin typeface="Calibri"/>
                <a:ea typeface="Calibri"/>
                <a:cs typeface="Calibri"/>
              </a:rPr>
              <a:t>Spanish Translations (online and paper).</a:t>
            </a:r>
          </a:p>
          <a:p>
            <a:pPr lvl="1"/>
            <a:r>
              <a:rPr lang="en-US" sz="1600">
                <a:latin typeface="Calibri"/>
                <a:ea typeface="Calibri"/>
                <a:cs typeface="Calibri"/>
              </a:rPr>
              <a:t>Additional non-embedded supports: See the </a:t>
            </a:r>
            <a:r>
              <a:rPr lang="en-US" sz="1600">
                <a:latin typeface="Calibri"/>
                <a:ea typeface="Calibri"/>
                <a:cs typeface="Calibri"/>
                <a:hlinkClick r:id="rId5"/>
              </a:rPr>
              <a:t>Accessibility Manual</a:t>
            </a:r>
            <a:endParaRPr lang="en-US" sz="1600">
              <a:latin typeface="Calibri"/>
              <a:ea typeface="Calibri"/>
              <a:cs typeface="Calibri"/>
            </a:endParaRPr>
          </a:p>
          <a:p>
            <a:pPr marL="604520" lvl="2" indent="0">
              <a:buNone/>
            </a:pPr>
            <a:endParaRPr lang="en-US" sz="850">
              <a:latin typeface="Calibri"/>
              <a:ea typeface="Calibri"/>
              <a:cs typeface="Calibri"/>
            </a:endParaRPr>
          </a:p>
          <a:p>
            <a:r>
              <a:rPr lang="en-US" sz="1600" b="1">
                <a:latin typeface="Calibri"/>
                <a:ea typeface="Calibri"/>
                <a:cs typeface="Calibri"/>
              </a:rPr>
              <a:t>Accommodations </a:t>
            </a:r>
          </a:p>
          <a:p>
            <a:pPr lvl="1"/>
            <a:r>
              <a:rPr lang="en-US" sz="1600">
                <a:latin typeface="Calibri"/>
                <a:ea typeface="Calibri"/>
                <a:cs typeface="Calibri"/>
              </a:rPr>
              <a:t>Text to Speech in English and Spanish (available for all of Math; ELA – not available for passages).</a:t>
            </a:r>
          </a:p>
          <a:p>
            <a:pPr lvl="1"/>
            <a:r>
              <a:rPr lang="en-US" sz="1600">
                <a:latin typeface="Calibri"/>
                <a:ea typeface="Calibri"/>
                <a:cs typeface="Calibri"/>
              </a:rPr>
              <a:t>Spanish Translations (online and paper).</a:t>
            </a:r>
          </a:p>
          <a:p>
            <a:pPr lvl="1"/>
            <a:r>
              <a:rPr lang="en-US" sz="1600">
                <a:latin typeface="Calibri"/>
                <a:ea typeface="Calibri"/>
                <a:cs typeface="Calibri"/>
              </a:rPr>
              <a:t>Embedded calculator.</a:t>
            </a:r>
          </a:p>
          <a:p>
            <a:pPr lvl="1"/>
            <a:r>
              <a:rPr lang="en-US" sz="1600">
                <a:latin typeface="Calibri"/>
                <a:ea typeface="Calibri"/>
                <a:cs typeface="Calibri"/>
              </a:rPr>
              <a:t>Additional non-embedded supports: </a:t>
            </a:r>
            <a:r>
              <a:rPr lang="en-US" sz="1600">
                <a:latin typeface="Calibri"/>
                <a:ea typeface="Calibri"/>
                <a:cs typeface="Calibri"/>
                <a:hlinkClick r:id="rId5"/>
              </a:rPr>
              <a:t>See the Accessibility Manual</a:t>
            </a:r>
          </a:p>
          <a:p>
            <a:pPr marL="604520" lvl="2" indent="0">
              <a:buNone/>
            </a:pPr>
            <a:endParaRPr lang="en-US" sz="1600"/>
          </a:p>
        </p:txBody>
      </p:sp>
    </p:spTree>
    <p:custDataLst>
      <p:tags r:id="rId1"/>
    </p:custDataLst>
    <p:extLst>
      <p:ext uri="{BB962C8B-B14F-4D97-AF65-F5344CB8AC3E}">
        <p14:creationId xmlns:p14="http://schemas.microsoft.com/office/powerpoint/2010/main" val="2995448005"/>
      </p:ext>
    </p:extLst>
  </p:cSld>
  <p:clrMapOvr>
    <a:masterClrMapping/>
  </p:clrMapOvr>
  <p:extLst>
    <p:ext uri="{6950BFC3-D8DA-4A85-94F7-54DA5524770B}">
      <p188:commentRel xmlns:p188="http://schemas.microsoft.com/office/powerpoint/2018/8/main"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latin typeface="Calibri"/>
                <a:ea typeface="Calibri"/>
                <a:cs typeface="Calibri"/>
              </a:rPr>
              <a:t>Text to Speech (TTS)</a:t>
            </a:r>
            <a:r>
              <a:rPr lang="en-US">
                <a:solidFill>
                  <a:schemeClr val="bg1"/>
                </a:solidFill>
              </a:rPr>
              <a:t> </a:t>
            </a:r>
          </a:p>
        </p:txBody>
      </p:sp>
      <p:sp>
        <p:nvSpPr>
          <p:cNvPr id="6" name="Text Placeholder 5">
            <a:extLst>
              <a:ext uri="{FF2B5EF4-FFF2-40B4-BE49-F238E27FC236}">
                <a16:creationId xmlns:a16="http://schemas.microsoft.com/office/drawing/2014/main" id="{F2099B46-6D7F-2ABC-7538-CAA4282616CB}"/>
              </a:ext>
            </a:extLst>
          </p:cNvPr>
          <p:cNvSpPr txBox="1">
            <a:spLocks noGrp="1"/>
          </p:cNvSpPr>
          <p:nvPr>
            <p:ph type="body" sz="quarter" idx="24"/>
          </p:nvPr>
        </p:nvSpPr>
        <p:spPr>
          <a:xfrm>
            <a:off x="523875" y="1936750"/>
            <a:ext cx="8118475" cy="464999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a:ea typeface="Calibri"/>
                <a:cs typeface="Calibri"/>
              </a:rPr>
              <a:t>TTS is available in both English and Spanish.</a:t>
            </a:r>
          </a:p>
          <a:p>
            <a:pPr marL="285750" indent="-285750">
              <a:buFont typeface="Arial" panose="020B0604020202020204" pitchFamily="34" charset="0"/>
              <a:buChar char="•"/>
            </a:pPr>
            <a:r>
              <a:rPr lang="en-US" sz="2000">
                <a:latin typeface="Calibri"/>
                <a:ea typeface="Calibri"/>
                <a:cs typeface="Calibri"/>
              </a:rPr>
              <a:t>TTS for Math is now also available as a designated feature.</a:t>
            </a:r>
          </a:p>
          <a:p>
            <a:pPr lvl="1" indent="-342900"/>
            <a:r>
              <a:rPr lang="en-US" sz="2000">
                <a:latin typeface="Calibri"/>
                <a:ea typeface="Calibri"/>
                <a:cs typeface="Calibri"/>
              </a:rPr>
              <a:t>Students that benefit from having generated audio but do not have an IEP or 504 Plan, and are not EL Learners may be eligible to use TTS as a designated feature. </a:t>
            </a:r>
          </a:p>
          <a:p>
            <a:pPr lvl="1" indent="-342900"/>
            <a:r>
              <a:rPr lang="en-US" sz="2000">
                <a:latin typeface="Calibri"/>
                <a:ea typeface="Calibri"/>
                <a:cs typeface="Calibri"/>
              </a:rPr>
              <a:t>These students should regularly have access to generated audio during instruction. No student should have access to TTS if they do not use it regularly as part of instruction.</a:t>
            </a:r>
            <a:endParaRPr lang="en-US">
              <a:latin typeface="Calibri"/>
              <a:ea typeface="Calibri"/>
              <a:cs typeface="Calibri"/>
            </a:endParaRPr>
          </a:p>
          <a:p>
            <a:pPr lvl="1" indent="-342900"/>
            <a:r>
              <a:rPr lang="en-US" sz="2000">
                <a:latin typeface="Calibri"/>
                <a:ea typeface="Calibri"/>
                <a:cs typeface="Calibri"/>
              </a:rPr>
              <a:t>Need for this accommodation will be indicated on the student’s test registration profile.</a:t>
            </a:r>
            <a:endParaRPr lang="en-US">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Districts should still ensure the student’s IEP, 504 Plan and/or EL Status is indicated on their profile in ADVISER systems.</a:t>
            </a:r>
            <a:endParaRPr lang="en-US">
              <a:latin typeface="Calibri"/>
              <a:ea typeface="Calibri"/>
              <a:cs typeface="Calibri"/>
            </a:endParaRPr>
          </a:p>
        </p:txBody>
      </p:sp>
    </p:spTree>
    <p:custDataLst>
      <p:tags r:id="rId1"/>
    </p:custDataLst>
    <p:extLst>
      <p:ext uri="{BB962C8B-B14F-4D97-AF65-F5344CB8AC3E}">
        <p14:creationId xmlns:p14="http://schemas.microsoft.com/office/powerpoint/2010/main" val="42283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88C4-E63C-4DB1-86D7-5A85BCAD9DDB}"/>
              </a:ext>
            </a:extLst>
          </p:cNvPr>
          <p:cNvSpPr>
            <a:spLocks noGrp="1"/>
          </p:cNvSpPr>
          <p:nvPr>
            <p:ph type="title"/>
          </p:nvPr>
        </p:nvSpPr>
        <p:spPr>
          <a:xfrm>
            <a:off x="523875" y="118123"/>
            <a:ext cx="8126366" cy="1108139"/>
          </a:xfrm>
        </p:spPr>
        <p:txBody>
          <a:bodyPr>
            <a:normAutofit/>
          </a:bodyPr>
          <a:lstStyle/>
          <a:p>
            <a:r>
              <a:rPr lang="en-US">
                <a:solidFill>
                  <a:schemeClr val="bg1"/>
                </a:solidFill>
                <a:latin typeface="Calibri"/>
                <a:ea typeface="+mj-lt"/>
                <a:cs typeface="+mj-lt"/>
              </a:rPr>
              <a:t>Text to Speech (TTS)</a:t>
            </a:r>
            <a:endParaRPr lang="en-US">
              <a:solidFill>
                <a:schemeClr val="bg1"/>
              </a:solidFill>
              <a:latin typeface="Calibri"/>
            </a:endParaRPr>
          </a:p>
        </p:txBody>
      </p:sp>
      <p:sp>
        <p:nvSpPr>
          <p:cNvPr id="3" name="Text Placeholder 2">
            <a:extLst>
              <a:ext uri="{FF2B5EF4-FFF2-40B4-BE49-F238E27FC236}">
                <a16:creationId xmlns:a16="http://schemas.microsoft.com/office/drawing/2014/main" id="{DDD005DD-7773-4969-B88A-D755E38501E3}"/>
              </a:ext>
            </a:extLst>
          </p:cNvPr>
          <p:cNvSpPr>
            <a:spLocks noGrp="1"/>
          </p:cNvSpPr>
          <p:nvPr>
            <p:ph type="body" sz="quarter" idx="24"/>
          </p:nvPr>
        </p:nvSpPr>
        <p:spPr>
          <a:xfrm>
            <a:off x="523875" y="1798610"/>
            <a:ext cx="8119222" cy="4379760"/>
          </a:xfrm>
        </p:spPr>
        <p:txBody>
          <a:bodyPr vert="horz" lIns="91440" tIns="45720" rIns="91440" bIns="45720" rtlCol="0" anchor="t">
            <a:normAutofit/>
          </a:bodyPr>
          <a:lstStyle/>
          <a:p>
            <a:r>
              <a:rPr lang="en-US">
                <a:latin typeface="Calibri"/>
                <a:ea typeface="Calibri"/>
                <a:cs typeface="Calibri"/>
              </a:rPr>
              <a:t>Assigning Text To Speech accommodation manually </a:t>
            </a:r>
            <a:r>
              <a:rPr lang="en-US" sz="2000">
                <a:latin typeface="Calibri"/>
                <a:ea typeface="Calibri"/>
                <a:cs typeface="Calibri"/>
              </a:rPr>
              <a:t>–</a:t>
            </a:r>
            <a:r>
              <a:rPr lang="en-US">
                <a:latin typeface="Calibri"/>
                <a:ea typeface="Calibri"/>
                <a:cs typeface="Calibri"/>
              </a:rPr>
              <a:t>Under Student’s profile, select Accessibility Supports and the subject for TTS, then Save changes at the bottom.</a:t>
            </a:r>
          </a:p>
        </p:txBody>
      </p:sp>
      <p:grpSp>
        <p:nvGrpSpPr>
          <p:cNvPr id="4" name="Group 3">
            <a:extLst>
              <a:ext uri="{FF2B5EF4-FFF2-40B4-BE49-F238E27FC236}">
                <a16:creationId xmlns:a16="http://schemas.microsoft.com/office/drawing/2014/main" id="{374A3968-7218-EB6C-1BD9-441898FCC359}"/>
              </a:ext>
            </a:extLst>
          </p:cNvPr>
          <p:cNvGrpSpPr/>
          <p:nvPr/>
        </p:nvGrpSpPr>
        <p:grpSpPr>
          <a:xfrm>
            <a:off x="177180" y="3304028"/>
            <a:ext cx="8789640" cy="3179630"/>
            <a:chOff x="170606" y="2611570"/>
            <a:chExt cx="8789640" cy="3179630"/>
          </a:xfrm>
        </p:grpSpPr>
        <p:pic>
          <p:nvPicPr>
            <p:cNvPr id="5" name="Picture 4">
              <a:extLst>
                <a:ext uri="{FF2B5EF4-FFF2-40B4-BE49-F238E27FC236}">
                  <a16:creationId xmlns:a16="http://schemas.microsoft.com/office/drawing/2014/main" id="{819DA10A-7759-C27B-1A40-94E24CFCB9E4}"/>
                </a:ext>
              </a:extLst>
            </p:cNvPr>
            <p:cNvPicPr>
              <a:picLocks noChangeAspect="1"/>
            </p:cNvPicPr>
            <p:nvPr/>
          </p:nvPicPr>
          <p:blipFill>
            <a:blip r:embed="rId3"/>
            <a:stretch>
              <a:fillRect/>
            </a:stretch>
          </p:blipFill>
          <p:spPr>
            <a:xfrm>
              <a:off x="170606" y="2611570"/>
              <a:ext cx="8789640" cy="3179630"/>
            </a:xfrm>
            <a:prstGeom prst="rect">
              <a:avLst/>
            </a:prstGeom>
          </p:spPr>
        </p:pic>
        <p:sp>
          <p:nvSpPr>
            <p:cNvPr id="7" name="Rectangle 6">
              <a:extLst>
                <a:ext uri="{FF2B5EF4-FFF2-40B4-BE49-F238E27FC236}">
                  <a16:creationId xmlns:a16="http://schemas.microsoft.com/office/drawing/2014/main" id="{06FB05DC-1F2F-ACF8-2DA4-86A0C40BBD4A}"/>
                </a:ext>
              </a:extLst>
            </p:cNvPr>
            <p:cNvSpPr/>
            <p:nvPr/>
          </p:nvSpPr>
          <p:spPr>
            <a:xfrm>
              <a:off x="262255" y="4515326"/>
              <a:ext cx="1344604"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377B7-0CD4-308E-3FD8-305CC81169CC}"/>
                </a:ext>
              </a:extLst>
            </p:cNvPr>
            <p:cNvSpPr/>
            <p:nvPr/>
          </p:nvSpPr>
          <p:spPr>
            <a:xfrm>
              <a:off x="253377" y="4722471"/>
              <a:ext cx="1497828"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073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latin typeface="Calibri"/>
                <a:ea typeface="Calibri"/>
                <a:cs typeface="Calibri"/>
              </a:rPr>
              <a:t>Calculator as an Accommodation </a:t>
            </a:r>
          </a:p>
        </p:txBody>
      </p:sp>
      <p:sp>
        <p:nvSpPr>
          <p:cNvPr id="5" name="Text Placeholder 4">
            <a:extLst>
              <a:ext uri="{FF2B5EF4-FFF2-40B4-BE49-F238E27FC236}">
                <a16:creationId xmlns:a16="http://schemas.microsoft.com/office/drawing/2014/main" id="{78A64A77-7681-4B81-BE79-340539DA76BE}"/>
              </a:ext>
            </a:extLst>
          </p:cNvPr>
          <p:cNvSpPr>
            <a:spLocks noGrp="1"/>
          </p:cNvSpPr>
          <p:nvPr>
            <p:ph type="body" sz="quarter" idx="24"/>
          </p:nvPr>
        </p:nvSpPr>
        <p:spPr>
          <a:xfrm>
            <a:off x="523875" y="1937149"/>
            <a:ext cx="8119222" cy="4148852"/>
          </a:xfrm>
        </p:spPr>
        <p:txBody>
          <a:bodyPr vert="horz" lIns="91440" tIns="45720" rIns="91440" bIns="45720" rtlCol="0" anchor="t">
            <a:normAutofit/>
          </a:bodyPr>
          <a:lstStyle/>
          <a:p>
            <a:r>
              <a:rPr lang="en-US">
                <a:latin typeface="Calibri"/>
                <a:ea typeface="Calibri"/>
                <a:cs typeface="Calibri"/>
              </a:rPr>
              <a:t>An embedded calculator should be selected for students with IEPs or 504 plans in the NSCAS Growth Platform for Math.</a:t>
            </a:r>
          </a:p>
          <a:p>
            <a:pPr lvl="1">
              <a:buFont typeface="Courier New"/>
              <a:buChar char="o"/>
            </a:pPr>
            <a:r>
              <a:rPr lang="en-US" sz="2000">
                <a:latin typeface="Calibri"/>
                <a:ea typeface="Calibri"/>
                <a:cs typeface="Calibri"/>
              </a:rPr>
              <a:t>Guidance is in the Accessibility Manual.</a:t>
            </a:r>
          </a:p>
          <a:p>
            <a:pPr lvl="1">
              <a:buFont typeface="Courier New"/>
              <a:buChar char="o"/>
            </a:pPr>
            <a:r>
              <a:rPr lang="en-US" sz="2000">
                <a:latin typeface="Calibri"/>
                <a:ea typeface="Calibri"/>
                <a:cs typeface="Calibri"/>
              </a:rPr>
              <a:t>Need for this accommodation will be indicated on the student's test registration profile.</a:t>
            </a:r>
            <a:endParaRPr lang="en-US" sz="2000" strike="sngStrike">
              <a:latin typeface="Calibri"/>
              <a:ea typeface="Calibri"/>
              <a:cs typeface="Calibri"/>
            </a:endParaRPr>
          </a:p>
          <a:p>
            <a:r>
              <a:rPr lang="en-US">
                <a:latin typeface="Calibri"/>
                <a:ea typeface="Calibri"/>
                <a:cs typeface="Calibri"/>
              </a:rPr>
              <a:t>A calculator is be available throughout the test.</a:t>
            </a:r>
          </a:p>
          <a:p>
            <a:pPr lvl="1">
              <a:buFont typeface="Courier New,monospace"/>
              <a:buChar char="o"/>
            </a:pPr>
            <a:r>
              <a:rPr lang="en-US" sz="1800">
                <a:latin typeface="Calibri"/>
                <a:ea typeface="Calibri"/>
                <a:cs typeface="Calibri"/>
              </a:rPr>
              <a:t>Grades 3–6: Basic</a:t>
            </a:r>
          </a:p>
          <a:p>
            <a:pPr lvl="1">
              <a:buFont typeface="Courier New,monospace"/>
              <a:buChar char="o"/>
            </a:pPr>
            <a:r>
              <a:rPr lang="en-US" sz="1800">
                <a:latin typeface="Calibri"/>
                <a:ea typeface="Calibri"/>
                <a:cs typeface="Calibri"/>
              </a:rPr>
              <a:t>Grades 7–8: Scientific</a:t>
            </a:r>
            <a:endParaRPr lang="en-US">
              <a:latin typeface="Calibri"/>
              <a:ea typeface="Calibri"/>
              <a:cs typeface="Calibri"/>
            </a:endParaRPr>
          </a:p>
          <a:p>
            <a:r>
              <a:rPr lang="en-US">
                <a:latin typeface="Calibri"/>
                <a:ea typeface="Calibri"/>
                <a:cs typeface="Calibri"/>
              </a:rPr>
              <a:t>The calculator will display in the toolbar </a:t>
            </a:r>
            <a:r>
              <a:rPr lang="en-US">
                <a:latin typeface="Calibri"/>
                <a:ea typeface="+mn-lt"/>
                <a:cs typeface="+mn-lt"/>
              </a:rPr>
              <a:t>when enabled.</a:t>
            </a:r>
            <a:endParaRPr lang="en-US">
              <a:latin typeface="Calibri"/>
            </a:endParaRPr>
          </a:p>
        </p:txBody>
      </p:sp>
      <p:sp>
        <p:nvSpPr>
          <p:cNvPr id="3" name="Rectangle 2">
            <a:extLst>
              <a:ext uri="{FF2B5EF4-FFF2-40B4-BE49-F238E27FC236}">
                <a16:creationId xmlns:a16="http://schemas.microsoft.com/office/drawing/2014/main" id="{D2A66A71-DEFC-41C2-80E5-E08DD8C0D95B}"/>
              </a:ext>
            </a:extLst>
          </p:cNvPr>
          <p:cNvSpPr/>
          <p:nvPr/>
        </p:nvSpPr>
        <p:spPr>
          <a:xfrm>
            <a:off x="157178" y="6238892"/>
            <a:ext cx="8245226" cy="615553"/>
          </a:xfrm>
          <a:prstGeom prst="rect">
            <a:avLst/>
          </a:prstGeom>
        </p:spPr>
        <p:txBody>
          <a:bodyPr wrap="square" lIns="91440" tIns="45720" rIns="91440" bIns="45720" anchor="t">
            <a:spAutoFit/>
          </a:bodyPr>
          <a:lstStyle/>
          <a:p>
            <a:endParaRPr lang="en-US" sz="1600" b="1"/>
          </a:p>
          <a:p>
            <a:endParaRPr lang="en-US"/>
          </a:p>
        </p:txBody>
      </p:sp>
    </p:spTree>
    <p:custDataLst>
      <p:tags r:id="rId1"/>
    </p:custDataLst>
    <p:extLst>
      <p:ext uri="{BB962C8B-B14F-4D97-AF65-F5344CB8AC3E}">
        <p14:creationId xmlns:p14="http://schemas.microsoft.com/office/powerpoint/2010/main" val="326536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61022"/>
            <a:ext cx="8118591" cy="486099"/>
          </a:xfrm>
        </p:spPr>
        <p:txBody>
          <a:bodyPr>
            <a:noAutofit/>
          </a:bodyPr>
          <a:lstStyle/>
          <a:p>
            <a:r>
              <a:rPr lang="en-US" sz="3200">
                <a:solidFill>
                  <a:schemeClr val="bg1"/>
                </a:solidFill>
                <a:latin typeface="Calibri"/>
                <a:cs typeface="Calibri"/>
              </a:rPr>
              <a:t>NSCAS Overview </a:t>
            </a:r>
          </a:p>
        </p:txBody>
      </p:sp>
      <p:sp>
        <p:nvSpPr>
          <p:cNvPr id="3" name="Text Placeholder 2"/>
          <p:cNvSpPr>
            <a:spLocks noGrp="1"/>
          </p:cNvSpPr>
          <p:nvPr>
            <p:ph type="body" sz="quarter" idx="24"/>
          </p:nvPr>
        </p:nvSpPr>
        <p:spPr>
          <a:xfrm>
            <a:off x="523875" y="1755229"/>
            <a:ext cx="8482418" cy="4741749"/>
          </a:xfrm>
        </p:spPr>
        <p:txBody>
          <a:bodyPr vert="horz" lIns="68580" tIns="34290" rIns="68580" bIns="34290" rtlCol="0" anchor="t">
            <a:normAutofit/>
          </a:bodyPr>
          <a:lstStyle/>
          <a:p>
            <a:pPr marL="0" indent="0">
              <a:buNone/>
            </a:pPr>
            <a:r>
              <a:rPr lang="en-US" sz="2000" b="1" u="sng">
                <a:latin typeface="Calibri"/>
                <a:cs typeface="Calibri"/>
              </a:rPr>
              <a:t>Test Windows</a:t>
            </a:r>
            <a:r>
              <a:rPr lang="en-US" sz="2000">
                <a:latin typeface="Calibri"/>
                <a:cs typeface="Calibri"/>
              </a:rPr>
              <a:t> </a:t>
            </a:r>
            <a:endParaRPr lang="en-US" sz="2000" b="1" u="sng">
              <a:latin typeface="Calibri"/>
              <a:cs typeface="Calibri"/>
            </a:endParaRPr>
          </a:p>
          <a:p>
            <a:r>
              <a:rPr lang="en-US" sz="2000">
                <a:latin typeface="Calibri"/>
                <a:cs typeface="Arial"/>
              </a:rPr>
              <a:t>Fall: August 19–September 27, 2024</a:t>
            </a:r>
          </a:p>
          <a:p>
            <a:r>
              <a:rPr lang="en-US" sz="2000">
                <a:latin typeface="Calibri"/>
                <a:cs typeface="Arial"/>
              </a:rPr>
              <a:t>Winter: December 2, 2024-January 24, 2025 (no testing December 25-January 1.  No testing on January 20, 2025).</a:t>
            </a:r>
          </a:p>
          <a:p>
            <a:pPr marL="0" indent="0">
              <a:buNone/>
            </a:pPr>
            <a:r>
              <a:rPr lang="en-US" sz="2000" b="1" u="sng">
                <a:latin typeface="Calibri"/>
                <a:cs typeface="Calibri"/>
              </a:rPr>
              <a:t>Modes of Delivery</a:t>
            </a:r>
            <a:r>
              <a:rPr lang="en-US" sz="2000">
                <a:latin typeface="Calibri"/>
                <a:cs typeface="Calibri"/>
              </a:rPr>
              <a:t>:</a:t>
            </a:r>
          </a:p>
          <a:p>
            <a:pPr marL="0" indent="0">
              <a:buNone/>
            </a:pPr>
            <a:r>
              <a:rPr lang="en-US" sz="2000">
                <a:latin typeface="Calibri"/>
                <a:cs typeface="Calibri"/>
              </a:rPr>
              <a:t>Paper/Pencil and Braille assessments are available to order. See part 4 of the </a:t>
            </a:r>
            <a:r>
              <a:rPr lang="en-US" sz="2000">
                <a:latin typeface="Calibri"/>
                <a:cs typeface="Calibri"/>
                <a:hlinkClick r:id="rId4"/>
              </a:rPr>
              <a:t>Assessment Coordinator's Guide</a:t>
            </a:r>
            <a:r>
              <a:rPr lang="en-US" sz="2000">
                <a:latin typeface="Calibri"/>
                <a:cs typeface="Calibri"/>
              </a:rPr>
              <a:t> on specific steps regarding managing paper/pencil assessment and materials.</a:t>
            </a:r>
          </a:p>
          <a:p>
            <a:pPr marL="111125" indent="-111125">
              <a:buNone/>
            </a:pPr>
            <a:endParaRPr lang="en-US" sz="2000"/>
          </a:p>
          <a:p>
            <a:pPr marL="0" indent="0">
              <a:buNone/>
            </a:pPr>
            <a:endParaRPr lang="en-US" sz="1800">
              <a:cs typeface="Arial"/>
            </a:endParaRPr>
          </a:p>
        </p:txBody>
      </p:sp>
    </p:spTree>
    <p:custDataLst>
      <p:tags r:id="rId1"/>
    </p:custDataLst>
    <p:extLst>
      <p:ext uri="{BB962C8B-B14F-4D97-AF65-F5344CB8AC3E}">
        <p14:creationId xmlns:p14="http://schemas.microsoft.com/office/powerpoint/2010/main" val="86316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latin typeface="Calibri"/>
                <a:ea typeface="Calibri"/>
                <a:cs typeface="Calibri"/>
              </a:rPr>
              <a:t>Accessibility - Paper</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434108" y="1404132"/>
            <a:ext cx="8443971" cy="5158248"/>
          </a:xfrm>
        </p:spPr>
        <p:txBody>
          <a:bodyPr vert="horz" lIns="91440" tIns="45720" rIns="91440" bIns="45720" rtlCol="0" anchor="t">
            <a:noAutofit/>
          </a:bodyPr>
          <a:lstStyle/>
          <a:p>
            <a:endParaRPr lang="en-US" sz="1600">
              <a:latin typeface="Calibri"/>
              <a:ea typeface="Calibri"/>
              <a:cs typeface="Calibri"/>
            </a:endParaRPr>
          </a:p>
          <a:p>
            <a:r>
              <a:rPr lang="en-US" sz="1600">
                <a:latin typeface="Calibri"/>
                <a:ea typeface="Calibri"/>
                <a:cs typeface="Calibri"/>
              </a:rPr>
              <a:t>Paper accommodations will be available for students with a documented need, such as an IEP, 504 plan, or English Learner Plan.</a:t>
            </a:r>
          </a:p>
          <a:p>
            <a:pPr lvl="1"/>
            <a:r>
              <a:rPr lang="en-US" sz="1600">
                <a:latin typeface="Calibri"/>
                <a:ea typeface="Calibri"/>
                <a:cs typeface="Calibri"/>
              </a:rPr>
              <a:t>Need must be indicated on the student profile in Acacia.</a:t>
            </a:r>
          </a:p>
          <a:p>
            <a:pPr marL="861695" lvl="2"/>
            <a:r>
              <a:rPr lang="en-US" sz="1600">
                <a:latin typeface="Calibri"/>
                <a:ea typeface="Calibri"/>
                <a:cs typeface="Calibri"/>
              </a:rPr>
              <a:t>English and Spanish + Large Print – NWEA will provide a secure SFTP link to where the test materials will be posted for districts to download and print.</a:t>
            </a:r>
          </a:p>
          <a:p>
            <a:pPr marL="861695" lvl="2"/>
            <a:r>
              <a:rPr lang="en-US" sz="1600">
                <a:latin typeface="Calibri"/>
                <a:ea typeface="Calibri"/>
                <a:cs typeface="Calibri"/>
              </a:rPr>
              <a:t>Braille – NWEA will ship to DAC.</a:t>
            </a:r>
          </a:p>
          <a:p>
            <a:r>
              <a:rPr lang="en-US" sz="1600">
                <a:latin typeface="Calibri"/>
                <a:ea typeface="Calibri"/>
                <a:cs typeface="Calibri"/>
              </a:rPr>
              <a:t>Transcription of Paper/Pencil Assessments</a:t>
            </a:r>
          </a:p>
          <a:p>
            <a:pPr lvl="1"/>
            <a:r>
              <a:rPr lang="en-US" sz="1600">
                <a:latin typeface="Calibri"/>
                <a:ea typeface="Calibri"/>
                <a:cs typeface="Calibri"/>
              </a:rPr>
              <a:t>No answer sheets to track! Students will indicate their response by circling their answer.</a:t>
            </a:r>
          </a:p>
          <a:p>
            <a:pPr lvl="1"/>
            <a:r>
              <a:rPr lang="en-US" sz="1600">
                <a:latin typeface="Calibri"/>
                <a:ea typeface="+mn-lt"/>
                <a:cs typeface="+mn-lt"/>
              </a:rPr>
              <a:t>After paper/pencil tests are complete, the scribe must transcribe the student's responses into the online test delivery system exactly as student has responded.</a:t>
            </a:r>
          </a:p>
          <a:p>
            <a:pPr lvl="1"/>
            <a:r>
              <a:rPr lang="en-US" sz="1600">
                <a:latin typeface="Calibri"/>
                <a:ea typeface="Calibri"/>
                <a:cs typeface="Calibri"/>
              </a:rPr>
              <a:t>This will ensure that students' responses are scored and remove shipping and processing time!</a:t>
            </a:r>
          </a:p>
          <a:p>
            <a:pPr lvl="1"/>
            <a:r>
              <a:rPr lang="en-US" sz="1600">
                <a:latin typeface="Calibri"/>
                <a:ea typeface="Calibri"/>
                <a:cs typeface="Calibri"/>
              </a:rPr>
              <a:t>Test materials should be securely destroyed locally.</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Tree>
    <p:custDataLst>
      <p:tags r:id="rId2"/>
    </p:custDataLst>
    <p:extLst>
      <p:ext uri="{BB962C8B-B14F-4D97-AF65-F5344CB8AC3E}">
        <p14:creationId xmlns:p14="http://schemas.microsoft.com/office/powerpoint/2010/main" val="52088459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latin typeface="Calibri"/>
                <a:ea typeface="Calibri"/>
                <a:cs typeface="Calibri"/>
              </a:rPr>
              <a:t>Accessibility - Paper</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
        <p:nvSpPr>
          <p:cNvPr id="8" name="TextBox 7">
            <a:extLst>
              <a:ext uri="{FF2B5EF4-FFF2-40B4-BE49-F238E27FC236}">
                <a16:creationId xmlns:a16="http://schemas.microsoft.com/office/drawing/2014/main" id="{001A1BD4-30CC-4607-93ED-7B7BB95F82D0}"/>
              </a:ext>
            </a:extLst>
          </p:cNvPr>
          <p:cNvSpPr txBox="1"/>
          <p:nvPr/>
        </p:nvSpPr>
        <p:spPr>
          <a:xfrm>
            <a:off x="697659" y="1793984"/>
            <a:ext cx="8118590"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Calibri"/>
                <a:ea typeface="Calibri"/>
                <a:cs typeface="Calibri"/>
              </a:rPr>
              <a:t>Paper can be assigned like other Accommodations in the Student’s Profile</a:t>
            </a:r>
          </a:p>
        </p:txBody>
      </p:sp>
      <p:grpSp>
        <p:nvGrpSpPr>
          <p:cNvPr id="15" name="Group 14">
            <a:extLst>
              <a:ext uri="{FF2B5EF4-FFF2-40B4-BE49-F238E27FC236}">
                <a16:creationId xmlns:a16="http://schemas.microsoft.com/office/drawing/2014/main" id="{C8CB0919-3B9E-98B2-526F-0098A14AB83B}"/>
              </a:ext>
            </a:extLst>
          </p:cNvPr>
          <p:cNvGrpSpPr/>
          <p:nvPr/>
        </p:nvGrpSpPr>
        <p:grpSpPr>
          <a:xfrm>
            <a:off x="170606" y="2611570"/>
            <a:ext cx="8789640" cy="3179630"/>
            <a:chOff x="170606" y="2611570"/>
            <a:chExt cx="8789640" cy="3179630"/>
          </a:xfrm>
        </p:grpSpPr>
        <p:pic>
          <p:nvPicPr>
            <p:cNvPr id="6" name="Picture 5">
              <a:extLst>
                <a:ext uri="{FF2B5EF4-FFF2-40B4-BE49-F238E27FC236}">
                  <a16:creationId xmlns:a16="http://schemas.microsoft.com/office/drawing/2014/main" id="{A6CF0A8A-F6F2-B2CC-DEFF-CEF8A9E3733F}"/>
                </a:ext>
              </a:extLst>
            </p:cNvPr>
            <p:cNvPicPr>
              <a:picLocks noChangeAspect="1"/>
            </p:cNvPicPr>
            <p:nvPr/>
          </p:nvPicPr>
          <p:blipFill>
            <a:blip r:embed="rId5"/>
            <a:stretch>
              <a:fillRect/>
            </a:stretch>
          </p:blipFill>
          <p:spPr>
            <a:xfrm>
              <a:off x="170606" y="2611570"/>
              <a:ext cx="8789640" cy="3179630"/>
            </a:xfrm>
            <a:prstGeom prst="rect">
              <a:avLst/>
            </a:prstGeom>
          </p:spPr>
        </p:pic>
        <p:sp>
          <p:nvSpPr>
            <p:cNvPr id="12" name="Rectangle 11">
              <a:extLst>
                <a:ext uri="{FF2B5EF4-FFF2-40B4-BE49-F238E27FC236}">
                  <a16:creationId xmlns:a16="http://schemas.microsoft.com/office/drawing/2014/main" id="{8361D34E-7B90-8D1A-6E91-D5C7EFB491C6}"/>
                </a:ext>
              </a:extLst>
            </p:cNvPr>
            <p:cNvSpPr/>
            <p:nvPr/>
          </p:nvSpPr>
          <p:spPr>
            <a:xfrm>
              <a:off x="244499" y="4941455"/>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317C0B-6AA3-4F29-9EAB-A272A1CED30D}"/>
                </a:ext>
              </a:extLst>
            </p:cNvPr>
            <p:cNvSpPr/>
            <p:nvPr/>
          </p:nvSpPr>
          <p:spPr>
            <a:xfrm>
              <a:off x="249116" y="5361709"/>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23767B-F490-340E-44E6-95CE8ADE4A8E}"/>
                </a:ext>
              </a:extLst>
            </p:cNvPr>
            <p:cNvSpPr/>
            <p:nvPr/>
          </p:nvSpPr>
          <p:spPr>
            <a:xfrm>
              <a:off x="239880" y="5590310"/>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3219762"/>
      </p:ext>
    </p:extLst>
  </p:cSld>
  <p:clrMapOvr>
    <a:masterClrMapping/>
  </p:clrMapOvr>
  <p:extLst>
    <p:ext uri="{6950BFC3-D8DA-4A85-94F7-54DA5524770B}">
      <p188:commentRel xmlns:p188="http://schemas.microsoft.com/office/powerpoint/2018/8/main" r:id="rId4"/>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E50B-220D-41A9-A373-3F04C01B0BD5}"/>
              </a:ext>
            </a:extLst>
          </p:cNvPr>
          <p:cNvSpPr>
            <a:spLocks noGrp="1"/>
          </p:cNvSpPr>
          <p:nvPr>
            <p:ph type="title"/>
          </p:nvPr>
        </p:nvSpPr>
        <p:spPr>
          <a:xfrm>
            <a:off x="457200" y="31755"/>
            <a:ext cx="8229600" cy="1143000"/>
          </a:xfrm>
        </p:spPr>
        <p:txBody>
          <a:bodyPr>
            <a:normAutofit fontScale="90000"/>
          </a:bodyPr>
          <a:lstStyle/>
          <a:p>
            <a:r>
              <a:rPr lang="en-US">
                <a:solidFill>
                  <a:schemeClr val="bg1"/>
                </a:solidFill>
                <a:latin typeface="Calibri"/>
                <a:ea typeface="Calibri"/>
                <a:cs typeface="Calibri"/>
              </a:rPr>
              <a:t>Accessibility in the </a:t>
            </a:r>
            <a:br>
              <a:rPr lang="en-US">
                <a:latin typeface="Calibri"/>
              </a:rPr>
            </a:br>
            <a:r>
              <a:rPr lang="en-US">
                <a:solidFill>
                  <a:schemeClr val="bg1"/>
                </a:solidFill>
                <a:latin typeface="Calibri"/>
                <a:ea typeface="Calibri"/>
                <a:cs typeface="Calibri"/>
              </a:rPr>
              <a:t>NSCAS Platform</a:t>
            </a:r>
          </a:p>
        </p:txBody>
      </p:sp>
      <p:sp>
        <p:nvSpPr>
          <p:cNvPr id="3" name="Text Placeholder 2">
            <a:extLst>
              <a:ext uri="{FF2B5EF4-FFF2-40B4-BE49-F238E27FC236}">
                <a16:creationId xmlns:a16="http://schemas.microsoft.com/office/drawing/2014/main" id="{1FAE11CB-A4F2-4273-935C-1298F50CCF38}"/>
              </a:ext>
            </a:extLst>
          </p:cNvPr>
          <p:cNvSpPr>
            <a:spLocks noGrp="1"/>
          </p:cNvSpPr>
          <p:nvPr>
            <p:ph type="body" idx="1"/>
          </p:nvPr>
        </p:nvSpPr>
        <p:spPr/>
        <p:txBody>
          <a:bodyPr>
            <a:normAutofit fontScale="55000" lnSpcReduction="20000"/>
          </a:bodyPr>
          <a:lstStyle/>
          <a:p>
            <a:endParaRPr lang="en-US" sz="8000"/>
          </a:p>
          <a:p>
            <a:pPr marL="457200" lvl="1" indent="0">
              <a:buNone/>
            </a:pPr>
            <a:endParaRPr lang="en-US"/>
          </a:p>
        </p:txBody>
      </p:sp>
      <p:sp>
        <p:nvSpPr>
          <p:cNvPr id="7" name="Content Placeholder 6">
            <a:extLst>
              <a:ext uri="{FF2B5EF4-FFF2-40B4-BE49-F238E27FC236}">
                <a16:creationId xmlns:a16="http://schemas.microsoft.com/office/drawing/2014/main" id="{0F75E9AC-DA10-45EE-9CF2-079013DB76EC}"/>
              </a:ext>
            </a:extLst>
          </p:cNvPr>
          <p:cNvSpPr>
            <a:spLocks noGrp="1"/>
          </p:cNvSpPr>
          <p:nvPr>
            <p:ph sz="half" idx="2"/>
          </p:nvPr>
        </p:nvSpPr>
        <p:spPr>
          <a:xfrm>
            <a:off x="239225" y="1670172"/>
            <a:ext cx="3967015" cy="3951287"/>
          </a:xfrm>
        </p:spPr>
        <p:txBody>
          <a:bodyPr vert="horz" lIns="91440" tIns="45720" rIns="91440" bIns="45720" rtlCol="0" anchor="t">
            <a:noAutofit/>
          </a:bodyPr>
          <a:lstStyle/>
          <a:p>
            <a:pPr marL="0" indent="0">
              <a:buNone/>
            </a:pPr>
            <a:r>
              <a:rPr lang="en-US" sz="1800" b="1">
                <a:latin typeface="Calibri"/>
                <a:ea typeface="Calibri"/>
                <a:cs typeface="Calibri"/>
              </a:rPr>
              <a:t>Non-embedded Universal Tools</a:t>
            </a:r>
          </a:p>
          <a:p>
            <a:pPr>
              <a:buFont typeface="Wingdings" panose="05000000000000000000" pitchFamily="2" charset="2"/>
              <a:buChar char="q"/>
            </a:pPr>
            <a:r>
              <a:rPr lang="en-US" sz="1800">
                <a:latin typeface="Calibri"/>
                <a:ea typeface="Calibri"/>
                <a:cs typeface="Calibri"/>
              </a:rPr>
              <a:t>Alternate location</a:t>
            </a:r>
          </a:p>
          <a:p>
            <a:pPr>
              <a:buFont typeface="Wingdings" panose="05000000000000000000" pitchFamily="2" charset="2"/>
              <a:buChar char="q"/>
            </a:pPr>
            <a:r>
              <a:rPr lang="en-US" sz="1800">
                <a:latin typeface="Calibri"/>
                <a:ea typeface="Calibri"/>
                <a:cs typeface="Calibri"/>
              </a:rPr>
              <a:t>Directions</a:t>
            </a:r>
          </a:p>
          <a:p>
            <a:pPr>
              <a:buFont typeface="Wingdings" panose="05000000000000000000" pitchFamily="2" charset="2"/>
              <a:buChar char="q"/>
            </a:pPr>
            <a:r>
              <a:rPr lang="en-US" sz="1800">
                <a:latin typeface="Calibri"/>
                <a:ea typeface="Calibri"/>
                <a:cs typeface="Calibri"/>
              </a:rPr>
              <a:t>Flexible scheduling</a:t>
            </a:r>
          </a:p>
          <a:p>
            <a:pPr>
              <a:buFont typeface="Wingdings" panose="05000000000000000000" pitchFamily="2" charset="2"/>
              <a:buChar char="q"/>
            </a:pPr>
            <a:r>
              <a:rPr lang="en-US" sz="1800">
                <a:latin typeface="Calibri"/>
                <a:ea typeface="Calibri"/>
                <a:cs typeface="Calibri"/>
              </a:rPr>
              <a:t>Noise buffer/Headphones</a:t>
            </a:r>
          </a:p>
          <a:p>
            <a:pPr>
              <a:buFont typeface="Wingdings" panose="05000000000000000000" pitchFamily="2" charset="2"/>
              <a:buChar char="q"/>
            </a:pPr>
            <a:r>
              <a:rPr lang="en-US" sz="1800">
                <a:latin typeface="Calibri"/>
                <a:ea typeface="Calibri"/>
                <a:cs typeface="Calibri"/>
              </a:rPr>
              <a:t>Redirection</a:t>
            </a:r>
          </a:p>
          <a:p>
            <a:pPr>
              <a:buFont typeface="Wingdings" panose="05000000000000000000" pitchFamily="2" charset="2"/>
              <a:buChar char="q"/>
            </a:pPr>
            <a:r>
              <a:rPr lang="en-US" sz="1800">
                <a:latin typeface="Calibri"/>
                <a:ea typeface="Calibri"/>
                <a:cs typeface="Calibri"/>
              </a:rPr>
              <a:t>Scratch paper</a:t>
            </a:r>
          </a:p>
          <a:p>
            <a:pPr>
              <a:buFont typeface="Wingdings" panose="05000000000000000000" pitchFamily="2" charset="2"/>
              <a:buChar char="q"/>
            </a:pPr>
            <a:r>
              <a:rPr lang="en-US" sz="1800">
                <a:latin typeface="Calibri"/>
                <a:ea typeface="Calibri"/>
                <a:cs typeface="Calibri"/>
              </a:rPr>
              <a:t>Read aloud-Student reads test aloud.</a:t>
            </a:r>
          </a:p>
          <a:p>
            <a:pPr marL="0" indent="0">
              <a:buNone/>
            </a:pPr>
            <a:endParaRPr lang="en-US" sz="2000" b="1">
              <a:latin typeface="Calibri"/>
              <a:ea typeface="Calibri"/>
              <a:cs typeface="Calibri"/>
            </a:endParaRPr>
          </a:p>
          <a:p>
            <a:pPr marL="0" indent="0">
              <a:buNone/>
            </a:pPr>
            <a:r>
              <a:rPr lang="en-US" sz="1800" b="1">
                <a:latin typeface="Calibri"/>
                <a:ea typeface="Calibri"/>
                <a:cs typeface="Calibri"/>
              </a:rPr>
              <a:t>Non-embedded Linguistic Supports</a:t>
            </a:r>
          </a:p>
          <a:p>
            <a:pPr>
              <a:buFont typeface="Wingdings" panose="05000000000000000000" pitchFamily="2" charset="2"/>
              <a:buChar char="q"/>
            </a:pPr>
            <a:r>
              <a:rPr lang="en-US" sz="1800">
                <a:latin typeface="Calibri"/>
                <a:ea typeface="Calibri"/>
                <a:cs typeface="Calibri"/>
              </a:rPr>
              <a:t>Bilingual dictionary</a:t>
            </a:r>
          </a:p>
          <a:p>
            <a:pPr>
              <a:buFont typeface="Wingdings" panose="05000000000000000000" pitchFamily="2" charset="2"/>
              <a:buChar char="q"/>
            </a:pPr>
            <a:r>
              <a:rPr lang="en-US" sz="1800">
                <a:latin typeface="Calibri"/>
                <a:ea typeface="Calibri"/>
                <a:cs typeface="Calibri"/>
              </a:rPr>
              <a:t>Native language translation</a:t>
            </a:r>
          </a:p>
          <a:p>
            <a:endParaRPr lang="en-US" sz="2000"/>
          </a:p>
        </p:txBody>
      </p:sp>
      <p:sp>
        <p:nvSpPr>
          <p:cNvPr id="9" name="Content Placeholder 8">
            <a:extLst>
              <a:ext uri="{FF2B5EF4-FFF2-40B4-BE49-F238E27FC236}">
                <a16:creationId xmlns:a16="http://schemas.microsoft.com/office/drawing/2014/main" id="{4AF45F05-25C1-4E2E-95C8-C4BF4545F28F}"/>
              </a:ext>
            </a:extLst>
          </p:cNvPr>
          <p:cNvSpPr>
            <a:spLocks noGrp="1"/>
          </p:cNvSpPr>
          <p:nvPr>
            <p:ph sz="quarter" idx="4"/>
          </p:nvPr>
        </p:nvSpPr>
        <p:spPr>
          <a:xfrm>
            <a:off x="4497387" y="1670173"/>
            <a:ext cx="4572471" cy="3951288"/>
          </a:xfrm>
        </p:spPr>
        <p:txBody>
          <a:bodyPr vert="horz" lIns="91440" tIns="45720" rIns="91440" bIns="45720" rtlCol="0" anchor="t">
            <a:normAutofit fontScale="25000" lnSpcReduction="20000"/>
          </a:bodyPr>
          <a:lstStyle/>
          <a:p>
            <a:pPr marL="0" lvl="0" indent="0">
              <a:buNone/>
            </a:pPr>
            <a:r>
              <a:rPr lang="en-US" sz="6600" b="1">
                <a:solidFill>
                  <a:srgbClr val="1F1646"/>
                </a:solidFill>
                <a:latin typeface="Calibri"/>
                <a:ea typeface="Calibri"/>
                <a:cs typeface="Calibri"/>
              </a:rPr>
              <a:t>Embedded Linguistic Supports/ Accommodations</a:t>
            </a:r>
            <a:endParaRPr lang="en-US" sz="6600">
              <a:solidFill>
                <a:srgbClr val="1F1646"/>
              </a:solidFill>
              <a:latin typeface="Calibri"/>
              <a:ea typeface="Calibri"/>
              <a:cs typeface="Calibri"/>
            </a:endParaRPr>
          </a:p>
          <a:p>
            <a:pPr>
              <a:buFont typeface="Wingdings" panose="05000000000000000000" pitchFamily="2" charset="2"/>
              <a:buChar char="q"/>
            </a:pPr>
            <a:r>
              <a:rPr lang="en-US" sz="6600">
                <a:solidFill>
                  <a:srgbClr val="1F1646"/>
                </a:solidFill>
                <a:latin typeface="Calibri"/>
                <a:ea typeface="Calibri"/>
                <a:cs typeface="Calibri"/>
              </a:rPr>
              <a:t>Text to Speech English (Accommodation) </a:t>
            </a:r>
          </a:p>
          <a:p>
            <a:pPr>
              <a:buFont typeface="Wingdings" panose="05000000000000000000" pitchFamily="2" charset="2"/>
              <a:buChar char="q"/>
            </a:pPr>
            <a:r>
              <a:rPr lang="en-US" sz="6600">
                <a:solidFill>
                  <a:srgbClr val="1F1646"/>
                </a:solidFill>
                <a:latin typeface="Calibri"/>
                <a:ea typeface="Calibri"/>
                <a:cs typeface="Calibri"/>
              </a:rPr>
              <a:t>Text to Speech Spanish (Accommodation)</a:t>
            </a:r>
          </a:p>
          <a:p>
            <a:pPr>
              <a:buFont typeface="Wingdings" panose="05000000000000000000" pitchFamily="2" charset="2"/>
              <a:buChar char="q"/>
            </a:pPr>
            <a:r>
              <a:rPr lang="en-US" sz="6600">
                <a:solidFill>
                  <a:srgbClr val="1F1646"/>
                </a:solidFill>
                <a:latin typeface="Calibri"/>
                <a:ea typeface="Calibri"/>
                <a:cs typeface="Calibri"/>
              </a:rPr>
              <a:t>Text to Speech English         (Designated Feature) </a:t>
            </a:r>
          </a:p>
          <a:p>
            <a:pPr>
              <a:buFont typeface="Wingdings" panose="05000000000000000000" pitchFamily="2" charset="2"/>
              <a:buChar char="q"/>
            </a:pPr>
            <a:r>
              <a:rPr lang="en-US" sz="6600">
                <a:solidFill>
                  <a:srgbClr val="1F1646"/>
                </a:solidFill>
                <a:latin typeface="Calibri"/>
                <a:ea typeface="Calibri"/>
                <a:cs typeface="Calibri"/>
              </a:rPr>
              <a:t>Text to Speech Spanish      (Designated Feature)</a:t>
            </a:r>
          </a:p>
          <a:p>
            <a:pPr>
              <a:buFont typeface="Wingdings" panose="05000000000000000000" pitchFamily="2" charset="2"/>
              <a:buChar char="q"/>
            </a:pPr>
            <a:r>
              <a:rPr lang="en-US" sz="6600">
                <a:latin typeface="Calibri"/>
                <a:ea typeface="Calibri"/>
                <a:cs typeface="Calibri"/>
              </a:rPr>
              <a:t>Calculator</a:t>
            </a:r>
          </a:p>
          <a:p>
            <a:pPr marL="0" indent="0">
              <a:buNone/>
            </a:pPr>
            <a:endParaRPr lang="en-US" sz="8000" b="1">
              <a:latin typeface="Calibri"/>
              <a:ea typeface="Calibri"/>
              <a:cs typeface="Calibri"/>
            </a:endParaRPr>
          </a:p>
          <a:p>
            <a:pPr marL="0" indent="0">
              <a:buNone/>
            </a:pPr>
            <a:r>
              <a:rPr lang="en-US" sz="6600" b="1">
                <a:latin typeface="Calibri"/>
                <a:ea typeface="Calibri"/>
                <a:cs typeface="Calibri"/>
              </a:rPr>
              <a:t>Non-embedded Accommodations </a:t>
            </a:r>
          </a:p>
          <a:p>
            <a:pPr>
              <a:buFont typeface="Wingdings" panose="05000000000000000000" pitchFamily="2" charset="2"/>
              <a:buChar char="q"/>
            </a:pPr>
            <a:r>
              <a:rPr lang="en-US" sz="6600">
                <a:latin typeface="Calibri"/>
                <a:ea typeface="Calibri"/>
                <a:cs typeface="Calibri"/>
              </a:rPr>
              <a:t>Assistive Technology </a:t>
            </a:r>
          </a:p>
          <a:p>
            <a:pPr>
              <a:buFont typeface="Wingdings" panose="05000000000000000000" pitchFamily="2" charset="2"/>
              <a:buChar char="q"/>
            </a:pPr>
            <a:r>
              <a:rPr lang="en-US" sz="6600">
                <a:latin typeface="Calibri"/>
                <a:ea typeface="Calibri"/>
                <a:cs typeface="Calibri"/>
              </a:rPr>
              <a:t>Mathematical Support</a:t>
            </a:r>
          </a:p>
          <a:p>
            <a:pPr>
              <a:buFont typeface="Wingdings" panose="05000000000000000000" pitchFamily="2" charset="2"/>
              <a:buChar char="q"/>
            </a:pPr>
            <a:r>
              <a:rPr lang="en-US" sz="6600">
                <a:latin typeface="Calibri"/>
                <a:ea typeface="Calibri"/>
                <a:cs typeface="Calibri"/>
              </a:rPr>
              <a:t>Specialized presentation of test</a:t>
            </a:r>
          </a:p>
          <a:p>
            <a:pPr>
              <a:buFont typeface="Wingdings" panose="05000000000000000000" pitchFamily="2" charset="2"/>
              <a:buChar char="q"/>
            </a:pPr>
            <a:r>
              <a:rPr lang="en-US" sz="6600">
                <a:latin typeface="Calibri"/>
                <a:ea typeface="Calibri"/>
                <a:cs typeface="Calibri"/>
              </a:rPr>
              <a:t>Scribe</a:t>
            </a:r>
          </a:p>
          <a:p>
            <a:pPr>
              <a:buFont typeface="Wingdings" panose="05000000000000000000" pitchFamily="2" charset="2"/>
              <a:buChar char="q"/>
            </a:pPr>
            <a:r>
              <a:rPr lang="en-US" sz="6600">
                <a:latin typeface="Calibri"/>
                <a:ea typeface="Calibri"/>
                <a:cs typeface="Calibri"/>
              </a:rPr>
              <a:t>Setting</a:t>
            </a:r>
          </a:p>
          <a:p>
            <a:endParaRPr lang="en-US"/>
          </a:p>
        </p:txBody>
      </p:sp>
    </p:spTree>
    <p:custDataLst>
      <p:tags r:id="rId1"/>
    </p:custDataLst>
    <p:extLst>
      <p:ext uri="{BB962C8B-B14F-4D97-AF65-F5344CB8AC3E}">
        <p14:creationId xmlns:p14="http://schemas.microsoft.com/office/powerpoint/2010/main" val="345181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ea typeface="Calibri"/>
                <a:cs typeface="Calibri"/>
              </a:rPr>
              <a:t>Testing Location</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36317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333333"/>
                </a:solidFill>
                <a:latin typeface="Calibri"/>
                <a:ea typeface="Calibri"/>
                <a:cs typeface="Calibri"/>
              </a:rPr>
              <a:t>Off-site Testing</a:t>
            </a:r>
            <a:endParaRPr lang="en-US" sz="2400">
              <a:solidFill>
                <a:srgbClr val="1F1646"/>
              </a:solidFill>
              <a:latin typeface="Calibri"/>
              <a:ea typeface="Calibri"/>
              <a:cs typeface="Calibri"/>
            </a:endParaRPr>
          </a:p>
          <a:p>
            <a:pPr marL="800100" lvl="1" indent="-342900">
              <a:buFont typeface="Arial"/>
              <a:buChar char="•"/>
            </a:pPr>
            <a:r>
              <a:rPr lang="en-US" sz="2000">
                <a:solidFill>
                  <a:srgbClr val="333333"/>
                </a:solidFill>
                <a:latin typeface="Calibri"/>
                <a:ea typeface="Calibri"/>
                <a:cs typeface="Calibri"/>
              </a:rPr>
              <a:t>Testing Location = district and school of attendance or enrolled.</a:t>
            </a:r>
          </a:p>
          <a:p>
            <a:pPr marL="800100" lvl="1" indent="-342900">
              <a:buFont typeface="Arial"/>
              <a:buChar char="•"/>
            </a:pPr>
            <a:r>
              <a:rPr lang="en-US" sz="2000">
                <a:solidFill>
                  <a:srgbClr val="333333"/>
                </a:solidFill>
                <a:latin typeface="Calibri"/>
                <a:ea typeface="Calibri"/>
                <a:cs typeface="Calibri"/>
              </a:rPr>
              <a:t>Students testing at different buildings can be easily assigned a Testing Location during Registration. </a:t>
            </a:r>
          </a:p>
          <a:p>
            <a:pPr marL="1257300" lvl="2" indent="-342900">
              <a:buFont typeface="Arial"/>
              <a:buChar char="•"/>
            </a:pPr>
            <a:r>
              <a:rPr lang="en-US" sz="2000">
                <a:solidFill>
                  <a:srgbClr val="333333"/>
                </a:solidFill>
                <a:latin typeface="Calibri"/>
                <a:ea typeface="Calibri"/>
                <a:cs typeface="Calibri"/>
              </a:rPr>
              <a:t>Ex. External Programs</a:t>
            </a:r>
          </a:p>
          <a:p>
            <a:pPr marL="800100" lvl="1" indent="-342900">
              <a:buFont typeface="Arial"/>
              <a:buChar char="•"/>
            </a:pPr>
            <a:r>
              <a:rPr lang="en-US" sz="2000">
                <a:solidFill>
                  <a:srgbClr val="333333"/>
                </a:solidFill>
                <a:latin typeface="Calibri"/>
                <a:ea typeface="Calibri"/>
                <a:cs typeface="Calibri"/>
              </a:rPr>
              <a:t>Proctors at these alternate locations can access test tickets to test students.</a:t>
            </a:r>
          </a:p>
          <a:p>
            <a:pPr marL="800100" lvl="1" indent="-342900">
              <a:buFont typeface="Arial"/>
              <a:buChar char="•"/>
            </a:pPr>
            <a:endParaRPr lang="en-US" sz="2000">
              <a:solidFill>
                <a:srgbClr val="333333"/>
              </a:solidFill>
              <a:latin typeface="Century Gothic"/>
            </a:endParaRPr>
          </a:p>
          <a:p>
            <a:endParaRPr lang="en-US">
              <a:solidFill>
                <a:srgbClr val="1F1646"/>
              </a:solidFill>
              <a:latin typeface="Century Gothic"/>
            </a:endParaRPr>
          </a:p>
          <a:p>
            <a:pPr lvl="1" indent="-342900">
              <a:buFont typeface="Arial"/>
              <a:buChar char="•"/>
            </a:pPr>
            <a:endParaRPr lang="en-US" sz="2400">
              <a:solidFill>
                <a:srgbClr val="337AB7"/>
              </a:solidFill>
              <a:latin typeface="Helvetica Neue"/>
            </a:endParaRPr>
          </a:p>
          <a:p>
            <a:pPr lvl="1">
              <a:buFont typeface="Arial"/>
              <a:buChar char="•"/>
            </a:pPr>
            <a:endParaRPr lang="en-US" sz="2400">
              <a:solidFill>
                <a:srgbClr val="337AB7"/>
              </a:solidFill>
              <a:latin typeface="Century Gothic"/>
            </a:endParaRPr>
          </a:p>
        </p:txBody>
      </p:sp>
    </p:spTree>
    <p:custDataLst>
      <p:tags r:id="rId1"/>
    </p:custDataLst>
    <p:extLst>
      <p:ext uri="{BB962C8B-B14F-4D97-AF65-F5344CB8AC3E}">
        <p14:creationId xmlns:p14="http://schemas.microsoft.com/office/powerpoint/2010/main" val="84794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ea typeface="Calibri"/>
                <a:cs typeface="Calibri"/>
              </a:rPr>
              <a:t>Testing Location</a:t>
            </a:r>
          </a:p>
        </p:txBody>
      </p:sp>
      <p:grpSp>
        <p:nvGrpSpPr>
          <p:cNvPr id="7" name="Group 6">
            <a:extLst>
              <a:ext uri="{FF2B5EF4-FFF2-40B4-BE49-F238E27FC236}">
                <a16:creationId xmlns:a16="http://schemas.microsoft.com/office/drawing/2014/main" id="{F41B2966-880B-16FC-6371-7653F348A1BA}"/>
              </a:ext>
            </a:extLst>
          </p:cNvPr>
          <p:cNvGrpSpPr/>
          <p:nvPr/>
        </p:nvGrpSpPr>
        <p:grpSpPr>
          <a:xfrm>
            <a:off x="238166" y="2068946"/>
            <a:ext cx="8667668" cy="3230129"/>
            <a:chOff x="238166" y="2068946"/>
            <a:chExt cx="8667668" cy="3230129"/>
          </a:xfrm>
        </p:grpSpPr>
        <p:pic>
          <p:nvPicPr>
            <p:cNvPr id="3" name="Picture 2">
              <a:extLst>
                <a:ext uri="{FF2B5EF4-FFF2-40B4-BE49-F238E27FC236}">
                  <a16:creationId xmlns:a16="http://schemas.microsoft.com/office/drawing/2014/main" id="{DE691D0B-0DAD-01B4-1BB3-C082FF510053}"/>
                </a:ext>
              </a:extLst>
            </p:cNvPr>
            <p:cNvPicPr>
              <a:picLocks noChangeAspect="1"/>
            </p:cNvPicPr>
            <p:nvPr/>
          </p:nvPicPr>
          <p:blipFill>
            <a:blip r:embed="rId4"/>
            <a:stretch>
              <a:fillRect/>
            </a:stretch>
          </p:blipFill>
          <p:spPr>
            <a:xfrm>
              <a:off x="238166" y="2068946"/>
              <a:ext cx="8667668" cy="3230129"/>
            </a:xfrm>
            <a:prstGeom prst="rect">
              <a:avLst/>
            </a:prstGeom>
          </p:spPr>
        </p:pic>
        <p:sp>
          <p:nvSpPr>
            <p:cNvPr id="5" name="Rectangle 4">
              <a:extLst>
                <a:ext uri="{FF2B5EF4-FFF2-40B4-BE49-F238E27FC236}">
                  <a16:creationId xmlns:a16="http://schemas.microsoft.com/office/drawing/2014/main" id="{FBFE4766-5590-E5B4-2858-3EDFD05A8205}"/>
                </a:ext>
              </a:extLst>
            </p:cNvPr>
            <p:cNvSpPr/>
            <p:nvPr/>
          </p:nvSpPr>
          <p:spPr>
            <a:xfrm>
              <a:off x="293582" y="4100944"/>
              <a:ext cx="2163289" cy="3879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4976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ea typeface="Calibri"/>
                <a:cs typeface="Calibri"/>
              </a:rPr>
              <a:t>NSCAS Assessment Management</a:t>
            </a:r>
            <a:br>
              <a:rPr lang="en-US">
                <a:latin typeface="Calibri"/>
              </a:rPr>
            </a:br>
            <a:r>
              <a:rPr lang="en-US">
                <a:latin typeface="Calibri"/>
                <a:ea typeface="Calibri"/>
                <a:cs typeface="Calibri"/>
              </a:rPr>
              <a:t>Not Tested Codes</a:t>
            </a:r>
          </a:p>
        </p:txBody>
      </p:sp>
    </p:spTree>
    <p:custDataLst>
      <p:tags r:id="rId1"/>
    </p:custDataLst>
    <p:extLst>
      <p:ext uri="{BB962C8B-B14F-4D97-AF65-F5344CB8AC3E}">
        <p14:creationId xmlns:p14="http://schemas.microsoft.com/office/powerpoint/2010/main" val="2759450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216539"/>
          </a:xfrm>
          <a:prstGeom prst="rect">
            <a:avLst/>
          </a:prstGeom>
          <a:noFill/>
        </p:spPr>
        <p:txBody>
          <a:bodyPr wrap="square" lIns="91440" tIns="45720" rIns="91440" bIns="45720" rtlCol="0" anchor="t">
            <a:spAutoFit/>
          </a:bodyPr>
          <a:lstStyle/>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2329416779"/>
              </p:ext>
            </p:extLst>
          </p:nvPr>
        </p:nvGraphicFramePr>
        <p:xfrm>
          <a:off x="356461" y="1585495"/>
          <a:ext cx="8653439" cy="4297611"/>
        </p:xfrm>
        <a:graphic>
          <a:graphicData uri="http://schemas.openxmlformats.org/drawingml/2006/table">
            <a:tbl>
              <a:tblPr firstRow="1" bandRow="1">
                <a:tableStyleId>{5C22544A-7EE6-4342-B048-85BDC9FD1C3A}</a:tableStyleId>
              </a:tblPr>
              <a:tblGrid>
                <a:gridCol w="781461">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latin typeface="Calibri"/>
                        </a:rPr>
                        <a:t>Code</a:t>
                      </a:r>
                    </a:p>
                  </a:txBody>
                  <a:tcPr/>
                </a:tc>
                <a:tc>
                  <a:txBody>
                    <a:bodyPr/>
                    <a:lstStyle/>
                    <a:p>
                      <a:r>
                        <a:rPr lang="en-US" sz="1400">
                          <a:latin typeface="Calibri"/>
                        </a:rPr>
                        <a:t>Description</a:t>
                      </a:r>
                    </a:p>
                  </a:txBody>
                  <a:tcPr/>
                </a:tc>
                <a:tc>
                  <a:txBody>
                    <a:bodyPr/>
                    <a:lstStyle/>
                    <a:p>
                      <a:r>
                        <a:rPr lang="en-US" sz="1400">
                          <a:latin typeface="Calibri"/>
                        </a:rPr>
                        <a:t>Explanation of Use</a:t>
                      </a:r>
                    </a:p>
                  </a:txBody>
                  <a:tcPr/>
                </a:tc>
                <a:extLst>
                  <a:ext uri="{0D108BD9-81ED-4DB2-BD59-A6C34878D82A}">
                    <a16:rowId xmlns:a16="http://schemas.microsoft.com/office/drawing/2014/main" val="1827267531"/>
                  </a:ext>
                </a:extLst>
              </a:tr>
              <a:tr h="497817">
                <a:tc>
                  <a:txBody>
                    <a:bodyPr/>
                    <a:lstStyle/>
                    <a:p>
                      <a:r>
                        <a:rPr lang="en-US" sz="1400">
                          <a:latin typeface="Calibri"/>
                        </a:rPr>
                        <a:t>ALT</a:t>
                      </a:r>
                    </a:p>
                  </a:txBody>
                  <a:tcPr/>
                </a:tc>
                <a:tc>
                  <a:txBody>
                    <a:bodyPr/>
                    <a:lstStyle/>
                    <a:p>
                      <a:r>
                        <a:rPr lang="en-US" sz="1400">
                          <a:latin typeface="Calibri"/>
                        </a:rPr>
                        <a:t>NSCAS Alternate Assessment</a:t>
                      </a:r>
                    </a:p>
                  </a:txBody>
                  <a:tcPr/>
                </a:tc>
                <a:tc>
                  <a:txBody>
                    <a:bodyPr/>
                    <a:lstStyle/>
                    <a:p>
                      <a:pPr marL="0" marR="0">
                        <a:spcBef>
                          <a:spcPts val="0"/>
                        </a:spcBef>
                        <a:spcAft>
                          <a:spcPts val="0"/>
                        </a:spcAft>
                      </a:pPr>
                      <a:r>
                        <a:rPr lang="en-US" sz="1400">
                          <a:latin typeface="Calibri"/>
                          <a:ea typeface="Calibri"/>
                          <a:cs typeface="Calibri"/>
                        </a:rPr>
                        <a:t> </a:t>
                      </a:r>
                      <a:r>
                        <a:rPr lang="en-US" sz="1400">
                          <a:effectLst/>
                          <a:latin typeface="Calibri"/>
                          <a:ea typeface="Calibri"/>
                          <a:cs typeface="Calibri"/>
                        </a:rPr>
                        <a:t> Student participated in the alternate assessment.</a:t>
                      </a:r>
                    </a:p>
                  </a:txBody>
                  <a:tcPr marL="0" marR="0" marT="0" marB="0" anchor="ctr"/>
                </a:tc>
                <a:extLst>
                  <a:ext uri="{0D108BD9-81ED-4DB2-BD59-A6C34878D82A}">
                    <a16:rowId xmlns:a16="http://schemas.microsoft.com/office/drawing/2014/main" val="1642081094"/>
                  </a:ext>
                </a:extLst>
              </a:tr>
              <a:tr h="497817">
                <a:tc>
                  <a:txBody>
                    <a:bodyPr/>
                    <a:lstStyle/>
                    <a:p>
                      <a:r>
                        <a:rPr lang="en-US" sz="1400">
                          <a:latin typeface="Calibri"/>
                        </a:rPr>
                        <a:t>EMW</a:t>
                      </a:r>
                    </a:p>
                  </a:txBody>
                  <a:tcPr/>
                </a:tc>
                <a:tc>
                  <a:txBody>
                    <a:bodyPr/>
                    <a:lstStyle/>
                    <a:p>
                      <a:r>
                        <a:rPr lang="en-US" sz="1400">
                          <a:latin typeface="Calibri"/>
                        </a:rPr>
                        <a:t>Emergency Medical Waiver</a:t>
                      </a:r>
                    </a:p>
                  </a:txBody>
                  <a:tcPr/>
                </a:tc>
                <a:tc>
                  <a:txBody>
                    <a:bodyPr/>
                    <a:lstStyle/>
                    <a:p>
                      <a:r>
                        <a:rPr lang="en-US" sz="1400" kern="1200">
                          <a:solidFill>
                            <a:schemeClr val="dk1"/>
                          </a:solidFill>
                          <a:effectLst/>
                          <a:latin typeface="Calibri"/>
                          <a:ea typeface="+mn-ea"/>
                          <a:cs typeface="+mn-cs"/>
                        </a:rPr>
                        <a:t>Student was not tested due to a medical emergency. Requires NDE approval.</a:t>
                      </a:r>
                      <a:endParaRPr lang="en-US">
                        <a:latin typeface="Calibri"/>
                      </a:endParaRPr>
                    </a:p>
                  </a:txBody>
                  <a:tcPr/>
                </a:tc>
                <a:extLst>
                  <a:ext uri="{0D108BD9-81ED-4DB2-BD59-A6C34878D82A}">
                    <a16:rowId xmlns:a16="http://schemas.microsoft.com/office/drawing/2014/main" val="4242702614"/>
                  </a:ext>
                </a:extLst>
              </a:tr>
              <a:tr h="497817">
                <a:tc>
                  <a:txBody>
                    <a:bodyPr/>
                    <a:lstStyle/>
                    <a:p>
                      <a:r>
                        <a:rPr lang="en-US" sz="1400">
                          <a:latin typeface="Calibri"/>
                        </a:rPr>
                        <a:t>EXP</a:t>
                      </a:r>
                    </a:p>
                  </a:txBody>
                  <a:tcPr/>
                </a:tc>
                <a:tc>
                  <a:txBody>
                    <a:bodyPr/>
                    <a:lstStyle/>
                    <a:p>
                      <a:r>
                        <a:rPr lang="en-US" sz="1400">
                          <a:latin typeface="Calibri"/>
                        </a:rPr>
                        <a:t>Exception</a:t>
                      </a:r>
                    </a:p>
                  </a:txBody>
                  <a:tcPr/>
                </a:tc>
                <a:tc>
                  <a:txBody>
                    <a:bodyPr/>
                    <a:lstStyle/>
                    <a:p>
                      <a:r>
                        <a:rPr lang="en-US" sz="1400" kern="1200">
                          <a:solidFill>
                            <a:schemeClr val="dk1"/>
                          </a:solidFill>
                          <a:effectLst/>
                          <a:latin typeface="Calibri"/>
                          <a:ea typeface="+mn-ea"/>
                          <a:cs typeface="+mn-cs"/>
                        </a:rPr>
                        <a:t>Student exempt from testing due to circumstances, such as student requiring an unavailable accommodation;  student is attending an out-of-state facility; or testing irregularities. Requires NDE approval.</a:t>
                      </a:r>
                      <a:endParaRPr lang="en-US" sz="1400">
                        <a:latin typeface="Calibri"/>
                      </a:endParaRPr>
                    </a:p>
                  </a:txBody>
                  <a:tcPr/>
                </a:tc>
                <a:extLst>
                  <a:ext uri="{0D108BD9-81ED-4DB2-BD59-A6C34878D82A}">
                    <a16:rowId xmlns:a16="http://schemas.microsoft.com/office/drawing/2014/main" val="272727697"/>
                  </a:ext>
                </a:extLst>
              </a:tr>
              <a:tr h="497817">
                <a:tc>
                  <a:txBody>
                    <a:bodyPr/>
                    <a:lstStyle/>
                    <a:p>
                      <a:r>
                        <a:rPr lang="en-US" sz="1400">
                          <a:latin typeface="Calibri"/>
                        </a:rPr>
                        <a:t>FTE</a:t>
                      </a:r>
                    </a:p>
                  </a:txBody>
                  <a:tcPr/>
                </a:tc>
                <a:tc>
                  <a:txBody>
                    <a:bodyPr/>
                    <a:lstStyle/>
                    <a:p>
                      <a:r>
                        <a:rPr lang="en-US" sz="1400">
                          <a:latin typeface="Calibri"/>
                        </a:rPr>
                        <a:t>Not Full Time</a:t>
                      </a:r>
                    </a:p>
                  </a:txBody>
                  <a:tcPr/>
                </a:tc>
                <a:tc>
                  <a:txBody>
                    <a:bodyPr/>
                    <a:lstStyle/>
                    <a:p>
                      <a:r>
                        <a:rPr lang="en-US" sz="1400">
                          <a:latin typeface="Calibri"/>
                        </a:rPr>
                        <a:t>Full-Time Equivalency is less than 51% so the student is excluded  from testing. NDE will verify.</a:t>
                      </a:r>
                    </a:p>
                  </a:txBody>
                  <a:tcPr/>
                </a:tc>
                <a:extLst>
                  <a:ext uri="{0D108BD9-81ED-4DB2-BD59-A6C34878D82A}">
                    <a16:rowId xmlns:a16="http://schemas.microsoft.com/office/drawing/2014/main" val="3915818805"/>
                  </a:ext>
                </a:extLst>
              </a:tr>
              <a:tr h="497817">
                <a:tc>
                  <a:txBody>
                    <a:bodyPr/>
                    <a:lstStyle/>
                    <a:p>
                      <a:r>
                        <a:rPr lang="en-US" sz="1400">
                          <a:latin typeface="Calibri"/>
                        </a:rPr>
                        <a:t>INV</a:t>
                      </a:r>
                    </a:p>
                  </a:txBody>
                  <a:tcPr/>
                </a:tc>
                <a:tc>
                  <a:txBody>
                    <a:bodyPr/>
                    <a:lstStyle/>
                    <a:p>
                      <a:r>
                        <a:rPr lang="en-US" sz="1400">
                          <a:latin typeface="Calibri"/>
                        </a:rPr>
                        <a:t>Invalid</a:t>
                      </a:r>
                    </a:p>
                  </a:txBody>
                  <a:tcPr/>
                </a:tc>
                <a:tc>
                  <a:txBody>
                    <a:bodyPr/>
                    <a:lstStyle/>
                    <a:p>
                      <a:r>
                        <a:rPr lang="en-US" sz="1400">
                          <a:latin typeface="Calibri"/>
                        </a:rPr>
                        <a:t>Student's assessment was invalidated; such as security breach or student refuses to finish test. </a:t>
                      </a:r>
                      <a:r>
                        <a:rPr lang="en-US" sz="1400" kern="1200">
                          <a:solidFill>
                            <a:schemeClr val="dk1"/>
                          </a:solidFill>
                          <a:effectLst/>
                          <a:latin typeface="Calibri"/>
                          <a:ea typeface="+mn-ea"/>
                          <a:cs typeface="+mn-cs"/>
                        </a:rPr>
                        <a:t>Requires NDE approval.</a:t>
                      </a:r>
                      <a:endParaRPr lang="en-US" sz="1400">
                        <a:latin typeface="Calibri"/>
                      </a:endParaRPr>
                    </a:p>
                  </a:txBody>
                  <a:tcPr/>
                </a:tc>
                <a:extLst>
                  <a:ext uri="{0D108BD9-81ED-4DB2-BD59-A6C34878D82A}">
                    <a16:rowId xmlns:a16="http://schemas.microsoft.com/office/drawing/2014/main" val="1522779873"/>
                  </a:ext>
                </a:extLst>
              </a:tr>
              <a:tr h="497817">
                <a:tc>
                  <a:txBody>
                    <a:bodyPr/>
                    <a:lstStyle/>
                    <a:p>
                      <a:r>
                        <a:rPr lang="en-US" sz="1400">
                          <a:latin typeface="Calibri"/>
                        </a:rPr>
                        <a:t>LBW</a:t>
                      </a:r>
                    </a:p>
                  </a:txBody>
                  <a:tcPr/>
                </a:tc>
                <a:tc>
                  <a:txBody>
                    <a:bodyPr/>
                    <a:lstStyle/>
                    <a:p>
                      <a:r>
                        <a:rPr lang="en-US" sz="1400">
                          <a:latin typeface="Calibri"/>
                        </a:rPr>
                        <a:t>Left Before Window</a:t>
                      </a:r>
                    </a:p>
                  </a:txBody>
                  <a:tcPr/>
                </a:tc>
                <a:tc>
                  <a:txBody>
                    <a:bodyPr/>
                    <a:lstStyle/>
                    <a:p>
                      <a:pPr marL="0" algn="l" rtl="0" eaLnBrk="1" latinLnBrk="0" hangingPunct="1"/>
                      <a:r>
                        <a:rPr lang="en-US" sz="1400" kern="1200">
                          <a:solidFill>
                            <a:schemeClr val="dk1"/>
                          </a:solidFill>
                          <a:latin typeface="Calibri"/>
                          <a:ea typeface="+mn-ea"/>
                          <a:cs typeface="+mn-cs"/>
                        </a:rPr>
                        <a:t>Student withdrew from district/school BEFORE the test window(s) began. </a:t>
                      </a:r>
                    </a:p>
                  </a:txBody>
                  <a:tcPr/>
                </a:tc>
                <a:extLst>
                  <a:ext uri="{0D108BD9-81ED-4DB2-BD59-A6C34878D82A}">
                    <a16:rowId xmlns:a16="http://schemas.microsoft.com/office/drawing/2014/main" val="3982494015"/>
                  </a:ext>
                </a:extLst>
              </a:tr>
              <a:tr h="497817">
                <a:tc>
                  <a:txBody>
                    <a:bodyPr/>
                    <a:lstStyle/>
                    <a:p>
                      <a:r>
                        <a:rPr lang="en-US" sz="1400">
                          <a:latin typeface="Calibri"/>
                        </a:rPr>
                        <a:t>NCE</a:t>
                      </a:r>
                    </a:p>
                  </a:txBody>
                  <a:tcPr/>
                </a:tc>
                <a:tc>
                  <a:txBody>
                    <a:bodyPr/>
                    <a:lstStyle/>
                    <a:p>
                      <a:r>
                        <a:rPr lang="en-US" sz="1400">
                          <a:latin typeface="Calibri"/>
                        </a:rPr>
                        <a:t>Not Currently Enrolled</a:t>
                      </a:r>
                    </a:p>
                  </a:txBody>
                  <a:tcPr/>
                </a:tc>
                <a:tc>
                  <a:txBody>
                    <a:bodyPr/>
                    <a:lstStyle/>
                    <a:p>
                      <a:r>
                        <a:rPr lang="en-US" sz="1400">
                          <a:latin typeface="Calibri"/>
                        </a:rPr>
                        <a:t>Student was not enrolled in the district/school during testing window.</a:t>
                      </a:r>
                    </a:p>
                  </a:txBody>
                  <a:tcPr/>
                </a:tc>
                <a:extLst>
                  <a:ext uri="{0D108BD9-81ED-4DB2-BD59-A6C34878D82A}">
                    <a16:rowId xmlns:a16="http://schemas.microsoft.com/office/drawing/2014/main" val="3660562623"/>
                  </a:ext>
                </a:extLst>
              </a:tr>
            </a:tbl>
          </a:graphicData>
        </a:graphic>
      </p:graphicFrame>
      <p:sp>
        <p:nvSpPr>
          <p:cNvPr id="7" name="Rectangle 6">
            <a:extLst>
              <a:ext uri="{FF2B5EF4-FFF2-40B4-BE49-F238E27FC236}">
                <a16:creationId xmlns:a16="http://schemas.microsoft.com/office/drawing/2014/main" id="{8FFB7995-4BD1-4849-B1BA-15FC219BDCE3}"/>
              </a:ext>
            </a:extLst>
          </p:cNvPr>
          <p:cNvSpPr/>
          <p:nvPr/>
        </p:nvSpPr>
        <p:spPr>
          <a:xfrm>
            <a:off x="1053842" y="6091090"/>
            <a:ext cx="8245226" cy="307777"/>
          </a:xfrm>
          <a:prstGeom prst="rect">
            <a:avLst/>
          </a:prstGeom>
        </p:spPr>
        <p:txBody>
          <a:bodyPr wrap="square" lIns="91440" tIns="45720" rIns="91440" bIns="45720" anchor="t">
            <a:spAutoFit/>
          </a:bodyPr>
          <a:lstStyle/>
          <a:p>
            <a:pPr rtl="0"/>
            <a:endParaRPr lang="en-US" sz="1400">
              <a:cs typeface="Segoe UI"/>
            </a:endParaRPr>
          </a:p>
        </p:txBody>
      </p:sp>
    </p:spTree>
    <p:custDataLst>
      <p:tags r:id="rId1"/>
    </p:custDataLst>
    <p:extLst>
      <p:ext uri="{BB962C8B-B14F-4D97-AF65-F5344CB8AC3E}">
        <p14:creationId xmlns:p14="http://schemas.microsoft.com/office/powerpoint/2010/main" val="231679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33450" y="5002370"/>
            <a:ext cx="8314842" cy="1200329"/>
          </a:xfrm>
          <a:prstGeom prst="rect">
            <a:avLst/>
          </a:prstGeom>
          <a:noFill/>
        </p:spPr>
        <p:txBody>
          <a:bodyPr wrap="square" lIns="91440" tIns="45720" rIns="91440" bIns="45720" rtlCol="0" anchor="t">
            <a:spAutoFit/>
          </a:bodyPr>
          <a:lstStyle/>
          <a:p>
            <a:pPr marL="285750" indent="-285750">
              <a:buFont typeface="Arial"/>
              <a:buChar char="•"/>
            </a:pPr>
            <a:endParaRPr lang="en-US">
              <a:latin typeface="Calibri"/>
              <a:ea typeface="Calibri"/>
              <a:cs typeface="Calibri"/>
            </a:endParaRPr>
          </a:p>
          <a:p>
            <a:pPr marL="285750" indent="-285750">
              <a:buFont typeface="Arial"/>
              <a:buChar char="•"/>
            </a:pPr>
            <a:r>
              <a:rPr lang="en-US">
                <a:latin typeface="Calibri"/>
                <a:ea typeface="Calibri"/>
                <a:cs typeface="Calibri"/>
              </a:rPr>
              <a:t>NTCs are updated in the student’s profile under Accessibility Supports.</a:t>
            </a:r>
          </a:p>
          <a:p>
            <a:pPr marL="0" lvl="1"/>
            <a:endParaRPr lang="en-US"/>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2604191851"/>
              </p:ext>
            </p:extLst>
          </p:nvPr>
        </p:nvGraphicFramePr>
        <p:xfrm>
          <a:off x="214284" y="1472526"/>
          <a:ext cx="8588258" cy="2357794"/>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latin typeface="Calibri"/>
                        </a:rPr>
                        <a:t>Code</a:t>
                      </a:r>
                    </a:p>
                  </a:txBody>
                  <a:tcPr/>
                </a:tc>
                <a:tc>
                  <a:txBody>
                    <a:bodyPr/>
                    <a:lstStyle/>
                    <a:p>
                      <a:r>
                        <a:rPr lang="en-US" sz="1400">
                          <a:latin typeface="Calibri"/>
                        </a:rPr>
                        <a:t>Description</a:t>
                      </a:r>
                    </a:p>
                  </a:txBody>
                  <a:tcPr/>
                </a:tc>
                <a:tc>
                  <a:txBody>
                    <a:bodyPr/>
                    <a:lstStyle/>
                    <a:p>
                      <a:r>
                        <a:rPr lang="en-US" sz="1400">
                          <a:latin typeface="Calibri"/>
                        </a:rPr>
                        <a:t>Explanation of Use</a:t>
                      </a:r>
                    </a:p>
                  </a:txBody>
                  <a:tcPr/>
                </a:tc>
                <a:extLst>
                  <a:ext uri="{0D108BD9-81ED-4DB2-BD59-A6C34878D82A}">
                    <a16:rowId xmlns:a16="http://schemas.microsoft.com/office/drawing/2014/main" val="1827267531"/>
                  </a:ext>
                </a:extLst>
              </a:tr>
              <a:tr h="497817">
                <a:tc>
                  <a:txBody>
                    <a:bodyPr/>
                    <a:lstStyle/>
                    <a:p>
                      <a:pPr lvl="0">
                        <a:buNone/>
                      </a:pPr>
                      <a:r>
                        <a:rPr lang="en-US" sz="1400">
                          <a:latin typeface="Calibri"/>
                        </a:rPr>
                        <a:t>OTH</a:t>
                      </a:r>
                      <a:endParaRPr lang="en-US">
                        <a:latin typeface="Calibri"/>
                      </a:endParaRPr>
                    </a:p>
                  </a:txBody>
                  <a:tcPr/>
                </a:tc>
                <a:tc>
                  <a:txBody>
                    <a:bodyPr/>
                    <a:lstStyle/>
                    <a:p>
                      <a:pPr lvl="0">
                        <a:buNone/>
                      </a:pPr>
                      <a:r>
                        <a:rPr lang="en-US" sz="1400">
                          <a:latin typeface="Calibri"/>
                        </a:rPr>
                        <a:t>Other</a:t>
                      </a:r>
                      <a:endParaRPr lang="en-US">
                        <a:latin typeface="Calibri"/>
                      </a:endParaRPr>
                    </a:p>
                  </a:txBody>
                  <a:tcPr/>
                </a:tc>
                <a:tc>
                  <a:txBody>
                    <a:bodyPr/>
                    <a:lstStyle/>
                    <a:p>
                      <a:pPr lvl="0">
                        <a:buNone/>
                      </a:pPr>
                      <a:r>
                        <a:rPr lang="en-US" sz="1400">
                          <a:latin typeface="Calibri"/>
                        </a:rPr>
                        <a:t>Student was not tested for reasons not covered by other descriptions.  For example, occurrence of a natural disaster. </a:t>
                      </a:r>
                      <a:r>
                        <a:rPr lang="en-US" sz="1400" kern="1200">
                          <a:solidFill>
                            <a:schemeClr val="dk1"/>
                          </a:solidFill>
                          <a:effectLst/>
                          <a:latin typeface="Calibri"/>
                          <a:ea typeface="+mn-ea"/>
                          <a:cs typeface="+mn-cs"/>
                        </a:rPr>
                        <a:t>Requires NDE approval.</a:t>
                      </a:r>
                      <a:endParaRPr lang="en-US">
                        <a:latin typeface="Calibri"/>
                      </a:endParaRPr>
                    </a:p>
                  </a:txBody>
                  <a:tcPr/>
                </a:tc>
                <a:extLst>
                  <a:ext uri="{0D108BD9-81ED-4DB2-BD59-A6C34878D82A}">
                    <a16:rowId xmlns:a16="http://schemas.microsoft.com/office/drawing/2014/main" val="3342756423"/>
                  </a:ext>
                </a:extLst>
              </a:tr>
              <a:tr h="497817">
                <a:tc>
                  <a:txBody>
                    <a:bodyPr/>
                    <a:lstStyle/>
                    <a:p>
                      <a:pPr lvl="0">
                        <a:buNone/>
                      </a:pPr>
                      <a:r>
                        <a:rPr lang="en-US" sz="1400">
                          <a:latin typeface="Calibri"/>
                        </a:rPr>
                        <a:t>PAR</a:t>
                      </a:r>
                      <a:endParaRPr lang="en-US">
                        <a:latin typeface="Calibri"/>
                      </a:endParaRPr>
                    </a:p>
                  </a:txBody>
                  <a:tcPr/>
                </a:tc>
                <a:tc>
                  <a:txBody>
                    <a:bodyPr/>
                    <a:lstStyle/>
                    <a:p>
                      <a:pPr lvl="0">
                        <a:buNone/>
                      </a:pPr>
                      <a:r>
                        <a:rPr lang="en-US" sz="1400">
                          <a:latin typeface="Calibri"/>
                        </a:rPr>
                        <a:t>Parental Refusal</a:t>
                      </a:r>
                      <a:endParaRPr lang="en-US">
                        <a:latin typeface="Calibri"/>
                      </a:endParaRPr>
                    </a:p>
                  </a:txBody>
                  <a:tcPr/>
                </a:tc>
                <a:tc>
                  <a:txBody>
                    <a:bodyPr/>
                    <a:lstStyle/>
                    <a:p>
                      <a:pPr lvl="0">
                        <a:buNone/>
                      </a:pPr>
                      <a:r>
                        <a:rPr lang="en-US" sz="1400" kern="1200">
                          <a:solidFill>
                            <a:schemeClr val="dk1"/>
                          </a:solidFill>
                          <a:effectLst/>
                          <a:latin typeface="Calibri"/>
                          <a:ea typeface="+mn-ea"/>
                          <a:cs typeface="+mn-cs"/>
                        </a:rPr>
                        <a:t>Student was not tested because of a written request from parent or guardian.</a:t>
                      </a:r>
                      <a:r>
                        <a:rPr lang="en-US" sz="1400" kern="1200">
                          <a:solidFill>
                            <a:schemeClr val="dk1"/>
                          </a:solidFill>
                          <a:latin typeface="Calibri"/>
                          <a:ea typeface="+mn-ea"/>
                          <a:cs typeface="+mn-cs"/>
                        </a:rPr>
                        <a:t> </a:t>
                      </a:r>
                      <a:endParaRPr lang="en-US" sz="1400">
                        <a:latin typeface="Calibri"/>
                      </a:endParaRPr>
                    </a:p>
                  </a:txBody>
                  <a:tcPr/>
                </a:tc>
                <a:extLst>
                  <a:ext uri="{0D108BD9-81ED-4DB2-BD59-A6C34878D82A}">
                    <a16:rowId xmlns:a16="http://schemas.microsoft.com/office/drawing/2014/main" val="1878304395"/>
                  </a:ext>
                </a:extLst>
              </a:tr>
              <a:tr h="305497">
                <a:tc>
                  <a:txBody>
                    <a:bodyPr/>
                    <a:lstStyle/>
                    <a:p>
                      <a:pPr lvl="0">
                        <a:buNone/>
                      </a:pPr>
                      <a:r>
                        <a:rPr lang="en-US" sz="1400">
                          <a:latin typeface="Calibri"/>
                        </a:rPr>
                        <a:t>STR</a:t>
                      </a:r>
                      <a:endParaRPr lang="en-US">
                        <a:latin typeface="Calibri"/>
                      </a:endParaRPr>
                    </a:p>
                  </a:txBody>
                  <a:tcPr/>
                </a:tc>
                <a:tc>
                  <a:txBody>
                    <a:bodyPr/>
                    <a:lstStyle/>
                    <a:p>
                      <a:pPr lvl="0">
                        <a:buNone/>
                      </a:pPr>
                      <a:r>
                        <a:rPr lang="en-US" sz="1400">
                          <a:latin typeface="Calibri"/>
                        </a:rPr>
                        <a:t>Student Refusal</a:t>
                      </a:r>
                      <a:endParaRPr lang="en-US">
                        <a:latin typeface="Calibri"/>
                      </a:endParaRPr>
                    </a:p>
                  </a:txBody>
                  <a:tcPr/>
                </a:tc>
                <a:tc>
                  <a:txBody>
                    <a:bodyPr/>
                    <a:lstStyle/>
                    <a:p>
                      <a:pPr marL="107950" marR="0" lvl="0" indent="0" algn="l" defTabSz="457200" rtl="0" eaLnBrk="1" latinLnBrk="0" hangingPunct="1">
                        <a:spcBef>
                          <a:spcPts val="0"/>
                        </a:spcBef>
                        <a:spcAft>
                          <a:spcPts val="0"/>
                        </a:spcAft>
                        <a:buNone/>
                      </a:pPr>
                      <a:r>
                        <a:rPr lang="en-US" sz="1400" kern="1200" noProof="0">
                          <a:solidFill>
                            <a:schemeClr val="dk1"/>
                          </a:solidFill>
                          <a:effectLst/>
                          <a:latin typeface="Calibri"/>
                          <a:ea typeface="+mn-ea"/>
                          <a:cs typeface="Calibri"/>
                        </a:rPr>
                        <a:t>Student was not tested due to student refusal to participate. </a:t>
                      </a:r>
                      <a:endParaRPr lang="en-US" sz="1400" kern="1200">
                        <a:solidFill>
                          <a:schemeClr val="dk1"/>
                        </a:solidFill>
                        <a:effectLst/>
                        <a:latin typeface="Calibri"/>
                        <a:ea typeface="+mn-ea"/>
                        <a:cs typeface="Calibri"/>
                      </a:endParaRPr>
                    </a:p>
                  </a:txBody>
                  <a:tcPr marL="0" marR="0" marT="0" marB="0"/>
                </a:tc>
                <a:extLst>
                  <a:ext uri="{0D108BD9-81ED-4DB2-BD59-A6C34878D82A}">
                    <a16:rowId xmlns:a16="http://schemas.microsoft.com/office/drawing/2014/main" val="2367162693"/>
                  </a:ext>
                </a:extLst>
              </a:tr>
              <a:tr h="497817">
                <a:tc>
                  <a:txBody>
                    <a:bodyPr/>
                    <a:lstStyle/>
                    <a:p>
                      <a:pPr lvl="0">
                        <a:buNone/>
                      </a:pPr>
                      <a:r>
                        <a:rPr lang="en-US" sz="1400">
                          <a:latin typeface="Calibri"/>
                        </a:rPr>
                        <a:t>UTT</a:t>
                      </a:r>
                      <a:endParaRPr lang="en-US">
                        <a:latin typeface="Calibri"/>
                      </a:endParaRPr>
                    </a:p>
                  </a:txBody>
                  <a:tcPr/>
                </a:tc>
                <a:tc>
                  <a:txBody>
                    <a:bodyPr/>
                    <a:lstStyle/>
                    <a:p>
                      <a:pPr lvl="0">
                        <a:buNone/>
                      </a:pPr>
                      <a:r>
                        <a:rPr lang="en-US" sz="1400">
                          <a:latin typeface="Calibri"/>
                        </a:rPr>
                        <a:t>District Unable to Test Student</a:t>
                      </a:r>
                      <a:endParaRPr lang="en-US">
                        <a:latin typeface="Calibri"/>
                      </a:endParaRPr>
                    </a:p>
                  </a:txBody>
                  <a:tcPr/>
                </a:tc>
                <a:tc>
                  <a:txBody>
                    <a:bodyPr/>
                    <a:lstStyle/>
                    <a:p>
                      <a:pPr marL="0" marR="0" lvl="0">
                        <a:spcBef>
                          <a:spcPts val="0"/>
                        </a:spcBef>
                        <a:spcAft>
                          <a:spcPts val="0"/>
                        </a:spcAft>
                        <a:buNone/>
                      </a:pPr>
                      <a:r>
                        <a:rPr lang="en-US" sz="1400">
                          <a:latin typeface="Calibri"/>
                          <a:cs typeface="Calibri"/>
                        </a:rPr>
                        <a:t> </a:t>
                      </a:r>
                      <a:r>
                        <a:rPr lang="en-US" sz="1400">
                          <a:effectLst/>
                          <a:latin typeface="Calibri"/>
                          <a:cs typeface="Calibri"/>
                        </a:rPr>
                        <a:t> District was unable to test the student during the testing</a:t>
                      </a:r>
                      <a:r>
                        <a:rPr lang="en-US" sz="1400">
                          <a:latin typeface="Calibri"/>
                          <a:cs typeface="Calibri"/>
                        </a:rPr>
                        <a:t>   </a:t>
                      </a:r>
                      <a:endParaRPr lang="en-US" sz="1400">
                        <a:effectLst/>
                        <a:latin typeface="Calibri"/>
                        <a:cs typeface="Calibri"/>
                      </a:endParaRPr>
                    </a:p>
                    <a:p>
                      <a:pPr marL="0" marR="0" lvl="0">
                        <a:spcBef>
                          <a:spcPts val="0"/>
                        </a:spcBef>
                        <a:spcAft>
                          <a:spcPts val="0"/>
                        </a:spcAft>
                        <a:buNone/>
                      </a:pPr>
                      <a:r>
                        <a:rPr lang="en-US" sz="1400">
                          <a:latin typeface="Calibri"/>
                          <a:cs typeface="Calibri"/>
                        </a:rPr>
                        <a:t> </a:t>
                      </a:r>
                      <a:r>
                        <a:rPr lang="en-US" sz="1400">
                          <a:effectLst/>
                          <a:latin typeface="Calibri"/>
                          <a:cs typeface="Calibri"/>
                        </a:rPr>
                        <a:t> window due to excessive absences or suspension/expulsion.</a:t>
                      </a:r>
                    </a:p>
                  </a:txBody>
                  <a:tcPr marL="0" marR="0" marT="0" marB="0"/>
                </a:tc>
                <a:extLst>
                  <a:ext uri="{0D108BD9-81ED-4DB2-BD59-A6C34878D82A}">
                    <a16:rowId xmlns:a16="http://schemas.microsoft.com/office/drawing/2014/main" val="545814785"/>
                  </a:ext>
                </a:extLst>
              </a:tr>
            </a:tbl>
          </a:graphicData>
        </a:graphic>
      </p:graphicFrame>
    </p:spTree>
    <p:custDataLst>
      <p:tags r:id="rId1"/>
    </p:custDataLst>
    <p:extLst>
      <p:ext uri="{BB962C8B-B14F-4D97-AF65-F5344CB8AC3E}">
        <p14:creationId xmlns:p14="http://schemas.microsoft.com/office/powerpoint/2010/main" val="228075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vert="horz" lIns="91440" tIns="45720" rIns="91440" bIns="45720" rtlCol="0" anchor="ctr">
            <a:noAutofit/>
          </a:bodyPr>
          <a:lstStyle/>
          <a:p>
            <a:r>
              <a:rPr lang="en-US" dirty="0">
                <a:solidFill>
                  <a:schemeClr val="bg2"/>
                </a:solidFill>
                <a:latin typeface="Calibri"/>
                <a:cs typeface="Calibri"/>
              </a:rPr>
              <a:t>Adding </a:t>
            </a:r>
            <a:br>
              <a:rPr lang="en-US" dirty="0">
                <a:solidFill>
                  <a:schemeClr val="bg2"/>
                </a:solidFill>
                <a:latin typeface="Calibri"/>
                <a:cs typeface="Calibri"/>
              </a:rPr>
            </a:br>
            <a:r>
              <a:rPr lang="en-US" dirty="0">
                <a:solidFill>
                  <a:schemeClr val="bg2"/>
                </a:solidFill>
                <a:latin typeface="Calibri"/>
                <a:cs typeface="Calibri"/>
              </a:rPr>
              <a:t>Accommodations + NTCs</a:t>
            </a:r>
          </a:p>
        </p:txBody>
      </p:sp>
      <p:pic>
        <p:nvPicPr>
          <p:cNvPr id="8" name="Picture 7" descr="A screenshot of a computer&#10;&#10;Description automatically generated">
            <a:extLst>
              <a:ext uri="{FF2B5EF4-FFF2-40B4-BE49-F238E27FC236}">
                <a16:creationId xmlns:a16="http://schemas.microsoft.com/office/drawing/2014/main" id="{B5C3969C-3820-6621-1D70-EAF0633DB661}"/>
              </a:ext>
            </a:extLst>
          </p:cNvPr>
          <p:cNvPicPr>
            <a:picLocks noChangeAspect="1"/>
          </p:cNvPicPr>
          <p:nvPr/>
        </p:nvPicPr>
        <p:blipFill>
          <a:blip r:embed="rId3"/>
          <a:stretch>
            <a:fillRect/>
          </a:stretch>
        </p:blipFill>
        <p:spPr>
          <a:xfrm>
            <a:off x="1063100" y="1714534"/>
            <a:ext cx="6499750" cy="4481479"/>
          </a:xfrm>
          <a:prstGeom prst="rect">
            <a:avLst/>
          </a:prstGeom>
        </p:spPr>
      </p:pic>
    </p:spTree>
    <p:extLst>
      <p:ext uri="{BB962C8B-B14F-4D97-AF65-F5344CB8AC3E}">
        <p14:creationId xmlns:p14="http://schemas.microsoft.com/office/powerpoint/2010/main" val="396558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dirty="0">
                <a:solidFill>
                  <a:schemeClr val="bg1"/>
                </a:solidFill>
                <a:latin typeface="Calibri"/>
                <a:cs typeface="Calibri"/>
              </a:rPr>
              <a:t>Adding </a:t>
            </a:r>
            <a:br>
              <a:rPr lang="en-US" dirty="0">
                <a:latin typeface="Calibri"/>
              </a:rPr>
            </a:br>
            <a:r>
              <a:rPr lang="en-US" dirty="0">
                <a:solidFill>
                  <a:schemeClr val="bg1"/>
                </a:solidFill>
                <a:latin typeface="Calibri"/>
                <a:cs typeface="Calibri"/>
              </a:rPr>
              <a:t>Accommodations + NTCs</a:t>
            </a:r>
          </a:p>
        </p:txBody>
      </p:sp>
      <p:pic>
        <p:nvPicPr>
          <p:cNvPr id="3" name="Picture 2">
            <a:extLst>
              <a:ext uri="{FF2B5EF4-FFF2-40B4-BE49-F238E27FC236}">
                <a16:creationId xmlns:a16="http://schemas.microsoft.com/office/drawing/2014/main" id="{389D0CDA-AFE7-4CFB-AB44-B8A6A977CEAD}"/>
              </a:ext>
            </a:extLst>
          </p:cNvPr>
          <p:cNvPicPr>
            <a:picLocks noChangeAspect="1"/>
          </p:cNvPicPr>
          <p:nvPr/>
        </p:nvPicPr>
        <p:blipFill>
          <a:blip r:embed="rId3"/>
          <a:stretch>
            <a:fillRect/>
          </a:stretch>
        </p:blipFill>
        <p:spPr>
          <a:xfrm>
            <a:off x="352167" y="1946720"/>
            <a:ext cx="8439665" cy="4104801"/>
          </a:xfrm>
          <a:prstGeom prst="rect">
            <a:avLst/>
          </a:prstGeom>
        </p:spPr>
      </p:pic>
    </p:spTree>
    <p:extLst>
      <p:ext uri="{BB962C8B-B14F-4D97-AF65-F5344CB8AC3E}">
        <p14:creationId xmlns:p14="http://schemas.microsoft.com/office/powerpoint/2010/main" val="331358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91700"/>
            <a:ext cx="8118591" cy="486099"/>
          </a:xfrm>
        </p:spPr>
        <p:txBody>
          <a:bodyPr>
            <a:noAutofit/>
          </a:bodyPr>
          <a:lstStyle/>
          <a:p>
            <a:r>
              <a:rPr lang="en-US" sz="2800">
                <a:solidFill>
                  <a:schemeClr val="bg1"/>
                </a:solidFill>
                <a:latin typeface="Calibri"/>
                <a:cs typeface="Arial Bold"/>
              </a:rPr>
              <a:t>Testing Time and Scheduling -</a:t>
            </a:r>
            <a:br>
              <a:rPr lang="en-US" sz="2800">
                <a:latin typeface="Calibri"/>
                <a:cs typeface="+mj-ea"/>
              </a:rPr>
            </a:br>
            <a:r>
              <a:rPr lang="en-US" sz="2800">
                <a:solidFill>
                  <a:schemeClr val="bg1"/>
                </a:solidFill>
                <a:latin typeface="Calibri"/>
                <a:cs typeface="Arial Bold"/>
              </a:rPr>
              <a:t>Recommendations and Considerations</a:t>
            </a:r>
            <a:endParaRPr lang="en-US" sz="2800">
              <a:solidFill>
                <a:schemeClr val="bg1"/>
              </a:solidFill>
              <a:latin typeface="Calibri"/>
            </a:endParaRPr>
          </a:p>
        </p:txBody>
      </p:sp>
      <p:sp>
        <p:nvSpPr>
          <p:cNvPr id="6" name="Text Placeholder 2">
            <a:extLst>
              <a:ext uri="{FF2B5EF4-FFF2-40B4-BE49-F238E27FC236}">
                <a16:creationId xmlns:a16="http://schemas.microsoft.com/office/drawing/2014/main" id="{EBE1D652-E376-4444-9E2D-67CBA17AE094}"/>
              </a:ext>
            </a:extLst>
          </p:cNvPr>
          <p:cNvSpPr txBox="1">
            <a:spLocks/>
          </p:cNvSpPr>
          <p:nvPr/>
        </p:nvSpPr>
        <p:spPr>
          <a:xfrm>
            <a:off x="489370" y="1912260"/>
            <a:ext cx="8108832" cy="4355083"/>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645" indent="-461645">
              <a:buFont typeface="Arial" panose="020B0604020202020204" pitchFamily="34" charset="0"/>
              <a:buChar char="•"/>
            </a:pPr>
            <a:r>
              <a:rPr lang="en-US" sz="2000">
                <a:latin typeface="Calibri"/>
                <a:cs typeface="Calibri"/>
              </a:rPr>
              <a:t>Estimated test taking time does not include:</a:t>
            </a:r>
          </a:p>
          <a:p>
            <a:pPr marL="833755" lvl="1" indent="-285750">
              <a:buFont typeface="Courier New" panose="02070309020205020404" pitchFamily="49" charset="0"/>
              <a:buChar char="o"/>
            </a:pPr>
            <a:r>
              <a:rPr lang="en-US" sz="2000">
                <a:latin typeface="Calibri"/>
                <a:cs typeface="Arial"/>
              </a:rPr>
              <a:t>Test ticket distribution.</a:t>
            </a:r>
          </a:p>
          <a:p>
            <a:pPr marL="833755" lvl="1" indent="-285750">
              <a:buFont typeface="Courier New" panose="02070309020205020404" pitchFamily="49" charset="0"/>
              <a:buChar char="o"/>
            </a:pPr>
            <a:r>
              <a:rPr lang="en-US" sz="2000">
                <a:latin typeface="Calibri"/>
                <a:cs typeface="Arial"/>
              </a:rPr>
              <a:t>Launching the secure browser.</a:t>
            </a:r>
          </a:p>
          <a:p>
            <a:pPr marL="833755" lvl="1" indent="-285750">
              <a:buFont typeface="Courier New" panose="02070309020205020404" pitchFamily="49" charset="0"/>
              <a:buChar char="o"/>
            </a:pPr>
            <a:r>
              <a:rPr lang="en-US" sz="2000">
                <a:latin typeface="Calibri"/>
                <a:cs typeface="Arial"/>
              </a:rPr>
              <a:t>Student log in.</a:t>
            </a:r>
          </a:p>
          <a:p>
            <a:pPr marL="461010" indent="-461010">
              <a:buFont typeface="Arial" panose="020B0604020202020204" pitchFamily="34" charset="0"/>
              <a:buChar char="•"/>
            </a:pPr>
            <a:r>
              <a:rPr lang="en-US" sz="2000">
                <a:latin typeface="Calibri"/>
                <a:cs typeface="Calibri"/>
              </a:rPr>
              <a:t>Students</a:t>
            </a:r>
            <a:r>
              <a:rPr lang="en-US" sz="2000">
                <a:latin typeface="Calibri"/>
                <a:cs typeface="Arial"/>
              </a:rPr>
              <a:t>’ tests can be paused by logging out.</a:t>
            </a:r>
          </a:p>
          <a:p>
            <a:pPr marL="461645" indent="-461645">
              <a:buFont typeface="Arial" panose="020B0604020202020204" pitchFamily="34" charset="0"/>
              <a:buChar char="•"/>
            </a:pPr>
            <a:r>
              <a:rPr lang="en-US" sz="2000">
                <a:latin typeface="Calibri"/>
                <a:cs typeface="Arial"/>
              </a:rPr>
              <a:t>Students will be automatically logged out of the test after 15 min of inactivity.</a:t>
            </a:r>
          </a:p>
          <a:p>
            <a:pPr marL="833755" lvl="1" indent="-285750">
              <a:buFont typeface="Arial" panose="020B0604020202020204" pitchFamily="34" charset="0"/>
              <a:buChar char="•"/>
            </a:pPr>
            <a:r>
              <a:rPr lang="en-US" sz="2000" i="1">
                <a:latin typeface="Calibri"/>
                <a:cs typeface="Arial"/>
              </a:rPr>
              <a:t>Note:</a:t>
            </a:r>
            <a:r>
              <a:rPr lang="en-US" sz="2000">
                <a:latin typeface="Calibri"/>
                <a:cs typeface="Arial"/>
              </a:rPr>
              <a:t> No Proctor action required for the student to resume testing, students must log back in using the information on the test ticket.</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351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dirty="0">
                <a:latin typeface="Calibri"/>
                <a:cs typeface="Calibri"/>
              </a:rPr>
              <a:t>NSCAS Assessment Management</a:t>
            </a:r>
            <a:br>
              <a:rPr lang="en-US" dirty="0">
                <a:latin typeface="Calibri"/>
              </a:rPr>
            </a:br>
            <a:r>
              <a:rPr lang="en-US" dirty="0">
                <a:latin typeface="Calibri"/>
                <a:cs typeface="Calibri"/>
              </a:rPr>
              <a:t>Preparing for and Monitoring Testing</a:t>
            </a:r>
          </a:p>
        </p:txBody>
      </p:sp>
    </p:spTree>
    <p:custDataLst>
      <p:tags r:id="rId1"/>
    </p:custDataLst>
    <p:extLst>
      <p:ext uri="{BB962C8B-B14F-4D97-AF65-F5344CB8AC3E}">
        <p14:creationId xmlns:p14="http://schemas.microsoft.com/office/powerpoint/2010/main" val="2518447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14B-B78E-4421-A549-9CA22F072A7D}"/>
              </a:ext>
            </a:extLst>
          </p:cNvPr>
          <p:cNvSpPr>
            <a:spLocks noGrp="1"/>
          </p:cNvSpPr>
          <p:nvPr>
            <p:ph type="title"/>
          </p:nvPr>
        </p:nvSpPr>
        <p:spPr>
          <a:xfrm>
            <a:off x="800100" y="366279"/>
            <a:ext cx="8118591" cy="486099"/>
          </a:xfrm>
        </p:spPr>
        <p:txBody>
          <a:bodyPr>
            <a:noAutofit/>
          </a:bodyPr>
          <a:lstStyle/>
          <a:p>
            <a:r>
              <a:rPr lang="en-US" sz="3600" dirty="0">
                <a:solidFill>
                  <a:srgbClr val="FFFFFF"/>
                </a:solidFill>
                <a:latin typeface="Calibri"/>
                <a:cs typeface="Calibri"/>
              </a:rPr>
              <a:t>Roles for Testing Students</a:t>
            </a:r>
            <a:endParaRPr lang="en-US" sz="3600">
              <a:solidFill>
                <a:srgbClr val="FFFFFF"/>
              </a:solidFill>
              <a:latin typeface="Calibri"/>
              <a:cs typeface="Calibri"/>
            </a:endParaRP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4" name="Table 3">
            <a:extLst>
              <a:ext uri="{FF2B5EF4-FFF2-40B4-BE49-F238E27FC236}">
                <a16:creationId xmlns:a16="http://schemas.microsoft.com/office/drawing/2014/main" id="{0520C1CD-ED71-49F3-A990-DD7085133C13}"/>
              </a:ext>
            </a:extLst>
          </p:cNvPr>
          <p:cNvGraphicFramePr>
            <a:graphicFrameLocks noGrp="1"/>
          </p:cNvGraphicFramePr>
          <p:nvPr>
            <p:extLst>
              <p:ext uri="{D42A27DB-BD31-4B8C-83A1-F6EECF244321}">
                <p14:modId xmlns:p14="http://schemas.microsoft.com/office/powerpoint/2010/main" val="1790813404"/>
              </p:ext>
            </p:extLst>
          </p:nvPr>
        </p:nvGraphicFramePr>
        <p:xfrm>
          <a:off x="800100" y="1979410"/>
          <a:ext cx="7287275" cy="3404760"/>
        </p:xfrm>
        <a:graphic>
          <a:graphicData uri="http://schemas.openxmlformats.org/drawingml/2006/table">
            <a:tbl>
              <a:tblPr firstRow="1" firstCol="1" bandRow="1">
                <a:tableStyleId>{5C22544A-7EE6-4342-B048-85BDC9FD1C3A}</a:tableStyleId>
              </a:tblPr>
              <a:tblGrid>
                <a:gridCol w="2795358">
                  <a:extLst>
                    <a:ext uri="{9D8B030D-6E8A-4147-A177-3AD203B41FA5}">
                      <a16:colId xmlns:a16="http://schemas.microsoft.com/office/drawing/2014/main" val="3688605199"/>
                    </a:ext>
                  </a:extLst>
                </a:gridCol>
                <a:gridCol w="1411388">
                  <a:extLst>
                    <a:ext uri="{9D8B030D-6E8A-4147-A177-3AD203B41FA5}">
                      <a16:colId xmlns:a16="http://schemas.microsoft.com/office/drawing/2014/main" val="703604059"/>
                    </a:ext>
                  </a:extLst>
                </a:gridCol>
                <a:gridCol w="1490579">
                  <a:extLst>
                    <a:ext uri="{9D8B030D-6E8A-4147-A177-3AD203B41FA5}">
                      <a16:colId xmlns:a16="http://schemas.microsoft.com/office/drawing/2014/main" val="3555144197"/>
                    </a:ext>
                  </a:extLst>
                </a:gridCol>
                <a:gridCol w="1589950">
                  <a:extLst>
                    <a:ext uri="{9D8B030D-6E8A-4147-A177-3AD203B41FA5}">
                      <a16:colId xmlns:a16="http://schemas.microsoft.com/office/drawing/2014/main" val="851160537"/>
                    </a:ext>
                  </a:extLst>
                </a:gridCol>
              </a:tblGrid>
              <a:tr h="729852">
                <a:tc>
                  <a:txBody>
                    <a:bodyPr/>
                    <a:lstStyle/>
                    <a:p>
                      <a:pPr marL="0" marR="0">
                        <a:spcBef>
                          <a:spcPts val="0"/>
                        </a:spcBef>
                        <a:spcAft>
                          <a:spcPts val="0"/>
                        </a:spcAft>
                      </a:pPr>
                      <a:endParaRPr lang="en-US" sz="1200" dirty="0">
                        <a:effectLst/>
                        <a:latin typeface="Calibri"/>
                        <a:ea typeface="Calibri" panose="020F0502020204030204" pitchFamily="34" charset="0"/>
                      </a:endParaRPr>
                    </a:p>
                  </a:txBody>
                  <a:tcPr marL="68580" marR="68580" marT="34290" marB="34290"/>
                </a:tc>
                <a:tc>
                  <a:txBody>
                    <a:bodyPr/>
                    <a:lstStyle/>
                    <a:p>
                      <a:pPr algn="ctr"/>
                      <a:r>
                        <a:rPr lang="en-US" sz="1200" b="1" kern="1200" dirty="0">
                          <a:solidFill>
                            <a:schemeClr val="lt1"/>
                          </a:solidFill>
                          <a:effectLst/>
                          <a:latin typeface="Calibri"/>
                          <a:ea typeface="+mn-ea"/>
                          <a:cs typeface="+mn-cs"/>
                        </a:rPr>
                        <a:t>District Assessment Coordinator</a:t>
                      </a:r>
                    </a:p>
                  </a:txBody>
                  <a:tcPr marL="68580" marR="68580" marT="34290" marB="34290"/>
                </a:tc>
                <a:tc>
                  <a:txBody>
                    <a:bodyPr/>
                    <a:lstStyle/>
                    <a:p>
                      <a:pPr algn="ctr"/>
                      <a:r>
                        <a:rPr lang="en-US" sz="1200" b="1" kern="1200" dirty="0">
                          <a:solidFill>
                            <a:schemeClr val="lt1"/>
                          </a:solidFill>
                          <a:effectLst/>
                          <a:latin typeface="Calibri"/>
                          <a:ea typeface="+mn-ea"/>
                          <a:cs typeface="+mn-cs"/>
                        </a:rPr>
                        <a:t>School Assessment Coordinator</a:t>
                      </a:r>
                    </a:p>
                  </a:txBody>
                  <a:tcPr marL="68580" marR="68580" marT="34290" marB="34290"/>
                </a:tc>
                <a:tc>
                  <a:txBody>
                    <a:bodyPr/>
                    <a:lstStyle/>
                    <a:p>
                      <a:pPr marL="0" marR="0" algn="ctr">
                        <a:spcBef>
                          <a:spcPts val="0"/>
                        </a:spcBef>
                        <a:spcAft>
                          <a:spcPts val="0"/>
                        </a:spcAft>
                      </a:pPr>
                      <a:r>
                        <a:rPr lang="en-US" sz="1200" dirty="0">
                          <a:effectLst/>
                          <a:latin typeface="Calibri"/>
                        </a:rPr>
                        <a:t>Proctor</a:t>
                      </a:r>
                      <a:endParaRPr lang="en-US" sz="1200" dirty="0">
                        <a:effectLst/>
                        <a:latin typeface="Calibri"/>
                        <a:ea typeface="Calibri" panose="020F0502020204030204" pitchFamily="34" charset="0"/>
                      </a:endParaRPr>
                    </a:p>
                  </a:txBody>
                  <a:tcPr marL="68580" marR="68580" marT="34290" marB="34290"/>
                </a:tc>
                <a:extLst>
                  <a:ext uri="{0D108BD9-81ED-4DB2-BD59-A6C34878D82A}">
                    <a16:rowId xmlns:a16="http://schemas.microsoft.com/office/drawing/2014/main" val="4050634202"/>
                  </a:ext>
                </a:extLst>
              </a:tr>
              <a:tr h="4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a:cs typeface="Arial"/>
                        </a:rPr>
                        <a:t>Assign Accommodations</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dirty="0">
                        <a:effectLst/>
                        <a:latin typeface="Calibri"/>
                        <a:ea typeface="Calibri" panose="020F0502020204030204" pitchFamily="34" charset="0"/>
                      </a:endParaRPr>
                    </a:p>
                  </a:txBody>
                  <a:tcPr marL="68580" marR="68580" marT="34290" marB="34290" anchor="ctr"/>
                </a:tc>
                <a:extLst>
                  <a:ext uri="{0D108BD9-81ED-4DB2-BD59-A6C34878D82A}">
                    <a16:rowId xmlns:a16="http://schemas.microsoft.com/office/drawing/2014/main" val="2801836452"/>
                  </a:ext>
                </a:extLst>
              </a:tr>
              <a:tr h="413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a:cs typeface="Arial"/>
                        </a:rPr>
                        <a:t>Assign Not-Tested Codes</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dirty="0">
                        <a:effectLst/>
                        <a:latin typeface="Calibri"/>
                        <a:ea typeface="Calibri" panose="020F0502020204030204" pitchFamily="34" charset="0"/>
                      </a:endParaRPr>
                    </a:p>
                  </a:txBody>
                  <a:tcPr marL="68580" marR="68580" marT="34290" marB="34290" anchor="ctr"/>
                </a:tc>
                <a:extLst>
                  <a:ext uri="{0D108BD9-81ED-4DB2-BD59-A6C34878D82A}">
                    <a16:rowId xmlns:a16="http://schemas.microsoft.com/office/drawing/2014/main" val="2116264325"/>
                  </a:ext>
                </a:extLst>
              </a:tr>
              <a:tr h="572345">
                <a:tc>
                  <a:txBody>
                    <a:bodyPr/>
                    <a:lstStyle/>
                    <a:p>
                      <a:pPr marL="0" indent="0"/>
                      <a:r>
                        <a:rPr lang="en-US" sz="1200" dirty="0">
                          <a:latin typeface="Calibri"/>
                          <a:cs typeface="Arial"/>
                        </a:rPr>
                        <a:t>Create Optional Student Groups </a:t>
                      </a:r>
                    </a:p>
                    <a:p>
                      <a:pPr marL="0" indent="0"/>
                      <a:r>
                        <a:rPr lang="en-US" sz="1200" dirty="0">
                          <a:latin typeface="Calibri"/>
                          <a:cs typeface="Arial"/>
                        </a:rPr>
                        <a:t>(In MAP Growth as Classes)</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646"/>
                          </a:solidFill>
                          <a:effectLst/>
                          <a:uLnTx/>
                          <a:uFillTx/>
                          <a:latin typeface="Calibri"/>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646"/>
                          </a:solidFill>
                          <a:effectLst/>
                          <a:uLnTx/>
                          <a:uFillTx/>
                          <a:latin typeface="Calibri"/>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646"/>
                        </a:solidFill>
                        <a:effectLst/>
                        <a:uLnTx/>
                        <a:uFillTx/>
                        <a:latin typeface="Calibri"/>
                        <a:ea typeface="Calibri" panose="020F0502020204030204" pitchFamily="34" charset="0"/>
                        <a:cs typeface="+mn-cs"/>
                      </a:endParaRPr>
                    </a:p>
                  </a:txBody>
                  <a:tcPr marL="68580" marR="68580" marT="34290" marB="34290" anchor="ctr"/>
                </a:tc>
                <a:extLst>
                  <a:ext uri="{0D108BD9-81ED-4DB2-BD59-A6C34878D82A}">
                    <a16:rowId xmlns:a16="http://schemas.microsoft.com/office/drawing/2014/main" val="3825045728"/>
                  </a:ext>
                </a:extLst>
              </a:tr>
              <a:tr h="394709">
                <a:tc>
                  <a:txBody>
                    <a:bodyPr/>
                    <a:lstStyle/>
                    <a:p>
                      <a:pPr marL="0" indent="0" algn="l" defTabSz="457200" rtl="0" eaLnBrk="1" latinLnBrk="0" hangingPunct="1"/>
                      <a:r>
                        <a:rPr lang="en-US" sz="1200" b="1" kern="1200" dirty="0">
                          <a:solidFill>
                            <a:schemeClr val="lt1"/>
                          </a:solidFill>
                          <a:latin typeface="Calibri"/>
                          <a:ea typeface="+mn-ea"/>
                          <a:cs typeface="Arial"/>
                        </a:rPr>
                        <a:t>View Manage Online Testing Dashboard</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2406089392"/>
                  </a:ext>
                </a:extLst>
              </a:tr>
              <a:tr h="394709">
                <a:tc>
                  <a:txBody>
                    <a:bodyPr/>
                    <a:lstStyle/>
                    <a:p>
                      <a:pPr marL="345440" indent="-345440"/>
                      <a:r>
                        <a:rPr lang="en-US" sz="1200" dirty="0">
                          <a:latin typeface="Calibri"/>
                        </a:rPr>
                        <a:t>Print Test Tickets</a:t>
                      </a:r>
                      <a:endParaRPr lang="en-US" sz="1200" dirty="0">
                        <a:latin typeface="Calibri"/>
                        <a:cs typeface="Arial"/>
                      </a:endParaRP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586905855"/>
                  </a:ext>
                </a:extLst>
              </a:tr>
              <a:tr h="47494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latin typeface="Calibri"/>
                        </a:rPr>
                        <a:t>Proctor Registered Tests</a:t>
                      </a:r>
                      <a:endParaRPr lang="en-US" sz="1200" dirty="0">
                        <a:latin typeface="Calibri"/>
                        <a:cs typeface="Arial"/>
                      </a:endParaRPr>
                    </a:p>
                  </a:txBody>
                  <a:tcPr marL="68580" marR="68580" marT="34290" marB="34290" anchor="ctr"/>
                </a:tc>
                <a:tc>
                  <a:txBody>
                    <a:bodyPr/>
                    <a:lstStyle/>
                    <a:p>
                      <a:pPr marL="0" marR="0" algn="ctr">
                        <a:spcBef>
                          <a:spcPts val="0"/>
                        </a:spcBef>
                        <a:spcAft>
                          <a:spcPts val="0"/>
                        </a:spcAft>
                      </a:pPr>
                      <a:endParaRPr lang="en-US" sz="1200" dirty="0">
                        <a:effectLst/>
                        <a:latin typeface="Calibri"/>
                        <a:ea typeface="Calibri" panose="020F0502020204030204" pitchFamily="34" charset="0"/>
                      </a:endParaRPr>
                    </a:p>
                  </a:txBody>
                  <a:tcPr marL="68580" marR="68580" marT="34290" marB="34290" anchor="ctr"/>
                </a:tc>
                <a:tc>
                  <a:txBody>
                    <a:bodyPr/>
                    <a:lstStyle/>
                    <a:p>
                      <a:pPr marL="0" marR="0" algn="ctr">
                        <a:spcBef>
                          <a:spcPts val="0"/>
                        </a:spcBef>
                        <a:spcAft>
                          <a:spcPts val="0"/>
                        </a:spcAft>
                      </a:pPr>
                      <a:endParaRPr lang="en-US" sz="1200" dirty="0">
                        <a:effectLst/>
                        <a:latin typeface="Calibri"/>
                        <a:ea typeface="Calibri" panose="020F0502020204030204" pitchFamily="34" charset="0"/>
                      </a:endParaRPr>
                    </a:p>
                  </a:txBody>
                  <a:tcPr marL="68580" marR="68580" marT="34290" marB="34290" anchor="ctr"/>
                </a:tc>
                <a:tc>
                  <a:txBody>
                    <a:bodyPr/>
                    <a:lstStyle/>
                    <a:p>
                      <a:pPr marL="0" marR="0" algn="ctr">
                        <a:spcBef>
                          <a:spcPts val="0"/>
                        </a:spcBef>
                        <a:spcAft>
                          <a:spcPts val="0"/>
                        </a:spcAft>
                      </a:pPr>
                      <a:r>
                        <a:rPr lang="en-US" sz="1200" dirty="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4049795963"/>
                  </a:ext>
                </a:extLst>
              </a:tr>
            </a:tbl>
          </a:graphicData>
        </a:graphic>
      </p:graphicFrame>
    </p:spTree>
    <p:custDataLst>
      <p:tags r:id="rId1"/>
    </p:custDataLst>
    <p:extLst>
      <p:ext uri="{BB962C8B-B14F-4D97-AF65-F5344CB8AC3E}">
        <p14:creationId xmlns:p14="http://schemas.microsoft.com/office/powerpoint/2010/main" val="3785955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dirty="0">
                <a:solidFill>
                  <a:schemeClr val="bg1"/>
                </a:solidFill>
                <a:latin typeface="Calibri"/>
                <a:cs typeface="Calibri"/>
              </a:rPr>
              <a:t>Print Student Test Tickets</a:t>
            </a:r>
          </a:p>
        </p:txBody>
      </p:sp>
      <p:sp>
        <p:nvSpPr>
          <p:cNvPr id="6" name="Text Placeholder 5"/>
          <p:cNvSpPr>
            <a:spLocks noGrp="1"/>
          </p:cNvSpPr>
          <p:nvPr>
            <p:ph type="body" sz="quarter" idx="24"/>
          </p:nvPr>
        </p:nvSpPr>
        <p:spPr/>
        <p:txBody>
          <a:bodyPr vert="horz" lIns="68580" tIns="34290" rIns="68580" bIns="34290" rtlCol="0" anchor="t">
            <a:normAutofit fontScale="92500" lnSpcReduction="20000"/>
          </a:bodyPr>
          <a:lstStyle/>
          <a:p>
            <a:r>
              <a:rPr lang="en-US" dirty="0">
                <a:latin typeface="Calibri"/>
                <a:cs typeface="Arial"/>
              </a:rPr>
              <a:t>Available in two formats:</a:t>
            </a:r>
          </a:p>
          <a:p>
            <a:pPr lvl="1"/>
            <a:r>
              <a:rPr lang="en-US" sz="2100" dirty="0">
                <a:latin typeface="Calibri"/>
                <a:cs typeface="Arial"/>
              </a:rPr>
              <a:t>PDF Format (one or four per page)</a:t>
            </a:r>
          </a:p>
          <a:p>
            <a:pPr lvl="1"/>
            <a:r>
              <a:rPr lang="en-US" sz="2100" dirty="0">
                <a:latin typeface="Calibri"/>
                <a:cs typeface="Arial"/>
              </a:rPr>
              <a:t>CSV Export (For bulk printing)</a:t>
            </a:r>
          </a:p>
          <a:p>
            <a:r>
              <a:rPr lang="en-US" dirty="0">
                <a:latin typeface="Calibri"/>
                <a:cs typeface="Arial"/>
              </a:rPr>
              <a:t>In two ways:</a:t>
            </a:r>
          </a:p>
          <a:p>
            <a:pPr lvl="1"/>
            <a:r>
              <a:rPr lang="en-US" sz="2100" dirty="0">
                <a:latin typeface="Calibri"/>
                <a:cs typeface="Arial"/>
              </a:rPr>
              <a:t>Manage Online Testing page</a:t>
            </a:r>
          </a:p>
          <a:p>
            <a:pPr lvl="1"/>
            <a:r>
              <a:rPr lang="en-US" sz="2100" dirty="0">
                <a:latin typeface="Calibri"/>
                <a:cs typeface="Arial"/>
              </a:rPr>
              <a:t>Individual Student Profile, Test Registrations tab</a:t>
            </a:r>
          </a:p>
          <a:p>
            <a:r>
              <a:rPr lang="en-US" dirty="0">
                <a:latin typeface="Calibri"/>
                <a:cs typeface="Arial"/>
              </a:rPr>
              <a:t>Proctors can print on demand.</a:t>
            </a:r>
          </a:p>
          <a:p>
            <a:r>
              <a:rPr lang="en-US" dirty="0">
                <a:latin typeface="Calibri"/>
                <a:cs typeface="Arial"/>
              </a:rPr>
              <a:t>There is a roster in a pdf that shows the list of tickets that have been printed.</a:t>
            </a:r>
          </a:p>
          <a:p>
            <a:r>
              <a:rPr lang="en-US" dirty="0">
                <a:latin typeface="Calibri"/>
                <a:cs typeface="Arial"/>
              </a:rPr>
              <a:t>Students don't have to be in test groups to access a test ticket.</a:t>
            </a:r>
          </a:p>
          <a:p>
            <a:r>
              <a:rPr lang="en-US" dirty="0">
                <a:latin typeface="Calibri"/>
                <a:cs typeface="Arial"/>
              </a:rPr>
              <a:t>If the student has their ticket, they can log in and test!</a:t>
            </a:r>
          </a:p>
          <a:p>
            <a:pPr marL="0" indent="0">
              <a:buNone/>
            </a:pPr>
            <a:endParaRPr lang="en-US" sz="1700">
              <a:cs typeface="Arial"/>
            </a:endParaRPr>
          </a:p>
          <a:p>
            <a:pPr lvl="1" indent="-257810"/>
            <a:endParaRPr lang="en-US" sz="2400">
              <a:cs typeface="Arial"/>
            </a:endParaRPr>
          </a:p>
          <a:p>
            <a:pPr lvl="1"/>
            <a:endParaRPr lang="en-US" sz="2400">
              <a:cs typeface="Aria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362507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dirty="0">
                <a:solidFill>
                  <a:schemeClr val="bg1"/>
                </a:solidFill>
                <a:latin typeface="Calibri"/>
                <a:cs typeface="Calibri"/>
              </a:rPr>
              <a:t>Student Test Tickets</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0" name="Rectangle 9">
            <a:extLst>
              <a:ext uri="{FF2B5EF4-FFF2-40B4-BE49-F238E27FC236}">
                <a16:creationId xmlns:a16="http://schemas.microsoft.com/office/drawing/2014/main" id="{6C66C0E6-9870-3344-A633-09173E352857}"/>
              </a:ext>
            </a:extLst>
          </p:cNvPr>
          <p:cNvSpPr/>
          <p:nvPr/>
        </p:nvSpPr>
        <p:spPr>
          <a:xfrm>
            <a:off x="383461" y="1398771"/>
            <a:ext cx="8329024" cy="585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9DB035FA-596F-4C2B-B58D-6B2E8569C192}"/>
              </a:ext>
            </a:extLst>
          </p:cNvPr>
          <p:cNvSpPr>
            <a:spLocks noGrp="1"/>
          </p:cNvSpPr>
          <p:nvPr>
            <p:ph type="body" sz="quarter" idx="24"/>
          </p:nvPr>
        </p:nvSpPr>
        <p:spPr>
          <a:xfrm>
            <a:off x="337873" y="1522909"/>
            <a:ext cx="8421545" cy="2370487"/>
          </a:xfrm>
        </p:spPr>
        <p:txBody>
          <a:bodyPr vert="horz" lIns="68580" tIns="34290" rIns="68580" bIns="34290" rtlCol="0" anchor="t">
            <a:normAutofit/>
          </a:bodyPr>
          <a:lstStyle/>
          <a:p>
            <a:r>
              <a:rPr lang="en-US" sz="1700" dirty="0">
                <a:latin typeface="Calibri"/>
                <a:cs typeface="Arial"/>
              </a:rPr>
              <a:t>Multiple student tickets can be printed at once or printed individually.</a:t>
            </a:r>
            <a:endParaRPr lang="en-US" dirty="0">
              <a:latin typeface="Calibri"/>
              <a:cs typeface="Calibri"/>
            </a:endParaRPr>
          </a:p>
          <a:p>
            <a:r>
              <a:rPr lang="en-US" sz="1700" dirty="0">
                <a:latin typeface="Calibri"/>
                <a:cs typeface="Arial"/>
              </a:rPr>
              <a:t>Test tickets print 1 or 4 to a page.</a:t>
            </a:r>
          </a:p>
          <a:p>
            <a:pPr lvl="1"/>
            <a:r>
              <a:rPr lang="en-US" sz="1600" dirty="0">
                <a:latin typeface="Calibri"/>
                <a:cs typeface="Arial"/>
              </a:rPr>
              <a:t>Four Tickets Per Page can be selected in the system.</a:t>
            </a:r>
            <a:endParaRPr lang="en-US" sz="1800" dirty="0">
              <a:latin typeface="Calibri"/>
              <a:cs typeface="Arial"/>
            </a:endParaRPr>
          </a:p>
          <a:p>
            <a:pPr lvl="1" indent="-257810"/>
            <a:endParaRPr lang="en-US" sz="2400">
              <a:cs typeface="Arial"/>
            </a:endParaRPr>
          </a:p>
          <a:p>
            <a:pPr lvl="1"/>
            <a:endParaRPr lang="en-US" sz="2400">
              <a:cs typeface="Arial"/>
            </a:endParaRPr>
          </a:p>
        </p:txBody>
      </p:sp>
      <p:pic>
        <p:nvPicPr>
          <p:cNvPr id="8" name="Picture 7">
            <a:extLst>
              <a:ext uri="{FF2B5EF4-FFF2-40B4-BE49-F238E27FC236}">
                <a16:creationId xmlns:a16="http://schemas.microsoft.com/office/drawing/2014/main" id="{A15D9643-1EEF-4B1E-BC31-CFF5B9B6F514}"/>
              </a:ext>
            </a:extLst>
          </p:cNvPr>
          <p:cNvPicPr>
            <a:picLocks noChangeAspect="1"/>
          </p:cNvPicPr>
          <p:nvPr/>
        </p:nvPicPr>
        <p:blipFill>
          <a:blip r:embed="rId5"/>
          <a:stretch>
            <a:fillRect/>
          </a:stretch>
        </p:blipFill>
        <p:spPr>
          <a:xfrm>
            <a:off x="333657" y="2880781"/>
            <a:ext cx="4998372" cy="2951748"/>
          </a:xfrm>
          <a:prstGeom prst="rect">
            <a:avLst/>
          </a:prstGeom>
        </p:spPr>
      </p:pic>
      <p:sp>
        <p:nvSpPr>
          <p:cNvPr id="7" name="Rectangle 6">
            <a:extLst>
              <a:ext uri="{FF2B5EF4-FFF2-40B4-BE49-F238E27FC236}">
                <a16:creationId xmlns:a16="http://schemas.microsoft.com/office/drawing/2014/main" id="{B2B2E2C9-7AD6-CD6A-64D0-C4A134F39823}"/>
              </a:ext>
            </a:extLst>
          </p:cNvPr>
          <p:cNvSpPr/>
          <p:nvPr/>
        </p:nvSpPr>
        <p:spPr>
          <a:xfrm>
            <a:off x="425425" y="2954146"/>
            <a:ext cx="1170362" cy="97618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screen shot of a ticket&#10;&#10;Description automatically generated">
            <a:extLst>
              <a:ext uri="{FF2B5EF4-FFF2-40B4-BE49-F238E27FC236}">
                <a16:creationId xmlns:a16="http://schemas.microsoft.com/office/drawing/2014/main" id="{91660139-EC7F-5F96-7188-7F68F7BB7BF1}"/>
              </a:ext>
            </a:extLst>
          </p:cNvPr>
          <p:cNvPicPr>
            <a:picLocks noChangeAspect="1"/>
          </p:cNvPicPr>
          <p:nvPr/>
        </p:nvPicPr>
        <p:blipFill>
          <a:blip r:embed="rId6"/>
          <a:stretch>
            <a:fillRect/>
          </a:stretch>
        </p:blipFill>
        <p:spPr>
          <a:xfrm>
            <a:off x="6160743" y="2519361"/>
            <a:ext cx="2599296" cy="3559520"/>
          </a:xfrm>
          <a:prstGeom prst="rect">
            <a:avLst/>
          </a:prstGeom>
        </p:spPr>
      </p:pic>
      <p:sp>
        <p:nvSpPr>
          <p:cNvPr id="6" name="Rectangle 5">
            <a:extLst>
              <a:ext uri="{FF2B5EF4-FFF2-40B4-BE49-F238E27FC236}">
                <a16:creationId xmlns:a16="http://schemas.microsoft.com/office/drawing/2014/main" id="{D285DDF1-E2B6-59A8-51F3-CCAA2F375B8F}"/>
              </a:ext>
            </a:extLst>
          </p:cNvPr>
          <p:cNvSpPr/>
          <p:nvPr/>
        </p:nvSpPr>
        <p:spPr>
          <a:xfrm>
            <a:off x="5782962" y="2518718"/>
            <a:ext cx="2994451" cy="3715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screen shot of a ticket&#10;&#10;Description automatically generated">
            <a:extLst>
              <a:ext uri="{FF2B5EF4-FFF2-40B4-BE49-F238E27FC236}">
                <a16:creationId xmlns:a16="http://schemas.microsoft.com/office/drawing/2014/main" id="{67B19B2B-EE71-E2D9-40EB-8C58CD55A697}"/>
              </a:ext>
            </a:extLst>
          </p:cNvPr>
          <p:cNvPicPr>
            <a:picLocks noChangeAspect="1"/>
          </p:cNvPicPr>
          <p:nvPr/>
        </p:nvPicPr>
        <p:blipFill>
          <a:blip r:embed="rId6"/>
          <a:stretch>
            <a:fillRect/>
          </a:stretch>
        </p:blipFill>
        <p:spPr>
          <a:xfrm>
            <a:off x="5882717" y="2612037"/>
            <a:ext cx="2825835" cy="3549221"/>
          </a:xfrm>
          <a:prstGeom prst="rect">
            <a:avLst/>
          </a:prstGeom>
        </p:spPr>
      </p:pic>
    </p:spTree>
    <p:custDataLst>
      <p:tags r:id="rId1"/>
    </p:custDataLst>
    <p:extLst>
      <p:ext uri="{BB962C8B-B14F-4D97-AF65-F5344CB8AC3E}">
        <p14:creationId xmlns:p14="http://schemas.microsoft.com/office/powerpoint/2010/main" val="617732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dirty="0">
                <a:solidFill>
                  <a:srgbClr val="FFFFFF"/>
                </a:solidFill>
                <a:latin typeface="Calibri"/>
                <a:cs typeface="Calibri"/>
              </a:rPr>
              <a:t>Retest Guidelines</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a:cs typeface="Calibri"/>
              </a:rPr>
              <a:t>Retest requests should be rare, instructionally relevant, made with due consideration, in the best interest of the student and consistent across districts.</a:t>
            </a:r>
          </a:p>
          <a:p>
            <a:pPr marL="285750" indent="-285750">
              <a:buFont typeface="Arial"/>
              <a:buChar char="•"/>
            </a:pPr>
            <a:r>
              <a:rPr lang="en-US" dirty="0">
                <a:latin typeface="Calibri"/>
                <a:cs typeface="Calibri"/>
              </a:rPr>
              <a:t>Retest requests should </a:t>
            </a:r>
            <a:r>
              <a:rPr lang="en-US" b="1" dirty="0">
                <a:latin typeface="Calibri"/>
                <a:cs typeface="Calibri"/>
              </a:rPr>
              <a:t>NOT</a:t>
            </a:r>
            <a:r>
              <a:rPr lang="en-US" dirty="0">
                <a:latin typeface="Calibri"/>
                <a:cs typeface="Calibri"/>
              </a:rPr>
              <a:t> be to raise scores for accountability or due to failures of staff to use reasonable discretion.</a:t>
            </a:r>
          </a:p>
          <a:p>
            <a:pPr marL="285750" indent="-285750">
              <a:buFont typeface="Arial"/>
              <a:buChar char="•"/>
            </a:pPr>
            <a:endParaRPr lang="en-US" dirty="0">
              <a:latin typeface="Calibri"/>
              <a:cs typeface="Calibri"/>
            </a:endParaRPr>
          </a:p>
          <a:p>
            <a:pPr marL="285750" indent="-285750">
              <a:buFont typeface="Arial"/>
              <a:buChar char="•"/>
            </a:pPr>
            <a:r>
              <a:rPr lang="en-US" dirty="0">
                <a:latin typeface="Calibri"/>
                <a:cs typeface="Calibri"/>
              </a:rPr>
              <a:t>Below are some of the situations in which a student’s test may be reset or moved to another profile.</a:t>
            </a:r>
            <a:endParaRPr lang="en-US"/>
          </a:p>
          <a:p>
            <a:pPr marL="742950" lvl="1" indent="-285750">
              <a:buFont typeface="Arial"/>
              <a:buChar char="•"/>
            </a:pPr>
            <a:r>
              <a:rPr lang="en-US" dirty="0">
                <a:latin typeface="Calibri"/>
                <a:cs typeface="Calibri"/>
              </a:rPr>
              <a:t>Issues with test details (i.e., time taken, proctor observed rapid guessing, technology concerns)</a:t>
            </a:r>
          </a:p>
          <a:p>
            <a:pPr marL="742950" lvl="1" indent="-285750">
              <a:buFont typeface="Arial"/>
              <a:buChar char="•"/>
            </a:pPr>
            <a:r>
              <a:rPr lang="en-US" dirty="0">
                <a:latin typeface="Calibri"/>
                <a:cs typeface="Calibri"/>
              </a:rPr>
              <a:t>Non-quantitative concerns (i.e., classroom disruption, medical issues)</a:t>
            </a:r>
          </a:p>
          <a:p>
            <a:pPr marL="742950" lvl="1" indent="-285750">
              <a:buFont typeface="Arial"/>
              <a:buChar char="•"/>
            </a:pPr>
            <a:r>
              <a:rPr lang="en-US" dirty="0">
                <a:latin typeface="Calibri"/>
                <a:cs typeface="Calibri"/>
              </a:rPr>
              <a:t>Emergency evacuation.</a:t>
            </a:r>
          </a:p>
          <a:p>
            <a:pPr marL="742950" lvl="1" indent="-285750">
              <a:buFont typeface="Arial"/>
              <a:buChar char="•"/>
            </a:pPr>
            <a:r>
              <a:rPr lang="en-US" dirty="0">
                <a:latin typeface="Calibri"/>
                <a:cs typeface="Calibri"/>
              </a:rPr>
              <a:t>Student signed in under a different student's name</a:t>
            </a:r>
          </a:p>
          <a:p>
            <a:pPr marL="742950" lvl="1" indent="-285750">
              <a:buFont typeface="Arial"/>
              <a:buChar char="•"/>
            </a:pPr>
            <a:r>
              <a:rPr lang="en-US" dirty="0">
                <a:latin typeface="Calibri"/>
                <a:cs typeface="Calibri"/>
              </a:rPr>
              <a:t>Student does/does not receive the appropriate accommodations</a:t>
            </a:r>
          </a:p>
          <a:p>
            <a:pPr lvl="1"/>
            <a:endParaRPr lang="en-US" dirty="0">
              <a:latin typeface="Calibri"/>
              <a:cs typeface="Calibri"/>
            </a:endParaRPr>
          </a:p>
          <a:p>
            <a:pPr lvl="1"/>
            <a:r>
              <a:rPr lang="en-US" dirty="0">
                <a:latin typeface="Calibri"/>
                <a:cs typeface="Calibri"/>
              </a:rPr>
              <a:t>Note: Retest requests must come from the DAC through the NSCAS Growth Reset Form.</a:t>
            </a:r>
          </a:p>
          <a:p>
            <a:pPr marL="742950" lvl="1" indent="-285750">
              <a:buFont typeface="Arial"/>
              <a:buChar char="•"/>
            </a:pPr>
            <a:endParaRPr lang="en-US"/>
          </a:p>
          <a:p>
            <a:pPr marL="742950" lvl="1" indent="-285750">
              <a:buFont typeface="Arial"/>
              <a:buChar char="•"/>
            </a:pPr>
            <a:endParaRPr lang="en-US"/>
          </a:p>
        </p:txBody>
      </p:sp>
    </p:spTree>
    <p:custDataLst>
      <p:tags r:id="rId1"/>
    </p:custDataLst>
    <p:extLst>
      <p:ext uri="{BB962C8B-B14F-4D97-AF65-F5344CB8AC3E}">
        <p14:creationId xmlns:p14="http://schemas.microsoft.com/office/powerpoint/2010/main" val="4014561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dirty="0">
                <a:solidFill>
                  <a:schemeClr val="bg1"/>
                </a:solidFill>
                <a:latin typeface="Calibri"/>
                <a:cs typeface="Calibri"/>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4821543"/>
          </a:xfrm>
          <a:prstGeom prst="rect">
            <a:avLst/>
          </a:prstGeom>
        </p:spPr>
        <p:txBody>
          <a:bodyPr vert="horz" lIns="91440" tIns="45720" rIns="91440" bIns="45720" rtlCol="0" anchor="t">
            <a:normAutofit/>
          </a:bodyPr>
          <a:lstStyle/>
          <a:p>
            <a:r>
              <a:rPr lang="en-US" sz="2000" dirty="0">
                <a:latin typeface="Calibri"/>
                <a:cs typeface="Calibri"/>
              </a:rPr>
              <a:t>Operational Reports: </a:t>
            </a:r>
            <a:r>
              <a:rPr lang="en-US" sz="2000" dirty="0">
                <a:latin typeface="Calibri"/>
                <a:ea typeface="+mn-lt"/>
                <a:cs typeface="+mn-lt"/>
              </a:rPr>
              <a:t>These reports are designed to help DAC and SAC monitor testing status and the status of materials. </a:t>
            </a:r>
          </a:p>
          <a:p>
            <a:endParaRPr lang="en-US" sz="2000" dirty="0">
              <a:latin typeface="Calibri"/>
              <a:cs typeface="Calibri"/>
            </a:endParaRPr>
          </a:p>
          <a:p>
            <a:r>
              <a:rPr lang="en-US" sz="2000" dirty="0">
                <a:latin typeface="Calibri"/>
                <a:ea typeface="+mn-lt"/>
                <a:cs typeface="+mn-lt"/>
              </a:rPr>
              <a:t>To access operational reports:</a:t>
            </a:r>
            <a:endParaRPr lang="en-US" dirty="0">
              <a:latin typeface="Calibri"/>
              <a:cs typeface="Calibri"/>
            </a:endParaRPr>
          </a:p>
          <a:p>
            <a:pPr marL="800100" lvl="1" indent="-342900">
              <a:buFont typeface="+mj-lt"/>
              <a:buAutoNum type="arabicPeriod"/>
            </a:pPr>
            <a:r>
              <a:rPr lang="en-US" sz="1600" dirty="0">
                <a:latin typeface="Calibri"/>
                <a:ea typeface="+mn-lt"/>
                <a:cs typeface="+mn-lt"/>
              </a:rPr>
              <a:t>In the main menu, select </a:t>
            </a:r>
            <a:r>
              <a:rPr lang="en-US" sz="1600" b="1" dirty="0">
                <a:latin typeface="Calibri"/>
                <a:ea typeface="+mn-lt"/>
                <a:cs typeface="+mn-lt"/>
              </a:rPr>
              <a:t>Reports &gt; Operational</a:t>
            </a:r>
            <a:r>
              <a:rPr lang="en-US" sz="1600" dirty="0">
                <a:latin typeface="Calibri"/>
                <a:ea typeface="+mn-lt"/>
                <a:cs typeface="+mn-lt"/>
              </a:rPr>
              <a:t>.</a:t>
            </a:r>
            <a:endParaRPr lang="en-US" sz="1600" dirty="0">
              <a:latin typeface="Calibri"/>
              <a:cs typeface="Calibri"/>
            </a:endParaRPr>
          </a:p>
          <a:p>
            <a:pPr marL="800100" lvl="1" indent="-342900">
              <a:buFont typeface="+mj-lt"/>
              <a:buAutoNum type="arabicPeriod"/>
            </a:pPr>
            <a:r>
              <a:rPr lang="en-US" sz="1600" dirty="0">
                <a:latin typeface="Calibri"/>
                <a:ea typeface="+mn-lt"/>
                <a:cs typeface="+mn-lt"/>
              </a:rPr>
              <a:t>Select the </a:t>
            </a:r>
            <a:r>
              <a:rPr lang="en-US" sz="1600" b="1" dirty="0">
                <a:latin typeface="Calibri"/>
                <a:ea typeface="+mn-lt"/>
                <a:cs typeface="+mn-lt"/>
              </a:rPr>
              <a:t>Organization</a:t>
            </a:r>
            <a:r>
              <a:rPr lang="en-US" sz="1600" dirty="0">
                <a:latin typeface="Calibri"/>
                <a:ea typeface="+mn-lt"/>
                <a:cs typeface="+mn-lt"/>
              </a:rPr>
              <a:t> and </a:t>
            </a:r>
            <a:r>
              <a:rPr lang="en-US" sz="1600" b="1" dirty="0">
                <a:latin typeface="Calibri"/>
                <a:ea typeface="+mn-lt"/>
                <a:cs typeface="+mn-lt"/>
              </a:rPr>
              <a:t>Report Type </a:t>
            </a:r>
            <a:r>
              <a:rPr lang="en-US" sz="1600" dirty="0">
                <a:latin typeface="Calibri"/>
                <a:ea typeface="+mn-lt"/>
                <a:cs typeface="+mn-lt"/>
              </a:rPr>
              <a:t>from the drop-down lists.</a:t>
            </a:r>
            <a:endParaRPr lang="en-US" sz="1600" dirty="0">
              <a:latin typeface="Calibri"/>
              <a:cs typeface="Calibri"/>
            </a:endParaRPr>
          </a:p>
          <a:p>
            <a:pPr marL="800100" lvl="1" indent="-342900">
              <a:buFont typeface="+mj-lt"/>
              <a:buAutoNum type="arabicPeriod"/>
            </a:pPr>
            <a:r>
              <a:rPr lang="en-US" sz="1600" dirty="0">
                <a:latin typeface="Calibri"/>
                <a:ea typeface="+mn-lt"/>
                <a:cs typeface="+mn-lt"/>
              </a:rPr>
              <a:t>Select Find.</a:t>
            </a:r>
            <a:endParaRPr lang="en-US" sz="1600" dirty="0">
              <a:latin typeface="Calibri"/>
              <a:cs typeface="Calibri"/>
            </a:endParaRPr>
          </a:p>
          <a:p>
            <a:pPr marL="800100" lvl="1" indent="-342900">
              <a:buFont typeface="+mj-lt"/>
              <a:buAutoNum type="arabicPeriod"/>
            </a:pPr>
            <a:r>
              <a:rPr lang="en-US" sz="1600" dirty="0">
                <a:latin typeface="Calibri"/>
                <a:ea typeface="+mn-lt"/>
                <a:cs typeface="+mn-lt"/>
              </a:rPr>
              <a:t>Information about the report appears below. Select the </a:t>
            </a:r>
            <a:r>
              <a:rPr lang="en-US" sz="1600" b="1" dirty="0">
                <a:latin typeface="Calibri"/>
                <a:ea typeface="+mn-lt"/>
                <a:cs typeface="+mn-lt"/>
              </a:rPr>
              <a:t>icon</a:t>
            </a:r>
            <a:r>
              <a:rPr lang="en-US" sz="1600" dirty="0">
                <a:latin typeface="Calibri"/>
                <a:ea typeface="+mn-lt"/>
                <a:cs typeface="+mn-lt"/>
              </a:rPr>
              <a:t> in the Download column to download the report.</a:t>
            </a:r>
            <a:endParaRPr lang="en-US" sz="1600" dirty="0">
              <a:latin typeface="Calibri"/>
              <a:cs typeface="Calibri"/>
            </a:endParaRPr>
          </a:p>
          <a:p>
            <a:pPr marL="457200" lvl="1" indent="0">
              <a:buNone/>
            </a:pPr>
            <a:endParaRPr lang="en-US" sz="1600" dirty="0">
              <a:latin typeface="Calibri"/>
              <a:cs typeface="Calibri"/>
            </a:endParaRPr>
          </a:p>
          <a:p>
            <a:pPr>
              <a:lnSpc>
                <a:spcPct val="90000"/>
              </a:lnSpc>
            </a:pPr>
            <a:r>
              <a:rPr lang="en-US" sz="2000" dirty="0">
                <a:latin typeface="Calibri"/>
                <a:cs typeface="Calibri"/>
              </a:rPr>
              <a:t>Data file layout for each report is in the Help section to reference format.</a:t>
            </a:r>
          </a:p>
          <a:p>
            <a:pPr>
              <a:lnSpc>
                <a:spcPct val="90000"/>
              </a:lnSpc>
            </a:pPr>
            <a:endParaRPr lang="en-US" sz="2000"/>
          </a:p>
          <a:p>
            <a:pPr marL="0" indent="0">
              <a:lnSpc>
                <a:spcPct val="90000"/>
              </a:lnSpc>
              <a:buNone/>
            </a:pPr>
            <a:endParaRPr lang="en-US" sz="2000" b="1"/>
          </a:p>
          <a:p>
            <a:pPr marL="0" indent="0">
              <a:lnSpc>
                <a:spcPct val="90000"/>
              </a:lnSpc>
              <a:buNone/>
            </a:pP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Tree>
    <p:custDataLst>
      <p:tags r:id="rId1"/>
    </p:custDataLst>
    <p:extLst>
      <p:ext uri="{BB962C8B-B14F-4D97-AF65-F5344CB8AC3E}">
        <p14:creationId xmlns:p14="http://schemas.microsoft.com/office/powerpoint/2010/main" val="2812556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dirty="0">
                <a:solidFill>
                  <a:schemeClr val="bg1"/>
                </a:solidFill>
                <a:latin typeface="Calibri"/>
                <a:cs typeface="Calibri"/>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5066572"/>
          </a:xfrm>
          <a:prstGeom prst="rect">
            <a:avLst/>
          </a:prstGeom>
        </p:spPr>
        <p:txBody>
          <a:bodyPr vert="horz" lIns="91440" tIns="45720" rIns="91440" bIns="45720" rtlCol="0" anchor="t">
            <a:normAutofit/>
          </a:bodyPr>
          <a:lstStyle/>
          <a:p>
            <a:pPr marL="0" indent="0">
              <a:buNone/>
            </a:pPr>
            <a:endParaRPr lang="en-US" sz="2000"/>
          </a:p>
          <a:p>
            <a:pPr>
              <a:lnSpc>
                <a:spcPct val="90000"/>
              </a:lnSpc>
            </a:pPr>
            <a:r>
              <a:rPr lang="en-US" sz="2000">
                <a:solidFill>
                  <a:srgbClr val="000000"/>
                </a:solidFill>
                <a:latin typeface="Times New Roman"/>
                <a:cs typeface="Times New Roman"/>
              </a:rPr>
              <a:t>MAP Growth Roster Errors Report</a:t>
            </a: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3EEEDB4E-24CD-45CE-87C3-8DE46697CB4C}"/>
              </a:ext>
            </a:extLst>
          </p:cNvPr>
          <p:cNvGraphicFramePr>
            <a:graphicFrameLocks noGrp="1"/>
          </p:cNvGraphicFramePr>
          <p:nvPr>
            <p:extLst>
              <p:ext uri="{D42A27DB-BD31-4B8C-83A1-F6EECF244321}">
                <p14:modId xmlns:p14="http://schemas.microsoft.com/office/powerpoint/2010/main" val="2968283307"/>
              </p:ext>
            </p:extLst>
          </p:nvPr>
        </p:nvGraphicFramePr>
        <p:xfrm>
          <a:off x="142875" y="1500187"/>
          <a:ext cx="8838192" cy="4389991"/>
        </p:xfrm>
        <a:graphic>
          <a:graphicData uri="http://schemas.openxmlformats.org/drawingml/2006/table">
            <a:tbl>
              <a:tblPr firstRow="1" bandRow="1">
                <a:tableStyleId>{5C22544A-7EE6-4342-B048-85BDC9FD1C3A}</a:tableStyleId>
              </a:tblPr>
              <a:tblGrid>
                <a:gridCol w="3673634">
                  <a:extLst>
                    <a:ext uri="{9D8B030D-6E8A-4147-A177-3AD203B41FA5}">
                      <a16:colId xmlns:a16="http://schemas.microsoft.com/office/drawing/2014/main" val="1816017329"/>
                    </a:ext>
                  </a:extLst>
                </a:gridCol>
                <a:gridCol w="5164558">
                  <a:extLst>
                    <a:ext uri="{9D8B030D-6E8A-4147-A177-3AD203B41FA5}">
                      <a16:colId xmlns:a16="http://schemas.microsoft.com/office/drawing/2014/main" val="124692015"/>
                    </a:ext>
                  </a:extLst>
                </a:gridCol>
              </a:tblGrid>
              <a:tr h="294395">
                <a:tc>
                  <a:txBody>
                    <a:bodyPr/>
                    <a:lstStyle/>
                    <a:p>
                      <a:r>
                        <a:rPr lang="en-US" sz="1300" dirty="0">
                          <a:latin typeface="Calibri"/>
                        </a:rPr>
                        <a:t>Operational Report</a:t>
                      </a:r>
                    </a:p>
                  </a:txBody>
                  <a:tcPr/>
                </a:tc>
                <a:tc>
                  <a:txBody>
                    <a:bodyPr/>
                    <a:lstStyle/>
                    <a:p>
                      <a:r>
                        <a:rPr lang="en-US" sz="1300" dirty="0">
                          <a:latin typeface="Calibri"/>
                        </a:rPr>
                        <a:t>Description</a:t>
                      </a:r>
                    </a:p>
                  </a:txBody>
                  <a:tcPr/>
                </a:tc>
                <a:extLst>
                  <a:ext uri="{0D108BD9-81ED-4DB2-BD59-A6C34878D82A}">
                    <a16:rowId xmlns:a16="http://schemas.microsoft.com/office/drawing/2014/main" val="3140287337"/>
                  </a:ext>
                </a:extLst>
              </a:tr>
              <a:tr h="462621">
                <a:tc>
                  <a:txBody>
                    <a:bodyPr/>
                    <a:lstStyle/>
                    <a:p>
                      <a:pPr marL="0" lvl="0" indent="0" algn="l">
                        <a:lnSpc>
                          <a:spcPct val="100000"/>
                        </a:lnSpc>
                        <a:spcBef>
                          <a:spcPts val="0"/>
                        </a:spcBef>
                        <a:spcAft>
                          <a:spcPts val="0"/>
                        </a:spcAft>
                        <a:buNone/>
                      </a:pPr>
                      <a:r>
                        <a:rPr lang="en-US" sz="1300" b="0" i="0" u="none" strike="noStrike" kern="1200" noProof="0" dirty="0">
                          <a:solidFill>
                            <a:srgbClr val="1F1646"/>
                          </a:solidFill>
                          <a:latin typeface="Calibri"/>
                        </a:rPr>
                        <a:t>NSCAS Growth</a:t>
                      </a:r>
                      <a:r>
                        <a:rPr lang="en-US" sz="1300" kern="1200" noProof="0" dirty="0">
                          <a:solidFill>
                            <a:schemeClr val="dk1"/>
                          </a:solidFill>
                          <a:latin typeface="Calibri"/>
                          <a:ea typeface="+mn-lt"/>
                          <a:cs typeface="+mn-lt"/>
                        </a:rPr>
                        <a:t> MAP Growth Roster Errors Report</a:t>
                      </a:r>
                      <a:endParaRPr lang="en-US" sz="1300" kern="1200" dirty="0">
                        <a:solidFill>
                          <a:schemeClr val="dk1"/>
                        </a:solidFill>
                        <a:latin typeface="Calibri"/>
                        <a:ea typeface="+mn-lt"/>
                        <a:cs typeface="+mn-lt"/>
                      </a:endParaRPr>
                    </a:p>
                  </a:txBody>
                  <a:tcPr/>
                </a:tc>
                <a:tc>
                  <a:txBody>
                    <a:bodyPr/>
                    <a:lstStyle/>
                    <a:p>
                      <a:pPr marL="0" lvl="0" indent="0" algn="l">
                        <a:lnSpc>
                          <a:spcPct val="100000"/>
                        </a:lnSpc>
                        <a:spcBef>
                          <a:spcPts val="0"/>
                        </a:spcBef>
                        <a:spcAft>
                          <a:spcPts val="0"/>
                        </a:spcAft>
                        <a:buNone/>
                      </a:pPr>
                      <a:r>
                        <a:rPr lang="en-US" sz="1300" b="0" i="0" u="none" strike="noStrike" kern="1200" dirty="0">
                          <a:solidFill>
                            <a:schemeClr val="dk1"/>
                          </a:solidFill>
                          <a:latin typeface="Calibri"/>
                          <a:ea typeface="+mn-ea"/>
                          <a:cs typeface="+mn-cs"/>
                        </a:rPr>
                        <a:t>Report details upload errors when sync'ing data from MAP Growth to </a:t>
                      </a:r>
                      <a:r>
                        <a:rPr lang="en-US" sz="1300" b="0" i="0" u="none" strike="noStrike" kern="1200" noProof="0" dirty="0">
                          <a:solidFill>
                            <a:schemeClr val="dk1"/>
                          </a:solidFill>
                          <a:latin typeface="Calibri"/>
                          <a:ea typeface="+mn-ea"/>
                          <a:cs typeface="+mn-cs"/>
                        </a:rPr>
                        <a:t>Acacia</a:t>
                      </a:r>
                      <a:r>
                        <a:rPr lang="en-US" sz="1300" b="0" i="0" u="none" strike="noStrike" kern="1200" dirty="0">
                          <a:solidFill>
                            <a:schemeClr val="dk1"/>
                          </a:solidFill>
                          <a:latin typeface="Calibri"/>
                          <a:ea typeface="+mn-ea"/>
                          <a:cs typeface="+mn-cs"/>
                        </a:rPr>
                        <a:t>.</a:t>
                      </a:r>
                    </a:p>
                  </a:txBody>
                  <a:tcPr/>
                </a:tc>
                <a:extLst>
                  <a:ext uri="{0D108BD9-81ED-4DB2-BD59-A6C34878D82A}">
                    <a16:rowId xmlns:a16="http://schemas.microsoft.com/office/drawing/2014/main" val="288071251"/>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NSCAS Growth Material Orders Report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Report summarizes the quantity of tests by school that were assigned a paper/pencil accommodation. </a:t>
                      </a:r>
                      <a:endParaRPr lang="en-US" sz="1300" dirty="0">
                        <a:latin typeface="Calibri"/>
                      </a:endParaRPr>
                    </a:p>
                  </a:txBody>
                  <a:tcPr/>
                </a:tc>
                <a:extLst>
                  <a:ext uri="{0D108BD9-81ED-4DB2-BD59-A6C34878D82A}">
                    <a16:rowId xmlns:a16="http://schemas.microsoft.com/office/drawing/2014/main" val="1225138466"/>
                  </a:ext>
                </a:extLst>
              </a:tr>
              <a:tr h="462621">
                <a:tc>
                  <a:txBody>
                    <a:bodyPr/>
                    <a:lstStyle/>
                    <a:p>
                      <a:pPr marL="0" lvl="0" indent="0" algn="l">
                        <a:lnSpc>
                          <a:spcPct val="100000"/>
                        </a:lnSpc>
                        <a:spcBef>
                          <a:spcPts val="0"/>
                        </a:spcBef>
                        <a:spcAft>
                          <a:spcPts val="0"/>
                        </a:spcAft>
                        <a:buNone/>
                      </a:pPr>
                      <a:r>
                        <a:rPr lang="en-US" sz="1300" dirty="0">
                          <a:latin typeface="Calibri"/>
                          <a:ea typeface="+mn-lt"/>
                          <a:cs typeface="+mn-lt"/>
                        </a:rPr>
                        <a:t>NSCAS Growth </a:t>
                      </a:r>
                      <a:r>
                        <a:rPr lang="en-US" sz="1300" b="0" i="0" u="none" strike="noStrike" noProof="0" dirty="0">
                          <a:latin typeface="Calibri"/>
                        </a:rPr>
                        <a:t>Organization Report</a:t>
                      </a:r>
                    </a:p>
                  </a:txBody>
                  <a:tcPr/>
                </a:tc>
                <a:tc>
                  <a:txBody>
                    <a:bodyPr/>
                    <a:lstStyle/>
                    <a:p>
                      <a:pPr marL="0" lvl="0" indent="0" algn="l">
                        <a:lnSpc>
                          <a:spcPct val="100000"/>
                        </a:lnSpc>
                        <a:spcBef>
                          <a:spcPts val="0"/>
                        </a:spcBef>
                        <a:spcAft>
                          <a:spcPts val="0"/>
                        </a:spcAft>
                        <a:buNone/>
                      </a:pPr>
                      <a:r>
                        <a:rPr lang="en-US" sz="1300" b="0" i="0" u="none" strike="noStrike" noProof="0" dirty="0">
                          <a:latin typeface="Calibri"/>
                        </a:rPr>
                        <a:t>Report details the Organizational Hierarchy data in the system. The source of this data is the state Organization file. </a:t>
                      </a:r>
                    </a:p>
                  </a:txBody>
                  <a:tcPr/>
                </a:tc>
                <a:extLst>
                  <a:ext uri="{0D108BD9-81ED-4DB2-BD59-A6C34878D82A}">
                    <a16:rowId xmlns:a16="http://schemas.microsoft.com/office/drawing/2014/main" val="1455967739"/>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NSCAS Growth Registrations Report </a:t>
                      </a:r>
                      <a:endParaRPr lang="en-US" sz="1300" dirty="0">
                        <a:latin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Report details the students that were rostered to the administration. </a:t>
                      </a:r>
                      <a:endParaRPr lang="en-US" sz="1300" dirty="0">
                        <a:latin typeface="Calibri"/>
                      </a:endParaRPr>
                    </a:p>
                  </a:txBody>
                  <a:tcPr/>
                </a:tc>
                <a:extLst>
                  <a:ext uri="{0D108BD9-81ED-4DB2-BD59-A6C34878D82A}">
                    <a16:rowId xmlns:a16="http://schemas.microsoft.com/office/drawing/2014/main" val="404156480"/>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NSCAS Growth Student Mobility </a:t>
                      </a:r>
                      <a:endParaRPr lang="en-US" sz="1300" dirty="0">
                        <a:latin typeface="Calibri"/>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dirty="0">
                          <a:latin typeface="Calibri"/>
                          <a:ea typeface="+mn-lt"/>
                          <a:cs typeface="+mn-lt"/>
                        </a:rPr>
                        <a:t>Report details students that have been transferred from one school and/or district (within a school year) to another. </a:t>
                      </a:r>
                      <a:endParaRPr lang="en-US" sz="1300" dirty="0">
                        <a:latin typeface="Calibri"/>
                      </a:endParaRPr>
                    </a:p>
                  </a:txBody>
                  <a:tcPr/>
                </a:tc>
                <a:extLst>
                  <a:ext uri="{0D108BD9-81ED-4DB2-BD59-A6C34878D82A}">
                    <a16:rowId xmlns:a16="http://schemas.microsoft.com/office/drawing/2014/main" val="4130157392"/>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NSCAS Growth Summary Testing Status Report </a:t>
                      </a:r>
                      <a:endParaRPr lang="en-US" sz="1300" dirty="0">
                        <a:latin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Report is a summarization of testing statuses. </a:t>
                      </a:r>
                      <a:endParaRPr lang="en-US" sz="1300" dirty="0">
                        <a:latin typeface="Calibri"/>
                      </a:endParaRPr>
                    </a:p>
                  </a:txBody>
                  <a:tcPr/>
                </a:tc>
                <a:extLst>
                  <a:ext uri="{0D108BD9-81ED-4DB2-BD59-A6C34878D82A}">
                    <a16:rowId xmlns:a16="http://schemas.microsoft.com/office/drawing/2014/main" val="2757863738"/>
                  </a:ext>
                </a:extLst>
              </a:tr>
              <a:tr h="410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NSCAS Growth Testing Status Report </a:t>
                      </a:r>
                      <a:endParaRPr lang="en-US" sz="1300" dirty="0">
                        <a:latin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Calibri"/>
                          <a:ea typeface="+mn-lt"/>
                          <a:cs typeface="+mn-lt"/>
                        </a:rPr>
                        <a:t>Report details the status of each student’s test. </a:t>
                      </a:r>
                      <a:endParaRPr lang="en-US" sz="1300" dirty="0">
                        <a:latin typeface="Calibri"/>
                      </a:endParaRPr>
                    </a:p>
                  </a:txBody>
                  <a:tcPr/>
                </a:tc>
                <a:extLst>
                  <a:ext uri="{0D108BD9-81ED-4DB2-BD59-A6C34878D82A}">
                    <a16:rowId xmlns:a16="http://schemas.microsoft.com/office/drawing/2014/main" val="1849300921"/>
                  </a:ext>
                </a:extLst>
              </a:tr>
              <a:tr h="809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u="none" strike="noStrike" noProof="0" dirty="0">
                          <a:latin typeface="Calibri"/>
                        </a:rPr>
                        <a:t>District-Level Student Data File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Calibri"/>
                          <a:ea typeface="+mn-lt"/>
                          <a:cs typeface="+mn-lt"/>
                        </a:rPr>
                        <a:t>Will contain all information for individual students, including demographics, RIT, reporting categories, achievement levels, and NSCAS scale scores.</a:t>
                      </a:r>
                    </a:p>
                  </a:txBody>
                  <a:tcPr/>
                </a:tc>
                <a:extLst>
                  <a:ext uri="{0D108BD9-81ED-4DB2-BD59-A6C34878D82A}">
                    <a16:rowId xmlns:a16="http://schemas.microsoft.com/office/drawing/2014/main" val="2389817958"/>
                  </a:ext>
                </a:extLst>
              </a:tr>
            </a:tbl>
          </a:graphicData>
        </a:graphic>
      </p:graphicFrame>
    </p:spTree>
    <p:custDataLst>
      <p:tags r:id="rId1"/>
    </p:custDataLst>
    <p:extLst>
      <p:ext uri="{BB962C8B-B14F-4D97-AF65-F5344CB8AC3E}">
        <p14:creationId xmlns:p14="http://schemas.microsoft.com/office/powerpoint/2010/main" val="3286840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F38B38-F12E-4201-8DFC-B00B3FD115B1}"/>
              </a:ext>
            </a:extLst>
          </p:cNvPr>
          <p:cNvSpPr>
            <a:spLocks noGrp="1"/>
          </p:cNvSpPr>
          <p:nvPr>
            <p:ph type="body" sz="quarter" idx="24"/>
          </p:nvPr>
        </p:nvSpPr>
        <p:spPr/>
        <p:txBody>
          <a:bodyPr vert="horz" lIns="91440" tIns="45720" rIns="91440" bIns="45720" rtlCol="0" anchor="t">
            <a:normAutofit fontScale="92500" lnSpcReduction="10000"/>
          </a:bodyPr>
          <a:lstStyle/>
          <a:p>
            <a:pPr marL="0" indent="0">
              <a:buNone/>
            </a:pPr>
            <a:r>
              <a:rPr lang="en-US" sz="2800" dirty="0">
                <a:latin typeface="Calibri"/>
                <a:cs typeface="Calibri"/>
              </a:rPr>
              <a:t>District Transfers </a:t>
            </a:r>
            <a:endParaRPr lang="en-US" dirty="0">
              <a:latin typeface="Calibri"/>
              <a:cs typeface="Calibri"/>
            </a:endParaRPr>
          </a:p>
          <a:p>
            <a:pPr marL="0" indent="0">
              <a:buNone/>
            </a:pPr>
            <a:r>
              <a:rPr lang="en-US" sz="1700" dirty="0">
                <a:latin typeface="Calibri"/>
                <a:cs typeface="Calibri"/>
              </a:rPr>
              <a:t>As MAP Growth is the source of truth for student data, if a student transfers out of your district, </a:t>
            </a:r>
            <a:r>
              <a:rPr lang="en-US" sz="1700" b="1" dirty="0">
                <a:latin typeface="Calibri"/>
                <a:cs typeface="Calibri"/>
              </a:rPr>
              <a:t>they must be un-rostered from the current term</a:t>
            </a:r>
            <a:r>
              <a:rPr lang="en-US" sz="1700" dirty="0">
                <a:latin typeface="Calibri"/>
                <a:cs typeface="Calibri"/>
              </a:rPr>
              <a:t> so they do not continue coming through the sync. </a:t>
            </a:r>
          </a:p>
          <a:p>
            <a:pPr marL="457200" indent="-457200">
              <a:buAutoNum type="arabicPeriod"/>
            </a:pPr>
            <a:r>
              <a:rPr lang="en-US" sz="1700" dirty="0">
                <a:latin typeface="Calibri"/>
                <a:cs typeface="Calibri"/>
              </a:rPr>
              <a:t>In MAP Growth, you can locate the student’s profile and remove the current term and save changes. </a:t>
            </a:r>
          </a:p>
          <a:p>
            <a:pPr marL="457200" indent="-457200">
              <a:buAutoNum type="arabicPeriod"/>
            </a:pPr>
            <a:r>
              <a:rPr lang="en-US" sz="1700" dirty="0">
                <a:latin typeface="Calibri"/>
                <a:cs typeface="Calibri"/>
              </a:rPr>
              <a:t>Transfer the student to the new school within Acacia</a:t>
            </a:r>
          </a:p>
          <a:p>
            <a:pPr marL="457200" indent="-457200">
              <a:buAutoNum type="arabicPeriod"/>
            </a:pPr>
            <a:r>
              <a:rPr lang="en-US" sz="1700" dirty="0">
                <a:latin typeface="Calibri"/>
                <a:cs typeface="Calibri"/>
              </a:rPr>
              <a:t>To move a student and their testing data to a new district in MAP, submit the following form: </a:t>
            </a:r>
            <a:r>
              <a:rPr lang="en-US" sz="1700" dirty="0">
                <a:latin typeface="Calibri"/>
                <a:cs typeface="Calibri"/>
                <a:hlinkClick r:id="rId4"/>
              </a:rPr>
              <a:t>MAP District Transfer Form.</a:t>
            </a:r>
            <a:endParaRPr lang="en-US" sz="1700" dirty="0">
              <a:latin typeface="Calibri"/>
              <a:cs typeface="Calibri"/>
            </a:endParaRPr>
          </a:p>
          <a:p>
            <a:pPr marL="457200" indent="-457200">
              <a:buAutoNum type="arabicPeriod"/>
            </a:pPr>
            <a:r>
              <a:rPr lang="en-US" sz="1700" dirty="0">
                <a:latin typeface="Calibri"/>
                <a:cs typeface="Calibri"/>
              </a:rPr>
              <a:t>If using Clever, choose to stop sharing this student as part of your data set.</a:t>
            </a:r>
          </a:p>
          <a:p>
            <a:pPr marL="457200" indent="-457200">
              <a:buAutoNum type="arabicPeriod"/>
            </a:pPr>
            <a:r>
              <a:rPr lang="en-US" sz="1700" dirty="0">
                <a:latin typeface="Calibri"/>
                <a:cs typeface="Calibri"/>
              </a:rPr>
              <a:t>Once the student is rostered in the new district, they will be available to test at the new location.</a:t>
            </a:r>
            <a:endParaRPr lang="en-US" sz="2000" dirty="0">
              <a:latin typeface="Calibri"/>
              <a:cs typeface="Calibri"/>
            </a:endParaRPr>
          </a:p>
          <a:p>
            <a:pPr marL="0" indent="0">
              <a:buNone/>
            </a:pPr>
            <a:endParaRPr lang="en-US"/>
          </a:p>
        </p:txBody>
      </p:sp>
      <p:sp>
        <p:nvSpPr>
          <p:cNvPr id="5" name="Title 1">
            <a:extLst>
              <a:ext uri="{FF2B5EF4-FFF2-40B4-BE49-F238E27FC236}">
                <a16:creationId xmlns:a16="http://schemas.microsoft.com/office/drawing/2014/main" id="{9BE914E5-ABED-4E96-B404-34F2EE93E5C3}"/>
              </a:ext>
            </a:extLst>
          </p:cNvPr>
          <p:cNvSpPr>
            <a:spLocks noGrp="1"/>
          </p:cNvSpPr>
          <p:nvPr>
            <p:ph type="title"/>
          </p:nvPr>
        </p:nvSpPr>
        <p:spPr>
          <a:xfrm>
            <a:off x="854734" y="383614"/>
            <a:ext cx="8118591" cy="364574"/>
          </a:xfrm>
        </p:spPr>
        <p:txBody>
          <a:bodyPr>
            <a:normAutofit fontScale="90000"/>
          </a:bodyPr>
          <a:lstStyle/>
          <a:p>
            <a:r>
              <a:rPr lang="en-US" dirty="0">
                <a:solidFill>
                  <a:schemeClr val="bg1"/>
                </a:solidFill>
                <a:latin typeface="Calibri"/>
                <a:cs typeface="Calibri"/>
              </a:rPr>
              <a:t>Student Mobility</a:t>
            </a:r>
          </a:p>
        </p:txBody>
      </p:sp>
    </p:spTree>
    <p:custDataLst>
      <p:tags r:id="rId1"/>
    </p:custDataLst>
    <p:extLst>
      <p:ext uri="{BB962C8B-B14F-4D97-AF65-F5344CB8AC3E}">
        <p14:creationId xmlns:p14="http://schemas.microsoft.com/office/powerpoint/2010/main" val="110127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dirty="0">
                <a:solidFill>
                  <a:schemeClr val="bg1"/>
                </a:solidFill>
                <a:latin typeface="Calibri"/>
                <a:cs typeface="Calibri"/>
              </a:rPr>
              <a:t>Test Security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545225" cy="55399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alibri"/>
                <a:ea typeface="+mn-lt"/>
                <a:cs typeface="+mn-lt"/>
              </a:rPr>
              <a:t>Training is the responsibility of the building principal with assistance from the DAC.  </a:t>
            </a:r>
            <a:endParaRPr lang="en-US" sz="2400">
              <a:latin typeface="Calibri"/>
              <a:ea typeface="+mn-lt"/>
              <a:cs typeface="Calibri"/>
            </a:endParaRPr>
          </a:p>
          <a:p>
            <a:pPr marL="285750" indent="-285750">
              <a:buFont typeface="Arial"/>
              <a:buChar char="•"/>
            </a:pPr>
            <a:r>
              <a:rPr lang="en-US" sz="2400" dirty="0">
                <a:latin typeface="Calibri"/>
                <a:ea typeface="+mn-lt"/>
                <a:cs typeface="+mn-lt"/>
              </a:rPr>
              <a:t>Test administrators, test proctors, and test coordinators must be trained  prior to test administration.   </a:t>
            </a:r>
            <a:endParaRPr lang="en-US" sz="2400">
              <a:latin typeface="Calibri"/>
              <a:ea typeface="+mn-lt"/>
              <a:cs typeface="Calibri"/>
            </a:endParaRPr>
          </a:p>
          <a:p>
            <a:pPr marL="285750" indent="-285750">
              <a:buFont typeface="Arial"/>
              <a:buChar char="•"/>
            </a:pPr>
            <a:r>
              <a:rPr lang="en-US" sz="2400" dirty="0">
                <a:latin typeface="Calibri"/>
                <a:ea typeface="+mn-lt"/>
                <a:cs typeface="+mn-lt"/>
              </a:rPr>
              <a:t>Training materials are provided by NDE and NWEA.   </a:t>
            </a:r>
            <a:endParaRPr lang="en-US" sz="2400">
              <a:latin typeface="Calibri"/>
              <a:ea typeface="+mn-lt"/>
              <a:cs typeface="Calibri"/>
            </a:endParaRPr>
          </a:p>
          <a:p>
            <a:pPr marL="285750" indent="-285750">
              <a:buFont typeface="Arial"/>
              <a:buChar char="•"/>
            </a:pPr>
            <a:r>
              <a:rPr lang="en-US" sz="2400" dirty="0">
                <a:latin typeface="Calibri"/>
                <a:ea typeface="+mn-lt"/>
                <a:cs typeface="+mn-lt"/>
              </a:rPr>
              <a:t>School districts may provide supplementary training materials.   </a:t>
            </a:r>
            <a:endParaRPr lang="en-US" sz="2400">
              <a:latin typeface="Calibri"/>
              <a:ea typeface="+mn-lt"/>
              <a:cs typeface="Calibri"/>
            </a:endParaRPr>
          </a:p>
          <a:p>
            <a:pPr marL="285750" indent="-285750">
              <a:buFont typeface="Arial"/>
              <a:buChar char="•"/>
            </a:pPr>
            <a:r>
              <a:rPr lang="en-US" sz="2400" dirty="0">
                <a:latin typeface="Calibri"/>
                <a:ea typeface="+mn-lt"/>
                <a:cs typeface="+mn-lt"/>
              </a:rPr>
              <a:t>Educators and principals will become familiar with specified testing  practices and appropriate assessment accessibility supports for  testing.  See the </a:t>
            </a:r>
            <a:r>
              <a:rPr lang="en-US" sz="2400" dirty="0">
                <a:latin typeface="Calibri"/>
                <a:ea typeface="+mn-lt"/>
                <a:cs typeface="+mn-lt"/>
                <a:hlinkClick r:id="rId4"/>
              </a:rPr>
              <a:t>Nebraska Student-Centered Assessment System  Accessibility Manual</a:t>
            </a:r>
            <a:r>
              <a:rPr lang="en-US" sz="2400" dirty="0">
                <a:latin typeface="Calibri"/>
                <a:ea typeface="+mn-lt"/>
                <a:cs typeface="+mn-lt"/>
              </a:rPr>
              <a:t>.   </a:t>
            </a:r>
            <a:endParaRPr lang="en-US" sz="2400">
              <a:latin typeface="Calibri"/>
              <a:ea typeface="+mn-lt"/>
              <a:cs typeface="Calibri"/>
            </a:endParaRPr>
          </a:p>
          <a:p>
            <a:pPr marL="285750" indent="-285750">
              <a:buFont typeface="Arial"/>
              <a:buChar char="•"/>
            </a:pPr>
            <a:r>
              <a:rPr lang="en-US" sz="2400" dirty="0">
                <a:latin typeface="Calibri"/>
                <a:ea typeface="+mn-lt"/>
                <a:cs typeface="+mn-lt"/>
              </a:rPr>
              <a:t>The building principal’s signature on a signed security agreement affirms  that they will  insure training for all staff. </a:t>
            </a:r>
          </a:p>
          <a:p>
            <a:endParaRPr lang="en-US">
              <a:latin typeface="Century Gothic"/>
              <a:cs typeface="Calibri"/>
            </a:endParaRPr>
          </a:p>
          <a:p>
            <a:pPr marL="800100" lvl="1" indent="-342900">
              <a:buFont typeface="Arial" panose="020B0604020202020204" pitchFamily="34" charset="0"/>
              <a:buChar char="•"/>
            </a:pPr>
            <a:endParaRPr lang="en-US" sz="1200">
              <a:latin typeface="Calibri"/>
              <a:cs typeface="Calibri"/>
            </a:endParaRPr>
          </a:p>
          <a:p>
            <a:pPr marL="800100" lvl="1" indent="-342900">
              <a:buFont typeface="Arial" panose="020B0604020202020204" pitchFamily="34" charset="0"/>
              <a:buChar char="•"/>
            </a:pPr>
            <a:endParaRPr lang="en-US" sz="1200">
              <a:latin typeface="Calibri"/>
              <a:cs typeface="Calibri"/>
            </a:endParaRPr>
          </a:p>
          <a:p>
            <a:pPr lvl="1"/>
            <a:endParaRPr lang="en-US" sz="2400"/>
          </a:p>
        </p:txBody>
      </p:sp>
    </p:spTree>
    <p:custDataLst>
      <p:tags r:id="rId1"/>
    </p:custDataLst>
    <p:extLst>
      <p:ext uri="{BB962C8B-B14F-4D97-AF65-F5344CB8AC3E}">
        <p14:creationId xmlns:p14="http://schemas.microsoft.com/office/powerpoint/2010/main" val="451016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dirty="0">
                <a:latin typeface="Calibri"/>
                <a:cs typeface="Calibri"/>
              </a:rPr>
              <a:t>Proctor/Student </a:t>
            </a:r>
            <a:br>
              <a:rPr lang="en-US" dirty="0">
                <a:latin typeface="Calibri"/>
              </a:rPr>
            </a:br>
            <a:r>
              <a:rPr lang="en-US" dirty="0">
                <a:latin typeface="Calibri"/>
                <a:cs typeface="Calibri"/>
              </a:rPr>
              <a:t>Experience</a:t>
            </a:r>
          </a:p>
        </p:txBody>
      </p:sp>
    </p:spTree>
    <p:custDataLst>
      <p:tags r:id="rId1"/>
    </p:custDataLst>
    <p:extLst>
      <p:ext uri="{BB962C8B-B14F-4D97-AF65-F5344CB8AC3E}">
        <p14:creationId xmlns:p14="http://schemas.microsoft.com/office/powerpoint/2010/main" val="285778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Technology Readiness</a:t>
            </a:r>
          </a:p>
        </p:txBody>
      </p:sp>
    </p:spTree>
    <p:custDataLst>
      <p:tags r:id="rId1"/>
    </p:custDataLst>
    <p:extLst>
      <p:ext uri="{BB962C8B-B14F-4D97-AF65-F5344CB8AC3E}">
        <p14:creationId xmlns:p14="http://schemas.microsoft.com/office/powerpoint/2010/main" val="204971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704" y="247095"/>
            <a:ext cx="8118591" cy="486099"/>
          </a:xfrm>
        </p:spPr>
        <p:txBody>
          <a:bodyPr>
            <a:noAutofit/>
          </a:bodyPr>
          <a:lstStyle/>
          <a:p>
            <a:r>
              <a:rPr lang="en-US" sz="3200" dirty="0">
                <a:solidFill>
                  <a:schemeClr val="bg1"/>
                </a:solidFill>
                <a:latin typeface="Calibri"/>
                <a:cs typeface="Calibri"/>
              </a:rPr>
              <a:t>Proctor / Student Experience - Login</a:t>
            </a:r>
          </a:p>
        </p:txBody>
      </p:sp>
      <p:graphicFrame>
        <p:nvGraphicFramePr>
          <p:cNvPr id="2" name="Diagram 1"/>
          <p:cNvGraphicFramePr/>
          <p:nvPr>
            <p:extLst>
              <p:ext uri="{D42A27DB-BD31-4B8C-83A1-F6EECF244321}">
                <p14:modId xmlns:p14="http://schemas.microsoft.com/office/powerpoint/2010/main" val="168314771"/>
              </p:ext>
            </p:extLst>
          </p:nvPr>
        </p:nvGraphicFramePr>
        <p:xfrm>
          <a:off x="496683" y="1314621"/>
          <a:ext cx="8396867" cy="5137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nwea-graphite-large-rgb.png"/>
          <p:cNvPicPr>
            <a:picLocks noChangeAspect="1"/>
          </p:cNvPicPr>
          <p:nvPr/>
        </p:nvPicPr>
        <p:blipFill>
          <a:blip r:embed="rId9"/>
          <a:stretch>
            <a:fillRect/>
          </a:stretch>
        </p:blipFill>
        <p:spPr>
          <a:xfrm>
            <a:off x="134100" y="6456081"/>
            <a:ext cx="721202" cy="211240"/>
          </a:xfrm>
          <a:prstGeom prst="rect">
            <a:avLst/>
          </a:prstGeom>
          <a:ln w="12700">
            <a:miter lim="400000"/>
          </a:ln>
        </p:spPr>
      </p:pic>
      <p:pic>
        <p:nvPicPr>
          <p:cNvPr id="7" name="Picture 1">
            <a:extLst>
              <a:ext uri="{FF2B5EF4-FFF2-40B4-BE49-F238E27FC236}">
                <a16:creationId xmlns:a16="http://schemas.microsoft.com/office/drawing/2014/main" id="{239D1650-80B9-481D-A1DF-C5D5163BF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44" y="1876921"/>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894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39" y="394475"/>
            <a:ext cx="8118591" cy="486099"/>
          </a:xfrm>
        </p:spPr>
        <p:txBody>
          <a:bodyPr>
            <a:noAutofit/>
          </a:bodyPr>
          <a:lstStyle/>
          <a:p>
            <a:r>
              <a:rPr lang="en-US" sz="3600" dirty="0">
                <a:solidFill>
                  <a:schemeClr val="bg1"/>
                </a:solidFill>
                <a:latin typeface="Calibri"/>
                <a:cs typeface="Calibri"/>
              </a:rPr>
              <a:t>Student Experience: </a:t>
            </a:r>
            <a:br>
              <a:rPr lang="en-US" sz="3600" dirty="0">
                <a:latin typeface="Calibri"/>
              </a:rPr>
            </a:br>
            <a:r>
              <a:rPr lang="en-US" sz="2000" dirty="0">
                <a:solidFill>
                  <a:schemeClr val="bg1"/>
                </a:solidFill>
                <a:latin typeface="Calibri"/>
                <a:cs typeface="Calibri"/>
              </a:rPr>
              <a:t>Session Name &amp; Password</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6" name="Picture 5">
            <a:extLst>
              <a:ext uri="{FF2B5EF4-FFF2-40B4-BE49-F238E27FC236}">
                <a16:creationId xmlns:a16="http://schemas.microsoft.com/office/drawing/2014/main" id="{AE9C48D7-3DF2-4897-A88D-80D3ABC48AF9}"/>
              </a:ext>
            </a:extLst>
          </p:cNvPr>
          <p:cNvPicPr>
            <a:picLocks noChangeAspect="1"/>
          </p:cNvPicPr>
          <p:nvPr/>
        </p:nvPicPr>
        <p:blipFill>
          <a:blip r:embed="rId5"/>
          <a:stretch>
            <a:fillRect/>
          </a:stretch>
        </p:blipFill>
        <p:spPr>
          <a:xfrm>
            <a:off x="2259386" y="1890585"/>
            <a:ext cx="4302779" cy="47767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29900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CC7A-8DC4-4A62-ACA1-B5413B8779B5}"/>
              </a:ext>
            </a:extLst>
          </p:cNvPr>
          <p:cNvSpPr>
            <a:spLocks noGrp="1"/>
          </p:cNvSpPr>
          <p:nvPr>
            <p:ph type="title"/>
          </p:nvPr>
        </p:nvSpPr>
        <p:spPr>
          <a:xfrm>
            <a:off x="1251705" y="299365"/>
            <a:ext cx="8118591" cy="486099"/>
          </a:xfrm>
        </p:spPr>
        <p:txBody>
          <a:bodyPr>
            <a:normAutofit fontScale="90000"/>
          </a:bodyPr>
          <a:lstStyle/>
          <a:p>
            <a:r>
              <a:rPr lang="en-US" dirty="0">
                <a:solidFill>
                  <a:schemeClr val="bg1"/>
                </a:solidFill>
                <a:latin typeface="Calibri"/>
                <a:ea typeface="+mj-lt"/>
                <a:cs typeface="+mj-lt"/>
              </a:rPr>
              <a:t>Student Experience</a:t>
            </a:r>
            <a:r>
              <a:rPr lang="en-US" dirty="0">
                <a:solidFill>
                  <a:schemeClr val="bg1"/>
                </a:solidFill>
                <a:ea typeface="+mj-lt"/>
                <a:cs typeface="+mj-lt"/>
              </a:rPr>
              <a:t> </a:t>
            </a:r>
            <a:endParaRPr lang="en-US" dirty="0">
              <a:solidFill>
                <a:schemeClr val="bg1"/>
              </a:solidFill>
            </a:endParaRPr>
          </a:p>
        </p:txBody>
      </p:sp>
      <p:pic>
        <p:nvPicPr>
          <p:cNvPr id="3" name="Picture 2" descr="A close-up of a certificate&#10;&#10;Description automatically generated">
            <a:extLst>
              <a:ext uri="{FF2B5EF4-FFF2-40B4-BE49-F238E27FC236}">
                <a16:creationId xmlns:a16="http://schemas.microsoft.com/office/drawing/2014/main" id="{C4EB04DF-DA38-1ECC-42C4-5AB776E035A4}"/>
              </a:ext>
            </a:extLst>
          </p:cNvPr>
          <p:cNvPicPr>
            <a:picLocks noChangeAspect="1"/>
          </p:cNvPicPr>
          <p:nvPr/>
        </p:nvPicPr>
        <p:blipFill>
          <a:blip r:embed="rId4"/>
          <a:stretch>
            <a:fillRect/>
          </a:stretch>
        </p:blipFill>
        <p:spPr>
          <a:xfrm>
            <a:off x="1275767" y="1821705"/>
            <a:ext cx="6343650" cy="4505325"/>
          </a:xfrm>
          <a:prstGeom prst="rect">
            <a:avLst/>
          </a:prstGeom>
        </p:spPr>
      </p:pic>
    </p:spTree>
    <p:custDataLst>
      <p:tags r:id="rId1"/>
    </p:custDataLst>
    <p:extLst>
      <p:ext uri="{BB962C8B-B14F-4D97-AF65-F5344CB8AC3E}">
        <p14:creationId xmlns:p14="http://schemas.microsoft.com/office/powerpoint/2010/main" val="2342520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A158CC-2C89-46C3-A11A-8ADCDF7AC48F}"/>
              </a:ext>
            </a:extLst>
          </p:cNvPr>
          <p:cNvSpPr txBox="1">
            <a:spLocks/>
          </p:cNvSpPr>
          <p:nvPr/>
        </p:nvSpPr>
        <p:spPr>
          <a:xfrm>
            <a:off x="1251705" y="299365"/>
            <a:ext cx="8118591" cy="486099"/>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dirty="0">
                <a:solidFill>
                  <a:schemeClr val="bg1"/>
                </a:solidFill>
                <a:latin typeface="Calibri"/>
                <a:ea typeface="+mj-lt"/>
                <a:cs typeface="+mj-lt"/>
              </a:rPr>
              <a:t>Student Experience</a:t>
            </a:r>
            <a:r>
              <a:rPr lang="en-US" dirty="0">
                <a:solidFill>
                  <a:schemeClr val="bg1"/>
                </a:solidFill>
                <a:ea typeface="+mj-lt"/>
                <a:cs typeface="+mj-lt"/>
              </a:rPr>
              <a:t> </a:t>
            </a:r>
            <a:endParaRPr lang="en-US" dirty="0">
              <a:solidFill>
                <a:schemeClr val="bg1"/>
              </a:solidFill>
            </a:endParaRPr>
          </a:p>
        </p:txBody>
      </p:sp>
      <p:pic>
        <p:nvPicPr>
          <p:cNvPr id="2" name="Picture 1" descr="A red sign with white text&#10;&#10;Description automatically generated">
            <a:extLst>
              <a:ext uri="{FF2B5EF4-FFF2-40B4-BE49-F238E27FC236}">
                <a16:creationId xmlns:a16="http://schemas.microsoft.com/office/drawing/2014/main" id="{0F009786-D273-C149-4E65-7DCDE8FE794C}"/>
              </a:ext>
            </a:extLst>
          </p:cNvPr>
          <p:cNvPicPr>
            <a:picLocks noChangeAspect="1"/>
          </p:cNvPicPr>
          <p:nvPr/>
        </p:nvPicPr>
        <p:blipFill>
          <a:blip r:embed="rId4"/>
          <a:stretch>
            <a:fillRect/>
          </a:stretch>
        </p:blipFill>
        <p:spPr>
          <a:xfrm>
            <a:off x="845392" y="1754933"/>
            <a:ext cx="7219950" cy="5105400"/>
          </a:xfrm>
          <a:prstGeom prst="rect">
            <a:avLst/>
          </a:prstGeom>
        </p:spPr>
      </p:pic>
    </p:spTree>
    <p:custDataLst>
      <p:tags r:id="rId1"/>
    </p:custDataLst>
    <p:extLst>
      <p:ext uri="{BB962C8B-B14F-4D97-AF65-F5344CB8AC3E}">
        <p14:creationId xmlns:p14="http://schemas.microsoft.com/office/powerpoint/2010/main" val="2774900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dirty="0">
                <a:solidFill>
                  <a:schemeClr val="bg1"/>
                </a:solidFill>
                <a:latin typeface="Calibri"/>
                <a:cs typeface="Calibri"/>
              </a:rPr>
              <a:t>Student Experience</a:t>
            </a:r>
            <a:br>
              <a:rPr lang="en-US" dirty="0">
                <a:latin typeface="Calibri"/>
              </a:rPr>
            </a:br>
            <a:r>
              <a:rPr lang="en-US" dirty="0">
                <a:solidFill>
                  <a:schemeClr val="bg1"/>
                </a:solidFill>
                <a:latin typeface="Calibri"/>
                <a:cs typeface="Arial Bold"/>
              </a:rPr>
              <a:t>Logout </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3" name="TextBox 12">
            <a:extLst>
              <a:ext uri="{FF2B5EF4-FFF2-40B4-BE49-F238E27FC236}">
                <a16:creationId xmlns:a16="http://schemas.microsoft.com/office/drawing/2014/main" id="{E956A934-E611-497C-94BB-4EAE0E492ED4}"/>
              </a:ext>
            </a:extLst>
          </p:cNvPr>
          <p:cNvSpPr txBox="1"/>
          <p:nvPr/>
        </p:nvSpPr>
        <p:spPr>
          <a:xfrm>
            <a:off x="490617" y="4310916"/>
            <a:ext cx="3670519" cy="16619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dirty="0">
                <a:effectLst/>
                <a:latin typeface="Calibri"/>
                <a:cs typeface="Calibri"/>
              </a:rPr>
              <a:t>Inactivity</a:t>
            </a:r>
          </a:p>
          <a:p>
            <a:pPr marL="285750" indent="-285750">
              <a:buFont typeface="Courier New" panose="02070309020205020404" pitchFamily="49" charset="0"/>
              <a:buChar char="o"/>
            </a:pPr>
            <a:r>
              <a:rPr lang="en-US" sz="1400" dirty="0">
                <a:latin typeface="Calibri"/>
                <a:ea typeface="Times New Roman" panose="02020603050405020304" pitchFamily="18" charset="0"/>
                <a:cs typeface="Calibri"/>
              </a:rPr>
              <a:t>Message</a:t>
            </a:r>
            <a:r>
              <a:rPr lang="en-US" sz="1400" dirty="0">
                <a:effectLst/>
                <a:latin typeface="Calibri"/>
                <a:ea typeface="Times New Roman" panose="02020603050405020304" pitchFamily="18" charset="0"/>
                <a:cs typeface="Calibri"/>
              </a:rPr>
              <a:t> appears when student has been idle for 14.5 minutes.</a:t>
            </a:r>
            <a:endParaRPr lang="en-US" sz="1400" dirty="0">
              <a:effectLst/>
              <a:latin typeface="Calibri"/>
              <a:ea typeface="Calibri" panose="020F0502020204030204" pitchFamily="34" charset="0"/>
              <a:cs typeface="Calibri"/>
            </a:endParaRPr>
          </a:p>
          <a:p>
            <a:pPr marL="285750" indent="-285750">
              <a:buFont typeface="Courier New" panose="02070309020205020404" pitchFamily="49" charset="0"/>
              <a:buChar char="o"/>
            </a:pPr>
            <a:r>
              <a:rPr lang="en-US" sz="1400" dirty="0">
                <a:effectLst/>
                <a:latin typeface="Calibri"/>
                <a:ea typeface="Times New Roman" panose="02020603050405020304" pitchFamily="18" charset="0"/>
                <a:cs typeface="Calibri"/>
              </a:rPr>
              <a:t>If student doesn’t click within the screen then they will get the time out m</a:t>
            </a:r>
            <a:r>
              <a:rPr lang="en-US" sz="1400" dirty="0">
                <a:latin typeface="Calibri"/>
                <a:cs typeface="Calibri"/>
              </a:rPr>
              <a:t>essage.</a:t>
            </a:r>
          </a:p>
          <a:p>
            <a:pPr marL="285750" lvl="1" indent="-285750">
              <a:buFont typeface="Courier New" panose="02070309020205020404" pitchFamily="49" charset="0"/>
              <a:buChar char="o"/>
            </a:pPr>
            <a:r>
              <a:rPr lang="en-US" sz="1400" dirty="0">
                <a:latin typeface="Calibri"/>
                <a:cs typeface="Calibri"/>
              </a:rPr>
              <a:t>Once they receive this message then clicking exit is their only option. </a:t>
            </a:r>
          </a:p>
        </p:txBody>
      </p:sp>
      <p:pic>
        <p:nvPicPr>
          <p:cNvPr id="3" name="Picture 3" descr="Graphical user interface, application&#10;&#10;Description automatically generated">
            <a:extLst>
              <a:ext uri="{FF2B5EF4-FFF2-40B4-BE49-F238E27FC236}">
                <a16:creationId xmlns:a16="http://schemas.microsoft.com/office/drawing/2014/main" id="{F2011CAF-530F-475F-823C-7C08C3E65888}"/>
              </a:ext>
            </a:extLst>
          </p:cNvPr>
          <p:cNvPicPr>
            <a:picLocks noChangeAspect="1"/>
          </p:cNvPicPr>
          <p:nvPr/>
        </p:nvPicPr>
        <p:blipFill>
          <a:blip r:embed="rId5"/>
          <a:stretch>
            <a:fillRect/>
          </a:stretch>
        </p:blipFill>
        <p:spPr>
          <a:xfrm>
            <a:off x="529389" y="1826024"/>
            <a:ext cx="4138863" cy="2183269"/>
          </a:xfrm>
          <a:prstGeom prst="rect">
            <a:avLst/>
          </a:prstGeom>
        </p:spPr>
      </p:pic>
      <p:pic>
        <p:nvPicPr>
          <p:cNvPr id="4" name="Picture 5" descr="Graphical user interface, application&#10;&#10;Description automatically generated">
            <a:extLst>
              <a:ext uri="{FF2B5EF4-FFF2-40B4-BE49-F238E27FC236}">
                <a16:creationId xmlns:a16="http://schemas.microsoft.com/office/drawing/2014/main" id="{15986019-AEAB-498A-B9D6-1512D8C1449B}"/>
              </a:ext>
            </a:extLst>
          </p:cNvPr>
          <p:cNvPicPr>
            <a:picLocks noChangeAspect="1"/>
          </p:cNvPicPr>
          <p:nvPr/>
        </p:nvPicPr>
        <p:blipFill>
          <a:blip r:embed="rId6"/>
          <a:stretch>
            <a:fillRect/>
          </a:stretch>
        </p:blipFill>
        <p:spPr>
          <a:xfrm>
            <a:off x="4211052" y="3198523"/>
            <a:ext cx="4872789" cy="2109279"/>
          </a:xfrm>
          <a:prstGeom prst="rect">
            <a:avLst/>
          </a:prstGeom>
        </p:spPr>
      </p:pic>
    </p:spTree>
    <p:custDataLst>
      <p:tags r:id="rId1"/>
    </p:custDataLst>
    <p:extLst>
      <p:ext uri="{BB962C8B-B14F-4D97-AF65-F5344CB8AC3E}">
        <p14:creationId xmlns:p14="http://schemas.microsoft.com/office/powerpoint/2010/main" val="14230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dirty="0">
                <a:solidFill>
                  <a:schemeClr val="bg1"/>
                </a:solidFill>
                <a:latin typeface="Calibri"/>
                <a:cs typeface="Calibri"/>
              </a:rPr>
              <a:t>Student Experience</a:t>
            </a:r>
            <a:br>
              <a:rPr lang="en-US" dirty="0">
                <a:latin typeface="Calibri"/>
              </a:rPr>
            </a:br>
            <a:r>
              <a:rPr lang="en-US" dirty="0">
                <a:solidFill>
                  <a:schemeClr val="bg1"/>
                </a:solidFill>
                <a:latin typeface="Calibri"/>
                <a:cs typeface="Arial Bold"/>
              </a:rPr>
              <a:t>Logout</a:t>
            </a:r>
            <a:endParaRPr lang="en-US" dirty="0">
              <a:solidFill>
                <a:schemeClr val="bg1"/>
              </a:solidFill>
              <a:latin typeface="Calibri"/>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3332B9CE-4C45-A554-6003-ACE72CDC4097}"/>
              </a:ext>
            </a:extLst>
          </p:cNvPr>
          <p:cNvPicPr>
            <a:picLocks noChangeAspect="1"/>
          </p:cNvPicPr>
          <p:nvPr/>
        </p:nvPicPr>
        <p:blipFill>
          <a:blip r:embed="rId5"/>
          <a:stretch>
            <a:fillRect/>
          </a:stretch>
        </p:blipFill>
        <p:spPr>
          <a:xfrm>
            <a:off x="3433763" y="2347113"/>
            <a:ext cx="2276475" cy="2914650"/>
          </a:xfrm>
          <a:prstGeom prst="rect">
            <a:avLst/>
          </a:prstGeom>
        </p:spPr>
      </p:pic>
    </p:spTree>
    <p:custDataLst>
      <p:tags r:id="rId1"/>
    </p:custDataLst>
    <p:extLst>
      <p:ext uri="{BB962C8B-B14F-4D97-AF65-F5344CB8AC3E}">
        <p14:creationId xmlns:p14="http://schemas.microsoft.com/office/powerpoint/2010/main" val="2124335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2" y="383324"/>
            <a:ext cx="8118591" cy="486099"/>
          </a:xfrm>
        </p:spPr>
        <p:txBody>
          <a:bodyPr>
            <a:noAutofit/>
          </a:bodyPr>
          <a:lstStyle/>
          <a:p>
            <a:r>
              <a:rPr lang="en-US" sz="3600" dirty="0">
                <a:solidFill>
                  <a:schemeClr val="bg1"/>
                </a:solidFill>
                <a:latin typeface="Calibri"/>
                <a:cs typeface="Calibri"/>
              </a:rPr>
              <a:t>Student Experience</a:t>
            </a:r>
            <a:r>
              <a:rPr lang="en-US" sz="3600" dirty="0">
                <a:solidFill>
                  <a:schemeClr val="bg1"/>
                </a:solidFill>
                <a:latin typeface="Calibri"/>
                <a:cs typeface="Arial Bold"/>
              </a:rPr>
              <a:t> – End of Test</a:t>
            </a:r>
            <a:endParaRPr lang="en-US" sz="3600" dirty="0">
              <a:solidFill>
                <a:schemeClr val="bg1"/>
              </a:solidFill>
              <a:latin typeface="Calibri"/>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55809B21-DBDB-C9C1-00D4-4240CCF09394}"/>
              </a:ext>
            </a:extLst>
          </p:cNvPr>
          <p:cNvPicPr>
            <a:picLocks noChangeAspect="1"/>
          </p:cNvPicPr>
          <p:nvPr/>
        </p:nvPicPr>
        <p:blipFill>
          <a:blip r:embed="rId5"/>
          <a:stretch>
            <a:fillRect/>
          </a:stretch>
        </p:blipFill>
        <p:spPr>
          <a:xfrm>
            <a:off x="701060" y="1475760"/>
            <a:ext cx="7648575" cy="4847600"/>
          </a:xfrm>
          <a:prstGeom prst="rect">
            <a:avLst/>
          </a:prstGeom>
        </p:spPr>
      </p:pic>
    </p:spTree>
    <p:custDataLst>
      <p:tags r:id="rId1"/>
    </p:custDataLst>
    <p:extLst>
      <p:ext uri="{BB962C8B-B14F-4D97-AF65-F5344CB8AC3E}">
        <p14:creationId xmlns:p14="http://schemas.microsoft.com/office/powerpoint/2010/main" val="1026732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dirty="0">
                <a:solidFill>
                  <a:srgbClr val="FFFFFF"/>
                </a:solidFill>
                <a:latin typeface="Calibri"/>
                <a:cs typeface="Calibri"/>
              </a:rPr>
              <a:t>Testing Progress</a:t>
            </a:r>
            <a:r>
              <a:rPr lang="en-US" dirty="0">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310518" y="5400589"/>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a:cs typeface="Calibri"/>
              </a:rPr>
              <a:t>Ease of use to allow proctors to more efficiently monitor students.</a:t>
            </a:r>
          </a:p>
          <a:p>
            <a:pPr marL="285750" indent="-285750">
              <a:buFont typeface="Arial"/>
              <a:buChar char="•"/>
            </a:pPr>
            <a:r>
              <a:rPr lang="en-US" i="1" dirty="0">
                <a:latin typeface="Calibri"/>
                <a:cs typeface="Calibri"/>
              </a:rPr>
              <a:t>Testing Status Report </a:t>
            </a:r>
            <a:r>
              <a:rPr lang="en-US" dirty="0">
                <a:latin typeface="Calibri"/>
                <a:cs typeface="Calibri"/>
              </a:rPr>
              <a:t>can help understand where your students are in testing.</a:t>
            </a:r>
          </a:p>
          <a:p>
            <a:pPr marL="285750" indent="-285750">
              <a:buFont typeface="Arial"/>
              <a:buChar char="•"/>
            </a:pPr>
            <a:r>
              <a:rPr lang="en-US" dirty="0">
                <a:latin typeface="Calibri"/>
                <a:cs typeface="Calibri"/>
              </a:rPr>
              <a:t>Note: Students with NTCs will show as Ready To Test.</a:t>
            </a:r>
          </a:p>
        </p:txBody>
      </p:sp>
      <p:pic>
        <p:nvPicPr>
          <p:cNvPr id="14" name="Picture 13">
            <a:extLst>
              <a:ext uri="{FF2B5EF4-FFF2-40B4-BE49-F238E27FC236}">
                <a16:creationId xmlns:a16="http://schemas.microsoft.com/office/drawing/2014/main" id="{253429E6-09B2-4558-B1BA-8586F42CD0FB}"/>
              </a:ext>
            </a:extLst>
          </p:cNvPr>
          <p:cNvPicPr>
            <a:picLocks noChangeAspect="1"/>
          </p:cNvPicPr>
          <p:nvPr/>
        </p:nvPicPr>
        <p:blipFill>
          <a:blip r:embed="rId4"/>
          <a:stretch>
            <a:fillRect/>
          </a:stretch>
        </p:blipFill>
        <p:spPr>
          <a:xfrm>
            <a:off x="1836749" y="3258159"/>
            <a:ext cx="5023692" cy="2641132"/>
          </a:xfrm>
          <a:prstGeom prst="rect">
            <a:avLst/>
          </a:prstGeom>
        </p:spPr>
      </p:pic>
    </p:spTree>
    <p:custDataLst>
      <p:tags r:id="rId1"/>
    </p:custDataLst>
    <p:extLst>
      <p:ext uri="{BB962C8B-B14F-4D97-AF65-F5344CB8AC3E}">
        <p14:creationId xmlns:p14="http://schemas.microsoft.com/office/powerpoint/2010/main" val="3019792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dirty="0">
                <a:solidFill>
                  <a:srgbClr val="FFFFFF"/>
                </a:solidFill>
                <a:latin typeface="Calibri"/>
                <a:cs typeface="Calibri"/>
              </a:rPr>
              <a:t>Testing Progress</a:t>
            </a:r>
            <a:r>
              <a:rPr lang="en-US" dirty="0">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34070" y="1747836"/>
            <a:ext cx="84186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a:cs typeface="Calibri"/>
              </a:rPr>
              <a:t>Proctors will be able to monitor status from the test group, school or can look up students individually.</a:t>
            </a:r>
          </a:p>
        </p:txBody>
      </p:sp>
      <p:pic>
        <p:nvPicPr>
          <p:cNvPr id="8" name="Picture 7">
            <a:extLst>
              <a:ext uri="{FF2B5EF4-FFF2-40B4-BE49-F238E27FC236}">
                <a16:creationId xmlns:a16="http://schemas.microsoft.com/office/drawing/2014/main" id="{519C4B10-8412-4552-A2A5-C8E8CED1ADC8}"/>
              </a:ext>
            </a:extLst>
          </p:cNvPr>
          <p:cNvPicPr>
            <a:picLocks noChangeAspect="1"/>
          </p:cNvPicPr>
          <p:nvPr/>
        </p:nvPicPr>
        <p:blipFill>
          <a:blip r:embed="rId4"/>
          <a:stretch>
            <a:fillRect/>
          </a:stretch>
        </p:blipFill>
        <p:spPr>
          <a:xfrm>
            <a:off x="1300337" y="2686519"/>
            <a:ext cx="6286135" cy="3554629"/>
          </a:xfrm>
          <a:prstGeom prst="rect">
            <a:avLst/>
          </a:prstGeom>
        </p:spPr>
      </p:pic>
    </p:spTree>
    <p:custDataLst>
      <p:tags r:id="rId1"/>
    </p:custDataLst>
    <p:extLst>
      <p:ext uri="{BB962C8B-B14F-4D97-AF65-F5344CB8AC3E}">
        <p14:creationId xmlns:p14="http://schemas.microsoft.com/office/powerpoint/2010/main" val="1562155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dirty="0">
                <a:solidFill>
                  <a:srgbClr val="FFFFFF"/>
                </a:solidFill>
                <a:latin typeface="Calibri"/>
                <a:cs typeface="Calibri"/>
              </a:rPr>
              <a:t>Testing Progress</a:t>
            </a:r>
            <a:r>
              <a:rPr lang="en-US" dirty="0">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pic>
        <p:nvPicPr>
          <p:cNvPr id="3" name="Picture 2" descr="A screenshot of a test&#10;&#10;Description automatically generated">
            <a:extLst>
              <a:ext uri="{FF2B5EF4-FFF2-40B4-BE49-F238E27FC236}">
                <a16:creationId xmlns:a16="http://schemas.microsoft.com/office/drawing/2014/main" id="{92516A02-7D84-12C7-27F4-7C5E0D258783}"/>
              </a:ext>
            </a:extLst>
          </p:cNvPr>
          <p:cNvPicPr>
            <a:picLocks noChangeAspect="1"/>
          </p:cNvPicPr>
          <p:nvPr/>
        </p:nvPicPr>
        <p:blipFill>
          <a:blip r:embed="rId4"/>
          <a:stretch>
            <a:fillRect/>
          </a:stretch>
        </p:blipFill>
        <p:spPr>
          <a:xfrm>
            <a:off x="721500" y="1905000"/>
            <a:ext cx="7845000" cy="4776000"/>
          </a:xfrm>
          <a:prstGeom prst="rect">
            <a:avLst/>
          </a:prstGeom>
        </p:spPr>
      </p:pic>
    </p:spTree>
    <p:custDataLst>
      <p:tags r:id="rId1"/>
    </p:custDataLst>
    <p:extLst>
      <p:ext uri="{BB962C8B-B14F-4D97-AF65-F5344CB8AC3E}">
        <p14:creationId xmlns:p14="http://schemas.microsoft.com/office/powerpoint/2010/main" val="57624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83324"/>
            <a:ext cx="8118591" cy="486099"/>
          </a:xfrm>
        </p:spPr>
        <p:txBody>
          <a:bodyPr>
            <a:normAutofit fontScale="90000"/>
          </a:bodyPr>
          <a:lstStyle/>
          <a:p>
            <a:r>
              <a:rPr lang="en-US">
                <a:solidFill>
                  <a:schemeClr val="bg1"/>
                </a:solidFill>
                <a:latin typeface="Calibri"/>
                <a:cs typeface="Calibri"/>
              </a:rPr>
              <a:t>Technology Readiness </a:t>
            </a:r>
          </a:p>
        </p:txBody>
      </p:sp>
      <p:sp>
        <p:nvSpPr>
          <p:cNvPr id="3" name="Text Placeholder 2"/>
          <p:cNvSpPr>
            <a:spLocks noGrp="1"/>
          </p:cNvSpPr>
          <p:nvPr>
            <p:ph type="body" sz="quarter" idx="24"/>
          </p:nvPr>
        </p:nvSpPr>
        <p:spPr>
          <a:xfrm>
            <a:off x="134100" y="1937149"/>
            <a:ext cx="8872857" cy="4783625"/>
          </a:xfrm>
        </p:spPr>
        <p:txBody>
          <a:bodyPr vert="horz" lIns="68580" tIns="34290" rIns="68580" bIns="34290" rtlCol="0" anchor="t">
            <a:normAutofit/>
          </a:bodyPr>
          <a:lstStyle/>
          <a:p>
            <a:pPr marL="345440" indent="-345440"/>
            <a:r>
              <a:rPr lang="en-US" sz="2800">
                <a:latin typeface="Calibri"/>
                <a:cs typeface="Calibri"/>
              </a:rPr>
              <a:t>System Requirements </a:t>
            </a:r>
          </a:p>
          <a:p>
            <a:pPr lvl="1" indent="-257810"/>
            <a:r>
              <a:rPr lang="en-US" sz="2000">
                <a:latin typeface="Calibri"/>
                <a:cs typeface="Calibri"/>
              </a:rPr>
              <a:t>New Secure Testing Browser or App is </a:t>
            </a:r>
            <a:r>
              <a:rPr lang="en-US" sz="2000" b="1" u="sng">
                <a:latin typeface="Calibri"/>
                <a:cs typeface="Calibri"/>
              </a:rPr>
              <a:t>REQUIRED</a:t>
            </a:r>
            <a:r>
              <a:rPr lang="en-US" sz="2000">
                <a:latin typeface="Calibri"/>
                <a:cs typeface="Calibri"/>
              </a:rPr>
              <a:t> </a:t>
            </a:r>
            <a:r>
              <a:rPr lang="en-US" sz="2000">
                <a:latin typeface="Calibri"/>
                <a:cs typeface="Arial"/>
              </a:rPr>
              <a:t>for all devices.</a:t>
            </a:r>
          </a:p>
          <a:p>
            <a:pPr lvl="1" indent="-257810"/>
            <a:r>
              <a:rPr lang="en-US" sz="2000">
                <a:latin typeface="Calibri"/>
                <a:ea typeface="+mn-lt"/>
                <a:cs typeface="+mn-lt"/>
                <a:hlinkClick r:id="rId4"/>
              </a:rPr>
              <a:t>https://securebrowser.state.nwea.org</a:t>
            </a:r>
            <a:endParaRPr lang="en-US" sz="2000">
              <a:latin typeface="Calibri"/>
              <a:ea typeface="+mn-lt"/>
              <a:cs typeface="+mn-lt"/>
            </a:endParaRPr>
          </a:p>
          <a:p>
            <a:pPr lvl="1" indent="-257810"/>
            <a:r>
              <a:rPr lang="en-US" sz="2000">
                <a:latin typeface="Calibri"/>
                <a:cs typeface="Arial"/>
              </a:rPr>
              <a:t>Different STB than MAP Growth – "NWEA State Solutions Secure Browser“.</a:t>
            </a:r>
          </a:p>
          <a:p>
            <a:pPr lvl="1" indent="-257810"/>
            <a:endParaRPr lang="en-US" sz="2000">
              <a:cs typeface="Arial"/>
            </a:endParaRPr>
          </a:p>
          <a:p>
            <a:pPr marL="485140" lvl="1" indent="0">
              <a:buNone/>
            </a:pPr>
            <a:endParaRPr lang="en-US" sz="3500">
              <a:cs typeface="Arial"/>
            </a:endParaRPr>
          </a:p>
          <a:p>
            <a:pPr marL="345440" indent="-345440"/>
            <a:endParaRPr lang="en-US">
              <a:cs typeface="Arial"/>
            </a:endParaRPr>
          </a:p>
          <a:p>
            <a:pPr marL="345440" indent="-345440"/>
            <a:endParaRPr lang="en-US">
              <a:cs typeface="Arial"/>
            </a:endParaRPr>
          </a:p>
          <a:p>
            <a:pPr marL="345440" indent="-345440"/>
            <a:endParaRPr lang="en-US">
              <a:solidFill>
                <a:srgbClr val="1F1646"/>
              </a:solidFill>
              <a:cs typeface="Arial"/>
            </a:endParaRPr>
          </a:p>
          <a:p>
            <a:pPr marL="0" indent="0">
              <a:spcBef>
                <a:spcPts val="0"/>
              </a:spcBef>
              <a:spcAft>
                <a:spcPts val="0"/>
              </a:spcAft>
              <a:buNone/>
            </a:pPr>
            <a:endParaRPr lang="en-US" sz="1600" b="1">
              <a:solidFill>
                <a:srgbClr val="1F1646"/>
              </a:solidFill>
              <a:cs typeface="Arial"/>
            </a:endParaRPr>
          </a:p>
          <a:p>
            <a:pPr marL="0" indent="0">
              <a:spcBef>
                <a:spcPts val="0"/>
              </a:spcBef>
              <a:spcAft>
                <a:spcPts val="0"/>
              </a:spcAft>
              <a:buNone/>
            </a:pPr>
            <a:endParaRPr lang="en-US" sz="1600" b="1">
              <a:solidFill>
                <a:srgbClr val="1F1646"/>
              </a:solidFill>
            </a:endParaRPr>
          </a:p>
          <a:p>
            <a:pPr marL="0" indent="0">
              <a:spcBef>
                <a:spcPts val="0"/>
              </a:spcBef>
              <a:spcAft>
                <a:spcPts val="0"/>
              </a:spcAft>
              <a:buNone/>
            </a:pPr>
            <a:endParaRPr lang="en-US" sz="1600"/>
          </a:p>
          <a:p>
            <a:pPr marL="0" indent="0">
              <a:spcBef>
                <a:spcPts val="0"/>
              </a:spcBef>
              <a:spcAft>
                <a:spcPts val="0"/>
              </a:spcAft>
              <a:buNone/>
            </a:pPr>
            <a:endParaRPr lang="en-US" sz="1600" b="1"/>
          </a:p>
          <a:p>
            <a:pPr marL="0" indent="0">
              <a:spcBef>
                <a:spcPts val="0"/>
              </a:spcBef>
              <a:spcAft>
                <a:spcPts val="0"/>
              </a:spcAft>
              <a:buNone/>
            </a:pPr>
            <a:endParaRPr lang="en-US" sz="1650" b="1"/>
          </a:p>
          <a:p>
            <a:pPr marL="0" indent="0">
              <a:spcBef>
                <a:spcPts val="0"/>
              </a:spcBef>
              <a:spcAft>
                <a:spcPts val="0"/>
              </a:spcAft>
              <a:buNone/>
            </a:pPr>
            <a:endParaRPr lang="en-US" sz="240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400">
              <a:hlinkClick r:id="rId5"/>
            </a:endParaRPr>
          </a:p>
          <a:p>
            <a:endParaRPr lang="en-US" sz="2400">
              <a:cs typeface="Arial"/>
            </a:endParaRPr>
          </a:p>
          <a:p>
            <a:pPr marL="345440" indent="-345440"/>
            <a:endParaRPr lang="en-US">
              <a:cs typeface="Arial"/>
            </a:endParaRPr>
          </a:p>
          <a:p>
            <a:pPr marL="345440" indent="-345440"/>
            <a:endParaRPr lang="en-US">
              <a:cs typeface="Arial"/>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graphicFrame>
        <p:nvGraphicFramePr>
          <p:cNvPr id="5" name="Table 4">
            <a:extLst>
              <a:ext uri="{FF2B5EF4-FFF2-40B4-BE49-F238E27FC236}">
                <a16:creationId xmlns:a16="http://schemas.microsoft.com/office/drawing/2014/main" id="{B87D0A0E-35A7-464C-8E50-1468C2A0D414}"/>
              </a:ext>
            </a:extLst>
          </p:cNvPr>
          <p:cNvGraphicFramePr>
            <a:graphicFrameLocks noGrp="1"/>
          </p:cNvGraphicFramePr>
          <p:nvPr>
            <p:extLst>
              <p:ext uri="{D42A27DB-BD31-4B8C-83A1-F6EECF244321}">
                <p14:modId xmlns:p14="http://schemas.microsoft.com/office/powerpoint/2010/main" val="296996892"/>
              </p:ext>
            </p:extLst>
          </p:nvPr>
        </p:nvGraphicFramePr>
        <p:xfrm>
          <a:off x="1663959" y="4328961"/>
          <a:ext cx="5013653" cy="1795584"/>
        </p:xfrm>
        <a:graphic>
          <a:graphicData uri="http://schemas.openxmlformats.org/drawingml/2006/table">
            <a:tbl>
              <a:tblPr firstRow="1" bandRow="1">
                <a:tableStyleId>{5C22544A-7EE6-4342-B048-85BDC9FD1C3A}</a:tableStyleId>
              </a:tblPr>
              <a:tblGrid>
                <a:gridCol w="5013653">
                  <a:extLst>
                    <a:ext uri="{9D8B030D-6E8A-4147-A177-3AD203B41FA5}">
                      <a16:colId xmlns:a16="http://schemas.microsoft.com/office/drawing/2014/main" val="709796637"/>
                    </a:ext>
                  </a:extLst>
                </a:gridCol>
              </a:tblGrid>
              <a:tr h="365076">
                <a:tc>
                  <a:txBody>
                    <a:bodyPr/>
                    <a:lstStyle/>
                    <a:p>
                      <a:r>
                        <a:rPr lang="en-US" sz="1600"/>
                        <a:t>Device and Application</a:t>
                      </a:r>
                    </a:p>
                  </a:txBody>
                  <a:tcPr/>
                </a:tc>
                <a:extLst>
                  <a:ext uri="{0D108BD9-81ED-4DB2-BD59-A6C34878D82A}">
                    <a16:rowId xmlns:a16="http://schemas.microsoft.com/office/drawing/2014/main" val="2105244911"/>
                  </a:ext>
                </a:extLst>
              </a:tr>
              <a:tr h="365076">
                <a:tc>
                  <a:txBody>
                    <a:bodyPr/>
                    <a:lstStyle/>
                    <a:p>
                      <a:pPr>
                        <a:buNone/>
                      </a:pPr>
                      <a:r>
                        <a:rPr lang="en-US" sz="1600"/>
                        <a:t>Mac Secure Testing Browser</a:t>
                      </a:r>
                    </a:p>
                  </a:txBody>
                  <a:tcPr/>
                </a:tc>
                <a:extLst>
                  <a:ext uri="{0D108BD9-81ED-4DB2-BD59-A6C34878D82A}">
                    <a16:rowId xmlns:a16="http://schemas.microsoft.com/office/drawing/2014/main" val="482458816"/>
                  </a:ext>
                </a:extLst>
              </a:tr>
              <a:tr h="326647">
                <a:tc>
                  <a:txBody>
                    <a:bodyPr/>
                    <a:lstStyle/>
                    <a:p>
                      <a:pPr>
                        <a:buNone/>
                      </a:pPr>
                      <a:r>
                        <a:rPr lang="en-US" sz="1600"/>
                        <a:t>Windows </a:t>
                      </a:r>
                      <a:r>
                        <a:rPr lang="en-US" sz="1600" b="0" i="0" u="none" strike="noStrike" noProof="0">
                          <a:latin typeface="Century Gothic"/>
                        </a:rPr>
                        <a:t>Secure Testing Browser</a:t>
                      </a:r>
                    </a:p>
                  </a:txBody>
                  <a:tcPr/>
                </a:tc>
                <a:extLst>
                  <a:ext uri="{0D108BD9-81ED-4DB2-BD59-A6C34878D82A}">
                    <a16:rowId xmlns:a16="http://schemas.microsoft.com/office/drawing/2014/main" val="1892311259"/>
                  </a:ext>
                </a:extLst>
              </a:tr>
              <a:tr h="365076">
                <a:tc>
                  <a:txBody>
                    <a:bodyPr/>
                    <a:lstStyle/>
                    <a:p>
                      <a:pPr>
                        <a:buNone/>
                      </a:pPr>
                      <a:r>
                        <a:rPr lang="en-US" sz="1600"/>
                        <a:t>Chromebook App</a:t>
                      </a:r>
                      <a:endParaRPr lang="en-US" sz="1600" b="1"/>
                    </a:p>
                  </a:txBody>
                  <a:tcPr/>
                </a:tc>
                <a:extLst>
                  <a:ext uri="{0D108BD9-81ED-4DB2-BD59-A6C34878D82A}">
                    <a16:rowId xmlns:a16="http://schemas.microsoft.com/office/drawing/2014/main" val="2100584354"/>
                  </a:ext>
                </a:extLst>
              </a:tr>
              <a:tr h="365076">
                <a:tc>
                  <a:txBody>
                    <a:bodyPr/>
                    <a:lstStyle/>
                    <a:p>
                      <a:pPr>
                        <a:buNone/>
                      </a:pPr>
                      <a:r>
                        <a:rPr lang="en-US" sz="1600"/>
                        <a:t>iPad App</a:t>
                      </a:r>
                    </a:p>
                  </a:txBody>
                  <a:tcPr/>
                </a:tc>
                <a:extLst>
                  <a:ext uri="{0D108BD9-81ED-4DB2-BD59-A6C34878D82A}">
                    <a16:rowId xmlns:a16="http://schemas.microsoft.com/office/drawing/2014/main" val="1467072639"/>
                  </a:ext>
                </a:extLst>
              </a:tr>
            </a:tbl>
          </a:graphicData>
        </a:graphic>
      </p:graphicFrame>
      <p:pic>
        <p:nvPicPr>
          <p:cNvPr id="2050" name="Picture 1">
            <a:extLst>
              <a:ext uri="{FF2B5EF4-FFF2-40B4-BE49-F238E27FC236}">
                <a16:creationId xmlns:a16="http://schemas.microsoft.com/office/drawing/2014/main" id="{7F0F13F7-1ADD-4B95-93F3-67630D2D0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612" y="1274417"/>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0B916B5-2F76-437E-AF92-904523DC4FFE}"/>
              </a:ext>
            </a:extLst>
          </p:cNvPr>
          <p:cNvSpPr txBox="1"/>
          <p:nvPr/>
        </p:nvSpPr>
        <p:spPr>
          <a:xfrm>
            <a:off x="2284528" y="1218620"/>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1436677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F7A-20B6-7C4F-8202-B060786AE230}"/>
              </a:ext>
            </a:extLst>
          </p:cNvPr>
          <p:cNvSpPr>
            <a:spLocks noGrp="1"/>
          </p:cNvSpPr>
          <p:nvPr>
            <p:ph type="title"/>
          </p:nvPr>
        </p:nvSpPr>
        <p:spPr>
          <a:xfrm>
            <a:off x="939511" y="336402"/>
            <a:ext cx="8118591" cy="486099"/>
          </a:xfrm>
        </p:spPr>
        <p:txBody>
          <a:bodyPr>
            <a:normAutofit fontScale="90000"/>
          </a:bodyPr>
          <a:lstStyle/>
          <a:p>
            <a:r>
              <a:rPr lang="en-US" dirty="0">
                <a:solidFill>
                  <a:schemeClr val="bg1"/>
                </a:solidFill>
                <a:latin typeface="Calibri"/>
                <a:cs typeface="Calibri"/>
              </a:rPr>
              <a:t>Reporting Issues</a:t>
            </a:r>
          </a:p>
        </p:txBody>
      </p:sp>
      <p:sp>
        <p:nvSpPr>
          <p:cNvPr id="3" name="Text Placeholder 2">
            <a:extLst>
              <a:ext uri="{FF2B5EF4-FFF2-40B4-BE49-F238E27FC236}">
                <a16:creationId xmlns:a16="http://schemas.microsoft.com/office/drawing/2014/main" id="{D87B4960-3B4B-2741-A8E1-26F551DE5ED9}"/>
              </a:ext>
            </a:extLst>
          </p:cNvPr>
          <p:cNvSpPr>
            <a:spLocks noGrp="1"/>
          </p:cNvSpPr>
          <p:nvPr>
            <p:ph type="body" sz="quarter" idx="24"/>
          </p:nvPr>
        </p:nvSpPr>
        <p:spPr>
          <a:xfrm>
            <a:off x="523875" y="1937150"/>
            <a:ext cx="8119222" cy="4695298"/>
          </a:xfrm>
        </p:spPr>
        <p:txBody>
          <a:bodyPr vert="horz" lIns="91440" tIns="45720" rIns="91440" bIns="45720" rtlCol="0" anchor="t">
            <a:normAutofit/>
          </a:bodyPr>
          <a:lstStyle/>
          <a:p>
            <a:r>
              <a:rPr lang="en-US" sz="2000" dirty="0">
                <a:latin typeface="Calibri"/>
                <a:cs typeface="Calibri"/>
              </a:rPr>
              <a:t>Problem item reports</a:t>
            </a:r>
            <a:endParaRPr lang="en-US">
              <a:latin typeface="Calibri"/>
              <a:cs typeface="Calibri"/>
            </a:endParaRPr>
          </a:p>
          <a:p>
            <a:pPr lvl="1"/>
            <a:r>
              <a:rPr lang="en-US" sz="1800" dirty="0">
                <a:latin typeface="Calibri"/>
                <a:cs typeface="Calibri"/>
              </a:rPr>
              <a:t>Should students experience an item that is potentially problematic, a problem item report can be submitted via the </a:t>
            </a:r>
            <a:r>
              <a:rPr lang="en-US" sz="1800" dirty="0">
                <a:latin typeface="Calibri"/>
                <a:cs typeface="Calibri"/>
                <a:hlinkClick r:id="rId4"/>
              </a:rPr>
              <a:t>NWEA Assessment Portal</a:t>
            </a:r>
            <a:r>
              <a:rPr lang="en-US" sz="1800" dirty="0">
                <a:latin typeface="Calibri"/>
                <a:cs typeface="Calibri"/>
              </a:rPr>
              <a:t>.</a:t>
            </a:r>
          </a:p>
          <a:p>
            <a:pPr lvl="1"/>
            <a:r>
              <a:rPr lang="en-US" sz="1800" dirty="0">
                <a:latin typeface="Calibri"/>
                <a:cs typeface="Calibri"/>
              </a:rPr>
              <a:t>Click Nebraska Dedicated Support</a:t>
            </a:r>
          </a:p>
          <a:p>
            <a:pPr lvl="1"/>
            <a:r>
              <a:rPr lang="en-US" sz="1800" dirty="0">
                <a:latin typeface="Calibri"/>
                <a:cs typeface="Calibri"/>
              </a:rPr>
              <a:t>Log into NWEA Connection</a:t>
            </a:r>
          </a:p>
          <a:p>
            <a:pPr lvl="1"/>
            <a:r>
              <a:rPr lang="en-US" sz="1800" dirty="0">
                <a:latin typeface="Calibri"/>
                <a:cs typeface="Calibri"/>
              </a:rPr>
              <a:t>Select Contact Customer Support</a:t>
            </a:r>
          </a:p>
          <a:p>
            <a:pPr lvl="1"/>
            <a:r>
              <a:rPr lang="en-US" sz="1800" dirty="0">
                <a:latin typeface="Calibri"/>
                <a:cs typeface="Calibri"/>
              </a:rPr>
              <a:t>Enter the following information: </a:t>
            </a:r>
          </a:p>
          <a:p>
            <a:pPr marL="861695" lvl="2"/>
            <a:r>
              <a:rPr lang="en-US" sz="1600" dirty="0">
                <a:latin typeface="Calibri"/>
                <a:cs typeface="Calibri"/>
              </a:rPr>
              <a:t>Student State ID</a:t>
            </a:r>
          </a:p>
          <a:p>
            <a:pPr marL="861695" lvl="2"/>
            <a:r>
              <a:rPr lang="en-US" sz="1600" dirty="0">
                <a:latin typeface="Calibri"/>
                <a:cs typeface="Calibri"/>
              </a:rPr>
              <a:t>Grade and Subject</a:t>
            </a:r>
          </a:p>
          <a:p>
            <a:pPr marL="861695" lvl="2"/>
            <a:r>
              <a:rPr lang="en-US" sz="1600" dirty="0">
                <a:latin typeface="Calibri"/>
                <a:cs typeface="Calibri"/>
              </a:rPr>
              <a:t>Item Number (available on the student's test screen)</a:t>
            </a:r>
          </a:p>
          <a:p>
            <a:pPr marL="861695" lvl="2"/>
            <a:r>
              <a:rPr lang="en-US" sz="1600" dirty="0">
                <a:latin typeface="Calibri"/>
                <a:cs typeface="Calibri"/>
              </a:rPr>
              <a:t>Description of the issue</a:t>
            </a:r>
          </a:p>
          <a:p>
            <a:r>
              <a:rPr lang="en-US" sz="1500" b="1" dirty="0">
                <a:latin typeface="Calibri"/>
                <a:cs typeface="Calibri"/>
              </a:rPr>
              <a:t>Note: Do not take photos or screenshots or provide details about the content of the item.</a:t>
            </a:r>
          </a:p>
          <a:p>
            <a:pPr lvl="1"/>
            <a:endParaRPr lang="en-US" sz="1800"/>
          </a:p>
          <a:p>
            <a:pPr lvl="1"/>
            <a:endParaRPr lang="en-US" sz="2700"/>
          </a:p>
          <a:p>
            <a:pPr marL="0" indent="0">
              <a:buNone/>
            </a:pPr>
            <a:endParaRPr lang="en-US"/>
          </a:p>
        </p:txBody>
      </p:sp>
    </p:spTree>
    <p:custDataLst>
      <p:tags r:id="rId1"/>
    </p:custDataLst>
    <p:extLst>
      <p:ext uri="{BB962C8B-B14F-4D97-AF65-F5344CB8AC3E}">
        <p14:creationId xmlns:p14="http://schemas.microsoft.com/office/powerpoint/2010/main" val="627827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dirty="0">
                <a:solidFill>
                  <a:schemeClr val="bg1"/>
                </a:solidFill>
                <a:latin typeface="Calibri"/>
                <a:cs typeface="Calibri"/>
              </a:rPr>
              <a:t>Test Management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427809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333333"/>
                </a:solidFill>
                <a:latin typeface="Calibri"/>
                <a:cs typeface="Calibri"/>
              </a:rPr>
              <a:t>How-to Videos that are available:</a:t>
            </a:r>
          </a:p>
          <a:p>
            <a:endParaRPr lang="en-US" sz="4000" dirty="0">
              <a:latin typeface="Calibri"/>
              <a:cs typeface="Calibri"/>
            </a:endParaRPr>
          </a:p>
          <a:p>
            <a:pPr lvl="1" indent="-342900">
              <a:buFont typeface="Arial" panose="020B0604020202020204" pitchFamily="34" charset="0"/>
              <a:buChar char="•"/>
            </a:pPr>
            <a:r>
              <a:rPr lang="en-US" sz="4000" dirty="0">
                <a:latin typeface="Calibri"/>
                <a:cs typeface="Calibri"/>
              </a:rPr>
              <a:t>How to Assigns Accommodations  </a:t>
            </a:r>
          </a:p>
          <a:p>
            <a:pPr lvl="1" indent="-342900">
              <a:buFont typeface="Arial" panose="020B0604020202020204" pitchFamily="34" charset="0"/>
              <a:buChar char="•"/>
            </a:pPr>
            <a:r>
              <a:rPr lang="en-US" sz="4000" dirty="0">
                <a:latin typeface="Calibri"/>
                <a:cs typeface="Calibri"/>
              </a:rPr>
              <a:t>How to Assign NTC's</a:t>
            </a:r>
          </a:p>
          <a:p>
            <a:pPr lvl="1" indent="-342900">
              <a:buFont typeface="Arial" panose="020B0604020202020204" pitchFamily="34" charset="0"/>
              <a:buChar char="•"/>
            </a:pPr>
            <a:r>
              <a:rPr lang="en-US" sz="4000" dirty="0">
                <a:latin typeface="Calibri"/>
                <a:cs typeface="Calibri"/>
              </a:rPr>
              <a:t>How to Print Test Tickets</a:t>
            </a:r>
          </a:p>
          <a:p>
            <a:pPr lvl="1"/>
            <a:endParaRPr lang="en-US" sz="2400"/>
          </a:p>
          <a:p>
            <a:pPr marL="800100" lvl="1" indent="-342900">
              <a:buFont typeface="Arial" panose="020B0604020202020204" pitchFamily="34" charset="0"/>
              <a:buChar char="•"/>
            </a:pPr>
            <a:endParaRPr lang="en-US" sz="2400"/>
          </a:p>
          <a:p>
            <a:pPr lvl="1"/>
            <a:endParaRPr lang="en-US" sz="2400"/>
          </a:p>
        </p:txBody>
      </p:sp>
      <p:sp>
        <p:nvSpPr>
          <p:cNvPr id="3" name="TextBox 2">
            <a:extLst>
              <a:ext uri="{FF2B5EF4-FFF2-40B4-BE49-F238E27FC236}">
                <a16:creationId xmlns:a16="http://schemas.microsoft.com/office/drawing/2014/main" id="{F6B8D315-1D06-4936-A845-04E22783A53A}"/>
              </a:ext>
            </a:extLst>
          </p:cNvPr>
          <p:cNvSpPr txBox="1"/>
          <p:nvPr/>
        </p:nvSpPr>
        <p:spPr>
          <a:xfrm>
            <a:off x="434438" y="5561422"/>
            <a:ext cx="8334703" cy="646331"/>
          </a:xfrm>
          <a:prstGeom prst="rect">
            <a:avLst/>
          </a:prstGeom>
          <a:noFill/>
        </p:spPr>
        <p:txBody>
          <a:bodyPr wrap="square" lIns="91440" tIns="45720" rIns="91440" bIns="45720" rtlCol="0" anchor="t">
            <a:spAutoFit/>
          </a:bodyPr>
          <a:lstStyle/>
          <a:p>
            <a:r>
              <a:rPr lang="en-US" b="1">
                <a:solidFill>
                  <a:srgbClr val="1F1646"/>
                </a:solidFill>
              </a:rPr>
              <a:t>Location</a:t>
            </a:r>
            <a:r>
              <a:rPr lang="en-US">
                <a:solidFill>
                  <a:srgbClr val="1F1646"/>
                </a:solidFill>
              </a:rPr>
              <a:t>:</a:t>
            </a:r>
          </a:p>
          <a:p>
            <a:r>
              <a:rPr lang="en-US">
                <a:solidFill>
                  <a:srgbClr val="1F1646"/>
                </a:solidFill>
                <a:hlinkClick r:id="rId5"/>
              </a:rPr>
              <a:t>NWEA Nebraska Assessment Portal - Assessment Coordinator Tab</a:t>
            </a:r>
            <a:endParaRPr lang="en-US"/>
          </a:p>
        </p:txBody>
      </p:sp>
    </p:spTree>
    <p:custDataLst>
      <p:tags r:id="rId1"/>
    </p:custDataLst>
    <p:extLst>
      <p:ext uri="{BB962C8B-B14F-4D97-AF65-F5344CB8AC3E}">
        <p14:creationId xmlns:p14="http://schemas.microsoft.com/office/powerpoint/2010/main" val="4090045212"/>
      </p:ext>
    </p:extLst>
  </p:cSld>
  <p:clrMapOvr>
    <a:masterClrMapping/>
  </p:clrMapOvr>
  <p:extLst>
    <p:ext uri="{6950BFC3-D8DA-4A85-94F7-54DA5524770B}">
      <p188:commentRel xmlns:p188="http://schemas.microsoft.com/office/powerpoint/2018/8/main" r:id="rId4"/>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dirty="0">
                <a:solidFill>
                  <a:schemeClr val="bg1"/>
                </a:solidFill>
                <a:latin typeface="Calibri"/>
                <a:cs typeface="Calibri"/>
              </a:rPr>
              <a:t>NSCAS – Student Tutorials</a:t>
            </a:r>
          </a:p>
        </p:txBody>
      </p:sp>
      <p:sp>
        <p:nvSpPr>
          <p:cNvPr id="3" name="Text Placeholder 2"/>
          <p:cNvSpPr>
            <a:spLocks noGrp="1"/>
          </p:cNvSpPr>
          <p:nvPr>
            <p:ph type="body" sz="quarter" idx="24"/>
          </p:nvPr>
        </p:nvSpPr>
        <p:spPr/>
        <p:txBody>
          <a:bodyPr vert="horz" lIns="68580" tIns="34290" rIns="68580" bIns="34290" rtlCol="0" anchor="t">
            <a:normAutofit fontScale="92500" lnSpcReduction="10000"/>
          </a:bodyPr>
          <a:lstStyle/>
          <a:p>
            <a:pPr marL="345440" indent="-345440"/>
            <a:r>
              <a:rPr lang="en-US" sz="3200" dirty="0">
                <a:latin typeface="Calibri"/>
                <a:cs typeface="Arial"/>
              </a:rPr>
              <a:t>Interactive video available for students to learn how to use the online test platform. </a:t>
            </a:r>
            <a:endParaRPr lang="en-US" sz="3200">
              <a:latin typeface="Calibri"/>
              <a:cs typeface="Calibri"/>
            </a:endParaRPr>
          </a:p>
          <a:p>
            <a:pPr marL="745490" lvl="1" indent="-345440"/>
            <a:r>
              <a:rPr lang="en-US" sz="3200" dirty="0">
                <a:latin typeface="Calibri"/>
                <a:cs typeface="Arial"/>
              </a:rPr>
              <a:t>How to use the online tools</a:t>
            </a:r>
          </a:p>
          <a:p>
            <a:pPr marL="745490" lvl="1" indent="-345440"/>
            <a:r>
              <a:rPr lang="en-US" sz="3200" dirty="0">
                <a:latin typeface="Calibri"/>
                <a:cs typeface="Arial"/>
              </a:rPr>
              <a:t>How to navigate through the test</a:t>
            </a:r>
          </a:p>
          <a:p>
            <a:pPr marL="745490" lvl="1" indent="-345440"/>
            <a:r>
              <a:rPr lang="en-US" sz="3200" dirty="0">
                <a:latin typeface="Calibri"/>
                <a:cs typeface="Arial"/>
              </a:rPr>
              <a:t>How to respond to different item types</a:t>
            </a:r>
          </a:p>
          <a:p>
            <a:pPr marL="745490" lvl="1" indent="-345440"/>
            <a:r>
              <a:rPr lang="en-US" sz="3200" dirty="0">
                <a:latin typeface="Calibri"/>
                <a:cs typeface="Arial"/>
              </a:rPr>
              <a:t>Test-Taking Tips</a:t>
            </a:r>
          </a:p>
          <a:p>
            <a:pPr marL="0" indent="0">
              <a:buNone/>
            </a:pPr>
            <a:endParaRPr lang="en-US" b="1">
              <a:cs typeface="Arial"/>
            </a:endParaRPr>
          </a:p>
          <a:p>
            <a:pPr marL="0" indent="0">
              <a:buNone/>
            </a:pPr>
            <a:r>
              <a:rPr lang="en-US" b="1" dirty="0">
                <a:cs typeface="Arial"/>
              </a:rPr>
              <a:t>Link to </a:t>
            </a:r>
            <a:r>
              <a:rPr lang="en-US" b="1" dirty="0">
                <a:cs typeface="Arial"/>
                <a:hlinkClick r:id="rId5"/>
              </a:rPr>
              <a:t>NSCAS Growth Student Tutorial</a:t>
            </a:r>
            <a:r>
              <a:rPr lang="en-US" b="1" dirty="0">
                <a:cs typeface="Arial"/>
              </a:rPr>
              <a:t> </a:t>
            </a:r>
            <a:endParaRPr lang="en-US" dirty="0">
              <a:ea typeface="+mn-lt"/>
              <a:cs typeface="+mn-lt"/>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
        <p:nvSpPr>
          <p:cNvPr id="5" name="Rectangle 4">
            <a:extLst>
              <a:ext uri="{FF2B5EF4-FFF2-40B4-BE49-F238E27FC236}">
                <a16:creationId xmlns:a16="http://schemas.microsoft.com/office/drawing/2014/main" id="{28DA283E-FB8B-427B-97E0-711F9F303A6A}"/>
              </a:ext>
            </a:extLst>
          </p:cNvPr>
          <p:cNvSpPr/>
          <p:nvPr/>
        </p:nvSpPr>
        <p:spPr>
          <a:xfrm>
            <a:off x="341905" y="5326751"/>
            <a:ext cx="8579457" cy="338554"/>
          </a:xfrm>
          <a:prstGeom prst="rect">
            <a:avLst/>
          </a:prstGeom>
        </p:spPr>
        <p:txBody>
          <a:bodyPr wrap="square" lIns="91440" tIns="45720" rIns="91440" bIns="45720" anchor="t">
            <a:spAutoFit/>
          </a:bodyPr>
          <a:lstStyle/>
          <a:p>
            <a:pPr lvl="0"/>
            <a:endParaRPr lang="en-US" sz="1600" i="1">
              <a:solidFill>
                <a:srgbClr val="1F1646"/>
              </a:solidFill>
            </a:endParaRPr>
          </a:p>
        </p:txBody>
      </p:sp>
    </p:spTree>
    <p:custDataLst>
      <p:tags r:id="rId1"/>
    </p:custDataLst>
    <p:extLst>
      <p:ext uri="{BB962C8B-B14F-4D97-AF65-F5344CB8AC3E}">
        <p14:creationId xmlns:p14="http://schemas.microsoft.com/office/powerpoint/2010/main" val="1548138286"/>
      </p:ext>
    </p:extLst>
  </p:cSld>
  <p:clrMapOvr>
    <a:masterClrMapping/>
  </p:clrMapOvr>
  <p:extLst>
    <p:ext uri="{6950BFC3-D8DA-4A85-94F7-54DA5524770B}">
      <p188:commentRel xmlns:p188="http://schemas.microsoft.com/office/powerpoint/2018/8/main" r:id="rId4"/>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dirty="0">
                <a:solidFill>
                  <a:schemeClr val="bg1"/>
                </a:solidFill>
                <a:latin typeface="Calibri"/>
                <a:cs typeface="Calibri"/>
              </a:rPr>
              <a:t>Item Type Samplers</a:t>
            </a:r>
          </a:p>
        </p:txBody>
      </p:sp>
      <p:sp>
        <p:nvSpPr>
          <p:cNvPr id="3" name="Text Placeholder 2"/>
          <p:cNvSpPr>
            <a:spLocks noGrp="1"/>
          </p:cNvSpPr>
          <p:nvPr>
            <p:ph type="body" sz="quarter" idx="24"/>
          </p:nvPr>
        </p:nvSpPr>
        <p:spPr>
          <a:xfrm>
            <a:off x="502104" y="1937150"/>
            <a:ext cx="8140993" cy="4662788"/>
          </a:xfrm>
        </p:spPr>
        <p:txBody>
          <a:bodyPr vert="horz" lIns="68580" tIns="34290" rIns="68580" bIns="34290" rtlCol="0" anchor="t">
            <a:normAutofit/>
          </a:bodyPr>
          <a:lstStyle/>
          <a:p>
            <a:pPr lvl="1"/>
            <a:r>
              <a:rPr lang="en-US" sz="2200" b="1" u="sng" dirty="0">
                <a:latin typeface="Calibri"/>
                <a:cs typeface="Arial"/>
              </a:rPr>
              <a:t>Purpose</a:t>
            </a:r>
            <a:r>
              <a:rPr lang="en-US" sz="2200" dirty="0">
                <a:latin typeface="Calibri"/>
                <a:cs typeface="Arial"/>
              </a:rPr>
              <a:t>: Provide students with an opportunity to practice each item type and gain familiarity with the platform/interface. </a:t>
            </a:r>
            <a:endParaRPr lang="en-US" sz="2200" dirty="0">
              <a:latin typeface="Calibri"/>
              <a:cs typeface="Calibri"/>
            </a:endParaRPr>
          </a:p>
          <a:p>
            <a:pPr lvl="1"/>
            <a:r>
              <a:rPr lang="en-US" sz="2200" dirty="0">
                <a:latin typeface="Calibri"/>
                <a:cs typeface="Arial"/>
              </a:rPr>
              <a:t>Includes all item types and item aides for each grade level.</a:t>
            </a:r>
          </a:p>
          <a:p>
            <a:pPr lvl="1"/>
            <a:r>
              <a:rPr lang="en-US" sz="2200" dirty="0">
                <a:latin typeface="Calibri"/>
                <a:cs typeface="Arial"/>
              </a:rPr>
              <a:t>Accessed on the </a:t>
            </a:r>
            <a:r>
              <a:rPr lang="en-US" sz="2200" dirty="0">
                <a:latin typeface="Calibri"/>
                <a:cs typeface="Arial"/>
                <a:hlinkClick r:id="rId4"/>
              </a:rPr>
              <a:t>Assessment Portal.</a:t>
            </a:r>
            <a:r>
              <a:rPr lang="en-US" sz="2200" dirty="0">
                <a:latin typeface="Calibri"/>
                <a:cs typeface="Arial"/>
              </a:rPr>
              <a:t>   </a:t>
            </a:r>
          </a:p>
          <a:p>
            <a:pPr lvl="1" indent="-257810"/>
            <a:r>
              <a:rPr lang="en-US" sz="2200" dirty="0">
                <a:latin typeface="Calibri"/>
                <a:cs typeface="Calibri"/>
              </a:rPr>
              <a:t>Paper item type samplers are also provided as PDFs for Districts to download and print (including answer documents). </a:t>
            </a:r>
          </a:p>
          <a:p>
            <a:pPr lvl="1" indent="-257810"/>
            <a:r>
              <a:rPr lang="en-US" sz="2200" dirty="0">
                <a:latin typeface="Calibri"/>
                <a:cs typeface="Calibri"/>
              </a:rPr>
              <a:t> Braille item type samplers can be requested with the Braille order.</a:t>
            </a:r>
          </a:p>
          <a:p>
            <a:pPr lvl="1"/>
            <a:endParaRPr lang="en-US" sz="2000">
              <a:cs typeface="Arial"/>
            </a:endParaRPr>
          </a:p>
          <a:p>
            <a:pPr marL="0" indent="0">
              <a:buNone/>
            </a:pPr>
            <a:endParaRPr lang="en-US">
              <a:cs typeface="Arial"/>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2793FB8-3832-4904-AD9E-325F60DBC976}"/>
              </a:ext>
            </a:extLst>
          </p:cNvPr>
          <p:cNvSpPr/>
          <p:nvPr/>
        </p:nvSpPr>
        <p:spPr>
          <a:xfrm>
            <a:off x="1051353" y="6085466"/>
            <a:ext cx="8579457" cy="592470"/>
          </a:xfrm>
          <a:prstGeom prst="rect">
            <a:avLst/>
          </a:prstGeom>
        </p:spPr>
        <p:txBody>
          <a:bodyPr wrap="square" lIns="91440" tIns="45720" rIns="91440" bIns="45720" anchor="t">
            <a:spAutoFit/>
          </a:bodyPr>
          <a:lstStyle/>
          <a:p>
            <a:r>
              <a:rPr lang="en-US" sz="1650" b="1" dirty="0">
                <a:solidFill>
                  <a:srgbClr val="1F1646"/>
                </a:solidFill>
                <a:latin typeface="Calibri"/>
                <a:cs typeface="Calibri"/>
              </a:rPr>
              <a:t>Re</a:t>
            </a:r>
            <a:r>
              <a:rPr lang="en-US" sz="1600" b="1" dirty="0">
                <a:solidFill>
                  <a:srgbClr val="1F1646"/>
                </a:solidFill>
                <a:latin typeface="Calibri"/>
                <a:cs typeface="Calibri"/>
              </a:rPr>
              <a:t>source</a:t>
            </a:r>
            <a:r>
              <a:rPr lang="en-US" sz="1600" dirty="0">
                <a:solidFill>
                  <a:srgbClr val="1F1646"/>
                </a:solidFill>
                <a:latin typeface="Calibri"/>
                <a:cs typeface="Calibri"/>
              </a:rPr>
              <a:t>: </a:t>
            </a:r>
            <a:r>
              <a:rPr lang="en-US" sz="1600" i="1" dirty="0">
                <a:solidFill>
                  <a:srgbClr val="1F1646"/>
                </a:solidFill>
                <a:latin typeface="Calibri"/>
                <a:cs typeface="Calibri"/>
              </a:rPr>
              <a:t>Item Type Samplers</a:t>
            </a:r>
          </a:p>
          <a:p>
            <a:r>
              <a:rPr lang="en-US" sz="1600" b="1" dirty="0">
                <a:solidFill>
                  <a:srgbClr val="1F1646"/>
                </a:solidFill>
                <a:latin typeface="Calibri"/>
                <a:cs typeface="Calibri"/>
              </a:rPr>
              <a:t>Location: </a:t>
            </a:r>
            <a:r>
              <a:rPr lang="en-US" sz="1600" dirty="0">
                <a:latin typeface="Calibri"/>
                <a:ea typeface="+mn-lt"/>
                <a:cs typeface="+mn-lt"/>
                <a:hlinkClick r:id="rId4"/>
              </a:rPr>
              <a:t>https://nscas-assess.state.nwea.org/inbrowser/index.html</a:t>
            </a:r>
            <a:endParaRPr lang="en-US" sz="1600" dirty="0">
              <a:solidFill>
                <a:srgbClr val="1F1646"/>
              </a:solidFill>
              <a:latin typeface="Calibri"/>
            </a:endParaRPr>
          </a:p>
        </p:txBody>
      </p:sp>
    </p:spTree>
    <p:custDataLst>
      <p:tags r:id="rId1"/>
    </p:custDataLst>
    <p:extLst>
      <p:ext uri="{BB962C8B-B14F-4D97-AF65-F5344CB8AC3E}">
        <p14:creationId xmlns:p14="http://schemas.microsoft.com/office/powerpoint/2010/main" val="3190205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dirty="0">
                <a:solidFill>
                  <a:schemeClr val="bg1"/>
                </a:solidFill>
                <a:latin typeface="Calibri"/>
                <a:cs typeface="Calibri"/>
              </a:rPr>
              <a:t>NSCAS – Item Type Samplers </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a:extLst>
              <a:ext uri="{FF2B5EF4-FFF2-40B4-BE49-F238E27FC236}">
                <a16:creationId xmlns:a16="http://schemas.microsoft.com/office/drawing/2014/main" id="{C538921B-8647-4392-8DFB-B465854D31CD}"/>
              </a:ext>
            </a:extLst>
          </p:cNvPr>
          <p:cNvPicPr>
            <a:picLocks noChangeAspect="1"/>
          </p:cNvPicPr>
          <p:nvPr/>
        </p:nvPicPr>
        <p:blipFill>
          <a:blip r:embed="rId5"/>
          <a:srcRect/>
          <a:stretch/>
        </p:blipFill>
        <p:spPr>
          <a:xfrm>
            <a:off x="229530" y="1690150"/>
            <a:ext cx="3282846" cy="2412867"/>
          </a:xfrm>
          <a:prstGeom prst="rect">
            <a:avLst/>
          </a:prstGeom>
        </p:spPr>
      </p:pic>
      <p:pic>
        <p:nvPicPr>
          <p:cNvPr id="6" name="Picture 5">
            <a:extLst>
              <a:ext uri="{FF2B5EF4-FFF2-40B4-BE49-F238E27FC236}">
                <a16:creationId xmlns:a16="http://schemas.microsoft.com/office/drawing/2014/main" id="{C3450157-B79F-4FB0-956D-1AB6DAD9446F}"/>
              </a:ext>
            </a:extLst>
          </p:cNvPr>
          <p:cNvPicPr>
            <a:picLocks noChangeAspect="1"/>
          </p:cNvPicPr>
          <p:nvPr/>
        </p:nvPicPr>
        <p:blipFill>
          <a:blip r:embed="rId6"/>
          <a:stretch>
            <a:fillRect/>
          </a:stretch>
        </p:blipFill>
        <p:spPr>
          <a:xfrm>
            <a:off x="3445876" y="3428999"/>
            <a:ext cx="5609594" cy="3292707"/>
          </a:xfrm>
          <a:prstGeom prst="rect">
            <a:avLst/>
          </a:prstGeom>
        </p:spPr>
      </p:pic>
    </p:spTree>
    <p:custDataLst>
      <p:tags r:id="rId1"/>
    </p:custDataLst>
    <p:extLst>
      <p:ext uri="{BB962C8B-B14F-4D97-AF65-F5344CB8AC3E}">
        <p14:creationId xmlns:p14="http://schemas.microsoft.com/office/powerpoint/2010/main" val="16802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dirty="0">
                <a:latin typeface="Calibri"/>
                <a:cs typeface="Calibri"/>
              </a:rPr>
              <a:t>Data and Reporting</a:t>
            </a:r>
          </a:p>
        </p:txBody>
      </p:sp>
    </p:spTree>
    <p:custDataLst>
      <p:tags r:id="rId1"/>
    </p:custDataLst>
    <p:extLst>
      <p:ext uri="{BB962C8B-B14F-4D97-AF65-F5344CB8AC3E}">
        <p14:creationId xmlns:p14="http://schemas.microsoft.com/office/powerpoint/2010/main" val="1061022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dirty="0">
                <a:solidFill>
                  <a:schemeClr val="bg1"/>
                </a:solidFill>
                <a:latin typeface="Calibri"/>
                <a:cs typeface="Calibri"/>
              </a:rPr>
              <a:t>Data and Reporting: What is available</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C4B4C1D1-1829-4FB5-A611-3901519B562A}"/>
              </a:ext>
            </a:extLst>
          </p:cNvPr>
          <p:cNvGraphicFramePr>
            <a:graphicFrameLocks noGrp="1"/>
          </p:cNvGraphicFramePr>
          <p:nvPr>
            <p:extLst>
              <p:ext uri="{D42A27DB-BD31-4B8C-83A1-F6EECF244321}">
                <p14:modId xmlns:p14="http://schemas.microsoft.com/office/powerpoint/2010/main" val="381027287"/>
              </p:ext>
            </p:extLst>
          </p:nvPr>
        </p:nvGraphicFramePr>
        <p:xfrm>
          <a:off x="150920" y="2174995"/>
          <a:ext cx="8867217" cy="3744976"/>
        </p:xfrm>
        <a:graphic>
          <a:graphicData uri="http://schemas.openxmlformats.org/drawingml/2006/table">
            <a:tbl>
              <a:tblPr firstRow="1" bandRow="1">
                <a:tableStyleId>{5C22544A-7EE6-4342-B048-85BDC9FD1C3A}</a:tableStyleId>
              </a:tblPr>
              <a:tblGrid>
                <a:gridCol w="1617192">
                  <a:extLst>
                    <a:ext uri="{9D8B030D-6E8A-4147-A177-3AD203B41FA5}">
                      <a16:colId xmlns:a16="http://schemas.microsoft.com/office/drawing/2014/main" val="2912028653"/>
                    </a:ext>
                  </a:extLst>
                </a:gridCol>
                <a:gridCol w="1832162">
                  <a:extLst>
                    <a:ext uri="{9D8B030D-6E8A-4147-A177-3AD203B41FA5}">
                      <a16:colId xmlns:a16="http://schemas.microsoft.com/office/drawing/2014/main" val="2884782572"/>
                    </a:ext>
                  </a:extLst>
                </a:gridCol>
                <a:gridCol w="5417863">
                  <a:extLst>
                    <a:ext uri="{9D8B030D-6E8A-4147-A177-3AD203B41FA5}">
                      <a16:colId xmlns:a16="http://schemas.microsoft.com/office/drawing/2014/main" val="1777986769"/>
                    </a:ext>
                  </a:extLst>
                </a:gridCol>
              </a:tblGrid>
              <a:tr h="370840">
                <a:tc>
                  <a:txBody>
                    <a:bodyPr/>
                    <a:lstStyle/>
                    <a:p>
                      <a:r>
                        <a:rPr lang="en-US" sz="1400" dirty="0">
                          <a:latin typeface="Calibri"/>
                        </a:rPr>
                        <a:t>Report/File</a:t>
                      </a:r>
                    </a:p>
                  </a:txBody>
                  <a:tcPr/>
                </a:tc>
                <a:tc>
                  <a:txBody>
                    <a:bodyPr/>
                    <a:lstStyle/>
                    <a:p>
                      <a:r>
                        <a:rPr lang="en-US" sz="1400" dirty="0">
                          <a:latin typeface="Calibri"/>
                        </a:rPr>
                        <a:t>Access</a:t>
                      </a:r>
                    </a:p>
                  </a:txBody>
                  <a:tcPr/>
                </a:tc>
                <a:tc>
                  <a:txBody>
                    <a:bodyPr/>
                    <a:lstStyle/>
                    <a:p>
                      <a:r>
                        <a:rPr lang="en-US" sz="1400" dirty="0">
                          <a:latin typeface="Calibri"/>
                        </a:rPr>
                        <a:t>Description</a:t>
                      </a:r>
                    </a:p>
                  </a:txBody>
                  <a:tcPr/>
                </a:tc>
                <a:extLst>
                  <a:ext uri="{0D108BD9-81ED-4DB2-BD59-A6C34878D82A}">
                    <a16:rowId xmlns:a16="http://schemas.microsoft.com/office/drawing/2014/main" val="2548836249"/>
                  </a:ext>
                </a:extLst>
              </a:tr>
              <a:tr h="370840">
                <a:tc>
                  <a:txBody>
                    <a:bodyPr/>
                    <a:lstStyle/>
                    <a:p>
                      <a:r>
                        <a:rPr lang="en-US" sz="1400" dirty="0">
                          <a:latin typeface="Calibri"/>
                        </a:rPr>
                        <a:t>Student Score Report - By District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latin typeface="Calibri"/>
                        </a:rPr>
                        <a:t>District Coordinators and Admins</a:t>
                      </a:r>
                    </a:p>
                    <a:p>
                      <a:endParaRPr lang="en-US" sz="1400" dirty="0">
                        <a:latin typeface="Calibri"/>
                      </a:endParaRP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dirty="0">
                          <a:latin typeface="Calibri"/>
                        </a:rPr>
                        <a:t>Available on a rolling basis</a:t>
                      </a:r>
                    </a:p>
                    <a:p>
                      <a:pPr marL="285750" lvl="0" indent="-285750">
                        <a:lnSpc>
                          <a:spcPct val="90000"/>
                        </a:lnSpc>
                        <a:buFont typeface="Arial" panose="020B0604020202020204" pitchFamily="34" charset="0"/>
                        <a:buChar char="•"/>
                      </a:pPr>
                      <a:r>
                        <a:rPr lang="en-US" sz="1400" dirty="0">
                          <a:latin typeface="Calibri"/>
                        </a:rPr>
                        <a:t>Demographic filters</a:t>
                      </a:r>
                    </a:p>
                    <a:p>
                      <a:pPr marL="285750" lvl="0" indent="-285750">
                        <a:lnSpc>
                          <a:spcPct val="90000"/>
                        </a:lnSpc>
                        <a:buFont typeface="Arial" panose="020B0604020202020204" pitchFamily="34" charset="0"/>
                        <a:buChar char="•"/>
                      </a:pPr>
                      <a:r>
                        <a:rPr lang="en-US" sz="1400" dirty="0">
                          <a:latin typeface="Calibri"/>
                        </a:rPr>
                        <a:t>Averages for the district</a:t>
                      </a:r>
                    </a:p>
                  </a:txBody>
                  <a:tcPr/>
                </a:tc>
                <a:extLst>
                  <a:ext uri="{0D108BD9-81ED-4DB2-BD59-A6C34878D82A}">
                    <a16:rowId xmlns:a16="http://schemas.microsoft.com/office/drawing/2014/main" val="2387655322"/>
                  </a:ext>
                </a:extLst>
              </a:tr>
              <a:tr h="370840">
                <a:tc>
                  <a:txBody>
                    <a:bodyPr/>
                    <a:lstStyle/>
                    <a:p>
                      <a:pPr marL="0" marR="0" lvl="0" indent="0" algn="l">
                        <a:lnSpc>
                          <a:spcPct val="100000"/>
                        </a:lnSpc>
                        <a:spcBef>
                          <a:spcPts val="0"/>
                        </a:spcBef>
                        <a:spcAft>
                          <a:spcPts val="0"/>
                        </a:spcAft>
                        <a:buNone/>
                      </a:pPr>
                      <a:r>
                        <a:rPr lang="en-US" sz="1400" b="0" i="0" u="none" strike="noStrike" noProof="0" dirty="0">
                          <a:latin typeface="Calibri"/>
                        </a:rPr>
                        <a:t>Student Score Report - By School</a:t>
                      </a:r>
                      <a:endParaRPr lang="en-US" sz="1400" dirty="0">
                        <a:latin typeface="Calibri"/>
                      </a:endParaRPr>
                    </a:p>
                  </a:txBody>
                  <a:tcPr/>
                </a:tc>
                <a:tc>
                  <a:txBody>
                    <a:bodyPr/>
                    <a:lstStyle/>
                    <a:p>
                      <a:r>
                        <a:rPr lang="en-US" sz="1400" dirty="0">
                          <a:latin typeface="Calibri"/>
                        </a:rPr>
                        <a:t>School coordinators, Admins  and above</a:t>
                      </a: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dirty="0">
                          <a:latin typeface="Calibri"/>
                        </a:rPr>
                        <a:t>Available on a rolling basis</a:t>
                      </a:r>
                    </a:p>
                    <a:p>
                      <a:pPr marL="285750" lvl="0" indent="-285750">
                        <a:lnSpc>
                          <a:spcPct val="90000"/>
                        </a:lnSpc>
                        <a:buFont typeface="Arial" panose="020B0604020202020204" pitchFamily="34" charset="0"/>
                        <a:buChar char="•"/>
                      </a:pPr>
                      <a:r>
                        <a:rPr lang="en-US" sz="1400" dirty="0">
                          <a:latin typeface="Calibri"/>
                        </a:rPr>
                        <a:t>Average for the school</a:t>
                      </a:r>
                    </a:p>
                    <a:p>
                      <a:pPr marL="285750" lvl="0" indent="-285750">
                        <a:lnSpc>
                          <a:spcPct val="90000"/>
                        </a:lnSpc>
                        <a:buFont typeface="Arial" panose="020B0604020202020204" pitchFamily="34" charset="0"/>
                        <a:buChar char="•"/>
                      </a:pPr>
                      <a:r>
                        <a:rPr lang="en-US" sz="1400" dirty="0">
                          <a:latin typeface="Calibri"/>
                        </a:rPr>
                        <a:t>Graphic views of student performance</a:t>
                      </a:r>
                    </a:p>
                  </a:txBody>
                  <a:tcPr/>
                </a:tc>
                <a:extLst>
                  <a:ext uri="{0D108BD9-81ED-4DB2-BD59-A6C34878D82A}">
                    <a16:rowId xmlns:a16="http://schemas.microsoft.com/office/drawing/2014/main" val="3645938001"/>
                  </a:ext>
                </a:extLst>
              </a:tr>
              <a:tr h="370840">
                <a:tc>
                  <a:txBody>
                    <a:bodyPr/>
                    <a:lstStyle/>
                    <a:p>
                      <a:pPr marL="0" marR="0" lvl="0" indent="0" algn="l">
                        <a:lnSpc>
                          <a:spcPct val="100000"/>
                        </a:lnSpc>
                        <a:spcBef>
                          <a:spcPts val="0"/>
                        </a:spcBef>
                        <a:spcAft>
                          <a:spcPts val="0"/>
                        </a:spcAft>
                        <a:buNone/>
                      </a:pPr>
                      <a:r>
                        <a:rPr lang="en-US" sz="1400" b="0" i="0" u="none" strike="noStrike" noProof="0" dirty="0">
                          <a:latin typeface="Calibri"/>
                        </a:rPr>
                        <a:t>Student Score Report - By Group</a:t>
                      </a:r>
                      <a:endParaRPr lang="en-US" sz="1400" dirty="0">
                        <a:latin typeface="Calibri"/>
                      </a:endParaRPr>
                    </a:p>
                  </a:txBody>
                  <a:tcPr/>
                </a:tc>
                <a:tc>
                  <a:txBody>
                    <a:bodyPr/>
                    <a:lstStyle/>
                    <a:p>
                      <a:r>
                        <a:rPr lang="en-US" sz="1400" dirty="0">
                          <a:latin typeface="Calibri"/>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dirty="0">
                          <a:latin typeface="Calibri"/>
                        </a:rPr>
                        <a:t>Available on a rolling basis </a:t>
                      </a:r>
                    </a:p>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dirty="0">
                          <a:latin typeface="Calibri"/>
                        </a:rPr>
                        <a:t>Similar to class level view of MAP Growth reports</a:t>
                      </a:r>
                    </a:p>
                    <a:p>
                      <a:pPr marL="285750" lvl="0" indent="-285750">
                        <a:lnSpc>
                          <a:spcPct val="90000"/>
                        </a:lnSpc>
                        <a:buFont typeface="Arial" panose="020B0604020202020204" pitchFamily="34" charset="0"/>
                        <a:buChar char="•"/>
                      </a:pPr>
                      <a:r>
                        <a:rPr lang="en-US" sz="1400" dirty="0">
                          <a:latin typeface="Calibri"/>
                        </a:rPr>
                        <a:t>Will have averages for the group</a:t>
                      </a:r>
                    </a:p>
                    <a:p>
                      <a:pPr marL="285750" lvl="0" indent="-285750">
                        <a:lnSpc>
                          <a:spcPct val="90000"/>
                        </a:lnSpc>
                        <a:buFont typeface="Arial" panose="020B0604020202020204" pitchFamily="34" charset="0"/>
                        <a:buChar char="•"/>
                      </a:pPr>
                      <a:r>
                        <a:rPr lang="en-US" sz="1400" dirty="0">
                          <a:latin typeface="Calibri"/>
                          <a:ea typeface="+mn-lt"/>
                          <a:cs typeface="+mn-lt"/>
                        </a:rPr>
                        <a:t>Graphic views of student performance</a:t>
                      </a:r>
                      <a:endParaRPr lang="en-US" sz="1400" dirty="0">
                        <a:latin typeface="Calibri"/>
                      </a:endParaRPr>
                    </a:p>
                    <a:p>
                      <a:pPr marL="285750" lvl="0" indent="-285750">
                        <a:lnSpc>
                          <a:spcPct val="90000"/>
                        </a:lnSpc>
                        <a:buFont typeface="Arial" panose="020B0604020202020204" pitchFamily="34" charset="0"/>
                        <a:buChar char="•"/>
                      </a:pPr>
                      <a:r>
                        <a:rPr lang="en-US" sz="1400" dirty="0">
                          <a:latin typeface="Calibri"/>
                        </a:rPr>
                        <a:t>Users will be able to create groups to get </a:t>
                      </a:r>
                    </a:p>
                  </a:txBody>
                  <a:tcPr/>
                </a:tc>
                <a:extLst>
                  <a:ext uri="{0D108BD9-81ED-4DB2-BD59-A6C34878D82A}">
                    <a16:rowId xmlns:a16="http://schemas.microsoft.com/office/drawing/2014/main" val="1804465006"/>
                  </a:ext>
                </a:extLst>
              </a:tr>
              <a:tr h="370840">
                <a:tc>
                  <a:txBody>
                    <a:bodyPr/>
                    <a:lstStyle/>
                    <a:p>
                      <a:r>
                        <a:rPr lang="en-US" sz="1400" dirty="0">
                          <a:latin typeface="Calibri"/>
                        </a:rPr>
                        <a:t>Online Student Report</a:t>
                      </a:r>
                    </a:p>
                  </a:txBody>
                  <a:tcPr/>
                </a:tc>
                <a:tc>
                  <a:txBody>
                    <a:bodyPr/>
                    <a:lstStyle/>
                    <a:p>
                      <a:r>
                        <a:rPr lang="en-US" sz="1400" dirty="0">
                          <a:latin typeface="Calibri"/>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dirty="0">
                          <a:latin typeface="Calibri"/>
                        </a:rPr>
                        <a:t>Available on a rolling basis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dirty="0">
                          <a:latin typeface="Calibri"/>
                        </a:rPr>
                        <a:t>Student performance data in an easily printable format focused on each content area separately</a:t>
                      </a:r>
                    </a:p>
                    <a:p>
                      <a:pPr marL="285750" lvl="0" indent="-285750">
                        <a:lnSpc>
                          <a:spcPct val="90000"/>
                        </a:lnSpc>
                        <a:buFont typeface="Arial" panose="020B0604020202020204" pitchFamily="34" charset="0"/>
                        <a:buChar char="•"/>
                      </a:pPr>
                      <a:r>
                        <a:rPr lang="en-US" sz="1400" dirty="0">
                          <a:latin typeface="Calibri"/>
                        </a:rPr>
                        <a:t>Item level information by standard, item type, and difficulty</a:t>
                      </a:r>
                    </a:p>
                  </a:txBody>
                  <a:tcPr/>
                </a:tc>
                <a:extLst>
                  <a:ext uri="{0D108BD9-81ED-4DB2-BD59-A6C34878D82A}">
                    <a16:rowId xmlns:a16="http://schemas.microsoft.com/office/drawing/2014/main" val="2359589664"/>
                  </a:ext>
                </a:extLst>
              </a:tr>
            </a:tbl>
          </a:graphicData>
        </a:graphic>
      </p:graphicFrame>
    </p:spTree>
    <p:custDataLst>
      <p:tags r:id="rId1"/>
    </p:custDataLst>
    <p:extLst>
      <p:ext uri="{BB962C8B-B14F-4D97-AF65-F5344CB8AC3E}">
        <p14:creationId xmlns:p14="http://schemas.microsoft.com/office/powerpoint/2010/main" val="344214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entury Gothic"/>
              </a:rPr>
              <a:t>Data and Reporting: MAP Growth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
        <p:nvSpPr>
          <p:cNvPr id="5" name="Text Placeholder 2">
            <a:extLst>
              <a:ext uri="{FF2B5EF4-FFF2-40B4-BE49-F238E27FC236}">
                <a16:creationId xmlns:a16="http://schemas.microsoft.com/office/drawing/2014/main" id="{E028F85E-E328-0526-323D-0E4AB72E7C15}"/>
              </a:ext>
            </a:extLst>
          </p:cNvPr>
          <p:cNvSpPr txBox="1">
            <a:spLocks/>
          </p:cNvSpPr>
          <p:nvPr/>
        </p:nvSpPr>
        <p:spPr>
          <a:xfrm>
            <a:off x="523875" y="1937150"/>
            <a:ext cx="8057439" cy="4626895"/>
          </a:xfrm>
          <a:prstGeom prst="rect">
            <a:avLst/>
          </a:prstGeom>
        </p:spPr>
        <p:txBody>
          <a:bodyPr vert="horz" lIns="68580" tIns="34290" rIns="68580" bIns="34290" rtlCol="0"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5440" indent="-345440"/>
            <a:r>
              <a:rPr lang="en-US" dirty="0">
                <a:ea typeface="+mn-lt"/>
                <a:cs typeface="+mn-lt"/>
              </a:rPr>
              <a:t>RIT score data from NSCAS Growth is also available in MAP Growth and the various MAP Growth reports. </a:t>
            </a:r>
          </a:p>
          <a:p>
            <a:pPr marL="345440" indent="-345440"/>
            <a:r>
              <a:rPr lang="en-US" dirty="0">
                <a:ea typeface="+mn-lt"/>
                <a:cs typeface="+mn-lt"/>
              </a:rPr>
              <a:t>Popular reports such as Student Profile, Class Profile and Family Report (and more) are all available</a:t>
            </a:r>
          </a:p>
          <a:p>
            <a:pPr marL="688340" lvl="1" indent="-345440"/>
            <a:r>
              <a:rPr lang="en-US" b="1" dirty="0">
                <a:ea typeface="+mn-lt"/>
                <a:cs typeface="+mn-lt"/>
              </a:rPr>
              <a:t>Note: Learning Continuum and Learning Statements are not available for NSCAS assessments.</a:t>
            </a:r>
          </a:p>
          <a:p>
            <a:pPr marL="345440" indent="-345440"/>
            <a:r>
              <a:rPr lang="en-US" dirty="0">
                <a:ea typeface="+mn-lt"/>
                <a:cs typeface="+mn-lt"/>
              </a:rPr>
              <a:t>If a student has taken both MAP Growth and NSCAS Growth in a term, the test with the lowest Standard Error of Measure (SEM) will be the one reportable in MAP Growth.</a:t>
            </a:r>
          </a:p>
          <a:p>
            <a:pPr marL="345440" indent="-345440"/>
            <a:r>
              <a:rPr lang="en-US" dirty="0">
                <a:ea typeface="+mn-lt"/>
                <a:cs typeface="+mn-lt"/>
              </a:rPr>
              <a:t>Only NSCAS Growth assessments will appear in Acacia reporting, not MAP Growth assessments. </a:t>
            </a:r>
          </a:p>
          <a:p>
            <a:pPr marL="345440" indent="-345440"/>
            <a:r>
              <a:rPr lang="en-US" b="1">
                <a:ea typeface="+mn-lt"/>
                <a:cs typeface="+mn-lt"/>
              </a:rPr>
              <a:t>Note: The Student Progress Report, Student Growth Summary Report and District Summary Report in </a:t>
            </a:r>
            <a:r>
              <a:rPr lang="en-US" b="1" dirty="0">
                <a:ea typeface="+mn-lt"/>
                <a:cs typeface="+mn-lt"/>
                <a:hlinkClick r:id="rId5"/>
              </a:rPr>
              <a:t>MAP Growth</a:t>
            </a:r>
            <a:r>
              <a:rPr lang="en-US" b="1">
                <a:ea typeface="+mn-lt"/>
                <a:cs typeface="+mn-lt"/>
              </a:rPr>
              <a:t> will remain active through Summer 2025.</a:t>
            </a:r>
            <a:endParaRPr lang="en-US" b="1" dirty="0">
              <a:ea typeface="+mn-lt"/>
              <a:cs typeface="+mn-lt"/>
            </a:endParaRPr>
          </a:p>
          <a:p>
            <a:pPr marL="345440" indent="-345440"/>
            <a:r>
              <a:rPr lang="en-US" b="1" dirty="0">
                <a:ea typeface="+mn-lt"/>
                <a:cs typeface="+mn-lt"/>
              </a:rPr>
              <a:t>Note: Rapid Guessing metrics are not available for NSCAS Assessments</a:t>
            </a:r>
          </a:p>
        </p:txBody>
      </p:sp>
    </p:spTree>
    <p:custDataLst>
      <p:tags r:id="rId1"/>
    </p:custDataLst>
    <p:extLst>
      <p:ext uri="{BB962C8B-B14F-4D97-AF65-F5344CB8AC3E}">
        <p14:creationId xmlns:p14="http://schemas.microsoft.com/office/powerpoint/2010/main" val="774070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7205555" cy="1143000"/>
          </a:xfrm>
          <a:prstGeom prst="rect">
            <a:avLst/>
          </a:prstGeom>
        </p:spPr>
        <p:txBody>
          <a:bodyPr anchor="ctr">
            <a:normAutofit/>
          </a:bodyPr>
          <a:lstStyle/>
          <a:p>
            <a:r>
              <a:rPr lang="en-US">
                <a:solidFill>
                  <a:schemeClr val="bg1"/>
                </a:solidFill>
              </a:rPr>
              <a:t> </a:t>
            </a:r>
            <a:r>
              <a:rPr lang="en-US" dirty="0">
                <a:solidFill>
                  <a:schemeClr val="bg1"/>
                </a:solidFill>
                <a:latin typeface="Calibri"/>
                <a:cs typeface="Calibri"/>
              </a:rPr>
              <a:t>Reports</a:t>
            </a:r>
          </a:p>
        </p:txBody>
      </p:sp>
      <p:grpSp>
        <p:nvGrpSpPr>
          <p:cNvPr id="7" name="Group 6">
            <a:extLst>
              <a:ext uri="{FF2B5EF4-FFF2-40B4-BE49-F238E27FC236}">
                <a16:creationId xmlns:a16="http://schemas.microsoft.com/office/drawing/2014/main" id="{D04A3FED-BDAF-546E-5F54-81AFF771B98B}"/>
              </a:ext>
            </a:extLst>
          </p:cNvPr>
          <p:cNvGrpSpPr/>
          <p:nvPr/>
        </p:nvGrpSpPr>
        <p:grpSpPr>
          <a:xfrm>
            <a:off x="31032" y="2154168"/>
            <a:ext cx="9061248" cy="2911701"/>
            <a:chOff x="-134471" y="3623001"/>
            <a:chExt cx="9144000" cy="2942732"/>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134471" y="3623001"/>
              <a:ext cx="9144000" cy="2942732"/>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4353916" y="4392706"/>
              <a:ext cx="4605315" cy="35324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331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dirty="0">
                <a:solidFill>
                  <a:schemeClr val="bg1"/>
                </a:solidFill>
                <a:latin typeface="Calibri"/>
                <a:cs typeface="Calibri"/>
              </a:rPr>
              <a:t>Reports: </a:t>
            </a:r>
            <a:br>
              <a:rPr lang="en-US" dirty="0">
                <a:latin typeface="Calibri"/>
              </a:rPr>
            </a:br>
            <a:r>
              <a:rPr lang="en-US" dirty="0">
                <a:solidFill>
                  <a:schemeClr val="bg1"/>
                </a:solidFill>
                <a:latin typeface="Calibri"/>
                <a:cs typeface="Calibri"/>
              </a:rPr>
              <a:t>District Level</a:t>
            </a:r>
          </a:p>
        </p:txBody>
      </p:sp>
      <p:grpSp>
        <p:nvGrpSpPr>
          <p:cNvPr id="9" name="Group 8">
            <a:extLst>
              <a:ext uri="{FF2B5EF4-FFF2-40B4-BE49-F238E27FC236}">
                <a16:creationId xmlns:a16="http://schemas.microsoft.com/office/drawing/2014/main" id="{01DC2971-4D0B-F3D9-3AB3-D6EA6723D4F2}"/>
              </a:ext>
            </a:extLst>
          </p:cNvPr>
          <p:cNvGrpSpPr/>
          <p:nvPr/>
        </p:nvGrpSpPr>
        <p:grpSpPr>
          <a:xfrm>
            <a:off x="161925" y="1618143"/>
            <a:ext cx="8829675" cy="4145484"/>
            <a:chOff x="161925" y="1618143"/>
            <a:chExt cx="8829675" cy="4145484"/>
          </a:xfrm>
        </p:grpSpPr>
        <p:grpSp>
          <p:nvGrpSpPr>
            <p:cNvPr id="8" name="Group 7">
              <a:extLst>
                <a:ext uri="{FF2B5EF4-FFF2-40B4-BE49-F238E27FC236}">
                  <a16:creationId xmlns:a16="http://schemas.microsoft.com/office/drawing/2014/main" id="{3F71E090-D71B-A884-1EDE-EE6C57A2A9B6}"/>
                </a:ext>
              </a:extLst>
            </p:cNvPr>
            <p:cNvGrpSpPr/>
            <p:nvPr/>
          </p:nvGrpSpPr>
          <p:grpSpPr>
            <a:xfrm>
              <a:off x="161925" y="2018297"/>
              <a:ext cx="8829675" cy="3745330"/>
              <a:chOff x="161925" y="2018297"/>
              <a:chExt cx="8829675" cy="3745330"/>
            </a:xfrm>
          </p:grpSpPr>
          <p:pic>
            <p:nvPicPr>
              <p:cNvPr id="5" name="Picture 5" descr="Chart, bar chart&#10;&#10;Description automatically generated">
                <a:extLst>
                  <a:ext uri="{FF2B5EF4-FFF2-40B4-BE49-F238E27FC236}">
                    <a16:creationId xmlns:a16="http://schemas.microsoft.com/office/drawing/2014/main" id="{915D4C27-C378-3648-43AC-E9940FF7C658}"/>
                  </a:ext>
                </a:extLst>
              </p:cNvPr>
              <p:cNvPicPr>
                <a:picLocks noChangeAspect="1"/>
              </p:cNvPicPr>
              <p:nvPr/>
            </p:nvPicPr>
            <p:blipFill>
              <a:blip r:embed="rId5"/>
              <a:stretch>
                <a:fillRect/>
              </a:stretch>
            </p:blipFill>
            <p:spPr>
              <a:xfrm>
                <a:off x="161925" y="2018297"/>
                <a:ext cx="8829675" cy="3745330"/>
              </a:xfrm>
              <a:prstGeom prst="rect">
                <a:avLst/>
              </a:prstGeom>
            </p:spPr>
          </p:pic>
          <p:pic>
            <p:nvPicPr>
              <p:cNvPr id="7" name="Picture 6" descr="A white rectangular object with black lines&#10;&#10;Description automatically generated">
                <a:extLst>
                  <a:ext uri="{FF2B5EF4-FFF2-40B4-BE49-F238E27FC236}">
                    <a16:creationId xmlns:a16="http://schemas.microsoft.com/office/drawing/2014/main" id="{510BEDEC-9491-BBE4-DC22-7016B19740F3}"/>
                  </a:ext>
                </a:extLst>
              </p:cNvPr>
              <p:cNvPicPr>
                <a:picLocks noChangeAspect="1"/>
              </p:cNvPicPr>
              <p:nvPr/>
            </p:nvPicPr>
            <p:blipFill>
              <a:blip r:embed="rId6"/>
              <a:stretch>
                <a:fillRect/>
              </a:stretch>
            </p:blipFill>
            <p:spPr>
              <a:xfrm>
                <a:off x="196534" y="2279962"/>
                <a:ext cx="8792308" cy="808553"/>
              </a:xfrm>
              <a:prstGeom prst="rect">
                <a:avLst/>
              </a:prstGeom>
            </p:spPr>
          </p:pic>
        </p:grpSp>
        <p:pic>
          <p:nvPicPr>
            <p:cNvPr id="6" name="Picture 5" descr="A screenshot of a phone&#10;&#10;Description automatically generated">
              <a:extLst>
                <a:ext uri="{FF2B5EF4-FFF2-40B4-BE49-F238E27FC236}">
                  <a16:creationId xmlns:a16="http://schemas.microsoft.com/office/drawing/2014/main" id="{6CC51281-3A32-F328-28C0-E7307AE38E33}"/>
                </a:ext>
              </a:extLst>
            </p:cNvPr>
            <p:cNvPicPr>
              <a:picLocks noChangeAspect="1"/>
            </p:cNvPicPr>
            <p:nvPr/>
          </p:nvPicPr>
          <p:blipFill>
            <a:blip r:embed="rId7"/>
            <a:stretch>
              <a:fillRect/>
            </a:stretch>
          </p:blipFill>
          <p:spPr>
            <a:xfrm>
              <a:off x="162000" y="1618143"/>
              <a:ext cx="8820000" cy="795715"/>
            </a:xfrm>
            <a:prstGeom prst="rect">
              <a:avLst/>
            </a:prstGeom>
          </p:spPr>
        </p:pic>
      </p:grpSp>
    </p:spTree>
    <p:custDataLst>
      <p:tags r:id="rId1"/>
    </p:custDataLst>
    <p:extLst>
      <p:ext uri="{BB962C8B-B14F-4D97-AF65-F5344CB8AC3E}">
        <p14:creationId xmlns:p14="http://schemas.microsoft.com/office/powerpoint/2010/main" val="61129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latin typeface="Calibri"/>
                <a:cs typeface="Calibri"/>
              </a:rPr>
              <a:t>Tips for Installing the Secure Browser </a:t>
            </a:r>
            <a:endParaRPr lang="en-US" sz="3600">
              <a:solidFill>
                <a:schemeClr val="bg1"/>
              </a:solidFill>
            </a:endParaRPr>
          </a:p>
        </p:txBody>
      </p:sp>
      <p:sp>
        <p:nvSpPr>
          <p:cNvPr id="3" name="Text Placeholder 2"/>
          <p:cNvSpPr>
            <a:spLocks noGrp="1"/>
          </p:cNvSpPr>
          <p:nvPr>
            <p:ph type="body" sz="quarter" idx="24"/>
          </p:nvPr>
        </p:nvSpPr>
        <p:spPr>
          <a:xfrm>
            <a:off x="487970" y="1937149"/>
            <a:ext cx="4219566" cy="4578476"/>
          </a:xfrm>
        </p:spPr>
        <p:txBody>
          <a:bodyPr vert="horz" lIns="68580" tIns="34290" rIns="68580" bIns="34290" rtlCol="0" anchor="t">
            <a:normAutofit fontScale="92500"/>
          </a:bodyPr>
          <a:lstStyle/>
          <a:p>
            <a:pPr marL="345440" indent="-345440"/>
            <a:r>
              <a:rPr lang="en-US" sz="2000">
                <a:latin typeface="Calibri"/>
                <a:cs typeface="Calibri"/>
              </a:rPr>
              <a:t>Partner Code: NSCAS.</a:t>
            </a:r>
          </a:p>
          <a:p>
            <a:pPr marL="345440" indent="-345440"/>
            <a:r>
              <a:rPr lang="en-US" sz="2000">
                <a:latin typeface="Calibri"/>
                <a:cs typeface="Calibri"/>
              </a:rPr>
              <a:t>Multiple Device Management installation available.</a:t>
            </a:r>
          </a:p>
          <a:p>
            <a:pPr marL="345440" indent="-345440"/>
            <a:r>
              <a:rPr lang="en-US" sz="2000">
                <a:latin typeface="Calibri"/>
                <a:cs typeface="Calibri"/>
              </a:rPr>
              <a:t>Secure Browser can be </a:t>
            </a:r>
            <a:r>
              <a:rPr lang="en-US">
                <a:latin typeface="Calibri"/>
                <a:cs typeface="Calibri"/>
              </a:rPr>
              <a:t>downloaded from Acacia Manage or v</a:t>
            </a:r>
            <a:r>
              <a:rPr lang="pt-BR">
                <a:latin typeface="Calibri"/>
                <a:cs typeface="Calibri"/>
              </a:rPr>
              <a:t>ia NWEA link.</a:t>
            </a:r>
            <a:endParaRPr lang="en-US">
              <a:latin typeface="Calibri"/>
              <a:cs typeface="Calibri"/>
            </a:endParaRPr>
          </a:p>
          <a:p>
            <a:pPr marL="345440" indent="-345440"/>
            <a:r>
              <a:rPr lang="en-US" sz="2000" b="1" i="1">
                <a:latin typeface="Calibri"/>
                <a:cs typeface="Calibri"/>
              </a:rPr>
              <a:t>Note: If a previous version has been installed, it must be uninstalled before installing the new version. </a:t>
            </a:r>
          </a:p>
          <a:p>
            <a:pPr marL="345440" indent="-345440"/>
            <a:r>
              <a:rPr lang="en-US" sz="2000" b="1" i="1">
                <a:latin typeface="Calibri"/>
                <a:cs typeface="Calibri"/>
              </a:rPr>
              <a:t>Instructions for network/MDM uninstallation in System &amp; Technology Guide.</a:t>
            </a:r>
            <a:endParaRPr lang="en-US" sz="2000" b="1">
              <a:latin typeface="Calibri"/>
              <a:cs typeface="Calibri"/>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7" name="Picture 6">
            <a:extLst>
              <a:ext uri="{FF2B5EF4-FFF2-40B4-BE49-F238E27FC236}">
                <a16:creationId xmlns:a16="http://schemas.microsoft.com/office/drawing/2014/main" id="{BA0CA429-04C7-404C-A313-7C37073D47F4}"/>
              </a:ext>
            </a:extLst>
          </p:cNvPr>
          <p:cNvPicPr>
            <a:picLocks noChangeAspect="1"/>
          </p:cNvPicPr>
          <p:nvPr/>
        </p:nvPicPr>
        <p:blipFill>
          <a:blip r:embed="rId5"/>
          <a:stretch>
            <a:fillRect/>
          </a:stretch>
        </p:blipFill>
        <p:spPr>
          <a:xfrm>
            <a:off x="4707536" y="2182663"/>
            <a:ext cx="4326924" cy="3384771"/>
          </a:xfrm>
          <a:prstGeom prst="rect">
            <a:avLst/>
          </a:prstGeom>
        </p:spPr>
      </p:pic>
      <p:sp>
        <p:nvSpPr>
          <p:cNvPr id="8" name="TextBox 7">
            <a:extLst>
              <a:ext uri="{FF2B5EF4-FFF2-40B4-BE49-F238E27FC236}">
                <a16:creationId xmlns:a16="http://schemas.microsoft.com/office/drawing/2014/main" id="{8E5A8DD0-5DFF-46AA-8B22-258B36F9A7E9}"/>
              </a:ext>
            </a:extLst>
          </p:cNvPr>
          <p:cNvSpPr txBox="1"/>
          <p:nvPr/>
        </p:nvSpPr>
        <p:spPr>
          <a:xfrm>
            <a:off x="4829706" y="5727044"/>
            <a:ext cx="3854662" cy="931267"/>
          </a:xfrm>
          <a:prstGeom prst="rect">
            <a:avLst/>
          </a:prstGeom>
          <a:noFill/>
        </p:spPr>
        <p:txBody>
          <a:bodyPr wrap="square" lIns="91440" tIns="45720" rIns="91440" bIns="45720" anchor="t">
            <a:spAutoFit/>
          </a:bodyPr>
          <a:lstStyle/>
          <a:p>
            <a:r>
              <a:rPr lang="en-US" b="1">
                <a:latin typeface="Calibri"/>
                <a:cs typeface="Calibri"/>
              </a:rPr>
              <a:t>Reminder: Turn off auto updates on student devices during the Test Administration Window</a:t>
            </a:r>
          </a:p>
        </p:txBody>
      </p:sp>
    </p:spTree>
    <p:custDataLst>
      <p:tags r:id="rId1"/>
    </p:custDataLst>
    <p:extLst>
      <p:ext uri="{BB962C8B-B14F-4D97-AF65-F5344CB8AC3E}">
        <p14:creationId xmlns:p14="http://schemas.microsoft.com/office/powerpoint/2010/main" val="636587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DD951A3-B815-413C-9063-901674A3198F}"/>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dirty="0">
                <a:solidFill>
                  <a:schemeClr val="bg1"/>
                </a:solidFill>
                <a:latin typeface="Calibri"/>
                <a:cs typeface="Calibri"/>
              </a:rPr>
              <a:t>Reports: </a:t>
            </a:r>
            <a:br>
              <a:rPr lang="en-US" dirty="0">
                <a:latin typeface="Calibri"/>
              </a:rPr>
            </a:br>
            <a:r>
              <a:rPr lang="en-US" dirty="0">
                <a:solidFill>
                  <a:schemeClr val="bg1"/>
                </a:solidFill>
                <a:latin typeface="Calibri"/>
                <a:cs typeface="Calibri"/>
              </a:rPr>
              <a:t>School Level</a:t>
            </a:r>
          </a:p>
        </p:txBody>
      </p:sp>
      <p:pic>
        <p:nvPicPr>
          <p:cNvPr id="6" name="Picture 5" descr="A picture containing shape&#10;&#10;Description automatically generated">
            <a:extLst>
              <a:ext uri="{FF2B5EF4-FFF2-40B4-BE49-F238E27FC236}">
                <a16:creationId xmlns:a16="http://schemas.microsoft.com/office/drawing/2014/main" id="{E41053BF-FFF3-8FEF-EE4A-5C5265A6A15F}"/>
              </a:ext>
            </a:extLst>
          </p:cNvPr>
          <p:cNvPicPr>
            <a:picLocks noChangeAspect="1"/>
          </p:cNvPicPr>
          <p:nvPr/>
        </p:nvPicPr>
        <p:blipFill>
          <a:blip r:embed="rId5"/>
          <a:stretch>
            <a:fillRect/>
          </a:stretch>
        </p:blipFill>
        <p:spPr>
          <a:xfrm>
            <a:off x="4275172" y="2040749"/>
            <a:ext cx="4676775" cy="404820"/>
          </a:xfrm>
          <a:prstGeom prst="rect">
            <a:avLst/>
          </a:prstGeom>
        </p:spPr>
      </p:pic>
      <p:grpSp>
        <p:nvGrpSpPr>
          <p:cNvPr id="24" name="Group 23">
            <a:extLst>
              <a:ext uri="{FF2B5EF4-FFF2-40B4-BE49-F238E27FC236}">
                <a16:creationId xmlns:a16="http://schemas.microsoft.com/office/drawing/2014/main" id="{28B0746D-226D-157B-3B96-ECD6E763AB86}"/>
              </a:ext>
            </a:extLst>
          </p:cNvPr>
          <p:cNvGrpSpPr/>
          <p:nvPr/>
        </p:nvGrpSpPr>
        <p:grpSpPr>
          <a:xfrm>
            <a:off x="141151" y="2040749"/>
            <a:ext cx="8592756" cy="425507"/>
            <a:chOff x="523875" y="1378740"/>
            <a:chExt cx="8096250" cy="404820"/>
          </a:xfrm>
        </p:grpSpPr>
        <p:pic>
          <p:nvPicPr>
            <p:cNvPr id="3" name="Picture 5" descr="A picture containing shape&#10;&#10;Description automatically generated">
              <a:extLst>
                <a:ext uri="{FF2B5EF4-FFF2-40B4-BE49-F238E27FC236}">
                  <a16:creationId xmlns:a16="http://schemas.microsoft.com/office/drawing/2014/main" id="{7F7F1069-B72A-803F-416B-C538CD93306D}"/>
                </a:ext>
              </a:extLst>
            </p:cNvPr>
            <p:cNvPicPr>
              <a:picLocks noChangeAspect="1"/>
            </p:cNvPicPr>
            <p:nvPr/>
          </p:nvPicPr>
          <p:blipFill>
            <a:blip r:embed="rId5"/>
            <a:stretch>
              <a:fillRect/>
            </a:stretch>
          </p:blipFill>
          <p:spPr>
            <a:xfrm>
              <a:off x="523875" y="1378740"/>
              <a:ext cx="4676775" cy="404820"/>
            </a:xfrm>
            <a:prstGeom prst="rect">
              <a:avLst/>
            </a:prstGeom>
          </p:spPr>
        </p:pic>
        <p:grpSp>
          <p:nvGrpSpPr>
            <p:cNvPr id="14" name="Group 13">
              <a:extLst>
                <a:ext uri="{FF2B5EF4-FFF2-40B4-BE49-F238E27FC236}">
                  <a16:creationId xmlns:a16="http://schemas.microsoft.com/office/drawing/2014/main" id="{E77ED13D-3097-568C-76C5-850BA1DE854A}"/>
                </a:ext>
              </a:extLst>
            </p:cNvPr>
            <p:cNvGrpSpPr/>
            <p:nvPr/>
          </p:nvGrpSpPr>
          <p:grpSpPr>
            <a:xfrm>
              <a:off x="571500" y="1393177"/>
              <a:ext cx="8048625" cy="356896"/>
              <a:chOff x="571500" y="1393177"/>
              <a:chExt cx="8048625" cy="356896"/>
            </a:xfrm>
          </p:grpSpPr>
          <p:pic>
            <p:nvPicPr>
              <p:cNvPr id="10" name="Picture 10">
                <a:extLst>
                  <a:ext uri="{FF2B5EF4-FFF2-40B4-BE49-F238E27FC236}">
                    <a16:creationId xmlns:a16="http://schemas.microsoft.com/office/drawing/2014/main" id="{C91EB5BA-5E34-0F07-684A-52FBA76FFE14}"/>
                  </a:ext>
                </a:extLst>
              </p:cNvPr>
              <p:cNvPicPr>
                <a:picLocks noChangeAspect="1"/>
              </p:cNvPicPr>
              <p:nvPr/>
            </p:nvPicPr>
            <p:blipFill>
              <a:blip r:embed="rId6"/>
              <a:stretch>
                <a:fillRect/>
              </a:stretch>
            </p:blipFill>
            <p:spPr>
              <a:xfrm>
                <a:off x="571500" y="1393177"/>
                <a:ext cx="2743200" cy="356896"/>
              </a:xfrm>
              <a:prstGeom prst="rect">
                <a:avLst/>
              </a:prstGeom>
            </p:spPr>
          </p:pic>
          <p:pic>
            <p:nvPicPr>
              <p:cNvPr id="13" name="Picture 8" descr="Graphical user interface, text&#10;&#10;Description automatically generated">
                <a:extLst>
                  <a:ext uri="{FF2B5EF4-FFF2-40B4-BE49-F238E27FC236}">
                    <a16:creationId xmlns:a16="http://schemas.microsoft.com/office/drawing/2014/main" id="{C32ABBEB-B520-D07D-1D44-B839B0D47E60}"/>
                  </a:ext>
                </a:extLst>
              </p:cNvPr>
              <p:cNvPicPr>
                <a:picLocks noChangeAspect="1"/>
              </p:cNvPicPr>
              <p:nvPr/>
            </p:nvPicPr>
            <p:blipFill>
              <a:blip r:embed="rId7"/>
              <a:stretch>
                <a:fillRect/>
              </a:stretch>
            </p:blipFill>
            <p:spPr>
              <a:xfrm>
                <a:off x="4638675" y="1396093"/>
                <a:ext cx="3981450" cy="312964"/>
              </a:xfrm>
              <a:prstGeom prst="rect">
                <a:avLst/>
              </a:prstGeom>
            </p:spPr>
          </p:pic>
        </p:grpSp>
      </p:grpSp>
      <p:grpSp>
        <p:nvGrpSpPr>
          <p:cNvPr id="7" name="Group 6">
            <a:extLst>
              <a:ext uri="{FF2B5EF4-FFF2-40B4-BE49-F238E27FC236}">
                <a16:creationId xmlns:a16="http://schemas.microsoft.com/office/drawing/2014/main" id="{305FFA3A-CAE2-4831-452F-ECFAC372FB13}"/>
              </a:ext>
            </a:extLst>
          </p:cNvPr>
          <p:cNvGrpSpPr/>
          <p:nvPr/>
        </p:nvGrpSpPr>
        <p:grpSpPr>
          <a:xfrm>
            <a:off x="144000" y="2040509"/>
            <a:ext cx="8813089" cy="3714805"/>
            <a:chOff x="144000" y="2040509"/>
            <a:chExt cx="8813089" cy="3714805"/>
          </a:xfrm>
        </p:grpSpPr>
        <p:grpSp>
          <p:nvGrpSpPr>
            <p:cNvPr id="22" name="Group 21">
              <a:extLst>
                <a:ext uri="{FF2B5EF4-FFF2-40B4-BE49-F238E27FC236}">
                  <a16:creationId xmlns:a16="http://schemas.microsoft.com/office/drawing/2014/main" id="{BE3A7D04-4354-7A3B-A659-FEE9E729CC47}"/>
                </a:ext>
              </a:extLst>
            </p:cNvPr>
            <p:cNvGrpSpPr/>
            <p:nvPr/>
          </p:nvGrpSpPr>
          <p:grpSpPr>
            <a:xfrm>
              <a:off x="144815" y="2407268"/>
              <a:ext cx="8802651" cy="3348046"/>
              <a:chOff x="1158517" y="1310816"/>
              <a:chExt cx="8720255" cy="3195916"/>
            </a:xfrm>
          </p:grpSpPr>
          <p:pic>
            <p:nvPicPr>
              <p:cNvPr id="17" name="Picture 16" descr="A screenshot of a computer&#10;&#10;Description automatically generated">
                <a:extLst>
                  <a:ext uri="{FF2B5EF4-FFF2-40B4-BE49-F238E27FC236}">
                    <a16:creationId xmlns:a16="http://schemas.microsoft.com/office/drawing/2014/main" id="{47DEE4E6-0AE6-39C2-BEC4-93E1E7B47521}"/>
                  </a:ext>
                </a:extLst>
              </p:cNvPr>
              <p:cNvPicPr>
                <a:picLocks noChangeAspect="1"/>
              </p:cNvPicPr>
              <p:nvPr/>
            </p:nvPicPr>
            <p:blipFill>
              <a:blip r:embed="rId8"/>
              <a:stretch>
                <a:fillRect/>
              </a:stretch>
            </p:blipFill>
            <p:spPr>
              <a:xfrm>
                <a:off x="1158517" y="1310816"/>
                <a:ext cx="8720255" cy="3195916"/>
              </a:xfrm>
              <a:prstGeom prst="rect">
                <a:avLst/>
              </a:prstGeom>
            </p:spPr>
          </p:pic>
          <p:pic>
            <p:nvPicPr>
              <p:cNvPr id="18" name="Picture 17" descr="A green square with white text&#10;&#10;Description automatically generated">
                <a:extLst>
                  <a:ext uri="{FF2B5EF4-FFF2-40B4-BE49-F238E27FC236}">
                    <a16:creationId xmlns:a16="http://schemas.microsoft.com/office/drawing/2014/main" id="{903D1CC8-9990-A0A1-8D79-0AC5734FCB16}"/>
                  </a:ext>
                </a:extLst>
              </p:cNvPr>
              <p:cNvPicPr>
                <a:picLocks noChangeAspect="1"/>
              </p:cNvPicPr>
              <p:nvPr/>
            </p:nvPicPr>
            <p:blipFill>
              <a:blip r:embed="rId9"/>
              <a:stretch>
                <a:fillRect/>
              </a:stretch>
            </p:blipFill>
            <p:spPr>
              <a:xfrm>
                <a:off x="4540990" y="3244470"/>
                <a:ext cx="1179010" cy="1209199"/>
              </a:xfrm>
              <a:prstGeom prst="rect">
                <a:avLst/>
              </a:prstGeom>
            </p:spPr>
          </p:pic>
          <p:grpSp>
            <p:nvGrpSpPr>
              <p:cNvPr id="21" name="Group 20">
                <a:extLst>
                  <a:ext uri="{FF2B5EF4-FFF2-40B4-BE49-F238E27FC236}">
                    <a16:creationId xmlns:a16="http://schemas.microsoft.com/office/drawing/2014/main" id="{38D6F972-E2C5-1E5D-0D62-A6AE25F1F6CB}"/>
                  </a:ext>
                </a:extLst>
              </p:cNvPr>
              <p:cNvGrpSpPr/>
              <p:nvPr/>
            </p:nvGrpSpPr>
            <p:grpSpPr>
              <a:xfrm>
                <a:off x="4794824" y="3141311"/>
                <a:ext cx="671491" cy="78871"/>
                <a:chOff x="3781123" y="2748243"/>
                <a:chExt cx="2264450" cy="275404"/>
              </a:xfrm>
            </p:grpSpPr>
            <p:pic>
              <p:nvPicPr>
                <p:cNvPr id="19" name="Picture 18">
                  <a:extLst>
                    <a:ext uri="{FF2B5EF4-FFF2-40B4-BE49-F238E27FC236}">
                      <a16:creationId xmlns:a16="http://schemas.microsoft.com/office/drawing/2014/main" id="{6108B4B4-8784-3B1B-9715-23AFB02D4754}"/>
                    </a:ext>
                  </a:extLst>
                </p:cNvPr>
                <p:cNvPicPr>
                  <a:picLocks noChangeAspect="1"/>
                </p:cNvPicPr>
                <p:nvPr/>
              </p:nvPicPr>
              <p:blipFill>
                <a:blip r:embed="rId10"/>
                <a:stretch>
                  <a:fillRect/>
                </a:stretch>
              </p:blipFill>
              <p:spPr>
                <a:xfrm>
                  <a:off x="3781123" y="2752854"/>
                  <a:ext cx="2264450" cy="266183"/>
                </a:xfrm>
                <a:prstGeom prst="rect">
                  <a:avLst/>
                </a:prstGeom>
              </p:spPr>
            </p:pic>
            <p:pic>
              <p:nvPicPr>
                <p:cNvPr id="20" name="Picture 19">
                  <a:extLst>
                    <a:ext uri="{FF2B5EF4-FFF2-40B4-BE49-F238E27FC236}">
                      <a16:creationId xmlns:a16="http://schemas.microsoft.com/office/drawing/2014/main" id="{723CAABA-9BB4-99B9-C867-055E2AF11C65}"/>
                    </a:ext>
                  </a:extLst>
                </p:cNvPr>
                <p:cNvPicPr>
                  <a:picLocks noChangeAspect="1"/>
                </p:cNvPicPr>
                <p:nvPr/>
              </p:nvPicPr>
              <p:blipFill>
                <a:blip r:embed="rId11"/>
                <a:stretch>
                  <a:fillRect/>
                </a:stretch>
              </p:blipFill>
              <p:spPr>
                <a:xfrm>
                  <a:off x="4912014" y="2748243"/>
                  <a:ext cx="137142" cy="275404"/>
                </a:xfrm>
                <a:prstGeom prst="rect">
                  <a:avLst/>
                </a:prstGeom>
              </p:spPr>
            </p:pic>
          </p:grpSp>
        </p:grpSp>
        <p:pic>
          <p:nvPicPr>
            <p:cNvPr id="5" name="Picture 4">
              <a:extLst>
                <a:ext uri="{FF2B5EF4-FFF2-40B4-BE49-F238E27FC236}">
                  <a16:creationId xmlns:a16="http://schemas.microsoft.com/office/drawing/2014/main" id="{CC8650A7-1996-7FB8-A964-58366B15DBED}"/>
                </a:ext>
              </a:extLst>
            </p:cNvPr>
            <p:cNvPicPr>
              <a:picLocks noChangeAspect="1"/>
            </p:cNvPicPr>
            <p:nvPr/>
          </p:nvPicPr>
          <p:blipFill>
            <a:blip r:embed="rId12"/>
            <a:stretch>
              <a:fillRect/>
            </a:stretch>
          </p:blipFill>
          <p:spPr>
            <a:xfrm>
              <a:off x="144000" y="2040509"/>
              <a:ext cx="8813089" cy="409981"/>
            </a:xfrm>
            <a:prstGeom prst="rect">
              <a:avLst/>
            </a:prstGeom>
          </p:spPr>
        </p:pic>
      </p:grpSp>
    </p:spTree>
    <p:custDataLst>
      <p:tags r:id="rId1"/>
    </p:custDataLst>
    <p:extLst>
      <p:ext uri="{BB962C8B-B14F-4D97-AF65-F5344CB8AC3E}">
        <p14:creationId xmlns:p14="http://schemas.microsoft.com/office/powerpoint/2010/main" val="1625096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dirty="0">
                <a:solidFill>
                  <a:schemeClr val="bg1"/>
                </a:solidFill>
                <a:latin typeface="Calibri"/>
                <a:cs typeface="Calibri"/>
              </a:rPr>
              <a:t> Reports: </a:t>
            </a:r>
            <a:br>
              <a:rPr lang="en-US" dirty="0">
                <a:latin typeface="Calibri"/>
              </a:rPr>
            </a:br>
            <a:r>
              <a:rPr lang="en-US" dirty="0">
                <a:solidFill>
                  <a:schemeClr val="bg1"/>
                </a:solidFill>
                <a:latin typeface="Calibri"/>
                <a:cs typeface="Calibri"/>
              </a:rPr>
              <a:t>School/Group Level</a:t>
            </a:r>
          </a:p>
        </p:txBody>
      </p:sp>
      <p:grpSp>
        <p:nvGrpSpPr>
          <p:cNvPr id="10" name="Group 9">
            <a:extLst>
              <a:ext uri="{FF2B5EF4-FFF2-40B4-BE49-F238E27FC236}">
                <a16:creationId xmlns:a16="http://schemas.microsoft.com/office/drawing/2014/main" id="{C153ED55-E98D-80D9-6C89-E03EDB98A5D1}"/>
              </a:ext>
            </a:extLst>
          </p:cNvPr>
          <p:cNvGrpSpPr/>
          <p:nvPr/>
        </p:nvGrpSpPr>
        <p:grpSpPr>
          <a:xfrm>
            <a:off x="72406" y="1777759"/>
            <a:ext cx="9019875" cy="3865127"/>
            <a:chOff x="72406" y="1777759"/>
            <a:chExt cx="9019875" cy="3865127"/>
          </a:xfrm>
        </p:grpSpPr>
        <p:pic>
          <p:nvPicPr>
            <p:cNvPr id="5" name="Picture 4" descr="A screenshot of a computer&#10;&#10;Description automatically generated">
              <a:extLst>
                <a:ext uri="{FF2B5EF4-FFF2-40B4-BE49-F238E27FC236}">
                  <a16:creationId xmlns:a16="http://schemas.microsoft.com/office/drawing/2014/main" id="{D3794670-984F-9F1F-89B1-C238CB082E8B}"/>
                </a:ext>
              </a:extLst>
            </p:cNvPr>
            <p:cNvPicPr>
              <a:picLocks noChangeAspect="1"/>
            </p:cNvPicPr>
            <p:nvPr/>
          </p:nvPicPr>
          <p:blipFill>
            <a:blip r:embed="rId5"/>
            <a:stretch>
              <a:fillRect/>
            </a:stretch>
          </p:blipFill>
          <p:spPr>
            <a:xfrm>
              <a:off x="72407" y="3075795"/>
              <a:ext cx="9019873" cy="256709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88A53A5-7604-D53C-4228-123B360FF4D2}"/>
                </a:ext>
              </a:extLst>
            </p:cNvPr>
            <p:cNvPicPr>
              <a:picLocks noChangeAspect="1"/>
            </p:cNvPicPr>
            <p:nvPr/>
          </p:nvPicPr>
          <p:blipFill>
            <a:blip r:embed="rId6"/>
            <a:stretch>
              <a:fillRect/>
            </a:stretch>
          </p:blipFill>
          <p:spPr>
            <a:xfrm>
              <a:off x="72406" y="1777759"/>
              <a:ext cx="9019875" cy="1295768"/>
            </a:xfrm>
            <a:prstGeom prst="rect">
              <a:avLst/>
            </a:prstGeom>
          </p:spPr>
        </p:pic>
      </p:grpSp>
    </p:spTree>
    <p:custDataLst>
      <p:tags r:id="rId1"/>
    </p:custDataLst>
    <p:extLst>
      <p:ext uri="{BB962C8B-B14F-4D97-AF65-F5344CB8AC3E}">
        <p14:creationId xmlns:p14="http://schemas.microsoft.com/office/powerpoint/2010/main" val="3669975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dirty="0">
                <a:solidFill>
                  <a:schemeClr val="bg1"/>
                </a:solidFill>
                <a:latin typeface="Calibri"/>
                <a:cs typeface="Calibri"/>
              </a:rPr>
              <a:t> Reports: </a:t>
            </a:r>
            <a:br>
              <a:rPr lang="en-US" dirty="0">
                <a:latin typeface="Calibri"/>
              </a:rPr>
            </a:br>
            <a:r>
              <a:rPr lang="en-US" dirty="0">
                <a:solidFill>
                  <a:schemeClr val="bg1"/>
                </a:solidFill>
                <a:latin typeface="Calibri"/>
                <a:cs typeface="Calibri"/>
              </a:rPr>
              <a:t>School/Group Level</a:t>
            </a:r>
          </a:p>
        </p:txBody>
      </p:sp>
      <p:pic>
        <p:nvPicPr>
          <p:cNvPr id="6" name="Picture 5" descr="A screenshot of a computer&#10;&#10;Description automatically generated">
            <a:extLst>
              <a:ext uri="{FF2B5EF4-FFF2-40B4-BE49-F238E27FC236}">
                <a16:creationId xmlns:a16="http://schemas.microsoft.com/office/drawing/2014/main" id="{174841CB-95AB-0A8C-2878-243A4300EAD9}"/>
              </a:ext>
            </a:extLst>
          </p:cNvPr>
          <p:cNvPicPr>
            <a:picLocks noChangeAspect="1"/>
          </p:cNvPicPr>
          <p:nvPr/>
        </p:nvPicPr>
        <p:blipFill>
          <a:blip r:embed="rId5"/>
          <a:stretch>
            <a:fillRect/>
          </a:stretch>
        </p:blipFill>
        <p:spPr>
          <a:xfrm>
            <a:off x="82751" y="2168893"/>
            <a:ext cx="8906091" cy="2675373"/>
          </a:xfrm>
          <a:prstGeom prst="rect">
            <a:avLst/>
          </a:prstGeom>
        </p:spPr>
      </p:pic>
    </p:spTree>
    <p:custDataLst>
      <p:tags r:id="rId1"/>
    </p:custDataLst>
    <p:extLst>
      <p:ext uri="{BB962C8B-B14F-4D97-AF65-F5344CB8AC3E}">
        <p14:creationId xmlns:p14="http://schemas.microsoft.com/office/powerpoint/2010/main" val="3467733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dirty="0">
                <a:solidFill>
                  <a:schemeClr val="bg1"/>
                </a:solidFill>
                <a:latin typeface="Calibri"/>
                <a:cs typeface="Calibri"/>
              </a:rPr>
              <a:t>Reports:</a:t>
            </a:r>
            <a:br>
              <a:rPr lang="en-US" dirty="0">
                <a:latin typeface="Calibri"/>
              </a:rPr>
            </a:br>
            <a:r>
              <a:rPr lang="en-US" dirty="0">
                <a:solidFill>
                  <a:schemeClr val="bg1"/>
                </a:solidFill>
                <a:latin typeface="Calibri"/>
                <a:cs typeface="Calibri"/>
              </a:rPr>
              <a:t>Student Level</a:t>
            </a:r>
          </a:p>
        </p:txBody>
      </p:sp>
      <p:pic>
        <p:nvPicPr>
          <p:cNvPr id="4" name="Picture 3" descr="A screenshot of a computer&#10;&#10;Description automatically generated">
            <a:extLst>
              <a:ext uri="{FF2B5EF4-FFF2-40B4-BE49-F238E27FC236}">
                <a16:creationId xmlns:a16="http://schemas.microsoft.com/office/drawing/2014/main" id="{66B5C1E8-FC68-EFF8-E7CF-0D5E719BD4DD}"/>
              </a:ext>
            </a:extLst>
          </p:cNvPr>
          <p:cNvPicPr>
            <a:picLocks noChangeAspect="1"/>
          </p:cNvPicPr>
          <p:nvPr/>
        </p:nvPicPr>
        <p:blipFill>
          <a:blip r:embed="rId5"/>
          <a:stretch>
            <a:fillRect/>
          </a:stretch>
        </p:blipFill>
        <p:spPr>
          <a:xfrm>
            <a:off x="72000" y="2316203"/>
            <a:ext cx="9072000" cy="3836594"/>
          </a:xfrm>
          <a:prstGeom prst="rect">
            <a:avLst/>
          </a:prstGeom>
        </p:spPr>
      </p:pic>
    </p:spTree>
    <p:custDataLst>
      <p:tags r:id="rId1"/>
    </p:custDataLst>
    <p:extLst>
      <p:ext uri="{BB962C8B-B14F-4D97-AF65-F5344CB8AC3E}">
        <p14:creationId xmlns:p14="http://schemas.microsoft.com/office/powerpoint/2010/main" val="2932394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dirty="0">
                <a:solidFill>
                  <a:schemeClr val="bg1"/>
                </a:solidFill>
                <a:latin typeface="Calibri"/>
                <a:cs typeface="Calibri"/>
              </a:rPr>
              <a:t>Reports:</a:t>
            </a:r>
            <a:br>
              <a:rPr lang="en-US" dirty="0">
                <a:latin typeface="Calibri"/>
              </a:rPr>
            </a:br>
            <a:r>
              <a:rPr lang="en-US" dirty="0">
                <a:solidFill>
                  <a:schemeClr val="bg1"/>
                </a:solidFill>
                <a:latin typeface="Calibri"/>
                <a:cs typeface="Calibri"/>
              </a:rPr>
              <a:t>Growth Report</a:t>
            </a:r>
          </a:p>
        </p:txBody>
      </p:sp>
      <p:pic>
        <p:nvPicPr>
          <p:cNvPr id="3" name="Picture 2" descr="A screenshot of a graph&#10;&#10;Description automatically generated">
            <a:extLst>
              <a:ext uri="{FF2B5EF4-FFF2-40B4-BE49-F238E27FC236}">
                <a16:creationId xmlns:a16="http://schemas.microsoft.com/office/drawing/2014/main" id="{C9512608-A167-4F72-4BF7-2ACD2B047871}"/>
              </a:ext>
            </a:extLst>
          </p:cNvPr>
          <p:cNvPicPr>
            <a:picLocks noChangeAspect="1"/>
          </p:cNvPicPr>
          <p:nvPr/>
        </p:nvPicPr>
        <p:blipFill>
          <a:blip r:embed="rId5"/>
          <a:stretch>
            <a:fillRect/>
          </a:stretch>
        </p:blipFill>
        <p:spPr>
          <a:xfrm>
            <a:off x="72000" y="1985871"/>
            <a:ext cx="8955000" cy="3282258"/>
          </a:xfrm>
          <a:prstGeom prst="rect">
            <a:avLst/>
          </a:prstGeom>
        </p:spPr>
      </p:pic>
    </p:spTree>
    <p:custDataLst>
      <p:tags r:id="rId1"/>
    </p:custDataLst>
    <p:extLst>
      <p:ext uri="{BB962C8B-B14F-4D97-AF65-F5344CB8AC3E}">
        <p14:creationId xmlns:p14="http://schemas.microsoft.com/office/powerpoint/2010/main" val="3639509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rPr>
              <a:t> </a:t>
            </a:r>
            <a:r>
              <a:rPr lang="en-US" dirty="0">
                <a:solidFill>
                  <a:schemeClr val="bg1"/>
                </a:solidFill>
                <a:latin typeface="Calibri"/>
                <a:cs typeface="Calibri"/>
              </a:rPr>
              <a:t>Reports</a:t>
            </a:r>
          </a:p>
        </p:txBody>
      </p:sp>
      <p:grpSp>
        <p:nvGrpSpPr>
          <p:cNvPr id="3" name="Group 2">
            <a:extLst>
              <a:ext uri="{FF2B5EF4-FFF2-40B4-BE49-F238E27FC236}">
                <a16:creationId xmlns:a16="http://schemas.microsoft.com/office/drawing/2014/main" id="{D3445498-09E0-6E96-C233-3E4CFD9E9C40}"/>
              </a:ext>
            </a:extLst>
          </p:cNvPr>
          <p:cNvGrpSpPr/>
          <p:nvPr/>
        </p:nvGrpSpPr>
        <p:grpSpPr>
          <a:xfrm>
            <a:off x="31032" y="2154168"/>
            <a:ext cx="9061248" cy="2911701"/>
            <a:chOff x="31032" y="2154168"/>
            <a:chExt cx="9061248" cy="2911701"/>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31032" y="2154168"/>
              <a:ext cx="9061248" cy="2911701"/>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7602655" y="2915756"/>
              <a:ext cx="1439783" cy="34951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0731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dirty="0">
                <a:solidFill>
                  <a:schemeClr val="bg1"/>
                </a:solidFill>
                <a:latin typeface="Calibri"/>
                <a:cs typeface="Calibri"/>
              </a:rPr>
              <a:t>Summary Report</a:t>
            </a:r>
          </a:p>
        </p:txBody>
      </p:sp>
      <p:grpSp>
        <p:nvGrpSpPr>
          <p:cNvPr id="10" name="Group 9">
            <a:extLst>
              <a:ext uri="{FF2B5EF4-FFF2-40B4-BE49-F238E27FC236}">
                <a16:creationId xmlns:a16="http://schemas.microsoft.com/office/drawing/2014/main" id="{2B7AD119-D8FC-3318-23AC-E6EEDB12B548}"/>
              </a:ext>
            </a:extLst>
          </p:cNvPr>
          <p:cNvGrpSpPr/>
          <p:nvPr/>
        </p:nvGrpSpPr>
        <p:grpSpPr>
          <a:xfrm>
            <a:off x="165504" y="1714021"/>
            <a:ext cx="8885403" cy="4236785"/>
            <a:chOff x="165504" y="1714021"/>
            <a:chExt cx="8885403" cy="4236785"/>
          </a:xfrm>
        </p:grpSpPr>
        <p:pic>
          <p:nvPicPr>
            <p:cNvPr id="4" name="Picture 3" descr="A screenshot of a computer&#10;&#10;Description automatically generated">
              <a:extLst>
                <a:ext uri="{FF2B5EF4-FFF2-40B4-BE49-F238E27FC236}">
                  <a16:creationId xmlns:a16="http://schemas.microsoft.com/office/drawing/2014/main" id="{6E36ED25-F88F-9BB8-7DF1-4747E357EE35}"/>
                </a:ext>
              </a:extLst>
            </p:cNvPr>
            <p:cNvPicPr>
              <a:picLocks noChangeAspect="1"/>
            </p:cNvPicPr>
            <p:nvPr/>
          </p:nvPicPr>
          <p:blipFill>
            <a:blip r:embed="rId5"/>
            <a:stretch>
              <a:fillRect/>
            </a:stretch>
          </p:blipFill>
          <p:spPr>
            <a:xfrm>
              <a:off x="165504" y="1714021"/>
              <a:ext cx="8885403" cy="4236785"/>
            </a:xfrm>
            <a:prstGeom prst="rect">
              <a:avLst/>
            </a:prstGeom>
          </p:spPr>
        </p:pic>
        <p:pic>
          <p:nvPicPr>
            <p:cNvPr id="9" name="Picture 8">
              <a:extLst>
                <a:ext uri="{FF2B5EF4-FFF2-40B4-BE49-F238E27FC236}">
                  <a16:creationId xmlns:a16="http://schemas.microsoft.com/office/drawing/2014/main" id="{6AEE3E13-B9C6-93DA-264F-3D2754002348}"/>
                </a:ext>
              </a:extLst>
            </p:cNvPr>
            <p:cNvPicPr>
              <a:picLocks noChangeAspect="1"/>
            </p:cNvPicPr>
            <p:nvPr/>
          </p:nvPicPr>
          <p:blipFill>
            <a:blip r:embed="rId6"/>
            <a:stretch>
              <a:fillRect/>
            </a:stretch>
          </p:blipFill>
          <p:spPr>
            <a:xfrm>
              <a:off x="6012978" y="3039633"/>
              <a:ext cx="2688883" cy="253572"/>
            </a:xfrm>
            <a:prstGeom prst="rect">
              <a:avLst/>
            </a:prstGeom>
          </p:spPr>
        </p:pic>
      </p:grpSp>
    </p:spTree>
    <p:custDataLst>
      <p:tags r:id="rId1"/>
    </p:custDataLst>
    <p:extLst>
      <p:ext uri="{BB962C8B-B14F-4D97-AF65-F5344CB8AC3E}">
        <p14:creationId xmlns:p14="http://schemas.microsoft.com/office/powerpoint/2010/main" val="861168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dirty="0">
                <a:solidFill>
                  <a:schemeClr val="bg1"/>
                </a:solidFill>
                <a:latin typeface="Calibri"/>
                <a:cs typeface="Calibri"/>
              </a:rPr>
              <a:t>Report Export</a:t>
            </a:r>
          </a:p>
        </p:txBody>
      </p:sp>
      <p:grpSp>
        <p:nvGrpSpPr>
          <p:cNvPr id="10" name="Group 9">
            <a:extLst>
              <a:ext uri="{FF2B5EF4-FFF2-40B4-BE49-F238E27FC236}">
                <a16:creationId xmlns:a16="http://schemas.microsoft.com/office/drawing/2014/main" id="{2C93776E-2407-E7BA-814D-6DA2312BBA14}"/>
              </a:ext>
            </a:extLst>
          </p:cNvPr>
          <p:cNvGrpSpPr/>
          <p:nvPr/>
        </p:nvGrpSpPr>
        <p:grpSpPr>
          <a:xfrm>
            <a:off x="205946" y="1834214"/>
            <a:ext cx="8732109" cy="3447005"/>
            <a:chOff x="0" y="1679755"/>
            <a:chExt cx="9144000" cy="3498491"/>
          </a:xfrm>
        </p:grpSpPr>
        <p:pic>
          <p:nvPicPr>
            <p:cNvPr id="8" name="Picture 7" descr="A screenshot of a computer&#10;&#10;Description automatically generated">
              <a:extLst>
                <a:ext uri="{FF2B5EF4-FFF2-40B4-BE49-F238E27FC236}">
                  <a16:creationId xmlns:a16="http://schemas.microsoft.com/office/drawing/2014/main" id="{6B6BB882-CFB5-61FB-A357-2B6A4404FC7E}"/>
                </a:ext>
              </a:extLst>
            </p:cNvPr>
            <p:cNvPicPr>
              <a:picLocks noChangeAspect="1"/>
            </p:cNvPicPr>
            <p:nvPr/>
          </p:nvPicPr>
          <p:blipFill>
            <a:blip r:embed="rId5"/>
            <a:stretch>
              <a:fillRect/>
            </a:stretch>
          </p:blipFill>
          <p:spPr>
            <a:xfrm>
              <a:off x="0" y="1679755"/>
              <a:ext cx="9144000" cy="3498491"/>
            </a:xfrm>
            <a:prstGeom prst="rect">
              <a:avLst/>
            </a:prstGeom>
          </p:spPr>
        </p:pic>
        <p:pic>
          <p:nvPicPr>
            <p:cNvPr id="9" name="Picture 8">
              <a:extLst>
                <a:ext uri="{FF2B5EF4-FFF2-40B4-BE49-F238E27FC236}">
                  <a16:creationId xmlns:a16="http://schemas.microsoft.com/office/drawing/2014/main" id="{81DE83C9-1E59-A97F-9873-C5D95A4D2B6E}"/>
                </a:ext>
              </a:extLst>
            </p:cNvPr>
            <p:cNvPicPr>
              <a:picLocks noChangeAspect="1"/>
            </p:cNvPicPr>
            <p:nvPr/>
          </p:nvPicPr>
          <p:blipFill>
            <a:blip r:embed="rId6"/>
            <a:stretch>
              <a:fillRect/>
            </a:stretch>
          </p:blipFill>
          <p:spPr>
            <a:xfrm>
              <a:off x="6040653" y="3030880"/>
              <a:ext cx="2767399" cy="240184"/>
            </a:xfrm>
            <a:prstGeom prst="rect">
              <a:avLst/>
            </a:prstGeom>
          </p:spPr>
        </p:pic>
      </p:grpSp>
    </p:spTree>
    <p:custDataLst>
      <p:tags r:id="rId1"/>
    </p:custDataLst>
    <p:extLst>
      <p:ext uri="{BB962C8B-B14F-4D97-AF65-F5344CB8AC3E}">
        <p14:creationId xmlns:p14="http://schemas.microsoft.com/office/powerpoint/2010/main" val="165948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dirty="0">
                <a:latin typeface="Calibri"/>
                <a:cs typeface="Calibri"/>
              </a:rPr>
              <a:t>External Programs</a:t>
            </a:r>
          </a:p>
        </p:txBody>
      </p:sp>
    </p:spTree>
    <p:custDataLst>
      <p:tags r:id="rId1"/>
    </p:custDataLst>
    <p:extLst>
      <p:ext uri="{BB962C8B-B14F-4D97-AF65-F5344CB8AC3E}">
        <p14:creationId xmlns:p14="http://schemas.microsoft.com/office/powerpoint/2010/main" val="2357110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DCB4B-A4F6-4F1B-9349-F887C69AA15E}"/>
              </a:ext>
            </a:extLst>
          </p:cNvPr>
          <p:cNvSpPr>
            <a:spLocks noGrp="1"/>
          </p:cNvSpPr>
          <p:nvPr>
            <p:ph idx="1"/>
          </p:nvPr>
        </p:nvSpPr>
        <p:spPr>
          <a:xfrm>
            <a:off x="3854708" y="1064814"/>
            <a:ext cx="4713193" cy="5640786"/>
          </a:xfrm>
        </p:spPr>
        <p:txBody>
          <a:bodyPr/>
          <a:lstStyle/>
          <a:p>
            <a:pPr marL="457200" lvl="1" indent="0">
              <a:buNone/>
            </a:pPr>
            <a:r>
              <a:rPr lang="en-US" dirty="0">
                <a:latin typeface="Calibri"/>
                <a:cs typeface="Calibri"/>
              </a:rPr>
              <a:t>Resident Districts must Register all students they are accountable to test, including those attending and testing at external programs.</a:t>
            </a:r>
          </a:p>
          <a:p>
            <a:pPr marL="57150" indent="0">
              <a:buNone/>
            </a:pPr>
            <a:r>
              <a:rPr lang="en-US" dirty="0">
                <a:latin typeface="Calibri"/>
                <a:cs typeface="Calibri"/>
              </a:rPr>
              <a:t>Option 1:</a:t>
            </a:r>
          </a:p>
          <a:p>
            <a:pPr lvl="1"/>
            <a:r>
              <a:rPr lang="en-US" dirty="0">
                <a:latin typeface="Calibri"/>
                <a:cs typeface="Calibri"/>
              </a:rPr>
              <a:t>Testing Location (external program) can be identified by changing the Testing Location for each test via the Registration Report import or manually in Acacia. This must be performed by the Resident District. Test Tickets available to print at external program.</a:t>
            </a:r>
          </a:p>
          <a:p>
            <a:pPr marL="0" indent="0">
              <a:buNone/>
            </a:pPr>
            <a:r>
              <a:rPr lang="en-US" dirty="0">
                <a:latin typeface="Calibri"/>
                <a:cs typeface="Calibri"/>
              </a:rPr>
              <a:t>Option 2:</a:t>
            </a:r>
          </a:p>
          <a:p>
            <a:pPr lvl="1"/>
            <a:r>
              <a:rPr lang="en-US" dirty="0">
                <a:latin typeface="Calibri"/>
                <a:cs typeface="Calibri"/>
              </a:rPr>
              <a:t>Test tickets are sent via a secure manner (Secure email, secure SFTP, or hand delivered) to the external program for student to test. </a:t>
            </a:r>
            <a:r>
              <a:rPr lang="en-US" dirty="0"/>
              <a:t> </a:t>
            </a:r>
          </a:p>
        </p:txBody>
      </p:sp>
      <p:sp>
        <p:nvSpPr>
          <p:cNvPr id="3" name="Title 2">
            <a:extLst>
              <a:ext uri="{FF2B5EF4-FFF2-40B4-BE49-F238E27FC236}">
                <a16:creationId xmlns:a16="http://schemas.microsoft.com/office/drawing/2014/main" id="{6800FFF1-7398-4C7E-B606-A5E09F335426}"/>
              </a:ext>
            </a:extLst>
          </p:cNvPr>
          <p:cNvSpPr>
            <a:spLocks noGrp="1"/>
          </p:cNvSpPr>
          <p:nvPr>
            <p:ph type="title"/>
          </p:nvPr>
        </p:nvSpPr>
        <p:spPr/>
        <p:txBody>
          <a:bodyPr/>
          <a:lstStyle/>
          <a:p>
            <a:r>
              <a:rPr lang="en-US" dirty="0">
                <a:latin typeface="Calibri"/>
                <a:cs typeface="Calibri"/>
              </a:rPr>
              <a:t>Resident Districts</a:t>
            </a:r>
          </a:p>
        </p:txBody>
      </p:sp>
      <p:sp>
        <p:nvSpPr>
          <p:cNvPr id="4" name="Text Placeholder 3">
            <a:extLst>
              <a:ext uri="{FF2B5EF4-FFF2-40B4-BE49-F238E27FC236}">
                <a16:creationId xmlns:a16="http://schemas.microsoft.com/office/drawing/2014/main" id="{0E0A0B79-CA9B-43DC-A0E5-52F3C4BA34F2}"/>
              </a:ext>
            </a:extLst>
          </p:cNvPr>
          <p:cNvSpPr>
            <a:spLocks noGrp="1"/>
          </p:cNvSpPr>
          <p:nvPr>
            <p:ph type="body" idx="10"/>
          </p:nvPr>
        </p:nvSpPr>
        <p:spPr>
          <a:xfrm>
            <a:off x="219184" y="3111535"/>
            <a:ext cx="2814962" cy="1195533"/>
          </a:xfrm>
        </p:spPr>
        <p:txBody>
          <a:bodyPr/>
          <a:lstStyle/>
          <a:p>
            <a:r>
              <a:rPr lang="en-US" dirty="0">
                <a:latin typeface="Calibri"/>
                <a:cs typeface="Calibri"/>
              </a:rPr>
              <a:t>Responsible for rostering and communicating with the external program coordinators</a:t>
            </a:r>
          </a:p>
        </p:txBody>
      </p:sp>
      <p:sp>
        <p:nvSpPr>
          <p:cNvPr id="5" name="Title 1">
            <a:extLst>
              <a:ext uri="{FF2B5EF4-FFF2-40B4-BE49-F238E27FC236}">
                <a16:creationId xmlns:a16="http://schemas.microsoft.com/office/drawing/2014/main" id="{0662852A-C363-47EB-8365-EFC816C380C0}"/>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dirty="0">
                <a:solidFill>
                  <a:schemeClr val="bg2"/>
                </a:solidFill>
                <a:latin typeface="Calibri"/>
                <a:cs typeface="Calibri"/>
              </a:rPr>
              <a:t>EXTERNAL PROGRAMS</a:t>
            </a:r>
          </a:p>
          <a:p>
            <a:r>
              <a:rPr lang="en-US" sz="3200" dirty="0">
                <a:solidFill>
                  <a:schemeClr val="bg2"/>
                </a:solidFill>
                <a:latin typeface="Calibri"/>
                <a:cs typeface="Calibri"/>
              </a:rPr>
              <a:t>Accountable District Actions</a:t>
            </a:r>
          </a:p>
        </p:txBody>
      </p:sp>
    </p:spTree>
    <p:extLst>
      <p:ext uri="{BB962C8B-B14F-4D97-AF65-F5344CB8AC3E}">
        <p14:creationId xmlns:p14="http://schemas.microsoft.com/office/powerpoint/2010/main" val="204950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latin typeface="Calibri"/>
                <a:cs typeface="Arial Bold"/>
              </a:rPr>
              <a:t>Supported Devices</a:t>
            </a:r>
            <a:endParaRPr lang="en-US">
              <a:solidFill>
                <a:schemeClr val="bg1"/>
              </a:solidFill>
              <a:latin typeface="Calibri"/>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 Placeholder 2">
            <a:extLst>
              <a:ext uri="{FF2B5EF4-FFF2-40B4-BE49-F238E27FC236}">
                <a16:creationId xmlns:a16="http://schemas.microsoft.com/office/drawing/2014/main" id="{551D1F81-C76B-4416-B6E6-6783EB6AA6D4}"/>
              </a:ext>
            </a:extLst>
          </p:cNvPr>
          <p:cNvSpPr txBox="1">
            <a:spLocks/>
          </p:cNvSpPr>
          <p:nvPr/>
        </p:nvSpPr>
        <p:spPr>
          <a:xfrm>
            <a:off x="523875" y="5837212"/>
            <a:ext cx="8374798" cy="838060"/>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600" i="1">
              <a:ea typeface="+mn-lt"/>
              <a:cs typeface="+mn-lt"/>
            </a:endParaRPr>
          </a:p>
          <a:p>
            <a:pPr marL="0" indent="0">
              <a:spcBef>
                <a:spcPts val="0"/>
              </a:spcBef>
              <a:buNone/>
            </a:pPr>
            <a:endParaRPr lang="en-US"/>
          </a:p>
          <a:p>
            <a:pPr marL="345440" indent="-345440"/>
            <a:endParaRPr lang="en-US">
              <a:cs typeface="Arial"/>
            </a:endParaRPr>
          </a:p>
        </p:txBody>
      </p:sp>
      <p:graphicFrame>
        <p:nvGraphicFramePr>
          <p:cNvPr id="3" name="Table 4">
            <a:extLst>
              <a:ext uri="{FF2B5EF4-FFF2-40B4-BE49-F238E27FC236}">
                <a16:creationId xmlns:a16="http://schemas.microsoft.com/office/drawing/2014/main" id="{DAD7F339-ADE5-442F-BD94-AF3A3C925E4D}"/>
              </a:ext>
            </a:extLst>
          </p:cNvPr>
          <p:cNvGraphicFramePr>
            <a:graphicFrameLocks noGrp="1"/>
          </p:cNvGraphicFramePr>
          <p:nvPr>
            <p:extLst>
              <p:ext uri="{D42A27DB-BD31-4B8C-83A1-F6EECF244321}">
                <p14:modId xmlns:p14="http://schemas.microsoft.com/office/powerpoint/2010/main" val="4009664482"/>
              </p:ext>
            </p:extLst>
          </p:nvPr>
        </p:nvGraphicFramePr>
        <p:xfrm>
          <a:off x="312474" y="2532690"/>
          <a:ext cx="8744000" cy="2915638"/>
        </p:xfrm>
        <a:graphic>
          <a:graphicData uri="http://schemas.openxmlformats.org/drawingml/2006/table">
            <a:tbl>
              <a:tblPr firstRow="1" bandRow="1">
                <a:tableStyleId>{5C22544A-7EE6-4342-B048-85BDC9FD1C3A}</a:tableStyleId>
              </a:tblPr>
              <a:tblGrid>
                <a:gridCol w="1871999">
                  <a:extLst>
                    <a:ext uri="{9D8B030D-6E8A-4147-A177-3AD203B41FA5}">
                      <a16:colId xmlns:a16="http://schemas.microsoft.com/office/drawing/2014/main" val="4253962307"/>
                    </a:ext>
                  </a:extLst>
                </a:gridCol>
                <a:gridCol w="6872001">
                  <a:extLst>
                    <a:ext uri="{9D8B030D-6E8A-4147-A177-3AD203B41FA5}">
                      <a16:colId xmlns:a16="http://schemas.microsoft.com/office/drawing/2014/main" val="1973661409"/>
                    </a:ext>
                  </a:extLst>
                </a:gridCol>
              </a:tblGrid>
              <a:tr h="443753">
                <a:tc>
                  <a:txBody>
                    <a:bodyPr/>
                    <a:lstStyle/>
                    <a:p>
                      <a:r>
                        <a:rPr lang="en-US">
                          <a:latin typeface="Calibri"/>
                        </a:rPr>
                        <a:t>Device</a:t>
                      </a:r>
                    </a:p>
                  </a:txBody>
                  <a:tcPr/>
                </a:tc>
                <a:tc>
                  <a:txBody>
                    <a:bodyPr/>
                    <a:lstStyle/>
                    <a:p>
                      <a:r>
                        <a:rPr lang="en-US">
                          <a:latin typeface="Calibri"/>
                        </a:rPr>
                        <a:t>Supported OS Versions</a:t>
                      </a:r>
                    </a:p>
                  </a:txBody>
                  <a:tcPr/>
                </a:tc>
                <a:extLst>
                  <a:ext uri="{0D108BD9-81ED-4DB2-BD59-A6C34878D82A}">
                    <a16:rowId xmlns:a16="http://schemas.microsoft.com/office/drawing/2014/main" val="1906762896"/>
                  </a:ext>
                </a:extLst>
              </a:tr>
              <a:tr h="870102">
                <a:tc>
                  <a:txBody>
                    <a:bodyPr/>
                    <a:lstStyle/>
                    <a:p>
                      <a:r>
                        <a:rPr lang="en-US">
                          <a:latin typeface="Calibri"/>
                        </a:rPr>
                        <a:t>Windows PC</a:t>
                      </a:r>
                    </a:p>
                  </a:txBody>
                  <a:tcPr/>
                </a:tc>
                <a:tc>
                  <a:txBody>
                    <a:bodyPr/>
                    <a:lstStyle/>
                    <a:p>
                      <a:r>
                        <a:rPr lang="en-US" b="1">
                          <a:latin typeface="Calibri"/>
                        </a:rPr>
                        <a:t>Windows 10:</a:t>
                      </a:r>
                      <a:r>
                        <a:rPr lang="en-US">
                          <a:latin typeface="Calibri"/>
                        </a:rPr>
                        <a:t> Versions 21H2 and 22H2</a:t>
                      </a:r>
                    </a:p>
                    <a:p>
                      <a:pPr lvl="0">
                        <a:buNone/>
                      </a:pPr>
                      <a:r>
                        <a:rPr lang="en-US" b="1">
                          <a:latin typeface="Calibri"/>
                        </a:rPr>
                        <a:t>Windows 11:</a:t>
                      </a:r>
                      <a:r>
                        <a:rPr lang="en-US">
                          <a:latin typeface="Calibri"/>
                        </a:rPr>
                        <a:t> Versions 21H2, 22H2, and 23H2</a:t>
                      </a:r>
                    </a:p>
                    <a:p>
                      <a:pPr lvl="0">
                        <a:buNone/>
                      </a:pPr>
                      <a:r>
                        <a:rPr lang="en-US">
                          <a:highlight>
                            <a:srgbClr val="FFFF00"/>
                          </a:highlight>
                          <a:latin typeface="Calibri"/>
                        </a:rPr>
                        <a:t>NOT Supported: Windows 10S, 11S, 11 SE</a:t>
                      </a:r>
                    </a:p>
                  </a:txBody>
                  <a:tcPr/>
                </a:tc>
                <a:extLst>
                  <a:ext uri="{0D108BD9-81ED-4DB2-BD59-A6C34878D82A}">
                    <a16:rowId xmlns:a16="http://schemas.microsoft.com/office/drawing/2014/main" val="4117462916"/>
                  </a:ext>
                </a:extLst>
              </a:tr>
              <a:tr h="443753">
                <a:tc>
                  <a:txBody>
                    <a:bodyPr/>
                    <a:lstStyle/>
                    <a:p>
                      <a:r>
                        <a:rPr lang="en-US">
                          <a:latin typeface="Calibri"/>
                        </a:rPr>
                        <a:t>Mac OS</a:t>
                      </a:r>
                    </a:p>
                  </a:txBody>
                  <a:tcPr/>
                </a:tc>
                <a:tc>
                  <a:txBody>
                    <a:bodyPr/>
                    <a:lstStyle/>
                    <a:p>
                      <a:r>
                        <a:rPr lang="en-US">
                          <a:latin typeface="Calibri"/>
                        </a:rPr>
                        <a:t>13 and 14</a:t>
                      </a:r>
                    </a:p>
                  </a:txBody>
                  <a:tcPr/>
                </a:tc>
                <a:extLst>
                  <a:ext uri="{0D108BD9-81ED-4DB2-BD59-A6C34878D82A}">
                    <a16:rowId xmlns:a16="http://schemas.microsoft.com/office/drawing/2014/main" val="1946266861"/>
                  </a:ext>
                </a:extLst>
              </a:tr>
              <a:tr h="669979">
                <a:tc>
                  <a:txBody>
                    <a:bodyPr/>
                    <a:lstStyle/>
                    <a:p>
                      <a:r>
                        <a:rPr lang="en-US">
                          <a:latin typeface="Calibri"/>
                        </a:rPr>
                        <a:t>Chromebook</a:t>
                      </a:r>
                    </a:p>
                  </a:txBody>
                  <a:tcPr/>
                </a:tc>
                <a:tc>
                  <a:txBody>
                    <a:bodyPr/>
                    <a:lstStyle/>
                    <a:p>
                      <a:r>
                        <a:rPr lang="en-US">
                          <a:latin typeface="Calibri"/>
                        </a:rPr>
                        <a:t>Release Channel Only – version 119 or later</a:t>
                      </a:r>
                    </a:p>
                  </a:txBody>
                  <a:tcPr/>
                </a:tc>
                <a:extLst>
                  <a:ext uri="{0D108BD9-81ED-4DB2-BD59-A6C34878D82A}">
                    <a16:rowId xmlns:a16="http://schemas.microsoft.com/office/drawing/2014/main" val="1739258881"/>
                  </a:ext>
                </a:extLst>
              </a:tr>
              <a:tr h="443753">
                <a:tc>
                  <a:txBody>
                    <a:bodyPr/>
                    <a:lstStyle/>
                    <a:p>
                      <a:r>
                        <a:rPr lang="en-US">
                          <a:latin typeface="Calibri"/>
                        </a:rPr>
                        <a:t>iPads</a:t>
                      </a:r>
                    </a:p>
                  </a:txBody>
                  <a:tcPr/>
                </a:tc>
                <a:tc>
                  <a:txBody>
                    <a:bodyPr/>
                    <a:lstStyle/>
                    <a:p>
                      <a:r>
                        <a:rPr lang="en-US">
                          <a:latin typeface="Calibri"/>
                        </a:rPr>
                        <a:t>iOS 16 and 17</a:t>
                      </a:r>
                    </a:p>
                  </a:txBody>
                  <a:tcPr/>
                </a:tc>
                <a:extLst>
                  <a:ext uri="{0D108BD9-81ED-4DB2-BD59-A6C34878D82A}">
                    <a16:rowId xmlns:a16="http://schemas.microsoft.com/office/drawing/2014/main" val="2307042103"/>
                  </a:ext>
                </a:extLst>
              </a:tr>
            </a:tbl>
          </a:graphicData>
        </a:graphic>
      </p:graphicFrame>
      <p:pic>
        <p:nvPicPr>
          <p:cNvPr id="8" name="Picture 1">
            <a:extLst>
              <a:ext uri="{FF2B5EF4-FFF2-40B4-BE49-F238E27FC236}">
                <a16:creationId xmlns:a16="http://schemas.microsoft.com/office/drawing/2014/main" id="{45214B3B-7707-44F9-990F-91A4DCF01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612" y="1305529"/>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95002E-C181-4353-9DF4-437A970794E8}"/>
              </a:ext>
            </a:extLst>
          </p:cNvPr>
          <p:cNvSpPr txBox="1"/>
          <p:nvPr/>
        </p:nvSpPr>
        <p:spPr>
          <a:xfrm>
            <a:off x="2284528" y="1249732"/>
            <a:ext cx="4572000" cy="369332"/>
          </a:xfrm>
          <a:prstGeom prst="rect">
            <a:avLst/>
          </a:prstGeom>
          <a:noFill/>
        </p:spPr>
        <p:txBody>
          <a:bodyPr wrap="square" lIns="91440" tIns="45720" rIns="91440" bIns="45720" anchor="t">
            <a:spAutoFit/>
          </a:bodyPr>
          <a:lstStyle/>
          <a:p>
            <a:r>
              <a:rPr lang="en-US" sz="1800" b="1">
                <a:latin typeface="Calibri"/>
                <a:cs typeface="Arial"/>
              </a:rPr>
              <a:t>NWEA State Solutions Secure Browser</a:t>
            </a:r>
            <a:endParaRPr lang="en-US" b="1">
              <a:latin typeface="Calibri"/>
            </a:endParaRPr>
          </a:p>
        </p:txBody>
      </p:sp>
    </p:spTree>
    <p:custDataLst>
      <p:tags r:id="rId1"/>
    </p:custDataLst>
    <p:extLst>
      <p:ext uri="{BB962C8B-B14F-4D97-AF65-F5344CB8AC3E}">
        <p14:creationId xmlns:p14="http://schemas.microsoft.com/office/powerpoint/2010/main" val="303704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0" lvl="1" indent="0">
              <a:spcBef>
                <a:spcPts val="1000"/>
              </a:spcBef>
              <a:buNone/>
            </a:pPr>
            <a:r>
              <a:rPr lang="en-US" sz="1800" i="1" dirty="0">
                <a:latin typeface="Calibri"/>
                <a:cs typeface="Calibri"/>
              </a:rPr>
              <a:t>Primary Duties:</a:t>
            </a:r>
          </a:p>
          <a:p>
            <a:pPr marL="342900" lvl="1" indent="-342900">
              <a:lnSpc>
                <a:spcPct val="108000"/>
              </a:lnSpc>
              <a:spcBef>
                <a:spcPts val="1000"/>
              </a:spcBef>
              <a:buFont typeface="Arial"/>
              <a:buChar char="•"/>
            </a:pPr>
            <a:r>
              <a:rPr lang="en-US" sz="1800" dirty="0">
                <a:latin typeface="Calibri"/>
                <a:cs typeface="Calibri"/>
              </a:rPr>
              <a:t>Develop a scheduling plan for the testing window including proctors.</a:t>
            </a:r>
          </a:p>
          <a:p>
            <a:pPr marL="342900" lvl="1" indent="-342900">
              <a:lnSpc>
                <a:spcPct val="108000"/>
              </a:lnSpc>
              <a:spcBef>
                <a:spcPts val="1000"/>
              </a:spcBef>
              <a:buFont typeface="Arial"/>
              <a:buChar char="•"/>
            </a:pPr>
            <a:r>
              <a:rPr lang="en-US" sz="1800" dirty="0">
                <a:latin typeface="Calibri"/>
                <a:cs typeface="Calibri"/>
              </a:rPr>
              <a:t>If Option 1 is used, Verify student rostering – Attending Location.</a:t>
            </a:r>
          </a:p>
          <a:p>
            <a:pPr marL="342900" lvl="1" indent="-342900">
              <a:lnSpc>
                <a:spcPct val="108000"/>
              </a:lnSpc>
              <a:spcBef>
                <a:spcPts val="1000"/>
              </a:spcBef>
              <a:buFont typeface="Arial"/>
              <a:buChar char="•"/>
            </a:pPr>
            <a:r>
              <a:rPr lang="en-US" sz="1800" dirty="0">
                <a:latin typeface="Calibri"/>
                <a:cs typeface="Calibri"/>
              </a:rPr>
              <a:t>Print test tickets if Option 1 is used.</a:t>
            </a:r>
          </a:p>
          <a:p>
            <a:pPr marL="342900" lvl="1" indent="-342900">
              <a:lnSpc>
                <a:spcPct val="108000"/>
              </a:lnSpc>
              <a:spcBef>
                <a:spcPts val="1000"/>
              </a:spcBef>
              <a:buFont typeface="Arial"/>
              <a:buChar char="•"/>
            </a:pPr>
            <a:r>
              <a:rPr lang="en-US" sz="1800" dirty="0">
                <a:latin typeface="Calibri"/>
                <a:cs typeface="Calibri"/>
              </a:rPr>
              <a:t>Update accommodations if needed, after verifying with the resident district.</a:t>
            </a:r>
          </a:p>
          <a:p>
            <a:pPr marL="342900" lvl="1" indent="-342900">
              <a:lnSpc>
                <a:spcPct val="108000"/>
              </a:lnSpc>
              <a:spcBef>
                <a:spcPts val="1000"/>
              </a:spcBef>
              <a:buFont typeface="Arial"/>
              <a:buChar char="•"/>
            </a:pPr>
            <a:r>
              <a:rPr lang="en-US" sz="1800" dirty="0">
                <a:latin typeface="Calibri"/>
                <a:cs typeface="Calibri"/>
              </a:rPr>
              <a:t>Secure handling of test materials.</a:t>
            </a:r>
          </a:p>
          <a:p>
            <a:pPr marL="342900" lvl="1" indent="-342900">
              <a:lnSpc>
                <a:spcPct val="108000"/>
              </a:lnSpc>
              <a:spcBef>
                <a:spcPts val="1000"/>
              </a:spcBef>
              <a:buFont typeface="Arial"/>
              <a:buChar char="•"/>
            </a:pPr>
            <a:r>
              <a:rPr lang="en-US" sz="1800" dirty="0">
                <a:latin typeface="Calibri"/>
                <a:cs typeface="Calibri"/>
              </a:rPr>
              <a:t>Coordination of test proctors.</a:t>
            </a:r>
          </a:p>
          <a:p>
            <a:pPr marL="342900" lvl="1" indent="-342900">
              <a:lnSpc>
                <a:spcPct val="108000"/>
              </a:lnSpc>
              <a:spcBef>
                <a:spcPts val="1000"/>
              </a:spcBef>
              <a:buFont typeface="Arial"/>
              <a:buChar char="•"/>
            </a:pPr>
            <a:r>
              <a:rPr lang="en-US" sz="1800" dirty="0">
                <a:latin typeface="Calibri"/>
                <a:cs typeface="Calibri"/>
              </a:rPr>
              <a:t>Monitor Student Testing Progress.</a:t>
            </a:r>
          </a:p>
          <a:p>
            <a:pPr marL="342900" lvl="1" indent="-342900">
              <a:lnSpc>
                <a:spcPct val="108000"/>
              </a:lnSpc>
              <a:spcBef>
                <a:spcPts val="1000"/>
              </a:spcBef>
              <a:buFont typeface="Arial"/>
              <a:buChar char="•"/>
            </a:pPr>
            <a:r>
              <a:rPr lang="en-US" sz="1800" dirty="0">
                <a:latin typeface="Calibri"/>
                <a:cs typeface="Calibri"/>
              </a:rPr>
              <a:t>Create make-up test sessions.</a:t>
            </a:r>
          </a:p>
        </p:txBody>
      </p:sp>
      <p:sp>
        <p:nvSpPr>
          <p:cNvPr id="3" name="Title 2"/>
          <p:cNvSpPr>
            <a:spLocks noGrp="1"/>
          </p:cNvSpPr>
          <p:nvPr>
            <p:ph type="title"/>
          </p:nvPr>
        </p:nvSpPr>
        <p:spPr/>
        <p:txBody>
          <a:bodyPr/>
          <a:lstStyle/>
          <a:p>
            <a:pPr algn="l"/>
            <a:r>
              <a:rPr lang="en-US" dirty="0">
                <a:latin typeface="Calibri"/>
                <a:cs typeface="Calibri"/>
              </a:rPr>
              <a:t>External Program - School Assessment Coordinators</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b="0" dirty="0">
                <a:solidFill>
                  <a:schemeClr val="bg1"/>
                </a:solidFill>
                <a:latin typeface="Calibri"/>
                <a:cs typeface="Calibri"/>
              </a:rPr>
              <a:t>EXTERNAL PROGRAMS</a:t>
            </a:r>
          </a:p>
          <a:p>
            <a:r>
              <a:rPr lang="en-US" sz="3200" b="0" dirty="0">
                <a:solidFill>
                  <a:schemeClr val="bg1"/>
                </a:solidFill>
                <a:latin typeface="Calibri"/>
                <a:cs typeface="Calibri"/>
              </a:rPr>
              <a:t>Assessment Management</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383539"/>
            <a:ext cx="2814962" cy="896650"/>
          </a:xfrm>
        </p:spPr>
        <p:txBody>
          <a:bodyPr/>
          <a:lstStyle/>
          <a:p>
            <a:r>
              <a:rPr lang="en-US" dirty="0">
                <a:latin typeface="Calibri"/>
                <a:cs typeface="Calibri"/>
              </a:rPr>
              <a:t>Serve as single points of contact for resident districts and are responsible for coordinating the testing activities within their external programs.</a:t>
            </a:r>
          </a:p>
        </p:txBody>
      </p:sp>
      <p:sp>
        <p:nvSpPr>
          <p:cNvPr id="9" name="TextBox 8">
            <a:extLst>
              <a:ext uri="{FF2B5EF4-FFF2-40B4-BE49-F238E27FC236}">
                <a16:creationId xmlns:a16="http://schemas.microsoft.com/office/drawing/2014/main" id="{8951BE1E-DD79-4A06-85F0-F1493DE7C676}"/>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Tree>
    <p:extLst>
      <p:ext uri="{BB962C8B-B14F-4D97-AF65-F5344CB8AC3E}">
        <p14:creationId xmlns:p14="http://schemas.microsoft.com/office/powerpoint/2010/main" val="2187487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285750" lvl="1">
              <a:lnSpc>
                <a:spcPct val="108000"/>
              </a:lnSpc>
              <a:spcBef>
                <a:spcPts val="1000"/>
              </a:spcBef>
              <a:buFont typeface="Arial" panose="020B0604020202020204" pitchFamily="34" charset="0"/>
              <a:buChar char="•"/>
            </a:pPr>
            <a:r>
              <a:rPr lang="en-US" sz="1800" dirty="0">
                <a:latin typeface="Calibri"/>
                <a:cs typeface="Calibri"/>
              </a:rPr>
              <a:t>Prepare the testing environment including providing scratch paper.</a:t>
            </a:r>
          </a:p>
          <a:p>
            <a:pPr marL="285750" lvl="1">
              <a:lnSpc>
                <a:spcPct val="108000"/>
              </a:lnSpc>
              <a:spcBef>
                <a:spcPts val="1000"/>
              </a:spcBef>
              <a:buFont typeface="Arial" panose="020B0604020202020204" pitchFamily="34" charset="0"/>
              <a:buChar char="•"/>
            </a:pPr>
            <a:r>
              <a:rPr lang="en-US" sz="1800" dirty="0">
                <a:latin typeface="Calibri"/>
                <a:cs typeface="Calibri"/>
              </a:rPr>
              <a:t>Ensure approved accommodations are provided during testing.</a:t>
            </a:r>
          </a:p>
          <a:p>
            <a:pPr marL="285750" lvl="1">
              <a:lnSpc>
                <a:spcPct val="108000"/>
              </a:lnSpc>
              <a:spcBef>
                <a:spcPts val="1000"/>
              </a:spcBef>
              <a:buFont typeface="Arial" panose="020B0604020202020204" pitchFamily="34" charset="0"/>
              <a:buChar char="•"/>
            </a:pPr>
            <a:r>
              <a:rPr lang="en-US" sz="1800" dirty="0">
                <a:latin typeface="Calibri"/>
                <a:cs typeface="Calibri"/>
              </a:rPr>
              <a:t>Distribute Student Test Tickets.</a:t>
            </a:r>
          </a:p>
          <a:p>
            <a:pPr marL="285750" lvl="1">
              <a:lnSpc>
                <a:spcPct val="108000"/>
              </a:lnSpc>
              <a:spcBef>
                <a:spcPts val="1000"/>
              </a:spcBef>
              <a:buFont typeface="Arial" panose="020B0604020202020204" pitchFamily="34" charset="0"/>
              <a:buChar char="•"/>
            </a:pPr>
            <a:r>
              <a:rPr lang="en-US" sz="1800" dirty="0">
                <a:latin typeface="Calibri"/>
                <a:cs typeface="Calibri"/>
              </a:rPr>
              <a:t>Monitor the test session to ensure a secure and productive test setting.</a:t>
            </a:r>
          </a:p>
          <a:p>
            <a:pPr marL="285750" lvl="1">
              <a:lnSpc>
                <a:spcPct val="108000"/>
              </a:lnSpc>
              <a:spcBef>
                <a:spcPts val="1000"/>
              </a:spcBef>
              <a:buFont typeface="Arial" panose="020B0604020202020204" pitchFamily="34" charset="0"/>
              <a:buChar char="•"/>
            </a:pPr>
            <a:r>
              <a:rPr lang="en-US" sz="1800" dirty="0">
                <a:latin typeface="Calibri"/>
                <a:cs typeface="Calibri"/>
              </a:rPr>
              <a:t>Adhere to all security requirements.</a:t>
            </a:r>
          </a:p>
          <a:p>
            <a:pPr marL="285750" lvl="1">
              <a:lnSpc>
                <a:spcPct val="108000"/>
              </a:lnSpc>
              <a:spcBef>
                <a:spcPts val="1000"/>
              </a:spcBef>
              <a:buFont typeface="Arial" panose="020B0604020202020204" pitchFamily="34" charset="0"/>
              <a:buChar char="•"/>
            </a:pPr>
            <a:r>
              <a:rPr lang="en-US" sz="1800" dirty="0">
                <a:latin typeface="Calibri"/>
                <a:cs typeface="Calibri"/>
              </a:rPr>
              <a:t>Return all test materials when testing is complete.</a:t>
            </a:r>
          </a:p>
          <a:p>
            <a:pPr marL="285750" lvl="1">
              <a:lnSpc>
                <a:spcPct val="108000"/>
              </a:lnSpc>
              <a:spcBef>
                <a:spcPts val="1000"/>
              </a:spcBef>
              <a:buFont typeface="Arial" panose="020B0604020202020204" pitchFamily="34" charset="0"/>
              <a:buChar char="•"/>
            </a:pPr>
            <a:endParaRPr lang="en-US" sz="1800"/>
          </a:p>
        </p:txBody>
      </p:sp>
      <p:sp>
        <p:nvSpPr>
          <p:cNvPr id="3" name="Title 2"/>
          <p:cNvSpPr>
            <a:spLocks noGrp="1"/>
          </p:cNvSpPr>
          <p:nvPr>
            <p:ph type="title"/>
          </p:nvPr>
        </p:nvSpPr>
        <p:spPr/>
        <p:txBody>
          <a:bodyPr/>
          <a:lstStyle/>
          <a:p>
            <a:pPr algn="l"/>
            <a:r>
              <a:rPr lang="en-US" dirty="0">
                <a:latin typeface="Calibri"/>
                <a:cs typeface="Calibri"/>
              </a:rPr>
              <a:t>Proctor Role</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b="0" dirty="0">
                <a:solidFill>
                  <a:schemeClr val="bg1"/>
                </a:solidFill>
                <a:latin typeface="Calibri"/>
                <a:cs typeface="Calibri"/>
              </a:rPr>
              <a:t>EXTERNAL PROGRAMS</a:t>
            </a:r>
          </a:p>
          <a:p>
            <a:r>
              <a:rPr lang="en-US" sz="3200" b="0" dirty="0">
                <a:solidFill>
                  <a:schemeClr val="bg1"/>
                </a:solidFill>
                <a:latin typeface="Calibri"/>
                <a:cs typeface="Calibri"/>
              </a:rPr>
              <a:t>Proctor Responsibilities</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042470"/>
            <a:ext cx="2814962" cy="896650"/>
          </a:xfrm>
        </p:spPr>
        <p:txBody>
          <a:bodyPr/>
          <a:lstStyle/>
          <a:p>
            <a:r>
              <a:rPr lang="en-US" sz="1600" dirty="0">
                <a:latin typeface="Calibri"/>
                <a:cs typeface="Calibri"/>
              </a:rPr>
              <a:t>Start and manage testing as outlined in the Test Administration Manual</a:t>
            </a: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
        <p:nvSpPr>
          <p:cNvPr id="12" name="TextBox 11">
            <a:extLst>
              <a:ext uri="{FF2B5EF4-FFF2-40B4-BE49-F238E27FC236}">
                <a16:creationId xmlns:a16="http://schemas.microsoft.com/office/drawing/2014/main" id="{7AB8BBF0-BAF3-472E-9D73-0968BE895C0B}"/>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spTree>
    <p:extLst>
      <p:ext uri="{BB962C8B-B14F-4D97-AF65-F5344CB8AC3E}">
        <p14:creationId xmlns:p14="http://schemas.microsoft.com/office/powerpoint/2010/main" val="2443235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dirty="0">
                <a:latin typeface="Calibri"/>
                <a:cs typeface="Calibri"/>
              </a:rPr>
              <a:t>Preparing for Testing</a:t>
            </a:r>
          </a:p>
        </p:txBody>
      </p:sp>
    </p:spTree>
    <p:custDataLst>
      <p:tags r:id="rId1"/>
    </p:custDataLst>
    <p:extLst>
      <p:ext uri="{BB962C8B-B14F-4D97-AF65-F5344CB8AC3E}">
        <p14:creationId xmlns:p14="http://schemas.microsoft.com/office/powerpoint/2010/main" val="29695644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200" dirty="0">
                <a:solidFill>
                  <a:schemeClr val="bg1"/>
                </a:solidFill>
                <a:latin typeface="Calibri"/>
                <a:cs typeface="Calibri"/>
              </a:rPr>
              <a:t>Preparing for </a:t>
            </a:r>
            <a:br>
              <a:rPr lang="en-US" sz="3200" dirty="0">
                <a:latin typeface="Calibri"/>
              </a:rPr>
            </a:br>
            <a:r>
              <a:rPr lang="en-US" sz="3200" dirty="0">
                <a:solidFill>
                  <a:schemeClr val="bg1"/>
                </a:solidFill>
                <a:latin typeface="Calibri"/>
                <a:cs typeface="Calibri"/>
              </a:rPr>
              <a:t>NSCAS Assessments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dirty="0">
                <a:latin typeface="Calibri"/>
                <a:cs typeface="Calibri"/>
              </a:rPr>
              <a:t>Review technical requirements for NSCAS Testing.</a:t>
            </a:r>
            <a:endParaRPr lang="en-US" dirty="0">
              <a:latin typeface="Calibri"/>
              <a:cs typeface="Calibri"/>
            </a:endParaRPr>
          </a:p>
          <a:p>
            <a:pPr marL="345440" indent="-345440"/>
            <a:r>
              <a:rPr lang="en-US" sz="2000" dirty="0">
                <a:latin typeface="Calibri"/>
                <a:cs typeface="Calibri"/>
              </a:rPr>
              <a:t>Download new NWEA State Solution Secure Browser.</a:t>
            </a:r>
          </a:p>
          <a:p>
            <a:pPr marL="345440" indent="-345440"/>
            <a:r>
              <a:rPr lang="en-US" sz="1800" dirty="0">
                <a:latin typeface="Calibri"/>
                <a:cs typeface="Calibri"/>
              </a:rPr>
              <a:t>Uninstall previous version before install.</a:t>
            </a:r>
          </a:p>
          <a:p>
            <a:pPr marL="346075" indent="-346075"/>
            <a:r>
              <a:rPr lang="en-US" sz="2000" dirty="0">
                <a:latin typeface="Calibri"/>
                <a:cs typeface="Calibri"/>
              </a:rPr>
              <a:t>Review NDE guidelines for accessibility and identify individual students in need of specific accommodations.</a:t>
            </a:r>
          </a:p>
          <a:p>
            <a:r>
              <a:rPr lang="en-US" sz="2000" dirty="0">
                <a:latin typeface="Calibri"/>
                <a:cs typeface="Calibri"/>
              </a:rPr>
              <a:t>Review scheduling guidance from NDE.</a:t>
            </a:r>
          </a:p>
          <a:p>
            <a:pPr marL="346075" indent="-346075"/>
            <a:r>
              <a:rPr lang="en-US" sz="2000" dirty="0">
                <a:latin typeface="Calibri"/>
                <a:cs typeface="Calibri"/>
              </a:rPr>
              <a:t>Review NDE Test Security Manual.</a:t>
            </a:r>
          </a:p>
          <a:p>
            <a:pPr marL="346075" indent="-346075"/>
            <a:endParaRPr lang="en-US" sz="2000">
              <a:cs typeface="Arial"/>
            </a:endParaRPr>
          </a:p>
          <a:p>
            <a:pPr marL="346075" indent="-346075"/>
            <a:endParaRPr lang="en-US" sz="2000">
              <a:cs typeface="Arial"/>
            </a:endParaRPr>
          </a:p>
          <a:p>
            <a:pPr marL="0" indent="0">
              <a:buNone/>
            </a:pPr>
            <a:endParaRPr lang="en-US" sz="2000">
              <a:highlight>
                <a:srgbClr val="FFFF00"/>
              </a:highlight>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0E7FDE5-49AA-4661-A758-17CD48630D15}"/>
              </a:ext>
            </a:extLst>
          </p:cNvPr>
          <p:cNvSpPr/>
          <p:nvPr/>
        </p:nvSpPr>
        <p:spPr>
          <a:xfrm>
            <a:off x="765603" y="5720888"/>
            <a:ext cx="8579457" cy="338554"/>
          </a:xfrm>
          <a:prstGeom prst="rect">
            <a:avLst/>
          </a:prstGeom>
        </p:spPr>
        <p:txBody>
          <a:bodyPr wrap="square" lIns="91440" tIns="45720" rIns="91440" bIns="45720" anchor="t">
            <a:spAutoFit/>
          </a:bodyPr>
          <a:lstStyle/>
          <a:p>
            <a:endParaRPr lang="en-US" sz="1600" i="1">
              <a:solidFill>
                <a:srgbClr val="1F1646"/>
              </a:solidFill>
              <a:highlight>
                <a:srgbClr val="FFFF00"/>
              </a:highlight>
            </a:endParaRPr>
          </a:p>
        </p:txBody>
      </p:sp>
    </p:spTree>
    <p:custDataLst>
      <p:tags r:id="rId1"/>
    </p:custDataLst>
    <p:extLst>
      <p:ext uri="{BB962C8B-B14F-4D97-AF65-F5344CB8AC3E}">
        <p14:creationId xmlns:p14="http://schemas.microsoft.com/office/powerpoint/2010/main" val="2319282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200" dirty="0">
                <a:solidFill>
                  <a:schemeClr val="bg1"/>
                </a:solidFill>
                <a:latin typeface="Calibri"/>
                <a:cs typeface="Calibri"/>
              </a:rPr>
              <a:t>Suggestions for a </a:t>
            </a:r>
            <a:br>
              <a:rPr lang="en-US" sz="3200" dirty="0">
                <a:latin typeface="Calibri"/>
              </a:rPr>
            </a:br>
            <a:r>
              <a:rPr lang="en-US" sz="3200" dirty="0">
                <a:solidFill>
                  <a:schemeClr val="bg1"/>
                </a:solidFill>
                <a:latin typeface="Calibri"/>
                <a:cs typeface="Calibri"/>
              </a:rPr>
              <a:t>Smooth Testing Experience</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400" dirty="0">
                <a:latin typeface="Calibri"/>
                <a:cs typeface="Calibri"/>
              </a:rPr>
              <a:t>Enable audio on devices used for TTS &amp; provide headphones.</a:t>
            </a:r>
          </a:p>
          <a:p>
            <a:pPr marL="345440" indent="-345440"/>
            <a:r>
              <a:rPr lang="en-US" sz="2400" dirty="0">
                <a:latin typeface="Calibri"/>
                <a:cs typeface="Calibri"/>
              </a:rPr>
              <a:t>Ensure all students have appropriate accessibility feature assigned, as needed.</a:t>
            </a:r>
          </a:p>
          <a:p>
            <a:pPr marL="345440" indent="-345440"/>
            <a:r>
              <a:rPr lang="en-US" sz="2400" dirty="0">
                <a:latin typeface="Calibri"/>
                <a:cs typeface="Calibri"/>
              </a:rPr>
              <a:t>Validate school proctor rights have been assigned. </a:t>
            </a:r>
          </a:p>
          <a:p>
            <a:pPr marL="345440" indent="-345440"/>
            <a:r>
              <a:rPr lang="en-US" sz="2400" dirty="0">
                <a:latin typeface="Calibri"/>
                <a:cs typeface="Arial"/>
              </a:rPr>
              <a:t>Use the </a:t>
            </a:r>
            <a:r>
              <a:rPr lang="en-US" sz="2400" dirty="0">
                <a:latin typeface="Calibri"/>
                <a:ea typeface="+mn-lt"/>
                <a:cs typeface="+mn-lt"/>
              </a:rPr>
              <a:t>Manage Online Testing </a:t>
            </a:r>
            <a:r>
              <a:rPr lang="en-US" sz="2400" dirty="0">
                <a:latin typeface="Calibri"/>
                <a:cs typeface="Arial"/>
              </a:rPr>
              <a:t>Dashboard to monitor testing progress throughout the test window. </a:t>
            </a:r>
          </a:p>
          <a:p>
            <a:pPr marL="345440" indent="-345440"/>
            <a:r>
              <a:rPr lang="en-US" sz="2400" dirty="0">
                <a:latin typeface="Calibri"/>
                <a:cs typeface="Arial"/>
              </a:rPr>
              <a:t>Refresh Manage Online Testing </a:t>
            </a:r>
            <a:r>
              <a:rPr lang="en-US" sz="2400" dirty="0">
                <a:latin typeface="Calibri"/>
                <a:ea typeface="+mn-lt"/>
                <a:cs typeface="+mn-lt"/>
              </a:rPr>
              <a:t>Dashboard to see updated information.</a:t>
            </a:r>
            <a:endParaRPr lang="en-US" sz="2400" dirty="0">
              <a:latin typeface="Calibri"/>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179429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05" y="280549"/>
            <a:ext cx="8118591" cy="486099"/>
          </a:xfrm>
        </p:spPr>
        <p:txBody>
          <a:bodyPr>
            <a:noAutofit/>
          </a:bodyPr>
          <a:lstStyle/>
          <a:p>
            <a:r>
              <a:rPr lang="en-US" sz="3200" dirty="0">
                <a:solidFill>
                  <a:schemeClr val="bg1"/>
                </a:solidFill>
                <a:latin typeface="Calibri"/>
                <a:cs typeface="Calibri"/>
              </a:rPr>
              <a:t>NSCAS Assessment  – </a:t>
            </a:r>
            <a:br>
              <a:rPr lang="en-US" sz="3200" dirty="0">
                <a:latin typeface="Calibri"/>
              </a:rPr>
            </a:br>
            <a:r>
              <a:rPr lang="en-US" sz="3200" dirty="0">
                <a:solidFill>
                  <a:schemeClr val="bg1"/>
                </a:solidFill>
                <a:latin typeface="Calibri"/>
                <a:cs typeface="Calibri"/>
              </a:rPr>
              <a:t>Resources</a:t>
            </a:r>
            <a:r>
              <a:rPr lang="en-US" sz="3200" dirty="0">
                <a:solidFill>
                  <a:schemeClr val="bg1"/>
                </a:solidFill>
                <a:latin typeface="Calibri"/>
                <a:cs typeface="Arial Bold"/>
              </a:rPr>
              <a:t> </a:t>
            </a:r>
            <a:endParaRPr lang="en-US" sz="3200" dirty="0">
              <a:solidFill>
                <a:schemeClr val="bg1"/>
              </a:solidFill>
              <a:latin typeface="Calibri"/>
            </a:endParaRPr>
          </a:p>
        </p:txBody>
      </p:sp>
      <p:sp>
        <p:nvSpPr>
          <p:cNvPr id="3" name="Text Placeholder 2"/>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b="1" dirty="0">
                <a:latin typeface="Calibri"/>
                <a:cs typeface="Calibri"/>
              </a:rPr>
              <a:t>Nebraska Portal-Assessment Coordinator Resources</a:t>
            </a:r>
            <a:endParaRPr lang="en-US" dirty="0">
              <a:latin typeface="Calibri"/>
              <a:cs typeface="Calibri"/>
            </a:endParaRPr>
          </a:p>
          <a:p>
            <a:pPr marL="457200" lvl="1" indent="-115570">
              <a:buNone/>
            </a:pPr>
            <a:r>
              <a:rPr lang="en-US" sz="1700" dirty="0">
                <a:latin typeface="Calibri"/>
                <a:ea typeface="+mn-lt"/>
                <a:cs typeface="+mn-lt"/>
                <a:hlinkClick r:id="rId5"/>
              </a:rPr>
              <a:t>https://nwea.force.com/nweaconnection/s/nebraska</a:t>
            </a:r>
            <a:r>
              <a:rPr lang="en-US" sz="1700" dirty="0">
                <a:latin typeface="Calibri"/>
                <a:ea typeface="+mn-lt"/>
                <a:cs typeface="+mn-lt"/>
              </a:rPr>
              <a:t> </a:t>
            </a:r>
            <a:endParaRPr lang="en-US" dirty="0">
              <a:latin typeface="Calibri"/>
              <a:ea typeface="+mn-lt"/>
              <a:cs typeface="+mn-lt"/>
            </a:endParaRPr>
          </a:p>
          <a:p>
            <a:pPr marL="604520" lvl="2" indent="0" fontAlgn="base">
              <a:buNone/>
            </a:pPr>
            <a:endParaRPr lang="en-US" sz="1800" dirty="0">
              <a:latin typeface="Calibri"/>
              <a:cs typeface="Calibri"/>
            </a:endParaRPr>
          </a:p>
          <a:p>
            <a:pPr marL="861695" lvl="2"/>
            <a:r>
              <a:rPr lang="en-US" sz="1800" dirty="0">
                <a:latin typeface="Calibri"/>
                <a:cs typeface="Calibri"/>
                <a:hlinkClick r:id="rId6"/>
              </a:rPr>
              <a:t>NSCAS Assessment Coordinator Guide</a:t>
            </a:r>
            <a:endParaRPr lang="en-US" sz="1800" dirty="0">
              <a:latin typeface="Calibri"/>
              <a:cs typeface="Calibri"/>
            </a:endParaRPr>
          </a:p>
          <a:p>
            <a:pPr marL="861695" lvl="2" fontAlgn="base"/>
            <a:r>
              <a:rPr lang="en-US" sz="1800" dirty="0">
                <a:latin typeface="Calibri"/>
                <a:cs typeface="Calibri"/>
                <a:hlinkClick r:id="rId7"/>
              </a:rPr>
              <a:t>NSCAS System and Technology Guide</a:t>
            </a:r>
            <a:endParaRPr lang="en-US" sz="1800" dirty="0">
              <a:latin typeface="Calibri"/>
              <a:cs typeface="Calibri"/>
            </a:endParaRPr>
          </a:p>
          <a:p>
            <a:pPr marL="861695" lvl="2"/>
            <a:r>
              <a:rPr lang="en-US" sz="1800" dirty="0">
                <a:latin typeface="Calibri"/>
                <a:cs typeface="Calibri"/>
                <a:hlinkClick r:id="rId8"/>
              </a:rPr>
              <a:t>NSCAS Accessibility Manual</a:t>
            </a:r>
            <a:endParaRPr lang="en-US" sz="1800" dirty="0">
              <a:latin typeface="Calibri"/>
              <a:cs typeface="Calibri"/>
            </a:endParaRPr>
          </a:p>
          <a:p>
            <a:pPr marL="861695" lvl="2"/>
            <a:r>
              <a:rPr lang="en-US" sz="1800" dirty="0">
                <a:latin typeface="Calibri"/>
                <a:cs typeface="Calibri"/>
                <a:hlinkClick r:id="rId9"/>
              </a:rPr>
              <a:t>NSCAS Growth User and Student Management Guide</a:t>
            </a:r>
            <a:endParaRPr lang="en-US" sz="1800" dirty="0">
              <a:latin typeface="Calibri"/>
              <a:cs typeface="Calibri"/>
            </a:endParaRPr>
          </a:p>
          <a:p>
            <a:pPr marL="861695" lvl="2"/>
            <a:r>
              <a:rPr lang="en-US" sz="1800" dirty="0">
                <a:latin typeface="Calibri"/>
                <a:cs typeface="Calibri"/>
                <a:hlinkClick r:id="rId10"/>
              </a:rPr>
              <a:t>NSCAS Growth Scheduling Guidance</a:t>
            </a:r>
            <a:endParaRPr lang="en-US" sz="1800" dirty="0">
              <a:latin typeface="Calibri"/>
              <a:cs typeface="Calibri"/>
            </a:endParaRPr>
          </a:p>
          <a:p>
            <a:pPr marL="861695" lvl="2"/>
            <a:r>
              <a:rPr lang="en-US" sz="1800" dirty="0">
                <a:latin typeface="Calibri"/>
                <a:cs typeface="Calibri"/>
                <a:hlinkClick r:id="rId11"/>
              </a:rPr>
              <a:t>NSCAS Growth Readiness Checklist</a:t>
            </a:r>
            <a:endParaRPr lang="en-US" sz="1800" dirty="0">
              <a:latin typeface="Calibri"/>
              <a:cs typeface="Calibri"/>
            </a:endParaRPr>
          </a:p>
          <a:p>
            <a:pPr marL="861695" lvl="2"/>
            <a:r>
              <a:rPr lang="en-US" sz="1800" dirty="0">
                <a:latin typeface="Calibri"/>
                <a:cs typeface="Arial"/>
                <a:hlinkClick r:id="rId12"/>
              </a:rPr>
              <a:t>NSCAS Growth Reports Interpretive Guide</a:t>
            </a:r>
            <a:endParaRPr lang="en-US" sz="1800" dirty="0">
              <a:latin typeface="Calibri"/>
              <a:cs typeface="Arial"/>
            </a:endParaRP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p:cNvPicPr>
            <a:picLocks noChangeAspect="1"/>
          </p:cNvPicPr>
          <p:nvPr/>
        </p:nvPicPr>
        <p:blipFill>
          <a:blip r:embed="rId13"/>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223625097"/>
      </p:ext>
    </p:extLst>
  </p:cSld>
  <p:clrMapOvr>
    <a:masterClrMapping/>
  </p:clrMapOvr>
  <p:extLst>
    <p:ext uri="{6950BFC3-D8DA-4A85-94F7-54DA5524770B}">
      <p188:commentRel xmlns:p188="http://schemas.microsoft.com/office/powerpoint/2018/8/main" r:id="rId4"/>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0190-8E5F-04FA-D795-37736951B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9BBDB-4594-D5AE-5C40-8D1C521D2181}"/>
              </a:ext>
            </a:extLst>
          </p:cNvPr>
          <p:cNvSpPr>
            <a:spLocks noGrp="1"/>
          </p:cNvSpPr>
          <p:nvPr>
            <p:ph type="title"/>
          </p:nvPr>
        </p:nvSpPr>
        <p:spPr>
          <a:xfrm>
            <a:off x="1248705" y="280549"/>
            <a:ext cx="8118591" cy="486099"/>
          </a:xfrm>
        </p:spPr>
        <p:txBody>
          <a:bodyPr>
            <a:noAutofit/>
          </a:bodyPr>
          <a:lstStyle/>
          <a:p>
            <a:r>
              <a:rPr lang="en-US" sz="3200" dirty="0">
                <a:solidFill>
                  <a:schemeClr val="bg1"/>
                </a:solidFill>
                <a:latin typeface="Calibri"/>
                <a:cs typeface="Calibri"/>
              </a:rPr>
              <a:t>NSCAS Assessment  – </a:t>
            </a:r>
            <a:br>
              <a:rPr lang="en-US" sz="3200" dirty="0">
                <a:latin typeface="Calibri"/>
              </a:rPr>
            </a:br>
            <a:r>
              <a:rPr lang="en-US" sz="3200" dirty="0">
                <a:solidFill>
                  <a:schemeClr val="bg1"/>
                </a:solidFill>
                <a:latin typeface="Calibri"/>
                <a:cs typeface="Calibri"/>
              </a:rPr>
              <a:t>Resources</a:t>
            </a:r>
            <a:r>
              <a:rPr lang="en-US" sz="3200" dirty="0">
                <a:solidFill>
                  <a:schemeClr val="bg1"/>
                </a:solidFill>
                <a:latin typeface="Calibri"/>
                <a:cs typeface="Arial Bold"/>
              </a:rPr>
              <a:t> </a:t>
            </a:r>
            <a:endParaRPr lang="en-US" sz="3200" dirty="0">
              <a:solidFill>
                <a:schemeClr val="bg1"/>
              </a:solidFill>
              <a:latin typeface="Calibri"/>
            </a:endParaRPr>
          </a:p>
        </p:txBody>
      </p:sp>
      <p:sp>
        <p:nvSpPr>
          <p:cNvPr id="3" name="Text Placeholder 2">
            <a:extLst>
              <a:ext uri="{FF2B5EF4-FFF2-40B4-BE49-F238E27FC236}">
                <a16:creationId xmlns:a16="http://schemas.microsoft.com/office/drawing/2014/main" id="{CCCB10F6-E036-64FE-9535-5874F67E676D}"/>
              </a:ext>
            </a:extLst>
          </p:cNvPr>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sz="2400" b="1" dirty="0">
                <a:latin typeface="Calibri"/>
                <a:cs typeface="Calibri"/>
              </a:rPr>
              <a:t>Assessment Portal</a:t>
            </a:r>
            <a:endParaRPr lang="en-US" sz="2400" dirty="0">
              <a:latin typeface="Calibri"/>
              <a:cs typeface="Calibri"/>
            </a:endParaRPr>
          </a:p>
          <a:p>
            <a:pPr marL="457200" lvl="1" indent="-115570">
              <a:buNone/>
            </a:pPr>
            <a:r>
              <a:rPr lang="en-US" sz="2400" dirty="0">
                <a:latin typeface="Calibri"/>
                <a:ea typeface="+mn-lt"/>
                <a:cs typeface="+mn-lt"/>
                <a:hlinkClick r:id="rId5"/>
              </a:rPr>
              <a:t>https://nwea.force.com/nweaconnection/s/nebraska</a:t>
            </a:r>
            <a:r>
              <a:rPr lang="en-US" sz="2400" dirty="0">
                <a:latin typeface="Calibri"/>
                <a:ea typeface="+mn-lt"/>
                <a:cs typeface="+mn-lt"/>
              </a:rPr>
              <a:t> </a:t>
            </a:r>
          </a:p>
          <a:p>
            <a:pPr marL="861695" lvl="2" fontAlgn="base"/>
            <a:r>
              <a:rPr lang="en-US" sz="2400" dirty="0">
                <a:latin typeface="Calibri"/>
                <a:cs typeface="Calibri"/>
                <a:hlinkClick r:id="rId6"/>
              </a:rPr>
              <a:t>Item Type Samplers</a:t>
            </a:r>
            <a:r>
              <a:rPr lang="en-US" sz="2400" dirty="0">
                <a:latin typeface="Calibri"/>
                <a:cs typeface="Calibri"/>
              </a:rPr>
              <a:t> (English and Spanish)</a:t>
            </a:r>
          </a:p>
          <a:p>
            <a:pPr marL="861695" lvl="2" fontAlgn="base"/>
            <a:r>
              <a:rPr lang="en-US" sz="2400" dirty="0">
                <a:latin typeface="Calibri"/>
                <a:cs typeface="Calibri"/>
              </a:rPr>
              <a:t>Proctor Guide (</a:t>
            </a:r>
            <a:r>
              <a:rPr lang="en-US" sz="2400" dirty="0">
                <a:latin typeface="Calibri"/>
                <a:cs typeface="Calibri"/>
                <a:hlinkClick r:id="rId7"/>
              </a:rPr>
              <a:t>English</a:t>
            </a:r>
            <a:r>
              <a:rPr lang="en-US" sz="2400" dirty="0">
                <a:latin typeface="Calibri"/>
                <a:cs typeface="Calibri"/>
              </a:rPr>
              <a:t> and </a:t>
            </a:r>
            <a:r>
              <a:rPr lang="en-US" sz="2400" dirty="0">
                <a:latin typeface="Calibri"/>
                <a:cs typeface="Calibri"/>
                <a:hlinkClick r:id="rId8"/>
              </a:rPr>
              <a:t>Spanish</a:t>
            </a:r>
            <a:r>
              <a:rPr lang="en-US" sz="2400" dirty="0">
                <a:latin typeface="Calibri"/>
                <a:cs typeface="Calibri"/>
              </a:rPr>
              <a:t>)</a:t>
            </a:r>
          </a:p>
          <a:p>
            <a:pPr marL="861695" lvl="2"/>
            <a:r>
              <a:rPr lang="en-US" sz="2400" dirty="0">
                <a:latin typeface="Calibri"/>
                <a:cs typeface="Calibri"/>
                <a:hlinkClick r:id="rId9"/>
              </a:rPr>
              <a:t>Desmos Calculator</a:t>
            </a:r>
            <a:endParaRPr lang="en-US" sz="2400" dirty="0">
              <a:latin typeface="Calibri"/>
              <a:cs typeface="Calibri"/>
            </a:endParaRPr>
          </a:p>
          <a:p>
            <a:pPr marL="861695" lvl="2" fontAlgn="base"/>
            <a:r>
              <a:rPr lang="en-US" sz="2400" dirty="0">
                <a:latin typeface="Calibri"/>
                <a:cs typeface="Calibri"/>
                <a:hlinkClick r:id="rId10"/>
              </a:rPr>
              <a:t>Online Student Tutorial Video</a:t>
            </a:r>
            <a:endParaRPr lang="en-US" sz="2400" dirty="0">
              <a:latin typeface="Calibri"/>
              <a:cs typeface="Calibri"/>
            </a:endParaRPr>
          </a:p>
          <a:p>
            <a:pPr marL="861695" lvl="2"/>
            <a:r>
              <a:rPr lang="en-US" sz="2400" dirty="0">
                <a:latin typeface="Calibri"/>
                <a:cs typeface="Calibri"/>
                <a:hlinkClick r:id="rId11"/>
              </a:rPr>
              <a:t>Proctor Tutorial</a:t>
            </a:r>
            <a:endParaRPr lang="en-US" sz="2400" dirty="0">
              <a:latin typeface="Calibri"/>
              <a:cs typeface="Calibri"/>
            </a:endParaRPr>
          </a:p>
          <a:p>
            <a:pPr marL="861695" lvl="2"/>
            <a:r>
              <a:rPr lang="en-US" sz="2400" dirty="0">
                <a:latin typeface="Calibri"/>
                <a:cs typeface="Calibri"/>
              </a:rPr>
              <a:t>Math Reference Sheets (</a:t>
            </a:r>
            <a:r>
              <a:rPr lang="en-US" sz="2400" dirty="0">
                <a:latin typeface="Calibri"/>
                <a:cs typeface="Calibri"/>
                <a:hlinkClick r:id="rId12"/>
              </a:rPr>
              <a:t>English</a:t>
            </a:r>
            <a:r>
              <a:rPr lang="en-US" sz="2400" dirty="0">
                <a:latin typeface="Calibri"/>
                <a:cs typeface="Calibri"/>
              </a:rPr>
              <a:t> and </a:t>
            </a:r>
            <a:r>
              <a:rPr lang="en-US" sz="2400" dirty="0">
                <a:latin typeface="Calibri"/>
                <a:cs typeface="Calibri"/>
                <a:hlinkClick r:id="rId13"/>
              </a:rPr>
              <a:t>Spanish</a:t>
            </a:r>
            <a:r>
              <a:rPr lang="en-US" sz="2400" dirty="0">
                <a:latin typeface="Calibri"/>
                <a:cs typeface="Calibri"/>
              </a:rPr>
              <a:t>)</a:t>
            </a:r>
          </a:p>
          <a:p>
            <a:pPr marL="861695" lvl="2"/>
            <a:r>
              <a:rPr lang="en-US" sz="2400" dirty="0">
                <a:latin typeface="Calibri"/>
                <a:cs typeface="Calibri"/>
              </a:rPr>
              <a:t>NSCAS Interpretive Guide for Parents (</a:t>
            </a:r>
            <a:r>
              <a:rPr lang="en-US" sz="2400" dirty="0">
                <a:latin typeface="Calibri"/>
                <a:cs typeface="Calibri"/>
                <a:hlinkClick r:id="rId14"/>
              </a:rPr>
              <a:t>English</a:t>
            </a:r>
            <a:r>
              <a:rPr lang="en-US" sz="2400" dirty="0">
                <a:latin typeface="Calibri"/>
                <a:cs typeface="Calibri"/>
              </a:rPr>
              <a:t> and </a:t>
            </a:r>
            <a:r>
              <a:rPr lang="en-US" sz="2400" dirty="0">
                <a:latin typeface="Calibri"/>
                <a:cs typeface="Calibri"/>
                <a:hlinkClick r:id="rId15"/>
              </a:rPr>
              <a:t>Spanish</a:t>
            </a:r>
            <a:r>
              <a:rPr lang="en-US" sz="2400" dirty="0">
                <a:latin typeface="Calibri"/>
                <a:cs typeface="Calibri"/>
              </a:rPr>
              <a:t>)</a:t>
            </a: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a:extLst>
              <a:ext uri="{FF2B5EF4-FFF2-40B4-BE49-F238E27FC236}">
                <a16:creationId xmlns:a16="http://schemas.microsoft.com/office/drawing/2014/main" id="{9C38AF3C-A458-F744-748A-51716B59D2B7}"/>
              </a:ext>
            </a:extLst>
          </p:cNvPr>
          <p:cNvPicPr>
            <a:picLocks noChangeAspect="1"/>
          </p:cNvPicPr>
          <p:nvPr/>
        </p:nvPicPr>
        <p:blipFill>
          <a:blip r:embed="rId16"/>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72806196"/>
      </p:ext>
    </p:extLst>
  </p:cSld>
  <p:clrMapOvr>
    <a:masterClrMapping/>
  </p:clrMapOvr>
  <p:extLst>
    <p:ext uri="{6950BFC3-D8DA-4A85-94F7-54DA5524770B}">
      <p188:commentRel xmlns:p188="http://schemas.microsoft.com/office/powerpoint/2018/8/main" r:id="rId4"/>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04" y="2596497"/>
            <a:ext cx="5977890" cy="769441"/>
          </a:xfrm>
          <a:prstGeom prst="rect">
            <a:avLst/>
          </a:prstGeom>
          <a:noFill/>
        </p:spPr>
        <p:txBody>
          <a:bodyPr wrap="square" lIns="91440" tIns="45720" rIns="91440" bIns="45720" rtlCol="0" anchor="t">
            <a:spAutoFit/>
          </a:bodyPr>
          <a:lstStyle/>
          <a:p>
            <a:pPr algn="ctr"/>
            <a:r>
              <a:rPr lang="en-US" sz="4400" dirty="0">
                <a:latin typeface="Calibri"/>
                <a:cs typeface="Calibri"/>
              </a:rPr>
              <a:t>Partner Support</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474264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6765" y="414084"/>
            <a:ext cx="8118591" cy="486099"/>
          </a:xfrm>
        </p:spPr>
        <p:txBody>
          <a:bodyPr>
            <a:noAutofit/>
          </a:bodyPr>
          <a:lstStyle/>
          <a:p>
            <a:r>
              <a:rPr lang="en-US" sz="4000" dirty="0">
                <a:solidFill>
                  <a:schemeClr val="bg1"/>
                </a:solidFill>
                <a:latin typeface="Calibri"/>
                <a:cs typeface="Calibri"/>
              </a:rPr>
              <a:t>Partner Support </a:t>
            </a:r>
          </a:p>
        </p:txBody>
      </p:sp>
      <p:sp>
        <p:nvSpPr>
          <p:cNvPr id="4" name="Text Placeholder 3"/>
          <p:cNvSpPr>
            <a:spLocks noGrp="1"/>
          </p:cNvSpPr>
          <p:nvPr>
            <p:ph type="body" sz="quarter" idx="24"/>
          </p:nvPr>
        </p:nvSpPr>
        <p:spPr>
          <a:xfrm>
            <a:off x="329784" y="1937150"/>
            <a:ext cx="8575572" cy="4379760"/>
          </a:xfrm>
        </p:spPr>
        <p:txBody>
          <a:bodyPr vert="horz" lIns="68580" tIns="34290" rIns="68580" bIns="34290" rtlCol="0" anchor="t">
            <a:normAutofit/>
          </a:bodyPr>
          <a:lstStyle/>
          <a:p>
            <a:pPr marL="345440" indent="-345440"/>
            <a:r>
              <a:rPr lang="en-US" sz="2400" dirty="0">
                <a:latin typeface="Calibri"/>
                <a:cs typeface="Calibri"/>
              </a:rPr>
              <a:t>Policy questions: Contact NDE </a:t>
            </a:r>
          </a:p>
          <a:p>
            <a:pPr lvl="1" indent="-257810" fontAlgn="base"/>
            <a:r>
              <a:rPr lang="en-US" sz="2400" dirty="0">
                <a:latin typeface="Calibri"/>
                <a:cs typeface="Calibri"/>
              </a:rPr>
              <a:t>Phone: </a:t>
            </a:r>
            <a:r>
              <a:rPr lang="en-US" sz="2400" dirty="0">
                <a:latin typeface="Calibri"/>
                <a:ea typeface="+mn-lt"/>
                <a:cs typeface="+mn-lt"/>
              </a:rPr>
              <a:t>402-314-3013</a:t>
            </a:r>
          </a:p>
          <a:p>
            <a:pPr lvl="1" indent="-257810" fontAlgn="base"/>
            <a:r>
              <a:rPr lang="en-US" sz="2400" dirty="0">
                <a:latin typeface="Calibri"/>
                <a:cs typeface="Calibri"/>
              </a:rPr>
              <a:t>Email:</a:t>
            </a:r>
            <a:r>
              <a:rPr lang="en-US" dirty="0">
                <a:latin typeface="Calibri"/>
                <a:cs typeface="Calibri"/>
              </a:rPr>
              <a:t> </a:t>
            </a:r>
            <a:r>
              <a:rPr lang="en-US" sz="2400" dirty="0">
                <a:latin typeface="Calibri"/>
                <a:cs typeface="Calibri"/>
                <a:hlinkClick r:id="rId4"/>
              </a:rPr>
              <a:t>nde.stateassessment@nebraska.gov</a:t>
            </a:r>
            <a:endParaRPr lang="en-US" sz="2400" dirty="0">
              <a:latin typeface="Calibri"/>
              <a:cs typeface="Calibri"/>
            </a:endParaRPr>
          </a:p>
          <a:p>
            <a:pPr lvl="1" indent="-257810" fontAlgn="base"/>
            <a:endParaRPr lang="en-US" sz="2400" dirty="0">
              <a:latin typeface="Calibri"/>
              <a:cs typeface="Calibri"/>
            </a:endParaRPr>
          </a:p>
          <a:p>
            <a:pPr marL="345440" indent="-345440" fontAlgn="base"/>
            <a:r>
              <a:rPr lang="en-US" sz="2400" dirty="0">
                <a:latin typeface="Calibri"/>
                <a:cs typeface="Calibri"/>
              </a:rPr>
              <a:t>NSCAS or MAP Growth inquires or support: Contact NWEA</a:t>
            </a:r>
          </a:p>
          <a:p>
            <a:pPr lvl="1" indent="-257810" fontAlgn="base"/>
            <a:r>
              <a:rPr lang="en-US" sz="2400" dirty="0">
                <a:latin typeface="Calibri"/>
                <a:cs typeface="Calibri"/>
              </a:rPr>
              <a:t>Phone: (855) 225-9926</a:t>
            </a:r>
          </a:p>
          <a:p>
            <a:pPr lvl="1" indent="-257810" fontAlgn="base"/>
            <a:r>
              <a:rPr lang="en-US" sz="2400" dirty="0">
                <a:latin typeface="Calibri"/>
                <a:cs typeface="Calibri"/>
              </a:rPr>
              <a:t>Email: </a:t>
            </a:r>
            <a:r>
              <a:rPr lang="en-US" sz="2400" dirty="0">
                <a:latin typeface="Calibri"/>
                <a:cs typeface="Calibri"/>
                <a:hlinkClick r:id="rId5"/>
              </a:rPr>
              <a:t>NWEANebraska@nwea.org</a:t>
            </a:r>
            <a:endParaRPr lang="en-US" sz="2400" dirty="0">
              <a:latin typeface="Calibri"/>
              <a:cs typeface="Calibri"/>
            </a:endParaRPr>
          </a:p>
          <a:p>
            <a:pPr lvl="1" indent="-257810" fontAlgn="base"/>
            <a:r>
              <a:rPr lang="en-US" sz="2000" dirty="0">
                <a:latin typeface="Calibri"/>
                <a:cs typeface="Arial"/>
              </a:rPr>
              <a:t>7:00 a.m.–5:00 p.m. Central Time (CT), Monday–Friday </a:t>
            </a:r>
          </a:p>
          <a:p>
            <a:pPr marL="0" indent="0">
              <a:buNone/>
            </a:pPr>
            <a:endParaRPr lang="en-US" strike="sngStrike">
              <a:cs typeface="Arial"/>
            </a:endParaRPr>
          </a:p>
        </p:txBody>
      </p:sp>
      <p:pic>
        <p:nvPicPr>
          <p:cNvPr id="5"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613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latin typeface="Calibri"/>
                <a:cs typeface="Arial Bold"/>
              </a:rPr>
              <a:t>Supported Devices</a:t>
            </a:r>
            <a:endParaRPr lang="en-US">
              <a:solidFill>
                <a:schemeClr val="bg1"/>
              </a:solidFill>
              <a:latin typeface="Calibri"/>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Box 1">
            <a:extLst>
              <a:ext uri="{FF2B5EF4-FFF2-40B4-BE49-F238E27FC236}">
                <a16:creationId xmlns:a16="http://schemas.microsoft.com/office/drawing/2014/main" id="{14B6DF8C-D9F3-2AC0-907C-AC33F4DAAC6A}"/>
              </a:ext>
            </a:extLst>
          </p:cNvPr>
          <p:cNvSpPr txBox="1"/>
          <p:nvPr/>
        </p:nvSpPr>
        <p:spPr>
          <a:xfrm>
            <a:off x="665655" y="1979448"/>
            <a:ext cx="78827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Minimum system requirements for Proctors, Teachers, and Staff</a:t>
            </a:r>
          </a:p>
          <a:p>
            <a:pPr marL="285750" indent="-285750">
              <a:buFont typeface="Arial"/>
              <a:buChar char="•"/>
            </a:pPr>
            <a:r>
              <a:rPr lang="en-US">
                <a:latin typeface="Calibri"/>
                <a:cs typeface="Calibri"/>
              </a:rPr>
              <a:t>System functionality and screens may display, operate, or appear differently in different web browsers. Internet Explorer is  no longer supported.</a:t>
            </a:r>
          </a:p>
          <a:p>
            <a:endParaRPr lang="en-US"/>
          </a:p>
        </p:txBody>
      </p:sp>
      <p:pic>
        <p:nvPicPr>
          <p:cNvPr id="5" name="Picture 4" descr="A white paper with black text&#10;&#10;Description automatically generated">
            <a:extLst>
              <a:ext uri="{FF2B5EF4-FFF2-40B4-BE49-F238E27FC236}">
                <a16:creationId xmlns:a16="http://schemas.microsoft.com/office/drawing/2014/main" id="{7FCD50CC-AEF0-6F28-8F29-CD7A8F793634}"/>
              </a:ext>
            </a:extLst>
          </p:cNvPr>
          <p:cNvPicPr>
            <a:picLocks noChangeAspect="1"/>
          </p:cNvPicPr>
          <p:nvPr/>
        </p:nvPicPr>
        <p:blipFill>
          <a:blip r:embed="rId5"/>
          <a:stretch>
            <a:fillRect/>
          </a:stretch>
        </p:blipFill>
        <p:spPr>
          <a:xfrm>
            <a:off x="966131" y="3390735"/>
            <a:ext cx="6791325" cy="2800460"/>
          </a:xfrm>
          <a:prstGeom prst="rect">
            <a:avLst/>
          </a:prstGeom>
        </p:spPr>
      </p:pic>
    </p:spTree>
    <p:custDataLst>
      <p:tags r:id="rId1"/>
    </p:custDataLst>
    <p:extLst>
      <p:ext uri="{BB962C8B-B14F-4D97-AF65-F5344CB8AC3E}">
        <p14:creationId xmlns:p14="http://schemas.microsoft.com/office/powerpoint/2010/main" val="93534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7a2d7f-69eb-4192-92dc-01709d6892ff">
      <Terms xmlns="http://schemas.microsoft.com/office/infopath/2007/PartnerControls"/>
    </lcf76f155ced4ddcb4097134ff3c332f>
    <TaxCatchAll xmlns="85b6b183-98a0-4bce-ae56-19195e1f9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21994E52016459CF96CB5130982DB" ma:contentTypeVersion="15" ma:contentTypeDescription="Create a new document." ma:contentTypeScope="" ma:versionID="513fa8a907d0442eb801d7e8559db33b">
  <xsd:schema xmlns:xsd="http://www.w3.org/2001/XMLSchema" xmlns:xs="http://www.w3.org/2001/XMLSchema" xmlns:p="http://schemas.microsoft.com/office/2006/metadata/properties" xmlns:ns2="c97a2d7f-69eb-4192-92dc-01709d6892ff" xmlns:ns3="85b6b183-98a0-4bce-ae56-19195e1f91b9" targetNamespace="http://schemas.microsoft.com/office/2006/metadata/properties" ma:root="true" ma:fieldsID="ab37e8ee2a2c84631db18264f5cdbe0b" ns2:_="" ns3:_="">
    <xsd:import namespace="c97a2d7f-69eb-4192-92dc-01709d6892ff"/>
    <xsd:import namespace="85b6b183-98a0-4bce-ae56-19195e1f91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a2d7f-69eb-4192-92dc-01709d689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3c6e928-7082-4a62-81da-6629ba9cf7a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6b183-98a0-4bce-ae56-19195e1f91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e4880bc-2a11-4823-af3e-ff9393658777}" ma:internalName="TaxCatchAll" ma:showField="CatchAllData" ma:web="85b6b183-98a0-4bce-ae56-19195e1f9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67764-EEDD-4716-ABCD-9C32FF0F9472}">
  <ds:schemaRefs>
    <ds:schemaRef ds:uri="5bc9ab6a-0fc9-4c71-8461-6d4c15ef92fd"/>
    <ds:schemaRef ds:uri="5ccb6422-1946-4d96-b3a9-1b4a9b28bea5"/>
    <ds:schemaRef ds:uri="85b6b183-98a0-4bce-ae56-19195e1f91b9"/>
    <ds:schemaRef ds:uri="9f80a120-0761-4f00-97b5-0c8846ff4eec"/>
    <ds:schemaRef ds:uri="c97a2d7f-69eb-4192-92dc-01709d689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1B8DEF-5389-455A-80E3-F9014C936AD4}">
  <ds:schemaRefs>
    <ds:schemaRef ds:uri="http://schemas.microsoft.com/sharepoint/v3/contenttype/forms"/>
  </ds:schemaRefs>
</ds:datastoreItem>
</file>

<file path=customXml/itemProps3.xml><?xml version="1.0" encoding="utf-8"?>
<ds:datastoreItem xmlns:ds="http://schemas.openxmlformats.org/officeDocument/2006/customXml" ds:itemID="{BA074572-1DCF-458F-B567-34FAE57FCE43}">
  <ds:schemaRefs>
    <ds:schemaRef ds:uri="85b6b183-98a0-4bce-ae56-19195e1f91b9"/>
    <ds:schemaRef ds:uri="c97a2d7f-69eb-4192-92dc-01709d689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10324</Words>
  <Application>Microsoft Office PowerPoint</Application>
  <PresentationFormat>On-screen Show (4:3)</PresentationFormat>
  <Paragraphs>910</Paragraphs>
  <Slides>88</Slides>
  <Notes>88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88</vt:i4>
      </vt:variant>
    </vt:vector>
  </HeadingPairs>
  <TitlesOfParts>
    <vt:vector size="100" baseType="lpstr">
      <vt:lpstr>Arial</vt:lpstr>
      <vt:lpstr>Calibri</vt:lpstr>
      <vt:lpstr>Calibri Light</vt:lpstr>
      <vt:lpstr>Century Gothic</vt:lpstr>
      <vt:lpstr>Courier New</vt:lpstr>
      <vt:lpstr>Courier New,monospace</vt:lpstr>
      <vt:lpstr>Helvetica Neue</vt:lpstr>
      <vt:lpstr>Segoe UI</vt:lpstr>
      <vt:lpstr>Times New Roman</vt:lpstr>
      <vt:lpstr>Wingdings</vt:lpstr>
      <vt:lpstr>Office Theme</vt:lpstr>
      <vt:lpstr>Office Theme</vt:lpstr>
      <vt:lpstr>2024-2025 NSCAS Growth Fall/Winter Test Administration Training</vt:lpstr>
      <vt:lpstr>Testing Time and Scheduling Recommendations </vt:lpstr>
      <vt:lpstr>NSCAS Overview </vt:lpstr>
      <vt:lpstr>Testing Time and Scheduling - Recommendations and Considerations</vt:lpstr>
      <vt:lpstr>Technology Readiness</vt:lpstr>
      <vt:lpstr>Technology Readiness </vt:lpstr>
      <vt:lpstr>Tips for Installing the Secure Browser </vt:lpstr>
      <vt:lpstr>Supported Devices</vt:lpstr>
      <vt:lpstr>Supported Devices</vt:lpstr>
      <vt:lpstr>Technology Readiness </vt:lpstr>
      <vt:lpstr>Online Readiness Checker</vt:lpstr>
      <vt:lpstr>NSCAS Growth Assessment Management  (Acacia Platform)  </vt:lpstr>
      <vt:lpstr>NSCAS Management  (Acacia)</vt:lpstr>
      <vt:lpstr>NSCAS Management  (Acacia)</vt:lpstr>
      <vt:lpstr>NSCAS Management  (Acacia)</vt:lpstr>
      <vt:lpstr>NSCAS Growth Tasks</vt:lpstr>
      <vt:lpstr>NSCAS Assessment Management Rostering</vt:lpstr>
      <vt:lpstr>NSCAS Growth – Rostering</vt:lpstr>
      <vt:lpstr>NSCAS Growth – Rostering</vt:lpstr>
      <vt:lpstr>NSCAS Growth – Rostering</vt:lpstr>
      <vt:lpstr>NSCAS Growth – Student Groups</vt:lpstr>
      <vt:lpstr>NSCAS Assessment Management Accessibility</vt:lpstr>
      <vt:lpstr>Accommodations</vt:lpstr>
      <vt:lpstr>Accessibility </vt:lpstr>
      <vt:lpstr>Zoom</vt:lpstr>
      <vt:lpstr>Accessibility </vt:lpstr>
      <vt:lpstr>Text to Speech (TTS) </vt:lpstr>
      <vt:lpstr>Text to Speech (TTS)</vt:lpstr>
      <vt:lpstr>Calculator as an Accommodation </vt:lpstr>
      <vt:lpstr>Accessibility - Paper</vt:lpstr>
      <vt:lpstr>Accessibility - Paper</vt:lpstr>
      <vt:lpstr>Accessibility in the  NSCAS Platform</vt:lpstr>
      <vt:lpstr>Testing Location</vt:lpstr>
      <vt:lpstr>Testing Location</vt:lpstr>
      <vt:lpstr>NSCAS Assessment Management Not Tested Codes</vt:lpstr>
      <vt:lpstr>Not Tested Codes</vt:lpstr>
      <vt:lpstr>Not Tested Codes</vt:lpstr>
      <vt:lpstr>Adding  Accommodations + NTCs</vt:lpstr>
      <vt:lpstr>Adding  Accommodations + NTCs</vt:lpstr>
      <vt:lpstr>NSCAS Assessment Management Preparing for and Monitoring Testing</vt:lpstr>
      <vt:lpstr>Roles for Testing Students</vt:lpstr>
      <vt:lpstr>Print Student Test Tickets</vt:lpstr>
      <vt:lpstr>Student Test Tickets</vt:lpstr>
      <vt:lpstr>Retest Guidelines</vt:lpstr>
      <vt:lpstr>Operational Reports</vt:lpstr>
      <vt:lpstr>Operational Reports</vt:lpstr>
      <vt:lpstr>Student Mobility</vt:lpstr>
      <vt:lpstr>Test Security </vt:lpstr>
      <vt:lpstr>Proctor/Student  Experience</vt:lpstr>
      <vt:lpstr>Proctor / Student Experience - Login</vt:lpstr>
      <vt:lpstr>Student Experience:  Session Name &amp; Password</vt:lpstr>
      <vt:lpstr>Student Experience </vt:lpstr>
      <vt:lpstr>PowerPoint Presentation</vt:lpstr>
      <vt:lpstr>Student Experience Logout </vt:lpstr>
      <vt:lpstr>Student Experience Logout</vt:lpstr>
      <vt:lpstr>Student Experience – End of Test</vt:lpstr>
      <vt:lpstr>Testing Progress </vt:lpstr>
      <vt:lpstr>Testing Progress </vt:lpstr>
      <vt:lpstr>Testing Progress </vt:lpstr>
      <vt:lpstr>Reporting Issues</vt:lpstr>
      <vt:lpstr>Test Management </vt:lpstr>
      <vt:lpstr>NSCAS – Student Tutorials</vt:lpstr>
      <vt:lpstr>Item Type Samplers</vt:lpstr>
      <vt:lpstr>NSCAS – Item Type Samplers </vt:lpstr>
      <vt:lpstr>Data and Reporting</vt:lpstr>
      <vt:lpstr>Data and Reporting: What is available</vt:lpstr>
      <vt:lpstr>Data and Reporting: MAP Growth Reports</vt:lpstr>
      <vt:lpstr> Reports</vt:lpstr>
      <vt:lpstr>Reports:  District Level</vt:lpstr>
      <vt:lpstr>Reports:  School Level</vt:lpstr>
      <vt:lpstr> Reports:  School/Group Level</vt:lpstr>
      <vt:lpstr> Reports:  School/Group Level</vt:lpstr>
      <vt:lpstr>Reports: Student Level</vt:lpstr>
      <vt:lpstr>Reports: Growth Report</vt:lpstr>
      <vt:lpstr> Reports</vt:lpstr>
      <vt:lpstr>Summary Report</vt:lpstr>
      <vt:lpstr>Report Export</vt:lpstr>
      <vt:lpstr>External Programs</vt:lpstr>
      <vt:lpstr>Resident Districts</vt:lpstr>
      <vt:lpstr>External Program - School Assessment Coordinators</vt:lpstr>
      <vt:lpstr>Proctor Role</vt:lpstr>
      <vt:lpstr>Preparing for Testing</vt:lpstr>
      <vt:lpstr>Preparing for  NSCAS Assessments</vt:lpstr>
      <vt:lpstr>Suggestions for a  Smooth Testing Experience</vt:lpstr>
      <vt:lpstr>NSCAS Assessment  –  Resources </vt:lpstr>
      <vt:lpstr>NSCAS Assessment  –  Resources </vt:lpstr>
      <vt:lpstr>PowerPoint Presentation</vt:lpstr>
      <vt:lpstr>Partner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Summative Assessment  Test Administration Workshop</dc:title>
  <dc:creator>Alex Luisi</dc:creator>
  <cp:lastModifiedBy>Baehr, Kelly</cp:lastModifiedBy>
  <cp:revision>1112</cp:revision>
  <cp:lastPrinted>2021-10-11T20:02:57Z</cp:lastPrinted>
  <dcterms:modified xsi:type="dcterms:W3CDTF">2024-07-31T13:42:32Z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0x0101004FD21994E52016459CF96CB5130982DB</vt:lpwstr>
  </property>
  <property fmtid="{D5CDD505-2E9C-101B-9397-08002B2CF9AE}" pid="3" name="_dlc_DocIdItemGuid">
    <vt:lpwstr>73ff3233-7f22-4200-88e0-f28722dc2a2e</vt:lpwstr>
  </property>
  <property fmtid="{D5CDD505-2E9C-101B-9397-08002B2CF9AE}" pid="4" name="AuthorIds_UIVersion_44032">
    <vt:lpwstr>215,2567</vt:lpwstr>
  </property>
  <property fmtid="{D5CDD505-2E9C-101B-9397-08002B2CF9AE}" pid="5" name="Order">
    <vt:r8>3964300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ArticulateGUID">
    <vt:lpwstr>4589F405-3E24-4FF1-925F-253DDFEBFF68</vt:lpwstr>
  </property>
  <property fmtid="{D5CDD505-2E9C-101B-9397-08002B2CF9AE}" pid="11" name="ArticulatePath">
    <vt:lpwstr>https://nwea.sharepoint.com/state/State Program Management Library/Nebraska/PARTNER COMMUNICATIONS &amp; TRAININGS/District Trainings/Oct 2021 Winter Pilot Training/NDE and NWEA NSCAS Growth Winter Pilot</vt:lpwstr>
  </property>
  <property fmtid="{D5CDD505-2E9C-101B-9397-08002B2CF9AE}" pid="12" name="State">
    <vt:lpwstr/>
  </property>
  <property fmtid="{D5CDD505-2E9C-101B-9397-08002B2CF9AE}" pid="13" name="Document Type">
    <vt:lpwstr/>
  </property>
  <property fmtid="{D5CDD505-2E9C-101B-9397-08002B2CF9AE}" pid="14" name="MediaServiceImageTags">
    <vt:lpwstr/>
  </property>
</Properties>
</file>