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notesSlides/notesSlide37.xml" ContentType="application/vnd.openxmlformats-officedocument.presentationml.notesSlide+xml"/>
  <Override PartName="/ppt/charts/chart37.xml" ContentType="application/vnd.openxmlformats-officedocument.drawingml.chart+xml"/>
  <Override PartName="/ppt/notesSlides/notesSlide38.xml" ContentType="application/vnd.openxmlformats-officedocument.presentationml.notesSlide+xml"/>
  <Override PartName="/ppt/charts/chart38.xml" ContentType="application/vnd.openxmlformats-officedocument.drawingml.chart+xml"/>
  <Override PartName="/ppt/notesSlides/notesSlide39.xml" ContentType="application/vnd.openxmlformats-officedocument.presentationml.notesSlide+xml"/>
  <Override PartName="/ppt/charts/chart39.xml" ContentType="application/vnd.openxmlformats-officedocument.drawingml.chart+xml"/>
  <Override PartName="/ppt/notesSlides/notesSlide40.xml" ContentType="application/vnd.openxmlformats-officedocument.presentationml.notesSlide+xml"/>
  <Override PartName="/ppt/charts/chart40.xml" ContentType="application/vnd.openxmlformats-officedocument.drawingml.chart+xml"/>
  <Override PartName="/ppt/notesSlides/notesSlide41.xml" ContentType="application/vnd.openxmlformats-officedocument.presentationml.notesSlide+xml"/>
  <Override PartName="/ppt/charts/chart41.xml" ContentType="application/vnd.openxmlformats-officedocument.drawingml.chart+xml"/>
  <Override PartName="/ppt/notesSlides/notesSlide42.xml" ContentType="application/vnd.openxmlformats-officedocument.presentationml.notesSlide+xml"/>
  <Override PartName="/ppt/charts/chart42.xml" ContentType="application/vnd.openxmlformats-officedocument.drawingml.chart+xml"/>
  <Override PartName="/ppt/notesSlides/notesSlide43.xml" ContentType="application/vnd.openxmlformats-officedocument.presentationml.notesSlide+xml"/>
  <Override PartName="/ppt/charts/chart43.xml" ContentType="application/vnd.openxmlformats-officedocument.drawingml.chart+xml"/>
  <Override PartName="/ppt/notesSlides/notesSlide44.xml" ContentType="application/vnd.openxmlformats-officedocument.presentationml.notesSlide+xml"/>
  <Override PartName="/ppt/charts/chart44.xml" ContentType="application/vnd.openxmlformats-officedocument.drawingml.chart+xml"/>
  <Override PartName="/ppt/notesSlides/notesSlide45.xml" ContentType="application/vnd.openxmlformats-officedocument.presentationml.notesSlide+xml"/>
  <Override PartName="/ppt/charts/chart45.xml" ContentType="application/vnd.openxmlformats-officedocument.drawingml.chart+xml"/>
  <Override PartName="/ppt/notesSlides/notesSlide46.xml" ContentType="application/vnd.openxmlformats-officedocument.presentationml.notesSlide+xml"/>
  <Override PartName="/ppt/charts/chart46.xml" ContentType="application/vnd.openxmlformats-officedocument.drawingml.chart+xml"/>
  <Override PartName="/ppt/notesSlides/notesSlide47.xml" ContentType="application/vnd.openxmlformats-officedocument.presentationml.notesSlide+xml"/>
  <Override PartName="/ppt/charts/chart47.xml" ContentType="application/vnd.openxmlformats-officedocument.drawingml.chart+xml"/>
  <Override PartName="/ppt/notesSlides/notesSlide48.xml" ContentType="application/vnd.openxmlformats-officedocument.presentationml.notesSlide+xml"/>
  <Override PartName="/ppt/charts/chart48.xml" ContentType="application/vnd.openxmlformats-officedocument.drawingml.chart+xml"/>
  <Override PartName="/ppt/notesSlides/notesSlide49.xml" ContentType="application/vnd.openxmlformats-officedocument.presentationml.notesSlide+xml"/>
  <Override PartName="/ppt/charts/chart49.xml" ContentType="application/vnd.openxmlformats-officedocument.drawingml.chart+xml"/>
  <Override PartName="/ppt/notesSlides/notesSlide50.xml" ContentType="application/vnd.openxmlformats-officedocument.presentationml.notesSlide+xml"/>
  <Override PartName="/ppt/charts/chart50.xml" ContentType="application/vnd.openxmlformats-officedocument.drawingml.chart+xml"/>
  <Override PartName="/ppt/notesSlides/notesSlide51.xml" ContentType="application/vnd.openxmlformats-officedocument.presentationml.notesSlide+xml"/>
  <Override PartName="/ppt/charts/chart51.xml" ContentType="application/vnd.openxmlformats-officedocument.drawingml.chart+xml"/>
  <Override PartName="/ppt/notesSlides/notesSlide52.xml" ContentType="application/vnd.openxmlformats-officedocument.presentationml.notesSlide+xml"/>
  <Override PartName="/ppt/charts/chart52.xml" ContentType="application/vnd.openxmlformats-officedocument.drawingml.chart+xml"/>
  <Override PartName="/ppt/notesSlides/notesSlide53.xml" ContentType="application/vnd.openxmlformats-officedocument.presentationml.notesSlide+xml"/>
  <Override PartName="/ppt/charts/chart53.xml" ContentType="application/vnd.openxmlformats-officedocument.drawingml.chart+xml"/>
  <Override PartName="/ppt/notesSlides/notesSlide54.xml" ContentType="application/vnd.openxmlformats-officedocument.presentationml.notesSlide+xml"/>
  <Override PartName="/ppt/charts/chart54.xml" ContentType="application/vnd.openxmlformats-officedocument.drawingml.chart+xml"/>
  <Override PartName="/ppt/notesSlides/notesSlide55.xml" ContentType="application/vnd.openxmlformats-officedocument.presentationml.notesSlide+xml"/>
  <Override PartName="/ppt/charts/chart55.xml" ContentType="application/vnd.openxmlformats-officedocument.drawingml.chart+xml"/>
  <Override PartName="/ppt/notesSlides/notesSlide56.xml" ContentType="application/vnd.openxmlformats-officedocument.presentationml.notesSlide+xml"/>
  <Override PartName="/ppt/charts/chart56.xml" ContentType="application/vnd.openxmlformats-officedocument.drawingml.chart+xml"/>
  <Override PartName="/ppt/notesSlides/notesSlide57.xml" ContentType="application/vnd.openxmlformats-officedocument.presentationml.notesSlide+xml"/>
  <Override PartName="/ppt/charts/chart57.xml" ContentType="application/vnd.openxmlformats-officedocument.drawingml.chart+xml"/>
  <Override PartName="/ppt/notesSlides/notesSlide58.xml" ContentType="application/vnd.openxmlformats-officedocument.presentationml.notesSlide+xml"/>
  <Override PartName="/ppt/charts/chart58.xml" ContentType="application/vnd.openxmlformats-officedocument.drawingml.chart+xml"/>
  <Override PartName="/ppt/notesSlides/notesSlide59.xml" ContentType="application/vnd.openxmlformats-officedocument.presentationml.notesSlide+xml"/>
  <Override PartName="/ppt/charts/chart59.xml" ContentType="application/vnd.openxmlformats-officedocument.drawingml.chart+xml"/>
  <Override PartName="/ppt/notesSlides/notesSlide60.xml" ContentType="application/vnd.openxmlformats-officedocument.presentationml.notesSlide+xml"/>
  <Override PartName="/ppt/charts/chart60.xml" ContentType="application/vnd.openxmlformats-officedocument.drawingml.chart+xml"/>
  <Override PartName="/ppt/notesSlides/notesSlide61.xml" ContentType="application/vnd.openxmlformats-officedocument.presentationml.notesSlide+xml"/>
  <Override PartName="/ppt/charts/chart61.xml" ContentType="application/vnd.openxmlformats-officedocument.drawingml.chart+xml"/>
  <Override PartName="/ppt/notesSlides/notesSlide62.xml" ContentType="application/vnd.openxmlformats-officedocument.presentationml.notesSlide+xml"/>
  <Override PartName="/ppt/charts/chart6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439" r:id="rId2"/>
    <p:sldId id="449" r:id="rId3"/>
    <p:sldId id="445" r:id="rId4"/>
    <p:sldId id="269" r:id="rId5"/>
    <p:sldId id="443" r:id="rId6"/>
    <p:sldId id="267"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32" r:id="rId29"/>
    <p:sldId id="333" r:id="rId30"/>
    <p:sldId id="326" r:id="rId31"/>
    <p:sldId id="327" r:id="rId32"/>
    <p:sldId id="328" r:id="rId33"/>
    <p:sldId id="329" r:id="rId34"/>
    <p:sldId id="330" r:id="rId35"/>
    <p:sldId id="331" r:id="rId36"/>
    <p:sldId id="334" r:id="rId37"/>
    <p:sldId id="335" r:id="rId38"/>
    <p:sldId id="336" r:id="rId39"/>
    <p:sldId id="337" r:id="rId40"/>
    <p:sldId id="338" r:id="rId41"/>
    <p:sldId id="339" r:id="rId42"/>
    <p:sldId id="340" r:id="rId43"/>
    <p:sldId id="341" r:id="rId44"/>
    <p:sldId id="342" r:id="rId45"/>
    <p:sldId id="343" r:id="rId46"/>
    <p:sldId id="344" r:id="rId47"/>
    <p:sldId id="345" r:id="rId48"/>
    <p:sldId id="346" r:id="rId49"/>
    <p:sldId id="347" r:id="rId50"/>
    <p:sldId id="348" r:id="rId51"/>
    <p:sldId id="349" r:id="rId52"/>
    <p:sldId id="350" r:id="rId53"/>
    <p:sldId id="351" r:id="rId54"/>
    <p:sldId id="352" r:id="rId55"/>
    <p:sldId id="353" r:id="rId56"/>
    <p:sldId id="354" r:id="rId57"/>
    <p:sldId id="355" r:id="rId58"/>
    <p:sldId id="356" r:id="rId59"/>
    <p:sldId id="357" r:id="rId60"/>
    <p:sldId id="358" r:id="rId61"/>
    <p:sldId id="359" r:id="rId62"/>
    <p:sldId id="360" r:id="rId63"/>
    <p:sldId id="361" r:id="rId64"/>
    <p:sldId id="426" r:id="rId6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William A. (CDC/DDID/NCHHSTP/OD) (CTR)" initials="HWA((" lastIdx="1" clrIdx="0">
    <p:extLst>
      <p:ext uri="{19B8F6BF-5375-455C-9EA6-DF929625EA0E}">
        <p15:presenceInfo xmlns:p15="http://schemas.microsoft.com/office/powerpoint/2012/main" userId="S::wah3@cdc.gov::bc87baa4-bd6c-47e4-a531-af29c6fa1a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4E9E"/>
    <a:srgbClr val="1D4D63"/>
    <a:srgbClr val="007889"/>
    <a:srgbClr val="FFCC00"/>
    <a:srgbClr val="FF9900"/>
    <a:srgbClr val="F7A01B"/>
    <a:srgbClr val="BF311B"/>
    <a:srgbClr val="A3A3A3"/>
    <a:srgbClr val="18472F"/>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359" autoAdjust="0"/>
    <p:restoredTop sz="61549" autoAdjust="0"/>
  </p:normalViewPr>
  <p:slideViewPr>
    <p:cSldViewPr>
      <p:cViewPr varScale="1">
        <p:scale>
          <a:sx n="35" d="100"/>
          <a:sy n="35" d="100"/>
        </p:scale>
        <p:origin x="580" y="40"/>
      </p:cViewPr>
      <p:guideLst>
        <p:guide orient="horz" pos="2160"/>
        <p:guide pos="3840"/>
      </p:guideLst>
    </p:cSldViewPr>
  </p:slideViewPr>
  <p:outlineViewPr>
    <p:cViewPr>
      <p:scale>
        <a:sx n="33" d="100"/>
        <a:sy n="33" d="100"/>
      </p:scale>
      <p:origin x="0" y="-1502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2.7</c:v>
                </c:pt>
                <c:pt idx="2">
                  <c:v>3.7</c:v>
                </c:pt>
                <c:pt idx="3">
                  <c:v>1.7</c:v>
                </c:pt>
                <c:pt idx="5">
                  <c:v>5.0999999999999996</c:v>
                </c:pt>
                <c:pt idx="6">
                  <c:v>1.6</c:v>
                </c:pt>
                <c:pt idx="7">
                  <c:v>3.7</c:v>
                </c:pt>
                <c:pt idx="8">
                  <c:v>1.9</c:v>
                </c:pt>
                <c:pt idx="11">
                  <c:v>3.5</c:v>
                </c:pt>
                <c:pt idx="12">
                  <c:v>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1"/>
                <c:pt idx="0">
                  <c:v>2003</c:v>
                </c:pt>
                <c:pt idx="1">
                  <c:v>2005</c:v>
                </c:pt>
                <c:pt idx="2">
                  <c:v>2007</c:v>
                </c:pt>
                <c:pt idx="3">
                  <c:v>2009</c:v>
                </c:pt>
                <c:pt idx="4">
                  <c:v>2010</c:v>
                </c:pt>
                <c:pt idx="5">
                  <c:v>2012</c:v>
                </c:pt>
                <c:pt idx="6">
                  <c:v>2014</c:v>
                </c:pt>
                <c:pt idx="7">
                  <c:v>2016</c:v>
                </c:pt>
                <c:pt idx="8">
                  <c:v>2018</c:v>
                </c:pt>
                <c:pt idx="9">
                  <c:v>2021</c:v>
                </c:pt>
                <c:pt idx="10">
                  <c:v>2023</c:v>
                </c:pt>
              </c:numCache>
            </c:numRef>
          </c:cat>
          <c:val>
            <c:numRef>
              <c:f>Sheet1!$B$2:$B$12</c:f>
              <c:numCache>
                <c:formatCode>General</c:formatCode>
                <c:ptCount val="11"/>
                <c:pt idx="0">
                  <c:v>11.2</c:v>
                </c:pt>
                <c:pt idx="1">
                  <c:v>9.6</c:v>
                </c:pt>
                <c:pt idx="4">
                  <c:v>5.8</c:v>
                </c:pt>
                <c:pt idx="5">
                  <c:v>3</c:v>
                </c:pt>
                <c:pt idx="6">
                  <c:v>3.7</c:v>
                </c:pt>
                <c:pt idx="7">
                  <c:v>2.1</c:v>
                </c:pt>
                <c:pt idx="8">
                  <c:v>1.2</c:v>
                </c:pt>
                <c:pt idx="9">
                  <c:v>0.1</c:v>
                </c:pt>
                <c:pt idx="10">
                  <c:v>0.2</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0.2</c:v>
                </c:pt>
                <c:pt idx="2">
                  <c:v>0.4</c:v>
                </c:pt>
                <c:pt idx="3">
                  <c:v>0</c:v>
                </c:pt>
                <c:pt idx="5">
                  <c:v>0.8</c:v>
                </c:pt>
                <c:pt idx="6">
                  <c:v>0</c:v>
                </c:pt>
                <c:pt idx="7">
                  <c:v>0</c:v>
                </c:pt>
                <c:pt idx="8">
                  <c:v>0</c:v>
                </c:pt>
                <c:pt idx="11">
                  <c:v>0</c:v>
                </c:pt>
                <c:pt idx="12">
                  <c:v>0.1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1"/>
                <c:pt idx="0">
                  <c:v>2003</c:v>
                </c:pt>
                <c:pt idx="1">
                  <c:v>2005</c:v>
                </c:pt>
                <c:pt idx="2">
                  <c:v>2007</c:v>
                </c:pt>
                <c:pt idx="3">
                  <c:v>2009</c:v>
                </c:pt>
                <c:pt idx="4">
                  <c:v>2010</c:v>
                </c:pt>
                <c:pt idx="5">
                  <c:v>2012</c:v>
                </c:pt>
                <c:pt idx="6">
                  <c:v>2014</c:v>
                </c:pt>
                <c:pt idx="7">
                  <c:v>2016</c:v>
                </c:pt>
                <c:pt idx="8">
                  <c:v>2018</c:v>
                </c:pt>
                <c:pt idx="9">
                  <c:v>2021</c:v>
                </c:pt>
                <c:pt idx="10">
                  <c:v>2023</c:v>
                </c:pt>
              </c:numCache>
            </c:numRef>
          </c:cat>
          <c:val>
            <c:numRef>
              <c:f>Sheet1!$B$2:$B$12</c:f>
              <c:numCache>
                <c:formatCode>General</c:formatCode>
                <c:ptCount val="11"/>
                <c:pt idx="0">
                  <c:v>8.3000000000000007</c:v>
                </c:pt>
                <c:pt idx="1">
                  <c:v>7</c:v>
                </c:pt>
                <c:pt idx="4">
                  <c:v>4.0999999999999996</c:v>
                </c:pt>
                <c:pt idx="5">
                  <c:v>2.4</c:v>
                </c:pt>
                <c:pt idx="6">
                  <c:v>2.6</c:v>
                </c:pt>
                <c:pt idx="7">
                  <c:v>1.2</c:v>
                </c:pt>
                <c:pt idx="8">
                  <c:v>0.9</c:v>
                </c:pt>
                <c:pt idx="9">
                  <c:v>0.1</c:v>
                </c:pt>
                <c:pt idx="10">
                  <c:v>0.2</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1.9</c:v>
                </c:pt>
                <c:pt idx="2">
                  <c:v>2.2000000000000002</c:v>
                </c:pt>
                <c:pt idx="3">
                  <c:v>1.5</c:v>
                </c:pt>
                <c:pt idx="5">
                  <c:v>1.4</c:v>
                </c:pt>
                <c:pt idx="6">
                  <c:v>1.9</c:v>
                </c:pt>
                <c:pt idx="7">
                  <c:v>1.2</c:v>
                </c:pt>
                <c:pt idx="8">
                  <c:v>3</c:v>
                </c:pt>
                <c:pt idx="11">
                  <c:v>2.2999999999999998</c:v>
                </c:pt>
                <c:pt idx="12">
                  <c:v>1.9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1"/>
                <c:pt idx="0">
                  <c:v>2003</c:v>
                </c:pt>
                <c:pt idx="1">
                  <c:v>2005</c:v>
                </c:pt>
                <c:pt idx="2">
                  <c:v>2007</c:v>
                </c:pt>
                <c:pt idx="3">
                  <c:v>2009</c:v>
                </c:pt>
                <c:pt idx="4">
                  <c:v>2010</c:v>
                </c:pt>
                <c:pt idx="5">
                  <c:v>2012</c:v>
                </c:pt>
                <c:pt idx="6">
                  <c:v>2014</c:v>
                </c:pt>
                <c:pt idx="7">
                  <c:v>2016</c:v>
                </c:pt>
                <c:pt idx="8">
                  <c:v>2018</c:v>
                </c:pt>
                <c:pt idx="9">
                  <c:v>2021</c:v>
                </c:pt>
                <c:pt idx="10">
                  <c:v>2023</c:v>
                </c:pt>
              </c:numCache>
            </c:numRef>
          </c:cat>
          <c:val>
            <c:numRef>
              <c:f>Sheet1!$B$2:$B$12</c:f>
              <c:numCache>
                <c:formatCode>General</c:formatCode>
                <c:ptCount val="11"/>
                <c:pt idx="0">
                  <c:v>24.1</c:v>
                </c:pt>
                <c:pt idx="1">
                  <c:v>21.8</c:v>
                </c:pt>
                <c:pt idx="4">
                  <c:v>15</c:v>
                </c:pt>
                <c:pt idx="5">
                  <c:v>10.9</c:v>
                </c:pt>
                <c:pt idx="6">
                  <c:v>13.3</c:v>
                </c:pt>
                <c:pt idx="7">
                  <c:v>7.4</c:v>
                </c:pt>
                <c:pt idx="8">
                  <c:v>4.2</c:v>
                </c:pt>
                <c:pt idx="9">
                  <c:v>3.6</c:v>
                </c:pt>
                <c:pt idx="10">
                  <c:v>1.9</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22.6</c:v>
                </c:pt>
                <c:pt idx="2">
                  <c:v>20.100000000000001</c:v>
                </c:pt>
                <c:pt idx="3">
                  <c:v>25.3</c:v>
                </c:pt>
                <c:pt idx="5">
                  <c:v>15.1</c:v>
                </c:pt>
                <c:pt idx="6">
                  <c:v>22.4</c:v>
                </c:pt>
                <c:pt idx="7">
                  <c:v>20.5</c:v>
                </c:pt>
                <c:pt idx="8">
                  <c:v>32.200000000000003</c:v>
                </c:pt>
                <c:pt idx="11">
                  <c:v>20.9</c:v>
                </c:pt>
                <c:pt idx="12">
                  <c:v>23.4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1"/>
                <c:pt idx="0">
                  <c:v>2014</c:v>
                </c:pt>
                <c:pt idx="1">
                  <c:v>2016</c:v>
                </c:pt>
                <c:pt idx="2">
                  <c:v>2018</c:v>
                </c:pt>
                <c:pt idx="3">
                  <c:v>2021</c:v>
                </c:pt>
                <c:pt idx="4">
                  <c:v>2023</c:v>
                </c:pt>
              </c:numCache>
            </c:numRef>
          </c:cat>
          <c:val>
            <c:numRef>
              <c:f>Sheet1!$B$2:$B$6</c:f>
              <c:numCache>
                <c:formatCode>General</c:formatCode>
                <c:ptCount val="11"/>
                <c:pt idx="0">
                  <c:v>38.200000000000003</c:v>
                </c:pt>
                <c:pt idx="1">
                  <c:v>36.1</c:v>
                </c:pt>
                <c:pt idx="2">
                  <c:v>49.2</c:v>
                </c:pt>
                <c:pt idx="3">
                  <c:v>33.700000000000003</c:v>
                </c:pt>
                <c:pt idx="4">
                  <c:v>22.6</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6.9</c:v>
                </c:pt>
                <c:pt idx="2">
                  <c:v>6.2</c:v>
                </c:pt>
                <c:pt idx="3">
                  <c:v>7.5</c:v>
                </c:pt>
                <c:pt idx="5">
                  <c:v>9.1</c:v>
                </c:pt>
                <c:pt idx="6">
                  <c:v>6.3</c:v>
                </c:pt>
                <c:pt idx="7">
                  <c:v>6.1</c:v>
                </c:pt>
                <c:pt idx="8">
                  <c:v>5.9</c:v>
                </c:pt>
                <c:pt idx="11">
                  <c:v>5.8</c:v>
                </c:pt>
                <c:pt idx="12">
                  <c:v>7.3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1"/>
                <c:pt idx="0">
                  <c:v>2014</c:v>
                </c:pt>
                <c:pt idx="1">
                  <c:v>2016</c:v>
                </c:pt>
                <c:pt idx="2">
                  <c:v>2018</c:v>
                </c:pt>
                <c:pt idx="3">
                  <c:v>2021</c:v>
                </c:pt>
                <c:pt idx="4">
                  <c:v>2023</c:v>
                </c:pt>
              </c:numCache>
            </c:numRef>
          </c:cat>
          <c:val>
            <c:numRef>
              <c:f>Sheet1!$B$2:$B$6</c:f>
              <c:numCache>
                <c:formatCode>General</c:formatCode>
                <c:ptCount val="11"/>
                <c:pt idx="0">
                  <c:v>22.3</c:v>
                </c:pt>
                <c:pt idx="1">
                  <c:v>9.4</c:v>
                </c:pt>
                <c:pt idx="2">
                  <c:v>17.100000000000001</c:v>
                </c:pt>
                <c:pt idx="3">
                  <c:v>14.7</c:v>
                </c:pt>
                <c:pt idx="4">
                  <c:v>6.9</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General</c:formatCode>
                <c:ptCount val="11"/>
                <c:pt idx="0">
                  <c:v>2012</c:v>
                </c:pt>
                <c:pt idx="1">
                  <c:v>2014</c:v>
                </c:pt>
                <c:pt idx="2">
                  <c:v>2016</c:v>
                </c:pt>
                <c:pt idx="3">
                  <c:v>2018</c:v>
                </c:pt>
                <c:pt idx="4">
                  <c:v>2021</c:v>
                </c:pt>
                <c:pt idx="5">
                  <c:v>2023</c:v>
                </c:pt>
              </c:numCache>
            </c:numRef>
          </c:cat>
          <c:val>
            <c:numRef>
              <c:f>Sheet1!$B$2:$B$7</c:f>
              <c:numCache>
                <c:formatCode>General</c:formatCode>
                <c:ptCount val="11"/>
                <c:pt idx="0">
                  <c:v>6.8</c:v>
                </c:pt>
                <c:pt idx="1">
                  <c:v>10.1</c:v>
                </c:pt>
                <c:pt idx="2">
                  <c:v>6.3</c:v>
                </c:pt>
                <c:pt idx="3">
                  <c:v>5.8</c:v>
                </c:pt>
                <c:pt idx="4">
                  <c:v>4.5</c:v>
                </c:pt>
                <c:pt idx="5">
                  <c:v>2.7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3.2</c:v>
                </c:pt>
                <c:pt idx="2">
                  <c:v>3</c:v>
                </c:pt>
                <c:pt idx="3">
                  <c:v>3.3</c:v>
                </c:pt>
                <c:pt idx="5">
                  <c:v>3.8</c:v>
                </c:pt>
                <c:pt idx="6">
                  <c:v>2.2000000000000002</c:v>
                </c:pt>
                <c:pt idx="7">
                  <c:v>2.8</c:v>
                </c:pt>
                <c:pt idx="8">
                  <c:v>3.9</c:v>
                </c:pt>
                <c:pt idx="11">
                  <c:v>2.2000000000000002</c:v>
                </c:pt>
                <c:pt idx="12">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1"/>
                <c:pt idx="0">
                  <c:v>2014</c:v>
                </c:pt>
                <c:pt idx="1">
                  <c:v>2016</c:v>
                </c:pt>
                <c:pt idx="2">
                  <c:v>2018</c:v>
                </c:pt>
                <c:pt idx="3">
                  <c:v>2021</c:v>
                </c:pt>
                <c:pt idx="4">
                  <c:v>2023</c:v>
                </c:pt>
              </c:numCache>
            </c:numRef>
          </c:cat>
          <c:val>
            <c:numRef>
              <c:f>Sheet1!$B$2:$B$6</c:f>
              <c:numCache>
                <c:formatCode>General</c:formatCode>
                <c:ptCount val="11"/>
                <c:pt idx="0">
                  <c:v>2.2999999999999998</c:v>
                </c:pt>
                <c:pt idx="1">
                  <c:v>1.7</c:v>
                </c:pt>
                <c:pt idx="2">
                  <c:v>6.5</c:v>
                </c:pt>
                <c:pt idx="3">
                  <c:v>6.1</c:v>
                </c:pt>
                <c:pt idx="4">
                  <c:v>3.2</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2.2000000000000002</c:v>
                </c:pt>
                <c:pt idx="2">
                  <c:v>1.8</c:v>
                </c:pt>
                <c:pt idx="3">
                  <c:v>2.6</c:v>
                </c:pt>
                <c:pt idx="5">
                  <c:v>3.8</c:v>
                </c:pt>
                <c:pt idx="6">
                  <c:v>1.4</c:v>
                </c:pt>
                <c:pt idx="7">
                  <c:v>2</c:v>
                </c:pt>
                <c:pt idx="8">
                  <c:v>1.6</c:v>
                </c:pt>
                <c:pt idx="11">
                  <c:v>2.2000000000000002</c:v>
                </c:pt>
                <c:pt idx="12">
                  <c:v>2.5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1"/>
                <c:pt idx="0">
                  <c:v>2014</c:v>
                </c:pt>
                <c:pt idx="1">
                  <c:v>2016</c:v>
                </c:pt>
                <c:pt idx="2">
                  <c:v>2018</c:v>
                </c:pt>
                <c:pt idx="3">
                  <c:v>2021</c:v>
                </c:pt>
                <c:pt idx="4">
                  <c:v>2023</c:v>
                </c:pt>
              </c:numCache>
            </c:numRef>
          </c:cat>
          <c:val>
            <c:numRef>
              <c:f>Sheet1!$B$2:$B$6</c:f>
              <c:numCache>
                <c:formatCode>General</c:formatCode>
                <c:ptCount val="11"/>
                <c:pt idx="0">
                  <c:v>1.5</c:v>
                </c:pt>
                <c:pt idx="1">
                  <c:v>1.2</c:v>
                </c:pt>
                <c:pt idx="2">
                  <c:v>5.0999999999999996</c:v>
                </c:pt>
                <c:pt idx="3">
                  <c:v>4.9000000000000004</c:v>
                </c:pt>
                <c:pt idx="4">
                  <c:v>2.2000000000000002</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3.2</c:v>
                </c:pt>
                <c:pt idx="12">
                  <c:v>4.5999999999999996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1"/>
                <c:pt idx="0">
                  <c:v>2021</c:v>
                </c:pt>
                <c:pt idx="1">
                  <c:v>2023</c:v>
                </c:pt>
              </c:numCache>
            </c:numRef>
          </c:cat>
          <c:val>
            <c:numRef>
              <c:f>Sheet1!$B$2:$B$3</c:f>
              <c:numCache>
                <c:formatCode>General</c:formatCode>
                <c:ptCount val="11"/>
                <c:pt idx="0">
                  <c:v>0.9</c:v>
                </c:pt>
                <c:pt idx="1">
                  <c:v>3.2</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7.1</c:v>
                </c:pt>
                <c:pt idx="2">
                  <c:v>6.7</c:v>
                </c:pt>
                <c:pt idx="3">
                  <c:v>7.5</c:v>
                </c:pt>
                <c:pt idx="5">
                  <c:v>9.6999999999999993</c:v>
                </c:pt>
                <c:pt idx="6">
                  <c:v>6.3</c:v>
                </c:pt>
                <c:pt idx="7">
                  <c:v>6.5</c:v>
                </c:pt>
                <c:pt idx="8">
                  <c:v>6</c:v>
                </c:pt>
                <c:pt idx="11">
                  <c:v>5.8</c:v>
                </c:pt>
                <c:pt idx="12">
                  <c:v>7.6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1"/>
                <c:pt idx="0">
                  <c:v>2014</c:v>
                </c:pt>
                <c:pt idx="1">
                  <c:v>2016</c:v>
                </c:pt>
                <c:pt idx="2">
                  <c:v>2018</c:v>
                </c:pt>
                <c:pt idx="3">
                  <c:v>2021</c:v>
                </c:pt>
                <c:pt idx="4">
                  <c:v>2023</c:v>
                </c:pt>
              </c:numCache>
            </c:numRef>
          </c:cat>
          <c:val>
            <c:numRef>
              <c:f>Sheet1!$B$2:$B$6</c:f>
              <c:numCache>
                <c:formatCode>General</c:formatCode>
                <c:ptCount val="11"/>
                <c:pt idx="0">
                  <c:v>24.3</c:v>
                </c:pt>
                <c:pt idx="1">
                  <c:v>11.9</c:v>
                </c:pt>
                <c:pt idx="2">
                  <c:v>17</c:v>
                </c:pt>
                <c:pt idx="3">
                  <c:v>14.4</c:v>
                </c:pt>
                <c:pt idx="4">
                  <c:v>7.1</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0.5</c:v>
                </c:pt>
                <c:pt idx="2">
                  <c:v>0.6</c:v>
                </c:pt>
                <c:pt idx="3">
                  <c:v>0.4</c:v>
                </c:pt>
                <c:pt idx="5">
                  <c:v>0.8</c:v>
                </c:pt>
                <c:pt idx="6">
                  <c:v>0.8</c:v>
                </c:pt>
                <c:pt idx="7">
                  <c:v>0.3</c:v>
                </c:pt>
                <c:pt idx="8">
                  <c:v>0</c:v>
                </c:pt>
                <c:pt idx="11">
                  <c:v>1</c:v>
                </c:pt>
                <c:pt idx="12">
                  <c:v>0.3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Sheet1!$A$2:$A$5</c:f>
              <c:numCache>
                <c:formatCode>General</c:formatCode>
                <c:ptCount val="11"/>
                <c:pt idx="0">
                  <c:v>2016</c:v>
                </c:pt>
                <c:pt idx="1">
                  <c:v>2018</c:v>
                </c:pt>
                <c:pt idx="2">
                  <c:v>2021</c:v>
                </c:pt>
                <c:pt idx="3">
                  <c:v>2023</c:v>
                </c:pt>
              </c:numCache>
            </c:numRef>
          </c:cat>
          <c:val>
            <c:numRef>
              <c:f>Sheet1!$B$2:$B$5</c:f>
              <c:numCache>
                <c:formatCode>General</c:formatCode>
                <c:ptCount val="11"/>
                <c:pt idx="0">
                  <c:v>1.5</c:v>
                </c:pt>
                <c:pt idx="1">
                  <c:v>0.9</c:v>
                </c:pt>
                <c:pt idx="2">
                  <c:v>0.5</c:v>
                </c:pt>
                <c:pt idx="3">
                  <c:v>0.5</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11.2</c:v>
                </c:pt>
                <c:pt idx="2">
                  <c:v>9.5</c:v>
                </c:pt>
                <c:pt idx="3">
                  <c:v>13.1</c:v>
                </c:pt>
                <c:pt idx="5">
                  <c:v>12</c:v>
                </c:pt>
                <c:pt idx="6">
                  <c:v>10.8</c:v>
                </c:pt>
                <c:pt idx="7">
                  <c:v>6.6</c:v>
                </c:pt>
                <c:pt idx="8">
                  <c:v>15.4</c:v>
                </c:pt>
                <c:pt idx="11">
                  <c:v>12.1</c:v>
                </c:pt>
                <c:pt idx="12">
                  <c:v>12.9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0.5</c:v>
                </c:pt>
                <c:pt idx="2">
                  <c:v>0.6</c:v>
                </c:pt>
                <c:pt idx="3">
                  <c:v>0.4</c:v>
                </c:pt>
                <c:pt idx="5">
                  <c:v>0.8</c:v>
                </c:pt>
                <c:pt idx="6">
                  <c:v>0.8</c:v>
                </c:pt>
                <c:pt idx="7">
                  <c:v>0.3</c:v>
                </c:pt>
                <c:pt idx="8">
                  <c:v>0</c:v>
                </c:pt>
                <c:pt idx="11">
                  <c:v>1</c:v>
                </c:pt>
                <c:pt idx="12">
                  <c:v>0.3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Sheet1!$A$2:$A$5</c:f>
              <c:numCache>
                <c:formatCode>General</c:formatCode>
                <c:ptCount val="11"/>
                <c:pt idx="0">
                  <c:v>2016</c:v>
                </c:pt>
                <c:pt idx="1">
                  <c:v>2018</c:v>
                </c:pt>
                <c:pt idx="2">
                  <c:v>2021</c:v>
                </c:pt>
                <c:pt idx="3">
                  <c:v>2023</c:v>
                </c:pt>
              </c:numCache>
            </c:numRef>
          </c:cat>
          <c:val>
            <c:numRef>
              <c:f>Sheet1!$B$2:$B$5</c:f>
              <c:numCache>
                <c:formatCode>General</c:formatCode>
                <c:ptCount val="11"/>
                <c:pt idx="0">
                  <c:v>1.1000000000000001</c:v>
                </c:pt>
                <c:pt idx="1">
                  <c:v>0.6</c:v>
                </c:pt>
                <c:pt idx="2">
                  <c:v>0.5</c:v>
                </c:pt>
                <c:pt idx="3">
                  <c:v>0.5</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1.9</c:v>
                </c:pt>
                <c:pt idx="2">
                  <c:v>3.4</c:v>
                </c:pt>
                <c:pt idx="3">
                  <c:v>0.4</c:v>
                </c:pt>
                <c:pt idx="5">
                  <c:v>2.2000000000000002</c:v>
                </c:pt>
                <c:pt idx="6">
                  <c:v>2.2999999999999998</c:v>
                </c:pt>
                <c:pt idx="7">
                  <c:v>2.4</c:v>
                </c:pt>
                <c:pt idx="8">
                  <c:v>0.8</c:v>
                </c:pt>
                <c:pt idx="11">
                  <c:v>1.7</c:v>
                </c:pt>
                <c:pt idx="12">
                  <c:v>2.2999999999999998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Sheet1!$A$2:$A$5</c:f>
              <c:numCache>
                <c:formatCode>General</c:formatCode>
                <c:ptCount val="11"/>
                <c:pt idx="0">
                  <c:v>2016</c:v>
                </c:pt>
                <c:pt idx="1">
                  <c:v>2018</c:v>
                </c:pt>
                <c:pt idx="2">
                  <c:v>2021</c:v>
                </c:pt>
                <c:pt idx="3">
                  <c:v>2023</c:v>
                </c:pt>
              </c:numCache>
            </c:numRef>
          </c:cat>
          <c:val>
            <c:numRef>
              <c:f>Sheet1!$B$2:$B$5</c:f>
              <c:numCache>
                <c:formatCode>General</c:formatCode>
                <c:ptCount val="11"/>
                <c:pt idx="0">
                  <c:v>5.3</c:v>
                </c:pt>
                <c:pt idx="1">
                  <c:v>3.6</c:v>
                </c:pt>
                <c:pt idx="2">
                  <c:v>2.9</c:v>
                </c:pt>
                <c:pt idx="3">
                  <c:v>1.9</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64.3</c:v>
                </c:pt>
                <c:pt idx="2">
                  <c:v>56.9</c:v>
                </c:pt>
                <c:pt idx="3">
                  <c:v>76.2</c:v>
                </c:pt>
                <c:pt idx="12">
                  <c:v>52.3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Sheet1!$A$2:$A$5</c:f>
              <c:numCache>
                <c:formatCode>General</c:formatCode>
                <c:ptCount val="11"/>
                <c:pt idx="0">
                  <c:v>2016</c:v>
                </c:pt>
                <c:pt idx="1">
                  <c:v>2018</c:v>
                </c:pt>
                <c:pt idx="2">
                  <c:v>2021</c:v>
                </c:pt>
                <c:pt idx="3">
                  <c:v>2023</c:v>
                </c:pt>
              </c:numCache>
            </c:numRef>
          </c:cat>
          <c:val>
            <c:numRef>
              <c:f>Sheet1!$B$2:$B$5</c:f>
              <c:numCache>
                <c:formatCode>General</c:formatCode>
                <c:ptCount val="11"/>
                <c:pt idx="0">
                  <c:v>41.2</c:v>
                </c:pt>
                <c:pt idx="1">
                  <c:v>49.9</c:v>
                </c:pt>
                <c:pt idx="2">
                  <c:v>47.7</c:v>
                </c:pt>
                <c:pt idx="3">
                  <c:v>64.3</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9.4</c:v>
                </c:pt>
                <c:pt idx="2">
                  <c:v>10.5</c:v>
                </c:pt>
                <c:pt idx="3">
                  <c:v>8.1999999999999993</c:v>
                </c:pt>
                <c:pt idx="5">
                  <c:v>13.4</c:v>
                </c:pt>
                <c:pt idx="6">
                  <c:v>6.4</c:v>
                </c:pt>
                <c:pt idx="7">
                  <c:v>9.1</c:v>
                </c:pt>
                <c:pt idx="8">
                  <c:v>8.6999999999999993</c:v>
                </c:pt>
                <c:pt idx="11">
                  <c:v>9.6999999999999993</c:v>
                </c:pt>
                <c:pt idx="12">
                  <c:v>8.6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1"/>
                <c:pt idx="0">
                  <c:v>2003</c:v>
                </c:pt>
                <c:pt idx="1">
                  <c:v>2005</c:v>
                </c:pt>
                <c:pt idx="2">
                  <c:v>2007</c:v>
                </c:pt>
                <c:pt idx="3">
                  <c:v>2009</c:v>
                </c:pt>
                <c:pt idx="4">
                  <c:v>2010</c:v>
                </c:pt>
                <c:pt idx="5">
                  <c:v>2012</c:v>
                </c:pt>
                <c:pt idx="6">
                  <c:v>2014</c:v>
                </c:pt>
                <c:pt idx="7">
                  <c:v>2016</c:v>
                </c:pt>
                <c:pt idx="8">
                  <c:v>2018</c:v>
                </c:pt>
                <c:pt idx="9">
                  <c:v>2021</c:v>
                </c:pt>
                <c:pt idx="10">
                  <c:v>2023</c:v>
                </c:pt>
              </c:numCache>
            </c:numRef>
          </c:cat>
          <c:val>
            <c:numRef>
              <c:f>Sheet1!$B$2:$B$12</c:f>
              <c:numCache>
                <c:formatCode>General</c:formatCode>
                <c:ptCount val="11"/>
                <c:pt idx="0">
                  <c:v>26.6</c:v>
                </c:pt>
                <c:pt idx="1">
                  <c:v>23.9</c:v>
                </c:pt>
                <c:pt idx="4">
                  <c:v>16.5</c:v>
                </c:pt>
                <c:pt idx="5">
                  <c:v>12.9</c:v>
                </c:pt>
                <c:pt idx="6">
                  <c:v>13.7</c:v>
                </c:pt>
                <c:pt idx="7">
                  <c:v>13.3</c:v>
                </c:pt>
                <c:pt idx="8">
                  <c:v>13.4</c:v>
                </c:pt>
                <c:pt idx="9">
                  <c:v>12.4</c:v>
                </c:pt>
                <c:pt idx="10">
                  <c:v>9.4</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10.8</c:v>
                </c:pt>
                <c:pt idx="2">
                  <c:v>10.6</c:v>
                </c:pt>
                <c:pt idx="3">
                  <c:v>11</c:v>
                </c:pt>
                <c:pt idx="5">
                  <c:v>8.1</c:v>
                </c:pt>
                <c:pt idx="6">
                  <c:v>9.3000000000000007</c:v>
                </c:pt>
                <c:pt idx="7">
                  <c:v>13.6</c:v>
                </c:pt>
                <c:pt idx="8">
                  <c:v>12.4</c:v>
                </c:pt>
                <c:pt idx="11">
                  <c:v>7.4</c:v>
                </c:pt>
                <c:pt idx="12">
                  <c:v>13.1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1"/>
                <c:pt idx="0">
                  <c:v>2003</c:v>
                </c:pt>
                <c:pt idx="1">
                  <c:v>2005</c:v>
                </c:pt>
                <c:pt idx="2">
                  <c:v>2007</c:v>
                </c:pt>
                <c:pt idx="3">
                  <c:v>2009</c:v>
                </c:pt>
                <c:pt idx="4">
                  <c:v>2010</c:v>
                </c:pt>
                <c:pt idx="5">
                  <c:v>2012</c:v>
                </c:pt>
                <c:pt idx="6">
                  <c:v>2014</c:v>
                </c:pt>
                <c:pt idx="7">
                  <c:v>2016</c:v>
                </c:pt>
                <c:pt idx="8">
                  <c:v>2018</c:v>
                </c:pt>
                <c:pt idx="9">
                  <c:v>2021</c:v>
                </c:pt>
                <c:pt idx="10">
                  <c:v>2023</c:v>
                </c:pt>
              </c:numCache>
            </c:numRef>
          </c:cat>
          <c:val>
            <c:numRef>
              <c:f>Sheet1!$B$2:$B$12</c:f>
              <c:numCache>
                <c:formatCode>General</c:formatCode>
                <c:ptCount val="11"/>
                <c:pt idx="0">
                  <c:v>46.5</c:v>
                </c:pt>
                <c:pt idx="1">
                  <c:v>42.9</c:v>
                </c:pt>
                <c:pt idx="4">
                  <c:v>26.6</c:v>
                </c:pt>
                <c:pt idx="5">
                  <c:v>22.1</c:v>
                </c:pt>
                <c:pt idx="6">
                  <c:v>22.7</c:v>
                </c:pt>
                <c:pt idx="7">
                  <c:v>24.4</c:v>
                </c:pt>
                <c:pt idx="8">
                  <c:v>21</c:v>
                </c:pt>
                <c:pt idx="9">
                  <c:v>18.899999999999999</c:v>
                </c:pt>
                <c:pt idx="10">
                  <c:v>10.8</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1"/>
                <c:pt idx="0">
                  <c:v>2003</c:v>
                </c:pt>
                <c:pt idx="1">
                  <c:v>2005</c:v>
                </c:pt>
                <c:pt idx="2">
                  <c:v>2007</c:v>
                </c:pt>
                <c:pt idx="3">
                  <c:v>2009</c:v>
                </c:pt>
                <c:pt idx="4">
                  <c:v>2010</c:v>
                </c:pt>
                <c:pt idx="5">
                  <c:v>2012</c:v>
                </c:pt>
                <c:pt idx="6">
                  <c:v>2014</c:v>
                </c:pt>
                <c:pt idx="7">
                  <c:v>2016</c:v>
                </c:pt>
                <c:pt idx="8">
                  <c:v>2018</c:v>
                </c:pt>
                <c:pt idx="9">
                  <c:v>2021</c:v>
                </c:pt>
                <c:pt idx="10">
                  <c:v>2023</c:v>
                </c:pt>
              </c:numCache>
            </c:numRef>
          </c:cat>
          <c:val>
            <c:numRef>
              <c:f>Sheet1!$B$2:$B$12</c:f>
              <c:numCache>
                <c:formatCode>General</c:formatCode>
                <c:ptCount val="11"/>
                <c:pt idx="0">
                  <c:v>38.5</c:v>
                </c:pt>
                <c:pt idx="1">
                  <c:v>35.6</c:v>
                </c:pt>
                <c:pt idx="4">
                  <c:v>23.9</c:v>
                </c:pt>
                <c:pt idx="5">
                  <c:v>20.3</c:v>
                </c:pt>
                <c:pt idx="6">
                  <c:v>22.3</c:v>
                </c:pt>
                <c:pt idx="7">
                  <c:v>22.1</c:v>
                </c:pt>
                <c:pt idx="8">
                  <c:v>14.6</c:v>
                </c:pt>
                <c:pt idx="9">
                  <c:v>14.8</c:v>
                </c:pt>
                <c:pt idx="10">
                  <c:v>11.2</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4.0999999999999996</c:v>
                </c:pt>
                <c:pt idx="2">
                  <c:v>4.0999999999999996</c:v>
                </c:pt>
                <c:pt idx="3">
                  <c:v>4.2</c:v>
                </c:pt>
                <c:pt idx="5">
                  <c:v>3.7</c:v>
                </c:pt>
                <c:pt idx="6">
                  <c:v>2.7</c:v>
                </c:pt>
                <c:pt idx="7">
                  <c:v>5.2</c:v>
                </c:pt>
                <c:pt idx="8">
                  <c:v>5.0999999999999996</c:v>
                </c:pt>
                <c:pt idx="11">
                  <c:v>3.8</c:v>
                </c:pt>
                <c:pt idx="12">
                  <c:v>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Sheet1!$A$2:$A$5</c:f>
              <c:numCache>
                <c:formatCode>General</c:formatCode>
                <c:ptCount val="11"/>
                <c:pt idx="0">
                  <c:v>2016</c:v>
                </c:pt>
                <c:pt idx="1">
                  <c:v>2018</c:v>
                </c:pt>
                <c:pt idx="2">
                  <c:v>2021</c:v>
                </c:pt>
                <c:pt idx="3">
                  <c:v>2023</c:v>
                </c:pt>
              </c:numCache>
            </c:numRef>
          </c:cat>
          <c:val>
            <c:numRef>
              <c:f>Sheet1!$B$2:$B$5</c:f>
              <c:numCache>
                <c:formatCode>General</c:formatCode>
                <c:ptCount val="11"/>
                <c:pt idx="0">
                  <c:v>10.5</c:v>
                </c:pt>
                <c:pt idx="1">
                  <c:v>8.1999999999999993</c:v>
                </c:pt>
                <c:pt idx="2">
                  <c:v>9.1</c:v>
                </c:pt>
                <c:pt idx="3">
                  <c:v>4.0999999999999996</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1.3</c:v>
                </c:pt>
                <c:pt idx="2">
                  <c:v>1.4</c:v>
                </c:pt>
                <c:pt idx="3">
                  <c:v>1.3</c:v>
                </c:pt>
                <c:pt idx="5">
                  <c:v>3</c:v>
                </c:pt>
                <c:pt idx="6">
                  <c:v>1.5</c:v>
                </c:pt>
                <c:pt idx="7">
                  <c:v>0.8</c:v>
                </c:pt>
                <c:pt idx="8">
                  <c:v>0</c:v>
                </c:pt>
                <c:pt idx="11">
                  <c:v>3</c:v>
                </c:pt>
                <c:pt idx="12">
                  <c:v>0.9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1"/>
                <c:pt idx="0">
                  <c:v>2018</c:v>
                </c:pt>
                <c:pt idx="1">
                  <c:v>2021</c:v>
                </c:pt>
                <c:pt idx="2">
                  <c:v>2023</c:v>
                </c:pt>
              </c:numCache>
            </c:numRef>
          </c:cat>
          <c:val>
            <c:numRef>
              <c:f>Sheet1!$B$2:$B$4</c:f>
              <c:numCache>
                <c:formatCode>General</c:formatCode>
                <c:ptCount val="11"/>
                <c:pt idx="0">
                  <c:v>1.8</c:v>
                </c:pt>
                <c:pt idx="1">
                  <c:v>3.6</c:v>
                </c:pt>
                <c:pt idx="2">
                  <c:v>1.3</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51</c:v>
                </c:pt>
                <c:pt idx="2">
                  <c:v>40.4</c:v>
                </c:pt>
                <c:pt idx="3">
                  <c:v>61.6</c:v>
                </c:pt>
                <c:pt idx="12">
                  <c:v>60.1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Sheet1!$A$2:$A$8</c:f>
              <c:numCache>
                <c:formatCode>General</c:formatCode>
                <c:ptCount val="11"/>
                <c:pt idx="0">
                  <c:v>2010</c:v>
                </c:pt>
                <c:pt idx="1">
                  <c:v>2012</c:v>
                </c:pt>
                <c:pt idx="2">
                  <c:v>2014</c:v>
                </c:pt>
                <c:pt idx="3">
                  <c:v>2016</c:v>
                </c:pt>
                <c:pt idx="4">
                  <c:v>2018</c:v>
                </c:pt>
                <c:pt idx="5">
                  <c:v>2021</c:v>
                </c:pt>
                <c:pt idx="6">
                  <c:v>2023</c:v>
                </c:pt>
              </c:numCache>
            </c:numRef>
          </c:cat>
          <c:val>
            <c:numRef>
              <c:f>Sheet1!$B$2:$B$8</c:f>
              <c:numCache>
                <c:formatCode>General</c:formatCode>
                <c:ptCount val="11"/>
                <c:pt idx="0">
                  <c:v>35.200000000000003</c:v>
                </c:pt>
                <c:pt idx="1">
                  <c:v>37.5</c:v>
                </c:pt>
                <c:pt idx="2">
                  <c:v>39.6</c:v>
                </c:pt>
                <c:pt idx="3">
                  <c:v>31.7</c:v>
                </c:pt>
                <c:pt idx="4">
                  <c:v>38</c:v>
                </c:pt>
                <c:pt idx="5">
                  <c:v>39.1</c:v>
                </c:pt>
                <c:pt idx="6">
                  <c:v>51</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14.4</c:v>
                </c:pt>
                <c:pt idx="2">
                  <c:v>14.1</c:v>
                </c:pt>
                <c:pt idx="3">
                  <c:v>14.7</c:v>
                </c:pt>
                <c:pt idx="5">
                  <c:v>8.8000000000000007</c:v>
                </c:pt>
                <c:pt idx="6">
                  <c:v>12.1</c:v>
                </c:pt>
                <c:pt idx="7">
                  <c:v>17</c:v>
                </c:pt>
                <c:pt idx="8">
                  <c:v>20.2</c:v>
                </c:pt>
                <c:pt idx="11">
                  <c:v>11.9</c:v>
                </c:pt>
                <c:pt idx="12">
                  <c:v>15.3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1"/>
                <c:pt idx="0">
                  <c:v>2003</c:v>
                </c:pt>
                <c:pt idx="1">
                  <c:v>2005</c:v>
                </c:pt>
                <c:pt idx="2">
                  <c:v>2007</c:v>
                </c:pt>
                <c:pt idx="3">
                  <c:v>2009</c:v>
                </c:pt>
                <c:pt idx="4">
                  <c:v>2010</c:v>
                </c:pt>
                <c:pt idx="5">
                  <c:v>2012</c:v>
                </c:pt>
                <c:pt idx="6">
                  <c:v>2014</c:v>
                </c:pt>
                <c:pt idx="7">
                  <c:v>2016</c:v>
                </c:pt>
                <c:pt idx="8">
                  <c:v>2018</c:v>
                </c:pt>
                <c:pt idx="9">
                  <c:v>2021</c:v>
                </c:pt>
                <c:pt idx="10">
                  <c:v>2023</c:v>
                </c:pt>
              </c:numCache>
            </c:numRef>
          </c:cat>
          <c:val>
            <c:numRef>
              <c:f>Sheet1!$B$2:$B$12</c:f>
              <c:numCache>
                <c:formatCode>General</c:formatCode>
                <c:ptCount val="11"/>
                <c:pt idx="0">
                  <c:v>34.6</c:v>
                </c:pt>
                <c:pt idx="1">
                  <c:v>32.299999999999997</c:v>
                </c:pt>
                <c:pt idx="4">
                  <c:v>25</c:v>
                </c:pt>
                <c:pt idx="5">
                  <c:v>23.6</c:v>
                </c:pt>
                <c:pt idx="6">
                  <c:v>26.6</c:v>
                </c:pt>
                <c:pt idx="7">
                  <c:v>25.4</c:v>
                </c:pt>
                <c:pt idx="8">
                  <c:v>25.6</c:v>
                </c:pt>
                <c:pt idx="9">
                  <c:v>18.7</c:v>
                </c:pt>
                <c:pt idx="10">
                  <c:v>14.4</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3.2</c:v>
                </c:pt>
                <c:pt idx="2">
                  <c:v>2.6</c:v>
                </c:pt>
                <c:pt idx="3">
                  <c:v>3.9</c:v>
                </c:pt>
                <c:pt idx="5">
                  <c:v>3.5</c:v>
                </c:pt>
                <c:pt idx="6">
                  <c:v>6.4</c:v>
                </c:pt>
                <c:pt idx="7">
                  <c:v>2.1</c:v>
                </c:pt>
                <c:pt idx="8">
                  <c:v>0.8</c:v>
                </c:pt>
                <c:pt idx="11">
                  <c:v>2.5</c:v>
                </c:pt>
                <c:pt idx="12">
                  <c:v>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1"/>
                <c:pt idx="0">
                  <c:v>2003</c:v>
                </c:pt>
                <c:pt idx="1">
                  <c:v>2005</c:v>
                </c:pt>
                <c:pt idx="2">
                  <c:v>2007</c:v>
                </c:pt>
                <c:pt idx="3">
                  <c:v>2009</c:v>
                </c:pt>
                <c:pt idx="4">
                  <c:v>2010</c:v>
                </c:pt>
                <c:pt idx="5">
                  <c:v>2012</c:v>
                </c:pt>
                <c:pt idx="6">
                  <c:v>2014</c:v>
                </c:pt>
                <c:pt idx="7">
                  <c:v>2016</c:v>
                </c:pt>
                <c:pt idx="8">
                  <c:v>2018</c:v>
                </c:pt>
                <c:pt idx="9">
                  <c:v>2021</c:v>
                </c:pt>
                <c:pt idx="10">
                  <c:v>2023</c:v>
                </c:pt>
              </c:numCache>
            </c:numRef>
          </c:cat>
          <c:val>
            <c:numRef>
              <c:f>Sheet1!$B$2:$B$12</c:f>
              <c:numCache>
                <c:formatCode>General</c:formatCode>
                <c:ptCount val="11"/>
                <c:pt idx="0">
                  <c:v>7.7</c:v>
                </c:pt>
                <c:pt idx="1">
                  <c:v>7</c:v>
                </c:pt>
                <c:pt idx="4">
                  <c:v>4.9000000000000004</c:v>
                </c:pt>
                <c:pt idx="5">
                  <c:v>5.5</c:v>
                </c:pt>
                <c:pt idx="6">
                  <c:v>6.3</c:v>
                </c:pt>
                <c:pt idx="7">
                  <c:v>5.3</c:v>
                </c:pt>
                <c:pt idx="8">
                  <c:v>4.8</c:v>
                </c:pt>
                <c:pt idx="9">
                  <c:v>3.3</c:v>
                </c:pt>
                <c:pt idx="10">
                  <c:v>3.2</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10.8</c:v>
                </c:pt>
                <c:pt idx="2">
                  <c:v>11.2</c:v>
                </c:pt>
                <c:pt idx="3">
                  <c:v>10.3</c:v>
                </c:pt>
                <c:pt idx="5">
                  <c:v>7.6</c:v>
                </c:pt>
                <c:pt idx="6">
                  <c:v>6.3</c:v>
                </c:pt>
                <c:pt idx="7">
                  <c:v>8.5</c:v>
                </c:pt>
                <c:pt idx="8">
                  <c:v>20.100000000000001</c:v>
                </c:pt>
                <c:pt idx="11">
                  <c:v>7.1</c:v>
                </c:pt>
                <c:pt idx="12">
                  <c:v>10.3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6.6</c:v>
                </c:pt>
                <c:pt idx="2">
                  <c:v>5.6</c:v>
                </c:pt>
                <c:pt idx="3">
                  <c:v>7.6</c:v>
                </c:pt>
                <c:pt idx="5">
                  <c:v>5.9</c:v>
                </c:pt>
                <c:pt idx="6">
                  <c:v>4.8</c:v>
                </c:pt>
                <c:pt idx="7">
                  <c:v>7</c:v>
                </c:pt>
                <c:pt idx="8">
                  <c:v>8.8000000000000007</c:v>
                </c:pt>
                <c:pt idx="11">
                  <c:v>5.2</c:v>
                </c:pt>
                <c:pt idx="12">
                  <c:v>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1"/>
                <c:pt idx="0">
                  <c:v>2003</c:v>
                </c:pt>
                <c:pt idx="1">
                  <c:v>2005</c:v>
                </c:pt>
                <c:pt idx="2">
                  <c:v>2007</c:v>
                </c:pt>
                <c:pt idx="3">
                  <c:v>2009</c:v>
                </c:pt>
                <c:pt idx="4">
                  <c:v>2010</c:v>
                </c:pt>
                <c:pt idx="5">
                  <c:v>2012</c:v>
                </c:pt>
                <c:pt idx="6">
                  <c:v>2014</c:v>
                </c:pt>
                <c:pt idx="7">
                  <c:v>2016</c:v>
                </c:pt>
                <c:pt idx="8">
                  <c:v>2018</c:v>
                </c:pt>
                <c:pt idx="9">
                  <c:v>2021</c:v>
                </c:pt>
                <c:pt idx="10">
                  <c:v>2023</c:v>
                </c:pt>
              </c:numCache>
            </c:numRef>
          </c:cat>
          <c:val>
            <c:numRef>
              <c:f>Sheet1!$B$2:$B$12</c:f>
              <c:numCache>
                <c:formatCode>General</c:formatCode>
                <c:ptCount val="11"/>
                <c:pt idx="0">
                  <c:v>18.3</c:v>
                </c:pt>
                <c:pt idx="1">
                  <c:v>17.5</c:v>
                </c:pt>
                <c:pt idx="4">
                  <c:v>12.7</c:v>
                </c:pt>
                <c:pt idx="5">
                  <c:v>11.7</c:v>
                </c:pt>
                <c:pt idx="6">
                  <c:v>13.7</c:v>
                </c:pt>
                <c:pt idx="7">
                  <c:v>13.4</c:v>
                </c:pt>
                <c:pt idx="8">
                  <c:v>11.6</c:v>
                </c:pt>
                <c:pt idx="9">
                  <c:v>11</c:v>
                </c:pt>
                <c:pt idx="10">
                  <c:v>6.6</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9.8000000000000007</c:v>
                </c:pt>
                <c:pt idx="2">
                  <c:v>10.7</c:v>
                </c:pt>
                <c:pt idx="3">
                  <c:v>8.8000000000000007</c:v>
                </c:pt>
                <c:pt idx="5">
                  <c:v>8.6</c:v>
                </c:pt>
                <c:pt idx="6">
                  <c:v>6.2</c:v>
                </c:pt>
                <c:pt idx="7">
                  <c:v>9.8000000000000007</c:v>
                </c:pt>
                <c:pt idx="8">
                  <c:v>14.7</c:v>
                </c:pt>
                <c:pt idx="11">
                  <c:v>10.4</c:v>
                </c:pt>
                <c:pt idx="12">
                  <c:v>9.6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Sheet1!$A$2:$A$5</c:f>
              <c:numCache>
                <c:formatCode>General</c:formatCode>
                <c:ptCount val="11"/>
                <c:pt idx="0">
                  <c:v>2016</c:v>
                </c:pt>
                <c:pt idx="1">
                  <c:v>2018</c:v>
                </c:pt>
                <c:pt idx="2">
                  <c:v>2021</c:v>
                </c:pt>
                <c:pt idx="3">
                  <c:v>2023</c:v>
                </c:pt>
              </c:numCache>
            </c:numRef>
          </c:cat>
          <c:val>
            <c:numRef>
              <c:f>Sheet1!$B$2:$B$5</c:f>
              <c:numCache>
                <c:formatCode>General</c:formatCode>
                <c:ptCount val="11"/>
                <c:pt idx="0">
                  <c:v>14.3</c:v>
                </c:pt>
                <c:pt idx="1">
                  <c:v>14.7</c:v>
                </c:pt>
                <c:pt idx="2">
                  <c:v>7.1</c:v>
                </c:pt>
                <c:pt idx="3">
                  <c:v>9.8000000000000007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0.7</c:v>
                </c:pt>
                <c:pt idx="2">
                  <c:v>0.8</c:v>
                </c:pt>
                <c:pt idx="3">
                  <c:v>0.5</c:v>
                </c:pt>
                <c:pt idx="5">
                  <c:v>0.8</c:v>
                </c:pt>
                <c:pt idx="6">
                  <c:v>1.7</c:v>
                </c:pt>
                <c:pt idx="7">
                  <c:v>0</c:v>
                </c:pt>
                <c:pt idx="8">
                  <c:v>0</c:v>
                </c:pt>
                <c:pt idx="11">
                  <c:v>0</c:v>
                </c:pt>
                <c:pt idx="12">
                  <c:v>0.4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3.4</c:v>
                </c:pt>
                <c:pt idx="2">
                  <c:v>3.1</c:v>
                </c:pt>
                <c:pt idx="3">
                  <c:v>3.6</c:v>
                </c:pt>
                <c:pt idx="5">
                  <c:v>3.6</c:v>
                </c:pt>
                <c:pt idx="6">
                  <c:v>3.8</c:v>
                </c:pt>
                <c:pt idx="7">
                  <c:v>3.3</c:v>
                </c:pt>
                <c:pt idx="8">
                  <c:v>2.7</c:v>
                </c:pt>
                <c:pt idx="11">
                  <c:v>0.7</c:v>
                </c:pt>
                <c:pt idx="12">
                  <c:v>4.5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1"/>
                <c:pt idx="0">
                  <c:v>2003</c:v>
                </c:pt>
                <c:pt idx="1">
                  <c:v>2005</c:v>
                </c:pt>
                <c:pt idx="2">
                  <c:v>2007</c:v>
                </c:pt>
                <c:pt idx="3">
                  <c:v>2009</c:v>
                </c:pt>
                <c:pt idx="4">
                  <c:v>2010</c:v>
                </c:pt>
                <c:pt idx="5">
                  <c:v>2012</c:v>
                </c:pt>
                <c:pt idx="6">
                  <c:v>2014</c:v>
                </c:pt>
                <c:pt idx="7">
                  <c:v>2016</c:v>
                </c:pt>
                <c:pt idx="8">
                  <c:v>2018</c:v>
                </c:pt>
                <c:pt idx="9">
                  <c:v>2021</c:v>
                </c:pt>
                <c:pt idx="10">
                  <c:v>2023</c:v>
                </c:pt>
              </c:numCache>
            </c:numRef>
          </c:cat>
          <c:val>
            <c:numRef>
              <c:f>Sheet1!$B$2:$B$12</c:f>
              <c:numCache>
                <c:formatCode>General</c:formatCode>
                <c:ptCount val="11"/>
                <c:pt idx="0">
                  <c:v>11.7</c:v>
                </c:pt>
                <c:pt idx="1">
                  <c:v>11.3</c:v>
                </c:pt>
                <c:pt idx="4">
                  <c:v>9.6999999999999993</c:v>
                </c:pt>
                <c:pt idx="5">
                  <c:v>7</c:v>
                </c:pt>
                <c:pt idx="6">
                  <c:v>8.1</c:v>
                </c:pt>
                <c:pt idx="7">
                  <c:v>6</c:v>
                </c:pt>
                <c:pt idx="8">
                  <c:v>6</c:v>
                </c:pt>
                <c:pt idx="9">
                  <c:v>7.3</c:v>
                </c:pt>
                <c:pt idx="10">
                  <c:v>3.4</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0.6</c:v>
                </c:pt>
                <c:pt idx="2">
                  <c:v>0.6</c:v>
                </c:pt>
                <c:pt idx="3">
                  <c:v>0.5</c:v>
                </c:pt>
                <c:pt idx="5">
                  <c:v>0.5</c:v>
                </c:pt>
                <c:pt idx="6">
                  <c:v>1.7</c:v>
                </c:pt>
                <c:pt idx="7">
                  <c:v>0</c:v>
                </c:pt>
                <c:pt idx="8">
                  <c:v>0</c:v>
                </c:pt>
                <c:pt idx="11">
                  <c:v>0</c:v>
                </c:pt>
                <c:pt idx="12">
                  <c:v>0.3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1</c:v>
                </c:pt>
                <c:pt idx="2">
                  <c:v>1.4</c:v>
                </c:pt>
                <c:pt idx="3">
                  <c:v>0.5</c:v>
                </c:pt>
                <c:pt idx="5">
                  <c:v>2.1</c:v>
                </c:pt>
                <c:pt idx="6">
                  <c:v>1.8</c:v>
                </c:pt>
                <c:pt idx="7">
                  <c:v>0</c:v>
                </c:pt>
                <c:pt idx="8">
                  <c:v>0</c:v>
                </c:pt>
                <c:pt idx="11">
                  <c:v>0</c:v>
                </c:pt>
                <c:pt idx="12">
                  <c:v>0.4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1</c:v>
                </c:pt>
                <c:pt idx="2">
                  <c:v>0.8</c:v>
                </c:pt>
                <c:pt idx="3">
                  <c:v>1.1000000000000001</c:v>
                </c:pt>
                <c:pt idx="5">
                  <c:v>1.5</c:v>
                </c:pt>
                <c:pt idx="6">
                  <c:v>2.2000000000000002</c:v>
                </c:pt>
                <c:pt idx="7">
                  <c:v>0</c:v>
                </c:pt>
                <c:pt idx="8">
                  <c:v>0</c:v>
                </c:pt>
                <c:pt idx="11">
                  <c:v>1.9</c:v>
                </c:pt>
                <c:pt idx="12">
                  <c:v>0.4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1"/>
                <c:pt idx="0">
                  <c:v>2003</c:v>
                </c:pt>
                <c:pt idx="1">
                  <c:v>2005</c:v>
                </c:pt>
                <c:pt idx="2">
                  <c:v>2007</c:v>
                </c:pt>
                <c:pt idx="3">
                  <c:v>2009</c:v>
                </c:pt>
                <c:pt idx="4">
                  <c:v>2010</c:v>
                </c:pt>
                <c:pt idx="5">
                  <c:v>2012</c:v>
                </c:pt>
                <c:pt idx="6">
                  <c:v>2014</c:v>
                </c:pt>
                <c:pt idx="7">
                  <c:v>2016</c:v>
                </c:pt>
                <c:pt idx="8">
                  <c:v>2018</c:v>
                </c:pt>
                <c:pt idx="9">
                  <c:v>2021</c:v>
                </c:pt>
                <c:pt idx="10">
                  <c:v>2023</c:v>
                </c:pt>
              </c:numCache>
            </c:numRef>
          </c:cat>
          <c:val>
            <c:numRef>
              <c:f>Sheet1!$B$2:$B$12</c:f>
              <c:numCache>
                <c:formatCode>General</c:formatCode>
                <c:ptCount val="11"/>
                <c:pt idx="0">
                  <c:v>60.2</c:v>
                </c:pt>
                <c:pt idx="1">
                  <c:v>53.4</c:v>
                </c:pt>
                <c:pt idx="4">
                  <c:v>38.700000000000003</c:v>
                </c:pt>
                <c:pt idx="5">
                  <c:v>31.9</c:v>
                </c:pt>
                <c:pt idx="6">
                  <c:v>31.4</c:v>
                </c:pt>
                <c:pt idx="7">
                  <c:v>24</c:v>
                </c:pt>
                <c:pt idx="8">
                  <c:v>22.8</c:v>
                </c:pt>
                <c:pt idx="9">
                  <c:v>18.7</c:v>
                </c:pt>
                <c:pt idx="10">
                  <c:v>10.8</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0.4</c:v>
                </c:pt>
                <c:pt idx="2">
                  <c:v>0.3</c:v>
                </c:pt>
                <c:pt idx="3">
                  <c:v>0.5</c:v>
                </c:pt>
                <c:pt idx="5">
                  <c:v>0.6</c:v>
                </c:pt>
                <c:pt idx="6">
                  <c:v>1</c:v>
                </c:pt>
                <c:pt idx="7">
                  <c:v>0</c:v>
                </c:pt>
                <c:pt idx="8">
                  <c:v>0</c:v>
                </c:pt>
                <c:pt idx="11">
                  <c:v>0</c:v>
                </c:pt>
                <c:pt idx="12">
                  <c:v>0.3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1"/>
                <c:pt idx="0">
                  <c:v>2003</c:v>
                </c:pt>
                <c:pt idx="1">
                  <c:v>2005</c:v>
                </c:pt>
                <c:pt idx="2">
                  <c:v>2007</c:v>
                </c:pt>
                <c:pt idx="3">
                  <c:v>2009</c:v>
                </c:pt>
                <c:pt idx="4">
                  <c:v>2010</c:v>
                </c:pt>
                <c:pt idx="5">
                  <c:v>2012</c:v>
                </c:pt>
                <c:pt idx="6">
                  <c:v>2014</c:v>
                </c:pt>
                <c:pt idx="7">
                  <c:v>2016</c:v>
                </c:pt>
                <c:pt idx="8">
                  <c:v>2018</c:v>
                </c:pt>
                <c:pt idx="9">
                  <c:v>2021</c:v>
                </c:pt>
                <c:pt idx="10">
                  <c:v>2023</c:v>
                </c:pt>
              </c:numCache>
            </c:numRef>
          </c:cat>
          <c:val>
            <c:numRef>
              <c:f>Sheet1!$B$2:$B$12</c:f>
              <c:numCache>
                <c:formatCode>General</c:formatCode>
                <c:ptCount val="11"/>
                <c:pt idx="0">
                  <c:v>2</c:v>
                </c:pt>
                <c:pt idx="1">
                  <c:v>3.1</c:v>
                </c:pt>
                <c:pt idx="4">
                  <c:v>1.9</c:v>
                </c:pt>
                <c:pt idx="5">
                  <c:v>1.9</c:v>
                </c:pt>
                <c:pt idx="6">
                  <c:v>4</c:v>
                </c:pt>
                <c:pt idx="7">
                  <c:v>1.6</c:v>
                </c:pt>
                <c:pt idx="8">
                  <c:v>2.2000000000000002</c:v>
                </c:pt>
                <c:pt idx="9">
                  <c:v>0.9</c:v>
                </c:pt>
                <c:pt idx="10">
                  <c:v>0.4</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20.6</c:v>
                </c:pt>
                <c:pt idx="2">
                  <c:v>16</c:v>
                </c:pt>
                <c:pt idx="3">
                  <c:v>25.4</c:v>
                </c:pt>
                <c:pt idx="5">
                  <c:v>18.8</c:v>
                </c:pt>
                <c:pt idx="6">
                  <c:v>16.8</c:v>
                </c:pt>
                <c:pt idx="7">
                  <c:v>22.2</c:v>
                </c:pt>
                <c:pt idx="8">
                  <c:v>24.7</c:v>
                </c:pt>
                <c:pt idx="11">
                  <c:v>15</c:v>
                </c:pt>
                <c:pt idx="12">
                  <c:v>21.4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4</c:v>
                </c:pt>
                <c:pt idx="2">
                  <c:v>3.4</c:v>
                </c:pt>
                <c:pt idx="3">
                  <c:v>4.5999999999999996</c:v>
                </c:pt>
                <c:pt idx="5">
                  <c:v>4.0999999999999996</c:v>
                </c:pt>
                <c:pt idx="6">
                  <c:v>3.1</c:v>
                </c:pt>
                <c:pt idx="7">
                  <c:v>1.9</c:v>
                </c:pt>
                <c:pt idx="8">
                  <c:v>6.3</c:v>
                </c:pt>
                <c:pt idx="11">
                  <c:v>2.8</c:v>
                </c:pt>
                <c:pt idx="12">
                  <c:v>2.2999999999999998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9801383074976E-2"/>
          <c:y val="3.8251762647316147E-2"/>
          <c:w val="0.91875122686877009"/>
          <c:h val="0.82072410066388746"/>
        </c:manualLayout>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Sheet1!$A$2:$A$5</c:f>
              <c:numCache>
                <c:formatCode>General</c:formatCode>
                <c:ptCount val="11"/>
                <c:pt idx="0">
                  <c:v>2016</c:v>
                </c:pt>
                <c:pt idx="1">
                  <c:v>2018</c:v>
                </c:pt>
                <c:pt idx="2">
                  <c:v>2021</c:v>
                </c:pt>
                <c:pt idx="3">
                  <c:v>2023</c:v>
                </c:pt>
              </c:numCache>
            </c:numRef>
          </c:cat>
          <c:val>
            <c:numRef>
              <c:f>Sheet1!$B$2:$B$5</c:f>
              <c:numCache>
                <c:formatCode>General</c:formatCode>
                <c:ptCount val="11"/>
                <c:pt idx="0">
                  <c:v>8.4</c:v>
                </c:pt>
                <c:pt idx="1">
                  <c:v>7.1</c:v>
                </c:pt>
                <c:pt idx="2">
                  <c:v>6.1</c:v>
                </c:pt>
                <c:pt idx="3">
                  <c:v>4</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Black</c:v>
                </c:pt>
                <c:pt idx="11">
                  <c:v>Hispanic/Latino</c:v>
                </c:pt>
                <c:pt idx="12">
                  <c:v>White</c:v>
                </c:pt>
                <c:pt idx="13">
                  <c:v>Multiple</c:v>
                </c:pt>
              </c:strCache>
            </c:strRef>
          </c:cat>
          <c:val>
            <c:numRef>
              <c:f>Sheet1!$B$2:$B$15</c:f>
              <c:numCache>
                <c:formatCode>General</c:formatCode>
                <c:ptCount val="14"/>
                <c:pt idx="0">
                  <c:v>0.2</c:v>
                </c:pt>
                <c:pt idx="2">
                  <c:v>0.4</c:v>
                </c:pt>
                <c:pt idx="3">
                  <c:v>0</c:v>
                </c:pt>
                <c:pt idx="5">
                  <c:v>0.8</c:v>
                </c:pt>
                <c:pt idx="6">
                  <c:v>0</c:v>
                </c:pt>
                <c:pt idx="7">
                  <c:v>0</c:v>
                </c:pt>
                <c:pt idx="8">
                  <c:v>0</c:v>
                </c:pt>
                <c:pt idx="11">
                  <c:v>0</c:v>
                </c:pt>
                <c:pt idx="12">
                  <c:v>0.1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7/5/2024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PHYSICAL RISK &amp; SUBSTANCE USE </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drove a car or other vehicle when they had been drinking alcohol (one or more times during the 30 days before the survey, among students who had driven a car or other vehicle during the 30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2.7. The percentage for Male students is 3.7. The percentage for Female students is 1.7. The percentage for 9th grade students is 5.1. The percentage for 10th grade students is 1.6. The percentage for 11th grade students is 3.7. The percentage for 12th grade students is 1.9. The percentage for Hispanic/Latino students is 3.5. The percentage for White students is 2.1.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a:t>
            </a:fld>
            <a:endParaRPr lang="en-US"/>
          </a:p>
        </p:txBody>
      </p:sp>
    </p:spTree>
    <p:extLst>
      <p:ext uri="{BB962C8B-B14F-4D97-AF65-F5344CB8AC3E}">
        <p14:creationId xmlns:p14="http://schemas.microsoft.com/office/powerpoint/2010/main" val="3874377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2003-2023. This slide shows percentages from 2003 through 2023 for high school students who currently smoked cigarettes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11.2. The percentage for 2005 is 9.6. The percentage for 2010 is 5.8. The percentage for 2012 is 3.0. The percentage for 2014 is 3.7. The percentage for 2016 is 2.1. The percentage for 2018 is 1.2. The percentage for 2021 is 0.1. The percentage for 2023 is 0.2.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2023, decreased from 2003 to 2014, and decreased from 2014 to 2023.Data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currently smoked cigarettes daily (on all 30 days during the 30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0.2. The percentage for Male students is 0.4. The percentage for Female students is 0.0. The percentage for 9th grade students is 0.8. The percentage for 10th grade students is 0.0. The percentage for 11th grade students is 0.0. The percentage for 12th grade students is 0.0. The percentage for Hispanic/Latino students is 0.0. The percentage for White students is 0.1.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2003-2023. This slide shows percentages from 2003 through 2023 for high school students who currently smoked cigarettes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8.3. The percentage for 2005 is 7.0. The percentage for 2010 is 4.1. The percentage for 2012 is 2.4. The percentage for 2014 is 2.6. The percentage for 2016 is 1.2. The percentage for 2018 is 0.9. The percentage for 2021 is 0.1. The percentage for 2023 is 0.2.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2023, decreased from 2003 to 2014, and decreased from 2014 to 2023.Data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currently smoked cigarettes (on at least 1 day during the 30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 The percentage for Male students is 2.2. The percentage for Female students is 1.5. The percentage for 9th grade students is 1.4. The percentage for 10th grade students is 1.9. The percentage for 11th grade students is 1.2. The percentage for 12th grade students is 3.0. The percentage for Hispanic/Latino students is 2.3. The percentage for White students is 1.9.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2003-2023. This slide shows percentages from 2003 through 2023 for high school students who currently smoked cigarettes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24.1. The percentage for 2005 is 21.8. The percentage for 2010 is 15.0. The percentage for 2012 is 10.9. The percentage for 2014 is 13.3. The percentage for 2016 is 7.4. The percentage for 2018 is 4.2. The percentage for 2021 is 3.6. The percentage for 2023 is 1.9.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2023, decreased from 2003 to 2014, and decreased from 2014 to 2023.Data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2023 Nebraska Youth Risk Behavior Survey. This slide shows the percentage of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ever used an electronic vapor product (including e-cigarettes, vapes, vape pens, e-cigars, e-hookahs, hookah pens, and mods [such as JUUL, SMOK, Suorin, Vuse, and blu]).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22.6. The percentage for Male students is 20.1. The percentage for Female students is 25.3. The percentage for 9th grade students is 15.1. The percentage for 10th grade students is 22.4. The percentage for 11th grade students is 20.5. The percentage for 12th grade students is 32.2. The percentage for Hispanic/Latino students is 20.9. The percentage for White students is 23.4.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2014-2023. This slide shows percentages from 2014 through 2023 for high school students who ever used an electronic vapor product (including e-cigarettes, vapes, vape pens, e-cigars, e-hookahs, hookah pens, and mods [such as JUUL, SMOK, Suorin, Vuse, and blu]).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2014 is 38.2. The percentage for 2016 is 36.1. The percentage for 2018 is 49.2. The percentage for 2021 is 33.7. The percentage for 2023 is 22.6.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2014 to 2023.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currently used an electronic vapor product (including e-cigarettes, vapes, vape pens, e-cigars, e-hookahs, hookah pens, and mods [such as JUUL, SMOK, Suorin, Vuse, and blu], on at least 1 day during the 30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6.9. The percentage for Male students is 6.2. The percentage for Female students is 7.5. The percentage for 9th grade students is 9.1. The percentage for 10th grade students is 6.3. The percentage for 11th grade students is 6.1. The percentage for 12th grade students is 5.9. The percentage for Hispanic/Latino students is 5.8. The percentage for White students is 7.3.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2014-2023. This slide shows percentages from 2014 through 2023 for high school students who currently used an electronic vapor product (including e-cigarettes, vapes, vape pens, e-cigars, e-hookahs, hookah pens, and mods [such as JUUL, SMOK, Suorin, Vuse, and blu],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2014 is 22.3. The percentage for 2016 is 9.4. The percentage for 2018 is 17.1. The percentage for 2021 is 14.7. The percentage for 2023 is 6.9.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2014 to 2023.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2012-2023. This slide shows percentages from 2012 through 2023 for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2012 is 6.8. The percentage for 2014 is 10.1. The percentage for 2016 is 6.3. The percentage for 2018 is 5.8. The percentage for 2021 is 4.5. The percentage for 2023 is 2.7.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2012 to 2023.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currently used electronic vapor products frequently (on 20 or more days during the 30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 The percentage for Male students is 3.0. The percentage for Female students is 3.3. The percentage for 9th grade students is 3.8. The percentage for 10th grade students is 2.2. The percentage for 11th grade students is 2.8. The percentage for 12th grade students is 3.9. The percentage for Hispanic/Latino students is 2.2. The percentage for White students is 4.0.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2014-2023. This slide shows percentages from 2014 through 2023 for high school students who currently used electronic vapor products frequently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2014 is 2.3. The percentage for 2016 is 1.7. The percentage for 2018 is 6.5. The percentage for 2021 is 6.1. The percentage for 2023 is 3.2.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2014 to 2023.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currently used electronic vapor products daily (on all 30 days during the 30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2.2. The percentage for Male students is 1.8. The percentage for Female students is 2.6. The percentage for 9th grade students is 3.8. The percentage for 10th grade students is 1.4. The percentage for 11th grade students is 2.0. The percentage for 12th grade students is 1.6. The percentage for Hispanic/Latino students is 2.2. The percentage for White students is 2.5.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2014-2023. This slide shows percentages from 2014 through 2023 for high school students who currently used electronic vapor products daily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2014 is 1.5. The percentage for 2016 is 1.2. The percentage for 2018 is 5.1. The percentage for 2021 is 4.9. The percentage for 2023 is 2.2.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2014 to 2023.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usually got their electronic vapor products by buying them themselves in a convenience store, supermarket, discount store, or gas station (including e-cigarettes, vapes, vape pens, e-cigars, e-hookahs, hookah pens, and mods [such as JUUL, SMOK, Suorin, Vuse, and blu], during the 30 days before the survey, among students who currently used electronic vapor products).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 The percentage for White students is 4.6.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2021-2023. This slide shows percentages from 2021 through 2023 for high school students who usually got their electronic vapor products by buying them themselves in a convenience store, supermarket, discount store, or gas station (including e-cigarettes, vapes, vape pens, e-cigars, e-hookahs, hookah pens, and mods [such as JUUL, SMOK, Suorin, Vuse, and blu], during the 30 days before the survey, among students who currently used electronic vapor products).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2021 is 0.9. The percentage for 2023 is 3.2.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2021 to 2023.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currently smoked cigarettes or used electronic vapor products (on at least 1 day during the 30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7.1. The percentage for Male students is 6.7. The percentage for Female students is 7.5. The percentage for 9th grade students is 9.7. The percentage for 10th grade students is 6.3. The percentage for 11th grade students is 6.5. The percentage for 12th grade students is 6.0. The percentage for Hispanic/Latino students is 5.8. The percentage for White students is 7.6.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2014-2023. This slide shows percentages from 2014 through 2023 for high school students who currently smoked cigarettes or used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2014 is 24.3. The percentage for 2016 is 11.9. The percentage for 2018 is 17.0. The percentage for 2021 is 14.4. The percentage for 2023 is 7.1.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2014 to 2023.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currently used smokeless tobacco frequently (chewing tobacco, snuff, dip, snus, or dissolvable tobacco products [such as Copenhagen, Grizzly, Skoal, or Camel Snus], not counting any electronic vapor products, on 20 or more days during the 30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0.5. The percentage for Male students is 0.6. The percentage for Female students is 0.4. The percentage for 9th grade students is 0.8. The percentage for 10th grade students is 0.8. The percentage for 11th grade students is 0.3. The percentage for 12th grade students is 0.0. The percentage for Hispanic/Latino students is 1.0. The percentage for White students is 0.3.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2016-2023. This slide shows percentages from 2016 through 2023 for high school students who currently used smokeless tobacco frequently (chewing tobacco, snuff, dip, snus, or dissolvable tobacco products [such as Copenhagen, Grizzly, Skoal, or Camel Snus], not counting any electronic vapor products, on 20 or more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2016 is 1.5. The percentage for 2018 is 0.9. The percentage for 2021 is 0.5. The percentage for 2023 is 0.5.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2016 to 2023.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PHYSICAL RISK &amp; SUBSTANCE USE </a:t>
            </a:r>
          </a:p>
          <a:p>
            <a:r>
              <a:rPr lang="en-US" sz="1000" dirty="0">
                <a:latin typeface="Verdana" panose="020B0604020202020204" pitchFamily="34" charset="0"/>
              </a:rPr>
              <a:t>Data for this slide are from the 2023 Nebraska Youth Risk Behavior Survey. This slide shows the percentage of high school students who rode with a driver who had been drinking alcohol (in a car or other vehicle, one or more times during the 30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11.2. The percentage for Male students is 9.5. The percentage for Female students is 13.1. The percentage for 9th grade students is 12.0. The percentage for 10th grade students is 10.8. The percentage for 11th grade students is 6.6. The percentage for 12th grade students is 15.4. The percentage for Hispanic/Latino students is 12.1. The percentage for White students is 12.9.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531889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currently used smokeless tobacco daily (chewing tobacco, snuff, dip, snus, or dissolvable tobacco products [such as Copenhagen, Grizzly, Skoal, or Camel Snus], not counting any electronic vapor products, on all 30 days during the 30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0.5. The percentage for Male students is 0.6. The percentage for Female students is 0.4. The percentage for 9th grade students is 0.8. The percentage for 10th grade students is 0.8. The percentage for 11th grade students is 0.3. The percentage for 12th grade students is 0.0. The percentage for Hispanic/Latino students is 1.0. The percentage for White students is 0.3.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2016-2023. This slide shows percentages from 2016 through 2023 for high school students who currently used smokeless tobacco daily (chewing tobacco, snuff, dip, snus, or dissolvable tobacco products [such as Copenhagen, Grizzly, Skoal, or Camel Snus], not counting any electronic vapor products, on all 30 days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2016 is 1.1. The percentage for 2018 is 0.6. The percentage for 2021 is 0.5. The percentage for 2023 is 0.5.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2016 to 2023.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currently used smokeless tobacco (chewing tobacco, snuff, dip, snus, or dissolvable tobacco products [such as Copenhagen, Grizzly, Skoal, Camel Snus, or Velo Nicotine Lozenges], not counting any electronic vapor products, on at least 1 day during the 30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 The percentage for Male students is 3.4. The percentage for Female students is 0.4. The percentage for 9th grade students is 2.2. The percentage for 10th grade students is 2.3. The percentage for 11th grade students is 2.4. The percentage for 12th grade students is 0.8. The percentage for Hispanic/Latino students is 1.7. The percentage for White students is 2.3.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2016-2023. This slide shows percentages from 2016 through 2023 for high school students who currently used smokeless tobacco (chewing tobacco, snuff, dip, snus, or dissolvable tobacco products [such as Copenhagen, Grizzly, Skoal, Camel Snus, or Velo Nicotine Lozenges], not counting any electronic vapor products,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2016 is 5.3. The percentage for 2018 is 3.6. The percentage for 2021 is 2.9. The percentage for 2023 is 1.9.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2016 to 2023.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tried to quit using all tobacco products (including cigarettes, electronic vapor products, smokeless tobacco, cigars, shisha or hookah tobacco, pipe tobacco, heated tobacco products, or nicotine pouches, during the 12 months before the survey, among students who used any tobacco products during the 12 months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64.3. The percentage for Male students is 56.9. The percentage for Female students is 76.2. The percentage for White students is 52.3.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2016-2023. This slide shows percentages from 2016 through 2023 for high school students who tried to quit using all tobacco products (including cigarettes, electronic vapor products, smokeless tobacco, cigars, shisha or hookah tobacco, pipe tobacco, heated tobacco products, or nicotine pouches, during the 12 months before the survey, among students who used any tobacco products during the 12 months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2016 is 41.2. The percentage for 2018 is 49.9. The percentage for 2021 is 47.7. The percentage for 2023 is 64.3.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2016 to 2023.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had their first drink of alcohol before age 13 years (other than a few sips).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9.4. The percentage for Male students is 10.5. The percentage for Female students is 8.2. The percentage for 9th grade students is 13.4. The percentage for 10th grade students is 6.4. The percentage for 11th grade students is 9.1. The percentage for 12th grade students is 8.7. The percentage for Hispanic/Latino students is 9.7. The percentage for White students is 8.6.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2003-2023. This slide shows percentages from 2003 through 2023 for high school students who had their first drink of alcohol before age 13 years (other than a few sips).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26.6. The percentage for 2005 is 23.9. The percentage for 2010 is 16.5. The percentage for 2012 is 12.9. The percentage for 2014 is 13.7. The percentage for 2016 is 13.3. The percentage for 2018 is 13.4. The percentage for 2021 is 12.4. The percentage for 2023 is 9.4.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2023, decreased from 2003 to 2012, and decreased from 2012 to 2023.Data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currently drank alcohol (at least one drink of alcohol, on at least 1 day during the 30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10.8. The percentage for Male students is 10.6. The percentage for Female students is 11.0. The percentage for 9th grade students is 8.1. The percentage for 10th grade students is 9.3. The percentage for 11th grade students is 13.6. The percentage for 12th grade students is 12.4. The percentage for Hispanic/Latino students is 7.4. The percentage for White students is 13.1.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2003-2023. This slide shows percentages from 2003 through 2023 for high school students who currently drank alcohol (at least one drink of alcohol,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46.5. The percentage for 2005 is 42.9. The percentage for 2010 is 26.6. The percentage for 2012 is 22.1. The percentage for 2014 is 22.7. The percentage for 2016 is 24.4. The percentage for 2018 is 21.0. The percentage for 2021 is 18.9. The percentage for 2023 is 10.8.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2023.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2003-2023. This slide shows percentages from 2003 through 2023 for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38.5. The percentage for 2005 is 35.6. The percentage for 2010 is 23.9. The percentage for 2012 is 20.3. The percentage for 2014 is 22.3. The percentage for 2016 is 22.1. The percentage for 2018 is 14.6. The percentage for 2021 is 14.8. The percentage for 2023 is 11.2.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2023.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currently were binge drinking (had four or more drinks of alcohol in a row if they were female or five or more drinks of alcohol in a row if they were male, within a couple of hours, on at least 1 day during the 30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4.1. The percentage for Male students is 4.1. The percentage for Female students is 4.2. The percentage for 9th grade students is 3.7. The percentage for 10th grade students is 2.7. The percentage for 11th grade students is 5.2. The percentage for 12th grade students is 5.1. The percentage for Hispanic/Latino students is 3.8. The percentage for White students is 5.0.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2016-2023. This slide shows percentages from 2016 through 2023 for high school students who currently were binge drinking (had four or more drinks of alcohol in a row if they were female or five or more drinks of alcohol in a row if they were male, within a couple of hours, on at least 1 day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2016 is 10.5. The percentage for 2018 is 8.2. The percentage for 2021 is 9.1. The percentage for 2023 is 4.1.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2016 to 2023.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reported that the largest number of drinks they had in a row was 10 or more (within a couple of hours, during the 30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1.3. The percentage for Male students is 1.4. The percentage for Female students is 1.3. The percentage for 9th grade students is 3.0. The percentage for 10th grade students is 1.5. The percentage for 11th grade students is 0.8. The percentage for 12th grade students is 0.0. The percentage for Hispanic/Latino students is 3.0. The percentage for White students is 0.9.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2018-2023. This slide shows percentages from 2018 through 2023 for high school students who reported that the largest number of drinks they had in a row was 10 or more (within a couple of hours,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2018 is 1.8. The percentage for 2021 is 3.6. The percentage for 2023 is 1.3.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2018 to 2023.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usually got the alcohol they drank by someone giving it to them (during the 30 days before the survey, among students who currently drank alcohol).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51.0. The percentage for Male students is 40.4. The percentage for Female students is 61.6. The percentage for White students is 60.1.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2010-2023. This slide shows percentages from 2010 through 2023 for high school students who usually got the alcohol they drank by someone giving it to them (during the 30 days before the survey, among students who currently drank alcohol).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2010 is 35.2. The percentage for 2012 is 37.5. The percentage for 2014 is 39.6. The percentage for 2016 is 31.7. The percentage for 2018 is 38.0. The percentage for 2021 is 39.1. The percentage for 2023 is 51.0.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2010 to 2023.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ever used marijuana  (one or more times during their life).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14.4. The percentage for Male students is 14.1. The percentage for Female students is 14.7. The percentage for 9th grade students is 8.8. The percentage for 10th grade students is 12.1. The percentage for 11th grade students is 17.0. The percentage for 12th grade students is 20.2. The percentage for Hispanic/Latino students is 11.9. The percentage for White students is 15.3.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2003-2023. This slide shows percentages from 2003 through 2023 for high school students who ever used marijuana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34.6. The percentage for 2005 is 32.3. The percentage for 2010 is 25.0. The percentage for 2012 is 23.6. The percentage for 2014 is 26.6. The percentage for 2016 is 25.4. The percentage for 2018 is 25.6. The percentage for 2021 is 18.7. The percentage for 2023 is 14.4.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2023.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percentages of high school students who tried marijuana for the first time before age 13 years.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3.2. The percentage for Male students is 2.6. The percentage for Female students is 3.9. The percentage for 9th grade students is 3.5. The percentage for 10th grade students is 6.4. The percentage for 11th grade students is 2.1. The percentage for 12th grade students is 0.8. The percentage for Hispanic/Latino students is 2.5. The percentage for White students is 2.6.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2003-2023. This slide shows percentages from 2003 through 2023 for high school students who tried marijuana for the first time before age 13 years.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7.7. The percentage for 2005 is 7.0. The percentage for 2010 is 4.9. The percentage for 2012 is 5.5. The percentage for 2014 is 6.3. The percentage for 2016 is 5.3. The percentage for 2018 is 4.8. The percentage for 2021 is 3.3. The percentage for 2023 is 3.2.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2023.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ever smoked a cigarette (even one or two puffs).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10.8. The percentage for Male students is 11.2. The percentage for Female students is 10.3. The percentage for 9th grade students is 7.6. The percentage for 10th grade students is 6.3. The percentage for 11th grade students is 8.5. The percentage for 12th grade students is 20.1. The percentage for Hispanic/Latino students is 7.1. The percentage for White students is 10.3.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10th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currently used marijuana  (one or more times during the 30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6.6. The percentage for Male students is 5.6. The percentage for Female students is 7.6. The percentage for 9th grade students is 5.9. The percentage for 10th grade students is 4.8. The percentage for 11th grade students is 7.0. The percentage for 12th grade students is 8.8. The percentage for Hispanic/Latino students is 5.2. The percentage for White students is 7.0.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2003-2023. This slide shows percentages from 2003 through 2023 for high school students who currently used marijuana  (one or more times during the 30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18.3. The percentage for 2005 is 17.5. The percentage for 2010 is 12.7. The percentage for 2012 is 11.7. The percentage for 2014 is 13.7. The percentage for 2016 is 13.4. The percentage for 2018 is 11.6. The percentage for 2021 is 11.0. The percentage for 2023 is 6.6.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2023.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9.8. The percentage for Male students is 10.7. The percentage for Female students is 8.8. The percentage for 9th grade students is 8.6. The percentage for 10th grade students is 6.2. The percentage for 11th grade students is 9.8. The percentage for 12th grade students is 14.7. The percentage for Hispanic/Latino students is 10.4. The percentage for White students is 9.6.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2016-2023. This slide shows percentages from 2016 through 2023 for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2016 is 14.3. The percentage for 2018 is 14.7. The percentage for 2021 is 7.1. The percentage for 2023 is 9.8.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2016 to 2023.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ever used cocaine  (any form of cocaine, including powder, crack, or freebase, one or more times during their life).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0.7. The percentage for Male students is 0.8. The percentage for Female students is 0.5. The percentage for 9th grade students is 0.8. The percentage for 10th grade students is 1.7. The percentage for 11th grade students is 0.0. The percentage for 12th grade students is 0.0. The percentage for Hispanic/Latino students is 0.0. The percentage for White students is 0.4.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ever used inhalants (sniffed glue, breathed the contents of aerosol spray cans, or inhaled any paints or sprays to get high, one or more times during their life).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3.4. The percentage for Male students is 3.1. The percentage for Female students is 3.6. The percentage for 9th grade students is 3.6. The percentage for 10th grade students is 3.8. The percentage for 11th grade students is 3.3. The percentage for 12th grade students is 2.7. The percentage for Hispanic/Latino students is 0.7. The percentage for White students is 4.5.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2003-2023. This slide shows percentages from 2003 through 2023 for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11.7. The percentage for 2005 is 11.3. The percentage for 2010 is 9.7. The percentage for 2012 is 7.0. The percentage for 2014 is 8.1. The percentage for 2016 is 6.0. The percentage for 2018 is 6.0. The percentage for 2021 is 7.3. The percentage for 2023 is 3.4.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2023.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ever used heroin  (also called "smack," "junk," or "China White," one or more times during their life).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0.6. The percentage for Male students is 0.6. The percentage for Female students is 0.5. The percentage for 9th grade students is 0.5. The percentage for 10th grade students is 1.7. The percentage for 11th grade students is 0.0. The percentage for 12th grade students is 0.0. The percentage for Hispanic/Latino students is 0.0. The percentage for White students is 0.3.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ever used methamphetamines (also called "speed," "crystal meth," "crank," "ice," or "meth," one or more times during their life).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 The percentage for Male students is 1.4. The percentage for Female students is 0.5. The percentage for 9th grade students is 2.1. The percentage for 10th grade students is 1.8. The percentage for 11th grade students is 0.0. The percentage for 12th grade students is 0.0. The percentage for Hispanic/Latino students is 0.0. The percentage for White students is 0.4.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ever used ecstasy (also called "MDMA" or "Molly," one or more times during their life).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 The percentage for Male students is 0.8. The percentage for Female students is 1.1. The percentage for 9th grade students is 1.5. The percentage for 10th grade students is 2.2. The percentage for 11th grade students is 0.0. The percentage for 12th grade students is 0.0. The percentage for Hispanic/Latino students is 1.9. The percentage for White students is 0.4.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2003-2023. This slide shows percentages from 2003 through 2023 for high school students who ever smoked a cigarette (even one or two puffs).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60.2. The percentage for 2005 is 53.4. The percentage for 2010 is 38.7. The percentage for 2012 is 31.9. The percentage for 2014 is 31.4. The percentage for 2016 is 24.0. The percentage for 2018 is 22.8. The percentage for 2021 is 18.7. The percentage for 2023 is 10.8.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2023. 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ever injected any illegal drug  (used a needle to inject any illegal drug into their body, one or more times during their life).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0.4. The percentage for Male students is 0.3. The percentage for Female students is 0.5. The percentage for 9th grade students is 0.6. The percentage for 10th grade students is 1.0. The percentage for 11th grade students is 0.0. The percentage for 12th grade students is 0.0. The percentage for Hispanic/Latino students is 0.0. The percentage for White students is 0.3.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2003-2023. This slide shows percentages from 2003 through 2023 for high school students who ever injected any illegal drug  (used a needle to inject any illegal drug into their body, one or more times during their life).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2003 is 2.0. The percentage for 2005 is 3.1. The percentage for 2010 is 1.9. The percentage for 2012 is 1.9. The percentage for 2014 is 4.0. The percentage for 2016 is 1.6. The percentage for 2018 is 2.2. The percentage for 2021 is 0.9. The percentage for 2023 is 0.4.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2023, did not change from 2003 to 2014, and decreased from 2014 to 2023.Data not available for 2007, 2009.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SUBSTANCE USE </a:t>
            </a:r>
          </a:p>
          <a:p>
            <a:r>
              <a:rPr lang="en-US" sz="1000" dirty="0">
                <a:latin typeface="Verdana" panose="020B0604020202020204" pitchFamily="34" charset="0"/>
              </a:rPr>
              <a:t>Data for this slide are from the 2023 Nebraska Youth Risk Behavior Survey. This slide shows percentages of high school students who ever lived with a parent or guardian who was having a problem with alcohol or drug use.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20.6. The percentage for Male students is 16.0. The percentage for Female students is 25.4. The percentage for 9th grade students is 18.8. The percentage for 10th grade students is 16.8. The percentage for 11th grade students is 22.2. The percentage for 12th grade students is 24.7. The percentage for Hispanic/Latino students is 15.0. The percentage for White students is 21.4.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smoked a cigarette before age 13 years (even one or two puffs).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4.0. The percentage for Male students is 3.4. The percentage for Female students is 4.6. The percentage for 9th grade students is 4.1. The percentage for 10th grade students is 3.1. The percentage for 11th grade students is 1.9. The percentage for 12th grade students is 6.3. The percentage for Hispanic/Latino students is 2.8. The percentage for White students is 2.3.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Nebraska Youth Risk Behavior Surveys, 2016-2023. This slide shows percentages from 2016 through 2023 for high school students who smoked a cigarette before age 13 years (even one or two puffs).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2016 is 8.4. The percentage for 2018 is 7.1. The percentage for 2021 is 6.1. The percentage for 2023 is 4.0.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2016 to 2023.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ON SUBSTANCE USE</a:t>
            </a:r>
          </a:p>
          <a:p>
            <a:endParaRPr lang="en-US" sz="1000" dirty="0">
              <a:latin typeface="Verdana" panose="020B0604020202020204" pitchFamily="34" charset="0"/>
            </a:endParaRPr>
          </a:p>
          <a:p>
            <a:r>
              <a:rPr lang="en-US" sz="1000" dirty="0">
                <a:latin typeface="Verdana" panose="020B0604020202020204" pitchFamily="34" charset="0"/>
              </a:rPr>
              <a:t>Data for this slide are from the 2023 Nebraska Youth Risk Behavior Survey. This slide shows the percentage of high school students who currently smoked cigarettes frequently  (on 20 or more days during the 30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0.2. The percentage for Male students is 0.4. The percentage for Female students is 0.0. The percentage for 9th grade students is 0.8. The percentage for 10th grade students is 0.0. The percentage for 11th grade students is 0.0. The percentage for 12th grade students is 0.0. The percentage for Hispanic/Latino students is 0.0. The percentage for White students is 0.1.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903818" y="2286000"/>
            <a:ext cx="10384367"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805518" y="3886200"/>
            <a:ext cx="8580967"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a:off x="812800" y="1524000"/>
            <a:ext cx="10746317"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4300" y="342900"/>
            <a:ext cx="2736851" cy="52959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91633" y="342900"/>
            <a:ext cx="8009467" cy="52959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Chart Placeholder 2"/>
          <p:cNvSpPr>
            <a:spLocks noGrp="1"/>
          </p:cNvSpPr>
          <p:nvPr>
            <p:ph type="chart" idx="1"/>
          </p:nvPr>
        </p:nvSpPr>
        <p:spPr>
          <a:xfrm>
            <a:off x="812800" y="1524000"/>
            <a:ext cx="10746317" cy="4114800"/>
          </a:xfrm>
          <a:prstGeom prst="rect">
            <a:avLst/>
          </a:prstGeom>
        </p:spPr>
        <p:txBody>
          <a:bodyPr/>
          <a:lstStyle/>
          <a:p>
            <a:pPr lvl="0"/>
            <a:endParaRPr lang="en-US" noProof="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12800" y="1524000"/>
            <a:ext cx="10746317"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91634" y="342900"/>
            <a:ext cx="10949517" cy="11049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12801" y="1524000"/>
            <a:ext cx="52705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6501" y="1524000"/>
            <a:ext cx="527261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91634" y="342900"/>
            <a:ext cx="10949517" cy="11049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4406901" y="6310313"/>
            <a:ext cx="6159500" cy="336550"/>
          </a:xfrm>
          <a:prstGeom prst="rect">
            <a:avLst/>
          </a:prstGeom>
          <a:noFill/>
          <a:ln>
            <a:noFill/>
          </a:ln>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a:solidFill>
                <a:srgbClr val="FFFFFF"/>
              </a:solidFill>
              <a:latin typeface="Times New Roman" pitchFamily="18" charset="0"/>
            </a:endParaRPr>
          </a:p>
        </p:txBody>
      </p:sp>
      <p:sp>
        <p:nvSpPr>
          <p:cNvPr id="1029" name="Text Box 12"/>
          <p:cNvSpPr txBox="1">
            <a:spLocks noChangeArrowheads="1"/>
          </p:cNvSpPr>
          <p:nvPr/>
        </p:nvSpPr>
        <p:spPr bwMode="auto">
          <a:xfrm>
            <a:off x="7044267" y="6172200"/>
            <a:ext cx="2548467" cy="336550"/>
          </a:xfrm>
          <a:prstGeom prst="rect">
            <a:avLst/>
          </a:prstGeom>
          <a:noFill/>
          <a:ln>
            <a:noFill/>
          </a:ln>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a:solidFill>
                <a:srgbClr val="FFFFFF"/>
              </a:solidFill>
              <a:latin typeface="Times New Roman" pitchFamily="18" charset="0"/>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733309"/>
            <a:ext cx="12192000" cy="142209"/>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6946B-DBFD-0498-D692-83BE6006140C}"/>
              </a:ext>
            </a:extLst>
          </p:cNvPr>
          <p:cNvSpPr>
            <a:spLocks noGrp="1"/>
          </p:cNvSpPr>
          <p:nvPr>
            <p:ph type="title"/>
          </p:nvPr>
        </p:nvSpPr>
        <p:spPr>
          <a:xfrm>
            <a:off x="0" y="1821485"/>
            <a:ext cx="12192000" cy="1104900"/>
          </a:xfrm>
        </p:spPr>
        <p:txBody>
          <a:bodyPr/>
          <a:lstStyle/>
          <a:p>
            <a:r>
              <a:rPr lang="en-US" sz="4400" dirty="0">
                <a:solidFill>
                  <a:srgbClr val="007889"/>
                </a:solidFill>
              </a:rPr>
              <a:t>SUBSTANCE USE </a:t>
            </a:r>
          </a:p>
        </p:txBody>
      </p:sp>
      <p:pic>
        <p:nvPicPr>
          <p:cNvPr id="4" name="Picture 4" descr="A picture containing text&#10;&#10;Description automatically generated">
            <a:extLst>
              <a:ext uri="{FF2B5EF4-FFF2-40B4-BE49-F238E27FC236}">
                <a16:creationId xmlns:a16="http://schemas.microsoft.com/office/drawing/2014/main" id="{8F498CD6-3044-20E7-225B-58D8C0FCD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364958"/>
            <a:ext cx="3240659" cy="8846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8F203FCB-F293-68F0-0A23-038FEA94B1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141" y="115701"/>
            <a:ext cx="2286000" cy="13831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7BA9564-9379-BD63-0E61-8C040E7805C5}"/>
              </a:ext>
            </a:extLst>
          </p:cNvPr>
          <p:cNvSpPr txBox="1"/>
          <p:nvPr/>
        </p:nvSpPr>
        <p:spPr>
          <a:xfrm>
            <a:off x="6019800" y="5702004"/>
            <a:ext cx="6096000" cy="1477328"/>
          </a:xfrm>
          <a:prstGeom prst="rect">
            <a:avLst/>
          </a:prstGeom>
          <a:noFill/>
        </p:spPr>
        <p:txBody>
          <a:bodyPr wrap="square">
            <a:spAutoFit/>
          </a:bodyPr>
          <a:lstStyle/>
          <a:p>
            <a:pPr algn="r" rtl="0">
              <a:spcBef>
                <a:spcPts val="0"/>
              </a:spcBef>
              <a:spcAft>
                <a:spcPts val="0"/>
              </a:spcAft>
            </a:pPr>
            <a:r>
              <a:rPr lang="en-US" sz="1800" b="0" i="0" u="none" strike="noStrike" dirty="0">
                <a:solidFill>
                  <a:srgbClr val="000000"/>
                </a:solidFill>
                <a:effectLst/>
                <a:latin typeface="Arial" panose="020B0604020202020204" pitchFamily="34" charset="0"/>
              </a:rPr>
              <a:t>Administered by: </a:t>
            </a:r>
            <a:endParaRPr lang="en-US" b="0" dirty="0">
              <a:effectLst/>
            </a:endParaRPr>
          </a:p>
          <a:p>
            <a:pPr algn="r" rtl="0">
              <a:spcBef>
                <a:spcPts val="0"/>
              </a:spcBef>
              <a:spcAft>
                <a:spcPts val="0"/>
              </a:spcAft>
            </a:pPr>
            <a:r>
              <a:rPr lang="en-US" sz="1800" b="0" i="0" u="none" strike="noStrike" dirty="0">
                <a:solidFill>
                  <a:srgbClr val="000000"/>
                </a:solidFill>
                <a:effectLst/>
                <a:latin typeface="Arial" panose="020B0604020202020204" pitchFamily="34" charset="0"/>
              </a:rPr>
              <a:t>Nebraska Department of Education</a:t>
            </a:r>
            <a:endParaRPr lang="en-US" b="0" dirty="0">
              <a:effectLst/>
            </a:endParaRPr>
          </a:p>
          <a:p>
            <a:pPr algn="r" rtl="0">
              <a:spcBef>
                <a:spcPts val="0"/>
              </a:spcBef>
              <a:spcAft>
                <a:spcPts val="0"/>
              </a:spcAft>
            </a:pPr>
            <a:r>
              <a:rPr lang="en-US" sz="1800" b="0" i="0" u="none" strike="noStrike" dirty="0">
                <a:solidFill>
                  <a:srgbClr val="000000"/>
                </a:solidFill>
                <a:effectLst/>
                <a:latin typeface="Arial" panose="020B0604020202020204" pitchFamily="34" charset="0"/>
              </a:rPr>
              <a:t>jessie.coffey@nebraska.gov</a:t>
            </a:r>
            <a:endParaRPr lang="en-US" b="0" dirty="0">
              <a:effectLst/>
            </a:endParaRPr>
          </a:p>
          <a:p>
            <a:br>
              <a:rPr lang="en-US" dirty="0"/>
            </a:br>
            <a:endParaRPr lang="en-US" dirty="0"/>
          </a:p>
        </p:txBody>
      </p:sp>
      <p:sp>
        <p:nvSpPr>
          <p:cNvPr id="7" name="Subtitle 2">
            <a:extLst>
              <a:ext uri="{FF2B5EF4-FFF2-40B4-BE49-F238E27FC236}">
                <a16:creationId xmlns:a16="http://schemas.microsoft.com/office/drawing/2014/main" id="{4B1196FF-135A-4A81-EBEA-869F89E99AB1}"/>
              </a:ext>
            </a:extLst>
          </p:cNvPr>
          <p:cNvSpPr txBox="1">
            <a:spLocks/>
          </p:cNvSpPr>
          <p:nvPr/>
        </p:nvSpPr>
        <p:spPr>
          <a:xfrm>
            <a:off x="1729316" y="2514600"/>
            <a:ext cx="8580967" cy="1752600"/>
          </a:xfrm>
          <a:prstGeom prst="rect">
            <a:avLst/>
          </a:prstGeom>
        </p:spPr>
        <p:txBody>
          <a:bodyPr/>
          <a:lst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a:lstStyle>
          <a:p>
            <a:pPr marL="0" indent="0" algn="ctr">
              <a:buNone/>
            </a:pPr>
            <a:r>
              <a:rPr lang="en-US" sz="3200" kern="0" dirty="0">
                <a:solidFill>
                  <a:schemeClr val="accent4">
                    <a:lumMod val="10000"/>
                  </a:schemeClr>
                </a:solidFill>
              </a:rPr>
              <a:t>2023 RESULTS</a:t>
            </a:r>
          </a:p>
        </p:txBody>
      </p:sp>
      <p:pic>
        <p:nvPicPr>
          <p:cNvPr id="8" name="Picture 2">
            <a:extLst>
              <a:ext uri="{FF2B5EF4-FFF2-40B4-BE49-F238E27FC236}">
                <a16:creationId xmlns:a16="http://schemas.microsoft.com/office/drawing/2014/main" id="{AD78B4E5-F228-F244-8C7C-84BADF7EBFE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409"/>
          <a:stretch/>
        </p:blipFill>
        <p:spPr bwMode="auto">
          <a:xfrm>
            <a:off x="4576774" y="3309464"/>
            <a:ext cx="3038452" cy="287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88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Smoked a Cigarette Before Age 13 Years,* 2016-2023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one or two puffs</a:t>
            </a:r>
          </a:p>
          <a:p>
            <a:r>
              <a:rPr lang="en-US" sz="900" b="1" baseline="50000" dirty="0">
                <a:solidFill>
                  <a:srgbClr val="007889"/>
                </a:solidFill>
              </a:rPr>
              <a:t>†</a:t>
            </a:r>
            <a:r>
              <a:rPr lang="en-US" sz="1100" dirty="0">
                <a:solidFill>
                  <a:srgbClr val="007889"/>
                </a:solidFill>
              </a:rPr>
              <a:t>Decreased 2016-2023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2016-2023 - QN32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Frequently,*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QNFRCIG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Frequently,* 2003-2023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Decreased 2003-2023, decreased 2003-2014, decreased 2014-2023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2003-2023 - QNFRCIG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Daily,*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QNDAYCIG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Daily,* 2003-2023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Decreased 2003-2023, decreased 2003-2014, decreased 2014-2023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2003-2023 - QNDAYCIG</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QN33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2003-2023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Decreased 2003-2023, decreased 2003-2014, decreased 2014-2023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2003-2023 - QN33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the days they smoked during the 30 days before the survey, among students who currently smoked cigarettes</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Smoked More Than 10 Cigarettes Per Day,*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QN34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an Electronic Vapor Product,*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an Electronic Vapor Product,* 2014-2023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a:t>
            </a:r>
          </a:p>
          <a:p>
            <a:r>
              <a:rPr lang="en-US" sz="900" b="1" baseline="50000" dirty="0">
                <a:solidFill>
                  <a:srgbClr val="007889"/>
                </a:solidFill>
              </a:rPr>
              <a:t>†</a:t>
            </a:r>
            <a:r>
              <a:rPr lang="en-US" sz="1100" dirty="0">
                <a:solidFill>
                  <a:srgbClr val="007889"/>
                </a:solidFill>
              </a:rPr>
              <a:t>Decreased 2014-2023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2014-2023 - QN35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A1E04-FD61-F602-16B1-AC2BB4E452BD}"/>
              </a:ext>
            </a:extLst>
          </p:cNvPr>
          <p:cNvSpPr>
            <a:spLocks noGrp="1"/>
          </p:cNvSpPr>
          <p:nvPr>
            <p:ph type="title"/>
          </p:nvPr>
        </p:nvSpPr>
        <p:spPr>
          <a:xfrm>
            <a:off x="0" y="1028700"/>
            <a:ext cx="12192000" cy="1104900"/>
          </a:xfrm>
        </p:spPr>
        <p:txBody>
          <a:bodyPr/>
          <a:lstStyle/>
          <a:p>
            <a:pPr rtl="0">
              <a:spcBef>
                <a:spcPts val="0"/>
              </a:spcBef>
              <a:spcAft>
                <a:spcPts val="1100"/>
              </a:spcAft>
            </a:pPr>
            <a:r>
              <a:rPr lang="en-US" sz="2400" b="1" i="0" u="none" strike="noStrike" dirty="0">
                <a:solidFill>
                  <a:srgbClr val="F1C232"/>
                </a:solidFill>
                <a:effectLst/>
                <a:latin typeface="Arial" panose="020B0604020202020204" pitchFamily="34" charset="0"/>
              </a:rPr>
              <a:t>Administered in Nebraska biannually since 1991.</a:t>
            </a:r>
            <a:endParaRPr lang="en-US" sz="2800" dirty="0"/>
          </a:p>
        </p:txBody>
      </p:sp>
      <p:sp>
        <p:nvSpPr>
          <p:cNvPr id="3" name="Content Placeholder 2">
            <a:extLst>
              <a:ext uri="{FF2B5EF4-FFF2-40B4-BE49-F238E27FC236}">
                <a16:creationId xmlns:a16="http://schemas.microsoft.com/office/drawing/2014/main" id="{C0E6649A-F57D-7DB2-1628-BD260AFC078A}"/>
              </a:ext>
            </a:extLst>
          </p:cNvPr>
          <p:cNvSpPr>
            <a:spLocks noGrp="1"/>
          </p:cNvSpPr>
          <p:nvPr>
            <p:ph idx="1"/>
          </p:nvPr>
        </p:nvSpPr>
        <p:spPr>
          <a:xfrm>
            <a:off x="722841" y="1581150"/>
            <a:ext cx="10746317" cy="5056287"/>
          </a:xfrm>
        </p:spPr>
        <p:txBody>
          <a:bodyPr/>
          <a:lstStyle/>
          <a:p>
            <a:pPr marL="0" indent="0" rtl="0">
              <a:spcBef>
                <a:spcPts val="0"/>
              </a:spcBef>
              <a:spcAft>
                <a:spcPts val="1100"/>
              </a:spcAft>
              <a:buNone/>
            </a:pPr>
            <a:r>
              <a:rPr lang="en-US" sz="1800" b="0" i="0" u="none" strike="noStrike" dirty="0">
                <a:solidFill>
                  <a:srgbClr val="333333"/>
                </a:solidFill>
                <a:effectLst/>
                <a:latin typeface="Arial" panose="020B0604020202020204" pitchFamily="34" charset="0"/>
              </a:rPr>
              <a:t>The Youth Risk Behavior Survey (YRBS) is part of the National Youth Risk Behavior Surveillance System created and managed by the Centers for Disease Control and Prevention (CDC).</a:t>
            </a:r>
            <a:endParaRPr lang="en-US" b="0" dirty="0">
              <a:effectLst/>
            </a:endParaRPr>
          </a:p>
          <a:p>
            <a:pPr marL="0" indent="0" rtl="0">
              <a:spcBef>
                <a:spcPts val="0"/>
              </a:spcBef>
              <a:spcAft>
                <a:spcPts val="1100"/>
              </a:spcAft>
              <a:buNone/>
            </a:pPr>
            <a:r>
              <a:rPr lang="en-US" sz="1800" b="0" i="0" u="none" strike="noStrike" dirty="0">
                <a:solidFill>
                  <a:srgbClr val="333333"/>
                </a:solidFill>
                <a:effectLst/>
                <a:latin typeface="Arial" panose="020B0604020202020204" pitchFamily="34" charset="0"/>
              </a:rPr>
              <a:t>This statewide survey is designed to monitor categories of health-related behaviors that contribute to the leading causes of death and disability among youth and adults, including—</a:t>
            </a:r>
            <a:endParaRPr lang="en-US" b="0" dirty="0">
              <a:effectLst/>
            </a:endParaRPr>
          </a:p>
          <a:p>
            <a:pPr>
              <a:spcBef>
                <a:spcPts val="0"/>
              </a:spcBef>
              <a:spcAft>
                <a:spcPts val="0"/>
              </a:spcAft>
              <a:buFont typeface="Arial" panose="020B0604020202020204" pitchFamily="34" charset="0"/>
              <a:buChar char="•"/>
            </a:pPr>
            <a:r>
              <a:rPr lang="en-US" sz="1800" b="0" i="0" u="none" strike="noStrike" dirty="0">
                <a:solidFill>
                  <a:srgbClr val="333333"/>
                </a:solidFill>
                <a:effectLst/>
                <a:latin typeface="Arial" panose="020B0604020202020204" pitchFamily="34" charset="0"/>
              </a:rPr>
              <a:t>Behaviors that contribute to unintentional injuries and violence</a:t>
            </a:r>
          </a:p>
          <a:p>
            <a:pPr marL="76200" rtl="0" fontAlgn="base">
              <a:spcBef>
                <a:spcPts val="0"/>
              </a:spcBef>
              <a:spcAft>
                <a:spcPts val="0"/>
              </a:spcAft>
              <a:buFont typeface="Arial" panose="020B0604020202020204" pitchFamily="34" charset="0"/>
              <a:buChar char="•"/>
            </a:pPr>
            <a:r>
              <a:rPr lang="en-US" sz="1800" b="0" i="0" u="none" strike="noStrike" dirty="0">
                <a:solidFill>
                  <a:srgbClr val="333333"/>
                </a:solidFill>
                <a:effectLst/>
                <a:latin typeface="Arial" panose="020B0604020202020204" pitchFamily="34" charset="0"/>
              </a:rPr>
              <a:t>Alcohol and other drug use</a:t>
            </a:r>
          </a:p>
          <a:p>
            <a:pPr marL="76200" rtl="0" fontAlgn="base">
              <a:spcBef>
                <a:spcPts val="0"/>
              </a:spcBef>
              <a:spcAft>
                <a:spcPts val="0"/>
              </a:spcAft>
              <a:buFont typeface="Arial" panose="020B0604020202020204" pitchFamily="34" charset="0"/>
              <a:buChar char="•"/>
            </a:pPr>
            <a:r>
              <a:rPr lang="en-US" sz="1800" b="0" i="0" u="none" strike="noStrike" dirty="0">
                <a:solidFill>
                  <a:srgbClr val="333333"/>
                </a:solidFill>
                <a:effectLst/>
                <a:latin typeface="Arial" panose="020B0604020202020204" pitchFamily="34" charset="0"/>
              </a:rPr>
              <a:t>Tobacco use</a:t>
            </a:r>
          </a:p>
          <a:p>
            <a:pPr marL="76200" rtl="0" fontAlgn="base">
              <a:spcBef>
                <a:spcPts val="0"/>
              </a:spcBef>
              <a:spcAft>
                <a:spcPts val="0"/>
              </a:spcAft>
              <a:buFont typeface="Arial" panose="020B0604020202020204" pitchFamily="34" charset="0"/>
              <a:buChar char="•"/>
            </a:pPr>
            <a:r>
              <a:rPr lang="en-US" sz="1800" b="0" i="0" u="none" strike="noStrike" dirty="0">
                <a:solidFill>
                  <a:srgbClr val="333333"/>
                </a:solidFill>
                <a:effectLst/>
                <a:latin typeface="Arial" panose="020B0604020202020204" pitchFamily="34" charset="0"/>
              </a:rPr>
              <a:t>Unhealthy dietary behaviors</a:t>
            </a:r>
          </a:p>
          <a:p>
            <a:pPr marL="76200" rtl="0" fontAlgn="base">
              <a:spcBef>
                <a:spcPts val="0"/>
              </a:spcBef>
              <a:spcAft>
                <a:spcPts val="1100"/>
              </a:spcAft>
              <a:buFont typeface="Arial" panose="020B0604020202020204" pitchFamily="34" charset="0"/>
              <a:buChar char="•"/>
            </a:pPr>
            <a:r>
              <a:rPr lang="en-US" sz="1800" b="0" i="0" u="none" strike="noStrike" dirty="0">
                <a:solidFill>
                  <a:srgbClr val="333333"/>
                </a:solidFill>
                <a:effectLst/>
                <a:latin typeface="Arial" panose="020B0604020202020204" pitchFamily="34" charset="0"/>
              </a:rPr>
              <a:t>Inadequate physical activity</a:t>
            </a:r>
          </a:p>
          <a:p>
            <a:pPr marL="0" indent="0" rtl="0">
              <a:spcBef>
                <a:spcPts val="0"/>
              </a:spcBef>
              <a:spcAft>
                <a:spcPts val="1100"/>
              </a:spcAft>
              <a:buNone/>
            </a:pPr>
            <a:r>
              <a:rPr lang="en-US" sz="1800" b="0" i="0" u="none" strike="noStrike" dirty="0">
                <a:solidFill>
                  <a:srgbClr val="333333"/>
                </a:solidFill>
                <a:effectLst/>
                <a:latin typeface="Arial" panose="020B0604020202020204" pitchFamily="34" charset="0"/>
              </a:rPr>
              <a:t>YRBS also measures the prevalence of obesity and asthma and other health-related behaviors plus Nebraska elected to include Adverse Childhood Experiences (ACE) questions. </a:t>
            </a:r>
            <a:r>
              <a:rPr lang="en-US" sz="1800" b="0" i="0" dirty="0">
                <a:solidFill>
                  <a:srgbClr val="002110"/>
                </a:solidFill>
                <a:effectLst/>
                <a:latin typeface="+mj-lt"/>
              </a:rPr>
              <a:t>ACEs are categorized into three groups: abuse, neglect, and household challenges. These questions are filtered into the appropriate topic results. </a:t>
            </a:r>
            <a:r>
              <a:rPr lang="en-US" sz="1800" b="0" i="0" u="none" strike="noStrike" dirty="0">
                <a:solidFill>
                  <a:srgbClr val="333333"/>
                </a:solidFill>
                <a:effectLst/>
                <a:latin typeface="+mj-lt"/>
              </a:rPr>
              <a:t> </a:t>
            </a:r>
            <a:endParaRPr lang="en-US" sz="1800" b="0" dirty="0">
              <a:effectLst/>
              <a:latin typeface="+mj-lt"/>
            </a:endParaRPr>
          </a:p>
          <a:p>
            <a:pPr marL="0" indent="0" rtl="0">
              <a:spcBef>
                <a:spcPts val="0"/>
              </a:spcBef>
              <a:spcAft>
                <a:spcPts val="1100"/>
              </a:spcAft>
              <a:buNone/>
            </a:pPr>
            <a:r>
              <a:rPr lang="en-US" sz="1800" b="0" i="0" u="none" strike="noStrike" dirty="0">
                <a:solidFill>
                  <a:srgbClr val="333333"/>
                </a:solidFill>
                <a:effectLst/>
                <a:latin typeface="Arial" panose="020B0604020202020204" pitchFamily="34" charset="0"/>
              </a:rPr>
              <a:t>All Nebraska public schools are eligible to participate. In a random sample of Nebraska schools, students from a random sample of 9th-12th grade classes are asked to complete the YRBS. </a:t>
            </a:r>
            <a:br>
              <a:rPr lang="en-US" dirty="0"/>
            </a:br>
            <a:endParaRPr lang="en-US" dirty="0"/>
          </a:p>
        </p:txBody>
      </p:sp>
      <p:sp>
        <p:nvSpPr>
          <p:cNvPr id="5" name="TextBox 4">
            <a:extLst>
              <a:ext uri="{FF2B5EF4-FFF2-40B4-BE49-F238E27FC236}">
                <a16:creationId xmlns:a16="http://schemas.microsoft.com/office/drawing/2014/main" id="{88ED06DE-90EA-43B7-4282-D6411CC61233}"/>
              </a:ext>
            </a:extLst>
          </p:cNvPr>
          <p:cNvSpPr txBox="1"/>
          <p:nvPr/>
        </p:nvSpPr>
        <p:spPr>
          <a:xfrm>
            <a:off x="3044952" y="3253478"/>
            <a:ext cx="6126480" cy="369332"/>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id="{EB73F3B9-BEA9-61A5-8763-1855D1B8A409}"/>
              </a:ext>
            </a:extLst>
          </p:cNvPr>
          <p:cNvSpPr txBox="1"/>
          <p:nvPr/>
        </p:nvSpPr>
        <p:spPr>
          <a:xfrm>
            <a:off x="3044952" y="3253478"/>
            <a:ext cx="6126480" cy="369332"/>
          </a:xfrm>
          <a:prstGeom prst="rect">
            <a:avLst/>
          </a:prstGeom>
          <a:noFill/>
        </p:spPr>
        <p:txBody>
          <a:bodyPr wrap="square">
            <a:spAutoFit/>
          </a:bodyPr>
          <a:lstStyle/>
          <a:p>
            <a:r>
              <a:rPr lang="en-US" b="0" dirty="0">
                <a:effectLst/>
              </a:rPr>
              <a:t> </a:t>
            </a:r>
            <a:endParaRPr lang="en-US" dirty="0"/>
          </a:p>
        </p:txBody>
      </p:sp>
      <p:sp>
        <p:nvSpPr>
          <p:cNvPr id="9" name="TextBox 8">
            <a:extLst>
              <a:ext uri="{FF2B5EF4-FFF2-40B4-BE49-F238E27FC236}">
                <a16:creationId xmlns:a16="http://schemas.microsoft.com/office/drawing/2014/main" id="{ACB573C4-011A-0F53-0073-14212B52B25A}"/>
              </a:ext>
            </a:extLst>
          </p:cNvPr>
          <p:cNvSpPr txBox="1"/>
          <p:nvPr/>
        </p:nvSpPr>
        <p:spPr>
          <a:xfrm>
            <a:off x="1375664" y="277713"/>
            <a:ext cx="9398000" cy="1200329"/>
          </a:xfrm>
          <a:prstGeom prst="rect">
            <a:avLst/>
          </a:prstGeom>
          <a:noFill/>
        </p:spPr>
        <p:txBody>
          <a:bodyPr wrap="square">
            <a:spAutoFit/>
          </a:bodyPr>
          <a:lstStyle/>
          <a:p>
            <a:pPr algn="ctr" rtl="0">
              <a:spcBef>
                <a:spcPts val="0"/>
              </a:spcBef>
              <a:spcAft>
                <a:spcPts val="0"/>
              </a:spcAft>
            </a:pPr>
            <a:r>
              <a:rPr lang="en-US" sz="3600" b="1" i="0" u="none" strike="noStrike" dirty="0">
                <a:solidFill>
                  <a:srgbClr val="007889"/>
                </a:solidFill>
                <a:effectLst/>
                <a:latin typeface="Arial" panose="020B0604020202020204" pitchFamily="34" charset="0"/>
              </a:rPr>
              <a:t>Youth Risk Behavior Survey Overview</a:t>
            </a:r>
            <a:endParaRPr lang="en-US" sz="3600" b="0" dirty="0">
              <a:effectLst/>
            </a:endParaRPr>
          </a:p>
          <a:p>
            <a:br>
              <a:rPr lang="en-US" dirty="0"/>
            </a:br>
            <a:endParaRPr lang="en-US" dirty="0"/>
          </a:p>
        </p:txBody>
      </p:sp>
    </p:spTree>
    <p:extLst>
      <p:ext uri="{BB962C8B-B14F-4D97-AF65-F5344CB8AC3E}">
        <p14:creationId xmlns:p14="http://schemas.microsoft.com/office/powerpoint/2010/main" val="1268191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 on at least 1 day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an Electronic Vapor Product,*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QN36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an Electronic Vapor Product,* 2014-2023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 on at least 1 day during the 30 days before the survey</a:t>
            </a:r>
          </a:p>
          <a:p>
            <a:r>
              <a:rPr lang="en-US" sz="900" b="1" baseline="50000" dirty="0">
                <a:solidFill>
                  <a:srgbClr val="007889"/>
                </a:solidFill>
              </a:rPr>
              <a:t>†</a:t>
            </a:r>
            <a:r>
              <a:rPr lang="en-US" sz="1100" dirty="0">
                <a:solidFill>
                  <a:srgbClr val="007889"/>
                </a:solidFill>
              </a:rPr>
              <a:t>Decreased 2014-2023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2014-2023 - QN36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Frequently,*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Frequently,* 2014-2023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20 or more days during the 30 days before the survey</a:t>
            </a:r>
          </a:p>
          <a:p>
            <a:r>
              <a:rPr lang="en-US" sz="900" b="1" baseline="50000" dirty="0">
                <a:solidFill>
                  <a:srgbClr val="007889"/>
                </a:solidFill>
              </a:rPr>
              <a:t>†</a:t>
            </a:r>
            <a:r>
              <a:rPr lang="en-US" sz="1100" dirty="0">
                <a:solidFill>
                  <a:srgbClr val="007889"/>
                </a:solidFill>
              </a:rPr>
              <a:t>Increased 2014-2023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2014-2023 - QNFREVP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Daily,*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Electronic Vapor Products Daily,* 2014-2023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all 30 days during the 30 days before the survey</a:t>
            </a:r>
          </a:p>
          <a:p>
            <a:r>
              <a:rPr lang="en-US" sz="900" b="1" baseline="50000" dirty="0">
                <a:solidFill>
                  <a:srgbClr val="007889"/>
                </a:solidFill>
              </a:rPr>
              <a:t>†</a:t>
            </a:r>
            <a:r>
              <a:rPr lang="en-US" sz="1100" dirty="0">
                <a:solidFill>
                  <a:srgbClr val="007889"/>
                </a:solidFill>
              </a:rPr>
              <a:t>Increased 2014-2023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2014-2023 - QNDAYEVP</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 during the 30 days before the survey, among students who currently used electronic vapor products</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Got Their Electronic Vapor Products by Buying Them Themselves in a Convenience Store, Supermarket, Discount Store, or Gas Station,*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QN37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Got Their Electronic Vapor Products by Buying Them Themselves in a Convenience Store, Supermarket, Discount Store, or Gas Station,* 2021-2023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e-cigarettes, vapes, vape pens, e-cigars, e-hookahs, hookah pens, and mods [such as JUUL, SMOK, Suorin, Vuse, and blu], during the 30 days before the survey, among students who currently used electronic vapor products</a:t>
            </a:r>
          </a:p>
          <a:p>
            <a:r>
              <a:rPr lang="en-US" sz="900" b="1" baseline="50000" dirty="0">
                <a:solidFill>
                  <a:srgbClr val="007889"/>
                </a:solidFill>
              </a:rPr>
              <a:t>†</a:t>
            </a:r>
            <a:r>
              <a:rPr lang="en-US" sz="1100" dirty="0">
                <a:solidFill>
                  <a:srgbClr val="007889"/>
                </a:solidFill>
              </a:rPr>
              <a:t>No change 2021-2023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2021-2023 - QN37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or Used Electronic Vapor Products,*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QNTB5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Smoked Cigarettes or Used Electronic Vapor Products,* 2014-2023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 at least 1 day during the 30 days before the survey</a:t>
            </a:r>
          </a:p>
          <a:p>
            <a:r>
              <a:rPr lang="en-US" sz="900" b="1" baseline="50000" dirty="0">
                <a:solidFill>
                  <a:srgbClr val="007889"/>
                </a:solidFill>
              </a:rPr>
              <a:t>†</a:t>
            </a:r>
            <a:r>
              <a:rPr lang="en-US" sz="1100" dirty="0">
                <a:solidFill>
                  <a:srgbClr val="007889"/>
                </a:solidFill>
              </a:rPr>
              <a:t>Decreased 2014-2023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2014-2023 - QNTB5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 among students who had driven a car or other vehicle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Drove a Car or Other Vehicle When They Had Been Drinking Alcohol,*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92879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or Camel Snus], not counting any electronic vapor products, on 20 or more days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Smokeless Tobacco Frequently,*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QNFRSKL</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Smokeless Tobacco Frequently,* 2016-2023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or Camel Snus], not counting any electronic vapor products, on 20 or more days during the 30 days before the survey</a:t>
            </a:r>
          </a:p>
          <a:p>
            <a:r>
              <a:rPr lang="en-US" sz="900" b="1" baseline="50000" dirty="0">
                <a:solidFill>
                  <a:srgbClr val="007889"/>
                </a:solidFill>
              </a:rPr>
              <a:t>†</a:t>
            </a:r>
            <a:r>
              <a:rPr lang="en-US" sz="1100" dirty="0">
                <a:solidFill>
                  <a:srgbClr val="007889"/>
                </a:solidFill>
              </a:rPr>
              <a:t>No change 2016-2023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2016-2023 - QNFRSKL</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or Camel Snus], not counting any electronic vapor products, on all 30 days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Smokeless Tobacco Daily,*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QNDAYSKL</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Smokeless Tobacco Daily,* 2016-2023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or Camel Snus], not counting any electronic vapor products, on all 30 days during the 30 days before the survey</a:t>
            </a:r>
          </a:p>
          <a:p>
            <a:r>
              <a:rPr lang="en-US" sz="900" b="1" baseline="50000" dirty="0">
                <a:solidFill>
                  <a:srgbClr val="007889"/>
                </a:solidFill>
              </a:rPr>
              <a:t>†</a:t>
            </a:r>
            <a:r>
              <a:rPr lang="en-US" sz="1100" dirty="0">
                <a:solidFill>
                  <a:srgbClr val="007889"/>
                </a:solidFill>
              </a:rPr>
              <a:t>No change 2016-2023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2016-2023 - QNDAYSKL</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Camel Snus, or Velo Nicotine Lozenges], not counting any electronic vapor products, on at least 1 day during the 30 days before the survey</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Smokeless Tobacco,* by Sex,</a:t>
            </a:r>
            <a:r>
              <a:rPr lang="en-US" sz="1700" b="1" baseline="40000" dirty="0">
                <a:solidFill>
                  <a:srgbClr val="007889"/>
                </a:solidFill>
              </a:rPr>
              <a:t>†</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QN38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Smokeless Tobacco,* 2016-2023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*Chewing tobacco, snuff, dip, snus, or dissolvable tobacco products [such as Copenhagen, Grizzly, Skoal, Camel Snus, or Velo Nicotine Lozenges], not counting any electronic vapor products, on at least 1 day during the 30 days before the survey</a:t>
            </a:r>
          </a:p>
          <a:p>
            <a:r>
              <a:rPr lang="en-US" sz="900" b="1" baseline="50000" dirty="0">
                <a:solidFill>
                  <a:srgbClr val="007889"/>
                </a:solidFill>
              </a:rPr>
              <a:t>†</a:t>
            </a:r>
            <a:r>
              <a:rPr lang="en-US" sz="1100" dirty="0">
                <a:solidFill>
                  <a:srgbClr val="007889"/>
                </a:solidFill>
              </a:rPr>
              <a:t>Decreased 2016-2023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2016-2023 - QN38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cigarettes, electronic vapor products, smokeless tobacco, cigars, shisha or hookah tobacco, pipe tobacco, heated tobacco products, or nicotine pouches, during the 12 months before the survey, among students who used any tobacco products during the 12 months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Tried to Quit Using All Tobacco Products,*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QN40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Tried to Quit Using All Tobacco Products,* 2016-2023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*Including cigarettes, electronic vapor products, smokeless tobacco, cigars, shisha or hookah tobacco, pipe tobacco, heated tobacco products, or nicotine pouches, during the 12 months before the survey, among students who used any tobacco products during the 12 months before the survey</a:t>
            </a:r>
          </a:p>
          <a:p>
            <a:r>
              <a:rPr lang="en-US" sz="900" b="1" baseline="50000" dirty="0">
                <a:solidFill>
                  <a:srgbClr val="007889"/>
                </a:solidFill>
              </a:rPr>
              <a:t>†</a:t>
            </a:r>
            <a:r>
              <a:rPr lang="en-US" sz="1100" dirty="0">
                <a:solidFill>
                  <a:srgbClr val="007889"/>
                </a:solidFill>
              </a:rPr>
              <a:t>No change 2016-2023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2016-2023 - QN40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Their First Drink of Alcohol Before Age 13 Years,*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Had Their First Drink of Alcohol Before Age 13 Years,* 2003-2023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*Other than a few sips</a:t>
            </a:r>
          </a:p>
          <a:p>
            <a:r>
              <a:rPr lang="en-US" sz="900" b="1" baseline="50000" dirty="0">
                <a:solidFill>
                  <a:srgbClr val="007889"/>
                </a:solidFill>
              </a:rPr>
              <a:t>†</a:t>
            </a:r>
            <a:r>
              <a:rPr lang="en-US" sz="1100" dirty="0">
                <a:solidFill>
                  <a:srgbClr val="007889"/>
                </a:solidFill>
              </a:rPr>
              <a:t>Decreased 2003-2023, decreased 2003-2012, decreased 2012-2023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2003-2023 - QN41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Drove a Car or Other Vehicle When They Had Been Drinking Alcohol,* 2012-2023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 among students who had driven a car or other vehicle during the 30 days before the survey</a:t>
            </a:r>
          </a:p>
          <a:p>
            <a:r>
              <a:rPr lang="en-US" sz="900" b="1" baseline="50000" dirty="0">
                <a:solidFill>
                  <a:srgbClr val="007889"/>
                </a:solidFill>
              </a:rPr>
              <a:t>†</a:t>
            </a:r>
            <a:r>
              <a:rPr lang="en-US" sz="1100" dirty="0">
                <a:solidFill>
                  <a:srgbClr val="007889"/>
                </a:solidFill>
              </a:rPr>
              <a:t>Decreased 2012-2023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2012-2023 - QN10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 30 days before the survey</a:t>
            </a:r>
          </a:p>
          <a:p>
            <a:r>
              <a:rPr lang="en-US" sz="900" b="1" baseline="50000" dirty="0">
                <a:solidFill>
                  <a:srgbClr val="007889"/>
                </a:solidFill>
              </a:rPr>
              <a:t>†</a:t>
            </a:r>
            <a:r>
              <a:rPr lang="en-US" sz="1100" dirty="0">
                <a:solidFill>
                  <a:srgbClr val="007889"/>
                </a:solidFill>
              </a:rPr>
              <a:t>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Drank Alcohol,* by Sex,</a:t>
            </a:r>
            <a:r>
              <a:rPr lang="en-US" sz="2000" b="1" dirty="0">
                <a:solidFill>
                  <a:srgbClr val="007889"/>
                </a:solidFill>
              </a:rPr>
              <a:t> Grade, and Race/Ethnicity,</a:t>
            </a:r>
            <a:r>
              <a:rPr lang="en-US" sz="1700" b="1" baseline="40000" dirty="0">
                <a:solidFill>
                  <a:srgbClr val="007889"/>
                </a:solidFill>
              </a:rPr>
              <a:t>†</a:t>
            </a:r>
            <a:r>
              <a:rPr lang="en-US" sz="2000" b="1" dirty="0">
                <a:solidFill>
                  <a:srgbClr val="007889"/>
                </a:solidFill>
              </a:rPr>
              <a:t>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QN42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Drank Alcohol,* 2003-2023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*At least one drink of alcohol, on at least 1 day during the 30 days before the survey</a:t>
            </a:r>
          </a:p>
          <a:p>
            <a:r>
              <a:rPr lang="en-US" sz="900" b="1" baseline="50000" dirty="0">
                <a:solidFill>
                  <a:srgbClr val="007889"/>
                </a:solidFill>
              </a:rPr>
              <a:t>†</a:t>
            </a:r>
            <a:r>
              <a:rPr lang="en-US" sz="1100" dirty="0">
                <a:solidFill>
                  <a:srgbClr val="007889"/>
                </a:solidFill>
              </a:rPr>
              <a:t>Decreased 2003-2023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2003-2023 - QN42</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four or more drinks of alcohol in a row if they were female or five or more drinks of alcohol in a row if they were male, within a couple of hours, on at least 1 day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Were Binge Drinking,*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QN43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Were Binge Drinking,* 2016-2023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*Had four or more drinks of alcohol in a row if they were female or five or more drinks of alcohol in a row if they were male, within a couple of hours, on at least 1 day during the 30 days before the survey</a:t>
            </a:r>
          </a:p>
          <a:p>
            <a:r>
              <a:rPr lang="en-US" sz="900" b="1" baseline="50000" dirty="0">
                <a:solidFill>
                  <a:srgbClr val="007889"/>
                </a:solidFill>
              </a:rPr>
              <a:t>†</a:t>
            </a:r>
            <a:r>
              <a:rPr lang="en-US" sz="1100" dirty="0">
                <a:solidFill>
                  <a:srgbClr val="007889"/>
                </a:solidFill>
              </a:rPr>
              <a:t>Decreased 2016-2023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2016-2023 - QN43</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*Within a couple of hours, during the 30 days before the survey</a:t>
            </a:r>
          </a:p>
          <a:p>
            <a:r>
              <a:rPr lang="en-US" sz="900" b="1" baseline="50000" dirty="0">
                <a:solidFill>
                  <a:srgbClr val="007889"/>
                </a:solidFill>
              </a:rPr>
              <a:t>†</a:t>
            </a:r>
            <a:r>
              <a:rPr lang="en-US" sz="1100" dirty="0">
                <a:solidFill>
                  <a:srgbClr val="007889"/>
                </a:solidFill>
              </a:rPr>
              <a:t>11th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 Largest Number of Drinks They Had in a Row Was 10 or More,*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QN44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Reported That the Largest Number of Drinks They Had in a Row Was 10 or More,* 2018-2023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*Within a couple of hours, during the 30 days before the survey</a:t>
            </a:r>
          </a:p>
          <a:p>
            <a:r>
              <a:rPr lang="en-US" sz="900" b="1" baseline="50000" dirty="0">
                <a:solidFill>
                  <a:srgbClr val="007889"/>
                </a:solidFill>
              </a:rPr>
              <a:t>†</a:t>
            </a:r>
            <a:r>
              <a:rPr lang="en-US" sz="1100" dirty="0">
                <a:solidFill>
                  <a:srgbClr val="007889"/>
                </a:solidFill>
              </a:rPr>
              <a:t>No change 2018-2023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2018-2023 - QN44</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among students who currently drank alcohol</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Got the Alcohol They Drank by Someone Giving It to Them,*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QN45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Usually Got the Alcohol They Drank by Someone Giving It to Them,* 2010-2023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30 days before the survey, among students who currently drank alcohol</a:t>
            </a:r>
          </a:p>
          <a:p>
            <a:r>
              <a:rPr lang="en-US" sz="900" b="1" baseline="50000" dirty="0">
                <a:solidFill>
                  <a:srgbClr val="007889"/>
                </a:solidFill>
              </a:rPr>
              <a:t>†</a:t>
            </a:r>
            <a:r>
              <a:rPr lang="en-US" sz="1100" dirty="0">
                <a:solidFill>
                  <a:srgbClr val="007889"/>
                </a:solidFill>
              </a:rPr>
              <a:t>No change 2010-2023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2010-2023 - QN45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their life</a:t>
            </a:r>
          </a:p>
          <a:p>
            <a:r>
              <a:rPr lang="en-US" sz="900" b="1" baseline="50000" dirty="0">
                <a:solidFill>
                  <a:srgbClr val="007889"/>
                </a:solidFill>
              </a:rPr>
              <a:t>†</a:t>
            </a:r>
            <a:r>
              <a:rPr lang="en-US" sz="1100" dirty="0">
                <a:solidFill>
                  <a:srgbClr val="007889"/>
                </a:solidFill>
              </a:rPr>
              <a:t>11th &gt; 9th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Marijuana,*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Marijuana,* 2003-2023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their life</a:t>
            </a:r>
          </a:p>
          <a:p>
            <a:r>
              <a:rPr lang="en-US" sz="900" b="1" baseline="50000" dirty="0">
                <a:solidFill>
                  <a:srgbClr val="007889"/>
                </a:solidFill>
              </a:rPr>
              <a:t>†</a:t>
            </a:r>
            <a:r>
              <a:rPr lang="en-US" sz="1100" dirty="0">
                <a:solidFill>
                  <a:srgbClr val="007889"/>
                </a:solidFill>
              </a:rPr>
              <a:t>Decreased 2003-2023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2003-2023 - QN46</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 or other vehicle, one or more times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Rode with a Driver Who Had Been Drinking Alcohol,*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56732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endParaRP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Tried Marijuana for the First Time Before Age 13 Years,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Tried Marijuana for the First Time Before Age 13 Years, 2003-2023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endParaRPr/>
          </a:p>
          <a:p>
            <a:r>
              <a:rPr lang="en-US" sz="900" b="1" baseline="50000" dirty="0">
                <a:solidFill>
                  <a:srgbClr val="007889"/>
                </a:solidFill>
              </a:rPr>
              <a:t>*</a:t>
            </a:r>
            <a:r>
              <a:rPr lang="en-US" sz="1100" dirty="0">
                <a:solidFill>
                  <a:srgbClr val="007889"/>
                </a:solidFill>
              </a:rPr>
              <a:t>Decreased 2003-2023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2003-2023 - QN47</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Marijuana,*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QN48</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Currently Used Marijuana,* 2003-2023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30 days before the survey</a:t>
            </a:r>
          </a:p>
          <a:p>
            <a:r>
              <a:rPr lang="en-US" sz="900" b="1" baseline="50000" dirty="0">
                <a:solidFill>
                  <a:srgbClr val="007889"/>
                </a:solidFill>
              </a:rPr>
              <a:t>†</a:t>
            </a:r>
            <a:r>
              <a:rPr lang="en-US" sz="1100" dirty="0">
                <a:solidFill>
                  <a:srgbClr val="007889"/>
                </a:solidFill>
              </a:rPr>
              <a:t>Decreased 2003-2023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2003-2023 - QN48</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drugs such as codeine, Vicodin, OxyContin, Hydrocodone, and Percocet, one or more times during their life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Took Prescription Pain Medicine Without a Doctor's Prescription or Differently Than How a Doctor Told Them to Use It,*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QN49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Took Prescription Pain Medicine Without a Doctor's Prescription or Differently Than How a Doctor Told Them to Use It,* 2016-2023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drugs such as codeine, Vicodin, OxyContin, Hydrocodone, and Percocet, one or more times during their life</a:t>
            </a:r>
          </a:p>
          <a:p>
            <a:r>
              <a:rPr lang="en-US" sz="900" b="1" baseline="50000" dirty="0">
                <a:solidFill>
                  <a:srgbClr val="007889"/>
                </a:solidFill>
              </a:rPr>
              <a:t>†</a:t>
            </a:r>
            <a:r>
              <a:rPr lang="en-US" sz="1100" dirty="0">
                <a:solidFill>
                  <a:srgbClr val="007889"/>
                </a:solidFill>
              </a:rPr>
              <a:t>Decreased 2016-2023 [Based on linear trend analyses using logistic regression models controlling for sex, race/ethnicity, and grade (p &lt; 0.05).]</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2016-2023 - QN49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*Any form of cocaine, including powder, crack, or freebase, one or more times during their life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Cocaine,*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QN50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*Sniffed glue, breathed the contents of aerosol spray cans, or inhaled any paints or sprays to get high, one or more times during their life</a:t>
            </a:r>
          </a:p>
          <a:p>
            <a:r>
              <a:rPr lang="en-US" sz="900" b="1" baseline="50000" dirty="0">
                <a:solidFill>
                  <a:srgbClr val="007889"/>
                </a:solidFill>
              </a:rPr>
              <a:t>†</a:t>
            </a:r>
            <a:r>
              <a:rPr lang="en-US" sz="1100" dirty="0">
                <a:solidFill>
                  <a:srgbClr val="007889"/>
                </a:solidFill>
              </a:rPr>
              <a:t>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Inhalants,* by Sex,</a:t>
            </a:r>
            <a:r>
              <a:rPr lang="en-US" sz="2000" b="1" dirty="0">
                <a:solidFill>
                  <a:srgbClr val="007889"/>
                </a:solidFill>
              </a:rPr>
              <a:t> Grade, and Race/Ethnicity,</a:t>
            </a:r>
            <a:r>
              <a:rPr lang="en-US" sz="1700" b="1" baseline="40000" dirty="0">
                <a:solidFill>
                  <a:srgbClr val="007889"/>
                </a:solidFill>
              </a:rPr>
              <a:t>†</a:t>
            </a:r>
            <a:r>
              <a:rPr lang="en-US" sz="2000" b="1" dirty="0">
                <a:solidFill>
                  <a:srgbClr val="007889"/>
                </a:solidFill>
              </a:rPr>
              <a:t>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QN51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Inhalants,* 2003-2023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*Sniffed glue, breathed the contents of aerosol spray cans, or inhaled any paints or sprays to get high, one or more times during their life</a:t>
            </a:r>
          </a:p>
          <a:p>
            <a:r>
              <a:rPr lang="en-US" sz="900" b="1" baseline="50000" dirty="0">
                <a:solidFill>
                  <a:srgbClr val="007889"/>
                </a:solidFill>
              </a:rPr>
              <a:t>†</a:t>
            </a:r>
            <a:r>
              <a:rPr lang="en-US" sz="1100" dirty="0">
                <a:solidFill>
                  <a:srgbClr val="007889"/>
                </a:solidFill>
              </a:rPr>
              <a:t>Decreased 2003-2023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2003-2023 - QN51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"smack," "junk," or "China White," one or more times during their life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Heroin,*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QN52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Rode with a Driver Who Had Been Drinking Alcohol,* 2003-2023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*In a car or other vehicle, one or more times during the 30 days before the survey</a:t>
            </a:r>
          </a:p>
          <a:p>
            <a:r>
              <a:rPr lang="en-US" sz="900" b="1" baseline="50000" dirty="0">
                <a:solidFill>
                  <a:srgbClr val="007889"/>
                </a:solidFill>
              </a:rPr>
              <a:t>†</a:t>
            </a:r>
            <a:r>
              <a:rPr lang="en-US" sz="1100" dirty="0">
                <a:solidFill>
                  <a:srgbClr val="007889"/>
                </a:solidFill>
              </a:rPr>
              <a:t>Decreased 2003-2023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2003-2023 - QN9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"speed," "crystal meth," "crank," "ice," or "meth," one or more times during their life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Methamphetamines,*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QN53</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*Also called "MDMA" or "Molly," one or more times during their life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Used Ecstasy,*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QN54</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*Used a needle to inject any illegal drug into their body, one or more times during their life</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Injected Any Illegal Drug,*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QN55</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Injected Any Illegal Drug,* 2003-2023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*Used a needle to inject any illegal drug into their body, one or more times during their life</a:t>
            </a:r>
          </a:p>
          <a:p>
            <a:r>
              <a:rPr lang="en-US" sz="900" b="1" baseline="50000" dirty="0">
                <a:solidFill>
                  <a:srgbClr val="007889"/>
                </a:solidFill>
              </a:rPr>
              <a:t>†</a:t>
            </a:r>
            <a:r>
              <a:rPr lang="en-US" sz="1100" dirty="0">
                <a:solidFill>
                  <a:srgbClr val="007889"/>
                </a:solidFill>
              </a:rPr>
              <a:t>Decreased 2003-2023, no change 2003-2014, decreased 2014-2023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2003-2023 - QN55</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endParaRPr/>
          </a:p>
          <a:p>
            <a:r>
              <a:rPr lang="en-US" sz="900" b="1" baseline="50000" dirty="0">
                <a:solidFill>
                  <a:srgbClr val="007889"/>
                </a:solidFill>
              </a:rPr>
              <a:t>*</a:t>
            </a:r>
            <a:r>
              <a:rPr lang="en-US" sz="1100" dirty="0">
                <a:solidFill>
                  <a:srgbClr val="007889"/>
                </a:solidFill>
              </a:rPr>
              <a:t>F &gt; M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Lived with a Parent or Guardian Who Was Having a Problem with Alcohol or Drug Use,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QN110</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one or two puffs</a:t>
            </a:r>
          </a:p>
          <a:p>
            <a:r>
              <a:rPr lang="en-US" sz="900" b="1" baseline="50000" dirty="0">
                <a:solidFill>
                  <a:srgbClr val="007889"/>
                </a:solidFill>
              </a:rPr>
              <a:t>†</a:t>
            </a:r>
            <a:r>
              <a:rPr lang="en-US" sz="1100" dirty="0">
                <a:solidFill>
                  <a:srgbClr val="007889"/>
                </a:solidFill>
              </a:rPr>
              <a:t>12th &gt; 10th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Smoked a Cigarette,* by Sex,</a:t>
            </a:r>
            <a:r>
              <a:rPr lang="en-US" sz="2000" b="1" dirty="0">
                <a:solidFill>
                  <a:srgbClr val="007889"/>
                </a:solidFill>
              </a:rPr>
              <a:t> Grade,</a:t>
            </a:r>
            <a:r>
              <a:rPr lang="en-US" sz="1700" b="1" baseline="40000" dirty="0">
                <a:solidFill>
                  <a:srgbClr val="007889"/>
                </a:solidFill>
              </a:rPr>
              <a:t>†</a:t>
            </a:r>
            <a:r>
              <a:rPr lang="en-US" sz="2000" b="1" dirty="0">
                <a:solidFill>
                  <a:srgbClr val="007889"/>
                </a:solidFill>
              </a:rPr>
              <a:t>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QN31</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762000" y="264164"/>
            <a:ext cx="10668000"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Ever Smoked a Cigarette,* 2003-2023</a:t>
            </a:r>
            <a:r>
              <a:rPr lang="en-US" sz="1700" b="1" baseline="40000" dirty="0">
                <a:solidFill>
                  <a:srgbClr val="007889"/>
                </a:solidFill>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one or two puffs</a:t>
            </a:r>
          </a:p>
          <a:p>
            <a:r>
              <a:rPr lang="en-US" sz="900" b="1" baseline="50000" dirty="0">
                <a:solidFill>
                  <a:srgbClr val="007889"/>
                </a:solidFill>
              </a:rPr>
              <a:t>†</a:t>
            </a:r>
            <a:r>
              <a:rPr lang="en-US" sz="1100" dirty="0">
                <a:solidFill>
                  <a:srgbClr val="007889"/>
                </a:solidFill>
              </a:rPr>
              <a:t>Decreased 2003-2023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Data not available for 2007, 2009.</a:t>
            </a:r>
          </a:p>
          <a:p>
            <a:r>
              <a:rPr lang="en-US" sz="1100" dirty="0">
                <a:solidFill>
                  <a:srgbClr val="007889"/>
                </a:solidFill>
              </a:rPr>
              <a:t>This graph contains weighted results.</a:t>
            </a:r>
          </a:p>
        </p:txBody>
      </p:sp>
      <p:graphicFrame>
        <p:nvGraphicFramePr>
          <p:cNvPr id="6" name="Chart 5"/>
          <p:cNvGraphicFramePr/>
          <p:nvPr>
            <p:extLst>
              <p:ext uri="{D42A27DB-BD31-4B8C-83A1-F6EECF244321}">
                <p14:modId xmlns:p14="http://schemas.microsoft.com/office/powerpoint/2010/main" val="1332794135"/>
              </p:ext>
            </p:extLst>
          </p:nvPr>
        </p:nvGraphicFramePr>
        <p:xfrm>
          <a:off x="518430" y="1617050"/>
          <a:ext cx="11044376" cy="379315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2003-2023 - QN31</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2467320566"/>
              </p:ext>
            </p:extLst>
          </p:nvPr>
        </p:nvGraphicFramePr>
        <p:xfrm>
          <a:off x="533400" y="15240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*Even one or two puffs</a:t>
            </a:r>
          </a:p>
          <a:p>
            <a:r>
              <a:rPr lang="en-US" sz="1100" dirty="0">
                <a:solidFill>
                  <a:srgbClr val="007889"/>
                </a:solidFill>
              </a:rPr>
              <a:t>All Hispanic students are included in the Hispanic category.  All other races are non-Hispanic.</a:t>
            </a:r>
          </a:p>
          <a:p>
            <a:r>
              <a:rPr lang="en-US" sz="1100" dirty="0">
                <a:solidFill>
                  <a:srgbClr val="007889"/>
                </a:solidFill>
              </a:rPr>
              <a:t>Missing bar indicates fewer than 30 students in the subgroup.</a:t>
            </a:r>
          </a:p>
          <a:p>
            <a:r>
              <a:rPr lang="en-US" sz="1100" dirty="0">
                <a:solidFill>
                  <a:srgbClr val="007889"/>
                </a:solidFill>
              </a:rPr>
              <a:t>This graph contains weighted results.</a:t>
            </a:r>
          </a:p>
        </p:txBody>
      </p:sp>
      <p:sp>
        <p:nvSpPr>
          <p:cNvPr id="15" name="Heading1"/>
          <p:cNvSpPr txBox="1"/>
          <p:nvPr/>
        </p:nvSpPr>
        <p:spPr>
          <a:xfrm>
            <a:off x="685800" y="287867"/>
            <a:ext cx="10888133" cy="400110"/>
          </a:xfrm>
          <a:prstGeom prst="rect">
            <a:avLst/>
          </a:prstGeom>
          <a:noFill/>
        </p:spPr>
        <p:txBody>
          <a:bodyPr wrap="square" rtlCol="0">
            <a:spAutoFit/>
          </a:bodyPr>
          <a:lstStyle/>
          <a:p>
            <a:pPr algn="ctr"/>
            <a:r>
              <a:rPr lang="en-US" sz="2000" b="1" dirty="0">
                <a:solidFill>
                  <a:srgbClr val="007889"/>
                </a:solidFill>
                <a:latin typeface="+mj-lt"/>
                <a:cs typeface="Calibri" panose="020F0502020204030204" pitchFamily="34" charset="0"/>
              </a:rPr>
              <a:t>Percentage of High School Students Who Smoked a Cigarette Before Age 13 Years,* by Sex,</a:t>
            </a:r>
            <a:r>
              <a:rPr lang="en-US" sz="2000" b="1" dirty="0">
                <a:solidFill>
                  <a:srgbClr val="007889"/>
                </a:solidFill>
              </a:rPr>
              <a:t> Grade, and Race/Ethnicity, 2023</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Nebraska - YRBS, 2023 - QN32</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4464</TotalTime>
  <Words>16543</Words>
  <Application>Microsoft Office PowerPoint</Application>
  <PresentationFormat>Widescreen</PresentationFormat>
  <Paragraphs>827</Paragraphs>
  <Slides>64</Slides>
  <Notes>62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Monotype Sorts</vt:lpstr>
      <vt:lpstr>Times New Roman</vt:lpstr>
      <vt:lpstr>Verdana</vt:lpstr>
      <vt:lpstr>Dashtem</vt:lpstr>
      <vt:lpstr>SUBSTANCE USE </vt:lpstr>
      <vt:lpstr>Administered in Nebraska biannually since 1991.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Wibbels, Erika</cp:lastModifiedBy>
  <cp:revision>110</cp:revision>
  <dcterms:created xsi:type="dcterms:W3CDTF">2012-05-31T17:35:52Z</dcterms:created>
  <dcterms:modified xsi:type="dcterms:W3CDTF">2024-07-05T19:49:18Z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2021-08-25T16:55:04Z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1d1942f2-4395-4f5e-a2e9-69d19a89200f</vt:lpwstr>
  </property>
  <property fmtid="{D5CDD505-2E9C-101B-9397-08002B2CF9AE}" pid="8" name="MSIP_Label_8af03ff0-41c5-4c41-b55e-fabb8fae94be_ContentBits">
    <vt:lpwstr>0</vt:lpwstr>
  </property>
</Properties>
</file>