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wav" ContentType="audio/x-wav"/>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9.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Lst>
  <p:notesMasterIdLst>
    <p:notesMasterId r:id="rId72"/>
  </p:notesMasterIdLst>
  <p:handoutMasterIdLst>
    <p:handoutMasterId r:id="rId73"/>
  </p:handoutMasterIdLst>
  <p:sldIdLst>
    <p:sldId id="268" r:id="rId3"/>
    <p:sldId id="335" r:id="rId4"/>
    <p:sldId id="355" r:id="rId5"/>
    <p:sldId id="272" r:id="rId6"/>
    <p:sldId id="273" r:id="rId7"/>
    <p:sldId id="322" r:id="rId8"/>
    <p:sldId id="740" r:id="rId9"/>
    <p:sldId id="331" r:id="rId10"/>
    <p:sldId id="353" r:id="rId11"/>
    <p:sldId id="294" r:id="rId12"/>
    <p:sldId id="313" r:id="rId13"/>
    <p:sldId id="356" r:id="rId14"/>
    <p:sldId id="276" r:id="rId15"/>
    <p:sldId id="277" r:id="rId16"/>
    <p:sldId id="278" r:id="rId17"/>
    <p:sldId id="281" r:id="rId18"/>
    <p:sldId id="744" r:id="rId19"/>
    <p:sldId id="279" r:id="rId20"/>
    <p:sldId id="280" r:id="rId21"/>
    <p:sldId id="283" r:id="rId22"/>
    <p:sldId id="284" r:id="rId23"/>
    <p:sldId id="285" r:id="rId24"/>
    <p:sldId id="287" r:id="rId25"/>
    <p:sldId id="357" r:id="rId26"/>
    <p:sldId id="745" r:id="rId27"/>
    <p:sldId id="751" r:id="rId28"/>
    <p:sldId id="346" r:id="rId29"/>
    <p:sldId id="347"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743" r:id="rId45"/>
    <p:sldId id="289" r:id="rId46"/>
    <p:sldId id="295" r:id="rId47"/>
    <p:sldId id="293" r:id="rId48"/>
    <p:sldId id="290" r:id="rId49"/>
    <p:sldId id="359" r:id="rId50"/>
    <p:sldId id="291" r:id="rId51"/>
    <p:sldId id="348" r:id="rId52"/>
    <p:sldId id="349" r:id="rId53"/>
    <p:sldId id="627" r:id="rId54"/>
    <p:sldId id="342" r:id="rId55"/>
    <p:sldId id="343" r:id="rId56"/>
    <p:sldId id="344" r:id="rId57"/>
    <p:sldId id="351" r:id="rId58"/>
    <p:sldId id="345" r:id="rId59"/>
    <p:sldId id="753" r:id="rId60"/>
    <p:sldId id="754" r:id="rId61"/>
    <p:sldId id="316" r:id="rId62"/>
    <p:sldId id="317" r:id="rId63"/>
    <p:sldId id="318" r:id="rId64"/>
    <p:sldId id="738" r:id="rId65"/>
    <p:sldId id="750" r:id="rId66"/>
    <p:sldId id="749" r:id="rId67"/>
    <p:sldId id="275" r:id="rId68"/>
    <p:sldId id="332" r:id="rId69"/>
    <p:sldId id="747" r:id="rId70"/>
    <p:sldId id="329" r:id="rId7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A4E01B-AFAD-4F5C-BEC6-76093797FE6F}" v="6" dt="2023-06-14T18:51:16.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03" autoAdjust="0"/>
    <p:restoredTop sz="89211"/>
  </p:normalViewPr>
  <p:slideViewPr>
    <p:cSldViewPr snapToGrid="0" snapToObjects="1">
      <p:cViewPr varScale="1">
        <p:scale>
          <a:sx n="102" d="100"/>
          <a:sy n="102" d="100"/>
        </p:scale>
        <p:origin x="1014" y="96"/>
      </p:cViewPr>
      <p:guideLst/>
    </p:cSldViewPr>
  </p:slideViewPr>
  <p:notesTextViewPr>
    <p:cViewPr>
      <p:scale>
        <a:sx n="1" d="1"/>
        <a:sy n="1" d="1"/>
      </p:scale>
      <p:origin x="0" y="0"/>
    </p:cViewPr>
  </p:notesTextViewPr>
  <p:sorterViewPr>
    <p:cViewPr>
      <p:scale>
        <a:sx n="100" d="100"/>
        <a:sy n="100" d="100"/>
      </p:scale>
      <p:origin x="0" y="-68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presProps" Target="presProps.xml"/><Relationship Id="rId79" Type="http://schemas.openxmlformats.org/officeDocument/2006/relationships/customXml" Target="../customXml/item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80"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microsoft.com/office/2015/10/relationships/revisionInfo" Target="revisionInfo.xml"/><Relationship Id="rId81"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AB6A60C-511A-4B16-B0DD-B9790F514D20}" type="datetimeFigureOut">
              <a:rPr lang="en-US" smtClean="0"/>
              <a:t>7/17/2023</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03177CE-BC99-4C62-B255-EDB8DC03CF2C}" type="slidenum">
              <a:rPr lang="en-US" smtClean="0"/>
              <a:t>‹#›</a:t>
            </a:fld>
            <a:endParaRPr lang="en-US"/>
          </a:p>
        </p:txBody>
      </p:sp>
    </p:spTree>
    <p:extLst>
      <p:ext uri="{BB962C8B-B14F-4D97-AF65-F5344CB8AC3E}">
        <p14:creationId xmlns:p14="http://schemas.microsoft.com/office/powerpoint/2010/main" val="32087289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E651546-4EC5-4369-85D1-57ACCBF6B51E}" type="datetimeFigureOut">
              <a:rPr lang="en-US" smtClean="0"/>
              <a:t>7/17/2023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F2F330C-9974-4C43-9BC8-605A827B30FF}" type="slidenum">
              <a:rPr lang="en-US" smtClean="0"/>
              <a:t>‹#›</a:t>
            </a:fld>
            <a:endParaRPr lang="en-US"/>
          </a:p>
        </p:txBody>
      </p:sp>
    </p:spTree>
    <p:extLst>
      <p:ext uri="{BB962C8B-B14F-4D97-AF65-F5344CB8AC3E}">
        <p14:creationId xmlns:p14="http://schemas.microsoft.com/office/powerpoint/2010/main" val="27496080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Nebraska Department of Education Nutrition Services CACFP</a:t>
            </a:r>
          </a:p>
        </p:txBody>
      </p:sp>
      <p:sp>
        <p:nvSpPr>
          <p:cNvPr id="5" name="Slide Number Placeholder 4"/>
          <p:cNvSpPr>
            <a:spLocks noGrp="1"/>
          </p:cNvSpPr>
          <p:nvPr>
            <p:ph type="sldNum" sz="quarter" idx="11"/>
          </p:nvPr>
        </p:nvSpPr>
        <p:spPr/>
        <p:txBody>
          <a:bodyPr/>
          <a:lstStyle/>
          <a:p>
            <a:fld id="{D7FA59A5-663E-4551-AFDA-C8153721C018}" type="slidenum">
              <a:rPr lang="en-US" smtClean="0"/>
              <a:t>4</a:t>
            </a:fld>
            <a:endParaRPr lang="en-US" dirty="0"/>
          </a:p>
        </p:txBody>
      </p:sp>
    </p:spTree>
    <p:extLst>
      <p:ext uri="{BB962C8B-B14F-4D97-AF65-F5344CB8AC3E}">
        <p14:creationId xmlns:p14="http://schemas.microsoft.com/office/powerpoint/2010/main" val="2133750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common mistake</a:t>
            </a:r>
            <a:r>
              <a:rPr lang="en-US" baseline="0" dirty="0"/>
              <a:t> noted during our compliance reviews is the misinterpretation of the infant meal pattern.  To claim meals served to infant the infant meal pattern is to be served.  The infant, upon parent permission is to be offered solids.  Solids are considered either commercially prepared foods specifically designed for infants OR table foods.  Either source of infant solids are to be served in the appropriate texture (puree’, diced, chopped, </a:t>
            </a:r>
            <a:r>
              <a:rPr lang="en-US" baseline="0" dirty="0" err="1"/>
              <a:t>etc</a:t>
            </a:r>
            <a:r>
              <a:rPr lang="en-US" baseline="0" dirty="0"/>
              <a:t>) for the infant in your care.  </a:t>
            </a:r>
            <a:endParaRPr lang="en-US" dirty="0"/>
          </a:p>
          <a:p>
            <a:endParaRPr lang="en-US" dirty="0"/>
          </a:p>
        </p:txBody>
      </p:sp>
      <p:sp>
        <p:nvSpPr>
          <p:cNvPr id="4" name="Slide Number Placeholder 3"/>
          <p:cNvSpPr>
            <a:spLocks noGrp="1"/>
          </p:cNvSpPr>
          <p:nvPr>
            <p:ph type="sldNum" sz="quarter" idx="5"/>
          </p:nvPr>
        </p:nvSpPr>
        <p:spPr/>
        <p:txBody>
          <a:bodyPr/>
          <a:lstStyle/>
          <a:p>
            <a:fld id="{0F2F330C-9974-4C43-9BC8-605A827B30FF}" type="slidenum">
              <a:rPr lang="en-US" smtClean="0"/>
              <a:t>25</a:t>
            </a:fld>
            <a:endParaRPr lang="en-US"/>
          </a:p>
        </p:txBody>
      </p:sp>
    </p:spTree>
    <p:extLst>
      <p:ext uri="{BB962C8B-B14F-4D97-AF65-F5344CB8AC3E}">
        <p14:creationId xmlns:p14="http://schemas.microsoft.com/office/powerpoint/2010/main" val="3689533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endParaRPr lang="en-US" sz="1300" dirty="0"/>
          </a:p>
          <a:p>
            <a:r>
              <a:rPr lang="en-US" sz="1300" dirty="0"/>
              <a:t>After introducing purees, babies should progress to new </a:t>
            </a:r>
            <a:r>
              <a:rPr lang="en-US" sz="1300" dirty="0" err="1"/>
              <a:t>textures,from</a:t>
            </a:r>
            <a:r>
              <a:rPr lang="en-US" sz="1300" dirty="0"/>
              <a:t> a puree with some soft lumps up to thicker mashed foods to soft, chopped solid foods. It is important to continue introducing new textures so that babies continually build the chewing and feeding skills that will eventually allow them to eat table foods.</a:t>
            </a:r>
          </a:p>
          <a:p>
            <a:endParaRPr lang="en-US" dirty="0"/>
          </a:p>
          <a:p>
            <a:endParaRPr lang="en-US" dirty="0"/>
          </a:p>
        </p:txBody>
      </p:sp>
      <p:sp>
        <p:nvSpPr>
          <p:cNvPr id="4" name="Slide Number Placeholder 3"/>
          <p:cNvSpPr>
            <a:spLocks noGrp="1"/>
          </p:cNvSpPr>
          <p:nvPr>
            <p:ph type="sldNum" sz="quarter" idx="10"/>
          </p:nvPr>
        </p:nvSpPr>
        <p:spPr/>
        <p:txBody>
          <a:bodyPr/>
          <a:lstStyle/>
          <a:p>
            <a:fld id="{7F12D865-8CAA-40FE-8C08-C7D45694731E}" type="slidenum">
              <a:rPr lang="en-US" smtClean="0"/>
              <a:t>26</a:t>
            </a:fld>
            <a:endParaRPr lang="en-US" dirty="0"/>
          </a:p>
        </p:txBody>
      </p:sp>
    </p:spTree>
    <p:extLst>
      <p:ext uri="{BB962C8B-B14F-4D97-AF65-F5344CB8AC3E}">
        <p14:creationId xmlns:p14="http://schemas.microsoft.com/office/powerpoint/2010/main" val="2338224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12D865-8CAA-40FE-8C08-C7D45694731E}" type="slidenum">
              <a:rPr lang="en-US" smtClean="0"/>
              <a:t>27</a:t>
            </a:fld>
            <a:endParaRPr lang="en-US" dirty="0"/>
          </a:p>
        </p:txBody>
      </p:sp>
    </p:spTree>
    <p:extLst>
      <p:ext uri="{BB962C8B-B14F-4D97-AF65-F5344CB8AC3E}">
        <p14:creationId xmlns:p14="http://schemas.microsoft.com/office/powerpoint/2010/main" val="3588385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endParaRPr lang="en-US" sz="1300" dirty="0"/>
          </a:p>
          <a:p>
            <a:r>
              <a:rPr lang="en-US" sz="1300" dirty="0"/>
              <a:t>After introducing purees, babies should progress to new </a:t>
            </a:r>
            <a:r>
              <a:rPr lang="en-US" sz="1300" dirty="0" err="1"/>
              <a:t>textures,from</a:t>
            </a:r>
            <a:r>
              <a:rPr lang="en-US" sz="1300" dirty="0"/>
              <a:t> a puree with some soft lumps up to thicker mashed foods to soft, chopped solid foods. It is important to continue introducing new textures so that babies continually build the chewing and feeding skills that will eventually allow them to eat table foods.</a:t>
            </a:r>
          </a:p>
          <a:p>
            <a:endParaRPr lang="en-US" dirty="0"/>
          </a:p>
          <a:p>
            <a:endParaRPr lang="en-US" dirty="0"/>
          </a:p>
        </p:txBody>
      </p:sp>
      <p:sp>
        <p:nvSpPr>
          <p:cNvPr id="4" name="Slide Number Placeholder 3"/>
          <p:cNvSpPr>
            <a:spLocks noGrp="1"/>
          </p:cNvSpPr>
          <p:nvPr>
            <p:ph type="sldNum" sz="quarter" idx="10"/>
          </p:nvPr>
        </p:nvSpPr>
        <p:spPr/>
        <p:txBody>
          <a:bodyPr/>
          <a:lstStyle/>
          <a:p>
            <a:fld id="{7F12D865-8CAA-40FE-8C08-C7D45694731E}" type="slidenum">
              <a:rPr lang="en-US" smtClean="0"/>
              <a:t>28</a:t>
            </a:fld>
            <a:endParaRPr lang="en-US" dirty="0"/>
          </a:p>
        </p:txBody>
      </p:sp>
    </p:spTree>
    <p:extLst>
      <p:ext uri="{BB962C8B-B14F-4D97-AF65-F5344CB8AC3E}">
        <p14:creationId xmlns:p14="http://schemas.microsoft.com/office/powerpoint/2010/main" val="1487081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r>
              <a:rPr lang="en-US" dirty="0"/>
              <a:t>Breastfed infants are commonly served infant cereals</a:t>
            </a:r>
            <a:r>
              <a:rPr lang="en-US" baseline="0" dirty="0"/>
              <a:t> because they lack iron in breastmilk</a:t>
            </a:r>
            <a:endParaRPr lang="en-US" dirty="0"/>
          </a:p>
        </p:txBody>
      </p:sp>
      <p:sp>
        <p:nvSpPr>
          <p:cNvPr id="4" name="Slide Number Placeholder 3"/>
          <p:cNvSpPr>
            <a:spLocks noGrp="1"/>
          </p:cNvSpPr>
          <p:nvPr>
            <p:ph type="sldNum" sz="quarter" idx="10"/>
          </p:nvPr>
        </p:nvSpPr>
        <p:spPr/>
        <p:txBody>
          <a:bodyPr/>
          <a:lstStyle/>
          <a:p>
            <a:fld id="{7F12D865-8CAA-40FE-8C08-C7D45694731E}" type="slidenum">
              <a:rPr lang="en-US" smtClean="0"/>
              <a:t>29</a:t>
            </a:fld>
            <a:endParaRPr lang="en-US" dirty="0"/>
          </a:p>
        </p:txBody>
      </p:sp>
    </p:spTree>
    <p:extLst>
      <p:ext uri="{BB962C8B-B14F-4D97-AF65-F5344CB8AC3E}">
        <p14:creationId xmlns:p14="http://schemas.microsoft.com/office/powerpoint/2010/main" val="342010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Nebraska Department of Education Nutrition Services CACFP</a:t>
            </a:r>
          </a:p>
        </p:txBody>
      </p:sp>
      <p:sp>
        <p:nvSpPr>
          <p:cNvPr id="5" name="Slide Number Placeholder 4"/>
          <p:cNvSpPr>
            <a:spLocks noGrp="1"/>
          </p:cNvSpPr>
          <p:nvPr>
            <p:ph type="sldNum" sz="quarter" idx="11"/>
          </p:nvPr>
        </p:nvSpPr>
        <p:spPr/>
        <p:txBody>
          <a:bodyPr/>
          <a:lstStyle/>
          <a:p>
            <a:fld id="{D7FA59A5-663E-4551-AFDA-C8153721C018}" type="slidenum">
              <a:rPr lang="en-US" smtClean="0"/>
              <a:t>30</a:t>
            </a:fld>
            <a:endParaRPr lang="en-US" dirty="0"/>
          </a:p>
        </p:txBody>
      </p:sp>
    </p:spTree>
    <p:extLst>
      <p:ext uri="{BB962C8B-B14F-4D97-AF65-F5344CB8AC3E}">
        <p14:creationId xmlns:p14="http://schemas.microsoft.com/office/powerpoint/2010/main" val="1611633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Nebraska Department of Education Nutrition Services CACFP</a:t>
            </a:r>
          </a:p>
        </p:txBody>
      </p:sp>
      <p:sp>
        <p:nvSpPr>
          <p:cNvPr id="5" name="Slide Number Placeholder 4"/>
          <p:cNvSpPr>
            <a:spLocks noGrp="1"/>
          </p:cNvSpPr>
          <p:nvPr>
            <p:ph type="sldNum" sz="quarter" idx="11"/>
          </p:nvPr>
        </p:nvSpPr>
        <p:spPr/>
        <p:txBody>
          <a:bodyPr/>
          <a:lstStyle/>
          <a:p>
            <a:fld id="{D7FA59A5-663E-4551-AFDA-C8153721C018}" type="slidenum">
              <a:rPr lang="en-US" smtClean="0"/>
              <a:t>32</a:t>
            </a:fld>
            <a:endParaRPr lang="en-US" dirty="0"/>
          </a:p>
        </p:txBody>
      </p:sp>
    </p:spTree>
    <p:extLst>
      <p:ext uri="{BB962C8B-B14F-4D97-AF65-F5344CB8AC3E}">
        <p14:creationId xmlns:p14="http://schemas.microsoft.com/office/powerpoint/2010/main" val="3966812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r>
              <a:rPr lang="en-US" dirty="0"/>
              <a:t>Egg whites</a:t>
            </a:r>
            <a:r>
              <a:rPr lang="en-US" baseline="0" dirty="0"/>
              <a:t> are no longer thought to develop allergies – no longer the thought</a:t>
            </a:r>
            <a:endParaRPr lang="en-US" dirty="0"/>
          </a:p>
        </p:txBody>
      </p:sp>
      <p:sp>
        <p:nvSpPr>
          <p:cNvPr id="4" name="Slide Number Placeholder 3"/>
          <p:cNvSpPr>
            <a:spLocks noGrp="1"/>
          </p:cNvSpPr>
          <p:nvPr>
            <p:ph type="sldNum" sz="quarter" idx="10"/>
          </p:nvPr>
        </p:nvSpPr>
        <p:spPr/>
        <p:txBody>
          <a:bodyPr/>
          <a:lstStyle/>
          <a:p>
            <a:fld id="{7F12D865-8CAA-40FE-8C08-C7D45694731E}" type="slidenum">
              <a:rPr lang="en-US" smtClean="0"/>
              <a:t>36</a:t>
            </a:fld>
            <a:endParaRPr lang="en-US" dirty="0"/>
          </a:p>
        </p:txBody>
      </p:sp>
    </p:spTree>
    <p:extLst>
      <p:ext uri="{BB962C8B-B14F-4D97-AF65-F5344CB8AC3E}">
        <p14:creationId xmlns:p14="http://schemas.microsoft.com/office/powerpoint/2010/main" val="1936392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66612">
              <a:defRPr/>
            </a:pPr>
            <a:r>
              <a:rPr lang="en-US" b="1" dirty="0"/>
              <a:t>The AAP recommends introducing single-ingredient foods to baby before giving combination foods.</a:t>
            </a:r>
            <a:r>
              <a:rPr lang="en-US" b="1" baseline="0" dirty="0"/>
              <a:t>  Once the baby gas eaten all ingredients within a combination food individual without having an allergic reaction, then combination foods can be served.</a:t>
            </a:r>
            <a:endParaRPr lang="en-US" b="1" dirty="0"/>
          </a:p>
          <a:p>
            <a:endParaRPr lang="en-US" dirty="0"/>
          </a:p>
        </p:txBody>
      </p:sp>
      <p:sp>
        <p:nvSpPr>
          <p:cNvPr id="4" name="Slide Number Placeholder 3"/>
          <p:cNvSpPr>
            <a:spLocks noGrp="1"/>
          </p:cNvSpPr>
          <p:nvPr>
            <p:ph type="sldNum" sz="quarter" idx="10"/>
          </p:nvPr>
        </p:nvSpPr>
        <p:spPr/>
        <p:txBody>
          <a:bodyPr/>
          <a:lstStyle/>
          <a:p>
            <a:fld id="{7F12D865-8CAA-40FE-8C08-C7D45694731E}" type="slidenum">
              <a:rPr lang="en-US" smtClean="0"/>
              <a:t>37</a:t>
            </a:fld>
            <a:endParaRPr lang="en-US" dirty="0"/>
          </a:p>
        </p:txBody>
      </p:sp>
    </p:spTree>
    <p:extLst>
      <p:ext uri="{BB962C8B-B14F-4D97-AF65-F5344CB8AC3E}">
        <p14:creationId xmlns:p14="http://schemas.microsoft.com/office/powerpoint/2010/main" val="3311190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r>
              <a:rPr lang="en-US" dirty="0"/>
              <a:t>You have two handouts</a:t>
            </a:r>
            <a:r>
              <a:rPr lang="en-US" baseline="0" dirty="0"/>
              <a:t> – get them out. </a:t>
            </a:r>
          </a:p>
          <a:p>
            <a:r>
              <a:rPr lang="en-US" baseline="0" dirty="0"/>
              <a:t>Use yogurt examples at tables. </a:t>
            </a:r>
            <a:endParaRPr lang="en-US" dirty="0"/>
          </a:p>
        </p:txBody>
      </p:sp>
      <p:sp>
        <p:nvSpPr>
          <p:cNvPr id="4" name="Slide Number Placeholder 3"/>
          <p:cNvSpPr>
            <a:spLocks noGrp="1"/>
          </p:cNvSpPr>
          <p:nvPr>
            <p:ph type="sldNum" sz="quarter" idx="10"/>
          </p:nvPr>
        </p:nvSpPr>
        <p:spPr/>
        <p:txBody>
          <a:bodyPr/>
          <a:lstStyle/>
          <a:p>
            <a:fld id="{B42EAE18-CEAE-48AE-A0B0-94E76610DE38}" type="slidenum">
              <a:rPr lang="en-US" smtClean="0"/>
              <a:t>40</a:t>
            </a:fld>
            <a:endParaRPr lang="en-US" dirty="0"/>
          </a:p>
        </p:txBody>
      </p:sp>
    </p:spTree>
    <p:extLst>
      <p:ext uri="{BB962C8B-B14F-4D97-AF65-F5344CB8AC3E}">
        <p14:creationId xmlns:p14="http://schemas.microsoft.com/office/powerpoint/2010/main" val="9629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F330C-9974-4C43-9BC8-605A827B30FF}" type="slidenum">
              <a:rPr lang="en-US" smtClean="0"/>
              <a:t>5</a:t>
            </a:fld>
            <a:endParaRPr lang="en-US"/>
          </a:p>
        </p:txBody>
      </p:sp>
    </p:spTree>
    <p:extLst>
      <p:ext uri="{BB962C8B-B14F-4D97-AF65-F5344CB8AC3E}">
        <p14:creationId xmlns:p14="http://schemas.microsoft.com/office/powerpoint/2010/main" val="282520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pPr defTabSz="973766">
              <a:defRPr/>
            </a:pPr>
            <a:r>
              <a:rPr lang="en-US" dirty="0"/>
              <a:t>Infant meal pattern allows flexibility to accommodate these differences</a:t>
            </a:r>
          </a:p>
          <a:p>
            <a:endParaRPr lang="en-US" dirty="0"/>
          </a:p>
        </p:txBody>
      </p:sp>
      <p:sp>
        <p:nvSpPr>
          <p:cNvPr id="4" name="Slide Number Placeholder 3"/>
          <p:cNvSpPr>
            <a:spLocks noGrp="1"/>
          </p:cNvSpPr>
          <p:nvPr>
            <p:ph type="sldNum" sz="quarter" idx="10"/>
          </p:nvPr>
        </p:nvSpPr>
        <p:spPr/>
        <p:txBody>
          <a:bodyPr/>
          <a:lstStyle/>
          <a:p>
            <a:pPr defTabSz="1012490">
              <a:defRPr/>
            </a:pPr>
            <a:fld id="{67579598-E555-4C65-A0BE-76AB9016C3EF}" type="slidenum">
              <a:rPr lang="en-US" sz="1900" kern="0">
                <a:solidFill>
                  <a:sysClr val="windowText" lastClr="000000"/>
                </a:solidFill>
              </a:rPr>
              <a:pPr defTabSz="1012490">
                <a:defRPr/>
              </a:pPr>
              <a:t>44</a:t>
            </a:fld>
            <a:endParaRPr lang="en-US" sz="1900" kern="0" dirty="0">
              <a:solidFill>
                <a:sysClr val="windowText" lastClr="000000"/>
              </a:solidFill>
            </a:endParaRPr>
          </a:p>
        </p:txBody>
      </p:sp>
    </p:spTree>
    <p:extLst>
      <p:ext uri="{BB962C8B-B14F-4D97-AF65-F5344CB8AC3E}">
        <p14:creationId xmlns:p14="http://schemas.microsoft.com/office/powerpoint/2010/main" val="3029636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r>
              <a:rPr lang="en-US" dirty="0"/>
              <a:t>(Page 23) Developmentally</a:t>
            </a:r>
            <a:r>
              <a:rPr lang="en-US" baseline="0" dirty="0"/>
              <a:t> Ready Cues </a:t>
            </a:r>
          </a:p>
        </p:txBody>
      </p:sp>
      <p:sp>
        <p:nvSpPr>
          <p:cNvPr id="4" name="Slide Number Placeholder 3"/>
          <p:cNvSpPr>
            <a:spLocks noGrp="1"/>
          </p:cNvSpPr>
          <p:nvPr>
            <p:ph type="sldNum" sz="quarter" idx="10"/>
          </p:nvPr>
        </p:nvSpPr>
        <p:spPr/>
        <p:txBody>
          <a:bodyPr/>
          <a:lstStyle/>
          <a:p>
            <a:pPr defTabSz="1012490">
              <a:defRPr/>
            </a:pPr>
            <a:fld id="{67579598-E555-4C65-A0BE-76AB9016C3EF}" type="slidenum">
              <a:rPr lang="en-US" sz="1900" kern="0">
                <a:solidFill>
                  <a:sysClr val="windowText" lastClr="000000"/>
                </a:solidFill>
              </a:rPr>
              <a:pPr defTabSz="1012490">
                <a:defRPr/>
              </a:pPr>
              <a:t>45</a:t>
            </a:fld>
            <a:endParaRPr lang="en-US" sz="1900" kern="0" dirty="0">
              <a:solidFill>
                <a:sysClr val="windowText" lastClr="000000"/>
              </a:solidFill>
            </a:endParaRPr>
          </a:p>
        </p:txBody>
      </p:sp>
    </p:spTree>
    <p:extLst>
      <p:ext uri="{BB962C8B-B14F-4D97-AF65-F5344CB8AC3E}">
        <p14:creationId xmlns:p14="http://schemas.microsoft.com/office/powerpoint/2010/main" val="34875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r>
              <a:rPr lang="en-US" dirty="0"/>
              <a:t>Living document which needs to be</a:t>
            </a:r>
            <a:r>
              <a:rPr lang="en-US" baseline="0" dirty="0"/>
              <a:t> updated continuously   - new Infant parent form</a:t>
            </a:r>
            <a:endParaRPr lang="en-US" dirty="0"/>
          </a:p>
        </p:txBody>
      </p:sp>
      <p:sp>
        <p:nvSpPr>
          <p:cNvPr id="4" name="Slide Number Placeholder 3"/>
          <p:cNvSpPr>
            <a:spLocks noGrp="1"/>
          </p:cNvSpPr>
          <p:nvPr>
            <p:ph type="sldNum" sz="quarter" idx="10"/>
          </p:nvPr>
        </p:nvSpPr>
        <p:spPr/>
        <p:txBody>
          <a:bodyPr/>
          <a:lstStyle/>
          <a:p>
            <a:fld id="{7F12D865-8CAA-40FE-8C08-C7D45694731E}" type="slidenum">
              <a:rPr lang="en-US" smtClean="0"/>
              <a:t>49</a:t>
            </a:fld>
            <a:endParaRPr lang="en-US" dirty="0"/>
          </a:p>
        </p:txBody>
      </p:sp>
    </p:spTree>
    <p:extLst>
      <p:ext uri="{BB962C8B-B14F-4D97-AF65-F5344CB8AC3E}">
        <p14:creationId xmlns:p14="http://schemas.microsoft.com/office/powerpoint/2010/main" val="2660815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need to be updated once form is updated. Ask</a:t>
            </a:r>
            <a:r>
              <a:rPr lang="en-US" baseline="0" dirty="0"/>
              <a:t> child care licensing specialist if they will accept this form.</a:t>
            </a:r>
            <a:endParaRPr lang="en-US" dirty="0"/>
          </a:p>
        </p:txBody>
      </p:sp>
    </p:spTree>
    <p:extLst>
      <p:ext uri="{BB962C8B-B14F-4D97-AF65-F5344CB8AC3E}">
        <p14:creationId xmlns:p14="http://schemas.microsoft.com/office/powerpoint/2010/main" val="837907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solidFill>
                  <a:srgbClr val="1F1646"/>
                </a:solidFill>
                <a:latin typeface="Century Gothic"/>
              </a:rPr>
              <a:t>When provided permission of specific foods staff need to ask a follow up question: what meals each food is to be served  </a:t>
            </a:r>
          </a:p>
          <a:p>
            <a:endParaRPr lang="en-US" dirty="0"/>
          </a:p>
        </p:txBody>
      </p:sp>
      <p:sp>
        <p:nvSpPr>
          <p:cNvPr id="4" name="Slide Number Placeholder 3"/>
          <p:cNvSpPr>
            <a:spLocks noGrp="1"/>
          </p:cNvSpPr>
          <p:nvPr>
            <p:ph type="sldNum" sz="quarter" idx="10"/>
          </p:nvPr>
        </p:nvSpPr>
        <p:spPr/>
        <p:txBody>
          <a:bodyPr/>
          <a:lstStyle/>
          <a:p>
            <a:pPr defTabSz="488831">
              <a:defRPr/>
            </a:pPr>
            <a:fld id="{D08C9A86-9F6D-4B05-A20A-FEC0BF5517F3}" type="slidenum">
              <a:rPr lang="en-US">
                <a:solidFill>
                  <a:prstClr val="black"/>
                </a:solidFill>
                <a:latin typeface="Calibri" panose="020F0502020204030204"/>
              </a:rPr>
              <a:pPr defTabSz="488831">
                <a:defRPr/>
              </a:pPr>
              <a:t>53</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88831">
              <a:defRPr/>
            </a:pPr>
            <a:r>
              <a:rPr lang="en-US">
                <a:solidFill>
                  <a:prstClr val="black"/>
                </a:solidFill>
                <a:latin typeface="Calibri" panose="020F0502020204030204"/>
              </a:rPr>
              <a:t>NDE Annual Training 2019</a:t>
            </a:r>
          </a:p>
        </p:txBody>
      </p:sp>
    </p:spTree>
    <p:extLst>
      <p:ext uri="{BB962C8B-B14F-4D97-AF65-F5344CB8AC3E}">
        <p14:creationId xmlns:p14="http://schemas.microsoft.com/office/powerpoint/2010/main" val="827964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need to be updated once form is updated.</a:t>
            </a:r>
          </a:p>
        </p:txBody>
      </p:sp>
      <p:sp>
        <p:nvSpPr>
          <p:cNvPr id="4" name="Slide Number Placeholder 3"/>
          <p:cNvSpPr>
            <a:spLocks noGrp="1"/>
          </p:cNvSpPr>
          <p:nvPr>
            <p:ph type="sldNum" sz="quarter" idx="10"/>
          </p:nvPr>
        </p:nvSpPr>
        <p:spPr/>
        <p:txBody>
          <a:bodyPr/>
          <a:lstStyle/>
          <a:p>
            <a:pPr defTabSz="488831">
              <a:defRPr/>
            </a:pPr>
            <a:fld id="{D08C9A86-9F6D-4B05-A20A-FEC0BF5517F3}" type="slidenum">
              <a:rPr lang="en-US">
                <a:solidFill>
                  <a:prstClr val="black"/>
                </a:solidFill>
                <a:latin typeface="Calibri" panose="020F0502020204030204"/>
              </a:rPr>
              <a:pPr defTabSz="488831">
                <a:defRPr/>
              </a:pPr>
              <a:t>54</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88831">
              <a:defRPr/>
            </a:pPr>
            <a:r>
              <a:rPr lang="en-US">
                <a:solidFill>
                  <a:prstClr val="black"/>
                </a:solidFill>
                <a:latin typeface="Calibri" panose="020F0502020204030204"/>
              </a:rPr>
              <a:t>NDE Annual Training 2019</a:t>
            </a:r>
          </a:p>
        </p:txBody>
      </p:sp>
    </p:spTree>
    <p:extLst>
      <p:ext uri="{BB962C8B-B14F-4D97-AF65-F5344CB8AC3E}">
        <p14:creationId xmlns:p14="http://schemas.microsoft.com/office/powerpoint/2010/main" val="2868442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3 does</a:t>
            </a:r>
            <a:r>
              <a:rPr lang="en-US" baseline="0" dirty="0"/>
              <a:t> not go to parents &amp; should be posted in the classrooms for infant staff members to review. </a:t>
            </a:r>
            <a:endParaRPr lang="en-US" dirty="0"/>
          </a:p>
        </p:txBody>
      </p:sp>
      <p:sp>
        <p:nvSpPr>
          <p:cNvPr id="4" name="Slide Number Placeholder 3"/>
          <p:cNvSpPr>
            <a:spLocks noGrp="1"/>
          </p:cNvSpPr>
          <p:nvPr>
            <p:ph type="sldNum" sz="quarter" idx="10"/>
          </p:nvPr>
        </p:nvSpPr>
        <p:spPr/>
        <p:txBody>
          <a:bodyPr/>
          <a:lstStyle/>
          <a:p>
            <a:fld id="{B67719EE-D2DE-45B0-A701-671F21A0CB61}" type="slidenum">
              <a:rPr lang="en-US" smtClean="0"/>
              <a:t>55</a:t>
            </a:fld>
            <a:endParaRPr lang="en-US"/>
          </a:p>
        </p:txBody>
      </p:sp>
    </p:spTree>
    <p:extLst>
      <p:ext uri="{BB962C8B-B14F-4D97-AF65-F5344CB8AC3E}">
        <p14:creationId xmlns:p14="http://schemas.microsoft.com/office/powerpoint/2010/main" val="1047633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7719EE-D2DE-45B0-A701-671F21A0CB61}" type="slidenum">
              <a:rPr lang="en-US" smtClean="0"/>
              <a:t>57</a:t>
            </a:fld>
            <a:endParaRPr lang="en-US"/>
          </a:p>
        </p:txBody>
      </p:sp>
    </p:spTree>
    <p:extLst>
      <p:ext uri="{BB962C8B-B14F-4D97-AF65-F5344CB8AC3E}">
        <p14:creationId xmlns:p14="http://schemas.microsoft.com/office/powerpoint/2010/main" val="659991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Arial"/>
              <a:buAutoNum type="arabicPeriod"/>
            </a:pPr>
            <a:r>
              <a:rPr lang="en-US" dirty="0"/>
              <a:t>Does the infant have permission to be served crackers?  </a:t>
            </a:r>
          </a:p>
          <a:p>
            <a:pPr marL="914400" lvl="1" indent="-457200">
              <a:buFont typeface="Arial"/>
              <a:buAutoNum type="arabicPeriod"/>
            </a:pPr>
            <a:r>
              <a:rPr lang="en-US" dirty="0"/>
              <a:t>Does the infant have permission to be served chicken?  </a:t>
            </a:r>
          </a:p>
          <a:p>
            <a:endParaRPr lang="en-US" dirty="0"/>
          </a:p>
        </p:txBody>
      </p:sp>
    </p:spTree>
    <p:extLst>
      <p:ext uri="{BB962C8B-B14F-4D97-AF65-F5344CB8AC3E}">
        <p14:creationId xmlns:p14="http://schemas.microsoft.com/office/powerpoint/2010/main" val="511695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Arial"/>
              <a:buAutoNum type="arabicPeriod"/>
            </a:pPr>
            <a:r>
              <a:rPr lang="en-US" dirty="0"/>
              <a:t>Does the infant have permission to be served crackers?  </a:t>
            </a:r>
          </a:p>
          <a:p>
            <a:pPr marL="914400" lvl="1" indent="-457200">
              <a:buFont typeface="Arial"/>
              <a:buAutoNum type="arabicPeriod"/>
            </a:pPr>
            <a:r>
              <a:rPr lang="en-US" dirty="0"/>
              <a:t>Does the infant have permission to be served chicken?  </a:t>
            </a:r>
          </a:p>
          <a:p>
            <a:endParaRPr lang="en-US" dirty="0"/>
          </a:p>
        </p:txBody>
      </p:sp>
    </p:spTree>
    <p:extLst>
      <p:ext uri="{BB962C8B-B14F-4D97-AF65-F5344CB8AC3E}">
        <p14:creationId xmlns:p14="http://schemas.microsoft.com/office/powerpoint/2010/main" val="3622396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747779" y="4636581"/>
            <a:ext cx="5982207" cy="4392549"/>
          </a:xfrm>
          <a:prstGeom prst="rect">
            <a:avLst/>
          </a:prstGeom>
          <a:noFill/>
          <a:ln>
            <a:noFill/>
          </a:ln>
        </p:spPr>
        <p:txBody>
          <a:bodyPr lIns="98476" tIns="98476" rIns="98476" bIns="98476" anchor="ctr" anchorCtr="0">
            <a:noAutofit/>
          </a:bodyPr>
          <a:lstStyle/>
          <a:p>
            <a:endParaRPr dirty="0"/>
          </a:p>
        </p:txBody>
      </p:sp>
      <p:sp>
        <p:nvSpPr>
          <p:cNvPr id="238" name="Shape 238"/>
          <p:cNvSpPr>
            <a:spLocks noGrp="1" noRot="1" noChangeAspect="1"/>
          </p:cNvSpPr>
          <p:nvPr>
            <p:ph type="sldImg" idx="2"/>
          </p:nvPr>
        </p:nvSpPr>
        <p:spPr>
          <a:xfrm>
            <a:off x="484188" y="731838"/>
            <a:ext cx="6508750" cy="36607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1244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66612">
              <a:defRPr/>
            </a:pPr>
            <a:r>
              <a:rPr lang="en-US" sz="1300" dirty="0"/>
              <a:t>Daily – one per day for multiple infants  Weekly – one per infant per week</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7F12D865-8CAA-40FE-8C08-C7D45694731E}" type="slidenum">
              <a:rPr lang="en-US" smtClean="0"/>
              <a:t>60</a:t>
            </a:fld>
            <a:endParaRPr lang="en-US" dirty="0"/>
          </a:p>
        </p:txBody>
      </p:sp>
    </p:spTree>
    <p:extLst>
      <p:ext uri="{BB962C8B-B14F-4D97-AF65-F5344CB8AC3E}">
        <p14:creationId xmlns:p14="http://schemas.microsoft.com/office/powerpoint/2010/main" val="3191989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F330C-9974-4C43-9BC8-605A827B30FF}" type="slidenum">
              <a:rPr lang="en-US" smtClean="0"/>
              <a:t>61</a:t>
            </a:fld>
            <a:endParaRPr lang="en-US"/>
          </a:p>
        </p:txBody>
      </p:sp>
    </p:spTree>
    <p:extLst>
      <p:ext uri="{BB962C8B-B14F-4D97-AF65-F5344CB8AC3E}">
        <p14:creationId xmlns:p14="http://schemas.microsoft.com/office/powerpoint/2010/main" val="1713085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Combination foods such as spaghetti, pizza, chicken noodles – must identify the meat within the food served </a:t>
            </a:r>
          </a:p>
        </p:txBody>
      </p:sp>
      <p:sp>
        <p:nvSpPr>
          <p:cNvPr id="4" name="Slide Number Placeholder 3"/>
          <p:cNvSpPr>
            <a:spLocks noGrp="1"/>
          </p:cNvSpPr>
          <p:nvPr>
            <p:ph type="sldNum" sz="quarter" idx="5"/>
          </p:nvPr>
        </p:nvSpPr>
        <p:spPr/>
        <p:txBody>
          <a:bodyPr/>
          <a:lstStyle/>
          <a:p>
            <a:fld id="{0F2F330C-9974-4C43-9BC8-605A827B30FF}" type="slidenum">
              <a:rPr lang="en-US" smtClean="0"/>
              <a:t>62</a:t>
            </a:fld>
            <a:endParaRPr lang="en-US"/>
          </a:p>
        </p:txBody>
      </p:sp>
    </p:spTree>
    <p:extLst>
      <p:ext uri="{BB962C8B-B14F-4D97-AF65-F5344CB8AC3E}">
        <p14:creationId xmlns:p14="http://schemas.microsoft.com/office/powerpoint/2010/main" val="2828341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002B82"/>
                </a:solidFill>
                <a:latin typeface="Tahoma" panose="020B0604030504040204" pitchFamily="34" charset="0"/>
                <a:ea typeface="Tahoma" panose="020B0604030504040204" pitchFamily="34" charset="0"/>
                <a:cs typeface="Tahoma" panose="020B0604030504040204" pitchFamily="34" charset="0"/>
              </a:rPr>
              <a:t>Left Side of the Room – Review the meals for Monday Tuesday Wednesday</a:t>
            </a:r>
          </a:p>
          <a:p>
            <a:pPr lvl="1"/>
            <a:r>
              <a:rPr lang="en-US" sz="1200" dirty="0">
                <a:solidFill>
                  <a:srgbClr val="002B82"/>
                </a:solidFill>
                <a:latin typeface="Tahoma" panose="020B0604030504040204" pitchFamily="34" charset="0"/>
                <a:ea typeface="Tahoma" panose="020B0604030504040204" pitchFamily="34" charset="0"/>
                <a:cs typeface="Tahoma" panose="020B0604030504040204" pitchFamily="34" charset="0"/>
              </a:rPr>
              <a:t>Right Side of the Room – Review the meals for Wednesday, Thursday Friday</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64</a:t>
            </a:fld>
            <a:endParaRPr lang="en-US"/>
          </a:p>
        </p:txBody>
      </p:sp>
    </p:spTree>
    <p:extLst>
      <p:ext uri="{BB962C8B-B14F-4D97-AF65-F5344CB8AC3E}">
        <p14:creationId xmlns:p14="http://schemas.microsoft.com/office/powerpoint/2010/main" val="2252248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F330C-9974-4C43-9BC8-605A827B30FF}" type="slidenum">
              <a:rPr lang="en-US" smtClean="0"/>
              <a:t>65</a:t>
            </a:fld>
            <a:endParaRPr lang="en-US"/>
          </a:p>
        </p:txBody>
      </p:sp>
    </p:spTree>
    <p:extLst>
      <p:ext uri="{BB962C8B-B14F-4D97-AF65-F5344CB8AC3E}">
        <p14:creationId xmlns:p14="http://schemas.microsoft.com/office/powerpoint/2010/main" val="3423605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Circles indicates errors in which deductions would be made; “not allowed” symbol indicates a non-creditable food for an infant and deduction; purple would be a technical assistance as a result of in-proper documentation OR because the infant was not approved for the food served.</a:t>
            </a:r>
          </a:p>
          <a:p>
            <a:r>
              <a:rPr lang="en-US" dirty="0"/>
              <a:t>ABSENT – child was marked on the meal count records but production records did not record a meal </a:t>
            </a:r>
          </a:p>
        </p:txBody>
      </p:sp>
      <p:sp>
        <p:nvSpPr>
          <p:cNvPr id="4" name="Slide Number Placeholder 3"/>
          <p:cNvSpPr>
            <a:spLocks noGrp="1"/>
          </p:cNvSpPr>
          <p:nvPr>
            <p:ph type="sldNum" sz="quarter" idx="5"/>
          </p:nvPr>
        </p:nvSpPr>
        <p:spPr/>
        <p:txBody>
          <a:bodyPr/>
          <a:lstStyle/>
          <a:p>
            <a:fld id="{C8DC57A8-AE18-4654-B6AF-04B3577165BE}" type="slidenum">
              <a:rPr lang="en-US" smtClean="0"/>
              <a:t>66</a:t>
            </a:fld>
            <a:endParaRPr lang="en-US"/>
          </a:p>
        </p:txBody>
      </p:sp>
    </p:spTree>
    <p:extLst>
      <p:ext uri="{BB962C8B-B14F-4D97-AF65-F5344CB8AC3E}">
        <p14:creationId xmlns:p14="http://schemas.microsoft.com/office/powerpoint/2010/main" val="2259015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Nebraska Department of Education Nutrition Services CACFP</a:t>
            </a:r>
          </a:p>
        </p:txBody>
      </p:sp>
      <p:sp>
        <p:nvSpPr>
          <p:cNvPr id="5" name="Slide Number Placeholder 4"/>
          <p:cNvSpPr>
            <a:spLocks noGrp="1"/>
          </p:cNvSpPr>
          <p:nvPr>
            <p:ph type="sldNum" sz="quarter" idx="11"/>
          </p:nvPr>
        </p:nvSpPr>
        <p:spPr/>
        <p:txBody>
          <a:bodyPr/>
          <a:lstStyle/>
          <a:p>
            <a:fld id="{D7FA59A5-663E-4551-AFDA-C8153721C018}" type="slidenum">
              <a:rPr lang="en-US" smtClean="0"/>
              <a:t>67</a:t>
            </a:fld>
            <a:endParaRPr lang="en-US" dirty="0"/>
          </a:p>
        </p:txBody>
      </p:sp>
    </p:spTree>
    <p:extLst>
      <p:ext uri="{BB962C8B-B14F-4D97-AF65-F5344CB8AC3E}">
        <p14:creationId xmlns:p14="http://schemas.microsoft.com/office/powerpoint/2010/main" val="409674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meal pattern out to refer to as we go through</a:t>
            </a:r>
            <a:r>
              <a:rPr lang="en-US" baseline="0" dirty="0"/>
              <a:t> this training</a:t>
            </a:r>
            <a:endParaRPr lang="en-US" dirty="0"/>
          </a:p>
        </p:txBody>
      </p:sp>
      <p:sp>
        <p:nvSpPr>
          <p:cNvPr id="4" name="Slide Number Placeholder 3"/>
          <p:cNvSpPr>
            <a:spLocks noGrp="1"/>
          </p:cNvSpPr>
          <p:nvPr>
            <p:ph type="sldNum" sz="quarter" idx="10"/>
          </p:nvPr>
        </p:nvSpPr>
        <p:spPr/>
        <p:txBody>
          <a:bodyPr/>
          <a:lstStyle/>
          <a:p>
            <a:fld id="{0F2F330C-9974-4C43-9BC8-605A827B30FF}" type="slidenum">
              <a:rPr lang="en-US" smtClean="0"/>
              <a:t>8</a:t>
            </a:fld>
            <a:endParaRPr lang="en-US"/>
          </a:p>
        </p:txBody>
      </p:sp>
    </p:spTree>
    <p:extLst>
      <p:ext uri="{BB962C8B-B14F-4D97-AF65-F5344CB8AC3E}">
        <p14:creationId xmlns:p14="http://schemas.microsoft.com/office/powerpoint/2010/main" val="178012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Reminder that Infants are fed on demand</a:t>
            </a:r>
          </a:p>
        </p:txBody>
      </p:sp>
      <p:sp>
        <p:nvSpPr>
          <p:cNvPr id="4" name="Slide Number Placeholder 3"/>
          <p:cNvSpPr>
            <a:spLocks noGrp="1"/>
          </p:cNvSpPr>
          <p:nvPr>
            <p:ph type="sldNum" sz="quarter" idx="10"/>
          </p:nvPr>
        </p:nvSpPr>
        <p:spPr/>
        <p:txBody>
          <a:bodyPr/>
          <a:lstStyle/>
          <a:p>
            <a:fld id="{7F12D865-8CAA-40FE-8C08-C7D45694731E}" type="slidenum">
              <a:rPr lang="en-US" smtClean="0"/>
              <a:t>16</a:t>
            </a:fld>
            <a:endParaRPr lang="en-US" dirty="0"/>
          </a:p>
        </p:txBody>
      </p:sp>
    </p:spTree>
    <p:extLst>
      <p:ext uri="{BB962C8B-B14F-4D97-AF65-F5344CB8AC3E}">
        <p14:creationId xmlns:p14="http://schemas.microsoft.com/office/powerpoint/2010/main" val="1427524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Reminder that Infants are fed on demand</a:t>
            </a:r>
          </a:p>
        </p:txBody>
      </p:sp>
      <p:sp>
        <p:nvSpPr>
          <p:cNvPr id="4" name="Slide Number Placeholder 3"/>
          <p:cNvSpPr>
            <a:spLocks noGrp="1"/>
          </p:cNvSpPr>
          <p:nvPr>
            <p:ph type="sldNum" sz="quarter" idx="10"/>
          </p:nvPr>
        </p:nvSpPr>
        <p:spPr/>
        <p:txBody>
          <a:bodyPr/>
          <a:lstStyle/>
          <a:p>
            <a:fld id="{7F12D865-8CAA-40FE-8C08-C7D45694731E}" type="slidenum">
              <a:rPr lang="en-US" smtClean="0"/>
              <a:t>17</a:t>
            </a:fld>
            <a:endParaRPr lang="en-US" dirty="0"/>
          </a:p>
        </p:txBody>
      </p:sp>
    </p:spTree>
    <p:extLst>
      <p:ext uri="{BB962C8B-B14F-4D97-AF65-F5344CB8AC3E}">
        <p14:creationId xmlns:p14="http://schemas.microsoft.com/office/powerpoint/2010/main" val="1844643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WIC also has </a:t>
            </a:r>
          </a:p>
        </p:txBody>
      </p:sp>
      <p:sp>
        <p:nvSpPr>
          <p:cNvPr id="4" name="Slide Number Placeholder 3"/>
          <p:cNvSpPr>
            <a:spLocks noGrp="1"/>
          </p:cNvSpPr>
          <p:nvPr>
            <p:ph type="sldNum" sz="quarter" idx="10"/>
          </p:nvPr>
        </p:nvSpPr>
        <p:spPr/>
        <p:txBody>
          <a:bodyPr/>
          <a:lstStyle/>
          <a:p>
            <a:fld id="{7F12D865-8CAA-40FE-8C08-C7D45694731E}" type="slidenum">
              <a:rPr lang="en-US" smtClean="0"/>
              <a:t>19</a:t>
            </a:fld>
            <a:endParaRPr lang="en-US" dirty="0"/>
          </a:p>
        </p:txBody>
      </p:sp>
    </p:spTree>
    <p:extLst>
      <p:ext uri="{BB962C8B-B14F-4D97-AF65-F5344CB8AC3E}">
        <p14:creationId xmlns:p14="http://schemas.microsoft.com/office/powerpoint/2010/main" val="190046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r>
              <a:rPr lang="en-US" dirty="0"/>
              <a:t>Add to instructors manual talking points</a:t>
            </a:r>
            <a:r>
              <a:rPr lang="en-US" baseline="0" dirty="0"/>
              <a:t> explaining that formula bought in a store in the US is regulated by FDA. All formula marketed in the US is regulated by FDA; formula purchased outside of the US may not be regulated by FDA.</a:t>
            </a:r>
            <a:endParaRPr lang="en-US" dirty="0"/>
          </a:p>
        </p:txBody>
      </p:sp>
      <p:sp>
        <p:nvSpPr>
          <p:cNvPr id="4" name="Slide Number Placeholder 3"/>
          <p:cNvSpPr>
            <a:spLocks noGrp="1"/>
          </p:cNvSpPr>
          <p:nvPr>
            <p:ph type="sldNum" sz="quarter" idx="10"/>
          </p:nvPr>
        </p:nvSpPr>
        <p:spPr/>
        <p:txBody>
          <a:bodyPr/>
          <a:lstStyle/>
          <a:p>
            <a:pPr defTabSz="1012490">
              <a:defRPr/>
            </a:pPr>
            <a:fld id="{67579598-E555-4C65-A0BE-76AB9016C3EF}" type="slidenum">
              <a:rPr lang="en-US" sz="1900" kern="0">
                <a:solidFill>
                  <a:sysClr val="windowText" lastClr="000000"/>
                </a:solidFill>
              </a:rPr>
              <a:pPr defTabSz="1012490">
                <a:defRPr/>
              </a:pPr>
              <a:t>21</a:t>
            </a:fld>
            <a:endParaRPr lang="en-US" sz="1900" kern="0" dirty="0">
              <a:solidFill>
                <a:sysClr val="windowText" lastClr="000000"/>
              </a:solidFill>
            </a:endParaRPr>
          </a:p>
        </p:txBody>
      </p:sp>
    </p:spTree>
    <p:extLst>
      <p:ext uri="{BB962C8B-B14F-4D97-AF65-F5344CB8AC3E}">
        <p14:creationId xmlns:p14="http://schemas.microsoft.com/office/powerpoint/2010/main" val="349106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66612">
              <a:defRPr/>
            </a:pPr>
            <a:r>
              <a:rPr lang="en-US" sz="1300" dirty="0"/>
              <a:t>Must specify “with iron” or “iron-fortified” on package label; </a:t>
            </a:r>
            <a:r>
              <a:rPr lang="en-US" sz="1100" dirty="0"/>
              <a:t>Must have 1 mg of iron per 100 calories of formula when prepared in accordance with label directions</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7F12D865-8CAA-40FE-8C08-C7D45694731E}" type="slidenum">
              <a:rPr lang="en-US" smtClean="0"/>
              <a:t>22</a:t>
            </a:fld>
            <a:endParaRPr lang="en-US" dirty="0"/>
          </a:p>
        </p:txBody>
      </p:sp>
    </p:spTree>
    <p:extLst>
      <p:ext uri="{BB962C8B-B14F-4D97-AF65-F5344CB8AC3E}">
        <p14:creationId xmlns:p14="http://schemas.microsoft.com/office/powerpoint/2010/main" val="2367421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4FFECFDC-C0CC-4AAE-BFF4-D7C46DF4DCF6}"/>
              </a:ext>
            </a:extLst>
          </p:cNvPr>
          <p:cNvSpPr>
            <a:spLocks noGrp="1"/>
          </p:cNvSpPr>
          <p:nvPr>
            <p:ph type="sldNum" sz="quarter" idx="4"/>
          </p:nvPr>
        </p:nvSpPr>
        <p:spPr>
          <a:xfrm>
            <a:off x="249382" y="5819290"/>
            <a:ext cx="1672493" cy="365125"/>
          </a:xfrm>
          <a:prstGeom prst="rect">
            <a:avLst/>
          </a:prstGeom>
          <a:solidFill>
            <a:schemeClr val="bg1"/>
          </a:solidFill>
        </p:spPr>
        <p:txBody>
          <a:bodyPr vert="horz" lIns="91440" tIns="45720" rIns="91440" bIns="45720" rtlCol="0" anchor="ctr"/>
          <a:lstStyle>
            <a:lvl1pPr algn="r">
              <a:defRPr sz="1000">
                <a:solidFill>
                  <a:srgbClr val="002060"/>
                </a:solidFill>
              </a:defRPr>
            </a:lvl1pPr>
          </a:lstStyle>
          <a:p>
            <a:pPr algn="l"/>
            <a:r>
              <a:rPr lang="en-US" dirty="0"/>
              <a:t>FY2022 Infant Meal Pattern</a:t>
            </a:r>
          </a:p>
        </p:txBody>
      </p:sp>
    </p:spTree>
    <p:extLst>
      <p:ext uri="{BB962C8B-B14F-4D97-AF65-F5344CB8AC3E}">
        <p14:creationId xmlns:p14="http://schemas.microsoft.com/office/powerpoint/2010/main" val="618160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48A0F-B81D-4925-829D-A3AC20DF45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E4D28A-B8F8-4556-852C-5A3398C629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D565BD-4479-4B3C-A8EA-FD89FA41E95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92984CA-18C6-4B98-B6C2-3DD441256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43907-1AA9-44D4-A7B8-B1D89A68FF41}"/>
              </a:ext>
            </a:extLst>
          </p:cNvPr>
          <p:cNvSpPr>
            <a:spLocks noGrp="1"/>
          </p:cNvSpPr>
          <p:nvPr>
            <p:ph type="sldNum" sz="quarter" idx="12"/>
          </p:nvPr>
        </p:nvSpPr>
        <p:spPr/>
        <p:txBody>
          <a:bodyPr/>
          <a:lstStyle/>
          <a:p>
            <a:fld id="{28D56981-44FF-4469-8B81-F6B95B02D6F1}" type="slidenum">
              <a:rPr lang="en-US" smtClean="0"/>
              <a:t>‹#›</a:t>
            </a:fld>
            <a:endParaRPr lang="en-US"/>
          </a:p>
        </p:txBody>
      </p:sp>
    </p:spTree>
    <p:extLst>
      <p:ext uri="{BB962C8B-B14F-4D97-AF65-F5344CB8AC3E}">
        <p14:creationId xmlns:p14="http://schemas.microsoft.com/office/powerpoint/2010/main" val="3816714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3E95E-EE86-40CD-8539-B51B16D8E9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008ADF-E61C-4507-9D53-D802534F66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EF3FC-0FC6-438F-92E7-F472E2138A7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BC02CF4-8827-47A8-AB8B-80A07B886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238AF-B435-4CED-B8CD-CF49C7E87EE6}"/>
              </a:ext>
            </a:extLst>
          </p:cNvPr>
          <p:cNvSpPr>
            <a:spLocks noGrp="1"/>
          </p:cNvSpPr>
          <p:nvPr>
            <p:ph type="sldNum" sz="quarter" idx="12"/>
          </p:nvPr>
        </p:nvSpPr>
        <p:spPr/>
        <p:txBody>
          <a:bodyPr/>
          <a:lstStyle/>
          <a:p>
            <a:fld id="{28D56981-44FF-4469-8B81-F6B95B02D6F1}" type="slidenum">
              <a:rPr lang="en-US" smtClean="0"/>
              <a:t>‹#›</a:t>
            </a:fld>
            <a:endParaRPr lang="en-US"/>
          </a:p>
        </p:txBody>
      </p:sp>
    </p:spTree>
    <p:extLst>
      <p:ext uri="{BB962C8B-B14F-4D97-AF65-F5344CB8AC3E}">
        <p14:creationId xmlns:p14="http://schemas.microsoft.com/office/powerpoint/2010/main" val="1763121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164C2-0DA3-425C-A149-5951D83B2D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3FB0C1-EAB0-42F8-AC10-C291DC9E46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638C34-66CC-4A8A-BAAB-8EF6DC9AB4B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8DC94E2-83FE-4DF1-B1E6-0C1D3903E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7EE36-4C51-4710-A4D3-C960229FF431}"/>
              </a:ext>
            </a:extLst>
          </p:cNvPr>
          <p:cNvSpPr>
            <a:spLocks noGrp="1"/>
          </p:cNvSpPr>
          <p:nvPr>
            <p:ph type="sldNum" sz="quarter" idx="12"/>
          </p:nvPr>
        </p:nvSpPr>
        <p:spPr/>
        <p:txBody>
          <a:bodyPr/>
          <a:lstStyle/>
          <a:p>
            <a:fld id="{28D56981-44FF-4469-8B81-F6B95B02D6F1}" type="slidenum">
              <a:rPr lang="en-US" smtClean="0"/>
              <a:t>‹#›</a:t>
            </a:fld>
            <a:endParaRPr lang="en-US"/>
          </a:p>
        </p:txBody>
      </p:sp>
    </p:spTree>
    <p:extLst>
      <p:ext uri="{BB962C8B-B14F-4D97-AF65-F5344CB8AC3E}">
        <p14:creationId xmlns:p14="http://schemas.microsoft.com/office/powerpoint/2010/main" val="2989579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328D-42B9-42AB-80BD-80A0CE6E15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355D73-D883-4388-9BE8-38DD49A19C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2CBB9E-6B49-4830-8C69-AEF2495C50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BD7FEF-7277-4A62-9248-6756735EBF9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A73DE9C-654E-44DA-B72B-8CFFFEA57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972697-6BD9-49F0-8EC9-944F4469B63D}"/>
              </a:ext>
            </a:extLst>
          </p:cNvPr>
          <p:cNvSpPr>
            <a:spLocks noGrp="1"/>
          </p:cNvSpPr>
          <p:nvPr>
            <p:ph type="sldNum" sz="quarter" idx="12"/>
          </p:nvPr>
        </p:nvSpPr>
        <p:spPr/>
        <p:txBody>
          <a:bodyPr/>
          <a:lstStyle/>
          <a:p>
            <a:fld id="{28D56981-44FF-4469-8B81-F6B95B02D6F1}" type="slidenum">
              <a:rPr lang="en-US" smtClean="0"/>
              <a:t>‹#›</a:t>
            </a:fld>
            <a:endParaRPr lang="en-US"/>
          </a:p>
        </p:txBody>
      </p:sp>
    </p:spTree>
    <p:extLst>
      <p:ext uri="{BB962C8B-B14F-4D97-AF65-F5344CB8AC3E}">
        <p14:creationId xmlns:p14="http://schemas.microsoft.com/office/powerpoint/2010/main" val="1241780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49B6-2729-44DE-9273-D10270BDD3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3A16F4-EE18-418D-BE76-2AD50496F3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ADF03B-E2F9-40F6-895C-9AD2007389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9B43C1-DF5C-4DAF-802C-09FF7C2857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9F3C74-D5F0-48FE-9949-25314C34D2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0001C6-6056-45B7-B7B1-66B8078311A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66A7E10-3054-485C-8EFB-E4E785291B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C7828A-F89A-4554-BE3E-666126E5A224}"/>
              </a:ext>
            </a:extLst>
          </p:cNvPr>
          <p:cNvSpPr>
            <a:spLocks noGrp="1"/>
          </p:cNvSpPr>
          <p:nvPr>
            <p:ph type="sldNum" sz="quarter" idx="12"/>
          </p:nvPr>
        </p:nvSpPr>
        <p:spPr/>
        <p:txBody>
          <a:bodyPr/>
          <a:lstStyle/>
          <a:p>
            <a:fld id="{28D56981-44FF-4469-8B81-F6B95B02D6F1}" type="slidenum">
              <a:rPr lang="en-US" smtClean="0"/>
              <a:t>‹#›</a:t>
            </a:fld>
            <a:endParaRPr lang="en-US"/>
          </a:p>
        </p:txBody>
      </p:sp>
    </p:spTree>
    <p:extLst>
      <p:ext uri="{BB962C8B-B14F-4D97-AF65-F5344CB8AC3E}">
        <p14:creationId xmlns:p14="http://schemas.microsoft.com/office/powerpoint/2010/main" val="314623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13CE-1E79-4A69-B618-573BEB0489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4C4A40-C39A-4DFE-B272-BD42C274A40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A619C86-414C-4E8A-943D-1B887B7AD9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25A479-AAC6-4DB1-BA33-76AD7FB8997F}"/>
              </a:ext>
            </a:extLst>
          </p:cNvPr>
          <p:cNvSpPr>
            <a:spLocks noGrp="1"/>
          </p:cNvSpPr>
          <p:nvPr>
            <p:ph type="sldNum" sz="quarter" idx="12"/>
          </p:nvPr>
        </p:nvSpPr>
        <p:spPr/>
        <p:txBody>
          <a:bodyPr/>
          <a:lstStyle/>
          <a:p>
            <a:fld id="{28D56981-44FF-4469-8B81-F6B95B02D6F1}" type="slidenum">
              <a:rPr lang="en-US" smtClean="0"/>
              <a:t>‹#›</a:t>
            </a:fld>
            <a:endParaRPr lang="en-US"/>
          </a:p>
        </p:txBody>
      </p:sp>
    </p:spTree>
    <p:extLst>
      <p:ext uri="{BB962C8B-B14F-4D97-AF65-F5344CB8AC3E}">
        <p14:creationId xmlns:p14="http://schemas.microsoft.com/office/powerpoint/2010/main" val="60005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3AB94C-7AE7-4F7A-B6AE-819423A2CA6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4854C9E-16DF-4432-9149-AD10116961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13B77C-71F9-4CE4-BED6-9AF1147F221A}"/>
              </a:ext>
            </a:extLst>
          </p:cNvPr>
          <p:cNvSpPr>
            <a:spLocks noGrp="1"/>
          </p:cNvSpPr>
          <p:nvPr>
            <p:ph type="sldNum" sz="quarter" idx="12"/>
          </p:nvPr>
        </p:nvSpPr>
        <p:spPr/>
        <p:txBody>
          <a:bodyPr/>
          <a:lstStyle/>
          <a:p>
            <a:fld id="{28D56981-44FF-4469-8B81-F6B95B02D6F1}" type="slidenum">
              <a:rPr lang="en-US" smtClean="0"/>
              <a:t>‹#›</a:t>
            </a:fld>
            <a:endParaRPr lang="en-US"/>
          </a:p>
        </p:txBody>
      </p:sp>
    </p:spTree>
    <p:extLst>
      <p:ext uri="{BB962C8B-B14F-4D97-AF65-F5344CB8AC3E}">
        <p14:creationId xmlns:p14="http://schemas.microsoft.com/office/powerpoint/2010/main" val="815030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0DEB-C0AB-476E-B3CE-DE70611D99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10EE3C-BAD9-4070-A36A-32FEBA9B65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89E76A-D7EA-4720-8071-ACE5760F3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4090BF-115D-4C94-AB2F-D106A6EE61D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38730B-2DBE-410B-8FFD-CC4294044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BAB38-5A0D-478A-8126-7BD4E6444755}"/>
              </a:ext>
            </a:extLst>
          </p:cNvPr>
          <p:cNvSpPr>
            <a:spLocks noGrp="1"/>
          </p:cNvSpPr>
          <p:nvPr>
            <p:ph type="sldNum" sz="quarter" idx="12"/>
          </p:nvPr>
        </p:nvSpPr>
        <p:spPr/>
        <p:txBody>
          <a:bodyPr/>
          <a:lstStyle/>
          <a:p>
            <a:fld id="{28D56981-44FF-4469-8B81-F6B95B02D6F1}" type="slidenum">
              <a:rPr lang="en-US" smtClean="0"/>
              <a:t>‹#›</a:t>
            </a:fld>
            <a:endParaRPr lang="en-US"/>
          </a:p>
        </p:txBody>
      </p:sp>
    </p:spTree>
    <p:extLst>
      <p:ext uri="{BB962C8B-B14F-4D97-AF65-F5344CB8AC3E}">
        <p14:creationId xmlns:p14="http://schemas.microsoft.com/office/powerpoint/2010/main" val="610643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50D3-8143-45F7-BC53-B84F8B4C1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AA0811-9AF7-4F8A-8C70-A7ADF85328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46863-4BF9-4BB1-BE8E-285A977E5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5922B-671B-447C-8E0B-C0F12E1A483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17071D-288B-46C4-9784-A952D04534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F6A88-10B2-4810-B4CD-35E83DEE351A}"/>
              </a:ext>
            </a:extLst>
          </p:cNvPr>
          <p:cNvSpPr>
            <a:spLocks noGrp="1"/>
          </p:cNvSpPr>
          <p:nvPr>
            <p:ph type="sldNum" sz="quarter" idx="12"/>
          </p:nvPr>
        </p:nvSpPr>
        <p:spPr/>
        <p:txBody>
          <a:bodyPr/>
          <a:lstStyle/>
          <a:p>
            <a:fld id="{28D56981-44FF-4469-8B81-F6B95B02D6F1}" type="slidenum">
              <a:rPr lang="en-US" smtClean="0"/>
              <a:t>‹#›</a:t>
            </a:fld>
            <a:endParaRPr lang="en-US"/>
          </a:p>
        </p:txBody>
      </p:sp>
    </p:spTree>
    <p:extLst>
      <p:ext uri="{BB962C8B-B14F-4D97-AF65-F5344CB8AC3E}">
        <p14:creationId xmlns:p14="http://schemas.microsoft.com/office/powerpoint/2010/main" val="672037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5AC9B-CFA4-40C3-B790-C56DEEBFDF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014CF1-9B87-480A-B22D-8F91807503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B58FF-861D-41BD-B7AA-5C291A7EFA2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D167C1F-350C-47E1-8FC4-6C024B852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C86B8-9A06-4AF2-9871-48CE8CA9B1AD}"/>
              </a:ext>
            </a:extLst>
          </p:cNvPr>
          <p:cNvSpPr>
            <a:spLocks noGrp="1"/>
          </p:cNvSpPr>
          <p:nvPr>
            <p:ph type="sldNum" sz="quarter" idx="12"/>
          </p:nvPr>
        </p:nvSpPr>
        <p:spPr/>
        <p:txBody>
          <a:bodyPr/>
          <a:lstStyle/>
          <a:p>
            <a:fld id="{28D56981-44FF-4469-8B81-F6B95B02D6F1}" type="slidenum">
              <a:rPr lang="en-US" smtClean="0"/>
              <a:t>‹#›</a:t>
            </a:fld>
            <a:endParaRPr lang="en-US"/>
          </a:p>
        </p:txBody>
      </p:sp>
    </p:spTree>
    <p:extLst>
      <p:ext uri="{BB962C8B-B14F-4D97-AF65-F5344CB8AC3E}">
        <p14:creationId xmlns:p14="http://schemas.microsoft.com/office/powerpoint/2010/main" val="316839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r>
              <a:rPr lang="en-US" dirty="0"/>
              <a:t>FY2022 Infant Meal Pattern</a:t>
            </a:r>
          </a:p>
        </p:txBody>
      </p:sp>
    </p:spTree>
    <p:extLst>
      <p:ext uri="{BB962C8B-B14F-4D97-AF65-F5344CB8AC3E}">
        <p14:creationId xmlns:p14="http://schemas.microsoft.com/office/powerpoint/2010/main" val="1399983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FAA757-B6BC-4C9A-B361-2664927037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B0275-5128-4982-AD36-29E7E4E9F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41D1E-C7A4-4C95-B401-A9C26527707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D8B3E2E-D72E-463A-A056-8859788D0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63423-2B8A-4D8F-B3B4-3C4094A4A4A1}"/>
              </a:ext>
            </a:extLst>
          </p:cNvPr>
          <p:cNvSpPr>
            <a:spLocks noGrp="1"/>
          </p:cNvSpPr>
          <p:nvPr>
            <p:ph type="sldNum" sz="quarter" idx="12"/>
          </p:nvPr>
        </p:nvSpPr>
        <p:spPr/>
        <p:txBody>
          <a:bodyPr/>
          <a:lstStyle/>
          <a:p>
            <a:fld id="{28D56981-44FF-4469-8B81-F6B95B02D6F1}" type="slidenum">
              <a:rPr lang="en-US" smtClean="0"/>
              <a:t>‹#›</a:t>
            </a:fld>
            <a:endParaRPr lang="en-US"/>
          </a:p>
        </p:txBody>
      </p:sp>
    </p:spTree>
    <p:extLst>
      <p:ext uri="{BB962C8B-B14F-4D97-AF65-F5344CB8AC3E}">
        <p14:creationId xmlns:p14="http://schemas.microsoft.com/office/powerpoint/2010/main" val="338513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91274" y="365127"/>
            <a:ext cx="4962527" cy="1325563"/>
          </a:xfrm>
        </p:spPr>
        <p:txBody>
          <a:bodyPr/>
          <a:lstStyle>
            <a:lvl1pPr>
              <a:defRPr>
                <a:solidFill>
                  <a:schemeClr val="accent1"/>
                </a:solidFill>
              </a:defRPr>
            </a:lvl1pPr>
          </a:lstStyle>
          <a:p>
            <a:r>
              <a:rPr lang="en-US" dirty="0"/>
              <a:t>Click to edit Master title style</a:t>
            </a:r>
          </a:p>
        </p:txBody>
      </p:sp>
      <p:sp>
        <p:nvSpPr>
          <p:cNvPr id="4" name="Content Placeholder 3"/>
          <p:cNvSpPr>
            <a:spLocks noGrp="1"/>
          </p:cNvSpPr>
          <p:nvPr>
            <p:ph sz="half" idx="2"/>
          </p:nvPr>
        </p:nvSpPr>
        <p:spPr>
          <a:xfrm>
            <a:off x="6391275" y="1825625"/>
            <a:ext cx="496252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0909" y="6196263"/>
            <a:ext cx="2272145" cy="514832"/>
          </a:xfrm>
          <a:prstGeom prst="rect">
            <a:avLst/>
          </a:prstGeom>
        </p:spPr>
      </p:pic>
      <p:sp>
        <p:nvSpPr>
          <p:cNvPr id="6" name="Slide Number Placeholder 5">
            <a:extLst>
              <a:ext uri="{FF2B5EF4-FFF2-40B4-BE49-F238E27FC236}">
                <a16:creationId xmlns:a16="http://schemas.microsoft.com/office/drawing/2014/main" id="{8BB21874-86C8-4783-A506-44363489468F}"/>
              </a:ext>
            </a:extLst>
          </p:cNvPr>
          <p:cNvSpPr>
            <a:spLocks noGrp="1"/>
          </p:cNvSpPr>
          <p:nvPr>
            <p:ph type="sldNum" sz="quarter" idx="4"/>
          </p:nvPr>
        </p:nvSpPr>
        <p:spPr>
          <a:xfrm>
            <a:off x="249382" y="5819290"/>
            <a:ext cx="1672493" cy="365125"/>
          </a:xfrm>
          <a:prstGeom prst="rect">
            <a:avLst/>
          </a:prstGeom>
          <a:solidFill>
            <a:schemeClr val="bg1"/>
          </a:solidFill>
        </p:spPr>
        <p:txBody>
          <a:bodyPr vert="horz" lIns="91440" tIns="45720" rIns="91440" bIns="45720" rtlCol="0" anchor="ctr"/>
          <a:lstStyle>
            <a:lvl1pPr algn="r">
              <a:defRPr sz="1000">
                <a:solidFill>
                  <a:srgbClr val="002060"/>
                </a:solidFill>
              </a:defRPr>
            </a:lvl1pPr>
          </a:lstStyle>
          <a:p>
            <a:pPr algn="l"/>
            <a:r>
              <a:rPr lang="en-US" dirty="0"/>
              <a:t>FY2022 Infant Meal Pattern</a:t>
            </a:r>
          </a:p>
        </p:txBody>
      </p:sp>
    </p:spTree>
    <p:extLst>
      <p:ext uri="{BB962C8B-B14F-4D97-AF65-F5344CB8AC3E}">
        <p14:creationId xmlns:p14="http://schemas.microsoft.com/office/powerpoint/2010/main" val="608604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0474" y="5532439"/>
            <a:ext cx="8391527" cy="1325563"/>
          </a:xfrm>
        </p:spPr>
        <p:txBody>
          <a:bodyPr/>
          <a:lstStyle>
            <a:lvl1pPr algn="ctr">
              <a:defRPr>
                <a:solidFill>
                  <a:schemeClr val="accent1"/>
                </a:solidFill>
              </a:defRPr>
            </a:lvl1pPr>
          </a:lstStyle>
          <a:p>
            <a:r>
              <a:rPr lang="en-US" dirty="0"/>
              <a:t>Click to edit Master title style</a:t>
            </a:r>
          </a:p>
        </p:txBody>
      </p:sp>
      <p:sp>
        <p:nvSpPr>
          <p:cNvPr id="3" name="Slide Number Placeholder 3">
            <a:extLst>
              <a:ext uri="{FF2B5EF4-FFF2-40B4-BE49-F238E27FC236}">
                <a16:creationId xmlns:a16="http://schemas.microsoft.com/office/drawing/2014/main" id="{6B405FD3-5B11-41A0-B5E4-7F4EBAD60A55}"/>
              </a:ext>
            </a:extLst>
          </p:cNvPr>
          <p:cNvSpPr>
            <a:spLocks noGrp="1"/>
          </p:cNvSpPr>
          <p:nvPr>
            <p:ph type="sldNum" sz="quarter" idx="10"/>
          </p:nvPr>
        </p:nvSpPr>
        <p:spPr>
          <a:xfrm>
            <a:off x="249382" y="5819290"/>
            <a:ext cx="1672493" cy="365125"/>
          </a:xfrm>
        </p:spPr>
        <p:txBody>
          <a:bodyPr/>
          <a:lstStyle/>
          <a:p>
            <a:r>
              <a:rPr lang="en-US" dirty="0"/>
              <a:t>FY2022 Infant Meal Pattern</a:t>
            </a:r>
          </a:p>
        </p:txBody>
      </p:sp>
    </p:spTree>
    <p:extLst>
      <p:ext uri="{BB962C8B-B14F-4D97-AF65-F5344CB8AC3E}">
        <p14:creationId xmlns:p14="http://schemas.microsoft.com/office/powerpoint/2010/main" val="1690539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199" y="3060702"/>
            <a:ext cx="9772651" cy="1325563"/>
          </a:xfrm>
        </p:spPr>
        <p:txBody>
          <a:bodyPr/>
          <a:lstStyle>
            <a:lvl1pPr algn="ctr">
              <a:defRPr>
                <a:solidFill>
                  <a:schemeClr val="bg1"/>
                </a:solidFill>
              </a:defRPr>
            </a:lvl1pPr>
          </a:lstStyle>
          <a:p>
            <a:r>
              <a:rPr lang="en-US" dirty="0"/>
              <a:t>Click to edit Master title style</a:t>
            </a:r>
          </a:p>
        </p:txBody>
      </p:sp>
      <p:sp>
        <p:nvSpPr>
          <p:cNvPr id="5" name="Subtitle 2"/>
          <p:cNvSpPr>
            <a:spLocks noGrp="1"/>
          </p:cNvSpPr>
          <p:nvPr>
            <p:ph type="subTitle" idx="1"/>
          </p:nvPr>
        </p:nvSpPr>
        <p:spPr>
          <a:xfrm>
            <a:off x="971550" y="4659313"/>
            <a:ext cx="10267951" cy="1655762"/>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Slide Number Placeholder 3">
            <a:extLst>
              <a:ext uri="{FF2B5EF4-FFF2-40B4-BE49-F238E27FC236}">
                <a16:creationId xmlns:a16="http://schemas.microsoft.com/office/drawing/2014/main" id="{497BBA10-106B-4BB1-989A-84AF8C2EA67D}"/>
              </a:ext>
            </a:extLst>
          </p:cNvPr>
          <p:cNvSpPr>
            <a:spLocks noGrp="1"/>
          </p:cNvSpPr>
          <p:nvPr>
            <p:ph type="sldNum" sz="quarter" idx="10"/>
          </p:nvPr>
        </p:nvSpPr>
        <p:spPr>
          <a:xfrm>
            <a:off x="249382" y="5819290"/>
            <a:ext cx="1672493" cy="365125"/>
          </a:xfrm>
        </p:spPr>
        <p:txBody>
          <a:bodyPr/>
          <a:lstStyle/>
          <a:p>
            <a:r>
              <a:rPr lang="en-US" dirty="0"/>
              <a:t>FY2022 Infant Meal Pattern</a:t>
            </a:r>
          </a:p>
        </p:txBody>
      </p:sp>
    </p:spTree>
    <p:extLst>
      <p:ext uri="{BB962C8B-B14F-4D97-AF65-F5344CB8AC3E}">
        <p14:creationId xmlns:p14="http://schemas.microsoft.com/office/powerpoint/2010/main" val="205104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90975" y="2127252"/>
            <a:ext cx="5019676" cy="1325563"/>
          </a:xfrm>
        </p:spPr>
        <p:txBody>
          <a:bodyPr/>
          <a:lstStyle>
            <a:lvl1pPr>
              <a:defRPr>
                <a:solidFill>
                  <a:schemeClr val="bg1"/>
                </a:solidFill>
              </a:defRPr>
            </a:lvl1pPr>
          </a:lstStyle>
          <a:p>
            <a:r>
              <a:rPr lang="en-US" dirty="0"/>
              <a:t>Click to edit Master title style</a:t>
            </a:r>
          </a:p>
        </p:txBody>
      </p:sp>
      <p:sp>
        <p:nvSpPr>
          <p:cNvPr id="4" name="Content Placeholder 3"/>
          <p:cNvSpPr>
            <a:spLocks noGrp="1"/>
          </p:cNvSpPr>
          <p:nvPr>
            <p:ph sz="half" idx="2"/>
          </p:nvPr>
        </p:nvSpPr>
        <p:spPr>
          <a:xfrm>
            <a:off x="3990975" y="3562350"/>
            <a:ext cx="5019676" cy="261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DE965810-A655-47D8-AE7D-033F9873947B}"/>
              </a:ext>
            </a:extLst>
          </p:cNvPr>
          <p:cNvSpPr>
            <a:spLocks noGrp="1"/>
          </p:cNvSpPr>
          <p:nvPr>
            <p:ph type="sldNum" sz="quarter" idx="4"/>
          </p:nvPr>
        </p:nvSpPr>
        <p:spPr>
          <a:xfrm>
            <a:off x="249382" y="5819290"/>
            <a:ext cx="1672493" cy="365125"/>
          </a:xfrm>
          <a:prstGeom prst="rect">
            <a:avLst/>
          </a:prstGeom>
          <a:solidFill>
            <a:schemeClr val="bg1"/>
          </a:solidFill>
        </p:spPr>
        <p:txBody>
          <a:bodyPr vert="horz" lIns="91440" tIns="45720" rIns="91440" bIns="45720" rtlCol="0" anchor="ctr"/>
          <a:lstStyle>
            <a:lvl1pPr algn="r">
              <a:defRPr sz="1000">
                <a:solidFill>
                  <a:srgbClr val="002060"/>
                </a:solidFill>
              </a:defRPr>
            </a:lvl1pPr>
          </a:lstStyle>
          <a:p>
            <a:pPr algn="l"/>
            <a:r>
              <a:rPr lang="en-US" dirty="0"/>
              <a:t>FY2022 Infant Meal Pattern</a:t>
            </a:r>
          </a:p>
        </p:txBody>
      </p:sp>
    </p:spTree>
    <p:extLst>
      <p:ext uri="{BB962C8B-B14F-4D97-AF65-F5344CB8AC3E}">
        <p14:creationId xmlns:p14="http://schemas.microsoft.com/office/powerpoint/2010/main" val="54863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chemeClr val="accent1"/>
                </a:solidFill>
              </a:defRPr>
            </a:lvl1pPr>
          </a:lstStyle>
          <a:p>
            <a:r>
              <a:rPr lang="en-US" dirty="0"/>
              <a:t>Click to edit Master title style</a:t>
            </a:r>
          </a:p>
        </p:txBody>
      </p:sp>
      <p:sp>
        <p:nvSpPr>
          <p:cNvPr id="5" name="Text Placeholder 4"/>
          <p:cNvSpPr>
            <a:spLocks noGrp="1"/>
          </p:cNvSpPr>
          <p:nvPr>
            <p:ph type="body" sz="quarter" idx="3"/>
          </p:nvPr>
        </p:nvSpPr>
        <p:spPr>
          <a:xfrm>
            <a:off x="4848225" y="1681163"/>
            <a:ext cx="6507163"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48225" y="2505076"/>
            <a:ext cx="6507163" cy="4352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3">
            <a:extLst>
              <a:ext uri="{FF2B5EF4-FFF2-40B4-BE49-F238E27FC236}">
                <a16:creationId xmlns:a16="http://schemas.microsoft.com/office/drawing/2014/main" id="{BD53B738-EEA7-4DF2-8212-68978E1354C3}"/>
              </a:ext>
            </a:extLst>
          </p:cNvPr>
          <p:cNvSpPr>
            <a:spLocks noGrp="1"/>
          </p:cNvSpPr>
          <p:nvPr>
            <p:ph type="sldNum" sz="quarter" idx="10"/>
          </p:nvPr>
        </p:nvSpPr>
        <p:spPr>
          <a:xfrm>
            <a:off x="249382" y="5819290"/>
            <a:ext cx="1672493" cy="365125"/>
          </a:xfrm>
        </p:spPr>
        <p:txBody>
          <a:bodyPr/>
          <a:lstStyle/>
          <a:p>
            <a:r>
              <a:rPr lang="en-US" dirty="0"/>
              <a:t>FY2022 Infant Meal Pattern</a:t>
            </a:r>
          </a:p>
        </p:txBody>
      </p:sp>
    </p:spTree>
    <p:extLst>
      <p:ext uri="{BB962C8B-B14F-4D97-AF65-F5344CB8AC3E}">
        <p14:creationId xmlns:p14="http://schemas.microsoft.com/office/powerpoint/2010/main" val="1425651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3">
            <a:extLst>
              <a:ext uri="{FF2B5EF4-FFF2-40B4-BE49-F238E27FC236}">
                <a16:creationId xmlns:a16="http://schemas.microsoft.com/office/drawing/2014/main" id="{676813A8-0E9D-4E76-BCC6-7F30B2863C0F}"/>
              </a:ext>
            </a:extLst>
          </p:cNvPr>
          <p:cNvSpPr>
            <a:spLocks noGrp="1"/>
          </p:cNvSpPr>
          <p:nvPr>
            <p:ph type="sldNum" sz="quarter" idx="10"/>
          </p:nvPr>
        </p:nvSpPr>
        <p:spPr>
          <a:xfrm>
            <a:off x="249382" y="5819290"/>
            <a:ext cx="1672493" cy="365125"/>
          </a:xfrm>
        </p:spPr>
        <p:txBody>
          <a:bodyPr/>
          <a:lstStyle/>
          <a:p>
            <a:r>
              <a:rPr lang="en-US" dirty="0"/>
              <a:t>FY2022 Infant Meal Pattern</a:t>
            </a:r>
          </a:p>
        </p:txBody>
      </p:sp>
    </p:spTree>
    <p:extLst>
      <p:ext uri="{BB962C8B-B14F-4D97-AF65-F5344CB8AC3E}">
        <p14:creationId xmlns:p14="http://schemas.microsoft.com/office/powerpoint/2010/main" val="370085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8737600" y="6356355"/>
            <a:ext cx="2844800" cy="365125"/>
          </a:xfrm>
          <a:prstGeom prst="rect">
            <a:avLst/>
          </a:prstGeom>
        </p:spPr>
        <p:txBody>
          <a:bodyPr/>
          <a:lstStyle/>
          <a:p>
            <a:fld id="{B61CCF71-788E-4C5C-AC0D-EDB0AD9B57B9}" type="slidenum">
              <a:rPr lang="en-US" smtClean="0">
                <a:solidFill>
                  <a:prstClr val="black">
                    <a:tint val="75000"/>
                  </a:prstClr>
                </a:solidFill>
              </a:rPr>
              <a:pPr/>
              <a:t>‹#›</a:t>
            </a:fld>
            <a:endParaRPr lang="en-US" dirty="0">
              <a:solidFill>
                <a:prstClr val="black">
                  <a:tint val="75000"/>
                </a:prstClr>
              </a:solidFill>
            </a:endParaRPr>
          </a:p>
        </p:txBody>
      </p:sp>
      <p:sp>
        <p:nvSpPr>
          <p:cNvPr id="10" name="Slide Number Placeholder 5">
            <a:extLst>
              <a:ext uri="{FF2B5EF4-FFF2-40B4-BE49-F238E27FC236}">
                <a16:creationId xmlns:a16="http://schemas.microsoft.com/office/drawing/2014/main" id="{C5941D6C-EB61-4718-8ACD-EF974456A9AE}"/>
              </a:ext>
            </a:extLst>
          </p:cNvPr>
          <p:cNvSpPr txBox="1">
            <a:spLocks/>
          </p:cNvSpPr>
          <p:nvPr userDrawn="1"/>
        </p:nvSpPr>
        <p:spPr>
          <a:xfrm>
            <a:off x="249382" y="5968538"/>
            <a:ext cx="1672493" cy="228336"/>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10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FY2024 Infant Meal Pattern</a:t>
            </a:r>
          </a:p>
        </p:txBody>
      </p:sp>
    </p:spTree>
    <p:extLst>
      <p:ext uri="{BB962C8B-B14F-4D97-AF65-F5344CB8AC3E}">
        <p14:creationId xmlns:p14="http://schemas.microsoft.com/office/powerpoint/2010/main" val="1107115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400" y="365127"/>
            <a:ext cx="89154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438400" y="1825625"/>
            <a:ext cx="8915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49382" y="5819290"/>
            <a:ext cx="1672493" cy="365125"/>
          </a:xfrm>
          <a:prstGeom prst="rect">
            <a:avLst/>
          </a:prstGeom>
          <a:solidFill>
            <a:schemeClr val="bg1"/>
          </a:solidFill>
        </p:spPr>
        <p:txBody>
          <a:bodyPr vert="horz" lIns="91440" tIns="45720" rIns="91440" bIns="45720" rtlCol="0" anchor="ctr"/>
          <a:lstStyle>
            <a:lvl1pPr algn="r">
              <a:defRPr sz="1000">
                <a:solidFill>
                  <a:srgbClr val="002060"/>
                </a:solidFill>
              </a:defRPr>
            </a:lvl1pPr>
          </a:lstStyle>
          <a:p>
            <a:pPr algn="l"/>
            <a:r>
              <a:rPr lang="en-US" dirty="0"/>
              <a:t>FY2022 Infant Meal Pattern</a:t>
            </a:r>
          </a:p>
        </p:txBody>
      </p:sp>
      <p:pic>
        <p:nvPicPr>
          <p:cNvPr id="5" name="Picture 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9382" y="6272470"/>
            <a:ext cx="1976582" cy="447862"/>
          </a:xfrm>
          <a:prstGeom prst="rect">
            <a:avLst/>
          </a:prstGeom>
        </p:spPr>
      </p:pic>
    </p:spTree>
    <p:extLst>
      <p:ext uri="{BB962C8B-B14F-4D97-AF65-F5344CB8AC3E}">
        <p14:creationId xmlns:p14="http://schemas.microsoft.com/office/powerpoint/2010/main" val="250727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3" r:id="rId4"/>
    <p:sldLayoutId id="2147483662" r:id="rId5"/>
    <p:sldLayoutId id="2147483660" r:id="rId6"/>
    <p:sldLayoutId id="2147483664" r:id="rId7"/>
    <p:sldLayoutId id="2147483665" r:id="rId8"/>
    <p:sldLayoutId id="2147483666"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52BF46-5216-4E4E-BBEF-E640658775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2ED488-B603-4262-B8F6-E39D298E94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36306-222A-46C7-90BD-B282C8882E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E2A9827-3109-49BA-8089-7ACC0D40EA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1C20CB-2A40-4247-8D29-E4A741B01E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56981-44FF-4469-8B81-F6B95B02D6F1}" type="slidenum">
              <a:rPr lang="en-US" smtClean="0"/>
              <a:t>‹#›</a:t>
            </a:fld>
            <a:endParaRPr lang="en-US"/>
          </a:p>
        </p:txBody>
      </p:sp>
      <p:sp>
        <p:nvSpPr>
          <p:cNvPr id="7" name="Slide Number Placeholder 5">
            <a:extLst>
              <a:ext uri="{FF2B5EF4-FFF2-40B4-BE49-F238E27FC236}">
                <a16:creationId xmlns:a16="http://schemas.microsoft.com/office/drawing/2014/main" id="{0E2F4BCB-17C1-4259-9063-4E8DA8CAD894}"/>
              </a:ext>
            </a:extLst>
          </p:cNvPr>
          <p:cNvSpPr txBox="1">
            <a:spLocks/>
          </p:cNvSpPr>
          <p:nvPr userDrawn="1"/>
        </p:nvSpPr>
        <p:spPr>
          <a:xfrm>
            <a:off x="249382" y="5819290"/>
            <a:ext cx="1672493"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10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FY2023 Infant Meal Pattern</a:t>
            </a:r>
          </a:p>
        </p:txBody>
      </p:sp>
    </p:spTree>
    <p:extLst>
      <p:ext uri="{BB962C8B-B14F-4D97-AF65-F5344CB8AC3E}">
        <p14:creationId xmlns:p14="http://schemas.microsoft.com/office/powerpoint/2010/main" val="122878523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ns.usda.gov/tn/breastfed-babies-welcome-her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fns.usda.gov/tn/feeding-infants-child-and-adult-care-food-program"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3090041" y="535994"/>
            <a:ext cx="7472856" cy="1436735"/>
          </a:xfrm>
        </p:spPr>
        <p:txBody>
          <a:bodyPr>
            <a:noAutofit/>
          </a:bodyPr>
          <a:lstStyle/>
          <a:p>
            <a:pPr algn="ctr"/>
            <a:r>
              <a:rPr lang="en-US" sz="4400" dirty="0">
                <a:solidFill>
                  <a:schemeClr val="accent1">
                    <a:lumMod val="75000"/>
                  </a:schemeClr>
                </a:solidFill>
              </a:rPr>
              <a:t>Infant Meal </a:t>
            </a:r>
            <a:br>
              <a:rPr lang="en-US" sz="4400" dirty="0">
                <a:solidFill>
                  <a:schemeClr val="accent1">
                    <a:lumMod val="75000"/>
                  </a:schemeClr>
                </a:solidFill>
              </a:rPr>
            </a:br>
            <a:r>
              <a:rPr lang="en-US" sz="4400" dirty="0">
                <a:solidFill>
                  <a:schemeClr val="accent1">
                    <a:lumMod val="75000"/>
                  </a:schemeClr>
                </a:solidFill>
              </a:rPr>
              <a:t>Pattern Requirements</a:t>
            </a:r>
            <a:br>
              <a:rPr lang="en-US" sz="4400" dirty="0">
                <a:solidFill>
                  <a:schemeClr val="accent1">
                    <a:lumMod val="75000"/>
                  </a:schemeClr>
                </a:solidFill>
              </a:rPr>
            </a:br>
            <a:r>
              <a:rPr lang="en-US" sz="4400" dirty="0">
                <a:solidFill>
                  <a:schemeClr val="accent1">
                    <a:lumMod val="75000"/>
                  </a:schemeClr>
                </a:solidFill>
              </a:rPr>
              <a:t>FY2024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3341" y="2779354"/>
            <a:ext cx="2989089" cy="2900231"/>
          </a:xfrm>
          <a:prstGeom prst="rect">
            <a:avLst/>
          </a:prstGeom>
        </p:spPr>
      </p:pic>
      <p:pic>
        <p:nvPicPr>
          <p:cNvPr id="4" name="Picture 3" descr="Make you Smile: Touching Moments of Lif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4503" y="2728729"/>
            <a:ext cx="4434118" cy="2950856"/>
          </a:xfrm>
          <a:prstGeom prst="rect">
            <a:avLst/>
          </a:prstGeom>
        </p:spPr>
      </p:pic>
    </p:spTree>
    <p:extLst>
      <p:ext uri="{BB962C8B-B14F-4D97-AF65-F5344CB8AC3E}">
        <p14:creationId xmlns:p14="http://schemas.microsoft.com/office/powerpoint/2010/main" val="3771204960"/>
      </p:ext>
    </p:extLst>
  </p:cSld>
  <p:clrMapOvr>
    <a:masterClrMapping/>
  </p:clrMapOvr>
  <p:transition spd="med">
    <p:pull/>
    <p:sndAc>
      <p:stSnd>
        <p:snd r:embed="rId2" name="breeze.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2227"/>
          <a:stretch/>
        </p:blipFill>
        <p:spPr>
          <a:xfrm>
            <a:off x="2417379" y="1833082"/>
            <a:ext cx="3791981" cy="4434496"/>
          </a:xfrm>
          <a:prstGeom prst="rect">
            <a:avLst/>
          </a:prstGeom>
        </p:spPr>
      </p:pic>
      <p:pic>
        <p:nvPicPr>
          <p:cNvPr id="6" name="Picture 5"/>
          <p:cNvPicPr>
            <a:picLocks noChangeAspect="1"/>
          </p:cNvPicPr>
          <p:nvPr/>
        </p:nvPicPr>
        <p:blipFill rotWithShape="1">
          <a:blip r:embed="rId3"/>
          <a:srcRect l="792" b="888"/>
          <a:stretch/>
        </p:blipFill>
        <p:spPr>
          <a:xfrm>
            <a:off x="6956394" y="1833082"/>
            <a:ext cx="3828501" cy="4400757"/>
          </a:xfrm>
          <a:prstGeom prst="rect">
            <a:avLst/>
          </a:prstGeom>
        </p:spPr>
      </p:pic>
      <p:sp>
        <p:nvSpPr>
          <p:cNvPr id="8" name="TextBox 7"/>
          <p:cNvSpPr txBox="1"/>
          <p:nvPr/>
        </p:nvSpPr>
        <p:spPr>
          <a:xfrm>
            <a:off x="3597806" y="1473387"/>
            <a:ext cx="1874520" cy="461665"/>
          </a:xfrm>
          <a:prstGeom prst="rect">
            <a:avLst/>
          </a:prstGeom>
          <a:noFill/>
        </p:spPr>
        <p:txBody>
          <a:bodyPr wrap="square" rtlCol="0">
            <a:spAutoFit/>
          </a:bodyPr>
          <a:lstStyle/>
          <a:p>
            <a:r>
              <a:rPr lang="en-US" sz="2400" b="1" dirty="0">
                <a:solidFill>
                  <a:srgbClr val="0B33DF"/>
                </a:solidFill>
              </a:rPr>
              <a:t>Hunger</a:t>
            </a:r>
            <a:r>
              <a:rPr lang="en-US" dirty="0">
                <a:solidFill>
                  <a:srgbClr val="0B33DF"/>
                </a:solidFill>
              </a:rPr>
              <a:t> </a:t>
            </a:r>
          </a:p>
        </p:txBody>
      </p:sp>
      <p:sp>
        <p:nvSpPr>
          <p:cNvPr id="9" name="TextBox 8"/>
          <p:cNvSpPr txBox="1"/>
          <p:nvPr/>
        </p:nvSpPr>
        <p:spPr>
          <a:xfrm>
            <a:off x="8297331" y="1469370"/>
            <a:ext cx="1992983" cy="461665"/>
          </a:xfrm>
          <a:prstGeom prst="rect">
            <a:avLst/>
          </a:prstGeom>
          <a:noFill/>
        </p:spPr>
        <p:txBody>
          <a:bodyPr wrap="square" rtlCol="0">
            <a:spAutoFit/>
          </a:bodyPr>
          <a:lstStyle/>
          <a:p>
            <a:r>
              <a:rPr lang="en-US" sz="2400" b="1" dirty="0">
                <a:solidFill>
                  <a:srgbClr val="0B33DF"/>
                </a:solidFill>
              </a:rPr>
              <a:t>Fullness</a:t>
            </a:r>
            <a:r>
              <a:rPr lang="en-US" dirty="0"/>
              <a:t> </a:t>
            </a:r>
          </a:p>
        </p:txBody>
      </p:sp>
      <p:sp>
        <p:nvSpPr>
          <p:cNvPr id="10" name="TextBox 9"/>
          <p:cNvSpPr txBox="1"/>
          <p:nvPr/>
        </p:nvSpPr>
        <p:spPr>
          <a:xfrm>
            <a:off x="4283090" y="987756"/>
            <a:ext cx="5038283" cy="523220"/>
          </a:xfrm>
          <a:prstGeom prst="rect">
            <a:avLst/>
          </a:prstGeom>
          <a:noFill/>
        </p:spPr>
        <p:txBody>
          <a:bodyPr wrap="square" rtlCol="0">
            <a:spAutoFit/>
          </a:bodyPr>
          <a:lstStyle/>
          <a:p>
            <a:r>
              <a:rPr lang="en-US" sz="2800" dirty="0">
                <a:solidFill>
                  <a:srgbClr val="0B33DF"/>
                </a:solidFill>
              </a:rPr>
              <a:t>Feeding Infants Guide Page 8-9</a:t>
            </a:r>
          </a:p>
        </p:txBody>
      </p:sp>
      <p:sp>
        <p:nvSpPr>
          <p:cNvPr id="11"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CACFP General Requirements</a:t>
            </a:r>
          </a:p>
        </p:txBody>
      </p:sp>
      <p:sp>
        <p:nvSpPr>
          <p:cNvPr id="12" name="TextBox 11">
            <a:extLst>
              <a:ext uri="{FF2B5EF4-FFF2-40B4-BE49-F238E27FC236}">
                <a16:creationId xmlns:a16="http://schemas.microsoft.com/office/drawing/2014/main" id="{2330C064-B702-4528-BDAA-E03B3E000375}"/>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71107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3065" y="1003971"/>
            <a:ext cx="8065068" cy="878541"/>
          </a:xfrm>
        </p:spPr>
        <p:txBody>
          <a:bodyPr>
            <a:normAutofit/>
          </a:bodyPr>
          <a:lstStyle/>
          <a:p>
            <a:r>
              <a:rPr lang="en-US" sz="3200" b="1" u="sng" dirty="0"/>
              <a:t>Creditable Foods for Infants </a:t>
            </a:r>
          </a:p>
        </p:txBody>
      </p:sp>
      <p:pic>
        <p:nvPicPr>
          <p:cNvPr id="9" name="Content Placeholder 8"/>
          <p:cNvPicPr>
            <a:picLocks noGrp="1" noChangeAspect="1"/>
          </p:cNvPicPr>
          <p:nvPr>
            <p:ph idx="1"/>
          </p:nvPr>
        </p:nvPicPr>
        <p:blipFill>
          <a:blip r:embed="rId2"/>
          <a:stretch>
            <a:fillRect/>
          </a:stretch>
        </p:blipFill>
        <p:spPr>
          <a:xfrm>
            <a:off x="3146539" y="1874854"/>
            <a:ext cx="6967251" cy="3790734"/>
          </a:xfrm>
          <a:prstGeom prst="rect">
            <a:avLst/>
          </a:prstGeom>
          <a:ln w="22225" cmpd="thickThin">
            <a:solidFill>
              <a:srgbClr val="C00000"/>
            </a:solidFill>
          </a:ln>
        </p:spPr>
      </p:pic>
      <p:sp>
        <p:nvSpPr>
          <p:cNvPr id="13" name="Content Placeholder 7"/>
          <p:cNvSpPr txBox="1">
            <a:spLocks/>
          </p:cNvSpPr>
          <p:nvPr/>
        </p:nvSpPr>
        <p:spPr>
          <a:xfrm>
            <a:off x="2768167" y="5760181"/>
            <a:ext cx="7658795" cy="400110"/>
          </a:xfrm>
          <a:prstGeom prst="rect">
            <a:avLst/>
          </a:prstGeom>
        </p:spPr>
        <p:txBody>
          <a:bodyPr vert="horz" wrap="square" lIns="91440" tIns="45720" rIns="91440" bIns="45720" rtlCol="0">
            <a:sp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2000" b="1" dirty="0">
                <a:solidFill>
                  <a:srgbClr val="0B33DF"/>
                </a:solidFill>
              </a:rPr>
              <a:t>Infant feeding guide page 150</a:t>
            </a:r>
            <a:endParaRPr lang="en-US" sz="1800" dirty="0"/>
          </a:p>
        </p:txBody>
      </p:sp>
      <p:sp>
        <p:nvSpPr>
          <p:cNvPr id="7" name="Title 4"/>
          <p:cNvSpPr txBox="1">
            <a:spLocks/>
          </p:cNvSpPr>
          <p:nvPr/>
        </p:nvSpPr>
        <p:spPr>
          <a:xfrm>
            <a:off x="2858815" y="133088"/>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CACFP General Requirements</a:t>
            </a:r>
          </a:p>
        </p:txBody>
      </p:sp>
      <p:sp>
        <p:nvSpPr>
          <p:cNvPr id="8" name="TextBox 7">
            <a:extLst>
              <a:ext uri="{FF2B5EF4-FFF2-40B4-BE49-F238E27FC236}">
                <a16:creationId xmlns:a16="http://schemas.microsoft.com/office/drawing/2014/main" id="{2DC3F252-5D31-4FEE-A125-C320B9F2E631}"/>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370607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90345" y="31531"/>
            <a:ext cx="7420304" cy="870883"/>
          </a:xfrm>
        </p:spPr>
        <p:txBody>
          <a:bodyPr/>
          <a:lstStyle/>
          <a:p>
            <a:r>
              <a:rPr lang="en-US" b="1" dirty="0"/>
              <a:t>Agenda</a:t>
            </a:r>
          </a:p>
        </p:txBody>
      </p:sp>
      <p:sp>
        <p:nvSpPr>
          <p:cNvPr id="6" name="Content Placeholder 5"/>
          <p:cNvSpPr>
            <a:spLocks noGrp="1"/>
          </p:cNvSpPr>
          <p:nvPr>
            <p:ph idx="1"/>
          </p:nvPr>
        </p:nvSpPr>
        <p:spPr>
          <a:xfrm>
            <a:off x="2890345" y="1152963"/>
            <a:ext cx="8915400" cy="4964058"/>
          </a:xfrm>
        </p:spPr>
        <p:txBody>
          <a:bodyPr>
            <a:normAutofit/>
          </a:bodyPr>
          <a:lstStyle/>
          <a:p>
            <a:r>
              <a:rPr lang="en-US" sz="4400" dirty="0">
                <a:solidFill>
                  <a:schemeClr val="bg2">
                    <a:lumMod val="65000"/>
                  </a:schemeClr>
                </a:solidFill>
              </a:rPr>
              <a:t>CACFP General Requirements</a:t>
            </a:r>
          </a:p>
          <a:p>
            <a:endParaRPr lang="en-US" sz="2200" dirty="0"/>
          </a:p>
          <a:p>
            <a:r>
              <a:rPr lang="en-US" sz="4400" dirty="0"/>
              <a:t>Breastmilk &amp; Infant Formula</a:t>
            </a:r>
          </a:p>
          <a:p>
            <a:endParaRPr lang="en-US" sz="2200" dirty="0"/>
          </a:p>
          <a:p>
            <a:r>
              <a:rPr lang="en-US" sz="4400" dirty="0">
                <a:solidFill>
                  <a:schemeClr val="bg2">
                    <a:lumMod val="65000"/>
                  </a:schemeClr>
                </a:solidFill>
              </a:rPr>
              <a:t>Solid Foods &amp; Developmental Readiness</a:t>
            </a:r>
          </a:p>
          <a:p>
            <a:endParaRPr lang="en-US" sz="2200" dirty="0">
              <a:solidFill>
                <a:schemeClr val="bg2">
                  <a:lumMod val="65000"/>
                </a:schemeClr>
              </a:solidFill>
            </a:endParaRPr>
          </a:p>
          <a:p>
            <a:r>
              <a:rPr lang="en-US" sz="4400" dirty="0">
                <a:solidFill>
                  <a:schemeClr val="bg2">
                    <a:lumMod val="65000"/>
                  </a:schemeClr>
                </a:solidFill>
              </a:rPr>
              <a:t>Infant CACFP Records</a:t>
            </a:r>
          </a:p>
          <a:p>
            <a:endParaRPr lang="en-US" sz="2200" dirty="0"/>
          </a:p>
          <a:p>
            <a:endParaRPr lang="en-US" dirty="0"/>
          </a:p>
          <a:p>
            <a:endParaRPr lang="en-US" dirty="0"/>
          </a:p>
        </p:txBody>
      </p:sp>
      <p:sp>
        <p:nvSpPr>
          <p:cNvPr id="7" name="TextBox 6">
            <a:extLst>
              <a:ext uri="{FF2B5EF4-FFF2-40B4-BE49-F238E27FC236}">
                <a16:creationId xmlns:a16="http://schemas.microsoft.com/office/drawing/2014/main" id="{18A4F1DF-1188-47CE-81DE-3EA2591D46E0}"/>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4875586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2129" y="965477"/>
            <a:ext cx="8844754" cy="4129072"/>
          </a:xfrm>
        </p:spPr>
        <p:txBody>
          <a:bodyPr>
            <a:normAutofit/>
          </a:bodyPr>
          <a:lstStyle/>
          <a:p>
            <a:pPr marL="457189" lvl="1" indent="0">
              <a:buNone/>
            </a:pPr>
            <a:r>
              <a:rPr lang="en-US" sz="3200" dirty="0"/>
              <a:t>Breastmilk or infant formula is the only meal component required </a:t>
            </a:r>
            <a:r>
              <a:rPr lang="en-US" sz="3200" u="sng" dirty="0"/>
              <a:t>until</a:t>
            </a:r>
            <a:r>
              <a:rPr lang="en-US" sz="3200" dirty="0"/>
              <a:t> the infant is developmentally ready for solid foods</a:t>
            </a:r>
          </a:p>
          <a:p>
            <a:pPr marL="457189" lvl="1" indent="0">
              <a:buNone/>
            </a:pPr>
            <a:endParaRPr lang="en-US" sz="1800" dirty="0"/>
          </a:p>
          <a:p>
            <a:pPr marL="457189" lvl="1" indent="0">
              <a:buNone/>
            </a:pPr>
            <a:r>
              <a:rPr lang="en-US" sz="3200" dirty="0"/>
              <a:t>Birth to 5 Months: </a:t>
            </a:r>
          </a:p>
          <a:p>
            <a:pPr lvl="2"/>
            <a:r>
              <a:rPr lang="en-US" sz="2400" dirty="0"/>
              <a:t>Minimum serving size is </a:t>
            </a:r>
            <a:r>
              <a:rPr lang="en-US" sz="2400" b="1" dirty="0"/>
              <a:t>4-6 oz </a:t>
            </a:r>
          </a:p>
          <a:p>
            <a:pPr lvl="1"/>
            <a:endParaRPr lang="en-US" dirty="0"/>
          </a:p>
          <a:p>
            <a:pPr marL="457189" lvl="1" indent="0">
              <a:buNone/>
            </a:pPr>
            <a:r>
              <a:rPr lang="en-US" sz="3200" dirty="0"/>
              <a:t>6 month through 11months:</a:t>
            </a:r>
          </a:p>
          <a:p>
            <a:pPr lvl="2"/>
            <a:r>
              <a:rPr lang="en-US" sz="2400" dirty="0"/>
              <a:t>Minimum serving size is </a:t>
            </a:r>
            <a:r>
              <a:rPr lang="en-US" sz="2400" b="1" dirty="0"/>
              <a:t>6-8 oz</a:t>
            </a:r>
          </a:p>
        </p:txBody>
      </p:sp>
      <p:pic>
        <p:nvPicPr>
          <p:cNvPr id="5" name="Picture 4"/>
          <p:cNvPicPr>
            <a:picLocks noChangeAspect="1"/>
          </p:cNvPicPr>
          <p:nvPr/>
        </p:nvPicPr>
        <p:blipFill>
          <a:blip r:embed="rId2"/>
          <a:stretch>
            <a:fillRect/>
          </a:stretch>
        </p:blipFill>
        <p:spPr>
          <a:xfrm>
            <a:off x="3723983" y="5213131"/>
            <a:ext cx="5753028" cy="1331183"/>
          </a:xfrm>
          <a:prstGeom prst="rect">
            <a:avLst/>
          </a:prstGeom>
        </p:spPr>
      </p:pic>
      <p:sp>
        <p:nvSpPr>
          <p:cNvPr id="6"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Breastmilk &amp; Infant Formula</a:t>
            </a:r>
          </a:p>
        </p:txBody>
      </p:sp>
      <p:sp>
        <p:nvSpPr>
          <p:cNvPr id="7" name="TextBox 6">
            <a:extLst>
              <a:ext uri="{FF2B5EF4-FFF2-40B4-BE49-F238E27FC236}">
                <a16:creationId xmlns:a16="http://schemas.microsoft.com/office/drawing/2014/main" id="{1147173E-B77E-45C5-922A-07CCD03D459D}"/>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78756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left)">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left)">
                                      <p:cBhvr>
                                        <p:cTn id="15" dur="500"/>
                                        <p:tgtEl>
                                          <p:spTgt spid="3">
                                            <p:txEl>
                                              <p:pRg st="5" end="5"/>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wipe(left)">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36040" y="6463273"/>
            <a:ext cx="1171711" cy="338554"/>
          </a:xfrm>
          <a:prstGeom prst="rect">
            <a:avLst/>
          </a:prstGeom>
          <a:noFill/>
        </p:spPr>
        <p:txBody>
          <a:bodyPr wrap="square" rtlCol="0">
            <a:spAutoFit/>
          </a:bodyPr>
          <a:lstStyle/>
          <a:p>
            <a:r>
              <a:rPr lang="en-US" sz="1600" dirty="0">
                <a:solidFill>
                  <a:srgbClr val="00B050"/>
                </a:solidFill>
              </a:rPr>
              <a:t>Handout</a:t>
            </a:r>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3417975097"/>
              </p:ext>
            </p:extLst>
          </p:nvPr>
        </p:nvGraphicFramePr>
        <p:xfrm>
          <a:off x="2484374" y="899658"/>
          <a:ext cx="7044578" cy="5443279"/>
        </p:xfrm>
        <a:graphic>
          <a:graphicData uri="http://schemas.openxmlformats.org/presentationml/2006/ole">
            <mc:AlternateContent xmlns:mc="http://schemas.openxmlformats.org/markup-compatibility/2006">
              <mc:Choice xmlns:v="urn:schemas-microsoft-com:vml" Requires="v">
                <p:oleObj spid="_x0000_s1027" name="Acrobat Document" r:id="rId3" imgW="7543736" imgH="5829257" progId="Acrobat.Document.11">
                  <p:embed/>
                </p:oleObj>
              </mc:Choice>
              <mc:Fallback>
                <p:oleObj name="Acrobat Document" r:id="rId3" imgW="7543736" imgH="5829257" progId="Acrobat.Document.11">
                  <p:embed/>
                  <p:pic>
                    <p:nvPicPr>
                      <p:cNvPr id="7" name="Content Placeholder 6"/>
                      <p:cNvPicPr/>
                      <p:nvPr/>
                    </p:nvPicPr>
                    <p:blipFill>
                      <a:blip r:embed="rId4"/>
                      <a:stretch>
                        <a:fillRect/>
                      </a:stretch>
                    </p:blipFill>
                    <p:spPr>
                      <a:xfrm>
                        <a:off x="2484374" y="899658"/>
                        <a:ext cx="7044578" cy="5443279"/>
                      </a:xfrm>
                      <a:prstGeom prst="rect">
                        <a:avLst/>
                      </a:prstGeom>
                    </p:spPr>
                  </p:pic>
                </p:oleObj>
              </mc:Fallback>
            </mc:AlternateContent>
          </a:graphicData>
        </a:graphic>
      </p:graphicFrame>
      <p:sp>
        <p:nvSpPr>
          <p:cNvPr id="9" name="Content Placeholder 5"/>
          <p:cNvSpPr txBox="1">
            <a:spLocks/>
          </p:cNvSpPr>
          <p:nvPr/>
        </p:nvSpPr>
        <p:spPr>
          <a:xfrm>
            <a:off x="1713692" y="1594124"/>
            <a:ext cx="5296709" cy="440393"/>
          </a:xfrm>
          <a:prstGeom prst="rect">
            <a:avLst/>
          </a:prstGeom>
        </p:spPr>
        <p:txBody>
          <a:bodyPr vert="horz" lIns="68580" tIns="34291" rIns="68580" bIns="34291" rtlCol="0">
            <a:normAutofit/>
          </a:bodyPr>
          <a:lstStyle>
            <a:lvl1pPr marL="342900" indent="-342900" algn="l" defTabSz="457200" rtl="0" eaLnBrk="1" latinLnBrk="0" hangingPunct="1">
              <a:spcBef>
                <a:spcPts val="0"/>
              </a:spcBef>
              <a:spcAft>
                <a:spcPts val="0"/>
              </a:spcAft>
              <a:buClr>
                <a:srgbClr val="0B4060"/>
              </a:buClr>
              <a:buSzPct val="93000"/>
              <a:buFont typeface="Century Gothic" panose="020B0502020202020204" pitchFamily="34" charset="0"/>
              <a:buChar char="•"/>
              <a:defRPr sz="3200" b="0" i="0" kern="1200">
                <a:solidFill>
                  <a:srgbClr val="0B4060"/>
                </a:solidFill>
                <a:latin typeface="+mj-lt"/>
                <a:ea typeface="+mj-ea"/>
                <a:cs typeface="+mj-cs"/>
              </a:defRPr>
            </a:lvl1pPr>
            <a:lvl2pPr marL="742950" indent="-285750" algn="l" defTabSz="457200" rtl="0" eaLnBrk="1" latinLnBrk="0" hangingPunct="1">
              <a:spcBef>
                <a:spcPts val="0"/>
              </a:spcBef>
              <a:spcAft>
                <a:spcPts val="0"/>
              </a:spcAft>
              <a:buClr>
                <a:srgbClr val="0B4060"/>
              </a:buClr>
              <a:buSzPct val="93000"/>
              <a:buFont typeface="Courier New" panose="02070309020205020404" pitchFamily="49" charset="0"/>
              <a:buChar char="o"/>
              <a:defRPr sz="2800" b="0" i="0" kern="1200">
                <a:solidFill>
                  <a:srgbClr val="0B4060"/>
                </a:solidFill>
                <a:latin typeface="+mj-lt"/>
                <a:ea typeface="+mj-ea"/>
                <a:cs typeface="+mj-cs"/>
              </a:defRPr>
            </a:lvl2pPr>
            <a:lvl3pPr marL="1143000" indent="-228600" algn="l" defTabSz="457200" rtl="0" eaLnBrk="1" latinLnBrk="0" hangingPunct="1">
              <a:spcBef>
                <a:spcPts val="0"/>
              </a:spcBef>
              <a:spcAft>
                <a:spcPts val="0"/>
              </a:spcAft>
              <a:buClr>
                <a:srgbClr val="0B4060"/>
              </a:buClr>
              <a:buSzPct val="93000"/>
              <a:buFont typeface="Wingdings" panose="05000000000000000000" pitchFamily="2" charset="2"/>
              <a:buChar char="§"/>
              <a:defRPr sz="2400" b="0" i="0" kern="1200">
                <a:solidFill>
                  <a:srgbClr val="0B4060"/>
                </a:solidFill>
                <a:latin typeface="+mj-lt"/>
                <a:ea typeface="+mj-ea"/>
                <a:cs typeface="+mj-cs"/>
              </a:defRPr>
            </a:lvl3pPr>
            <a:lvl4pPr marL="1600200" indent="-228600" algn="l" defTabSz="457200" rtl="0" eaLnBrk="1" latinLnBrk="0" hangingPunct="1">
              <a:spcBef>
                <a:spcPts val="0"/>
              </a:spcBef>
              <a:spcAft>
                <a:spcPts val="0"/>
              </a:spcAft>
              <a:buClr>
                <a:srgbClr val="0B4060"/>
              </a:buClr>
              <a:buSzPct val="93000"/>
              <a:buFont typeface="Wingdings 3" charset="2"/>
              <a:buChar char=""/>
              <a:defRPr sz="2000" b="0" i="0" kern="1200">
                <a:solidFill>
                  <a:srgbClr val="0B4060"/>
                </a:solidFill>
                <a:latin typeface="+mj-lt"/>
                <a:ea typeface="+mj-ea"/>
                <a:cs typeface="+mj-cs"/>
              </a:defRPr>
            </a:lvl4pPr>
            <a:lvl5pPr marL="2057400" indent="-228600" algn="l" defTabSz="457200" rtl="0" eaLnBrk="1" latinLnBrk="0" hangingPunct="1">
              <a:spcBef>
                <a:spcPts val="0"/>
              </a:spcBef>
              <a:spcAft>
                <a:spcPts val="0"/>
              </a:spcAft>
              <a:buClr>
                <a:srgbClr val="0B4060"/>
              </a:buClr>
              <a:buSzPct val="93000"/>
              <a:buFont typeface="Wingdings 3" charset="2"/>
              <a:buChar char=""/>
              <a:defRPr sz="2000" b="0" i="0" kern="1200">
                <a:solidFill>
                  <a:srgbClr val="0B4060"/>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endParaRPr lang="en-US" sz="2400" dirty="0">
              <a:solidFill>
                <a:schemeClr val="bg1">
                  <a:lumMod val="65000"/>
                </a:schemeClr>
              </a:solidFill>
            </a:endParaRPr>
          </a:p>
        </p:txBody>
      </p:sp>
      <p:sp>
        <p:nvSpPr>
          <p:cNvPr id="3" name="Rectangle 2"/>
          <p:cNvSpPr/>
          <p:nvPr/>
        </p:nvSpPr>
        <p:spPr>
          <a:xfrm>
            <a:off x="9434360" y="1770541"/>
            <a:ext cx="2373392" cy="2308324"/>
          </a:xfrm>
          <a:prstGeom prst="rect">
            <a:avLst/>
          </a:prstGeom>
        </p:spPr>
        <p:txBody>
          <a:bodyPr wrap="square">
            <a:spAutoFit/>
          </a:bodyPr>
          <a:lstStyle/>
          <a:p>
            <a:pPr marL="0" lvl="1"/>
            <a:r>
              <a:rPr lang="en-US" sz="3600" dirty="0"/>
              <a:t>Breastmilk is optimal source of nutrients </a:t>
            </a:r>
          </a:p>
        </p:txBody>
      </p:sp>
      <p:sp>
        <p:nvSpPr>
          <p:cNvPr id="12"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Breastmilk &amp; Infant Formula</a:t>
            </a:r>
          </a:p>
        </p:txBody>
      </p:sp>
      <p:sp>
        <p:nvSpPr>
          <p:cNvPr id="8" name="TextBox 7">
            <a:extLst>
              <a:ext uri="{FF2B5EF4-FFF2-40B4-BE49-F238E27FC236}">
                <a16:creationId xmlns:a16="http://schemas.microsoft.com/office/drawing/2014/main" id="{B4503C6D-4A33-4341-BC80-3D36B4EE4E9B}"/>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1766718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0681" y="1439881"/>
            <a:ext cx="5155895" cy="4123971"/>
          </a:xfrm>
        </p:spPr>
        <p:txBody>
          <a:bodyPr>
            <a:normAutofit/>
          </a:bodyPr>
          <a:lstStyle/>
          <a:p>
            <a:pPr marL="0" indent="0">
              <a:buNone/>
            </a:pPr>
            <a:r>
              <a:rPr lang="en-US" sz="3200" dirty="0"/>
              <a:t>USDA promotes breastfeeding by allowing reimbursement when:  </a:t>
            </a:r>
          </a:p>
          <a:p>
            <a:pPr lvl="1"/>
            <a:endParaRPr lang="en-US" sz="2000" dirty="0"/>
          </a:p>
          <a:p>
            <a:pPr lvl="1"/>
            <a:r>
              <a:rPr lang="en-US" sz="3200" dirty="0"/>
              <a:t>A parent/guardian supplies breastmilk</a:t>
            </a:r>
          </a:p>
          <a:p>
            <a:pPr lvl="1"/>
            <a:endParaRPr lang="en-US" sz="2000" dirty="0"/>
          </a:p>
          <a:p>
            <a:pPr lvl="1"/>
            <a:r>
              <a:rPr lang="en-US" sz="3200" dirty="0"/>
              <a:t>A mother breastfeeds her infant ON-SITE </a:t>
            </a:r>
          </a:p>
          <a:p>
            <a:pPr marL="0" indent="0">
              <a:buNone/>
            </a:pPr>
            <a:endParaRPr lang="en-US" dirty="0"/>
          </a:p>
          <a:p>
            <a:pPr marL="0" indent="0">
              <a:buNone/>
            </a:pP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6597" r="27220"/>
          <a:stretch/>
        </p:blipFill>
        <p:spPr>
          <a:xfrm>
            <a:off x="2138863" y="1225588"/>
            <a:ext cx="3652337" cy="4555839"/>
          </a:xfrm>
          <a:prstGeom prst="rect">
            <a:avLst/>
          </a:prstGeom>
        </p:spPr>
      </p:pic>
      <p:sp>
        <p:nvSpPr>
          <p:cNvPr id="8"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Breastmilk &amp; Infant Formula</a:t>
            </a:r>
          </a:p>
        </p:txBody>
      </p:sp>
      <p:sp>
        <p:nvSpPr>
          <p:cNvPr id="2" name="Slide Number Placeholder 1">
            <a:extLst>
              <a:ext uri="{FF2B5EF4-FFF2-40B4-BE49-F238E27FC236}">
                <a16:creationId xmlns:a16="http://schemas.microsoft.com/office/drawing/2014/main" id="{02819341-3FEE-42B7-BCD9-6101904EAA7C}"/>
              </a:ext>
            </a:extLst>
          </p:cNvPr>
          <p:cNvSpPr>
            <a:spLocks noGrp="1"/>
          </p:cNvSpPr>
          <p:nvPr>
            <p:ph type="sldNum" sz="quarter" idx="10"/>
          </p:nvPr>
        </p:nvSpPr>
        <p:spPr>
          <a:xfrm>
            <a:off x="249382" y="5929460"/>
            <a:ext cx="1672493" cy="254955"/>
          </a:xfrm>
        </p:spPr>
        <p:txBody>
          <a:bodyPr/>
          <a:lstStyle/>
          <a:p>
            <a:r>
              <a:rPr lang="en-US" dirty="0"/>
              <a:t>FY2024 Infant Meal Pattern</a:t>
            </a:r>
          </a:p>
        </p:txBody>
      </p:sp>
    </p:spTree>
    <p:extLst>
      <p:ext uri="{BB962C8B-B14F-4D97-AF65-F5344CB8AC3E}">
        <p14:creationId xmlns:p14="http://schemas.microsoft.com/office/powerpoint/2010/main" val="4243208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0538" y="1251450"/>
            <a:ext cx="5749159" cy="4521324"/>
          </a:xfrm>
        </p:spPr>
        <p:txBody>
          <a:bodyPr>
            <a:noAutofit/>
          </a:bodyPr>
          <a:lstStyle/>
          <a:p>
            <a:pPr marL="0" indent="0">
              <a:buNone/>
            </a:pPr>
            <a:r>
              <a:rPr lang="en-US" sz="3200" b="1" u="sng" dirty="0"/>
              <a:t>Expressed Breastmilk</a:t>
            </a:r>
          </a:p>
          <a:p>
            <a:pPr>
              <a:buFont typeface="Arial" panose="020B0604020202020204" pitchFamily="34" charset="0"/>
              <a:buChar char="•"/>
            </a:pPr>
            <a:r>
              <a:rPr lang="en-US" dirty="0"/>
              <a:t>OK to offer less than the minimum serving size of breastmilk</a:t>
            </a:r>
          </a:p>
          <a:p>
            <a:pPr>
              <a:buFont typeface="Arial" panose="020B0604020202020204" pitchFamily="34" charset="0"/>
              <a:buChar char="•"/>
            </a:pPr>
            <a:endParaRPr lang="en-US" dirty="0"/>
          </a:p>
          <a:p>
            <a:pPr>
              <a:buFont typeface="Arial" panose="020B0604020202020204" pitchFamily="34" charset="0"/>
              <a:buChar char="•"/>
            </a:pPr>
            <a:r>
              <a:rPr lang="en-US" dirty="0"/>
              <a:t>Offer additional breastmilk later, if infant will consume more </a:t>
            </a:r>
          </a:p>
          <a:p>
            <a:endParaRPr lang="en-US" sz="1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9697" y="1251450"/>
            <a:ext cx="3779899" cy="4518215"/>
          </a:xfrm>
          <a:prstGeom prst="rect">
            <a:avLst/>
          </a:prstGeom>
        </p:spPr>
      </p:pic>
      <p:sp>
        <p:nvSpPr>
          <p:cNvPr id="9"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Breastmilk &amp; Infant Formula</a:t>
            </a:r>
          </a:p>
        </p:txBody>
      </p:sp>
      <p:sp>
        <p:nvSpPr>
          <p:cNvPr id="6" name="TextBox 5">
            <a:extLst>
              <a:ext uri="{FF2B5EF4-FFF2-40B4-BE49-F238E27FC236}">
                <a16:creationId xmlns:a16="http://schemas.microsoft.com/office/drawing/2014/main" id="{82754E1A-CD13-4DF0-B9CB-90FF250BB19A}"/>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365539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Breastmilk &amp; Infant Formula</a:t>
            </a:r>
          </a:p>
        </p:txBody>
      </p:sp>
      <p:sp>
        <p:nvSpPr>
          <p:cNvPr id="6" name="TextBox 5">
            <a:extLst>
              <a:ext uri="{FF2B5EF4-FFF2-40B4-BE49-F238E27FC236}">
                <a16:creationId xmlns:a16="http://schemas.microsoft.com/office/drawing/2014/main" id="{82754E1A-CD13-4DF0-B9CB-90FF250BB19A}"/>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pic>
        <p:nvPicPr>
          <p:cNvPr id="8" name="Content Placeholder 5">
            <a:extLst>
              <a:ext uri="{FF2B5EF4-FFF2-40B4-BE49-F238E27FC236}">
                <a16:creationId xmlns:a16="http://schemas.microsoft.com/office/drawing/2014/main" id="{DACE5A20-88F8-6A07-3C0B-48727A5AFB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4426" y="1253330"/>
            <a:ext cx="5765754" cy="4993601"/>
          </a:xfrm>
          <a:prstGeom prst="rect">
            <a:avLst/>
          </a:prstGeom>
          <a:ln w="28575">
            <a:solidFill>
              <a:schemeClr val="accent1">
                <a:lumMod val="60000"/>
                <a:lumOff val="40000"/>
              </a:schemeClr>
            </a:solidFill>
          </a:ln>
        </p:spPr>
      </p:pic>
      <p:sp>
        <p:nvSpPr>
          <p:cNvPr id="10" name="Title 1">
            <a:extLst>
              <a:ext uri="{FF2B5EF4-FFF2-40B4-BE49-F238E27FC236}">
                <a16:creationId xmlns:a16="http://schemas.microsoft.com/office/drawing/2014/main" id="{980A41E0-D975-C320-BC79-F6092EA2505A}"/>
              </a:ext>
            </a:extLst>
          </p:cNvPr>
          <p:cNvSpPr>
            <a:spLocks noGrp="1"/>
          </p:cNvSpPr>
          <p:nvPr>
            <p:ph type="title"/>
          </p:nvPr>
        </p:nvSpPr>
        <p:spPr>
          <a:xfrm>
            <a:off x="1935892" y="2619703"/>
            <a:ext cx="3288817" cy="1618593"/>
          </a:xfrm>
        </p:spPr>
        <p:txBody>
          <a:bodyPr>
            <a:noAutofit/>
          </a:bodyPr>
          <a:lstStyle/>
          <a:p>
            <a:r>
              <a:rPr lang="en-US" sz="4000" b="1" dirty="0"/>
              <a:t>Breastmilk Storage Guidelines</a:t>
            </a:r>
          </a:p>
        </p:txBody>
      </p:sp>
      <p:sp>
        <p:nvSpPr>
          <p:cNvPr id="7" name="TextBox 6">
            <a:extLst>
              <a:ext uri="{FF2B5EF4-FFF2-40B4-BE49-F238E27FC236}">
                <a16:creationId xmlns:a16="http://schemas.microsoft.com/office/drawing/2014/main" id="{FF74DB14-078B-072D-8C38-8FFE15EC4294}"/>
              </a:ext>
            </a:extLst>
          </p:cNvPr>
          <p:cNvSpPr txBox="1"/>
          <p:nvPr/>
        </p:nvSpPr>
        <p:spPr>
          <a:xfrm>
            <a:off x="10227233" y="6307760"/>
            <a:ext cx="977481" cy="369332"/>
          </a:xfrm>
          <a:prstGeom prst="rect">
            <a:avLst/>
          </a:prstGeom>
          <a:noFill/>
        </p:spPr>
        <p:txBody>
          <a:bodyPr wrap="square" rtlCol="0">
            <a:spAutoFit/>
          </a:bodyPr>
          <a:lstStyle/>
          <a:p>
            <a:r>
              <a:rPr lang="en-US" dirty="0">
                <a:solidFill>
                  <a:srgbClr val="00B050"/>
                </a:solidFill>
              </a:rPr>
              <a:t>Handout</a:t>
            </a:r>
          </a:p>
        </p:txBody>
      </p:sp>
    </p:spTree>
    <p:extLst>
      <p:ext uri="{BB962C8B-B14F-4D97-AF65-F5344CB8AC3E}">
        <p14:creationId xmlns:p14="http://schemas.microsoft.com/office/powerpoint/2010/main" val="2192036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6014" y="965475"/>
            <a:ext cx="4880363" cy="5719103"/>
          </a:xfrm>
        </p:spPr>
        <p:txBody>
          <a:bodyPr>
            <a:normAutofit fontScale="92500" lnSpcReduction="10000"/>
          </a:bodyPr>
          <a:lstStyle/>
          <a:p>
            <a:pPr>
              <a:lnSpc>
                <a:spcPct val="100000"/>
              </a:lnSpc>
              <a:buFont typeface="Arial" panose="020B0604020202020204" pitchFamily="34" charset="0"/>
              <a:buChar char="•"/>
            </a:pPr>
            <a:r>
              <a:rPr lang="en-US" dirty="0"/>
              <a:t>Drinking water for mom</a:t>
            </a:r>
          </a:p>
          <a:p>
            <a:pPr>
              <a:lnSpc>
                <a:spcPct val="100000"/>
              </a:lnSpc>
              <a:buFont typeface="Arial" panose="020B0604020202020204" pitchFamily="34" charset="0"/>
              <a:buChar char="•"/>
            </a:pPr>
            <a:endParaRPr lang="en-US" sz="2200" dirty="0"/>
          </a:p>
          <a:p>
            <a:pPr>
              <a:lnSpc>
                <a:spcPct val="100000"/>
              </a:lnSpc>
              <a:buFont typeface="Arial" panose="020B0604020202020204" pitchFamily="34" charset="0"/>
              <a:buChar char="•"/>
            </a:pPr>
            <a:r>
              <a:rPr lang="en-US" dirty="0"/>
              <a:t>Pillow to support baby </a:t>
            </a:r>
          </a:p>
          <a:p>
            <a:pPr>
              <a:lnSpc>
                <a:spcPct val="100000"/>
              </a:lnSpc>
              <a:buFont typeface="Arial" panose="020B0604020202020204" pitchFamily="34" charset="0"/>
              <a:buChar char="•"/>
            </a:pPr>
            <a:endParaRPr lang="en-US" sz="2200" dirty="0"/>
          </a:p>
          <a:p>
            <a:pPr>
              <a:lnSpc>
                <a:spcPct val="100000"/>
              </a:lnSpc>
              <a:buFont typeface="Arial" panose="020B0604020202020204" pitchFamily="34" charset="0"/>
              <a:buChar char="•"/>
            </a:pPr>
            <a:r>
              <a:rPr lang="en-US" dirty="0"/>
              <a:t>Small table to place items</a:t>
            </a:r>
          </a:p>
          <a:p>
            <a:pPr>
              <a:buFont typeface="Arial" panose="020B0604020202020204" pitchFamily="34" charset="0"/>
              <a:buChar char="•"/>
            </a:pPr>
            <a:endParaRPr lang="en-US" sz="1100" dirty="0"/>
          </a:p>
          <a:p>
            <a:pPr>
              <a:buFont typeface="Arial" panose="020B0604020202020204" pitchFamily="34" charset="0"/>
              <a:buChar char="•"/>
            </a:pPr>
            <a:r>
              <a:rPr lang="en-US" dirty="0"/>
              <a:t>Electrical outlet for a breast pump</a:t>
            </a:r>
          </a:p>
          <a:p>
            <a:pPr>
              <a:buFont typeface="Arial" panose="020B0604020202020204" pitchFamily="34" charset="0"/>
              <a:buChar char="•"/>
            </a:pPr>
            <a:endParaRPr lang="en-US" sz="1100" dirty="0"/>
          </a:p>
          <a:p>
            <a:pPr>
              <a:buFont typeface="Arial" panose="020B0604020202020204" pitchFamily="34" charset="0"/>
              <a:buChar char="•"/>
            </a:pPr>
            <a:r>
              <a:rPr lang="en-US" dirty="0"/>
              <a:t>Small table to place items </a:t>
            </a:r>
          </a:p>
          <a:p>
            <a:pPr>
              <a:buFont typeface="Arial" panose="020B0604020202020204" pitchFamily="34" charset="0"/>
              <a:buChar char="•"/>
            </a:pPr>
            <a:endParaRPr lang="en-US" sz="2200" dirty="0"/>
          </a:p>
          <a:p>
            <a:pPr>
              <a:buFont typeface="Arial" panose="020B0604020202020204" pitchFamily="34" charset="0"/>
              <a:buChar char="•"/>
            </a:pPr>
            <a:r>
              <a:rPr lang="en-US" dirty="0"/>
              <a:t>Disinfecting Wipes</a:t>
            </a:r>
          </a:p>
          <a:p>
            <a:pPr>
              <a:buFont typeface="Arial" panose="020B0604020202020204" pitchFamily="34" charset="0"/>
              <a:buChar char="•"/>
            </a:pPr>
            <a:endParaRPr lang="en-US" sz="2200" dirty="0"/>
          </a:p>
          <a:p>
            <a:pPr>
              <a:buFont typeface="Arial" panose="020B0604020202020204" pitchFamily="34" charset="0"/>
              <a:buChar char="•"/>
            </a:pPr>
            <a:r>
              <a:rPr lang="en-US" dirty="0"/>
              <a:t>Stepstool to support feet</a:t>
            </a:r>
          </a:p>
        </p:txBody>
      </p:sp>
      <p:pic>
        <p:nvPicPr>
          <p:cNvPr id="5" name="Picture 4"/>
          <p:cNvPicPr>
            <a:picLocks noChangeAspect="1"/>
          </p:cNvPicPr>
          <p:nvPr/>
        </p:nvPicPr>
        <p:blipFill rotWithShape="1">
          <a:blip r:embed="rId2"/>
          <a:srcRect l="4565" t="16137" r="3870" b="15310"/>
          <a:stretch/>
        </p:blipFill>
        <p:spPr>
          <a:xfrm>
            <a:off x="1937638" y="2131185"/>
            <a:ext cx="5008307" cy="3205656"/>
          </a:xfrm>
          <a:prstGeom prst="rect">
            <a:avLst/>
          </a:prstGeom>
        </p:spPr>
      </p:pic>
      <p:sp>
        <p:nvSpPr>
          <p:cNvPr id="7" name="TextBox 6"/>
          <p:cNvSpPr txBox="1"/>
          <p:nvPr/>
        </p:nvSpPr>
        <p:spPr>
          <a:xfrm>
            <a:off x="2890345" y="5446257"/>
            <a:ext cx="3620655" cy="369332"/>
          </a:xfrm>
          <a:prstGeom prst="rect">
            <a:avLst/>
          </a:prstGeom>
          <a:noFill/>
        </p:spPr>
        <p:txBody>
          <a:bodyPr wrap="square" rtlCol="0">
            <a:spAutoFit/>
          </a:bodyPr>
          <a:lstStyle/>
          <a:p>
            <a:r>
              <a:rPr lang="en-US" dirty="0">
                <a:solidFill>
                  <a:srgbClr val="0B33DF"/>
                </a:solidFill>
              </a:rPr>
              <a:t>Feeding Infants Guide Page 27</a:t>
            </a:r>
          </a:p>
        </p:txBody>
      </p:sp>
      <p:sp>
        <p:nvSpPr>
          <p:cNvPr id="8" name="Title 4"/>
          <p:cNvSpPr txBox="1">
            <a:spLocks/>
          </p:cNvSpPr>
          <p:nvPr/>
        </p:nvSpPr>
        <p:spPr>
          <a:xfrm>
            <a:off x="2292492" y="1463038"/>
            <a:ext cx="4653453" cy="668147"/>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B33DF"/>
                </a:solidFill>
                <a:latin typeface="+mn-lt"/>
                <a:ea typeface="+mn-ea"/>
                <a:cs typeface="+mn-cs"/>
              </a:rPr>
              <a:t>Creating</a:t>
            </a:r>
            <a:r>
              <a:rPr lang="en-US" sz="3600" b="1" dirty="0"/>
              <a:t> </a:t>
            </a:r>
            <a:r>
              <a:rPr lang="en-US" sz="2400" dirty="0">
                <a:solidFill>
                  <a:srgbClr val="0B33DF"/>
                </a:solidFill>
                <a:latin typeface="+mn-lt"/>
                <a:ea typeface="+mn-ea"/>
                <a:cs typeface="+mn-cs"/>
              </a:rPr>
              <a:t>a</a:t>
            </a:r>
            <a:r>
              <a:rPr lang="en-US" sz="3600" b="1" dirty="0"/>
              <a:t> </a:t>
            </a:r>
            <a:r>
              <a:rPr lang="en-US" sz="2400" dirty="0">
                <a:solidFill>
                  <a:srgbClr val="0B33DF"/>
                </a:solidFill>
                <a:latin typeface="+mn-lt"/>
                <a:ea typeface="+mn-ea"/>
                <a:cs typeface="+mn-cs"/>
              </a:rPr>
              <a:t>Friendly</a:t>
            </a:r>
            <a:r>
              <a:rPr lang="en-US" sz="3600" b="1" dirty="0"/>
              <a:t> </a:t>
            </a:r>
            <a:r>
              <a:rPr lang="en-US" sz="2400" dirty="0">
                <a:solidFill>
                  <a:srgbClr val="0B33DF"/>
                </a:solidFill>
                <a:latin typeface="+mn-lt"/>
                <a:ea typeface="+mn-ea"/>
                <a:cs typeface="+mn-cs"/>
              </a:rPr>
              <a:t>Environment</a:t>
            </a:r>
            <a:r>
              <a:rPr lang="en-US" sz="3600" b="1" dirty="0"/>
              <a:t> </a:t>
            </a:r>
          </a:p>
        </p:txBody>
      </p:sp>
      <p:sp>
        <p:nvSpPr>
          <p:cNvPr id="12"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Breastmilk/Formula for Infants</a:t>
            </a:r>
          </a:p>
        </p:txBody>
      </p:sp>
      <p:sp>
        <p:nvSpPr>
          <p:cNvPr id="9" name="TextBox 8">
            <a:extLst>
              <a:ext uri="{FF2B5EF4-FFF2-40B4-BE49-F238E27FC236}">
                <a16:creationId xmlns:a16="http://schemas.microsoft.com/office/drawing/2014/main" id="{77B5183E-8605-49A2-9904-9F4F8BA93FB1}"/>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12909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anim calcmode="lin" valueType="num">
                                      <p:cBhvr>
                                        <p:cTn id="2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anim calcmode="lin" valueType="num">
                                      <p:cBhvr>
                                        <p:cTn id="3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1000"/>
                                        <p:tgtEl>
                                          <p:spTgt spid="3">
                                            <p:txEl>
                                              <p:pRg st="10" end="10"/>
                                            </p:txEl>
                                          </p:spTgt>
                                        </p:tgtEl>
                                      </p:cBhvr>
                                    </p:animEffect>
                                    <p:anim calcmode="lin" valueType="num">
                                      <p:cBhvr>
                                        <p:cTn id="3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1000"/>
                                        <p:tgtEl>
                                          <p:spTgt spid="3">
                                            <p:txEl>
                                              <p:pRg st="12" end="12"/>
                                            </p:txEl>
                                          </p:spTgt>
                                        </p:tgtEl>
                                      </p:cBhvr>
                                    </p:animEffect>
                                    <p:anim calcmode="lin" valueType="num">
                                      <p:cBhvr>
                                        <p:cTn id="44"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66352" y="1060370"/>
            <a:ext cx="3040538" cy="764909"/>
          </a:xfrm>
        </p:spPr>
        <p:txBody>
          <a:bodyPr>
            <a:normAutofit/>
          </a:bodyPr>
          <a:lstStyle/>
          <a:p>
            <a:r>
              <a:rPr lang="en-US" sz="3200" b="1" dirty="0"/>
              <a:t>USDA Resources</a:t>
            </a:r>
          </a:p>
        </p:txBody>
      </p:sp>
      <p:sp>
        <p:nvSpPr>
          <p:cNvPr id="7" name="TextBox 6"/>
          <p:cNvSpPr txBox="1"/>
          <p:nvPr/>
        </p:nvSpPr>
        <p:spPr>
          <a:xfrm>
            <a:off x="2890345" y="5608670"/>
            <a:ext cx="7879868" cy="461665"/>
          </a:xfrm>
          <a:prstGeom prst="rect">
            <a:avLst/>
          </a:prstGeom>
          <a:noFill/>
          <a:ln>
            <a:solidFill>
              <a:srgbClr val="061E84"/>
            </a:solidFill>
          </a:ln>
        </p:spPr>
        <p:txBody>
          <a:bodyPr wrap="square" rtlCol="0">
            <a:spAutoFit/>
          </a:bodyPr>
          <a:lstStyle/>
          <a:p>
            <a:r>
              <a:rPr lang="en-US" sz="2400" dirty="0">
                <a:hlinkClick r:id="rId3"/>
              </a:rPr>
              <a:t>https://www.fns.usda.gov/tn/breastfed-babies-welcome-here</a:t>
            </a:r>
            <a:r>
              <a:rPr lang="en-US" sz="2400" dirty="0"/>
              <a:t> </a:t>
            </a:r>
          </a:p>
        </p:txBody>
      </p:sp>
      <p:sp>
        <p:nvSpPr>
          <p:cNvPr id="8" name="TextBox 7"/>
          <p:cNvSpPr txBox="1"/>
          <p:nvPr/>
        </p:nvSpPr>
        <p:spPr>
          <a:xfrm>
            <a:off x="5888734" y="6445524"/>
            <a:ext cx="2564907" cy="307777"/>
          </a:xfrm>
          <a:prstGeom prst="rect">
            <a:avLst/>
          </a:prstGeom>
          <a:noFill/>
        </p:spPr>
        <p:txBody>
          <a:bodyPr wrap="square" rtlCol="0">
            <a:spAutoFit/>
          </a:bodyPr>
          <a:lstStyle/>
          <a:p>
            <a:r>
              <a:rPr lang="en-US" sz="1400" dirty="0">
                <a:solidFill>
                  <a:srgbClr val="FF0000"/>
                </a:solidFill>
              </a:rPr>
              <a:t>Available in Spanish!</a:t>
            </a:r>
          </a:p>
        </p:txBody>
      </p:sp>
      <p:pic>
        <p:nvPicPr>
          <p:cNvPr id="13" name="Content Placeholder 12"/>
          <p:cNvPicPr>
            <a:picLocks noGrp="1" noChangeAspect="1"/>
          </p:cNvPicPr>
          <p:nvPr>
            <p:ph idx="1"/>
          </p:nvPr>
        </p:nvPicPr>
        <p:blipFill>
          <a:blip r:embed="rId4"/>
          <a:stretch>
            <a:fillRect/>
          </a:stretch>
        </p:blipFill>
        <p:spPr>
          <a:xfrm>
            <a:off x="2180945" y="1335262"/>
            <a:ext cx="2600579" cy="4046755"/>
          </a:xfrm>
          <a:prstGeom prst="rect">
            <a:avLst/>
          </a:prstGeom>
        </p:spPr>
      </p:pic>
      <p:pic>
        <p:nvPicPr>
          <p:cNvPr id="9220" name="Picture 4" descr="BBWH - 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8649" y="2246944"/>
            <a:ext cx="1981243" cy="217936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fns-prod.azureedge.net/sites/default/files/media/image/FNS_Feeding%20Infants_Breastfed%20Babies%20Welcome%20Here2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3641" y="1305009"/>
            <a:ext cx="3122494" cy="40467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160455" y="6413088"/>
            <a:ext cx="1171711" cy="300210"/>
          </a:xfrm>
          <a:prstGeom prst="rect">
            <a:avLst/>
          </a:prstGeom>
          <a:noFill/>
        </p:spPr>
        <p:txBody>
          <a:bodyPr wrap="square" rtlCol="0">
            <a:spAutoFit/>
          </a:bodyPr>
          <a:lstStyle/>
          <a:p>
            <a:r>
              <a:rPr lang="en-US" sz="1351" dirty="0">
                <a:solidFill>
                  <a:srgbClr val="00B050"/>
                </a:solidFill>
              </a:rPr>
              <a:t>Handout</a:t>
            </a:r>
          </a:p>
        </p:txBody>
      </p:sp>
      <p:sp>
        <p:nvSpPr>
          <p:cNvPr id="15"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Breastmilk &amp; Infant Formula</a:t>
            </a:r>
          </a:p>
        </p:txBody>
      </p:sp>
      <p:sp>
        <p:nvSpPr>
          <p:cNvPr id="11" name="TextBox 10">
            <a:extLst>
              <a:ext uri="{FF2B5EF4-FFF2-40B4-BE49-F238E27FC236}">
                <a16:creationId xmlns:a16="http://schemas.microsoft.com/office/drawing/2014/main" id="{932FA044-456B-469C-B0B4-4555BE88FE50}"/>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185450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90345" y="31531"/>
            <a:ext cx="7420304" cy="870883"/>
          </a:xfrm>
        </p:spPr>
        <p:txBody>
          <a:bodyPr/>
          <a:lstStyle/>
          <a:p>
            <a:r>
              <a:rPr lang="en-US" b="1" dirty="0"/>
              <a:t>Agenda</a:t>
            </a:r>
          </a:p>
        </p:txBody>
      </p:sp>
      <p:sp>
        <p:nvSpPr>
          <p:cNvPr id="6" name="Content Placeholder 5"/>
          <p:cNvSpPr>
            <a:spLocks noGrp="1"/>
          </p:cNvSpPr>
          <p:nvPr>
            <p:ph idx="1"/>
          </p:nvPr>
        </p:nvSpPr>
        <p:spPr>
          <a:xfrm>
            <a:off x="2890345" y="1152963"/>
            <a:ext cx="8915400" cy="4964058"/>
          </a:xfrm>
        </p:spPr>
        <p:txBody>
          <a:bodyPr>
            <a:normAutofit/>
          </a:bodyPr>
          <a:lstStyle/>
          <a:p>
            <a:r>
              <a:rPr lang="en-US" sz="4400" dirty="0"/>
              <a:t>CACFP General Requirements</a:t>
            </a:r>
          </a:p>
          <a:p>
            <a:endParaRPr lang="en-US" sz="2200" dirty="0"/>
          </a:p>
          <a:p>
            <a:r>
              <a:rPr lang="en-US" sz="4400" dirty="0"/>
              <a:t>Breastmilk &amp; Infant Formula</a:t>
            </a:r>
          </a:p>
          <a:p>
            <a:endParaRPr lang="en-US" sz="2200" dirty="0"/>
          </a:p>
          <a:p>
            <a:r>
              <a:rPr lang="en-US" sz="4400" dirty="0"/>
              <a:t>Solid Foods &amp; Developmental Readiness</a:t>
            </a:r>
          </a:p>
          <a:p>
            <a:endParaRPr lang="en-US" sz="2200" dirty="0"/>
          </a:p>
          <a:p>
            <a:r>
              <a:rPr lang="en-US" sz="4400" dirty="0"/>
              <a:t>Infant CACFP Records</a:t>
            </a:r>
          </a:p>
          <a:p>
            <a:endParaRPr lang="en-US" sz="2200" dirty="0"/>
          </a:p>
          <a:p>
            <a:endParaRPr lang="en-US" dirty="0"/>
          </a:p>
          <a:p>
            <a:endParaRPr lang="en-US" dirty="0"/>
          </a:p>
        </p:txBody>
      </p:sp>
      <p:sp>
        <p:nvSpPr>
          <p:cNvPr id="3" name="TextBox 2">
            <a:extLst>
              <a:ext uri="{FF2B5EF4-FFF2-40B4-BE49-F238E27FC236}">
                <a16:creationId xmlns:a16="http://schemas.microsoft.com/office/drawing/2014/main" id="{91EC82BD-FC73-42CE-A6F5-20A242E519CC}"/>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4046815663"/>
      </p:ext>
    </p:extLst>
  </p:cSld>
  <p:clrMapOvr>
    <a:masterClrMapping/>
  </p:clrMapOvr>
  <mc:AlternateContent xmlns:mc="http://schemas.openxmlformats.org/markup-compatibility/2006" xmlns:p14="http://schemas.microsoft.com/office/powerpoint/2010/main">
    <mc:Choice Requires="p14">
      <p:transition spd="slow" p14:dur="4000" advTm="3000">
        <p14:vortex dir="r"/>
        <p:sndAc>
          <p:stSnd>
            <p:snd r:embed="rId2" name="wind.wav"/>
          </p:stSnd>
        </p:sndAc>
      </p:transition>
    </mc:Choice>
    <mc:Fallback xmlns="">
      <p:transition spd="slow" advTm="3000">
        <p:fade/>
        <p:sndAc>
          <p:stSnd>
            <p:snd r:embed="rId3" name="wind.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6814" y="879041"/>
            <a:ext cx="5144814" cy="759570"/>
          </a:xfrm>
        </p:spPr>
        <p:txBody>
          <a:bodyPr>
            <a:normAutofit/>
          </a:bodyPr>
          <a:lstStyle/>
          <a:p>
            <a:r>
              <a:rPr lang="en-US" sz="3200" b="1" u="sng" dirty="0"/>
              <a:t>Iron-Fortified Infant Formula </a:t>
            </a:r>
          </a:p>
        </p:txBody>
      </p:sp>
      <p:sp>
        <p:nvSpPr>
          <p:cNvPr id="3" name="Content Placeholder 2"/>
          <p:cNvSpPr>
            <a:spLocks noGrp="1"/>
          </p:cNvSpPr>
          <p:nvPr>
            <p:ph idx="1"/>
          </p:nvPr>
        </p:nvSpPr>
        <p:spPr>
          <a:xfrm>
            <a:off x="1981199" y="1552176"/>
            <a:ext cx="9758855" cy="4680458"/>
          </a:xfrm>
        </p:spPr>
        <p:txBody>
          <a:bodyPr>
            <a:noAutofit/>
          </a:bodyPr>
          <a:lstStyle/>
          <a:p>
            <a:r>
              <a:rPr lang="en-US" sz="3200" dirty="0"/>
              <a:t>Best supplement for breastmilk </a:t>
            </a:r>
          </a:p>
          <a:p>
            <a:endParaRPr lang="en-US" sz="2000" dirty="0"/>
          </a:p>
          <a:p>
            <a:r>
              <a:rPr lang="en-US" sz="3200" dirty="0"/>
              <a:t>Supports healthy brain development &amp; growth</a:t>
            </a:r>
          </a:p>
          <a:p>
            <a:endParaRPr lang="en-US" sz="2000" dirty="0"/>
          </a:p>
          <a:p>
            <a:r>
              <a:rPr lang="en-US" sz="3200" b="1" dirty="0"/>
              <a:t>Reimbursable meals may include:</a:t>
            </a:r>
          </a:p>
          <a:p>
            <a:pPr lvl="1"/>
            <a:r>
              <a:rPr lang="en-US" sz="3200" dirty="0"/>
              <a:t>Iron-fortified formula</a:t>
            </a:r>
          </a:p>
          <a:p>
            <a:pPr lvl="1"/>
            <a:r>
              <a:rPr lang="en-US" sz="3200" dirty="0"/>
              <a:t>Breastmilk </a:t>
            </a:r>
          </a:p>
          <a:p>
            <a:pPr lvl="1"/>
            <a:r>
              <a:rPr lang="en-US" sz="3200" dirty="0"/>
              <a:t>Combination of both</a:t>
            </a:r>
          </a:p>
        </p:txBody>
      </p:sp>
      <p:sp>
        <p:nvSpPr>
          <p:cNvPr id="7"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Breastmilk &amp; Infant Formula</a:t>
            </a:r>
          </a:p>
        </p:txBody>
      </p:sp>
      <p:sp>
        <p:nvSpPr>
          <p:cNvPr id="6" name="TextBox 5">
            <a:extLst>
              <a:ext uri="{FF2B5EF4-FFF2-40B4-BE49-F238E27FC236}">
                <a16:creationId xmlns:a16="http://schemas.microsoft.com/office/drawing/2014/main" id="{C3FC09B4-658F-4BB6-B981-7E5D1A14E06A}"/>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93243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1" dur="500"/>
                                        <p:tgtEl>
                                          <p:spTgt spid="3">
                                            <p:txEl>
                                              <p:pRg st="2" end="2"/>
                                            </p:tx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5" dur="500"/>
                                        <p:tgtEl>
                                          <p:spTgt spid="3">
                                            <p:txEl>
                                              <p:pRg st="4" end="4"/>
                                            </p:txEl>
                                          </p:spTgt>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9" dur="500"/>
                                        <p:tgtEl>
                                          <p:spTgt spid="3">
                                            <p:txEl>
                                              <p:pRg st="5" end="5"/>
                                            </p:txEl>
                                          </p:spTgt>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3" dur="500"/>
                                        <p:tgtEl>
                                          <p:spTgt spid="3">
                                            <p:txEl>
                                              <p:pRg st="6" end="6"/>
                                            </p:txEl>
                                          </p:spTgt>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59"/>
          <a:stretch/>
        </p:blipFill>
        <p:spPr>
          <a:xfrm>
            <a:off x="2072889" y="1106480"/>
            <a:ext cx="2882254" cy="4305356"/>
          </a:xfrm>
          <a:prstGeom prst="rect">
            <a:avLst/>
          </a:prstGeom>
        </p:spPr>
      </p:pic>
      <p:sp>
        <p:nvSpPr>
          <p:cNvPr id="2" name="Title 1"/>
          <p:cNvSpPr>
            <a:spLocks noGrp="1"/>
          </p:cNvSpPr>
          <p:nvPr>
            <p:ph type="title"/>
          </p:nvPr>
        </p:nvSpPr>
        <p:spPr>
          <a:xfrm>
            <a:off x="5121387" y="1106480"/>
            <a:ext cx="6721850" cy="911349"/>
          </a:xfrm>
        </p:spPr>
        <p:txBody>
          <a:bodyPr>
            <a:normAutofit/>
          </a:bodyPr>
          <a:lstStyle/>
          <a:p>
            <a:r>
              <a:rPr lang="en-US" sz="3200" b="1" u="sng" dirty="0"/>
              <a:t>Iron-fortified Infant Formula </a:t>
            </a:r>
          </a:p>
        </p:txBody>
      </p:sp>
      <p:sp>
        <p:nvSpPr>
          <p:cNvPr id="3" name="Content Placeholder 2"/>
          <p:cNvSpPr>
            <a:spLocks noGrp="1"/>
          </p:cNvSpPr>
          <p:nvPr>
            <p:ph idx="1"/>
          </p:nvPr>
        </p:nvSpPr>
        <p:spPr>
          <a:xfrm>
            <a:off x="5204509" y="1897802"/>
            <a:ext cx="6804972" cy="3420431"/>
          </a:xfrm>
        </p:spPr>
        <p:txBody>
          <a:bodyPr>
            <a:normAutofit fontScale="85000" lnSpcReduction="10000"/>
          </a:bodyPr>
          <a:lstStyle/>
          <a:p>
            <a:r>
              <a:rPr lang="en-US" sz="3500" dirty="0"/>
              <a:t>All Sponsors must offer at least </a:t>
            </a:r>
            <a:r>
              <a:rPr lang="en-US" sz="3500" b="1" dirty="0"/>
              <a:t>1 type </a:t>
            </a:r>
            <a:r>
              <a:rPr lang="en-US" sz="3500" dirty="0"/>
              <a:t>of iron-fortified infant formula </a:t>
            </a:r>
          </a:p>
          <a:p>
            <a:pPr lvl="1"/>
            <a:r>
              <a:rPr lang="en-US" sz="3100" dirty="0"/>
              <a:t>Identify brand of formula on Sponsor Application</a:t>
            </a:r>
          </a:p>
          <a:p>
            <a:endParaRPr lang="en-US" sz="2400" dirty="0"/>
          </a:p>
          <a:p>
            <a:r>
              <a:rPr lang="en-US" sz="3300" dirty="0"/>
              <a:t>All Infant formula must be regulated by FDA</a:t>
            </a:r>
          </a:p>
          <a:p>
            <a:pPr lvl="1"/>
            <a:r>
              <a:rPr lang="en-US" sz="3300" dirty="0"/>
              <a:t>Does not credit if purchased outside U.S.</a:t>
            </a:r>
          </a:p>
          <a:p>
            <a:pPr lvl="1"/>
            <a:endParaRPr lang="en-US" sz="1800" dirty="0"/>
          </a:p>
          <a:p>
            <a:pPr marL="342891" lvl="1" indent="0">
              <a:buNone/>
            </a:pPr>
            <a:r>
              <a:rPr lang="en-US" sz="1800" dirty="0"/>
              <a:t> </a:t>
            </a:r>
          </a:p>
          <a:p>
            <a:pPr marL="0" indent="0">
              <a:buNone/>
            </a:pPr>
            <a:endParaRPr lang="en-US" sz="1500" dirty="0"/>
          </a:p>
          <a:p>
            <a:pPr marL="0" indent="0">
              <a:buNone/>
            </a:pPr>
            <a:endParaRPr lang="en-US" sz="1500" dirty="0">
              <a:solidFill>
                <a:srgbClr val="FF0000"/>
              </a:solidFill>
            </a:endParaRPr>
          </a:p>
          <a:p>
            <a:pPr>
              <a:lnSpc>
                <a:spcPct val="90000"/>
              </a:lnSpc>
            </a:pPr>
            <a:endParaRPr lang="en-US" sz="1125" dirty="0"/>
          </a:p>
          <a:p>
            <a:pPr>
              <a:lnSpc>
                <a:spcPct val="90000"/>
              </a:lnSpc>
            </a:pPr>
            <a:endParaRPr lang="en-US" sz="1125" dirty="0"/>
          </a:p>
          <a:p>
            <a:pPr>
              <a:lnSpc>
                <a:spcPct val="90000"/>
              </a:lnSpc>
            </a:pPr>
            <a:endParaRPr lang="en-US" sz="1125" dirty="0"/>
          </a:p>
        </p:txBody>
      </p:sp>
      <p:sp>
        <p:nvSpPr>
          <p:cNvPr id="10"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Breastmilk &amp; Infant Formula</a:t>
            </a:r>
          </a:p>
        </p:txBody>
      </p:sp>
      <p:sp>
        <p:nvSpPr>
          <p:cNvPr id="7" name="TextBox 6">
            <a:extLst>
              <a:ext uri="{FF2B5EF4-FFF2-40B4-BE49-F238E27FC236}">
                <a16:creationId xmlns:a16="http://schemas.microsoft.com/office/drawing/2014/main" id="{97F065B1-A93F-43E6-B9A2-6865D18581C5}"/>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02694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26337" y="1090556"/>
            <a:ext cx="5020698" cy="827837"/>
          </a:xfrm>
        </p:spPr>
        <p:txBody>
          <a:bodyPr>
            <a:noAutofit/>
          </a:bodyPr>
          <a:lstStyle/>
          <a:p>
            <a:r>
              <a:rPr lang="en-US" sz="3200" b="1" u="sng" dirty="0"/>
              <a:t>Iron Fortified Infant Formula</a:t>
            </a:r>
          </a:p>
        </p:txBody>
      </p:sp>
      <p:sp>
        <p:nvSpPr>
          <p:cNvPr id="9" name="TextBox 8"/>
          <p:cNvSpPr txBox="1"/>
          <p:nvPr/>
        </p:nvSpPr>
        <p:spPr>
          <a:xfrm>
            <a:off x="2500457" y="5445483"/>
            <a:ext cx="3687297" cy="954107"/>
          </a:xfrm>
          <a:prstGeom prst="rect">
            <a:avLst/>
          </a:prstGeom>
          <a:noFill/>
        </p:spPr>
        <p:txBody>
          <a:bodyPr wrap="square" rtlCol="0">
            <a:spAutoFit/>
          </a:bodyPr>
          <a:lstStyle/>
          <a:p>
            <a:pPr algn="ctr"/>
            <a:r>
              <a:rPr lang="en-US" sz="2800" dirty="0">
                <a:latin typeface="+mj-lt"/>
              </a:rPr>
              <a:t>Must specify “with iron” or “iron-fortified”</a:t>
            </a:r>
          </a:p>
        </p:txBody>
      </p:sp>
      <p:sp>
        <p:nvSpPr>
          <p:cNvPr id="10" name="TextBox 9"/>
          <p:cNvSpPr txBox="1"/>
          <p:nvPr/>
        </p:nvSpPr>
        <p:spPr>
          <a:xfrm>
            <a:off x="7612772" y="1004666"/>
            <a:ext cx="3937357" cy="1569660"/>
          </a:xfrm>
          <a:prstGeom prst="rect">
            <a:avLst/>
          </a:prstGeom>
          <a:noFill/>
        </p:spPr>
        <p:txBody>
          <a:bodyPr wrap="square" rtlCol="0">
            <a:spAutoFit/>
          </a:bodyPr>
          <a:lstStyle/>
          <a:p>
            <a:r>
              <a:rPr lang="en-US" sz="2400" dirty="0">
                <a:latin typeface="+mj-lt"/>
              </a:rPr>
              <a:t>Must have 1 mg of iron per 100 calories of formula &amp; prepared according to directions.</a:t>
            </a:r>
          </a:p>
        </p:txBody>
      </p:sp>
      <p:pic>
        <p:nvPicPr>
          <p:cNvPr id="17" name="Picture 16" descr="https://www.finneganmedicalsupply.com/product_images/7514590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457" y="1942668"/>
            <a:ext cx="3156531" cy="3171103"/>
          </a:xfrm>
          <a:prstGeom prst="rect">
            <a:avLst/>
          </a:prstGeom>
          <a:noFill/>
          <a:ln>
            <a:noFill/>
          </a:ln>
        </p:spPr>
      </p:pic>
      <p:cxnSp>
        <p:nvCxnSpPr>
          <p:cNvPr id="13" name="Straight Arrow Connector 12"/>
          <p:cNvCxnSpPr/>
          <p:nvPr/>
        </p:nvCxnSpPr>
        <p:spPr>
          <a:xfrm flipH="1" flipV="1">
            <a:off x="4373075" y="4659317"/>
            <a:ext cx="8527" cy="9089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descr="http://ecx.images-amazon.com/images/I/51NOs4Lc3EL.jpg"/>
          <p:cNvPicPr/>
          <p:nvPr/>
        </p:nvPicPr>
        <p:blipFill rotWithShape="1">
          <a:blip r:embed="rId4">
            <a:extLst>
              <a:ext uri="{28A0092B-C50C-407E-A947-70E740481C1C}">
                <a14:useLocalDpi xmlns:a14="http://schemas.microsoft.com/office/drawing/2010/main" val="0"/>
              </a:ext>
            </a:extLst>
          </a:blip>
          <a:srcRect b="6777"/>
          <a:stretch/>
        </p:blipFill>
        <p:spPr bwMode="auto">
          <a:xfrm>
            <a:off x="7513777" y="2509442"/>
            <a:ext cx="3697251" cy="3445047"/>
          </a:xfrm>
          <a:prstGeom prst="rect">
            <a:avLst/>
          </a:prstGeom>
          <a:noFill/>
          <a:ln>
            <a:noFill/>
          </a:ln>
        </p:spPr>
      </p:pic>
      <p:sp>
        <p:nvSpPr>
          <p:cNvPr id="11" name="Oval 10"/>
          <p:cNvSpPr/>
          <p:nvPr/>
        </p:nvSpPr>
        <p:spPr>
          <a:xfrm>
            <a:off x="3497576" y="4013649"/>
            <a:ext cx="1581525" cy="65134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8" name="Oval 17"/>
          <p:cNvSpPr/>
          <p:nvPr/>
        </p:nvSpPr>
        <p:spPr>
          <a:xfrm>
            <a:off x="7496377" y="2509442"/>
            <a:ext cx="1899407" cy="409108"/>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cxnSp>
        <p:nvCxnSpPr>
          <p:cNvPr id="24" name="Straight Arrow Connector 23"/>
          <p:cNvCxnSpPr/>
          <p:nvPr/>
        </p:nvCxnSpPr>
        <p:spPr>
          <a:xfrm flipH="1">
            <a:off x="8432709" y="2969967"/>
            <a:ext cx="13371" cy="2475516"/>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7462995" y="5562113"/>
            <a:ext cx="1899407" cy="369917"/>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extBox 1"/>
          <p:cNvSpPr txBox="1"/>
          <p:nvPr/>
        </p:nvSpPr>
        <p:spPr>
          <a:xfrm>
            <a:off x="3415862" y="2829070"/>
            <a:ext cx="1661481" cy="534240"/>
          </a:xfrm>
          <a:prstGeom prst="rect">
            <a:avLst/>
          </a:prstGeom>
          <a:solidFill>
            <a:srgbClr val="061E84"/>
          </a:solidFill>
        </p:spPr>
        <p:txBody>
          <a:bodyPr wrap="square" rtlCol="0">
            <a:spAutoFit/>
          </a:bodyPr>
          <a:lstStyle/>
          <a:p>
            <a:endParaRPr lang="en-US" dirty="0"/>
          </a:p>
        </p:txBody>
      </p:sp>
      <p:sp>
        <p:nvSpPr>
          <p:cNvPr id="16"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Breastmilk &amp; Infant Formula</a:t>
            </a:r>
          </a:p>
        </p:txBody>
      </p:sp>
      <p:sp>
        <p:nvSpPr>
          <p:cNvPr id="15" name="TextBox 14">
            <a:extLst>
              <a:ext uri="{FF2B5EF4-FFF2-40B4-BE49-F238E27FC236}">
                <a16:creationId xmlns:a16="http://schemas.microsoft.com/office/drawing/2014/main" id="{75C1AF76-250E-45E1-AD44-DD9871EEB20E}"/>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19314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8"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797" y="994272"/>
            <a:ext cx="4478720" cy="634831"/>
          </a:xfrm>
        </p:spPr>
        <p:txBody>
          <a:bodyPr>
            <a:noAutofit/>
          </a:bodyPr>
          <a:lstStyle/>
          <a:p>
            <a:r>
              <a:rPr lang="en-US" sz="3200" b="1" u="sng" dirty="0"/>
              <a:t>Serving Infant Formula</a:t>
            </a:r>
          </a:p>
        </p:txBody>
      </p:sp>
      <p:sp>
        <p:nvSpPr>
          <p:cNvPr id="3" name="Content Placeholder 2"/>
          <p:cNvSpPr>
            <a:spLocks noGrp="1"/>
          </p:cNvSpPr>
          <p:nvPr>
            <p:ph idx="1"/>
          </p:nvPr>
        </p:nvSpPr>
        <p:spPr>
          <a:xfrm>
            <a:off x="2142797" y="1629104"/>
            <a:ext cx="8745919" cy="4881220"/>
          </a:xfrm>
        </p:spPr>
        <p:txBody>
          <a:bodyPr>
            <a:normAutofit/>
          </a:bodyPr>
          <a:lstStyle/>
          <a:p>
            <a:r>
              <a:rPr lang="en-US" sz="3200" dirty="0"/>
              <a:t>Infants may not drink the entire serving of formula </a:t>
            </a:r>
          </a:p>
          <a:p>
            <a:pPr lvl="1"/>
            <a:r>
              <a:rPr lang="en-US" sz="2800" dirty="0"/>
              <a:t>Must still provide minimum serving size based on the infant's age</a:t>
            </a:r>
          </a:p>
          <a:p>
            <a:endParaRPr lang="en-US" sz="2000" dirty="0"/>
          </a:p>
          <a:p>
            <a:r>
              <a:rPr lang="en-US" sz="3200" dirty="0"/>
              <a:t>Formula used to prepare infant cereal </a:t>
            </a:r>
            <a:r>
              <a:rPr lang="en-US" sz="3200" u="sng" dirty="0"/>
              <a:t>does not count</a:t>
            </a:r>
            <a:r>
              <a:rPr lang="en-US" sz="3200" dirty="0"/>
              <a:t> toward the minimum requirement </a:t>
            </a:r>
          </a:p>
          <a:p>
            <a:endParaRPr lang="en-US" sz="2000" dirty="0"/>
          </a:p>
          <a:p>
            <a:r>
              <a:rPr lang="en-US" sz="3200" dirty="0"/>
              <a:t>Do </a:t>
            </a:r>
            <a:r>
              <a:rPr lang="en-US" sz="3200" b="1" dirty="0"/>
              <a:t>not</a:t>
            </a:r>
            <a:r>
              <a:rPr lang="en-US" sz="3200" dirty="0"/>
              <a:t> put infant cereal in a bottle</a:t>
            </a:r>
          </a:p>
          <a:p>
            <a:endParaRPr lang="en-US" dirty="0"/>
          </a:p>
          <a:p>
            <a:endParaRPr lang="en-US" dirty="0"/>
          </a:p>
        </p:txBody>
      </p:sp>
      <p:sp>
        <p:nvSpPr>
          <p:cNvPr id="7"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Breastmilk &amp; Infant Formula</a:t>
            </a:r>
          </a:p>
        </p:txBody>
      </p:sp>
      <p:sp>
        <p:nvSpPr>
          <p:cNvPr id="6" name="TextBox 5">
            <a:extLst>
              <a:ext uri="{FF2B5EF4-FFF2-40B4-BE49-F238E27FC236}">
                <a16:creationId xmlns:a16="http://schemas.microsoft.com/office/drawing/2014/main" id="{46B5C7A3-5B26-4AEA-904A-3704E77505D3}"/>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097459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90345" y="31531"/>
            <a:ext cx="7420304" cy="870883"/>
          </a:xfrm>
        </p:spPr>
        <p:txBody>
          <a:bodyPr/>
          <a:lstStyle/>
          <a:p>
            <a:r>
              <a:rPr lang="en-US" b="1" dirty="0"/>
              <a:t>Agenda</a:t>
            </a:r>
          </a:p>
        </p:txBody>
      </p:sp>
      <p:sp>
        <p:nvSpPr>
          <p:cNvPr id="6" name="Content Placeholder 5"/>
          <p:cNvSpPr>
            <a:spLocks noGrp="1"/>
          </p:cNvSpPr>
          <p:nvPr>
            <p:ph idx="1"/>
          </p:nvPr>
        </p:nvSpPr>
        <p:spPr>
          <a:xfrm>
            <a:off x="2890345" y="1152963"/>
            <a:ext cx="8915400" cy="4964058"/>
          </a:xfrm>
        </p:spPr>
        <p:txBody>
          <a:bodyPr>
            <a:normAutofit/>
          </a:bodyPr>
          <a:lstStyle/>
          <a:p>
            <a:r>
              <a:rPr lang="en-US" sz="4400" dirty="0">
                <a:solidFill>
                  <a:schemeClr val="bg2">
                    <a:lumMod val="65000"/>
                  </a:schemeClr>
                </a:solidFill>
              </a:rPr>
              <a:t>CACFP General Requirements</a:t>
            </a:r>
          </a:p>
          <a:p>
            <a:endParaRPr lang="en-US" sz="2200" dirty="0">
              <a:solidFill>
                <a:schemeClr val="bg2">
                  <a:lumMod val="65000"/>
                </a:schemeClr>
              </a:solidFill>
            </a:endParaRPr>
          </a:p>
          <a:p>
            <a:r>
              <a:rPr lang="en-US" sz="4400" dirty="0">
                <a:solidFill>
                  <a:schemeClr val="bg2">
                    <a:lumMod val="65000"/>
                  </a:schemeClr>
                </a:solidFill>
              </a:rPr>
              <a:t>Breastmilk &amp; Infant Formula</a:t>
            </a:r>
          </a:p>
          <a:p>
            <a:endParaRPr lang="en-US" sz="2200" dirty="0"/>
          </a:p>
          <a:p>
            <a:r>
              <a:rPr lang="en-US" sz="4400" dirty="0"/>
              <a:t>Solid Foods &amp; Developmental Readiness</a:t>
            </a:r>
          </a:p>
          <a:p>
            <a:endParaRPr lang="en-US" sz="2200" dirty="0"/>
          </a:p>
          <a:p>
            <a:r>
              <a:rPr lang="en-US" sz="4400" dirty="0">
                <a:solidFill>
                  <a:schemeClr val="bg2">
                    <a:lumMod val="65000"/>
                  </a:schemeClr>
                </a:solidFill>
              </a:rPr>
              <a:t>Infant CACFP Records</a:t>
            </a:r>
          </a:p>
          <a:p>
            <a:endParaRPr lang="en-US" sz="2200" dirty="0"/>
          </a:p>
          <a:p>
            <a:endParaRPr lang="en-US" dirty="0"/>
          </a:p>
          <a:p>
            <a:endParaRPr lang="en-US" dirty="0"/>
          </a:p>
        </p:txBody>
      </p:sp>
      <p:sp>
        <p:nvSpPr>
          <p:cNvPr id="7" name="TextBox 6">
            <a:extLst>
              <a:ext uri="{FF2B5EF4-FFF2-40B4-BE49-F238E27FC236}">
                <a16:creationId xmlns:a16="http://schemas.microsoft.com/office/drawing/2014/main" id="{DC778887-3711-4FF1-A249-56B31A0E0243}"/>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50575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778887-3711-4FF1-A249-56B31A0E0243}"/>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
        <p:nvSpPr>
          <p:cNvPr id="8" name="Title 4">
            <a:extLst>
              <a:ext uri="{FF2B5EF4-FFF2-40B4-BE49-F238E27FC236}">
                <a16:creationId xmlns:a16="http://schemas.microsoft.com/office/drawing/2014/main" id="{64AE5DA8-EC66-B208-054F-75E07B5272A5}"/>
              </a:ext>
            </a:extLst>
          </p:cNvPr>
          <p:cNvSpPr txBox="1">
            <a:spLocks/>
          </p:cNvSpPr>
          <p:nvPr/>
        </p:nvSpPr>
        <p:spPr>
          <a:xfrm>
            <a:off x="2858815" y="89063"/>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pic>
        <p:nvPicPr>
          <p:cNvPr id="10" name="Content Placeholder 9">
            <a:extLst>
              <a:ext uri="{FF2B5EF4-FFF2-40B4-BE49-F238E27FC236}">
                <a16:creationId xmlns:a16="http://schemas.microsoft.com/office/drawing/2014/main" id="{D8EAC701-3CB1-6FDD-5C01-8853632BB161}"/>
              </a:ext>
            </a:extLst>
          </p:cNvPr>
          <p:cNvPicPr>
            <a:picLocks noGrp="1" noChangeAspect="1"/>
          </p:cNvPicPr>
          <p:nvPr>
            <p:ph idx="1"/>
          </p:nvPr>
        </p:nvPicPr>
        <p:blipFill>
          <a:blip r:embed="rId3"/>
          <a:stretch>
            <a:fillRect/>
          </a:stretch>
        </p:blipFill>
        <p:spPr>
          <a:xfrm>
            <a:off x="2366835" y="816956"/>
            <a:ext cx="4353764" cy="5751170"/>
          </a:xfrm>
          <a:prstGeom prst="rect">
            <a:avLst/>
          </a:prstGeom>
          <a:ln w="19050">
            <a:solidFill>
              <a:schemeClr val="accent1">
                <a:lumMod val="60000"/>
                <a:lumOff val="40000"/>
              </a:schemeClr>
            </a:solidFill>
          </a:ln>
        </p:spPr>
      </p:pic>
      <p:sp>
        <p:nvSpPr>
          <p:cNvPr id="11" name="Rounded Rectangle 4">
            <a:extLst>
              <a:ext uri="{FF2B5EF4-FFF2-40B4-BE49-F238E27FC236}">
                <a16:creationId xmlns:a16="http://schemas.microsoft.com/office/drawing/2014/main" id="{ECC1D1E4-B03E-F60A-C759-CCE910C8F498}"/>
              </a:ext>
            </a:extLst>
          </p:cNvPr>
          <p:cNvSpPr/>
          <p:nvPr/>
        </p:nvSpPr>
        <p:spPr>
          <a:xfrm>
            <a:off x="4430598" y="1102936"/>
            <a:ext cx="2123397" cy="5335571"/>
          </a:xfrm>
          <a:prstGeom prst="roundRect">
            <a:avLst/>
          </a:prstGeom>
          <a:noFill/>
          <a:ln w="317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Rectangle 11">
            <a:extLst>
              <a:ext uri="{FF2B5EF4-FFF2-40B4-BE49-F238E27FC236}">
                <a16:creationId xmlns:a16="http://schemas.microsoft.com/office/drawing/2014/main" id="{F70DD45C-A162-D5A8-9163-BF4CB6604FE9}"/>
              </a:ext>
            </a:extLst>
          </p:cNvPr>
          <p:cNvSpPr/>
          <p:nvPr/>
        </p:nvSpPr>
        <p:spPr>
          <a:xfrm>
            <a:off x="6924868" y="984464"/>
            <a:ext cx="5123089" cy="1384995"/>
          </a:xfrm>
          <a:prstGeom prst="rect">
            <a:avLst/>
          </a:prstGeom>
        </p:spPr>
        <p:txBody>
          <a:bodyPr wrap="square">
            <a:spAutoFit/>
          </a:bodyPr>
          <a:lstStyle/>
          <a:p>
            <a:pPr lvl="0"/>
            <a:r>
              <a:rPr lang="en-US" sz="2800" dirty="0"/>
              <a:t>Once an infant shows signs of developmental readiness, </a:t>
            </a:r>
            <a:r>
              <a:rPr lang="en-US" sz="2800" b="1" dirty="0">
                <a:solidFill>
                  <a:schemeClr val="accent1"/>
                </a:solidFill>
              </a:rPr>
              <a:t>solid foods must be offered: </a:t>
            </a:r>
          </a:p>
        </p:txBody>
      </p:sp>
      <p:sp>
        <p:nvSpPr>
          <p:cNvPr id="13" name="Rectangle 12">
            <a:extLst>
              <a:ext uri="{FF2B5EF4-FFF2-40B4-BE49-F238E27FC236}">
                <a16:creationId xmlns:a16="http://schemas.microsoft.com/office/drawing/2014/main" id="{8A29F978-7C7B-3F01-1105-9A83BA68744C}"/>
              </a:ext>
            </a:extLst>
          </p:cNvPr>
          <p:cNvSpPr/>
          <p:nvPr/>
        </p:nvSpPr>
        <p:spPr>
          <a:xfrm>
            <a:off x="7328361" y="2470933"/>
            <a:ext cx="3133422" cy="523220"/>
          </a:xfrm>
          <a:prstGeom prst="rect">
            <a:avLst/>
          </a:prstGeom>
        </p:spPr>
        <p:txBody>
          <a:bodyPr wrap="none">
            <a:spAutoFit/>
          </a:bodyPr>
          <a:lstStyle/>
          <a:p>
            <a:r>
              <a:rPr lang="en-US" sz="2800" dirty="0"/>
              <a:t>Zero (0) ≠ Optional </a:t>
            </a:r>
          </a:p>
        </p:txBody>
      </p:sp>
      <p:sp>
        <p:nvSpPr>
          <p:cNvPr id="14" name="Rectangle 13">
            <a:extLst>
              <a:ext uri="{FF2B5EF4-FFF2-40B4-BE49-F238E27FC236}">
                <a16:creationId xmlns:a16="http://schemas.microsoft.com/office/drawing/2014/main" id="{4FB457B4-086C-5F7E-B2CE-E819EEBC2C7A}"/>
              </a:ext>
            </a:extLst>
          </p:cNvPr>
          <p:cNvSpPr/>
          <p:nvPr/>
        </p:nvSpPr>
        <p:spPr>
          <a:xfrm>
            <a:off x="6860337" y="3692541"/>
            <a:ext cx="4561114" cy="1384995"/>
          </a:xfrm>
          <a:prstGeom prst="rect">
            <a:avLst/>
          </a:prstGeom>
        </p:spPr>
        <p:txBody>
          <a:bodyPr wrap="square">
            <a:spAutoFit/>
          </a:bodyPr>
          <a:lstStyle/>
          <a:p>
            <a:pPr lvl="1"/>
            <a:r>
              <a:rPr lang="en-US" sz="2800" dirty="0"/>
              <a:t>Gradually introduce solid foods one at a time, over a few days</a:t>
            </a:r>
          </a:p>
        </p:txBody>
      </p:sp>
      <p:sp>
        <p:nvSpPr>
          <p:cNvPr id="16" name="Rectangle 15">
            <a:extLst>
              <a:ext uri="{FF2B5EF4-FFF2-40B4-BE49-F238E27FC236}">
                <a16:creationId xmlns:a16="http://schemas.microsoft.com/office/drawing/2014/main" id="{1D2AF365-9ADD-67BB-3FCA-17BC72CE5B29}"/>
              </a:ext>
            </a:extLst>
          </p:cNvPr>
          <p:cNvSpPr/>
          <p:nvPr/>
        </p:nvSpPr>
        <p:spPr>
          <a:xfrm>
            <a:off x="6860337" y="5795826"/>
            <a:ext cx="4937570" cy="523220"/>
          </a:xfrm>
          <a:prstGeom prst="rect">
            <a:avLst/>
          </a:prstGeom>
        </p:spPr>
        <p:txBody>
          <a:bodyPr wrap="none">
            <a:spAutoFit/>
          </a:bodyPr>
          <a:lstStyle/>
          <a:p>
            <a:pPr lvl="1"/>
            <a:r>
              <a:rPr lang="en-US" sz="2800" dirty="0"/>
              <a:t>Observe for allergic reactions</a:t>
            </a:r>
            <a:endParaRPr lang="en-US" sz="2000" dirty="0"/>
          </a:p>
        </p:txBody>
      </p:sp>
    </p:spTree>
    <p:extLst>
      <p:ext uri="{BB962C8B-B14F-4D97-AF65-F5344CB8AC3E}">
        <p14:creationId xmlns:p14="http://schemas.microsoft.com/office/powerpoint/2010/main" val="403947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5" name="Slide Number Placeholder 4">
            <a:extLst>
              <a:ext uri="{FF2B5EF4-FFF2-40B4-BE49-F238E27FC236}">
                <a16:creationId xmlns:a16="http://schemas.microsoft.com/office/drawing/2014/main" id="{F8DA18C3-98FA-44A9-8184-F3DA1C952F8A}"/>
              </a:ext>
            </a:extLst>
          </p:cNvPr>
          <p:cNvSpPr>
            <a:spLocks noGrp="1"/>
          </p:cNvSpPr>
          <p:nvPr>
            <p:ph type="sldNum" sz="quarter" idx="12"/>
          </p:nvPr>
        </p:nvSpPr>
        <p:spPr/>
        <p:txBody>
          <a:bodyPr/>
          <a:lstStyle/>
          <a:p>
            <a:fld id="{B61CCF71-788E-4C5C-AC0D-EDB0AD9B57B9}" type="slidenum">
              <a:rPr lang="en-US" smtClean="0">
                <a:solidFill>
                  <a:prstClr val="black">
                    <a:tint val="75000"/>
                  </a:prstClr>
                </a:solidFill>
              </a:rPr>
              <a:pPr/>
              <a:t>26</a:t>
            </a:fld>
            <a:endParaRPr lang="en-US" dirty="0">
              <a:solidFill>
                <a:prstClr val="black">
                  <a:tint val="75000"/>
                </a:prstClr>
              </a:solidFill>
            </a:endParaRPr>
          </a:p>
        </p:txBody>
      </p:sp>
      <p:sp>
        <p:nvSpPr>
          <p:cNvPr id="9" name="Content Placeholder 2">
            <a:extLst>
              <a:ext uri="{FF2B5EF4-FFF2-40B4-BE49-F238E27FC236}">
                <a16:creationId xmlns:a16="http://schemas.microsoft.com/office/drawing/2014/main" id="{DB89C596-DCB7-7F67-6F8A-2B83A50853AA}"/>
              </a:ext>
            </a:extLst>
          </p:cNvPr>
          <p:cNvSpPr txBox="1">
            <a:spLocks/>
          </p:cNvSpPr>
          <p:nvPr/>
        </p:nvSpPr>
        <p:spPr>
          <a:xfrm>
            <a:off x="6380528" y="1306160"/>
            <a:ext cx="5657502" cy="523275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200" u="sng" dirty="0"/>
              <a:t>Final Rule States: </a:t>
            </a:r>
          </a:p>
          <a:p>
            <a:pPr marL="0" indent="0">
              <a:buFont typeface="Arial"/>
              <a:buNone/>
            </a:pPr>
            <a:r>
              <a:rPr lang="en-US" sz="3200" dirty="0">
                <a:solidFill>
                  <a:srgbClr val="002B82"/>
                </a:solidFill>
                <a:latin typeface="Franklin Gothic Medium" panose="020B0603020102020204" pitchFamily="34" charset="0"/>
                <a:ea typeface="Tahoma" panose="020B0604030504040204" pitchFamily="34" charset="0"/>
                <a:cs typeface="Tahoma" panose="020B0604030504040204" pitchFamily="34" charset="0"/>
              </a:rPr>
              <a:t>“</a:t>
            </a:r>
            <a:r>
              <a:rPr lang="en-US" sz="3200" dirty="0"/>
              <a:t>Solid foods </a:t>
            </a:r>
            <a:r>
              <a:rPr lang="en-US" sz="3200" dirty="0">
                <a:solidFill>
                  <a:srgbClr val="FF0000"/>
                </a:solidFill>
                <a:latin typeface="Franklin Gothic Medium" panose="020B0603020102020204" pitchFamily="34" charset="0"/>
                <a:ea typeface="Tahoma" panose="020B0604030504040204" pitchFamily="34" charset="0"/>
                <a:cs typeface="Tahoma" panose="020B0604030504040204" pitchFamily="34" charset="0"/>
              </a:rPr>
              <a:t>are</a:t>
            </a:r>
            <a:r>
              <a:rPr lang="en-US" sz="3200" dirty="0">
                <a:solidFill>
                  <a:srgbClr val="002B82"/>
                </a:solidFill>
                <a:latin typeface="Franklin Gothic Medium" panose="020B0603020102020204" pitchFamily="34" charset="0"/>
                <a:ea typeface="Tahoma" panose="020B0604030504040204" pitchFamily="34" charset="0"/>
                <a:cs typeface="Tahoma" panose="020B0604030504040204" pitchFamily="34" charset="0"/>
              </a:rPr>
              <a:t> </a:t>
            </a:r>
            <a:r>
              <a:rPr lang="en-US" sz="3200" dirty="0"/>
              <a:t>introduced at 6 months of age …</a:t>
            </a:r>
          </a:p>
          <a:p>
            <a:pPr marL="0" indent="0">
              <a:buFont typeface="Arial"/>
              <a:buNone/>
            </a:pPr>
            <a:r>
              <a:rPr lang="en-US" sz="3200" dirty="0"/>
              <a:t>…with the flexibility to introduce foods …</a:t>
            </a:r>
          </a:p>
          <a:p>
            <a:pPr marL="0" indent="0">
              <a:buFont typeface="Arial"/>
              <a:buNone/>
            </a:pPr>
            <a:r>
              <a:rPr lang="en-US" sz="3200" dirty="0"/>
              <a:t>…before and after 6 months of age </a:t>
            </a:r>
            <a:r>
              <a:rPr lang="en-US" sz="3200" dirty="0">
                <a:solidFill>
                  <a:srgbClr val="FF0000"/>
                </a:solidFill>
                <a:latin typeface="Franklin Gothic Medium" panose="020B0603020102020204" pitchFamily="34" charset="0"/>
                <a:ea typeface="Tahoma" panose="020B0604030504040204" pitchFamily="34" charset="0"/>
                <a:cs typeface="Tahoma" panose="020B0604030504040204" pitchFamily="34" charset="0"/>
              </a:rPr>
              <a:t>when requested by parents.”</a:t>
            </a:r>
          </a:p>
          <a:p>
            <a:pPr marL="0" indent="0">
              <a:buFont typeface="Arial"/>
              <a:buNone/>
            </a:pPr>
            <a:endParaRPr lang="en-US" sz="2900" dirty="0">
              <a:solidFill>
                <a:srgbClr val="002B82"/>
              </a:solidFill>
              <a:latin typeface="Franklin Gothic Medium" panose="020B0603020102020204" pitchFamily="34" charset="0"/>
              <a:ea typeface="Tahoma" panose="020B0604030504040204" pitchFamily="34" charset="0"/>
              <a:cs typeface="Tahoma" panose="020B0604030504040204" pitchFamily="34" charset="0"/>
            </a:endParaRPr>
          </a:p>
          <a:p>
            <a:endParaRPr lang="en-US" sz="2400" dirty="0"/>
          </a:p>
        </p:txBody>
      </p:sp>
      <p:pic>
        <p:nvPicPr>
          <p:cNvPr id="10" name="Picture 9">
            <a:extLst>
              <a:ext uri="{FF2B5EF4-FFF2-40B4-BE49-F238E27FC236}">
                <a16:creationId xmlns:a16="http://schemas.microsoft.com/office/drawing/2014/main" id="{3BA4830B-7C27-43E4-966B-BC95127BC0B0}"/>
              </a:ext>
            </a:extLst>
          </p:cNvPr>
          <p:cNvPicPr>
            <a:picLocks noChangeAspect="1"/>
          </p:cNvPicPr>
          <p:nvPr/>
        </p:nvPicPr>
        <p:blipFill>
          <a:blip r:embed="rId3"/>
          <a:stretch>
            <a:fillRect/>
          </a:stretch>
        </p:blipFill>
        <p:spPr>
          <a:xfrm>
            <a:off x="1714605" y="1904213"/>
            <a:ext cx="4471039" cy="2978871"/>
          </a:xfrm>
          <a:prstGeom prst="rect">
            <a:avLst/>
          </a:prstGeom>
        </p:spPr>
      </p:pic>
    </p:spTree>
    <p:extLst>
      <p:ext uri="{BB962C8B-B14F-4D97-AF65-F5344CB8AC3E}">
        <p14:creationId xmlns:p14="http://schemas.microsoft.com/office/powerpoint/2010/main" val="630597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317" y="1169794"/>
            <a:ext cx="7532781" cy="492416"/>
          </a:xfrm>
        </p:spPr>
        <p:txBody>
          <a:bodyPr>
            <a:noAutofit/>
          </a:bodyPr>
          <a:lstStyle/>
          <a:p>
            <a:r>
              <a:rPr lang="en-US" sz="3200" b="1" dirty="0">
                <a:solidFill>
                  <a:srgbClr val="0B33DF"/>
                </a:solidFill>
                <a:latin typeface="+mn-lt"/>
                <a:ea typeface="+mn-ea"/>
                <a:cs typeface="+mn-cs"/>
              </a:rPr>
              <a:t>What are Infant Solids?</a:t>
            </a:r>
          </a:p>
        </p:txBody>
      </p:sp>
      <p:sp>
        <p:nvSpPr>
          <p:cNvPr id="8"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5" name="Content Placeholder 4"/>
          <p:cNvSpPr>
            <a:spLocks noGrp="1"/>
          </p:cNvSpPr>
          <p:nvPr>
            <p:ph sz="quarter" idx="4"/>
          </p:nvPr>
        </p:nvSpPr>
        <p:spPr>
          <a:xfrm>
            <a:off x="2354317" y="1828034"/>
            <a:ext cx="9097788" cy="3951288"/>
          </a:xfrm>
        </p:spPr>
        <p:txBody>
          <a:bodyPr>
            <a:normAutofit/>
          </a:bodyPr>
          <a:lstStyle/>
          <a:p>
            <a:pPr marL="0" indent="0">
              <a:buNone/>
            </a:pPr>
            <a:r>
              <a:rPr lang="en-US" sz="2800" u="sng" dirty="0"/>
              <a:t>Solid Foods are:</a:t>
            </a:r>
          </a:p>
          <a:p>
            <a:r>
              <a:rPr lang="en-US" sz="2800" dirty="0"/>
              <a:t>Commercially prepared baby foods (Gerber, Happy Baby Food, Gerber Graduates, Beech-nut, etc.)</a:t>
            </a:r>
          </a:p>
          <a:p>
            <a:endParaRPr lang="en-US" sz="2000" dirty="0"/>
          </a:p>
          <a:p>
            <a:r>
              <a:rPr lang="en-US" sz="2800" dirty="0"/>
              <a:t>Center prepared baby foods from table foods (Meats, Fruits, etc.) </a:t>
            </a:r>
          </a:p>
          <a:p>
            <a:endParaRPr lang="en-US" sz="2000" dirty="0"/>
          </a:p>
          <a:p>
            <a:r>
              <a:rPr lang="en-US" sz="2800" dirty="0"/>
              <a:t>Table Foods </a:t>
            </a:r>
          </a:p>
        </p:txBody>
      </p:sp>
      <p:pic>
        <p:nvPicPr>
          <p:cNvPr id="9" name="Picture 8" descr="baby food jar | The DIY Momm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707" y="4322293"/>
            <a:ext cx="3594537" cy="2399183"/>
          </a:xfrm>
          <a:prstGeom prst="rect">
            <a:avLst/>
          </a:prstGeom>
        </p:spPr>
      </p:pic>
      <p:sp>
        <p:nvSpPr>
          <p:cNvPr id="4" name="Slide Number Placeholder 3">
            <a:extLst>
              <a:ext uri="{FF2B5EF4-FFF2-40B4-BE49-F238E27FC236}">
                <a16:creationId xmlns:a16="http://schemas.microsoft.com/office/drawing/2014/main" id="{C9BA60C2-B484-423F-A96A-7E6ED95005B1}"/>
              </a:ext>
            </a:extLst>
          </p:cNvPr>
          <p:cNvSpPr>
            <a:spLocks noGrp="1"/>
          </p:cNvSpPr>
          <p:nvPr>
            <p:ph type="sldNum" sz="quarter" idx="12"/>
          </p:nvPr>
        </p:nvSpPr>
        <p:spPr/>
        <p:txBody>
          <a:bodyPr/>
          <a:lstStyle/>
          <a:p>
            <a:fld id="{B61CCF71-788E-4C5C-AC0D-EDB0AD9B57B9}"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34791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826" y="2081189"/>
            <a:ext cx="8145517" cy="1902303"/>
          </a:xfrm>
        </p:spPr>
        <p:txBody>
          <a:bodyPr>
            <a:noAutofit/>
          </a:bodyPr>
          <a:lstStyle/>
          <a:p>
            <a:pPr lvl="1"/>
            <a:r>
              <a:rPr lang="en-US" sz="2800" dirty="0">
                <a:latin typeface="+mn-lt"/>
              </a:rPr>
              <a:t>	* </a:t>
            </a:r>
            <a:r>
              <a:rPr lang="en-US" sz="3200" kern="1200" dirty="0">
                <a:solidFill>
                  <a:schemeClr val="tx1"/>
                </a:solidFill>
                <a:latin typeface="+mn-lt"/>
                <a:ea typeface="+mn-ea"/>
                <a:cs typeface="+mn-cs"/>
              </a:rPr>
              <a:t>Puree</a:t>
            </a:r>
            <a:r>
              <a:rPr lang="en-US" sz="2800" dirty="0">
                <a:latin typeface="+mn-lt"/>
              </a:rPr>
              <a:t>, </a:t>
            </a:r>
            <a:r>
              <a:rPr lang="en-US" sz="3200" kern="1200" dirty="0">
                <a:solidFill>
                  <a:schemeClr val="tx1"/>
                </a:solidFill>
                <a:latin typeface="+mn-lt"/>
                <a:ea typeface="+mn-ea"/>
                <a:cs typeface="+mn-cs"/>
              </a:rPr>
              <a:t>Mashed</a:t>
            </a:r>
            <a:r>
              <a:rPr lang="en-US" sz="2800" dirty="0">
                <a:latin typeface="+mn-lt"/>
              </a:rPr>
              <a:t>, </a:t>
            </a:r>
            <a:r>
              <a:rPr lang="en-US" sz="3200" kern="1200" dirty="0">
                <a:solidFill>
                  <a:schemeClr val="tx1"/>
                </a:solidFill>
                <a:latin typeface="+mn-lt"/>
                <a:ea typeface="+mn-ea"/>
                <a:cs typeface="+mn-cs"/>
              </a:rPr>
              <a:t>Ground</a:t>
            </a:r>
            <a:br>
              <a:rPr lang="en-US" sz="2800" dirty="0">
                <a:latin typeface="+mn-lt"/>
              </a:rPr>
            </a:br>
            <a:br>
              <a:rPr lang="en-US" sz="2800" dirty="0">
                <a:latin typeface="+mn-lt"/>
              </a:rPr>
            </a:br>
            <a:r>
              <a:rPr lang="en-US" sz="2800" dirty="0">
                <a:latin typeface="+mn-lt"/>
              </a:rPr>
              <a:t>	* </a:t>
            </a:r>
            <a:r>
              <a:rPr lang="en-US" sz="3200" kern="1200" dirty="0">
                <a:solidFill>
                  <a:schemeClr val="tx1"/>
                </a:solidFill>
                <a:latin typeface="+mn-lt"/>
                <a:ea typeface="+mn-ea"/>
                <a:cs typeface="+mn-cs"/>
              </a:rPr>
              <a:t>Diced</a:t>
            </a:r>
            <a:r>
              <a:rPr lang="en-US" sz="2800" dirty="0">
                <a:latin typeface="+mn-lt"/>
              </a:rPr>
              <a:t>, </a:t>
            </a:r>
            <a:r>
              <a:rPr lang="en-US" sz="3200" kern="1200" dirty="0">
                <a:solidFill>
                  <a:schemeClr val="tx1"/>
                </a:solidFill>
                <a:latin typeface="+mn-lt"/>
                <a:ea typeface="+mn-ea"/>
                <a:cs typeface="+mn-cs"/>
              </a:rPr>
              <a:t>Small</a:t>
            </a:r>
            <a:r>
              <a:rPr lang="en-US" sz="2800" dirty="0">
                <a:latin typeface="+mn-lt"/>
              </a:rPr>
              <a:t> </a:t>
            </a:r>
            <a:r>
              <a:rPr lang="en-US" sz="3200" kern="1200" dirty="0">
                <a:solidFill>
                  <a:schemeClr val="tx1"/>
                </a:solidFill>
                <a:latin typeface="+mn-lt"/>
                <a:ea typeface="+mn-ea"/>
                <a:cs typeface="+mn-cs"/>
              </a:rPr>
              <a:t>bite-size pieces less ½ inch </a:t>
            </a:r>
          </a:p>
        </p:txBody>
      </p:sp>
      <p:sp>
        <p:nvSpPr>
          <p:cNvPr id="8"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3" name="Rectangle 2"/>
          <p:cNvSpPr/>
          <p:nvPr/>
        </p:nvSpPr>
        <p:spPr>
          <a:xfrm>
            <a:off x="2259723" y="1003971"/>
            <a:ext cx="8502869" cy="1077218"/>
          </a:xfrm>
          <a:prstGeom prst="rect">
            <a:avLst/>
          </a:prstGeom>
        </p:spPr>
        <p:txBody>
          <a:bodyPr wrap="square">
            <a:spAutoFit/>
          </a:bodyPr>
          <a:lstStyle/>
          <a:p>
            <a:r>
              <a:rPr lang="en-US" sz="3200" dirty="0"/>
              <a:t>Food texture should be appropriate for the infant you are feeding: </a:t>
            </a:r>
          </a:p>
        </p:txBody>
      </p:sp>
      <p:pic>
        <p:nvPicPr>
          <p:cNvPr id="7" name="Picture 6" descr="Mommy and Baby food: October 20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421" y="3983492"/>
            <a:ext cx="4220031" cy="2524106"/>
          </a:xfrm>
          <a:prstGeom prst="rect">
            <a:avLst/>
          </a:prstGeom>
          <a:ln>
            <a:noFill/>
          </a:ln>
          <a:effectLst>
            <a:outerShdw blurRad="190500" algn="tl" rotWithShape="0">
              <a:srgbClr val="000000">
                <a:alpha val="70000"/>
              </a:srgbClr>
            </a:outerShdw>
          </a:effectLst>
        </p:spPr>
      </p:pic>
      <p:sp>
        <p:nvSpPr>
          <p:cNvPr id="5" name="Slide Number Placeholder 4">
            <a:extLst>
              <a:ext uri="{FF2B5EF4-FFF2-40B4-BE49-F238E27FC236}">
                <a16:creationId xmlns:a16="http://schemas.microsoft.com/office/drawing/2014/main" id="{F8DA18C3-98FA-44A9-8184-F3DA1C952F8A}"/>
              </a:ext>
            </a:extLst>
          </p:cNvPr>
          <p:cNvSpPr>
            <a:spLocks noGrp="1"/>
          </p:cNvSpPr>
          <p:nvPr>
            <p:ph type="sldNum" sz="quarter" idx="12"/>
          </p:nvPr>
        </p:nvSpPr>
        <p:spPr/>
        <p:txBody>
          <a:bodyPr/>
          <a:lstStyle/>
          <a:p>
            <a:fld id="{B61CCF71-788E-4C5C-AC0D-EDB0AD9B57B9}"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117436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159" y="954774"/>
            <a:ext cx="5978400" cy="695350"/>
          </a:xfrm>
        </p:spPr>
        <p:txBody>
          <a:bodyPr>
            <a:normAutofit/>
          </a:bodyPr>
          <a:lstStyle/>
          <a:p>
            <a:r>
              <a:rPr lang="en-US" sz="3200" b="1" u="sng" dirty="0"/>
              <a:t>Iron-Fortified Infant Cereals </a:t>
            </a:r>
          </a:p>
        </p:txBody>
      </p:sp>
      <p:sp>
        <p:nvSpPr>
          <p:cNvPr id="3" name="Content Placeholder 2"/>
          <p:cNvSpPr>
            <a:spLocks noGrp="1"/>
          </p:cNvSpPr>
          <p:nvPr>
            <p:ph idx="1"/>
          </p:nvPr>
        </p:nvSpPr>
        <p:spPr>
          <a:xfrm>
            <a:off x="2209160" y="1492470"/>
            <a:ext cx="9373240" cy="5111082"/>
          </a:xfrm>
        </p:spPr>
        <p:txBody>
          <a:bodyPr>
            <a:normAutofit/>
          </a:bodyPr>
          <a:lstStyle/>
          <a:p>
            <a:r>
              <a:rPr lang="en-US" dirty="0"/>
              <a:t>Iron-fortified infant cereals are often the first solid foods: </a:t>
            </a:r>
          </a:p>
          <a:p>
            <a:pPr lvl="1"/>
            <a:r>
              <a:rPr lang="en-US" sz="2800" dirty="0"/>
              <a:t>Often easiest to digest </a:t>
            </a:r>
          </a:p>
          <a:p>
            <a:pPr lvl="1"/>
            <a:r>
              <a:rPr lang="en-US" sz="2800" dirty="0"/>
              <a:t>Least likely to cause an allergic reaction </a:t>
            </a:r>
          </a:p>
          <a:p>
            <a:pPr lvl="1"/>
            <a:r>
              <a:rPr lang="en-US" sz="2800" dirty="0"/>
              <a:t>Added source Iron</a:t>
            </a:r>
          </a:p>
          <a:p>
            <a:endParaRPr lang="en-US" sz="2000" dirty="0"/>
          </a:p>
          <a:p>
            <a:r>
              <a:rPr lang="en-US" dirty="0"/>
              <a:t>Serve at meals &amp; snacks when infants are developmentally ready </a:t>
            </a:r>
          </a:p>
          <a:p>
            <a:endParaRPr lang="en-US" sz="2000" dirty="0"/>
          </a:p>
          <a:p>
            <a:r>
              <a:rPr lang="en-US" dirty="0"/>
              <a:t>Minimum serving size: </a:t>
            </a:r>
            <a:r>
              <a:rPr lang="en-US" b="1" dirty="0"/>
              <a:t>0 - ½ oz eq</a:t>
            </a:r>
          </a:p>
          <a:p>
            <a:pPr marL="0" indent="0">
              <a:buNone/>
            </a:pPr>
            <a:r>
              <a:rPr lang="en-US" b="1" dirty="0"/>
              <a:t>	(approximately - 4 Tbsp)</a:t>
            </a:r>
          </a:p>
          <a:p>
            <a:endParaRPr lang="en-US" dirty="0"/>
          </a:p>
          <a:p>
            <a:pPr marL="0" indent="0">
              <a:buNone/>
            </a:pPr>
            <a:endParaRPr lang="en-US" dirty="0"/>
          </a:p>
        </p:txBody>
      </p:sp>
      <p:sp>
        <p:nvSpPr>
          <p:cNvPr id="6"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7" name="TextBox 6">
            <a:extLst>
              <a:ext uri="{FF2B5EF4-FFF2-40B4-BE49-F238E27FC236}">
                <a16:creationId xmlns:a16="http://schemas.microsoft.com/office/drawing/2014/main" id="{97D6A2FC-8227-45BC-ACB6-71B5ED2E467B}"/>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970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childTnLst>
                          </p:cTn>
                        </p:par>
                        <p:par>
                          <p:cTn id="29" fill="hold">
                            <p:stCondLst>
                              <p:cond delay="1000"/>
                            </p:stCondLst>
                            <p:childTnLst>
                              <p:par>
                                <p:cTn id="30" presetID="31" presetClass="entr" presetSubtype="0"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5" dur="1000"/>
                                        <p:tgtEl>
                                          <p:spTgt spid="3">
                                            <p:txEl>
                                              <p:pRg st="5" end="5"/>
                                            </p:txEl>
                                          </p:spTgt>
                                        </p:tgtEl>
                                      </p:cBhvr>
                                    </p:animEffect>
                                  </p:childTnLst>
                                </p:cTn>
                              </p:par>
                            </p:childTnLst>
                          </p:cTn>
                        </p:par>
                        <p:par>
                          <p:cTn id="36" fill="hold">
                            <p:stCondLst>
                              <p:cond delay="2000"/>
                            </p:stCondLst>
                            <p:childTnLst>
                              <p:par>
                                <p:cTn id="37" presetID="31"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p:cTn id="3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7" end="7"/>
                                            </p:tx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p:cTn id="45"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90345" y="31531"/>
            <a:ext cx="7420304" cy="870883"/>
          </a:xfrm>
        </p:spPr>
        <p:txBody>
          <a:bodyPr/>
          <a:lstStyle/>
          <a:p>
            <a:r>
              <a:rPr lang="en-US" b="1" dirty="0"/>
              <a:t>Agenda</a:t>
            </a:r>
          </a:p>
        </p:txBody>
      </p:sp>
      <p:sp>
        <p:nvSpPr>
          <p:cNvPr id="6" name="Content Placeholder 5"/>
          <p:cNvSpPr>
            <a:spLocks noGrp="1"/>
          </p:cNvSpPr>
          <p:nvPr>
            <p:ph idx="1"/>
          </p:nvPr>
        </p:nvSpPr>
        <p:spPr>
          <a:xfrm>
            <a:off x="2890345" y="1152963"/>
            <a:ext cx="8915400" cy="4964058"/>
          </a:xfrm>
        </p:spPr>
        <p:txBody>
          <a:bodyPr>
            <a:normAutofit/>
          </a:bodyPr>
          <a:lstStyle/>
          <a:p>
            <a:r>
              <a:rPr lang="en-US" sz="4400" dirty="0"/>
              <a:t>CACFP General Requirements</a:t>
            </a:r>
          </a:p>
          <a:p>
            <a:endParaRPr lang="en-US" sz="2200" dirty="0"/>
          </a:p>
          <a:p>
            <a:r>
              <a:rPr lang="en-US" sz="4400" dirty="0">
                <a:solidFill>
                  <a:schemeClr val="bg2">
                    <a:lumMod val="65000"/>
                  </a:schemeClr>
                </a:solidFill>
              </a:rPr>
              <a:t>Breastmilk &amp; Infant Formula</a:t>
            </a:r>
          </a:p>
          <a:p>
            <a:endParaRPr lang="en-US" sz="2200" dirty="0">
              <a:solidFill>
                <a:schemeClr val="bg2">
                  <a:lumMod val="65000"/>
                </a:schemeClr>
              </a:solidFill>
            </a:endParaRPr>
          </a:p>
          <a:p>
            <a:r>
              <a:rPr lang="en-US" sz="4400" dirty="0">
                <a:solidFill>
                  <a:schemeClr val="bg2">
                    <a:lumMod val="65000"/>
                  </a:schemeClr>
                </a:solidFill>
              </a:rPr>
              <a:t>Solid Foods &amp; Developmental Readiness</a:t>
            </a:r>
          </a:p>
          <a:p>
            <a:endParaRPr lang="en-US" sz="2200" dirty="0">
              <a:solidFill>
                <a:schemeClr val="bg2">
                  <a:lumMod val="65000"/>
                </a:schemeClr>
              </a:solidFill>
            </a:endParaRPr>
          </a:p>
          <a:p>
            <a:r>
              <a:rPr lang="en-US" sz="4400" dirty="0">
                <a:solidFill>
                  <a:schemeClr val="bg2">
                    <a:lumMod val="65000"/>
                  </a:schemeClr>
                </a:solidFill>
              </a:rPr>
              <a:t>Infant CACFP Records</a:t>
            </a:r>
          </a:p>
          <a:p>
            <a:endParaRPr lang="en-US" sz="2200" dirty="0"/>
          </a:p>
          <a:p>
            <a:endParaRPr lang="en-US" dirty="0"/>
          </a:p>
          <a:p>
            <a:endParaRPr lang="en-US" dirty="0"/>
          </a:p>
        </p:txBody>
      </p:sp>
      <p:sp>
        <p:nvSpPr>
          <p:cNvPr id="7" name="TextBox 6">
            <a:extLst>
              <a:ext uri="{FF2B5EF4-FFF2-40B4-BE49-F238E27FC236}">
                <a16:creationId xmlns:a16="http://schemas.microsoft.com/office/drawing/2014/main" id="{866C2A88-6776-465A-97A2-96051AF0BCA3}"/>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1853253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941" y="985999"/>
            <a:ext cx="8315679" cy="672084"/>
          </a:xfrm>
        </p:spPr>
        <p:txBody>
          <a:bodyPr>
            <a:normAutofit/>
          </a:bodyPr>
          <a:lstStyle/>
          <a:p>
            <a:r>
              <a:rPr lang="en-US" sz="3200" b="1" u="sng" dirty="0"/>
              <a:t>Iron Fortified Infant Cereal</a:t>
            </a:r>
          </a:p>
        </p:txBody>
      </p:sp>
      <p:sp>
        <p:nvSpPr>
          <p:cNvPr id="8" name="Content Placeholder 7"/>
          <p:cNvSpPr>
            <a:spLocks noGrp="1"/>
          </p:cNvSpPr>
          <p:nvPr>
            <p:ph idx="1"/>
          </p:nvPr>
        </p:nvSpPr>
        <p:spPr>
          <a:xfrm>
            <a:off x="2040988" y="1097405"/>
            <a:ext cx="10151011" cy="4977901"/>
          </a:xfrm>
          <a:prstGeom prst="rect">
            <a:avLst/>
          </a:prstGeom>
        </p:spPr>
        <p:txBody>
          <a:bodyPr wrap="square">
            <a:spAutoFit/>
          </a:bodyPr>
          <a:lstStyle/>
          <a:p>
            <a:pPr marL="0" indent="0">
              <a:buNone/>
            </a:pPr>
            <a:endParaRPr lang="en-US" b="1" dirty="0">
              <a:solidFill>
                <a:srgbClr val="0B33DF"/>
              </a:solidFill>
            </a:endParaRPr>
          </a:p>
          <a:p>
            <a:pPr marL="0" indent="0">
              <a:buNone/>
            </a:pPr>
            <a:r>
              <a:rPr lang="en-US" b="1" dirty="0">
                <a:solidFill>
                  <a:srgbClr val="0B33DF"/>
                </a:solidFill>
              </a:rPr>
              <a:t>			</a:t>
            </a:r>
          </a:p>
          <a:p>
            <a:pPr marL="0" indent="0">
              <a:buNone/>
            </a:pPr>
            <a:endParaRPr lang="en-US" sz="1800" dirty="0"/>
          </a:p>
          <a:p>
            <a:endParaRPr lang="en-US" sz="1800" dirty="0"/>
          </a:p>
          <a:p>
            <a:endParaRPr lang="en-US" sz="1800" dirty="0"/>
          </a:p>
          <a:p>
            <a:endParaRPr lang="en-US" sz="1800" dirty="0"/>
          </a:p>
          <a:p>
            <a:endParaRPr lang="en-US" sz="1800" dirty="0"/>
          </a:p>
          <a:p>
            <a:pPr lvl="1"/>
            <a:endParaRPr lang="en-US" sz="1651" dirty="0"/>
          </a:p>
          <a:p>
            <a:pPr marL="0" indent="0">
              <a:buNone/>
            </a:pPr>
            <a:endParaRPr lang="en-US" sz="1800" dirty="0"/>
          </a:p>
          <a:p>
            <a:pPr marL="0" indent="0">
              <a:buNone/>
            </a:pPr>
            <a:endParaRPr lang="en-US" sz="1351" b="1" dirty="0">
              <a:solidFill>
                <a:schemeClr val="accent2">
                  <a:lumMod val="50000"/>
                </a:schemeClr>
              </a:solidFill>
            </a:endParaRPr>
          </a:p>
          <a:p>
            <a:pPr marL="1666833" indent="-1666833" algn="ctr">
              <a:buNone/>
            </a:pPr>
            <a:r>
              <a:rPr lang="en-US" sz="1351" b="1" dirty="0">
                <a:solidFill>
                  <a:schemeClr val="accent2">
                    <a:lumMod val="50000"/>
                  </a:schemeClr>
                </a:solidFill>
              </a:rPr>
              <a:t>	</a:t>
            </a:r>
          </a:p>
          <a:p>
            <a:pPr marL="1666833" indent="-1666833">
              <a:buNone/>
            </a:pPr>
            <a:r>
              <a:rPr lang="en-US" sz="2400" b="1" dirty="0">
                <a:solidFill>
                  <a:srgbClr val="FF0000"/>
                </a:solidFill>
              </a:rPr>
              <a:t>Note: </a:t>
            </a:r>
            <a:r>
              <a:rPr lang="en-US" sz="2400" b="1" dirty="0">
                <a:solidFill>
                  <a:srgbClr val="0B33DF"/>
                </a:solidFill>
              </a:rPr>
              <a:t>Commercially prepared infant cereals (in a jar), regular or instant cereal, and cereals containing fruit are not creditable for infants</a:t>
            </a:r>
            <a:r>
              <a:rPr lang="en-US" sz="2400" b="1" dirty="0">
                <a:solidFill>
                  <a:schemeClr val="accent2">
                    <a:lumMod val="50000"/>
                  </a:schemeClr>
                </a:solidFill>
              </a:rPr>
              <a:t>.</a:t>
            </a:r>
          </a:p>
        </p:txBody>
      </p:sp>
      <p:pic>
        <p:nvPicPr>
          <p:cNvPr id="9" name="Picture 8" descr="http://www.poukouhalalfood.com/assets/images/gerbersinglegrainricecerealbabyfood16oz.jpg"/>
          <p:cNvPicPr/>
          <p:nvPr/>
        </p:nvPicPr>
        <p:blipFill rotWithShape="1">
          <a:blip r:embed="rId3">
            <a:extLst>
              <a:ext uri="{28A0092B-C50C-407E-A947-70E740481C1C}">
                <a14:useLocalDpi xmlns:a14="http://schemas.microsoft.com/office/drawing/2010/main" val="0"/>
              </a:ext>
            </a:extLst>
          </a:blip>
          <a:srcRect l="21400" r="21622" b="-2516"/>
          <a:stretch/>
        </p:blipFill>
        <p:spPr bwMode="auto">
          <a:xfrm>
            <a:off x="2040988" y="1860769"/>
            <a:ext cx="2127278" cy="3473231"/>
          </a:xfrm>
          <a:prstGeom prst="rect">
            <a:avLst/>
          </a:prstGeom>
          <a:noFill/>
          <a:ln>
            <a:noFill/>
          </a:ln>
          <a:extLst>
            <a:ext uri="{53640926-AAD7-44D8-BBD7-CCE9431645EC}">
              <a14:shadowObscured xmlns:a14="http://schemas.microsoft.com/office/drawing/2010/main"/>
            </a:ext>
          </a:extLst>
        </p:spPr>
      </p:pic>
      <p:sp>
        <p:nvSpPr>
          <p:cNvPr id="12" name="Rectangle 2"/>
          <p:cNvSpPr txBox="1">
            <a:spLocks noChangeArrowheads="1"/>
          </p:cNvSpPr>
          <p:nvPr/>
        </p:nvSpPr>
        <p:spPr>
          <a:xfrm>
            <a:off x="3181350" y="3714750"/>
            <a:ext cx="6000751" cy="514351"/>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endParaRPr lang="en-US" altLang="en-US" sz="1800" dirty="0"/>
          </a:p>
        </p:txBody>
      </p:sp>
      <p:sp>
        <p:nvSpPr>
          <p:cNvPr id="13" name="Rectangle 2"/>
          <p:cNvSpPr txBox="1">
            <a:spLocks noChangeArrowheads="1"/>
          </p:cNvSpPr>
          <p:nvPr/>
        </p:nvSpPr>
        <p:spPr>
          <a:xfrm>
            <a:off x="2681289" y="3200401"/>
            <a:ext cx="6000751" cy="514351"/>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altLang="en-US" sz="1800" dirty="0"/>
              <a:t>  </a:t>
            </a:r>
          </a:p>
        </p:txBody>
      </p:sp>
      <p:sp>
        <p:nvSpPr>
          <p:cNvPr id="14" name="TextBox 13"/>
          <p:cNvSpPr txBox="1"/>
          <p:nvPr/>
        </p:nvSpPr>
        <p:spPr>
          <a:xfrm>
            <a:off x="5867403" y="3457576"/>
            <a:ext cx="184731" cy="300210"/>
          </a:xfrm>
          <a:prstGeom prst="rect">
            <a:avLst/>
          </a:prstGeom>
          <a:noFill/>
        </p:spPr>
        <p:txBody>
          <a:bodyPr wrap="none" rtlCol="0">
            <a:spAutoFit/>
          </a:bodyPr>
          <a:lstStyle/>
          <a:p>
            <a:endParaRPr lang="en-US" sz="1351" dirty="0"/>
          </a:p>
        </p:txBody>
      </p:sp>
      <p:sp>
        <p:nvSpPr>
          <p:cNvPr id="15" name="TextBox 14"/>
          <p:cNvSpPr txBox="1"/>
          <p:nvPr/>
        </p:nvSpPr>
        <p:spPr>
          <a:xfrm>
            <a:off x="-1200150" y="4572000"/>
            <a:ext cx="184731" cy="300210"/>
          </a:xfrm>
          <a:prstGeom prst="rect">
            <a:avLst/>
          </a:prstGeom>
          <a:noFill/>
        </p:spPr>
        <p:txBody>
          <a:bodyPr wrap="none" rtlCol="0">
            <a:spAutoFit/>
          </a:bodyPr>
          <a:lstStyle/>
          <a:p>
            <a:endParaRPr lang="en-US" sz="1351" dirty="0"/>
          </a:p>
        </p:txBody>
      </p:sp>
      <p:sp>
        <p:nvSpPr>
          <p:cNvPr id="16" name="TextBox 15"/>
          <p:cNvSpPr txBox="1"/>
          <p:nvPr/>
        </p:nvSpPr>
        <p:spPr>
          <a:xfrm>
            <a:off x="-1085850" y="4686300"/>
            <a:ext cx="184731" cy="300210"/>
          </a:xfrm>
          <a:prstGeom prst="rect">
            <a:avLst/>
          </a:prstGeom>
          <a:noFill/>
        </p:spPr>
        <p:txBody>
          <a:bodyPr wrap="none" rtlCol="0">
            <a:spAutoFit/>
          </a:bodyPr>
          <a:lstStyle/>
          <a:p>
            <a:endParaRPr lang="en-US" sz="1351" dirty="0"/>
          </a:p>
        </p:txBody>
      </p:sp>
      <p:sp>
        <p:nvSpPr>
          <p:cNvPr id="17" name="TextBox 16"/>
          <p:cNvSpPr txBox="1"/>
          <p:nvPr/>
        </p:nvSpPr>
        <p:spPr>
          <a:xfrm>
            <a:off x="-971550" y="4800600"/>
            <a:ext cx="184731" cy="300210"/>
          </a:xfrm>
          <a:prstGeom prst="rect">
            <a:avLst/>
          </a:prstGeom>
          <a:noFill/>
        </p:spPr>
        <p:txBody>
          <a:bodyPr wrap="none" rtlCol="0">
            <a:spAutoFit/>
          </a:bodyPr>
          <a:lstStyle/>
          <a:p>
            <a:endParaRPr lang="en-US" sz="1351" dirty="0"/>
          </a:p>
        </p:txBody>
      </p:sp>
      <p:sp>
        <p:nvSpPr>
          <p:cNvPr id="18" name="TextBox 17"/>
          <p:cNvSpPr txBox="1"/>
          <p:nvPr/>
        </p:nvSpPr>
        <p:spPr>
          <a:xfrm>
            <a:off x="5132869" y="2307852"/>
            <a:ext cx="2726617" cy="954107"/>
          </a:xfrm>
          <a:prstGeom prst="rect">
            <a:avLst/>
          </a:prstGeom>
          <a:noFill/>
        </p:spPr>
        <p:txBody>
          <a:bodyPr wrap="square" rtlCol="0">
            <a:spAutoFit/>
          </a:bodyPr>
          <a:lstStyle/>
          <a:p>
            <a:r>
              <a:rPr lang="en-US" sz="2800" dirty="0">
                <a:latin typeface="+mj-lt"/>
              </a:rPr>
              <a:t>Must be labeled</a:t>
            </a:r>
          </a:p>
          <a:p>
            <a:r>
              <a:rPr lang="en-US" sz="2800" dirty="0">
                <a:latin typeface="+mj-lt"/>
              </a:rPr>
              <a:t> "iron rich" </a:t>
            </a:r>
          </a:p>
        </p:txBody>
      </p:sp>
      <p:sp>
        <p:nvSpPr>
          <p:cNvPr id="19" name="TextBox 18"/>
          <p:cNvSpPr txBox="1"/>
          <p:nvPr/>
        </p:nvSpPr>
        <p:spPr>
          <a:xfrm>
            <a:off x="4668328" y="3872075"/>
            <a:ext cx="3574698" cy="1384995"/>
          </a:xfrm>
          <a:prstGeom prst="rect">
            <a:avLst/>
          </a:prstGeom>
          <a:noFill/>
        </p:spPr>
        <p:txBody>
          <a:bodyPr wrap="square" rtlCol="0">
            <a:spAutoFit/>
          </a:bodyPr>
          <a:lstStyle/>
          <a:p>
            <a:r>
              <a:rPr lang="en-US" sz="2800" dirty="0">
                <a:latin typeface="+mj-lt"/>
              </a:rPr>
              <a:t>Nutrition facts label must indicate it is at least 45% daily value </a:t>
            </a:r>
          </a:p>
        </p:txBody>
      </p:sp>
      <p:cxnSp>
        <p:nvCxnSpPr>
          <p:cNvPr id="22" name="Straight Arrow Connector 21"/>
          <p:cNvCxnSpPr/>
          <p:nvPr/>
        </p:nvCxnSpPr>
        <p:spPr>
          <a:xfrm flipH="1">
            <a:off x="4208301" y="2686052"/>
            <a:ext cx="718779" cy="4809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40" descr="http://images.iherb.com/l/GBR-07005-2.jpg"/>
          <p:cNvPicPr/>
          <p:nvPr/>
        </p:nvPicPr>
        <p:blipFill rotWithShape="1">
          <a:blip r:embed="rId4" cstate="print">
            <a:extLst>
              <a:ext uri="{28A0092B-C50C-407E-A947-70E740481C1C}">
                <a14:useLocalDpi xmlns:a14="http://schemas.microsoft.com/office/drawing/2010/main" val="0"/>
              </a:ext>
            </a:extLst>
          </a:blip>
          <a:srcRect l="29082" r="31377" b="18333"/>
          <a:stretch/>
        </p:blipFill>
        <p:spPr bwMode="auto">
          <a:xfrm>
            <a:off x="8531214" y="1610519"/>
            <a:ext cx="2408468" cy="3484593"/>
          </a:xfrm>
          <a:prstGeom prst="rect">
            <a:avLst/>
          </a:prstGeom>
          <a:noFill/>
          <a:ln>
            <a:noFill/>
          </a:ln>
        </p:spPr>
      </p:pic>
      <p:sp>
        <p:nvSpPr>
          <p:cNvPr id="44" name="Oval 43"/>
          <p:cNvSpPr/>
          <p:nvPr/>
        </p:nvSpPr>
        <p:spPr>
          <a:xfrm>
            <a:off x="9182101" y="4174594"/>
            <a:ext cx="1257519" cy="1905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cxnSp>
        <p:nvCxnSpPr>
          <p:cNvPr id="46" name="Straight Arrow Connector 45"/>
          <p:cNvCxnSpPr/>
          <p:nvPr/>
        </p:nvCxnSpPr>
        <p:spPr>
          <a:xfrm flipV="1">
            <a:off x="7772400" y="4453219"/>
            <a:ext cx="909640" cy="38318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06778" y="2644585"/>
            <a:ext cx="1395697" cy="523864"/>
          </a:xfrm>
          <a:prstGeom prst="rect">
            <a:avLst/>
          </a:prstGeom>
          <a:solidFill>
            <a:schemeClr val="bg1"/>
          </a:solidFill>
        </p:spPr>
        <p:txBody>
          <a:bodyPr wrap="square" rtlCol="0">
            <a:spAutoFit/>
          </a:bodyPr>
          <a:lstStyle/>
          <a:p>
            <a:endParaRPr lang="en-US" dirty="0"/>
          </a:p>
        </p:txBody>
      </p:sp>
      <p:sp>
        <p:nvSpPr>
          <p:cNvPr id="4" name="Oval 3"/>
          <p:cNvSpPr/>
          <p:nvPr/>
        </p:nvSpPr>
        <p:spPr>
          <a:xfrm>
            <a:off x="3547796" y="2344121"/>
            <a:ext cx="620469" cy="3716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3"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21" name="TextBox 20">
            <a:extLst>
              <a:ext uri="{FF2B5EF4-FFF2-40B4-BE49-F238E27FC236}">
                <a16:creationId xmlns:a16="http://schemas.microsoft.com/office/drawing/2014/main" id="{DFAA8604-3720-4A6D-BC02-1E4A3C07BB4F}"/>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00967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600" fill="hold"/>
                                        <p:tgtEl>
                                          <p:spTgt spid="4"/>
                                        </p:tgtEl>
                                        <p:attrNameLst>
                                          <p:attrName>ppt_x</p:attrName>
                                        </p:attrNameLst>
                                      </p:cBhvr>
                                      <p:tavLst>
                                        <p:tav tm="0">
                                          <p:val>
                                            <p:strVal val="#ppt_x"/>
                                          </p:val>
                                        </p:tav>
                                        <p:tav tm="100000">
                                          <p:val>
                                            <p:strVal val="#ppt_x"/>
                                          </p:val>
                                        </p:tav>
                                      </p:tavLst>
                                    </p:anim>
                                    <p:anim calcmode="lin" valueType="num">
                                      <p:cBhvr additive="base">
                                        <p:cTn id="13" dur="6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par>
                          <p:cTn id="18" fill="hold">
                            <p:stCondLst>
                              <p:cond delay="1100"/>
                            </p:stCondLst>
                            <p:childTnLst>
                              <p:par>
                                <p:cTn id="19" presetID="2" presetClass="entr" presetSubtype="4" fill="hold" nodeType="after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 calcmode="lin" valueType="num">
                                      <p:cBhvr additive="base">
                                        <p:cTn id="2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ppt_x"/>
                                          </p:val>
                                        </p:tav>
                                        <p:tav tm="100000">
                                          <p:val>
                                            <p:strVal val="#ppt_x"/>
                                          </p:val>
                                        </p:tav>
                                      </p:tavLst>
                                    </p:anim>
                                    <p:anim calcmode="lin" valueType="num">
                                      <p:cBhvr additive="base">
                                        <p:cTn id="3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4"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411" y="946679"/>
            <a:ext cx="3980327" cy="864583"/>
          </a:xfrm>
        </p:spPr>
        <p:txBody>
          <a:bodyPr>
            <a:noAutofit/>
          </a:bodyPr>
          <a:lstStyle/>
          <a:p>
            <a:r>
              <a:rPr lang="en-US" sz="3200" b="1" u="sng" dirty="0"/>
              <a:t>Vegetables &amp; Fruits</a:t>
            </a:r>
          </a:p>
        </p:txBody>
      </p:sp>
      <p:sp>
        <p:nvSpPr>
          <p:cNvPr id="3" name="Content Placeholder 2"/>
          <p:cNvSpPr>
            <a:spLocks noGrp="1"/>
          </p:cNvSpPr>
          <p:nvPr>
            <p:ph idx="1"/>
          </p:nvPr>
        </p:nvSpPr>
        <p:spPr>
          <a:xfrm>
            <a:off x="2357411" y="1753970"/>
            <a:ext cx="8095129" cy="4615608"/>
          </a:xfrm>
        </p:spPr>
        <p:txBody>
          <a:bodyPr>
            <a:normAutofit/>
          </a:bodyPr>
          <a:lstStyle/>
          <a:p>
            <a:r>
              <a:rPr lang="en-US" sz="3200" dirty="0"/>
              <a:t>Required at all meals &amp; </a:t>
            </a:r>
            <a:r>
              <a:rPr lang="en-US" sz="3200" b="1" dirty="0"/>
              <a:t>snacks </a:t>
            </a:r>
          </a:p>
          <a:p>
            <a:pPr lvl="1"/>
            <a:r>
              <a:rPr lang="en-US" sz="2800" dirty="0"/>
              <a:t>Serve vegetable, fruit, or a combination of both </a:t>
            </a:r>
          </a:p>
          <a:p>
            <a:pPr lvl="1"/>
            <a:r>
              <a:rPr lang="en-US" sz="2800" dirty="0"/>
              <a:t>Increases consumption &amp; promotes better acceptance later in life  </a:t>
            </a:r>
          </a:p>
          <a:p>
            <a:pPr lvl="1"/>
            <a:endParaRPr lang="en-US" sz="2000" dirty="0"/>
          </a:p>
          <a:p>
            <a:r>
              <a:rPr lang="en-US" sz="3200" dirty="0"/>
              <a:t>Great source of essential nutrients </a:t>
            </a:r>
          </a:p>
          <a:p>
            <a:pPr lvl="1"/>
            <a:r>
              <a:rPr lang="en-US" sz="2800" dirty="0"/>
              <a:t>i.e., fiber &amp; vitamin C </a:t>
            </a:r>
          </a:p>
          <a:p>
            <a:endParaRPr lang="en-US" sz="2000" dirty="0"/>
          </a:p>
          <a:p>
            <a:r>
              <a:rPr lang="en-US" sz="3200" dirty="0"/>
              <a:t>Minimum serving size: </a:t>
            </a:r>
            <a:r>
              <a:rPr lang="en-US" sz="3200" b="1" dirty="0"/>
              <a:t>0 - 4 Tablespoons                </a:t>
            </a:r>
          </a:p>
          <a:p>
            <a:pPr marL="0" indent="0">
              <a:buNone/>
            </a:pPr>
            <a:endParaRPr lang="en-US" sz="1200" dirty="0"/>
          </a:p>
          <a:p>
            <a:endParaRPr lang="en-US" dirty="0"/>
          </a:p>
          <a:p>
            <a:endParaRPr lang="en-US" dirty="0"/>
          </a:p>
          <a:p>
            <a:pPr marL="0" indent="0">
              <a:buNone/>
            </a:pPr>
            <a:endParaRPr lang="en-US" dirty="0"/>
          </a:p>
          <a:p>
            <a:endParaRPr lang="en-US" dirty="0"/>
          </a:p>
        </p:txBody>
      </p:sp>
      <p:sp>
        <p:nvSpPr>
          <p:cNvPr id="6"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7" name="TextBox 6">
            <a:extLst>
              <a:ext uri="{FF2B5EF4-FFF2-40B4-BE49-F238E27FC236}">
                <a16:creationId xmlns:a16="http://schemas.microsoft.com/office/drawing/2014/main" id="{42303CCE-47F0-411E-A9F4-4245D52C52A0}"/>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63110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childTnLst>
                          </p:cTn>
                        </p:par>
                        <p:par>
                          <p:cTn id="23" fill="hold">
                            <p:stCondLst>
                              <p:cond delay="1000"/>
                            </p:stCondLst>
                            <p:childTnLst>
                              <p:par>
                                <p:cTn id="24" presetID="31" presetClass="entr" presetSubtype="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4" end="4"/>
                                            </p:txEl>
                                          </p:spTgt>
                                        </p:tgtEl>
                                      </p:cBhvr>
                                    </p:animEffect>
                                  </p:childTnLst>
                                </p:cTn>
                              </p:par>
                              <p:par>
                                <p:cTn id="30" presetID="31"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5" dur="1000"/>
                                        <p:tgtEl>
                                          <p:spTgt spid="3">
                                            <p:txEl>
                                              <p:pRg st="5" end="5"/>
                                            </p:txEl>
                                          </p:spTgt>
                                        </p:tgtEl>
                                      </p:cBhvr>
                                    </p:animEffect>
                                  </p:childTnLst>
                                </p:cTn>
                              </p:par>
                            </p:childTnLst>
                          </p:cTn>
                        </p:par>
                        <p:par>
                          <p:cTn id="36" fill="hold">
                            <p:stCondLst>
                              <p:cond delay="2000"/>
                            </p:stCondLst>
                            <p:childTnLst>
                              <p:par>
                                <p:cTn id="37" presetID="31" presetClass="entr" presetSubtype="0" fill="hold"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p:cTn id="3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905" y="749308"/>
            <a:ext cx="7704083" cy="683354"/>
          </a:xfrm>
        </p:spPr>
        <p:txBody>
          <a:bodyPr>
            <a:noAutofit/>
          </a:bodyPr>
          <a:lstStyle/>
          <a:p>
            <a:r>
              <a:rPr lang="en-US" sz="3200" b="1" u="sng" dirty="0"/>
              <a:t>Commercially Prepared Vegetables &amp; Fruits</a:t>
            </a:r>
          </a:p>
        </p:txBody>
      </p:sp>
      <p:sp>
        <p:nvSpPr>
          <p:cNvPr id="8" name="Content Placeholder 7"/>
          <p:cNvSpPr>
            <a:spLocks noGrp="1"/>
          </p:cNvSpPr>
          <p:nvPr>
            <p:ph idx="1"/>
          </p:nvPr>
        </p:nvSpPr>
        <p:spPr>
          <a:xfrm>
            <a:off x="2102905" y="1345722"/>
            <a:ext cx="9962970" cy="5318379"/>
          </a:xfrm>
          <a:prstGeom prst="rect">
            <a:avLst/>
          </a:prstGeom>
        </p:spPr>
        <p:txBody>
          <a:bodyPr wrap="square">
            <a:spAutoFit/>
          </a:bodyPr>
          <a:lstStyle/>
          <a:p>
            <a:pPr marL="0" indent="0">
              <a:buNone/>
            </a:pPr>
            <a:r>
              <a:rPr lang="en-US" b="1" dirty="0"/>
              <a:t>Creditable: </a:t>
            </a:r>
            <a:r>
              <a:rPr lang="en-US" dirty="0"/>
              <a:t>First ingredient listed must be fruit/vegetable; should not contain added sugar or salt.</a:t>
            </a:r>
          </a:p>
          <a:p>
            <a:pPr marL="0" indent="0">
              <a:buNone/>
            </a:pPr>
            <a:endParaRPr lang="en-US" dirty="0"/>
          </a:p>
          <a:p>
            <a:pPr marL="0" indent="0">
              <a:buNone/>
            </a:pPr>
            <a:r>
              <a:rPr lang="en-US" b="1" dirty="0">
                <a:solidFill>
                  <a:schemeClr val="accent2">
                    <a:lumMod val="50000"/>
                  </a:schemeClr>
                </a:solidFill>
                <a:latin typeface="+mj-lt"/>
              </a:rPr>
              <a:t>	</a:t>
            </a:r>
          </a:p>
          <a:p>
            <a:pPr marL="0" indent="0">
              <a:buNone/>
            </a:pPr>
            <a:endParaRPr lang="en-US" b="1" dirty="0">
              <a:solidFill>
                <a:schemeClr val="accent2">
                  <a:lumMod val="50000"/>
                </a:schemeClr>
              </a:solidFill>
              <a:latin typeface="+mj-lt"/>
            </a:endParaRPr>
          </a:p>
          <a:p>
            <a:pPr marL="0" indent="0">
              <a:buNone/>
            </a:pPr>
            <a:endParaRPr lang="en-US" b="1" dirty="0">
              <a:solidFill>
                <a:schemeClr val="accent2">
                  <a:lumMod val="50000"/>
                </a:schemeClr>
              </a:solidFill>
              <a:latin typeface="+mj-lt"/>
            </a:endParaRPr>
          </a:p>
          <a:p>
            <a:pPr marL="0" indent="0">
              <a:buNone/>
            </a:pPr>
            <a:endParaRPr lang="en-US" b="1" dirty="0">
              <a:solidFill>
                <a:schemeClr val="accent2">
                  <a:lumMod val="50000"/>
                </a:schemeClr>
              </a:solidFill>
              <a:latin typeface="+mj-lt"/>
            </a:endParaRPr>
          </a:p>
          <a:p>
            <a:pPr marL="0" indent="0">
              <a:buNone/>
            </a:pPr>
            <a:endParaRPr lang="en-US" sz="1400" dirty="0">
              <a:solidFill>
                <a:schemeClr val="accent1"/>
              </a:solidFill>
              <a:latin typeface="+mj-lt"/>
            </a:endParaRPr>
          </a:p>
          <a:p>
            <a:pPr marL="0" indent="0">
              <a:buNone/>
            </a:pPr>
            <a:r>
              <a:rPr lang="en-US" dirty="0">
                <a:solidFill>
                  <a:schemeClr val="accent1"/>
                </a:solidFill>
                <a:latin typeface="+mj-lt"/>
              </a:rPr>
              <a:t>   Avoid combinations such as peas mixed with peaches until the     </a:t>
            </a:r>
          </a:p>
          <a:p>
            <a:pPr marL="0" indent="0">
              <a:buNone/>
            </a:pPr>
            <a:r>
              <a:rPr lang="en-US" dirty="0">
                <a:solidFill>
                  <a:schemeClr val="accent1"/>
                </a:solidFill>
                <a:latin typeface="+mj-lt"/>
              </a:rPr>
              <a:t>   infant has been introduced to each food separately. </a:t>
            </a:r>
          </a:p>
          <a:p>
            <a:pPr marL="0" indent="0">
              <a:buNone/>
            </a:pPr>
            <a:r>
              <a:rPr lang="en-US" b="1" dirty="0">
                <a:solidFill>
                  <a:schemeClr val="accent2">
                    <a:lumMod val="50000"/>
                  </a:schemeClr>
                </a:solidFill>
                <a:latin typeface="+mj-lt"/>
              </a:rPr>
              <a:t>       </a:t>
            </a:r>
            <a:r>
              <a:rPr lang="en-US" b="1" dirty="0">
                <a:solidFill>
                  <a:srgbClr val="FF0000"/>
                </a:solidFill>
              </a:rPr>
              <a:t>Not Creditable </a:t>
            </a:r>
            <a:r>
              <a:rPr lang="en-US" dirty="0"/>
              <a:t>Hawaiian Delight, Peach Cobbler, pudding, etc. </a:t>
            </a:r>
          </a:p>
        </p:txBody>
      </p:sp>
      <p:sp>
        <p:nvSpPr>
          <p:cNvPr id="12"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796" y="2250164"/>
            <a:ext cx="2626749" cy="262674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659" y="2784091"/>
            <a:ext cx="4847775" cy="1483109"/>
          </a:xfrm>
          <a:prstGeom prst="rect">
            <a:avLst/>
          </a:prstGeom>
        </p:spPr>
      </p:pic>
      <p:sp>
        <p:nvSpPr>
          <p:cNvPr id="6" name="Oval 5"/>
          <p:cNvSpPr/>
          <p:nvPr/>
        </p:nvSpPr>
        <p:spPr>
          <a:xfrm>
            <a:off x="5954945" y="2733208"/>
            <a:ext cx="4187537" cy="73520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111062" y="3468414"/>
            <a:ext cx="451945" cy="714703"/>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20729" y="2543503"/>
            <a:ext cx="782344" cy="18970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5D4471B-179B-4D35-B47B-7676E37F66FE}"/>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4820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par>
                          <p:cTn id="11" fill="hold">
                            <p:stCondLst>
                              <p:cond delay="1000"/>
                            </p:stCondLst>
                            <p:childTnLst>
                              <p:par>
                                <p:cTn id="12" presetID="21" presetClass="entr" presetSubtype="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2)">
                                      <p:cBhvr>
                                        <p:cTn id="14" dur="1000"/>
                                        <p:tgtEl>
                                          <p:spTgt spid="6"/>
                                        </p:tgtEl>
                                      </p:cBhvr>
                                    </p:animEffect>
                                  </p:childTnLst>
                                </p:cTn>
                              </p:par>
                            </p:childTnLst>
                          </p:cTn>
                        </p:par>
                        <p:par>
                          <p:cTn id="15" fill="hold">
                            <p:stCondLst>
                              <p:cond delay="2000"/>
                            </p:stCondLst>
                            <p:childTnLst>
                              <p:par>
                                <p:cTn id="16" presetID="25" presetClass="entr" presetSubtype="0" fill="hold" nodeType="afterEffect">
                                  <p:stCondLst>
                                    <p:cond delay="0"/>
                                  </p:stCondLst>
                                  <p:childTnLst>
                                    <p:set>
                                      <p:cBhvr>
                                        <p:cTn id="17" dur="1" fill="hold">
                                          <p:stCondLst>
                                            <p:cond delay="0"/>
                                          </p:stCondLst>
                                        </p:cTn>
                                        <p:tgtEl>
                                          <p:spTgt spid="8">
                                            <p:txEl>
                                              <p:pRg st="7" end="7"/>
                                            </p:txEl>
                                          </p:spTgt>
                                        </p:tgtEl>
                                        <p:attrNameLst>
                                          <p:attrName>style.visibility</p:attrName>
                                        </p:attrNameLst>
                                      </p:cBhvr>
                                      <p:to>
                                        <p:strVal val="visible"/>
                                      </p:to>
                                    </p:set>
                                    <p:anim calcmode="lin" valueType="num">
                                      <p:cBhvr>
                                        <p:cTn id="18" dur="500" decel="50000" fill="hold">
                                          <p:stCondLst>
                                            <p:cond delay="0"/>
                                          </p:stCondLst>
                                        </p:cTn>
                                        <p:tgtEl>
                                          <p:spTgt spid="8">
                                            <p:txEl>
                                              <p:pRg st="7" end="7"/>
                                            </p:txEl>
                                          </p:spTgt>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8">
                                            <p:txEl>
                                              <p:pRg st="7" end="7"/>
                                            </p:txEl>
                                          </p:spTgt>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8">
                                            <p:txEl>
                                              <p:pRg st="7" end="7"/>
                                            </p:txEl>
                                          </p:spTgt>
                                        </p:tgtEl>
                                        <p:attrNameLst>
                                          <p:attrName>ppt_w</p:attrName>
                                        </p:attrNameLst>
                                      </p:cBhvr>
                                      <p:tavLst>
                                        <p:tav tm="0">
                                          <p:val>
                                            <p:strVal val="#ppt_w*.05"/>
                                          </p:val>
                                        </p:tav>
                                        <p:tav tm="100000">
                                          <p:val>
                                            <p:strVal val="#ppt_w"/>
                                          </p:val>
                                        </p:tav>
                                      </p:tavLst>
                                    </p:anim>
                                    <p:anim calcmode="lin" valueType="num">
                                      <p:cBhvr>
                                        <p:cTn id="21" dur="1000" fill="hold"/>
                                        <p:tgtEl>
                                          <p:spTgt spid="8">
                                            <p:txEl>
                                              <p:pRg st="7" end="7"/>
                                            </p:txEl>
                                          </p:spTgt>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8">
                                            <p:txEl>
                                              <p:pRg st="7" end="7"/>
                                            </p:txEl>
                                          </p:spTgt>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8">
                                            <p:txEl>
                                              <p:pRg st="7" end="7"/>
                                            </p:txEl>
                                          </p:spTgt>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8">
                                            <p:txEl>
                                              <p:pRg st="7" end="7"/>
                                            </p:txEl>
                                          </p:spTgt>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8">
                                            <p:txEl>
                                              <p:pRg st="7" end="7"/>
                                            </p:txEl>
                                          </p:spTgt>
                                        </p:tgtEl>
                                      </p:cBhvr>
                                    </p:animEffect>
                                  </p:childTnLst>
                                </p:cTn>
                              </p:par>
                              <p:par>
                                <p:cTn id="26" presetID="25" presetClass="entr" presetSubtype="0" fill="hold" nodeType="with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anim calcmode="lin" valueType="num">
                                      <p:cBhvr>
                                        <p:cTn id="28" dur="500" decel="50000" fill="hold">
                                          <p:stCondLst>
                                            <p:cond delay="0"/>
                                          </p:stCondLst>
                                        </p:cTn>
                                        <p:tgtEl>
                                          <p:spTgt spid="8">
                                            <p:txEl>
                                              <p:pRg st="8" end="8"/>
                                            </p:txEl>
                                          </p:spTgt>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8">
                                            <p:txEl>
                                              <p:pRg st="8" end="8"/>
                                            </p:txEl>
                                          </p:spTgt>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8">
                                            <p:txEl>
                                              <p:pRg st="8" end="8"/>
                                            </p:txEl>
                                          </p:spTgt>
                                        </p:tgtEl>
                                        <p:attrNameLst>
                                          <p:attrName>ppt_w</p:attrName>
                                        </p:attrNameLst>
                                      </p:cBhvr>
                                      <p:tavLst>
                                        <p:tav tm="0">
                                          <p:val>
                                            <p:strVal val="#ppt_w*.05"/>
                                          </p:val>
                                        </p:tav>
                                        <p:tav tm="100000">
                                          <p:val>
                                            <p:strVal val="#ppt_w"/>
                                          </p:val>
                                        </p:tav>
                                      </p:tavLst>
                                    </p:anim>
                                    <p:anim calcmode="lin" valueType="num">
                                      <p:cBhvr>
                                        <p:cTn id="31" dur="1000" fill="hold"/>
                                        <p:tgtEl>
                                          <p:spTgt spid="8">
                                            <p:txEl>
                                              <p:pRg st="8" end="8"/>
                                            </p:txEl>
                                          </p:spTgt>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8">
                                            <p:txEl>
                                              <p:pRg st="8" end="8"/>
                                            </p:txEl>
                                          </p:spTgt>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8">
                                            <p:txEl>
                                              <p:pRg st="8" end="8"/>
                                            </p:txEl>
                                          </p:spTgt>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8">
                                            <p:txEl>
                                              <p:pRg st="8" end="8"/>
                                            </p:txEl>
                                          </p:spTgt>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8">
                                            <p:txEl>
                                              <p:pRg st="8" end="8"/>
                                            </p:txEl>
                                          </p:spTgt>
                                        </p:tgtEl>
                                      </p:cBhvr>
                                    </p:animEffect>
                                  </p:childTnLst>
                                </p:cTn>
                              </p:par>
                            </p:childTnLst>
                          </p:cTn>
                        </p:par>
                        <p:par>
                          <p:cTn id="36" fill="hold">
                            <p:stCondLst>
                              <p:cond delay="3000"/>
                            </p:stCondLst>
                            <p:childTnLst>
                              <p:par>
                                <p:cTn id="37" presetID="38" presetClass="entr" presetSubtype="0" accel="50000" fill="hold" nodeType="afterEffect">
                                  <p:stCondLst>
                                    <p:cond delay="0"/>
                                  </p:stCondLst>
                                  <p:iterate type="lt">
                                    <p:tmPct val="50000"/>
                                  </p:iterate>
                                  <p:childTnLst>
                                    <p:set>
                                      <p:cBhvr>
                                        <p:cTn id="38" dur="1" fill="hold">
                                          <p:stCondLst>
                                            <p:cond delay="0"/>
                                          </p:stCondLst>
                                        </p:cTn>
                                        <p:tgtEl>
                                          <p:spTgt spid="8">
                                            <p:txEl>
                                              <p:pRg st="9" end="9"/>
                                            </p:txEl>
                                          </p:spTgt>
                                        </p:tgtEl>
                                        <p:attrNameLst>
                                          <p:attrName>style.visibility</p:attrName>
                                        </p:attrNameLst>
                                      </p:cBhvr>
                                      <p:to>
                                        <p:strVal val="visible"/>
                                      </p:to>
                                    </p:set>
                                    <p:set>
                                      <p:cBhvr>
                                        <p:cTn id="39" dur="114" fill="hold">
                                          <p:stCondLst>
                                            <p:cond delay="0"/>
                                          </p:stCondLst>
                                        </p:cTn>
                                        <p:tgtEl>
                                          <p:spTgt spid="8">
                                            <p:txEl>
                                              <p:pRg st="9" end="9"/>
                                            </p:txEl>
                                          </p:spTgt>
                                        </p:tgtEl>
                                        <p:attrNameLst>
                                          <p:attrName>style.rotation</p:attrName>
                                        </p:attrNameLst>
                                      </p:cBhvr>
                                      <p:to>
                                        <p:strVal val="-45.0"/>
                                      </p:to>
                                    </p:set>
                                    <p:anim calcmode="lin" valueType="num">
                                      <p:cBhvr>
                                        <p:cTn id="40" dur="114" fill="hold">
                                          <p:stCondLst>
                                            <p:cond delay="114"/>
                                          </p:stCondLst>
                                        </p:cTn>
                                        <p:tgtEl>
                                          <p:spTgt spid="8">
                                            <p:txEl>
                                              <p:pRg st="9" end="9"/>
                                            </p:txEl>
                                          </p:spTgt>
                                        </p:tgtEl>
                                        <p:attrNameLst>
                                          <p:attrName>style.rotation</p:attrName>
                                        </p:attrNameLst>
                                      </p:cBhvr>
                                      <p:tavLst>
                                        <p:tav tm="0">
                                          <p:val>
                                            <p:fltVal val="-45"/>
                                          </p:val>
                                        </p:tav>
                                        <p:tav tm="69900">
                                          <p:val>
                                            <p:fltVal val="45"/>
                                          </p:val>
                                        </p:tav>
                                        <p:tav tm="100000">
                                          <p:val>
                                            <p:fltVal val="0"/>
                                          </p:val>
                                        </p:tav>
                                      </p:tavLst>
                                    </p:anim>
                                    <p:anim calcmode="lin" valueType="num">
                                      <p:cBhvr>
                                        <p:cTn id="41" dur="114" fill="hold">
                                          <p:stCondLst>
                                            <p:cond delay="0"/>
                                          </p:stCondLst>
                                        </p:cTn>
                                        <p:tgtEl>
                                          <p:spTgt spid="8">
                                            <p:txEl>
                                              <p:pRg st="9" end="9"/>
                                            </p:txEl>
                                          </p:spTgt>
                                        </p:tgtEl>
                                        <p:attrNameLst>
                                          <p:attrName>ppt_y</p:attrName>
                                        </p:attrNameLst>
                                      </p:cBhvr>
                                      <p:tavLst>
                                        <p:tav tm="0">
                                          <p:val>
                                            <p:strVal val="#ppt_y-1"/>
                                          </p:val>
                                        </p:tav>
                                        <p:tav tm="100000">
                                          <p:val>
                                            <p:strVal val="#ppt_y-(0.354*#ppt_w-0.172*#ppt_h)"/>
                                          </p:val>
                                        </p:tav>
                                      </p:tavLst>
                                    </p:anim>
                                    <p:anim calcmode="lin" valueType="num">
                                      <p:cBhvr>
                                        <p:cTn id="42" dur="39" decel="50000" autoRev="1" fill="hold">
                                          <p:stCondLst>
                                            <p:cond delay="114"/>
                                          </p:stCondLst>
                                        </p:cTn>
                                        <p:tgtEl>
                                          <p:spTgt spid="8">
                                            <p:txEl>
                                              <p:pRg st="9" end="9"/>
                                            </p:txEl>
                                          </p:spTgt>
                                        </p:tgtEl>
                                        <p:attrNameLst>
                                          <p:attrName>ppt_y</p:attrName>
                                        </p:attrNameLst>
                                      </p:cBhvr>
                                      <p:tavLst>
                                        <p:tav tm="0">
                                          <p:val>
                                            <p:strVal val="#ppt_y-(0.354*#ppt_w-0.172*#ppt_h)"/>
                                          </p:val>
                                        </p:tav>
                                        <p:tav tm="100000">
                                          <p:val>
                                            <p:strVal val="#ppt_y-(0.354*#ppt_w-0.172*#ppt_h)-#ppt_h/2"/>
                                          </p:val>
                                        </p:tav>
                                      </p:tavLst>
                                    </p:anim>
                                    <p:anim calcmode="lin" valueType="num">
                                      <p:cBhvr>
                                        <p:cTn id="43" dur="34" fill="hold">
                                          <p:stCondLst>
                                            <p:cond delay="216"/>
                                          </p:stCondLst>
                                        </p:cTn>
                                        <p:tgtEl>
                                          <p:spTgt spid="8">
                                            <p:txEl>
                                              <p:pRg st="9" end="9"/>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2242" y="866440"/>
            <a:ext cx="6877372" cy="557784"/>
          </a:xfrm>
        </p:spPr>
        <p:txBody>
          <a:bodyPr>
            <a:noAutofit/>
          </a:bodyPr>
          <a:lstStyle/>
          <a:p>
            <a:r>
              <a:rPr lang="en-US" sz="3200" b="1" u="sng" dirty="0"/>
              <a:t>Center Prepared Vegetables &amp; Fruits</a:t>
            </a:r>
          </a:p>
        </p:txBody>
      </p:sp>
      <p:sp>
        <p:nvSpPr>
          <p:cNvPr id="8" name="Content Placeholder 7"/>
          <p:cNvSpPr>
            <a:spLocks noGrp="1"/>
          </p:cNvSpPr>
          <p:nvPr>
            <p:ph idx="1"/>
          </p:nvPr>
        </p:nvSpPr>
        <p:spPr>
          <a:xfrm>
            <a:off x="2619451" y="1457819"/>
            <a:ext cx="8826315" cy="5010731"/>
          </a:xfrm>
          <a:prstGeom prst="rect">
            <a:avLst/>
          </a:prstGeom>
        </p:spPr>
        <p:txBody>
          <a:bodyPr wrap="square">
            <a:spAutoFit/>
          </a:bodyPr>
          <a:lstStyle/>
          <a:p>
            <a:r>
              <a:rPr lang="en-US" dirty="0"/>
              <a:t>Cooked and processed to the appropriate texture</a:t>
            </a:r>
          </a:p>
          <a:p>
            <a:r>
              <a:rPr lang="en-US" dirty="0"/>
              <a:t>No added fat, salt or sugar </a:t>
            </a:r>
          </a:p>
          <a:p>
            <a:r>
              <a:rPr lang="en-US" dirty="0"/>
              <a:t>Canned or frozen - no added salt or sugar</a:t>
            </a:r>
          </a:p>
          <a:p>
            <a:endParaRPr lang="en-US" dirty="0"/>
          </a:p>
          <a:p>
            <a:endParaRPr lang="en-US" sz="1800" dirty="0"/>
          </a:p>
          <a:p>
            <a:endParaRPr lang="en-US" sz="900" dirty="0"/>
          </a:p>
          <a:p>
            <a:pPr marL="0" indent="0">
              <a:buNone/>
            </a:pPr>
            <a:endParaRPr lang="en-US" sz="1800" b="1" dirty="0">
              <a:solidFill>
                <a:schemeClr val="accent2">
                  <a:lumMod val="50000"/>
                </a:schemeClr>
              </a:solidFill>
            </a:endParaRPr>
          </a:p>
          <a:p>
            <a:pPr marL="0" indent="0">
              <a:buNone/>
            </a:pPr>
            <a:endParaRPr lang="en-US" sz="1651" b="1" dirty="0">
              <a:solidFill>
                <a:schemeClr val="accent2">
                  <a:lumMod val="50000"/>
                </a:schemeClr>
              </a:solidFill>
            </a:endParaRPr>
          </a:p>
          <a:p>
            <a:pPr marL="0" indent="0">
              <a:buNone/>
            </a:pPr>
            <a:endParaRPr lang="en-US" sz="1651" b="1" dirty="0">
              <a:solidFill>
                <a:schemeClr val="accent2">
                  <a:lumMod val="50000"/>
                </a:schemeClr>
              </a:solidFill>
            </a:endParaRPr>
          </a:p>
          <a:p>
            <a:pPr marL="0" indent="0">
              <a:buNone/>
            </a:pPr>
            <a:endParaRPr lang="en-US" sz="1651" b="1" dirty="0">
              <a:solidFill>
                <a:schemeClr val="accent2">
                  <a:lumMod val="50000"/>
                </a:schemeClr>
              </a:solidFill>
            </a:endParaRPr>
          </a:p>
          <a:p>
            <a:pPr marL="0" indent="0">
              <a:buNone/>
            </a:pPr>
            <a:r>
              <a:rPr lang="en-US" b="1" dirty="0"/>
              <a:t>Progress from puree to ground to fork mashed, and eventually to diced as baby’s skills develop.</a:t>
            </a:r>
          </a:p>
        </p:txBody>
      </p:sp>
      <p:pic>
        <p:nvPicPr>
          <p:cNvPr id="9" name="Picture 8" descr="https://theoriginalchuckandwelly.files.wordpress.com/2014/02/img_5115-2.jpg"/>
          <p:cNvPicPr/>
          <p:nvPr/>
        </p:nvPicPr>
        <p:blipFill rotWithShape="1">
          <a:blip r:embed="rId2">
            <a:extLst>
              <a:ext uri="{28A0092B-C50C-407E-A947-70E740481C1C}">
                <a14:useLocalDpi xmlns:a14="http://schemas.microsoft.com/office/drawing/2010/main" val="0"/>
              </a:ext>
            </a:extLst>
          </a:blip>
          <a:srcRect t="26577" r="4773" b="32245"/>
          <a:stretch/>
        </p:blipFill>
        <p:spPr bwMode="auto">
          <a:xfrm>
            <a:off x="3594035" y="3342290"/>
            <a:ext cx="5949358" cy="2111133"/>
          </a:xfrm>
          <a:prstGeom prst="rect">
            <a:avLst/>
          </a:prstGeom>
          <a:ln/>
          <a:extLst>
            <a:ext uri="{53640926-AAD7-44D8-BBD7-CCE9431645EC}">
              <a14:shadowObscured xmlns:a14="http://schemas.microsoft.com/office/drawing/2010/main"/>
            </a:ext>
          </a:extLst>
        </p:spPr>
        <p:style>
          <a:lnRef idx="1">
            <a:schemeClr val="accent3"/>
          </a:lnRef>
          <a:fillRef idx="2">
            <a:schemeClr val="accent3"/>
          </a:fillRef>
          <a:effectRef idx="1">
            <a:schemeClr val="accent3"/>
          </a:effectRef>
          <a:fontRef idx="minor">
            <a:schemeClr val="dk1"/>
          </a:fontRef>
        </p:style>
      </p:pic>
      <p:sp>
        <p:nvSpPr>
          <p:cNvPr id="7"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10" name="TextBox 9">
            <a:extLst>
              <a:ext uri="{FF2B5EF4-FFF2-40B4-BE49-F238E27FC236}">
                <a16:creationId xmlns:a16="http://schemas.microsoft.com/office/drawing/2014/main" id="{FC77C3C2-5193-4DD7-8E9C-5EAE7A1B39F0}"/>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06563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239" y="910013"/>
            <a:ext cx="4011052" cy="557784"/>
          </a:xfrm>
        </p:spPr>
        <p:txBody>
          <a:bodyPr>
            <a:noAutofit/>
          </a:bodyPr>
          <a:lstStyle/>
          <a:p>
            <a:r>
              <a:rPr lang="en-US" sz="3200" b="1" u="sng" dirty="0"/>
              <a:t>Vegetables &amp; Fruits</a:t>
            </a:r>
          </a:p>
        </p:txBody>
      </p:sp>
      <p:sp>
        <p:nvSpPr>
          <p:cNvPr id="8" name="Content Placeholder 7"/>
          <p:cNvSpPr>
            <a:spLocks noGrp="1"/>
          </p:cNvSpPr>
          <p:nvPr>
            <p:ph idx="1"/>
          </p:nvPr>
        </p:nvSpPr>
        <p:spPr>
          <a:xfrm>
            <a:off x="2503026" y="1373839"/>
            <a:ext cx="7500083" cy="5329664"/>
          </a:xfrm>
          <a:prstGeom prst="rect">
            <a:avLst/>
          </a:prstGeom>
        </p:spPr>
        <p:txBody>
          <a:bodyPr wrap="square">
            <a:spAutoFit/>
          </a:bodyPr>
          <a:lstStyle/>
          <a:p>
            <a:pPr marL="0" indent="0">
              <a:buNone/>
            </a:pPr>
            <a:r>
              <a:rPr lang="en-US" b="1" dirty="0">
                <a:solidFill>
                  <a:srgbClr val="FF0000"/>
                </a:solidFill>
              </a:rPr>
              <a:t>Warning</a:t>
            </a:r>
            <a:r>
              <a:rPr lang="en-US" b="1" dirty="0">
                <a:solidFill>
                  <a:schemeClr val="accent2">
                    <a:lumMod val="50000"/>
                  </a:schemeClr>
                </a:solidFill>
              </a:rPr>
              <a:t> </a:t>
            </a:r>
            <a:r>
              <a:rPr lang="en-US" b="1" dirty="0"/>
              <a:t>- Choking hazards:</a:t>
            </a:r>
          </a:p>
          <a:p>
            <a:pPr>
              <a:lnSpc>
                <a:spcPct val="150000"/>
              </a:lnSpc>
            </a:pPr>
            <a:r>
              <a:rPr lang="en-US" dirty="0"/>
              <a:t>Raw vegetables</a:t>
            </a:r>
          </a:p>
          <a:p>
            <a:pPr>
              <a:lnSpc>
                <a:spcPct val="150000"/>
              </a:lnSpc>
            </a:pPr>
            <a:r>
              <a:rPr lang="en-US" dirty="0"/>
              <a:t>Hard raw fruits i.e., apple, pear… </a:t>
            </a:r>
          </a:p>
          <a:p>
            <a:pPr>
              <a:lnSpc>
                <a:spcPct val="150000"/>
              </a:lnSpc>
            </a:pPr>
            <a:r>
              <a:rPr lang="en-US" dirty="0"/>
              <a:t>Whole pieces canned fruit </a:t>
            </a:r>
          </a:p>
          <a:p>
            <a:pPr>
              <a:lnSpc>
                <a:spcPct val="150000"/>
              </a:lnSpc>
            </a:pPr>
            <a:r>
              <a:rPr lang="en-US" dirty="0"/>
              <a:t>Cooked or raw whole corn kernels</a:t>
            </a:r>
          </a:p>
          <a:p>
            <a:r>
              <a:rPr lang="en-US" dirty="0"/>
              <a:t>Whole grapes, cherries, grape tomatoes </a:t>
            </a:r>
          </a:p>
          <a:p>
            <a:pPr marL="0" indent="0">
              <a:buNone/>
            </a:pPr>
            <a:r>
              <a:rPr lang="en-US" sz="2400" dirty="0"/>
              <a:t>     (cut into small pieces for older infants)</a:t>
            </a:r>
          </a:p>
          <a:p>
            <a:pPr>
              <a:lnSpc>
                <a:spcPct val="150000"/>
              </a:lnSpc>
            </a:pPr>
            <a:r>
              <a:rPr lang="en-US" dirty="0"/>
              <a:t>Uncooked dried fruit</a:t>
            </a:r>
          </a:p>
        </p:txBody>
      </p:sp>
      <p:pic>
        <p:nvPicPr>
          <p:cNvPr id="9" name="Picture 10"/>
          <p:cNvPicPr>
            <a:picLocks noChangeAspect="1" noChangeArrowheads="1"/>
          </p:cNvPicPr>
          <p:nvPr/>
        </p:nvPicPr>
        <p:blipFill rotWithShape="1">
          <a:blip r:embed="rId2"/>
          <a:srcRect l="18427" t="10751" r="20701" b="10357"/>
          <a:stretch/>
        </p:blipFill>
        <p:spPr bwMode="auto">
          <a:xfrm>
            <a:off x="8694280" y="2362549"/>
            <a:ext cx="2865232" cy="2488596"/>
          </a:xfrm>
          <a:prstGeom prst="rect">
            <a:avLst/>
          </a:prstGeom>
          <a:ln>
            <a:headEnd/>
            <a:tailEnd/>
          </a:ln>
        </p:spPr>
        <p:style>
          <a:lnRef idx="0">
            <a:schemeClr val="accent3"/>
          </a:lnRef>
          <a:fillRef idx="3">
            <a:schemeClr val="accent3"/>
          </a:fillRef>
          <a:effectRef idx="3">
            <a:schemeClr val="accent3"/>
          </a:effectRef>
          <a:fontRef idx="minor">
            <a:schemeClr val="lt1"/>
          </a:fontRef>
        </p:style>
      </p:pic>
      <p:pic>
        <p:nvPicPr>
          <p:cNvPr id="11" name="Picture 10" descr="http://upload.wikimedia.org/wikipedia/commons/thumb/3/31/ProhibitionSign2.svg/200px-ProhibitionSign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8898" y="2518398"/>
            <a:ext cx="2233674" cy="223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12" name="TextBox 11">
            <a:extLst>
              <a:ext uri="{FF2B5EF4-FFF2-40B4-BE49-F238E27FC236}">
                <a16:creationId xmlns:a16="http://schemas.microsoft.com/office/drawing/2014/main" id="{277BD94C-0C19-4882-B466-980267FA6032}"/>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7880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8">
                                            <p:txEl>
                                              <p:pRg st="0" end="0"/>
                                            </p:txEl>
                                          </p:spTgt>
                                        </p:tgtEl>
                                        <p:attrNameLst>
                                          <p:attrName>ppt_h</p:attrName>
                                        </p:attrNameLst>
                                      </p:cBhvr>
                                      <p:tavLst>
                                        <p:tav tm="0">
                                          <p:val>
                                            <p:strVal val="#ppt_h"/>
                                          </p:val>
                                        </p:tav>
                                        <p:tav tm="100000">
                                          <p:val>
                                            <p:strVal val="#ppt_h"/>
                                          </p:val>
                                        </p:tav>
                                      </p:tavLst>
                                    </p:anim>
                                  </p:childTnLst>
                                </p:cTn>
                              </p:par>
                              <p:par>
                                <p:cTn id="10" presetID="2" presetClass="entr" presetSubtype="8"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12" fill="hold"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additive="base">
                                        <p:cTn id="22"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6" fill="hold"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2" presetClass="entr" presetSubtype="2" fill="hold" nodeType="after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 calcmode="lin" valueType="num">
                                      <p:cBhvr additive="base">
                                        <p:cTn id="32" dur="50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8">
                                            <p:txEl>
                                              <p:pRg st="5" end="5"/>
                                            </p:txEl>
                                          </p:spTgt>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anim calcmode="lin" valueType="num">
                                      <p:cBhvr additive="base">
                                        <p:cTn id="36"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1" fill="hold" nodeType="after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anim calcmode="lin" valueType="num">
                                      <p:cBhvr additive="base">
                                        <p:cTn id="4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496" y="1187669"/>
            <a:ext cx="1150304" cy="752242"/>
          </a:xfrm>
        </p:spPr>
        <p:txBody>
          <a:bodyPr>
            <a:normAutofit/>
          </a:bodyPr>
          <a:lstStyle/>
          <a:p>
            <a:r>
              <a:rPr lang="en-US" sz="3200" b="1" u="sng" dirty="0"/>
              <a:t>Juice</a:t>
            </a:r>
          </a:p>
        </p:txBody>
      </p:sp>
      <p:sp>
        <p:nvSpPr>
          <p:cNvPr id="3" name="Content Placeholder 2"/>
          <p:cNvSpPr>
            <a:spLocks noGrp="1"/>
          </p:cNvSpPr>
          <p:nvPr>
            <p:ph idx="1"/>
          </p:nvPr>
        </p:nvSpPr>
        <p:spPr>
          <a:xfrm>
            <a:off x="2086882" y="1923133"/>
            <a:ext cx="5281935" cy="3482587"/>
          </a:xfrm>
        </p:spPr>
        <p:txBody>
          <a:bodyPr>
            <a:noAutofit/>
          </a:bodyPr>
          <a:lstStyle/>
          <a:p>
            <a:r>
              <a:rPr lang="en-US" b="1" dirty="0"/>
              <a:t>Not creditable </a:t>
            </a:r>
            <a:r>
              <a:rPr lang="en-US" dirty="0"/>
              <a:t>component toward a reimbursable meal for infants </a:t>
            </a:r>
          </a:p>
          <a:p>
            <a:endParaRPr lang="en-US" sz="2000" dirty="0"/>
          </a:p>
          <a:p>
            <a:r>
              <a:rPr lang="en-US" dirty="0"/>
              <a:t>Lacks dietary fiber found in fruits and vegetables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2427"/>
          <a:stretch/>
        </p:blipFill>
        <p:spPr>
          <a:xfrm>
            <a:off x="7642086" y="1448519"/>
            <a:ext cx="3407206" cy="4512567"/>
          </a:xfrm>
          <a:prstGeom prst="rect">
            <a:avLst/>
          </a:prstGeom>
          <a:ln w="15875">
            <a:solidFill>
              <a:schemeClr val="accent1"/>
            </a:solidFill>
          </a:ln>
        </p:spPr>
      </p:pic>
      <p:sp>
        <p:nvSpPr>
          <p:cNvPr id="5" name="Rectangle 4"/>
          <p:cNvSpPr/>
          <p:nvPr/>
        </p:nvSpPr>
        <p:spPr>
          <a:xfrm>
            <a:off x="8198287" y="2578021"/>
            <a:ext cx="2294804" cy="2827699"/>
          </a:xfrm>
          <a:prstGeom prst="rect">
            <a:avLst/>
          </a:prstGeom>
          <a:noFill/>
        </p:spPr>
        <p:txBody>
          <a:bodyPr wrap="square" lIns="68580" tIns="34291" rIns="68580" bIns="34291">
            <a:spAutoFit/>
          </a:bodyPr>
          <a:lstStyle/>
          <a:p>
            <a:pPr algn="ctr">
              <a:defRPr/>
            </a:pPr>
            <a:r>
              <a:rPr lang="en-US" sz="17925" b="1" kern="0" spc="37" dirty="0">
                <a:ln w="0"/>
                <a:solidFill>
                  <a:srgbClr val="0B33DF"/>
                </a:solidFill>
                <a:effectLst>
                  <a:innerShdw blurRad="63500" dist="50800" dir="13500000">
                    <a:srgbClr val="000000">
                      <a:alpha val="50000"/>
                    </a:srgbClr>
                  </a:innerShdw>
                </a:effectLst>
              </a:rPr>
              <a:t>X</a:t>
            </a:r>
          </a:p>
        </p:txBody>
      </p:sp>
      <p:sp>
        <p:nvSpPr>
          <p:cNvPr id="9"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8" name="TextBox 7">
            <a:extLst>
              <a:ext uri="{FF2B5EF4-FFF2-40B4-BE49-F238E27FC236}">
                <a16:creationId xmlns:a16="http://schemas.microsoft.com/office/drawing/2014/main" id="{15A50B57-4856-4186-8BD5-8C334CD478A6}"/>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118206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828" y="1148480"/>
            <a:ext cx="4519448" cy="608124"/>
          </a:xfrm>
        </p:spPr>
        <p:txBody>
          <a:bodyPr>
            <a:normAutofit/>
          </a:bodyPr>
          <a:lstStyle/>
          <a:p>
            <a:r>
              <a:rPr lang="en-US" sz="3200" b="1" u="sng" dirty="0"/>
              <a:t>Meat/Meat Alternates</a:t>
            </a:r>
          </a:p>
        </p:txBody>
      </p:sp>
      <p:sp>
        <p:nvSpPr>
          <p:cNvPr id="3" name="Content Placeholder 2"/>
          <p:cNvSpPr>
            <a:spLocks noGrp="1"/>
          </p:cNvSpPr>
          <p:nvPr>
            <p:ph idx="1"/>
          </p:nvPr>
        </p:nvSpPr>
        <p:spPr>
          <a:xfrm>
            <a:off x="2364828" y="1755345"/>
            <a:ext cx="8229600" cy="4674023"/>
          </a:xfrm>
        </p:spPr>
        <p:txBody>
          <a:bodyPr>
            <a:normAutofit/>
          </a:bodyPr>
          <a:lstStyle/>
          <a:p>
            <a:r>
              <a:rPr lang="en-US" sz="3000" dirty="0"/>
              <a:t>Serve at breakfast, lunch, and supper</a:t>
            </a:r>
          </a:p>
          <a:p>
            <a:endParaRPr lang="en-US" sz="1400" dirty="0"/>
          </a:p>
          <a:p>
            <a:r>
              <a:rPr lang="en-US" sz="3000" dirty="0"/>
              <a:t>Minimum serving sizes: </a:t>
            </a:r>
          </a:p>
          <a:p>
            <a:pPr marL="0" indent="0">
              <a:buNone/>
            </a:pPr>
            <a:r>
              <a:rPr lang="en-US" sz="3000" dirty="0"/>
              <a:t>	</a:t>
            </a:r>
            <a:r>
              <a:rPr lang="en-US" sz="3000" b="1" dirty="0"/>
              <a:t>0 - 4 Tbsp</a:t>
            </a:r>
            <a:r>
              <a:rPr lang="en-US" sz="3000" dirty="0"/>
              <a:t>. Meat, fish, poultry, whole egg, 	cooked dry beans or peas</a:t>
            </a:r>
          </a:p>
          <a:p>
            <a:pPr marL="0" indent="0">
              <a:buNone/>
            </a:pPr>
            <a:endParaRPr lang="en-US" sz="1300" dirty="0"/>
          </a:p>
          <a:p>
            <a:pPr marL="0" indent="0">
              <a:buNone/>
            </a:pPr>
            <a:r>
              <a:rPr lang="en-US" sz="3000" b="1" dirty="0"/>
              <a:t>	0 - 2 oz. </a:t>
            </a:r>
            <a:r>
              <a:rPr lang="en-US" sz="3000" dirty="0"/>
              <a:t>Cheese</a:t>
            </a:r>
          </a:p>
          <a:p>
            <a:pPr marL="0" indent="0">
              <a:buNone/>
            </a:pPr>
            <a:endParaRPr lang="en-US" sz="1300" dirty="0"/>
          </a:p>
          <a:p>
            <a:pPr marL="0" indent="0">
              <a:buNone/>
            </a:pPr>
            <a:r>
              <a:rPr lang="en-US" sz="3000" b="1" dirty="0"/>
              <a:t>	0 - 4 oz. </a:t>
            </a:r>
            <a:r>
              <a:rPr lang="en-US" sz="3000" dirty="0"/>
              <a:t>Yogurt or cottage cheese (½ cup)</a:t>
            </a:r>
          </a:p>
          <a:p>
            <a:pPr marL="0" indent="0">
              <a:buNone/>
            </a:pPr>
            <a:endParaRPr lang="en-US" sz="3000" dirty="0"/>
          </a:p>
          <a:p>
            <a:pPr marL="0" indent="0">
              <a:buNone/>
            </a:pPr>
            <a:endParaRPr lang="en-US" dirty="0"/>
          </a:p>
          <a:p>
            <a:endParaRPr lang="en-US" dirty="0"/>
          </a:p>
          <a:p>
            <a:endParaRPr lang="en-US" b="1" dirty="0"/>
          </a:p>
          <a:p>
            <a:endParaRPr lang="en-US" b="1" dirty="0"/>
          </a:p>
          <a:p>
            <a:pPr marL="0" indent="0">
              <a:buNone/>
            </a:pPr>
            <a:endParaRPr lang="en-US" b="1" dirty="0"/>
          </a:p>
          <a:p>
            <a:pPr marL="0" indent="0">
              <a:buNone/>
            </a:pPr>
            <a:endParaRPr lang="en-US" dirty="0"/>
          </a:p>
          <a:p>
            <a:pPr marL="0" indent="0">
              <a:buNone/>
            </a:pPr>
            <a:endParaRPr lang="en-US" dirty="0"/>
          </a:p>
          <a:p>
            <a:pPr marL="0" indent="0">
              <a:buNone/>
            </a:pPr>
            <a:endParaRPr lang="en-US" dirty="0"/>
          </a:p>
        </p:txBody>
      </p:sp>
      <p:sp>
        <p:nvSpPr>
          <p:cNvPr id="6"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7" name="TextBox 6">
            <a:extLst>
              <a:ext uri="{FF2B5EF4-FFF2-40B4-BE49-F238E27FC236}">
                <a16:creationId xmlns:a16="http://schemas.microsoft.com/office/drawing/2014/main" id="{C83837C2-4E60-4876-85F4-8A94A25DB967}"/>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928795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ttp://bebibeib.com/367-947-thickbox/gerber-2nd-food-chicken-chicken-gravy.jpg"/>
          <p:cNvPicPr/>
          <p:nvPr/>
        </p:nvPicPr>
        <p:blipFill rotWithShape="1">
          <a:blip r:embed="rId3" cstate="print">
            <a:extLst>
              <a:ext uri="{28A0092B-C50C-407E-A947-70E740481C1C}">
                <a14:useLocalDpi xmlns:a14="http://schemas.microsoft.com/office/drawing/2010/main" val="0"/>
              </a:ext>
            </a:extLst>
          </a:blip>
          <a:srcRect l="25222" t="22257" r="24494" b="22875"/>
          <a:stretch/>
        </p:blipFill>
        <p:spPr bwMode="auto">
          <a:xfrm>
            <a:off x="9038897" y="2795753"/>
            <a:ext cx="2405345" cy="2819514"/>
          </a:xfrm>
          <a:prstGeom prst="rect">
            <a:avLst/>
          </a:prstGeom>
          <a:noFill/>
          <a:ln>
            <a:noFill/>
          </a:ln>
          <a:extLst>
            <a:ext uri="{53640926-AAD7-44D8-BBD7-CCE9431645EC}">
              <a14:shadowObscured xmlns:a14="http://schemas.microsoft.com/office/drawing/2010/main"/>
            </a:ext>
          </a:extLst>
        </p:spPr>
      </p:pic>
      <p:sp>
        <p:nvSpPr>
          <p:cNvPr id="8" name="Content Placeholder 7"/>
          <p:cNvSpPr>
            <a:spLocks noGrp="1"/>
          </p:cNvSpPr>
          <p:nvPr>
            <p:ph idx="1"/>
          </p:nvPr>
        </p:nvSpPr>
        <p:spPr>
          <a:xfrm>
            <a:off x="2381793" y="1847409"/>
            <a:ext cx="6539367" cy="4407360"/>
          </a:xfrm>
          <a:prstGeom prst="rect">
            <a:avLst/>
          </a:prstGeom>
        </p:spPr>
        <p:txBody>
          <a:bodyPr wrap="square">
            <a:spAutoFit/>
          </a:bodyPr>
          <a:lstStyle/>
          <a:p>
            <a:r>
              <a:rPr lang="en-US" dirty="0"/>
              <a:t>Beef, pork, lamb, veal, fish, chicken or turkey</a:t>
            </a:r>
          </a:p>
          <a:p>
            <a:pPr marL="0" indent="0">
              <a:buNone/>
            </a:pPr>
            <a:endParaRPr lang="en-US" sz="2000" dirty="0"/>
          </a:p>
          <a:p>
            <a:r>
              <a:rPr lang="en-US" dirty="0"/>
              <a:t>Commercially prepared </a:t>
            </a:r>
          </a:p>
          <a:p>
            <a:pPr marL="0" indent="0">
              <a:buNone/>
            </a:pPr>
            <a:endParaRPr lang="en-US" sz="2000" dirty="0"/>
          </a:p>
          <a:p>
            <a:r>
              <a:rPr lang="en-US" dirty="0"/>
              <a:t>Center prepared - well-cooked and pureed, mashed, or finely diced</a:t>
            </a:r>
          </a:p>
          <a:p>
            <a:pPr marL="0" indent="0">
              <a:buNone/>
            </a:pPr>
            <a:endParaRPr lang="en-US" sz="2000" dirty="0"/>
          </a:p>
          <a:p>
            <a:r>
              <a:rPr lang="en-US" dirty="0"/>
              <a:t>Single ingredient foods until baby is developmentally ready </a:t>
            </a:r>
          </a:p>
        </p:txBody>
      </p:sp>
      <p:sp>
        <p:nvSpPr>
          <p:cNvPr id="6" name="Content Placeholder 2"/>
          <p:cNvSpPr txBox="1">
            <a:spLocks/>
          </p:cNvSpPr>
          <p:nvPr/>
        </p:nvSpPr>
        <p:spPr>
          <a:xfrm>
            <a:off x="2264055" y="3788491"/>
            <a:ext cx="7052807" cy="3850016"/>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dirty="0"/>
          </a:p>
        </p:txBody>
      </p:sp>
      <p:sp>
        <p:nvSpPr>
          <p:cNvPr id="10" name="TextBox 9"/>
          <p:cNvSpPr txBox="1"/>
          <p:nvPr/>
        </p:nvSpPr>
        <p:spPr>
          <a:xfrm flipV="1">
            <a:off x="9218067" y="4397758"/>
            <a:ext cx="252203" cy="440687"/>
          </a:xfrm>
          <a:prstGeom prst="rect">
            <a:avLst/>
          </a:prstGeom>
          <a:solidFill>
            <a:schemeClr val="accent1">
              <a:lumMod val="75000"/>
            </a:schemeClr>
          </a:solidFill>
          <a:ln>
            <a:solidFill>
              <a:schemeClr val="accent1">
                <a:lumMod val="50000"/>
              </a:schemeClr>
            </a:solidFill>
          </a:ln>
        </p:spPr>
        <p:txBody>
          <a:bodyPr wrap="square" rtlCol="0">
            <a:spAutoFit/>
          </a:bodyPr>
          <a:lstStyle/>
          <a:p>
            <a:endParaRPr lang="en-US" dirty="0"/>
          </a:p>
        </p:txBody>
      </p:sp>
      <p:sp>
        <p:nvSpPr>
          <p:cNvPr id="14"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15" name="Title 1"/>
          <p:cNvSpPr>
            <a:spLocks noGrp="1"/>
          </p:cNvSpPr>
          <p:nvPr>
            <p:ph type="title"/>
          </p:nvPr>
        </p:nvSpPr>
        <p:spPr>
          <a:xfrm>
            <a:off x="2364828" y="1148480"/>
            <a:ext cx="4519448" cy="608124"/>
          </a:xfrm>
        </p:spPr>
        <p:txBody>
          <a:bodyPr>
            <a:normAutofit/>
          </a:bodyPr>
          <a:lstStyle/>
          <a:p>
            <a:r>
              <a:rPr lang="en-US" sz="3200" b="1" u="sng" dirty="0"/>
              <a:t>Meat/Meat Alternates</a:t>
            </a:r>
          </a:p>
        </p:txBody>
      </p:sp>
      <p:sp>
        <p:nvSpPr>
          <p:cNvPr id="9" name="TextBox 8">
            <a:extLst>
              <a:ext uri="{FF2B5EF4-FFF2-40B4-BE49-F238E27FC236}">
                <a16:creationId xmlns:a16="http://schemas.microsoft.com/office/drawing/2014/main" id="{C41AFE69-EF4D-4955-9CAD-7769E18BBCFA}"/>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1524373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364828" y="1619567"/>
            <a:ext cx="8996855" cy="4721239"/>
          </a:xfrm>
          <a:prstGeom prst="rect">
            <a:avLst/>
          </a:prstGeom>
        </p:spPr>
        <p:txBody>
          <a:bodyPr vert="horz" lIns="91440" tIns="45720" rIns="91440" bIns="45720" rtlCol="0">
            <a:normAutofit fontScale="92500" lnSpcReduction="10000"/>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3000" dirty="0"/>
              <a:t>Natural Cheese - Cheddar, Swiss, Colby, &amp; Monterey Jack</a:t>
            </a:r>
          </a:p>
          <a:p>
            <a:endParaRPr lang="en-US" sz="3000" dirty="0"/>
          </a:p>
          <a:p>
            <a:r>
              <a:rPr lang="en-US" sz="3200" dirty="0"/>
              <a:t>Cottage cheese</a:t>
            </a:r>
          </a:p>
          <a:p>
            <a:endParaRPr lang="en-US" sz="3200" dirty="0"/>
          </a:p>
          <a:p>
            <a:r>
              <a:rPr lang="en-US" sz="3200" dirty="0"/>
              <a:t>Yogurt</a:t>
            </a:r>
          </a:p>
          <a:p>
            <a:endParaRPr lang="en-US" sz="3200" dirty="0"/>
          </a:p>
          <a:p>
            <a:r>
              <a:rPr lang="en-US" sz="3200" dirty="0"/>
              <a:t>Whole Eggs </a:t>
            </a:r>
          </a:p>
          <a:p>
            <a:pPr marL="0" indent="0">
              <a:buNone/>
            </a:pPr>
            <a:endParaRPr lang="en-US" sz="3200" dirty="0"/>
          </a:p>
          <a:p>
            <a:r>
              <a:rPr lang="en-US" sz="3200" dirty="0"/>
              <a:t>Dry beans or peas</a:t>
            </a:r>
          </a:p>
          <a:p>
            <a:pPr marL="0" indent="0">
              <a:buNone/>
            </a:pPr>
            <a:endParaRPr lang="en-US"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4140" t="23901" r="15218" b="6319"/>
          <a:stretch/>
        </p:blipFill>
        <p:spPr>
          <a:xfrm>
            <a:off x="9553186" y="3009723"/>
            <a:ext cx="1490783" cy="129726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49704" y="2237555"/>
            <a:ext cx="3173507" cy="2069436"/>
          </a:xfrm>
          <a:prstGeom prst="rect">
            <a:avLst/>
          </a:prstGeom>
          <a:effectLst>
            <a:softEdge rad="317500"/>
          </a:effectLst>
        </p:spPr>
      </p:pic>
      <p:pic>
        <p:nvPicPr>
          <p:cNvPr id="13" name="Picture 12" descr="P:\Graphics\Pictures\iStock photo\SIS Powerpoint\egg carten iStock_000013038958Mediu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977" t="12366" r="6193" b="11492"/>
          <a:stretch/>
        </p:blipFill>
        <p:spPr bwMode="auto">
          <a:xfrm>
            <a:off x="7322758" y="4236977"/>
            <a:ext cx="2835660" cy="185857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2364828" y="986067"/>
            <a:ext cx="4519448" cy="60812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t>Meat/Meat Alternates</a:t>
            </a:r>
          </a:p>
        </p:txBody>
      </p:sp>
      <p:sp>
        <p:nvSpPr>
          <p:cNvPr id="14"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10" name="TextBox 9">
            <a:extLst>
              <a:ext uri="{FF2B5EF4-FFF2-40B4-BE49-F238E27FC236}">
                <a16:creationId xmlns:a16="http://schemas.microsoft.com/office/drawing/2014/main" id="{4B1624DD-0F7F-4CD9-96C3-235DDE9DE76B}"/>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72975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2000"/>
                                        <p:tgtEl>
                                          <p:spTgt spid="12"/>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2000"/>
                                        <p:tgtEl>
                                          <p:spTgt spid="11"/>
                                        </p:tgtEl>
                                      </p:cBhvr>
                                    </p:animEffect>
                                  </p:childTnLst>
                                </p:cTn>
                              </p:par>
                              <p:par>
                                <p:cTn id="11" presetID="6" presetClass="entr" presetSubtype="3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out)">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681" t="9157" r="7995" b="7148"/>
          <a:stretch/>
        </p:blipFill>
        <p:spPr>
          <a:xfrm>
            <a:off x="7716081" y="1076036"/>
            <a:ext cx="4248310" cy="4730771"/>
          </a:xfrm>
          <a:prstGeom prst="rect">
            <a:avLst/>
          </a:prstGeom>
        </p:spPr>
      </p:pic>
      <p:sp>
        <p:nvSpPr>
          <p:cNvPr id="2" name="Title 1"/>
          <p:cNvSpPr>
            <a:spLocks noGrp="1"/>
          </p:cNvSpPr>
          <p:nvPr>
            <p:ph type="title"/>
          </p:nvPr>
        </p:nvSpPr>
        <p:spPr>
          <a:xfrm>
            <a:off x="2232028" y="812378"/>
            <a:ext cx="5545878" cy="1050399"/>
          </a:xfrm>
        </p:spPr>
        <p:txBody>
          <a:bodyPr>
            <a:noAutofit/>
          </a:bodyPr>
          <a:lstStyle/>
          <a:p>
            <a:r>
              <a:rPr lang="en-US" sz="3200" b="1" u="sng" dirty="0"/>
              <a:t>Non-Creditable Cheese Foods </a:t>
            </a:r>
          </a:p>
        </p:txBody>
      </p:sp>
      <p:sp>
        <p:nvSpPr>
          <p:cNvPr id="3" name="Content Placeholder 2"/>
          <p:cNvSpPr>
            <a:spLocks noGrp="1"/>
          </p:cNvSpPr>
          <p:nvPr>
            <p:ph idx="1"/>
          </p:nvPr>
        </p:nvSpPr>
        <p:spPr>
          <a:xfrm>
            <a:off x="2008584" y="1607344"/>
            <a:ext cx="5550848" cy="3950320"/>
          </a:xfrm>
        </p:spPr>
        <p:txBody>
          <a:bodyPr>
            <a:normAutofit fontScale="92500" lnSpcReduction="10000"/>
          </a:bodyPr>
          <a:lstStyle/>
          <a:p>
            <a:r>
              <a:rPr lang="en-US" sz="3000" dirty="0"/>
              <a:t>Product packaging states:</a:t>
            </a:r>
          </a:p>
          <a:p>
            <a:pPr lvl="1"/>
            <a:r>
              <a:rPr lang="en-US" sz="3000" dirty="0"/>
              <a:t>“Imitation cheese” </a:t>
            </a:r>
          </a:p>
          <a:p>
            <a:pPr lvl="1"/>
            <a:r>
              <a:rPr lang="en-US" sz="3000" dirty="0"/>
              <a:t>“Cheese food and spreads” </a:t>
            </a:r>
          </a:p>
          <a:p>
            <a:pPr lvl="1"/>
            <a:r>
              <a:rPr lang="en-US" sz="3000" dirty="0"/>
              <a:t>“Cheese product” </a:t>
            </a:r>
          </a:p>
          <a:p>
            <a:endParaRPr lang="en-US" sz="2400" dirty="0"/>
          </a:p>
          <a:p>
            <a:r>
              <a:rPr lang="en-US" sz="3000" dirty="0"/>
              <a:t>Common items </a:t>
            </a:r>
          </a:p>
          <a:p>
            <a:pPr lvl="1"/>
            <a:r>
              <a:rPr lang="en-US" sz="3000" dirty="0"/>
              <a:t>Cheese whips</a:t>
            </a:r>
          </a:p>
          <a:p>
            <a:pPr lvl="1"/>
            <a:r>
              <a:rPr lang="en-US" sz="3000" dirty="0"/>
              <a:t>Cheese with pimento</a:t>
            </a:r>
          </a:p>
          <a:p>
            <a:pPr lvl="1"/>
            <a:r>
              <a:rPr lang="en-US" sz="3000" dirty="0"/>
              <a:t>Cream cheese</a:t>
            </a:r>
          </a:p>
          <a:p>
            <a:pPr marL="44052" indent="0">
              <a:buNone/>
            </a:pPr>
            <a:endParaRPr lang="en-US" dirty="0">
              <a:effectLst/>
            </a:endParaRPr>
          </a:p>
        </p:txBody>
      </p:sp>
      <p:sp>
        <p:nvSpPr>
          <p:cNvPr id="5" name="Rectangle 4"/>
          <p:cNvSpPr/>
          <p:nvPr/>
        </p:nvSpPr>
        <p:spPr>
          <a:xfrm>
            <a:off x="8943311" y="2797323"/>
            <a:ext cx="1499269" cy="6497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1" kern="0" dirty="0">
              <a:solidFill>
                <a:sysClr val="windowText" lastClr="000000"/>
              </a:solidFill>
            </a:endParaRPr>
          </a:p>
        </p:txBody>
      </p:sp>
      <p:sp>
        <p:nvSpPr>
          <p:cNvPr id="6" name="Rectangle 5"/>
          <p:cNvSpPr/>
          <p:nvPr/>
        </p:nvSpPr>
        <p:spPr>
          <a:xfrm>
            <a:off x="8277200" y="4842504"/>
            <a:ext cx="3247223" cy="528811"/>
          </a:xfrm>
          <a:prstGeom prst="rect">
            <a:avLst/>
          </a:prstGeom>
          <a:noFill/>
          <a:ln w="76200">
            <a:solidFill>
              <a:srgbClr val="FFB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1" kern="0" dirty="0">
              <a:solidFill>
                <a:sysClr val="windowText" lastClr="000000"/>
              </a:solidFill>
            </a:endParaRPr>
          </a:p>
        </p:txBody>
      </p:sp>
      <p:cxnSp>
        <p:nvCxnSpPr>
          <p:cNvPr id="8" name="Straight Arrow Connector 7"/>
          <p:cNvCxnSpPr/>
          <p:nvPr/>
        </p:nvCxnSpPr>
        <p:spPr>
          <a:xfrm>
            <a:off x="5465379" y="3237186"/>
            <a:ext cx="2504664" cy="1550124"/>
          </a:xfrm>
          <a:prstGeom prst="straightConnector1">
            <a:avLst/>
          </a:prstGeom>
          <a:ln w="38100">
            <a:solidFill>
              <a:srgbClr val="FFC000"/>
            </a:solidFill>
            <a:tailEnd type="triangle"/>
          </a:ln>
        </p:spPr>
        <p:style>
          <a:lnRef idx="3">
            <a:schemeClr val="accent1"/>
          </a:lnRef>
          <a:fillRef idx="0">
            <a:schemeClr val="accent1"/>
          </a:fillRef>
          <a:effectRef idx="2">
            <a:schemeClr val="accent1"/>
          </a:effectRef>
          <a:fontRef idx="minor">
            <a:schemeClr val="tx1"/>
          </a:fontRef>
        </p:style>
      </p:cxnSp>
      <p:sp>
        <p:nvSpPr>
          <p:cNvPr id="10" name="&quot;No&quot; Symbol 9"/>
          <p:cNvSpPr/>
          <p:nvPr/>
        </p:nvSpPr>
        <p:spPr>
          <a:xfrm>
            <a:off x="8277200" y="1229710"/>
            <a:ext cx="3286711" cy="3665284"/>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11" name="TextBox 10">
            <a:extLst>
              <a:ext uri="{FF2B5EF4-FFF2-40B4-BE49-F238E27FC236}">
                <a16:creationId xmlns:a16="http://schemas.microsoft.com/office/drawing/2014/main" id="{8DA03B61-64A9-484A-81FD-828C11715F0A}"/>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33393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2786" y="1014153"/>
            <a:ext cx="9469821" cy="4594957"/>
          </a:xfrm>
        </p:spPr>
        <p:txBody>
          <a:bodyPr>
            <a:noAutofit/>
          </a:bodyPr>
          <a:lstStyle/>
          <a:p>
            <a:pPr marL="0" indent="0">
              <a:buNone/>
            </a:pPr>
            <a:r>
              <a:rPr lang="en-US" altLang="en-US" sz="3600" dirty="0">
                <a:cs typeface="Arial" panose="020B0604020202020204" pitchFamily="34" charset="0"/>
              </a:rPr>
              <a:t>CACFP defines infants as birth through 11 months</a:t>
            </a:r>
          </a:p>
          <a:p>
            <a:pPr marL="0" indent="0">
              <a:buNone/>
            </a:pPr>
            <a:endParaRPr lang="en-US" altLang="en-US" sz="1800" u="sng" dirty="0">
              <a:cs typeface="Arial" panose="020B0604020202020204" pitchFamily="34" charset="0"/>
            </a:endParaRPr>
          </a:p>
          <a:p>
            <a:pPr marL="0" indent="0">
              <a:buNone/>
            </a:pPr>
            <a:r>
              <a:rPr lang="en-US" altLang="en-US" sz="4000" u="sng" dirty="0">
                <a:cs typeface="Arial" panose="020B0604020202020204" pitchFamily="34" charset="0"/>
              </a:rPr>
              <a:t>Each infant must have a current &amp; complete:</a:t>
            </a:r>
          </a:p>
          <a:p>
            <a:pPr>
              <a:buFont typeface="Arial" panose="020B0604020202020204" pitchFamily="34" charset="0"/>
              <a:buChar char="•"/>
            </a:pPr>
            <a:r>
              <a:rPr lang="en-US" altLang="en-US" sz="3600" dirty="0">
                <a:cs typeface="Arial" panose="020B0604020202020204" pitchFamily="34" charset="0"/>
              </a:rPr>
              <a:t>CACFP Enrollment</a:t>
            </a:r>
          </a:p>
          <a:p>
            <a:pPr>
              <a:buFont typeface="Arial" panose="020B0604020202020204" pitchFamily="34" charset="0"/>
              <a:buChar char="•"/>
            </a:pPr>
            <a:endParaRPr lang="en-US" altLang="en-US" sz="1800" dirty="0">
              <a:cs typeface="Arial" panose="020B0604020202020204" pitchFamily="34" charset="0"/>
            </a:endParaRPr>
          </a:p>
          <a:p>
            <a:pPr>
              <a:buFont typeface="Arial" panose="020B0604020202020204" pitchFamily="34" charset="0"/>
              <a:buChar char="•"/>
            </a:pPr>
            <a:r>
              <a:rPr lang="en-US" altLang="en-US" sz="3600" dirty="0">
                <a:cs typeface="Arial" panose="020B0604020202020204" pitchFamily="34" charset="0"/>
              </a:rPr>
              <a:t>Income Eligibility Form determined by center official on file to be claimed as “Free” or “Reduced”</a:t>
            </a:r>
          </a:p>
          <a:p>
            <a:pPr>
              <a:buFont typeface="Arial" panose="020B0604020202020204" pitchFamily="34" charset="0"/>
              <a:buChar char="•"/>
            </a:pPr>
            <a:endParaRPr lang="en-US" altLang="en-US" sz="1600" dirty="0">
              <a:cs typeface="Arial" panose="020B0604020202020204" pitchFamily="34" charset="0"/>
            </a:endParaRPr>
          </a:p>
        </p:txBody>
      </p:sp>
      <p:sp>
        <p:nvSpPr>
          <p:cNvPr id="7" name="Title 4"/>
          <p:cNvSpPr>
            <a:spLocks noGrp="1"/>
          </p:cNvSpPr>
          <p:nvPr>
            <p:ph type="title"/>
          </p:nvPr>
        </p:nvSpPr>
        <p:spPr>
          <a:xfrm>
            <a:off x="2890345" y="94593"/>
            <a:ext cx="7420304" cy="870883"/>
          </a:xfrm>
        </p:spPr>
        <p:txBody>
          <a:bodyPr/>
          <a:lstStyle/>
          <a:p>
            <a:r>
              <a:rPr lang="en-US" b="1" dirty="0"/>
              <a:t>CACFP General Requirements</a:t>
            </a:r>
          </a:p>
        </p:txBody>
      </p:sp>
      <p:pic>
        <p:nvPicPr>
          <p:cNvPr id="9" name="Picture 8" descr="Baby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389" y="4824248"/>
            <a:ext cx="3335282" cy="1876096"/>
          </a:xfrm>
          <a:prstGeom prst="rect">
            <a:avLst/>
          </a:prstGeom>
        </p:spPr>
      </p:pic>
      <p:sp>
        <p:nvSpPr>
          <p:cNvPr id="6" name="TextBox 5">
            <a:extLst>
              <a:ext uri="{FF2B5EF4-FFF2-40B4-BE49-F238E27FC236}">
                <a16:creationId xmlns:a16="http://schemas.microsoft.com/office/drawing/2014/main" id="{FD484A4D-5790-417B-B65B-E72CD94904AB}"/>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53724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03593" y="943337"/>
            <a:ext cx="9152379" cy="1145249"/>
          </a:xfrm>
        </p:spPr>
        <p:txBody>
          <a:bodyPr>
            <a:normAutofit fontScale="90000"/>
          </a:bodyPr>
          <a:lstStyle/>
          <a:p>
            <a:r>
              <a:rPr lang="en-US" sz="3600" b="1" u="sng" dirty="0"/>
              <a:t>Yogurt - Sugar Limit</a:t>
            </a:r>
            <a:br>
              <a:rPr lang="en-US" sz="3000" dirty="0"/>
            </a:br>
            <a:r>
              <a:rPr lang="en-US" sz="3100" dirty="0">
                <a:solidFill>
                  <a:srgbClr val="0E5580">
                    <a:lumMod val="75000"/>
                  </a:srgbClr>
                </a:solidFill>
              </a:rPr>
              <a:t>Must contain </a:t>
            </a:r>
            <a:r>
              <a:rPr lang="en-US" sz="3100" b="1" dirty="0">
                <a:solidFill>
                  <a:srgbClr val="0B33DF"/>
                </a:solidFill>
              </a:rPr>
              <a:t>no more than 23 grams of total sugars per 6 oz. </a:t>
            </a:r>
            <a:br>
              <a:rPr lang="en-US" sz="2400" b="1" dirty="0">
                <a:solidFill>
                  <a:srgbClr val="0E5580">
                    <a:lumMod val="75000"/>
                  </a:srgbClr>
                </a:solidFill>
              </a:rPr>
            </a:br>
            <a:endParaRPr lang="en-US" sz="2100" dirty="0"/>
          </a:p>
        </p:txBody>
      </p:sp>
      <p:sp>
        <p:nvSpPr>
          <p:cNvPr id="10" name="Title 3"/>
          <p:cNvSpPr txBox="1">
            <a:spLocks/>
          </p:cNvSpPr>
          <p:nvPr/>
        </p:nvSpPr>
        <p:spPr>
          <a:xfrm>
            <a:off x="2007155" y="3619806"/>
            <a:ext cx="3022623" cy="1693799"/>
          </a:xfrm>
          <a:prstGeom prst="rect">
            <a:avLst/>
          </a:prstGeom>
        </p:spPr>
        <p:txBody>
          <a:bodyPr vert="horz" lIns="68580" tIns="34291" rIns="68580" bIns="34291" rtlCol="0" anchor="ctr">
            <a:noAutofit/>
          </a:bodyPr>
          <a:lstStyle>
            <a:lvl1pPr algn="l" defTabSz="457200" rtl="0" eaLnBrk="1" latinLnBrk="0" hangingPunct="1">
              <a:spcBef>
                <a:spcPct val="0"/>
              </a:spcBef>
              <a:buNone/>
              <a:defRPr sz="4200" b="0" i="0" kern="1200">
                <a:solidFill>
                  <a:srgbClr val="0B4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accent1"/>
                </a:solidFill>
              </a:rPr>
              <a:t>Write down selected options</a:t>
            </a:r>
          </a:p>
        </p:txBody>
      </p:sp>
      <p:pic>
        <p:nvPicPr>
          <p:cNvPr id="21" name="Picture 20"/>
          <p:cNvPicPr>
            <a:picLocks noChangeAspect="1"/>
          </p:cNvPicPr>
          <p:nvPr/>
        </p:nvPicPr>
        <p:blipFill>
          <a:blip r:embed="rId3"/>
          <a:srcRect/>
          <a:stretch/>
        </p:blipFill>
        <p:spPr>
          <a:xfrm>
            <a:off x="5944411" y="1978274"/>
            <a:ext cx="3281621" cy="4255988"/>
          </a:xfrm>
          <a:prstGeom prst="rect">
            <a:avLst/>
          </a:prstGeom>
          <a:ln>
            <a:solidFill>
              <a:schemeClr val="accent1"/>
            </a:solidFill>
          </a:ln>
        </p:spPr>
      </p:pic>
      <p:sp>
        <p:nvSpPr>
          <p:cNvPr id="2" name="TextBox 1"/>
          <p:cNvSpPr txBox="1"/>
          <p:nvPr/>
        </p:nvSpPr>
        <p:spPr>
          <a:xfrm>
            <a:off x="1972126" y="2439975"/>
            <a:ext cx="2819724" cy="1077218"/>
          </a:xfrm>
          <a:prstGeom prst="rect">
            <a:avLst/>
          </a:prstGeom>
          <a:noFill/>
        </p:spPr>
        <p:txBody>
          <a:bodyPr wrap="square" rtlCol="0">
            <a:spAutoFit/>
          </a:bodyPr>
          <a:lstStyle/>
          <a:p>
            <a:r>
              <a:rPr lang="en-US" sz="3200" dirty="0">
                <a:solidFill>
                  <a:schemeClr val="accent1"/>
                </a:solidFill>
              </a:rPr>
              <a:t>Sugar Limits by container size</a:t>
            </a:r>
          </a:p>
        </p:txBody>
      </p:sp>
      <p:cxnSp>
        <p:nvCxnSpPr>
          <p:cNvPr id="9" name="Straight Arrow Connector 8"/>
          <p:cNvCxnSpPr/>
          <p:nvPr/>
        </p:nvCxnSpPr>
        <p:spPr>
          <a:xfrm flipV="1">
            <a:off x="4716039" y="3296272"/>
            <a:ext cx="1226413" cy="1"/>
          </a:xfrm>
          <a:prstGeom prst="straightConnector1">
            <a:avLst/>
          </a:prstGeom>
          <a:ln>
            <a:solidFill>
              <a:schemeClr val="accent1">
                <a:lumMod val="60000"/>
                <a:lumOff val="4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flipV="1">
            <a:off x="4714260" y="4851149"/>
            <a:ext cx="1228192" cy="1"/>
          </a:xfrm>
          <a:prstGeom prst="straightConnector1">
            <a:avLst/>
          </a:prstGeom>
          <a:ln>
            <a:solidFill>
              <a:schemeClr val="accent1">
                <a:lumMod val="60000"/>
                <a:lumOff val="40000"/>
              </a:schemeClr>
            </a:solidFill>
            <a:tailEnd type="triangle"/>
          </a:ln>
        </p:spPr>
        <p:style>
          <a:lnRef idx="3">
            <a:schemeClr val="dk1"/>
          </a:lnRef>
          <a:fillRef idx="0">
            <a:schemeClr val="dk1"/>
          </a:fillRef>
          <a:effectRef idx="2">
            <a:schemeClr val="dk1"/>
          </a:effectRef>
          <a:fontRef idx="minor">
            <a:schemeClr val="tx1"/>
          </a:fontRef>
        </p:style>
      </p:cxnSp>
      <p:sp>
        <p:nvSpPr>
          <p:cNvPr id="12"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11" name="TextBox 10">
            <a:extLst>
              <a:ext uri="{FF2B5EF4-FFF2-40B4-BE49-F238E27FC236}">
                <a16:creationId xmlns:a16="http://schemas.microsoft.com/office/drawing/2014/main" id="{6FB79FDE-2E28-4C32-8D02-593BBD0320EA}"/>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pic>
        <p:nvPicPr>
          <p:cNvPr id="6" name="Picture 5">
            <a:extLst>
              <a:ext uri="{FF2B5EF4-FFF2-40B4-BE49-F238E27FC236}">
                <a16:creationId xmlns:a16="http://schemas.microsoft.com/office/drawing/2014/main" id="{2E409BCD-55BF-E490-5517-B025D4F512F6}"/>
              </a:ext>
            </a:extLst>
          </p:cNvPr>
          <p:cNvPicPr>
            <a:picLocks noChangeAspect="1"/>
          </p:cNvPicPr>
          <p:nvPr/>
        </p:nvPicPr>
        <p:blipFill>
          <a:blip r:embed="rId4"/>
          <a:stretch>
            <a:fillRect/>
          </a:stretch>
        </p:blipFill>
        <p:spPr>
          <a:xfrm>
            <a:off x="7839679" y="2338710"/>
            <a:ext cx="3292546" cy="4255989"/>
          </a:xfrm>
          <a:prstGeom prst="rect">
            <a:avLst/>
          </a:prstGeom>
        </p:spPr>
      </p:pic>
    </p:spTree>
    <p:extLst>
      <p:ext uri="{BB962C8B-B14F-4D97-AF65-F5344CB8AC3E}">
        <p14:creationId xmlns:p14="http://schemas.microsoft.com/office/powerpoint/2010/main" val="3333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afterEffect">
                                  <p:stCondLst>
                                    <p:cond delay="25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398" y="1030528"/>
            <a:ext cx="5384960" cy="635643"/>
          </a:xfrm>
        </p:spPr>
        <p:txBody>
          <a:bodyPr>
            <a:normAutofit fontScale="90000"/>
          </a:bodyPr>
          <a:lstStyle/>
          <a:p>
            <a:r>
              <a:rPr lang="en-US" sz="3200" b="1" dirty="0">
                <a:solidFill>
                  <a:srgbClr val="0B33DF"/>
                </a:solidFill>
                <a:latin typeface="+mn-lt"/>
                <a:ea typeface="+mn-ea"/>
                <a:cs typeface="+mn-cs"/>
              </a:rPr>
              <a:t>Snack Meal Pattern – Solid Foods</a:t>
            </a:r>
            <a:r>
              <a:rPr lang="en-US" sz="3200" b="1" dirty="0"/>
              <a:t> </a:t>
            </a:r>
          </a:p>
        </p:txBody>
      </p:sp>
      <p:sp>
        <p:nvSpPr>
          <p:cNvPr id="3" name="Content Placeholder 2"/>
          <p:cNvSpPr>
            <a:spLocks noGrp="1"/>
          </p:cNvSpPr>
          <p:nvPr>
            <p:ph idx="1"/>
          </p:nvPr>
        </p:nvSpPr>
        <p:spPr>
          <a:xfrm>
            <a:off x="3447394" y="1766302"/>
            <a:ext cx="6754968" cy="4425471"/>
          </a:xfrm>
          <a:ln>
            <a:solidFill>
              <a:srgbClr val="0B33DF"/>
            </a:solidFill>
          </a:ln>
        </p:spPr>
        <p:txBody>
          <a:bodyPr>
            <a:normAutofit/>
          </a:bodyPr>
          <a:lstStyle/>
          <a:p>
            <a:r>
              <a:rPr lang="en-US" dirty="0"/>
              <a:t>0-½ oz eq bread; </a:t>
            </a:r>
            <a:r>
              <a:rPr lang="en-US" b="1" dirty="0"/>
              <a:t>OR</a:t>
            </a:r>
          </a:p>
          <a:p>
            <a:r>
              <a:rPr lang="en-US" dirty="0"/>
              <a:t>0-½ oz eq infant cereal; </a:t>
            </a:r>
            <a:r>
              <a:rPr lang="en-US" b="1" dirty="0"/>
              <a:t>OR</a:t>
            </a:r>
            <a:endParaRPr lang="en-US" sz="1200" b="1" dirty="0"/>
          </a:p>
          <a:p>
            <a:r>
              <a:rPr lang="en-US" dirty="0"/>
              <a:t>0-¼ oz eq crackers;  </a:t>
            </a:r>
            <a:r>
              <a:rPr lang="en-US" b="1" dirty="0"/>
              <a:t>OR </a:t>
            </a:r>
          </a:p>
          <a:p>
            <a:r>
              <a:rPr lang="en-US" dirty="0"/>
              <a:t>0-¼ oz eq ready-to-eat breakfast cereal </a:t>
            </a:r>
          </a:p>
          <a:p>
            <a:endParaRPr lang="en-US" sz="1200" b="1" dirty="0"/>
          </a:p>
          <a:p>
            <a:pPr marL="0" indent="0">
              <a:buNone/>
            </a:pPr>
            <a:r>
              <a:rPr lang="en-US" sz="3200" b="1" dirty="0">
                <a:solidFill>
                  <a:srgbClr val="0B33DF"/>
                </a:solidFill>
              </a:rPr>
              <a:t>AND </a:t>
            </a:r>
            <a:endParaRPr lang="en-US" sz="3200" dirty="0">
              <a:solidFill>
                <a:srgbClr val="0B33DF"/>
              </a:solidFill>
            </a:endParaRPr>
          </a:p>
          <a:p>
            <a:endParaRPr lang="en-US" sz="1200" dirty="0"/>
          </a:p>
          <a:p>
            <a:r>
              <a:rPr lang="en-US" dirty="0"/>
              <a:t>0-2 Tablespoons vegetable, fruit or a combination of both 	</a:t>
            </a:r>
          </a:p>
        </p:txBody>
      </p:sp>
      <p:sp>
        <p:nvSpPr>
          <p:cNvPr id="6" name="Title 4"/>
          <p:cNvSpPr txBox="1">
            <a:spLocks/>
          </p:cNvSpPr>
          <p:nvPr/>
        </p:nvSpPr>
        <p:spPr>
          <a:xfrm>
            <a:off x="2858815" y="59515"/>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7" name="TextBox 6">
            <a:extLst>
              <a:ext uri="{FF2B5EF4-FFF2-40B4-BE49-F238E27FC236}">
                <a16:creationId xmlns:a16="http://schemas.microsoft.com/office/drawing/2014/main" id="{192A95D3-E345-4A6D-B10E-9840465EC5F0}"/>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1401616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3A47EF-9775-4886-8EC9-11989A990964}"/>
              </a:ext>
            </a:extLst>
          </p:cNvPr>
          <p:cNvPicPr>
            <a:picLocks noChangeAspect="1"/>
          </p:cNvPicPr>
          <p:nvPr/>
        </p:nvPicPr>
        <p:blipFill>
          <a:blip r:embed="rId2"/>
          <a:stretch>
            <a:fillRect/>
          </a:stretch>
        </p:blipFill>
        <p:spPr>
          <a:xfrm>
            <a:off x="6241363" y="1605325"/>
            <a:ext cx="3184570" cy="4136571"/>
          </a:xfrm>
          <a:prstGeom prst="rect">
            <a:avLst/>
          </a:prstGeom>
          <a:solidFill>
            <a:schemeClr val="accent1"/>
          </a:solidFill>
          <a:ln w="19050">
            <a:solidFill>
              <a:schemeClr val="accent1"/>
            </a:solidFill>
          </a:ln>
        </p:spPr>
      </p:pic>
      <p:sp>
        <p:nvSpPr>
          <p:cNvPr id="2" name="Title 1"/>
          <p:cNvSpPr>
            <a:spLocks noGrp="1"/>
          </p:cNvSpPr>
          <p:nvPr>
            <p:ph type="title"/>
          </p:nvPr>
        </p:nvSpPr>
        <p:spPr>
          <a:xfrm>
            <a:off x="4197817" y="821401"/>
            <a:ext cx="5538952" cy="788276"/>
          </a:xfrm>
        </p:spPr>
        <p:txBody>
          <a:bodyPr>
            <a:normAutofit/>
          </a:bodyPr>
          <a:lstStyle/>
          <a:p>
            <a:r>
              <a:rPr lang="en-US" sz="3200" b="1" dirty="0"/>
              <a:t>Grain creditable </a:t>
            </a:r>
            <a:r>
              <a:rPr lang="en-US" sz="3200" b="1" dirty="0">
                <a:solidFill>
                  <a:srgbClr val="FF0000"/>
                </a:solidFill>
              </a:rPr>
              <a:t>only</a:t>
            </a:r>
            <a:r>
              <a:rPr lang="en-US" sz="3200" b="1" dirty="0"/>
              <a:t> at Snack</a:t>
            </a:r>
          </a:p>
        </p:txBody>
      </p:sp>
      <p:sp>
        <p:nvSpPr>
          <p:cNvPr id="3" name="Content Placeholder 2"/>
          <p:cNvSpPr>
            <a:spLocks noGrp="1"/>
          </p:cNvSpPr>
          <p:nvPr>
            <p:ph idx="1"/>
          </p:nvPr>
        </p:nvSpPr>
        <p:spPr>
          <a:xfrm>
            <a:off x="1920004" y="1595254"/>
            <a:ext cx="4005910" cy="3956459"/>
          </a:xfrm>
        </p:spPr>
        <p:txBody>
          <a:bodyPr>
            <a:normAutofit/>
          </a:bodyPr>
          <a:lstStyle/>
          <a:p>
            <a:r>
              <a:rPr lang="en-US" dirty="0"/>
              <a:t>Creditable grains </a:t>
            </a:r>
          </a:p>
          <a:p>
            <a:pPr lvl="1"/>
            <a:r>
              <a:rPr lang="en-US" dirty="0"/>
              <a:t>First ingredient whole or enriched grain</a:t>
            </a:r>
          </a:p>
          <a:p>
            <a:pPr marL="228594" lvl="1">
              <a:spcBef>
                <a:spcPts val="1000"/>
              </a:spcBef>
            </a:pPr>
            <a:endParaRPr lang="en-US" sz="2800" dirty="0"/>
          </a:p>
          <a:p>
            <a:pPr marL="228594" lvl="1">
              <a:spcBef>
                <a:spcPts val="1000"/>
              </a:spcBef>
            </a:pPr>
            <a:r>
              <a:rPr lang="en-US" sz="2800" dirty="0"/>
              <a:t>Quantities to be recorded in Ounce Equivalent measurements</a:t>
            </a:r>
          </a:p>
          <a:p>
            <a:endParaRPr lang="en-US" sz="2000" dirty="0"/>
          </a:p>
          <a:p>
            <a:pPr>
              <a:buFontTx/>
              <a:buChar char="-"/>
            </a:pPr>
            <a:endParaRPr lang="en-US" sz="2000" b="1" dirty="0"/>
          </a:p>
          <a:p>
            <a:endParaRPr lang="en-US" dirty="0"/>
          </a:p>
        </p:txBody>
      </p:sp>
      <p:cxnSp>
        <p:nvCxnSpPr>
          <p:cNvPr id="7" name="Straight Arrow Connector 6"/>
          <p:cNvCxnSpPr>
            <a:cxnSpLocks/>
          </p:cNvCxnSpPr>
          <p:nvPr/>
        </p:nvCxnSpPr>
        <p:spPr>
          <a:xfrm>
            <a:off x="2562528" y="4966660"/>
            <a:ext cx="2194276" cy="0"/>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9" name="TextBox 8">
            <a:extLst>
              <a:ext uri="{FF2B5EF4-FFF2-40B4-BE49-F238E27FC236}">
                <a16:creationId xmlns:a16="http://schemas.microsoft.com/office/drawing/2014/main" id="{80E6CAED-A215-4EB7-B47F-D78BEAFA3EE7}"/>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pic>
        <p:nvPicPr>
          <p:cNvPr id="12" name="Picture 11">
            <a:extLst>
              <a:ext uri="{FF2B5EF4-FFF2-40B4-BE49-F238E27FC236}">
                <a16:creationId xmlns:a16="http://schemas.microsoft.com/office/drawing/2014/main" id="{B9523760-DBA0-4A86-9946-1F8155226EEC}"/>
              </a:ext>
            </a:extLst>
          </p:cNvPr>
          <p:cNvPicPr>
            <a:picLocks noChangeAspect="1"/>
          </p:cNvPicPr>
          <p:nvPr/>
        </p:nvPicPr>
        <p:blipFill>
          <a:blip r:embed="rId3"/>
          <a:stretch>
            <a:fillRect/>
          </a:stretch>
        </p:blipFill>
        <p:spPr>
          <a:xfrm>
            <a:off x="7866991" y="1605325"/>
            <a:ext cx="3739556" cy="4737925"/>
          </a:xfrm>
          <a:prstGeom prst="rect">
            <a:avLst/>
          </a:prstGeom>
          <a:ln cmpd="thickThin">
            <a:solidFill>
              <a:schemeClr val="accent6"/>
            </a:solidFill>
          </a:ln>
        </p:spPr>
      </p:pic>
      <p:sp>
        <p:nvSpPr>
          <p:cNvPr id="15" name="TextBox 14">
            <a:extLst>
              <a:ext uri="{FF2B5EF4-FFF2-40B4-BE49-F238E27FC236}">
                <a16:creationId xmlns:a16="http://schemas.microsoft.com/office/drawing/2014/main" id="{D86ACC9D-235C-4837-9D17-3A3BCB053144}"/>
              </a:ext>
            </a:extLst>
          </p:cNvPr>
          <p:cNvSpPr txBox="1"/>
          <p:nvPr/>
        </p:nvSpPr>
        <p:spPr>
          <a:xfrm>
            <a:off x="10227233" y="6307760"/>
            <a:ext cx="977481" cy="369332"/>
          </a:xfrm>
          <a:prstGeom prst="rect">
            <a:avLst/>
          </a:prstGeom>
          <a:noFill/>
        </p:spPr>
        <p:txBody>
          <a:bodyPr wrap="square" rtlCol="0">
            <a:spAutoFit/>
          </a:bodyPr>
          <a:lstStyle/>
          <a:p>
            <a:r>
              <a:rPr lang="en-US" dirty="0">
                <a:solidFill>
                  <a:srgbClr val="00B050"/>
                </a:solidFill>
              </a:rPr>
              <a:t>Handout</a:t>
            </a:r>
          </a:p>
        </p:txBody>
      </p:sp>
    </p:spTree>
    <p:extLst>
      <p:ext uri="{BB962C8B-B14F-4D97-AF65-F5344CB8AC3E}">
        <p14:creationId xmlns:p14="http://schemas.microsoft.com/office/powerpoint/2010/main" val="3050912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706" y="942980"/>
            <a:ext cx="5538952" cy="788276"/>
          </a:xfrm>
        </p:spPr>
        <p:txBody>
          <a:bodyPr>
            <a:normAutofit/>
          </a:bodyPr>
          <a:lstStyle/>
          <a:p>
            <a:r>
              <a:rPr lang="en-US" sz="3200" b="1" dirty="0"/>
              <a:t>Grain creditable </a:t>
            </a:r>
            <a:r>
              <a:rPr lang="en-US" sz="3200" b="1" dirty="0">
                <a:solidFill>
                  <a:srgbClr val="FF0000"/>
                </a:solidFill>
              </a:rPr>
              <a:t>only</a:t>
            </a:r>
            <a:r>
              <a:rPr lang="en-US" sz="3200" b="1" dirty="0"/>
              <a:t> at Snack</a:t>
            </a:r>
          </a:p>
        </p:txBody>
      </p:sp>
      <p:sp>
        <p:nvSpPr>
          <p:cNvPr id="3" name="Content Placeholder 2"/>
          <p:cNvSpPr>
            <a:spLocks noGrp="1"/>
          </p:cNvSpPr>
          <p:nvPr>
            <p:ph idx="1"/>
          </p:nvPr>
        </p:nvSpPr>
        <p:spPr>
          <a:xfrm>
            <a:off x="1839311" y="1873586"/>
            <a:ext cx="5693604" cy="3121034"/>
          </a:xfrm>
        </p:spPr>
        <p:txBody>
          <a:bodyPr>
            <a:normAutofit/>
          </a:bodyPr>
          <a:lstStyle/>
          <a:p>
            <a:pPr marL="0" indent="0">
              <a:buNone/>
            </a:pPr>
            <a:r>
              <a:rPr lang="en-US" dirty="0"/>
              <a:t>Ready-to-eat breakfast cereals: </a:t>
            </a:r>
            <a:r>
              <a:rPr lang="en-US" b="1" dirty="0"/>
              <a:t> </a:t>
            </a:r>
          </a:p>
          <a:p>
            <a:pPr>
              <a:buFontTx/>
              <a:buChar char="-"/>
            </a:pPr>
            <a:r>
              <a:rPr lang="en-US" sz="2400" dirty="0"/>
              <a:t>No more than 6 grams of sugar per dry oz.</a:t>
            </a:r>
          </a:p>
          <a:p>
            <a:pPr>
              <a:buFontTx/>
              <a:buChar char="-"/>
            </a:pPr>
            <a:r>
              <a:rPr lang="en-US" sz="2400" dirty="0"/>
              <a:t>Try It Out! Chart tool</a:t>
            </a:r>
          </a:p>
          <a:p>
            <a:pPr>
              <a:buFontTx/>
              <a:buChar char="-"/>
            </a:pPr>
            <a:endParaRPr lang="en-US" sz="2000" b="1" dirty="0"/>
          </a:p>
          <a:p>
            <a:endParaRPr lang="en-US" dirty="0"/>
          </a:p>
        </p:txBody>
      </p:sp>
      <p:pic>
        <p:nvPicPr>
          <p:cNvPr id="8" name="Picture 7"/>
          <p:cNvPicPr>
            <a:picLocks noChangeAspect="1"/>
          </p:cNvPicPr>
          <p:nvPr/>
        </p:nvPicPr>
        <p:blipFill>
          <a:blip r:embed="rId2"/>
          <a:srcRect/>
          <a:stretch/>
        </p:blipFill>
        <p:spPr>
          <a:xfrm>
            <a:off x="7977352" y="1258029"/>
            <a:ext cx="3966254" cy="5105942"/>
          </a:xfrm>
          <a:prstGeom prst="rect">
            <a:avLst/>
          </a:prstGeom>
        </p:spPr>
      </p:pic>
      <p:sp>
        <p:nvSpPr>
          <p:cNvPr id="10"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9" name="TextBox 8">
            <a:extLst>
              <a:ext uri="{FF2B5EF4-FFF2-40B4-BE49-F238E27FC236}">
                <a16:creationId xmlns:a16="http://schemas.microsoft.com/office/drawing/2014/main" id="{80E6CAED-A215-4EB7-B47F-D78BEAFA3EE7}"/>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
        <p:nvSpPr>
          <p:cNvPr id="11" name="TextBox 10">
            <a:extLst>
              <a:ext uri="{FF2B5EF4-FFF2-40B4-BE49-F238E27FC236}">
                <a16:creationId xmlns:a16="http://schemas.microsoft.com/office/drawing/2014/main" id="{01E2982A-65A1-43B2-84EE-969790236333}"/>
              </a:ext>
            </a:extLst>
          </p:cNvPr>
          <p:cNvSpPr txBox="1"/>
          <p:nvPr/>
        </p:nvSpPr>
        <p:spPr>
          <a:xfrm>
            <a:off x="2693157" y="4098931"/>
            <a:ext cx="3966254" cy="1754326"/>
          </a:xfrm>
          <a:prstGeom prst="rect">
            <a:avLst/>
          </a:prstGeom>
          <a:noFill/>
          <a:ln w="28575">
            <a:solidFill>
              <a:srgbClr val="061E84"/>
            </a:solidFill>
          </a:ln>
        </p:spPr>
        <p:txBody>
          <a:bodyPr wrap="square" rtlCol="0">
            <a:spAutoFit/>
          </a:bodyPr>
          <a:lstStyle/>
          <a:p>
            <a:pPr algn="ctr"/>
            <a:r>
              <a:rPr lang="en-US" sz="5400" b="1" dirty="0">
                <a:solidFill>
                  <a:srgbClr val="FF0000"/>
                </a:solidFill>
              </a:rPr>
              <a:t>ONLY AT SNACK</a:t>
            </a:r>
          </a:p>
        </p:txBody>
      </p:sp>
      <p:cxnSp>
        <p:nvCxnSpPr>
          <p:cNvPr id="12" name="Straight Arrow Connector 11">
            <a:extLst>
              <a:ext uri="{FF2B5EF4-FFF2-40B4-BE49-F238E27FC236}">
                <a16:creationId xmlns:a16="http://schemas.microsoft.com/office/drawing/2014/main" id="{36035D73-BE85-4425-B1A3-7F19E01B85D4}"/>
              </a:ext>
            </a:extLst>
          </p:cNvPr>
          <p:cNvCxnSpPr>
            <a:cxnSpLocks/>
          </p:cNvCxnSpPr>
          <p:nvPr/>
        </p:nvCxnSpPr>
        <p:spPr>
          <a:xfrm>
            <a:off x="4998862" y="3083432"/>
            <a:ext cx="2194276" cy="0"/>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85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9620" y="1156482"/>
            <a:ext cx="4591821" cy="722329"/>
          </a:xfrm>
        </p:spPr>
        <p:txBody>
          <a:bodyPr>
            <a:normAutofit/>
          </a:bodyPr>
          <a:lstStyle/>
          <a:p>
            <a:r>
              <a:rPr lang="en-US" sz="3200" b="1" u="sng" dirty="0"/>
              <a:t>Developmental Readiness </a:t>
            </a:r>
          </a:p>
        </p:txBody>
      </p:sp>
      <p:sp>
        <p:nvSpPr>
          <p:cNvPr id="3" name="Content Placeholder 2"/>
          <p:cNvSpPr>
            <a:spLocks noGrp="1"/>
          </p:cNvSpPr>
          <p:nvPr>
            <p:ph idx="1"/>
          </p:nvPr>
        </p:nvSpPr>
        <p:spPr>
          <a:xfrm>
            <a:off x="2089620" y="1939382"/>
            <a:ext cx="5992835" cy="3530086"/>
          </a:xfrm>
        </p:spPr>
        <p:txBody>
          <a:bodyPr>
            <a:normAutofit/>
          </a:bodyPr>
          <a:lstStyle/>
          <a:p>
            <a:r>
              <a:rPr lang="en-US" sz="3200" dirty="0"/>
              <a:t>Each infant’s eating habits are unique and will change over time as they develop</a:t>
            </a:r>
          </a:p>
          <a:p>
            <a:endParaRPr lang="en-US" sz="1300" dirty="0"/>
          </a:p>
          <a:p>
            <a:r>
              <a:rPr lang="en-US" sz="3200" dirty="0"/>
              <a:t>Introduction of solid foods is determined by the parent/ guardian </a:t>
            </a:r>
          </a:p>
          <a:p>
            <a:endParaRPr lang="en-US" dirty="0"/>
          </a:p>
        </p:txBody>
      </p:sp>
      <p:pic>
        <p:nvPicPr>
          <p:cNvPr id="5" name="Picture 4" descr="Clipart - &lt;strong&gt;family&lt;/strong&g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9701" y="1768726"/>
            <a:ext cx="2995492" cy="3871398"/>
          </a:xfrm>
          <a:prstGeom prst="rect">
            <a:avLst/>
          </a:prstGeom>
        </p:spPr>
      </p:pic>
      <p:sp>
        <p:nvSpPr>
          <p:cNvPr id="6" name="TextBox 5"/>
          <p:cNvSpPr txBox="1"/>
          <p:nvPr/>
        </p:nvSpPr>
        <p:spPr>
          <a:xfrm>
            <a:off x="10589338" y="6286964"/>
            <a:ext cx="1171711" cy="300210"/>
          </a:xfrm>
          <a:prstGeom prst="rect">
            <a:avLst/>
          </a:prstGeom>
          <a:noFill/>
        </p:spPr>
        <p:txBody>
          <a:bodyPr wrap="square" rtlCol="0">
            <a:spAutoFit/>
          </a:bodyPr>
          <a:lstStyle/>
          <a:p>
            <a:r>
              <a:rPr lang="en-US" sz="1351" dirty="0">
                <a:solidFill>
                  <a:srgbClr val="00B050"/>
                </a:solidFill>
              </a:rPr>
              <a:t>Handout</a:t>
            </a:r>
          </a:p>
        </p:txBody>
      </p:sp>
      <p:sp>
        <p:nvSpPr>
          <p:cNvPr id="8"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9" name="TextBox 8">
            <a:extLst>
              <a:ext uri="{FF2B5EF4-FFF2-40B4-BE49-F238E27FC236}">
                <a16:creationId xmlns:a16="http://schemas.microsoft.com/office/drawing/2014/main" id="{66596713-8990-444E-A9DB-12E14781CE09}"/>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428693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512" t="4196" r="36261"/>
          <a:stretch/>
        </p:blipFill>
        <p:spPr>
          <a:xfrm flipH="1">
            <a:off x="7857027" y="1330407"/>
            <a:ext cx="3402431" cy="4242936"/>
          </a:xfrm>
          <a:prstGeom prst="rect">
            <a:avLst/>
          </a:prstGeom>
        </p:spPr>
      </p:pic>
      <p:sp>
        <p:nvSpPr>
          <p:cNvPr id="5" name="Rectangle 4"/>
          <p:cNvSpPr/>
          <p:nvPr/>
        </p:nvSpPr>
        <p:spPr>
          <a:xfrm>
            <a:off x="1364214" y="1034768"/>
            <a:ext cx="4209645" cy="3586433"/>
          </a:xfrm>
          <a:prstGeom prst="rect">
            <a:avLst/>
          </a:prstGeom>
          <a:solidFill>
            <a:srgbClr val="FFFFFF">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prstClr val="white"/>
              </a:solidFill>
            </a:endParaRPr>
          </a:p>
        </p:txBody>
      </p:sp>
      <p:sp>
        <p:nvSpPr>
          <p:cNvPr id="2" name="Title 1"/>
          <p:cNvSpPr>
            <a:spLocks noGrp="1"/>
          </p:cNvSpPr>
          <p:nvPr>
            <p:ph type="title"/>
          </p:nvPr>
        </p:nvSpPr>
        <p:spPr>
          <a:xfrm>
            <a:off x="2414243" y="1122459"/>
            <a:ext cx="4660655" cy="1050399"/>
          </a:xfrm>
        </p:spPr>
        <p:txBody>
          <a:bodyPr>
            <a:normAutofit/>
          </a:bodyPr>
          <a:lstStyle/>
          <a:p>
            <a:pPr algn="ctr"/>
            <a:r>
              <a:rPr lang="en-US" sz="3200" b="1" u="sng" dirty="0"/>
              <a:t>Developmental Readiness </a:t>
            </a:r>
          </a:p>
        </p:txBody>
      </p:sp>
      <p:sp>
        <p:nvSpPr>
          <p:cNvPr id="3" name="Content Placeholder 2"/>
          <p:cNvSpPr>
            <a:spLocks noGrp="1"/>
          </p:cNvSpPr>
          <p:nvPr>
            <p:ph idx="1"/>
          </p:nvPr>
        </p:nvSpPr>
        <p:spPr>
          <a:xfrm>
            <a:off x="2414243" y="1824393"/>
            <a:ext cx="5100653" cy="4403660"/>
          </a:xfrm>
        </p:spPr>
        <p:txBody>
          <a:bodyPr>
            <a:noAutofit/>
          </a:bodyPr>
          <a:lstStyle/>
          <a:p>
            <a:r>
              <a:rPr lang="en-US" sz="3200" dirty="0"/>
              <a:t>Introducing solid foods too early:</a:t>
            </a:r>
          </a:p>
          <a:p>
            <a:pPr lvl="1"/>
            <a:r>
              <a:rPr lang="en-US" sz="3200" dirty="0"/>
              <a:t>cause choking</a:t>
            </a:r>
          </a:p>
          <a:p>
            <a:pPr lvl="1"/>
            <a:endParaRPr lang="en-US" sz="3200" dirty="0"/>
          </a:p>
          <a:p>
            <a:pPr lvl="1"/>
            <a:r>
              <a:rPr lang="en-US" sz="3200" dirty="0"/>
              <a:t>consume less breastmilk or formula</a:t>
            </a:r>
          </a:p>
          <a:p>
            <a:pPr lvl="1"/>
            <a:endParaRPr lang="en-US" sz="3200" dirty="0"/>
          </a:p>
          <a:p>
            <a:pPr lvl="1"/>
            <a:r>
              <a:rPr lang="en-US" sz="3200" dirty="0"/>
              <a:t>increases risk of obesity</a:t>
            </a:r>
          </a:p>
        </p:txBody>
      </p:sp>
      <p:sp>
        <p:nvSpPr>
          <p:cNvPr id="8" name="Title 4"/>
          <p:cNvSpPr txBox="1">
            <a:spLocks/>
          </p:cNvSpPr>
          <p:nvPr/>
        </p:nvSpPr>
        <p:spPr>
          <a:xfrm>
            <a:off x="2890345" y="31531"/>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p>
        </p:txBody>
      </p:sp>
      <p:sp>
        <p:nvSpPr>
          <p:cNvPr id="7"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9" name="TextBox 8">
            <a:extLst>
              <a:ext uri="{FF2B5EF4-FFF2-40B4-BE49-F238E27FC236}">
                <a16:creationId xmlns:a16="http://schemas.microsoft.com/office/drawing/2014/main" id="{6F8D2535-2F11-4F87-A73B-6E136B1BACDF}"/>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19217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anim calcmode="lin" valueType="num">
                                      <p:cBhvr>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236" t="11786" r="9227" b="39"/>
          <a:stretch/>
        </p:blipFill>
        <p:spPr>
          <a:xfrm>
            <a:off x="7693572" y="1406590"/>
            <a:ext cx="3710152" cy="4508250"/>
          </a:xfrm>
          <a:prstGeom prst="rect">
            <a:avLst/>
          </a:prstGeom>
        </p:spPr>
      </p:pic>
      <p:sp>
        <p:nvSpPr>
          <p:cNvPr id="2" name="Title 1"/>
          <p:cNvSpPr>
            <a:spLocks noGrp="1"/>
          </p:cNvSpPr>
          <p:nvPr>
            <p:ph type="title"/>
          </p:nvPr>
        </p:nvSpPr>
        <p:spPr>
          <a:xfrm>
            <a:off x="2112580" y="981217"/>
            <a:ext cx="4732130" cy="1084730"/>
          </a:xfrm>
          <a:noFill/>
          <a:ln w="28575">
            <a:noFill/>
          </a:ln>
        </p:spPr>
        <p:txBody>
          <a:bodyPr>
            <a:noAutofit/>
          </a:bodyPr>
          <a:lstStyle/>
          <a:p>
            <a:pPr algn="ctr"/>
            <a:r>
              <a:rPr lang="en-US" sz="3200" b="1" u="sng" dirty="0"/>
              <a:t>Developmental Readiness</a:t>
            </a:r>
          </a:p>
        </p:txBody>
      </p:sp>
      <p:sp>
        <p:nvSpPr>
          <p:cNvPr id="3" name="Content Placeholder 2"/>
          <p:cNvSpPr>
            <a:spLocks noGrp="1"/>
          </p:cNvSpPr>
          <p:nvPr>
            <p:ph idx="1"/>
          </p:nvPr>
        </p:nvSpPr>
        <p:spPr>
          <a:xfrm>
            <a:off x="2280744" y="1945341"/>
            <a:ext cx="5509110" cy="4240305"/>
          </a:xfrm>
          <a:noFill/>
        </p:spPr>
        <p:txBody>
          <a:bodyPr>
            <a:normAutofit fontScale="62500" lnSpcReduction="20000"/>
          </a:bodyPr>
          <a:lstStyle/>
          <a:p>
            <a:r>
              <a:rPr lang="en-US" sz="4400" dirty="0"/>
              <a:t>Sits in chair with good head control</a:t>
            </a:r>
          </a:p>
          <a:p>
            <a:endParaRPr lang="en-US" sz="2200" dirty="0"/>
          </a:p>
          <a:p>
            <a:r>
              <a:rPr lang="en-US" sz="4400" dirty="0"/>
              <a:t>Opens mouth for food </a:t>
            </a:r>
          </a:p>
          <a:p>
            <a:endParaRPr lang="en-US" sz="2200" dirty="0"/>
          </a:p>
          <a:p>
            <a:r>
              <a:rPr lang="en-US" sz="4400" dirty="0"/>
              <a:t>Moves food from a spoon into throat</a:t>
            </a:r>
          </a:p>
          <a:p>
            <a:endParaRPr lang="en-US" sz="2200" dirty="0"/>
          </a:p>
          <a:p>
            <a:r>
              <a:rPr lang="en-US" sz="4400" dirty="0"/>
              <a:t>Doubles in birth weight </a:t>
            </a:r>
          </a:p>
          <a:p>
            <a:endParaRPr lang="en-US" sz="2200" dirty="0"/>
          </a:p>
          <a:p>
            <a:r>
              <a:rPr lang="en-US" sz="4400" dirty="0"/>
              <a:t>Generally, around 6 months of age</a:t>
            </a:r>
          </a:p>
          <a:p>
            <a:endParaRPr lang="en-US" dirty="0"/>
          </a:p>
        </p:txBody>
      </p:sp>
      <p:sp>
        <p:nvSpPr>
          <p:cNvPr id="5"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6" name="Rectangle 5"/>
          <p:cNvSpPr/>
          <p:nvPr/>
        </p:nvSpPr>
        <p:spPr>
          <a:xfrm>
            <a:off x="2573915" y="5578669"/>
            <a:ext cx="4395562" cy="369332"/>
          </a:xfrm>
          <a:prstGeom prst="rect">
            <a:avLst/>
          </a:prstGeom>
        </p:spPr>
        <p:txBody>
          <a:bodyPr wrap="none">
            <a:spAutoFit/>
          </a:bodyPr>
          <a:lstStyle/>
          <a:p>
            <a:pPr algn="ctr"/>
            <a:r>
              <a:rPr lang="en-US" b="1" dirty="0"/>
              <a:t>American Academy of Pediatrics Guidelines</a:t>
            </a:r>
          </a:p>
        </p:txBody>
      </p:sp>
      <p:sp>
        <p:nvSpPr>
          <p:cNvPr id="8" name="TextBox 7">
            <a:extLst>
              <a:ext uri="{FF2B5EF4-FFF2-40B4-BE49-F238E27FC236}">
                <a16:creationId xmlns:a16="http://schemas.microsoft.com/office/drawing/2014/main" id="{3BEF00FA-3BE0-426B-BADC-A957BD30B57A}"/>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21741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anim calcmode="lin" valueType="num">
                                      <p:cBhvr>
                                        <p:cTn id="14"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45"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anim calcmode="lin" valueType="num">
                                      <p:cBhvr>
                                        <p:cTn id="20"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par>
                          <p:cTn id="22" fill="hold">
                            <p:stCondLst>
                              <p:cond delay="6000"/>
                            </p:stCondLst>
                            <p:childTnLst>
                              <p:par>
                                <p:cTn id="23" presetID="45" presetClass="entr" presetSubtype="0" fill="hold"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anim calcmode="lin" valueType="num">
                                      <p:cBhvr>
                                        <p:cTn id="26"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27"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par>
                          <p:cTn id="28" fill="hold">
                            <p:stCondLst>
                              <p:cond delay="8000"/>
                            </p:stCondLst>
                            <p:childTnLst>
                              <p:par>
                                <p:cTn id="29" presetID="45" presetClass="entr" presetSubtype="0" fill="hold"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2000"/>
                                        <p:tgtEl>
                                          <p:spTgt spid="3">
                                            <p:txEl>
                                              <p:pRg st="8" end="8"/>
                                            </p:txEl>
                                          </p:spTgt>
                                        </p:tgtEl>
                                      </p:cBhvr>
                                    </p:animEffect>
                                    <p:anim calcmode="lin" valueType="num">
                                      <p:cBhvr>
                                        <p:cTn id="32" dur="2000" fill="hold"/>
                                        <p:tgtEl>
                                          <p:spTgt spid="3">
                                            <p:txEl>
                                              <p:pRg st="8" end="8"/>
                                            </p:txEl>
                                          </p:spTgt>
                                        </p:tgtEl>
                                        <p:attrNameLst>
                                          <p:attrName>ppt_w</p:attrName>
                                        </p:attrNameLst>
                                      </p:cBhvr>
                                      <p:tavLst>
                                        <p:tav tm="0" fmla="#ppt_w*sin(2.5*pi*$)">
                                          <p:val>
                                            <p:fltVal val="0"/>
                                          </p:val>
                                        </p:tav>
                                        <p:tav tm="100000">
                                          <p:val>
                                            <p:fltVal val="1"/>
                                          </p:val>
                                        </p:tav>
                                      </p:tavLst>
                                    </p:anim>
                                    <p:anim calcmode="lin" valueType="num">
                                      <p:cBhvr>
                                        <p:cTn id="33" dur="2000" fill="hold"/>
                                        <p:tgtEl>
                                          <p:spTgt spid="3">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294"/>
          <a:stretch/>
        </p:blipFill>
        <p:spPr>
          <a:xfrm>
            <a:off x="2301766" y="1339122"/>
            <a:ext cx="2303683" cy="4176514"/>
          </a:xfrm>
          <a:prstGeom prst="rect">
            <a:avLst/>
          </a:prstGeom>
        </p:spPr>
      </p:pic>
      <p:sp>
        <p:nvSpPr>
          <p:cNvPr id="2" name="Title 1"/>
          <p:cNvSpPr>
            <a:spLocks noGrp="1"/>
          </p:cNvSpPr>
          <p:nvPr>
            <p:ph type="title"/>
          </p:nvPr>
        </p:nvSpPr>
        <p:spPr>
          <a:xfrm>
            <a:off x="5272838" y="1176993"/>
            <a:ext cx="4270555" cy="923159"/>
          </a:xfrm>
        </p:spPr>
        <p:txBody>
          <a:bodyPr>
            <a:noAutofit/>
          </a:bodyPr>
          <a:lstStyle/>
          <a:p>
            <a:r>
              <a:rPr lang="en-US" sz="3200" b="1" u="sng" dirty="0"/>
              <a:t>Parent Communication </a:t>
            </a:r>
          </a:p>
        </p:txBody>
      </p:sp>
      <p:sp>
        <p:nvSpPr>
          <p:cNvPr id="3" name="Content Placeholder 2"/>
          <p:cNvSpPr>
            <a:spLocks noGrp="1"/>
          </p:cNvSpPr>
          <p:nvPr>
            <p:ph idx="1"/>
          </p:nvPr>
        </p:nvSpPr>
        <p:spPr>
          <a:xfrm>
            <a:off x="5367432" y="1872220"/>
            <a:ext cx="6163688" cy="3831355"/>
          </a:xfrm>
        </p:spPr>
        <p:txBody>
          <a:bodyPr>
            <a:normAutofit fontScale="92500" lnSpcReduction="10000"/>
          </a:bodyPr>
          <a:lstStyle/>
          <a:p>
            <a:pPr>
              <a:lnSpc>
                <a:spcPct val="120000"/>
              </a:lnSpc>
            </a:pPr>
            <a:r>
              <a:rPr lang="en-US" kern="100" dirty="0"/>
              <a:t>Working with parents helps to:</a:t>
            </a:r>
          </a:p>
          <a:p>
            <a:pPr lvl="1">
              <a:lnSpc>
                <a:spcPct val="120000"/>
              </a:lnSpc>
            </a:pPr>
            <a:r>
              <a:rPr lang="en-US" sz="2800" kern="100" dirty="0"/>
              <a:t>Ensure individual infants needs are met </a:t>
            </a:r>
          </a:p>
          <a:p>
            <a:pPr lvl="1">
              <a:lnSpc>
                <a:spcPct val="120000"/>
              </a:lnSpc>
            </a:pPr>
            <a:r>
              <a:rPr lang="en-US" sz="2800" kern="100" dirty="0"/>
              <a:t>Be consistent with eating habits</a:t>
            </a:r>
          </a:p>
          <a:p>
            <a:pPr lvl="1">
              <a:lnSpc>
                <a:spcPct val="120000"/>
              </a:lnSpc>
            </a:pPr>
            <a:r>
              <a:rPr lang="en-US" sz="2800" kern="100" dirty="0"/>
              <a:t>Support developmental readiness</a:t>
            </a:r>
          </a:p>
          <a:p>
            <a:pPr>
              <a:lnSpc>
                <a:spcPct val="120000"/>
              </a:lnSpc>
            </a:pPr>
            <a:endParaRPr lang="en-US" kern="100" dirty="0"/>
          </a:p>
          <a:p>
            <a:pPr>
              <a:lnSpc>
                <a:spcPct val="120000"/>
              </a:lnSpc>
            </a:pPr>
            <a:r>
              <a:rPr lang="en-US" kern="100" dirty="0"/>
              <a:t>Always consult with parents/guardians first before serving solid foods </a:t>
            </a:r>
          </a:p>
          <a:p>
            <a:pPr>
              <a:lnSpc>
                <a:spcPct val="80000"/>
              </a:lnSpc>
            </a:pPr>
            <a:endParaRPr lang="en-US" sz="1800" dirty="0"/>
          </a:p>
          <a:p>
            <a:pPr>
              <a:lnSpc>
                <a:spcPct val="80000"/>
              </a:lnSpc>
            </a:pPr>
            <a:endParaRPr lang="en-US" sz="1051" dirty="0"/>
          </a:p>
          <a:p>
            <a:pPr marL="0" indent="0">
              <a:lnSpc>
                <a:spcPct val="80000"/>
              </a:lnSpc>
              <a:buNone/>
            </a:pPr>
            <a:endParaRPr lang="en-US" sz="1051" dirty="0"/>
          </a:p>
        </p:txBody>
      </p:sp>
      <p:sp>
        <p:nvSpPr>
          <p:cNvPr id="7" name="Title 4"/>
          <p:cNvSpPr txBox="1">
            <a:spLocks/>
          </p:cNvSpPr>
          <p:nvPr/>
        </p:nvSpPr>
        <p:spPr>
          <a:xfrm>
            <a:off x="2858815" y="133088"/>
            <a:ext cx="8939092" cy="870883"/>
          </a:xfrm>
          <a:prstGeom prst="rect">
            <a:avLst/>
          </a:prstGeom>
        </p:spPr>
        <p:txBody>
          <a:bodyPr vert="horz" lIns="91440" tIns="45720" rIns="91440" bIns="4572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Solid Foods &amp; Developmental Readiness</a:t>
            </a:r>
          </a:p>
        </p:txBody>
      </p:sp>
      <p:sp>
        <p:nvSpPr>
          <p:cNvPr id="8" name="TextBox 7">
            <a:extLst>
              <a:ext uri="{FF2B5EF4-FFF2-40B4-BE49-F238E27FC236}">
                <a16:creationId xmlns:a16="http://schemas.microsoft.com/office/drawing/2014/main" id="{0D230136-CDDE-4017-91E7-212BDDB0763D}"/>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409873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2" end="2"/>
                                            </p:txEl>
                                          </p:spTgt>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3" end="3"/>
                                            </p:txEl>
                                          </p:spTgt>
                                        </p:tgtEl>
                                      </p:cBhvr>
                                    </p:animEffect>
                                  </p:childTnLst>
                                </p:cTn>
                              </p:par>
                            </p:childTnLst>
                          </p:cTn>
                        </p:par>
                        <p:par>
                          <p:cTn id="32" fill="hold">
                            <p:stCondLst>
                              <p:cond delay="4000"/>
                            </p:stCondLst>
                            <p:childTnLst>
                              <p:par>
                                <p:cTn id="33" presetID="18" presetClass="emph" presetSubtype="0" fill="hold" nodeType="afterEffect">
                                  <p:stCondLst>
                                    <p:cond delay="0"/>
                                  </p:stCondLst>
                                  <p:iterate type="lt">
                                    <p:tmPct val="4000"/>
                                  </p:iterate>
                                  <p:childTnLst>
                                    <p:set>
                                      <p:cBhvr override="childStyle">
                                        <p:cTn id="34" dur="500" fill="hold"/>
                                        <p:tgtEl>
                                          <p:spTgt spid="3">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90345" y="31531"/>
            <a:ext cx="7420304" cy="870883"/>
          </a:xfrm>
        </p:spPr>
        <p:txBody>
          <a:bodyPr/>
          <a:lstStyle/>
          <a:p>
            <a:r>
              <a:rPr lang="en-US" b="1" dirty="0"/>
              <a:t>Agenda</a:t>
            </a:r>
          </a:p>
        </p:txBody>
      </p:sp>
      <p:sp>
        <p:nvSpPr>
          <p:cNvPr id="6" name="Content Placeholder 5"/>
          <p:cNvSpPr>
            <a:spLocks noGrp="1"/>
          </p:cNvSpPr>
          <p:nvPr>
            <p:ph idx="1"/>
          </p:nvPr>
        </p:nvSpPr>
        <p:spPr>
          <a:xfrm>
            <a:off x="2890345" y="1152963"/>
            <a:ext cx="8915400" cy="4964058"/>
          </a:xfrm>
        </p:spPr>
        <p:txBody>
          <a:bodyPr>
            <a:normAutofit/>
          </a:bodyPr>
          <a:lstStyle/>
          <a:p>
            <a:r>
              <a:rPr lang="en-US" sz="4400" dirty="0">
                <a:solidFill>
                  <a:schemeClr val="bg2">
                    <a:lumMod val="65000"/>
                  </a:schemeClr>
                </a:solidFill>
              </a:rPr>
              <a:t>CACFP General Requirements</a:t>
            </a:r>
          </a:p>
          <a:p>
            <a:endParaRPr lang="en-US" sz="2200" dirty="0">
              <a:solidFill>
                <a:schemeClr val="bg2">
                  <a:lumMod val="65000"/>
                </a:schemeClr>
              </a:solidFill>
            </a:endParaRPr>
          </a:p>
          <a:p>
            <a:r>
              <a:rPr lang="en-US" sz="4400" dirty="0">
                <a:solidFill>
                  <a:schemeClr val="bg2">
                    <a:lumMod val="65000"/>
                  </a:schemeClr>
                </a:solidFill>
              </a:rPr>
              <a:t>Breastmilk &amp; Infant Formula</a:t>
            </a:r>
          </a:p>
          <a:p>
            <a:endParaRPr lang="en-US" sz="2200" dirty="0">
              <a:solidFill>
                <a:schemeClr val="bg2">
                  <a:lumMod val="65000"/>
                </a:schemeClr>
              </a:solidFill>
            </a:endParaRPr>
          </a:p>
          <a:p>
            <a:r>
              <a:rPr lang="en-US" sz="4400" dirty="0">
                <a:solidFill>
                  <a:schemeClr val="bg2">
                    <a:lumMod val="65000"/>
                  </a:schemeClr>
                </a:solidFill>
              </a:rPr>
              <a:t>Solid Foods &amp; Developmental Readiness</a:t>
            </a:r>
          </a:p>
          <a:p>
            <a:endParaRPr lang="en-US" sz="2200" dirty="0"/>
          </a:p>
          <a:p>
            <a:r>
              <a:rPr lang="en-US" sz="4400" dirty="0"/>
              <a:t>Infant CACFP Records</a:t>
            </a:r>
          </a:p>
          <a:p>
            <a:endParaRPr lang="en-US" sz="2200" dirty="0"/>
          </a:p>
          <a:p>
            <a:endParaRPr lang="en-US" dirty="0"/>
          </a:p>
          <a:p>
            <a:endParaRPr lang="en-US" dirty="0"/>
          </a:p>
        </p:txBody>
      </p:sp>
      <p:sp>
        <p:nvSpPr>
          <p:cNvPr id="7" name="TextBox 6">
            <a:extLst>
              <a:ext uri="{FF2B5EF4-FFF2-40B4-BE49-F238E27FC236}">
                <a16:creationId xmlns:a16="http://schemas.microsoft.com/office/drawing/2014/main" id="{77067B50-EABB-46B9-B47E-8B47DB1D4AA6}"/>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9305330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9837" y="1129419"/>
            <a:ext cx="7177525" cy="648485"/>
          </a:xfrm>
        </p:spPr>
        <p:txBody>
          <a:bodyPr>
            <a:normAutofit fontScale="90000"/>
          </a:bodyPr>
          <a:lstStyle/>
          <a:p>
            <a:br>
              <a:rPr lang="en-US" sz="2400" dirty="0"/>
            </a:br>
            <a:r>
              <a:rPr lang="en-US" sz="3600" b="1" u="sng" dirty="0"/>
              <a:t>Documenting Developmental Readiness</a:t>
            </a:r>
            <a:br>
              <a:rPr lang="en-US" sz="5300" dirty="0"/>
            </a:br>
            <a:endParaRPr lang="en-US" sz="4500" dirty="0"/>
          </a:p>
        </p:txBody>
      </p:sp>
      <p:sp>
        <p:nvSpPr>
          <p:cNvPr id="3" name="Content Placeholder 2"/>
          <p:cNvSpPr>
            <a:spLocks noGrp="1"/>
          </p:cNvSpPr>
          <p:nvPr>
            <p:ph idx="1"/>
          </p:nvPr>
        </p:nvSpPr>
        <p:spPr>
          <a:xfrm>
            <a:off x="2079837" y="1545022"/>
            <a:ext cx="6011908" cy="4522722"/>
          </a:xfrm>
        </p:spPr>
        <p:txBody>
          <a:bodyPr>
            <a:normAutofit/>
          </a:bodyPr>
          <a:lstStyle/>
          <a:p>
            <a:r>
              <a:rPr lang="en-US" dirty="0"/>
              <a:t>Request a written statement from parents or guardians:</a:t>
            </a:r>
          </a:p>
          <a:p>
            <a:pPr lvl="1"/>
            <a:r>
              <a:rPr lang="en-US" sz="2800" dirty="0"/>
              <a:t>Outlining when &amp; which solid foods to serve (NDE Form)</a:t>
            </a:r>
          </a:p>
          <a:p>
            <a:pPr lvl="1"/>
            <a:endParaRPr lang="en-US" sz="2000" dirty="0"/>
          </a:p>
          <a:p>
            <a:r>
              <a:rPr lang="en-US" dirty="0"/>
              <a:t>Follows the preferences of parents or guardians and document conversations (e.g., notebook for each child)</a:t>
            </a:r>
          </a:p>
          <a:p>
            <a:pPr marL="0" indent="0">
              <a:buNone/>
            </a:pPr>
            <a:endParaRPr lang="en-US" sz="2000" dirty="0"/>
          </a:p>
          <a:p>
            <a:r>
              <a:rPr lang="en-US" dirty="0"/>
              <a:t>Licensing requirement</a:t>
            </a:r>
          </a:p>
        </p:txBody>
      </p:sp>
      <p:pic>
        <p:nvPicPr>
          <p:cNvPr id="8194" name="Picture 2" descr="E:\iStock photo\Online Classes\women reading papers iStock_000009740949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292" y="3104488"/>
            <a:ext cx="4674488" cy="322795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058401" y="6403218"/>
            <a:ext cx="1240291" cy="300210"/>
          </a:xfrm>
          <a:prstGeom prst="rect">
            <a:avLst/>
          </a:prstGeom>
          <a:noFill/>
        </p:spPr>
        <p:txBody>
          <a:bodyPr wrap="square" rtlCol="0">
            <a:spAutoFit/>
          </a:bodyPr>
          <a:lstStyle/>
          <a:p>
            <a:r>
              <a:rPr lang="en-US" sz="1351" dirty="0">
                <a:solidFill>
                  <a:srgbClr val="00B050"/>
                </a:solidFill>
              </a:rPr>
              <a:t>Handout</a:t>
            </a:r>
          </a:p>
        </p:txBody>
      </p:sp>
      <p:sp>
        <p:nvSpPr>
          <p:cNvPr id="9" name="Title 4"/>
          <p:cNvSpPr txBox="1">
            <a:spLocks/>
          </p:cNvSpPr>
          <p:nvPr/>
        </p:nvSpPr>
        <p:spPr>
          <a:xfrm>
            <a:off x="2858815" y="133088"/>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Infant CACFP Records</a:t>
            </a:r>
          </a:p>
        </p:txBody>
      </p:sp>
      <p:sp>
        <p:nvSpPr>
          <p:cNvPr id="8" name="TextBox 7">
            <a:extLst>
              <a:ext uri="{FF2B5EF4-FFF2-40B4-BE49-F238E27FC236}">
                <a16:creationId xmlns:a16="http://schemas.microsoft.com/office/drawing/2014/main" id="{02CF06FD-7A18-4B93-9D0F-A6C07BC1500A}"/>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41833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anim calcmode="lin" valueType="num">
                                      <p:cBhvr>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0055" y="806190"/>
            <a:ext cx="5103479" cy="854915"/>
          </a:xfrm>
        </p:spPr>
        <p:txBody>
          <a:bodyPr>
            <a:normAutofit/>
          </a:bodyPr>
          <a:lstStyle/>
          <a:p>
            <a:r>
              <a:rPr lang="en-US" sz="3200" b="1" u="sng" dirty="0"/>
              <a:t>Providing Food Components </a:t>
            </a:r>
          </a:p>
        </p:txBody>
      </p:sp>
      <p:sp>
        <p:nvSpPr>
          <p:cNvPr id="3" name="Content Placeholder 2"/>
          <p:cNvSpPr>
            <a:spLocks noGrp="1"/>
          </p:cNvSpPr>
          <p:nvPr>
            <p:ph idx="1"/>
          </p:nvPr>
        </p:nvSpPr>
        <p:spPr>
          <a:xfrm>
            <a:off x="2417701" y="1411280"/>
            <a:ext cx="9537690" cy="5097294"/>
          </a:xfrm>
        </p:spPr>
        <p:txBody>
          <a:bodyPr>
            <a:normAutofit/>
          </a:bodyPr>
          <a:lstStyle/>
          <a:p>
            <a:pPr marL="385753" indent="-385753"/>
            <a:r>
              <a:rPr lang="en-US" altLang="en-US" dirty="0">
                <a:cs typeface="Arial" panose="020B0604020202020204" pitchFamily="34" charset="0"/>
              </a:rPr>
              <a:t>All Centers must offer and provide:</a:t>
            </a:r>
          </a:p>
          <a:p>
            <a:pPr marL="842942" lvl="1" indent="-385753"/>
            <a:r>
              <a:rPr lang="en-US" altLang="en-US" sz="2800" dirty="0">
                <a:cs typeface="Arial" panose="020B0604020202020204" pitchFamily="34" charset="0"/>
              </a:rPr>
              <a:t>One formula to parents</a:t>
            </a:r>
          </a:p>
          <a:p>
            <a:pPr marL="842942" lvl="1" indent="-385753"/>
            <a:r>
              <a:rPr lang="en-US" altLang="en-US" sz="2800" dirty="0">
                <a:cs typeface="Arial" panose="020B0604020202020204" pitchFamily="34" charset="0"/>
              </a:rPr>
              <a:t>Meals to infants </a:t>
            </a:r>
          </a:p>
          <a:p>
            <a:pPr marL="457189" lvl="1" indent="0">
              <a:buNone/>
            </a:pPr>
            <a:r>
              <a:rPr lang="en-US" altLang="en-US" sz="2800" dirty="0">
                <a:cs typeface="Arial" panose="020B0604020202020204" pitchFamily="34" charset="0"/>
              </a:rPr>
              <a:t>This includes centers who do not claim infant meals for reimbursement.</a:t>
            </a:r>
            <a:endParaRPr lang="en-US" sz="2800" dirty="0">
              <a:cs typeface="Arial" panose="020B0604020202020204" pitchFamily="34" charset="0"/>
            </a:endParaRPr>
          </a:p>
          <a:p>
            <a:endParaRPr lang="en-US" sz="2000" b="1" dirty="0"/>
          </a:p>
          <a:p>
            <a:r>
              <a:rPr lang="en-US" dirty="0"/>
              <a:t>Parents/guardians may provide only one creditable component per meal for a reimbursable meal</a:t>
            </a:r>
          </a:p>
          <a:p>
            <a:pPr lvl="1"/>
            <a:r>
              <a:rPr lang="en-US" sz="2800" dirty="0"/>
              <a:t>Childcare providers must provide remaining components</a:t>
            </a:r>
          </a:p>
          <a:p>
            <a:pPr lvl="1"/>
            <a:r>
              <a:rPr lang="en-US" sz="2800" dirty="0"/>
              <a:t> </a:t>
            </a:r>
            <a:r>
              <a:rPr lang="en-US" sz="2800" dirty="0">
                <a:solidFill>
                  <a:schemeClr val="accent1">
                    <a:lumMod val="60000"/>
                    <a:lumOff val="40000"/>
                  </a:schemeClr>
                </a:solidFill>
              </a:rPr>
              <a:t>i.e., provide breastmilk = 1 component </a:t>
            </a:r>
          </a:p>
          <a:p>
            <a:pPr lvl="1"/>
            <a:endParaRPr lang="en-US" sz="2800" dirty="0"/>
          </a:p>
          <a:p>
            <a:endParaRPr lang="en-US" dirty="0"/>
          </a:p>
          <a:p>
            <a:endParaRPr lang="en-US" dirty="0"/>
          </a:p>
          <a:p>
            <a:pPr marL="0" indent="0">
              <a:buNone/>
            </a:pPr>
            <a:endParaRPr lang="en-US" dirty="0"/>
          </a:p>
          <a:p>
            <a:endParaRPr lang="en-US" dirty="0"/>
          </a:p>
          <a:p>
            <a:endParaRPr lang="en-US" dirty="0"/>
          </a:p>
        </p:txBody>
      </p:sp>
      <p:sp>
        <p:nvSpPr>
          <p:cNvPr id="8"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a:t>CACFP General Requirements</a:t>
            </a:r>
            <a:endParaRPr lang="en-US" b="1" dirty="0"/>
          </a:p>
        </p:txBody>
      </p:sp>
      <p:sp>
        <p:nvSpPr>
          <p:cNvPr id="7" name="TextBox 6">
            <a:extLst>
              <a:ext uri="{FF2B5EF4-FFF2-40B4-BE49-F238E27FC236}">
                <a16:creationId xmlns:a16="http://schemas.microsoft.com/office/drawing/2014/main" id="{C9EB0769-06FB-4D6C-9A35-0C8518A82195}"/>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82123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50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additive="base">
                                        <p:cTn id="2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additive="base">
                                        <p:cTn id="3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989379" y="1263366"/>
            <a:ext cx="4866289" cy="379536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b="1" u="sng" dirty="0">
                <a:solidFill>
                  <a:srgbClr val="1F1646"/>
                </a:solidFill>
              </a:rPr>
              <a:t>Infant Formula Selection &amp; Solids Food Form</a:t>
            </a:r>
          </a:p>
          <a:p>
            <a:pPr marL="514350" indent="-514350">
              <a:buAutoNum type="arabicPeriod"/>
              <a:defRPr/>
            </a:pPr>
            <a:r>
              <a:rPr lang="en-US" dirty="0">
                <a:solidFill>
                  <a:srgbClr val="1F1646"/>
                </a:solidFill>
              </a:rPr>
              <a:t>Instructions to Parents</a:t>
            </a:r>
          </a:p>
          <a:p>
            <a:pPr marL="514350" indent="-514350">
              <a:buAutoNum type="arabicPeriod"/>
              <a:defRPr/>
            </a:pPr>
            <a:endParaRPr lang="en-US" sz="1200" dirty="0">
              <a:solidFill>
                <a:srgbClr val="1F1646"/>
              </a:solidFill>
            </a:endParaRPr>
          </a:p>
          <a:p>
            <a:pPr marL="514350" indent="-514350">
              <a:buAutoNum type="arabicPeriod"/>
              <a:defRPr/>
            </a:pPr>
            <a:r>
              <a:rPr lang="en-US" dirty="0">
                <a:solidFill>
                  <a:srgbClr val="1F1646"/>
                </a:solidFill>
              </a:rPr>
              <a:t>Infant Formula Selection &amp; Solid Foods</a:t>
            </a:r>
          </a:p>
          <a:p>
            <a:pPr marL="457200" lvl="1" indent="0">
              <a:buNone/>
              <a:defRPr/>
            </a:pPr>
            <a:r>
              <a:rPr lang="en-US" dirty="0">
                <a:solidFill>
                  <a:srgbClr val="1F1646"/>
                </a:solidFill>
              </a:rPr>
              <a:t>Section A. Formula Selection </a:t>
            </a:r>
          </a:p>
          <a:p>
            <a:pPr marL="457200" lvl="1" indent="0">
              <a:buNone/>
              <a:defRPr/>
            </a:pPr>
            <a:r>
              <a:rPr lang="en-US" dirty="0">
                <a:solidFill>
                  <a:srgbClr val="1F1646"/>
                </a:solidFill>
              </a:rPr>
              <a:t>Section B. Solids Foods Permission </a:t>
            </a:r>
          </a:p>
          <a:p>
            <a:pPr marL="514350" indent="-514350">
              <a:buFont typeface="Arial" panose="020B0604020202020204" pitchFamily="34" charset="0"/>
              <a:buAutoNum type="arabicPeriod"/>
              <a:defRPr/>
            </a:pPr>
            <a:endParaRPr lang="en-US" sz="1200" dirty="0">
              <a:solidFill>
                <a:srgbClr val="1F1646"/>
              </a:solidFill>
            </a:endParaRPr>
          </a:p>
          <a:p>
            <a:pPr marL="514350" indent="-514350">
              <a:buFont typeface="Arial" panose="020B0604020202020204" pitchFamily="34" charset="0"/>
              <a:buAutoNum type="arabicPeriod"/>
              <a:defRPr/>
            </a:pPr>
            <a:r>
              <a:rPr lang="en-US" dirty="0">
                <a:solidFill>
                  <a:srgbClr val="1F1646"/>
                </a:solidFill>
              </a:rPr>
              <a:t>Staff Instructions                                        (Post for staff in infant room)</a:t>
            </a:r>
          </a:p>
          <a:p>
            <a:pPr marL="514350" indent="-514350">
              <a:buAutoNum type="arabicPeriod"/>
              <a:defRPr/>
            </a:pPr>
            <a:endParaRPr lang="en-US" dirty="0">
              <a:solidFill>
                <a:srgbClr val="1F1646"/>
              </a:solidFill>
              <a:latin typeface="Century Gothic"/>
            </a:endParaRPr>
          </a:p>
        </p:txBody>
      </p:sp>
      <p:pic>
        <p:nvPicPr>
          <p:cNvPr id="7" name="Picture 6"/>
          <p:cNvPicPr>
            <a:picLocks noChangeAspect="1"/>
          </p:cNvPicPr>
          <p:nvPr/>
        </p:nvPicPr>
        <p:blipFill>
          <a:blip r:embed="rId2"/>
          <a:stretch>
            <a:fillRect/>
          </a:stretch>
        </p:blipFill>
        <p:spPr>
          <a:xfrm>
            <a:off x="1520617" y="1803915"/>
            <a:ext cx="5807744" cy="3997795"/>
          </a:xfrm>
          <a:prstGeom prst="rect">
            <a:avLst/>
          </a:prstGeom>
        </p:spPr>
      </p:pic>
      <p:sp>
        <p:nvSpPr>
          <p:cNvPr id="8" name="Title 4"/>
          <p:cNvSpPr txBox="1">
            <a:spLocks/>
          </p:cNvSpPr>
          <p:nvPr/>
        </p:nvSpPr>
        <p:spPr>
          <a:xfrm>
            <a:off x="2858815" y="133088"/>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Infant CACFP Records</a:t>
            </a:r>
          </a:p>
        </p:txBody>
      </p:sp>
      <p:sp>
        <p:nvSpPr>
          <p:cNvPr id="9" name="TextBox 8">
            <a:extLst>
              <a:ext uri="{FF2B5EF4-FFF2-40B4-BE49-F238E27FC236}">
                <a16:creationId xmlns:a16="http://schemas.microsoft.com/office/drawing/2014/main" id="{6165F7AC-3C9F-4516-9810-DF9FE43EA303}"/>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
        <p:nvSpPr>
          <p:cNvPr id="10" name="TextBox 9">
            <a:extLst>
              <a:ext uri="{FF2B5EF4-FFF2-40B4-BE49-F238E27FC236}">
                <a16:creationId xmlns:a16="http://schemas.microsoft.com/office/drawing/2014/main" id="{1F763CAB-6C6F-406C-8E51-CE4A32E9D123}"/>
              </a:ext>
            </a:extLst>
          </p:cNvPr>
          <p:cNvSpPr txBox="1"/>
          <p:nvPr/>
        </p:nvSpPr>
        <p:spPr>
          <a:xfrm>
            <a:off x="10227233" y="6307760"/>
            <a:ext cx="977481" cy="369332"/>
          </a:xfrm>
          <a:prstGeom prst="rect">
            <a:avLst/>
          </a:prstGeom>
          <a:noFill/>
        </p:spPr>
        <p:txBody>
          <a:bodyPr wrap="square" rtlCol="0">
            <a:spAutoFit/>
          </a:bodyPr>
          <a:lstStyle/>
          <a:p>
            <a:r>
              <a:rPr lang="en-US" dirty="0">
                <a:solidFill>
                  <a:srgbClr val="00B050"/>
                </a:solidFill>
              </a:rPr>
              <a:t>Handout</a:t>
            </a:r>
          </a:p>
        </p:txBody>
      </p:sp>
    </p:spTree>
    <p:extLst>
      <p:ext uri="{BB962C8B-B14F-4D97-AF65-F5344CB8AC3E}">
        <p14:creationId xmlns:p14="http://schemas.microsoft.com/office/powerpoint/2010/main" val="18814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Scale>
                                      <p:cBhvr>
                                        <p:cTn id="1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7"/>
                                        </p:tgtEl>
                                        <p:attrNameLst>
                                          <p:attrName>ppt_x</p:attrName>
                                          <p:attrName>ppt_y</p:attrName>
                                        </p:attrNameLst>
                                      </p:cBhvr>
                                    </p:animMotion>
                                    <p:animEffect transition="in" filter="fade">
                                      <p:cBhvr>
                                        <p:cTn id="13" dur="1000"/>
                                        <p:tgtEl>
                                          <p:spTgt spid="7"/>
                                        </p:tgtEl>
                                      </p:cBhvr>
                                    </p:animEffect>
                                  </p:childTnLst>
                                </p:cTn>
                              </p:par>
                            </p:childTnLst>
                          </p:cTn>
                        </p:par>
                        <p:par>
                          <p:cTn id="14" fill="hold">
                            <p:stCondLst>
                              <p:cond delay="1000"/>
                            </p:stCondLst>
                            <p:childTnLst>
                              <p:par>
                                <p:cTn id="15" presetID="18" presetClass="emph" presetSubtype="0" fill="hold" nodeType="afterEffect">
                                  <p:stCondLst>
                                    <p:cond delay="0"/>
                                  </p:stCondLst>
                                  <p:iterate type="lt">
                                    <p:tmPct val="4000"/>
                                  </p:iterate>
                                  <p:childTnLst>
                                    <p:set>
                                      <p:cBhvr override="childStyle">
                                        <p:cTn id="16" dur="500" fill="hold"/>
                                        <p:tgtEl>
                                          <p:spTgt spid="6">
                                            <p:txEl>
                                              <p:pRg st="4" end="4"/>
                                            </p:txEl>
                                          </p:spTgt>
                                        </p:tgtEl>
                                        <p:attrNameLst>
                                          <p:attrName>style.textDecorationUnderline</p:attrName>
                                        </p:attrNameLst>
                                      </p:cBhvr>
                                      <p:to>
                                        <p:strVal val="true"/>
                                      </p:to>
                                    </p:set>
                                  </p:childTnLst>
                                </p:cTn>
                              </p:par>
                            </p:childTnLst>
                          </p:cTn>
                        </p:par>
                        <p:par>
                          <p:cTn id="17" fill="hold">
                            <p:stCondLst>
                              <p:cond delay="1980"/>
                            </p:stCondLst>
                            <p:childTnLst>
                              <p:par>
                                <p:cTn id="18" presetID="18" presetClass="emph" presetSubtype="0" fill="hold" nodeType="afterEffect">
                                  <p:stCondLst>
                                    <p:cond delay="0"/>
                                  </p:stCondLst>
                                  <p:iterate type="lt">
                                    <p:tmPct val="4000"/>
                                  </p:iterate>
                                  <p:childTnLst>
                                    <p:set>
                                      <p:cBhvr override="childStyle">
                                        <p:cTn id="19" dur="500" fill="hold"/>
                                        <p:tgtEl>
                                          <p:spTgt spid="6">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5132" y="2027794"/>
            <a:ext cx="5202620" cy="4351338"/>
          </a:xfrm>
        </p:spPr>
        <p:txBody>
          <a:bodyPr/>
          <a:lstStyle/>
          <a:p>
            <a:r>
              <a:rPr lang="en-US" dirty="0"/>
              <a:t>How to complete form</a:t>
            </a:r>
          </a:p>
          <a:p>
            <a:r>
              <a:rPr lang="en-US" dirty="0"/>
              <a:t>What are the center’s responsibilities</a:t>
            </a:r>
          </a:p>
          <a:p>
            <a:r>
              <a:rPr lang="en-US" dirty="0"/>
              <a:t>Infant Meal Pattern </a:t>
            </a:r>
          </a:p>
        </p:txBody>
      </p:sp>
      <p:sp>
        <p:nvSpPr>
          <p:cNvPr id="6" name="Rectangle 5"/>
          <p:cNvSpPr/>
          <p:nvPr/>
        </p:nvSpPr>
        <p:spPr>
          <a:xfrm>
            <a:off x="2165132" y="1238745"/>
            <a:ext cx="3765967" cy="584775"/>
          </a:xfrm>
          <a:prstGeom prst="rect">
            <a:avLst/>
          </a:prstGeom>
        </p:spPr>
        <p:txBody>
          <a:bodyPr wrap="none">
            <a:spAutoFit/>
          </a:bodyPr>
          <a:lstStyle/>
          <a:p>
            <a:r>
              <a:rPr lang="en-US" sz="3200" b="1" u="sng" dirty="0"/>
              <a:t>Instruction to Parents</a:t>
            </a:r>
          </a:p>
        </p:txBody>
      </p:sp>
      <p:pic>
        <p:nvPicPr>
          <p:cNvPr id="7" name="Picture 6"/>
          <p:cNvPicPr>
            <a:picLocks noChangeAspect="1"/>
          </p:cNvPicPr>
          <p:nvPr/>
        </p:nvPicPr>
        <p:blipFill>
          <a:blip r:embed="rId2"/>
          <a:srcRect/>
          <a:stretch/>
        </p:blipFill>
        <p:spPr>
          <a:xfrm>
            <a:off x="7780614" y="1293487"/>
            <a:ext cx="3780766" cy="4674740"/>
          </a:xfrm>
          <a:prstGeom prst="rect">
            <a:avLst/>
          </a:prstGeom>
          <a:ln w="25400" cmpd="sng">
            <a:solidFill>
              <a:schemeClr val="accent1"/>
            </a:solidFill>
          </a:ln>
        </p:spPr>
      </p:pic>
      <p:sp>
        <p:nvSpPr>
          <p:cNvPr id="9" name="Title 4"/>
          <p:cNvSpPr txBox="1">
            <a:spLocks/>
          </p:cNvSpPr>
          <p:nvPr/>
        </p:nvSpPr>
        <p:spPr>
          <a:xfrm>
            <a:off x="2858815" y="133088"/>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Infant CACFP Records</a:t>
            </a:r>
          </a:p>
        </p:txBody>
      </p:sp>
      <p:sp>
        <p:nvSpPr>
          <p:cNvPr id="2" name="Rectangle 1"/>
          <p:cNvSpPr/>
          <p:nvPr/>
        </p:nvSpPr>
        <p:spPr>
          <a:xfrm>
            <a:off x="2165132" y="4537106"/>
            <a:ext cx="5720585" cy="954107"/>
          </a:xfrm>
          <a:prstGeom prst="rect">
            <a:avLst/>
          </a:prstGeom>
        </p:spPr>
        <p:txBody>
          <a:bodyPr wrap="square">
            <a:spAutoFit/>
          </a:bodyPr>
          <a:lstStyle/>
          <a:p>
            <a:r>
              <a:rPr lang="en-US" sz="2800" dirty="0">
                <a:solidFill>
                  <a:schemeClr val="accent1"/>
                </a:solidFill>
              </a:rPr>
              <a:t>Staff need to be available to answer questions about completing the form</a:t>
            </a:r>
          </a:p>
        </p:txBody>
      </p:sp>
      <p:sp>
        <p:nvSpPr>
          <p:cNvPr id="8" name="TextBox 7">
            <a:extLst>
              <a:ext uri="{FF2B5EF4-FFF2-40B4-BE49-F238E27FC236}">
                <a16:creationId xmlns:a16="http://schemas.microsoft.com/office/drawing/2014/main" id="{968B312C-90CA-4745-A2EF-C416BBEE2B36}"/>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
        <p:nvSpPr>
          <p:cNvPr id="4" name="TextBox 3">
            <a:extLst>
              <a:ext uri="{FF2B5EF4-FFF2-40B4-BE49-F238E27FC236}">
                <a16:creationId xmlns:a16="http://schemas.microsoft.com/office/drawing/2014/main" id="{6056DF92-43BA-499F-9DF6-287BDF5F500D}"/>
              </a:ext>
            </a:extLst>
          </p:cNvPr>
          <p:cNvSpPr txBox="1"/>
          <p:nvPr/>
        </p:nvSpPr>
        <p:spPr>
          <a:xfrm>
            <a:off x="9227127" y="6193940"/>
            <a:ext cx="2113808" cy="369332"/>
          </a:xfrm>
          <a:prstGeom prst="rect">
            <a:avLst/>
          </a:prstGeom>
          <a:noFill/>
        </p:spPr>
        <p:txBody>
          <a:bodyPr wrap="square" rtlCol="0">
            <a:spAutoFit/>
          </a:bodyPr>
          <a:lstStyle/>
          <a:p>
            <a:r>
              <a:rPr lang="en-US" dirty="0">
                <a:solidFill>
                  <a:srgbClr val="00B050"/>
                </a:solidFill>
              </a:rPr>
              <a:t>Available in Spanish</a:t>
            </a:r>
          </a:p>
        </p:txBody>
      </p:sp>
    </p:spTree>
    <p:extLst>
      <p:ext uri="{BB962C8B-B14F-4D97-AF65-F5344CB8AC3E}">
        <p14:creationId xmlns:p14="http://schemas.microsoft.com/office/powerpoint/2010/main" val="1308097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2494" y="3711264"/>
            <a:ext cx="10137585" cy="2662267"/>
          </a:xfrm>
          <a:prstGeom prst="rect">
            <a:avLst/>
          </a:prstGeom>
          <a:noFill/>
        </p:spPr>
        <p:txBody>
          <a:bodyPr wrap="square" rtlCol="0">
            <a:spAutoFit/>
          </a:bodyPr>
          <a:lstStyle/>
          <a:p>
            <a:r>
              <a:rPr lang="en-US" sz="2900" b="1" u="sng" dirty="0">
                <a:ea typeface="Tahoma" panose="020B0604030504040204" pitchFamily="34" charset="0"/>
                <a:cs typeface="Tahoma" panose="020B0604030504040204" pitchFamily="34" charset="0"/>
              </a:rPr>
              <a:t>Centers are responsible to: </a:t>
            </a:r>
            <a:endParaRPr lang="en-US" sz="2900" u="sng" dirty="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400" dirty="0">
                <a:ea typeface="Tahoma" panose="020B0604030504040204" pitchFamily="34" charset="0"/>
                <a:cs typeface="Tahoma" panose="020B0604030504040204" pitchFamily="34" charset="0"/>
              </a:rPr>
              <a:t>Record Infant Formula offered by sponsor </a:t>
            </a:r>
          </a:p>
          <a:p>
            <a:pPr marL="342900" indent="-342900">
              <a:buFont typeface="Arial" panose="020B0604020202020204" pitchFamily="34" charset="0"/>
              <a:buChar char="•"/>
            </a:pPr>
            <a:r>
              <a:rPr lang="en-US" sz="2400" dirty="0">
                <a:ea typeface="Tahoma" panose="020B0604030504040204" pitchFamily="34" charset="0"/>
                <a:cs typeface="Tahoma" panose="020B0604030504040204" pitchFamily="34" charset="0"/>
              </a:rPr>
              <a:t>Ensure first name, last name &amp; date of birth are complete</a:t>
            </a:r>
          </a:p>
          <a:p>
            <a:pPr marL="342900" indent="-342900">
              <a:buFont typeface="Arial" panose="020B0604020202020204" pitchFamily="34" charset="0"/>
              <a:buChar char="•"/>
            </a:pPr>
            <a:r>
              <a:rPr lang="en-US" sz="2400" dirty="0">
                <a:ea typeface="Tahoma" panose="020B0604030504040204" pitchFamily="34" charset="0"/>
                <a:cs typeface="Tahoma" panose="020B0604030504040204" pitchFamily="34" charset="0"/>
              </a:rPr>
              <a:t>Ensure parents have accepted/declined formula offered</a:t>
            </a:r>
          </a:p>
          <a:p>
            <a:pPr marL="800100" lvl="1" indent="-342900">
              <a:buFont typeface="Courier New" panose="02070309020205020404" pitchFamily="49" charset="0"/>
              <a:buChar char="o"/>
            </a:pPr>
            <a:r>
              <a:rPr lang="en-US" sz="2400" dirty="0">
                <a:ea typeface="Tahoma" panose="020B0604030504040204" pitchFamily="34" charset="0"/>
                <a:cs typeface="Tahoma" panose="020B0604030504040204" pitchFamily="34" charset="0"/>
              </a:rPr>
              <a:t>If declined, ensure a formula or breastmilk has been identified for infant</a:t>
            </a:r>
          </a:p>
          <a:p>
            <a:pPr marL="342900" indent="-342900">
              <a:buFont typeface="Arial" panose="020B0604020202020204" pitchFamily="34" charset="0"/>
              <a:buChar char="•"/>
            </a:pPr>
            <a:r>
              <a:rPr lang="en-US" sz="2400" dirty="0">
                <a:ea typeface="Tahoma" panose="020B0604030504040204" pitchFamily="34" charset="0"/>
                <a:cs typeface="Tahoma" panose="020B0604030504040204" pitchFamily="34" charset="0"/>
              </a:rPr>
              <a:t>Obtain parents signature and date </a:t>
            </a:r>
          </a:p>
          <a:p>
            <a:endParaRPr lang="en-US" dirty="0"/>
          </a:p>
        </p:txBody>
      </p:sp>
      <p:pic>
        <p:nvPicPr>
          <p:cNvPr id="8" name="Picture 7"/>
          <p:cNvPicPr>
            <a:picLocks noChangeAspect="1"/>
          </p:cNvPicPr>
          <p:nvPr/>
        </p:nvPicPr>
        <p:blipFill>
          <a:blip r:embed="rId3"/>
          <a:stretch>
            <a:fillRect/>
          </a:stretch>
        </p:blipFill>
        <p:spPr>
          <a:xfrm>
            <a:off x="2030258" y="1488369"/>
            <a:ext cx="8593570" cy="2222895"/>
          </a:xfrm>
          <a:prstGeom prst="rect">
            <a:avLst/>
          </a:prstGeom>
          <a:solidFill>
            <a:srgbClr val="FFFF00"/>
          </a:solidFill>
          <a:ln w="28575" cmpd="thinThick">
            <a:solidFill>
              <a:schemeClr val="bg2">
                <a:lumMod val="25000"/>
              </a:schemeClr>
            </a:solidFill>
          </a:ln>
        </p:spPr>
      </p:pic>
      <p:sp>
        <p:nvSpPr>
          <p:cNvPr id="9" name="Oval 8"/>
          <p:cNvSpPr/>
          <p:nvPr/>
        </p:nvSpPr>
        <p:spPr>
          <a:xfrm>
            <a:off x="5262147" y="2037723"/>
            <a:ext cx="1232035" cy="218735"/>
          </a:xfrm>
          <a:prstGeom prst="ellipse">
            <a:avLst/>
          </a:prstGeom>
          <a:solidFill>
            <a:srgbClr val="FFFF00"/>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801979" y="3218286"/>
            <a:ext cx="1915427" cy="341524"/>
          </a:xfrm>
          <a:prstGeom prst="ellipse">
            <a:avLst/>
          </a:prstGeom>
          <a:solidFill>
            <a:srgbClr val="FFFF00"/>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709448" y="3258238"/>
            <a:ext cx="1529777" cy="341524"/>
          </a:xfrm>
          <a:prstGeom prst="ellipse">
            <a:avLst/>
          </a:prstGeom>
          <a:solidFill>
            <a:srgbClr val="FFFF00"/>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030258" y="946275"/>
            <a:ext cx="6347638" cy="538609"/>
          </a:xfrm>
          <a:prstGeom prst="rect">
            <a:avLst/>
          </a:prstGeom>
          <a:noFill/>
        </p:spPr>
        <p:txBody>
          <a:bodyPr wrap="square" rtlCol="0">
            <a:spAutoFit/>
          </a:bodyPr>
          <a:lstStyle/>
          <a:p>
            <a:r>
              <a:rPr lang="en-US" sz="2800" b="1" u="sng" dirty="0"/>
              <a:t>Section A. Formula Selection Form </a:t>
            </a:r>
          </a:p>
        </p:txBody>
      </p:sp>
      <p:sp>
        <p:nvSpPr>
          <p:cNvPr id="12" name="Oval 11"/>
          <p:cNvSpPr/>
          <p:nvPr/>
        </p:nvSpPr>
        <p:spPr>
          <a:xfrm>
            <a:off x="3801979" y="2490970"/>
            <a:ext cx="1518812" cy="246514"/>
          </a:xfrm>
          <a:prstGeom prst="ellipse">
            <a:avLst/>
          </a:prstGeom>
          <a:solidFill>
            <a:srgbClr val="FFFF00"/>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666197" y="2227525"/>
            <a:ext cx="1232035" cy="34152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77495" y="1791806"/>
            <a:ext cx="1820849" cy="20120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618954" y="1791248"/>
            <a:ext cx="1795670" cy="19032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4">
            <a:extLst>
              <a:ext uri="{FF2B5EF4-FFF2-40B4-BE49-F238E27FC236}">
                <a16:creationId xmlns:a16="http://schemas.microsoft.com/office/drawing/2014/main" id="{96AED47C-F17E-547C-83DA-484142CBABE7}"/>
              </a:ext>
            </a:extLst>
          </p:cNvPr>
          <p:cNvSpPr txBox="1">
            <a:spLocks/>
          </p:cNvSpPr>
          <p:nvPr/>
        </p:nvSpPr>
        <p:spPr>
          <a:xfrm>
            <a:off x="2858815" y="133088"/>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Infant CACFP Records</a:t>
            </a:r>
          </a:p>
        </p:txBody>
      </p:sp>
      <p:sp>
        <p:nvSpPr>
          <p:cNvPr id="17" name="TextBox 16">
            <a:extLst>
              <a:ext uri="{FF2B5EF4-FFF2-40B4-BE49-F238E27FC236}">
                <a16:creationId xmlns:a16="http://schemas.microsoft.com/office/drawing/2014/main" id="{08B6D12F-1133-50DB-432C-834AFDD88B0D}"/>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95696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80">
                                          <p:stCondLst>
                                            <p:cond delay="0"/>
                                          </p:stCondLst>
                                        </p:cTn>
                                        <p:tgtEl>
                                          <p:spTgt spid="4">
                                            <p:txEl>
                                              <p:pRg st="1" end="1"/>
                                            </p:txEl>
                                          </p:spTgt>
                                        </p:tgtEl>
                                      </p:cBhvr>
                                    </p:animEffect>
                                    <p:anim calcmode="lin" valueType="num">
                                      <p:cBhvr>
                                        <p:cTn id="8"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1" end="1"/>
                                            </p:txEl>
                                          </p:spTgt>
                                        </p:tgtEl>
                                      </p:cBhvr>
                                      <p:to x="100000" y="60000"/>
                                    </p:animScale>
                                    <p:animScale>
                                      <p:cBhvr>
                                        <p:cTn id="14" dur="166" decel="50000">
                                          <p:stCondLst>
                                            <p:cond delay="676"/>
                                          </p:stCondLst>
                                        </p:cTn>
                                        <p:tgtEl>
                                          <p:spTgt spid="4">
                                            <p:txEl>
                                              <p:pRg st="1" end="1"/>
                                            </p:txEl>
                                          </p:spTgt>
                                        </p:tgtEl>
                                      </p:cBhvr>
                                      <p:to x="100000" y="100000"/>
                                    </p:animScale>
                                    <p:animScale>
                                      <p:cBhvr>
                                        <p:cTn id="15" dur="26">
                                          <p:stCondLst>
                                            <p:cond delay="1312"/>
                                          </p:stCondLst>
                                        </p:cTn>
                                        <p:tgtEl>
                                          <p:spTgt spid="4">
                                            <p:txEl>
                                              <p:pRg st="1" end="1"/>
                                            </p:txEl>
                                          </p:spTgt>
                                        </p:tgtEl>
                                      </p:cBhvr>
                                      <p:to x="100000" y="80000"/>
                                    </p:animScale>
                                    <p:animScale>
                                      <p:cBhvr>
                                        <p:cTn id="16" dur="166" decel="50000">
                                          <p:stCondLst>
                                            <p:cond delay="1338"/>
                                          </p:stCondLst>
                                        </p:cTn>
                                        <p:tgtEl>
                                          <p:spTgt spid="4">
                                            <p:txEl>
                                              <p:pRg st="1" end="1"/>
                                            </p:txEl>
                                          </p:spTgt>
                                        </p:tgtEl>
                                      </p:cBhvr>
                                      <p:to x="100000" y="100000"/>
                                    </p:animScale>
                                    <p:animScale>
                                      <p:cBhvr>
                                        <p:cTn id="17" dur="26">
                                          <p:stCondLst>
                                            <p:cond delay="1642"/>
                                          </p:stCondLst>
                                        </p:cTn>
                                        <p:tgtEl>
                                          <p:spTgt spid="4">
                                            <p:txEl>
                                              <p:pRg st="1" end="1"/>
                                            </p:txEl>
                                          </p:spTgt>
                                        </p:tgtEl>
                                      </p:cBhvr>
                                      <p:to x="100000" y="90000"/>
                                    </p:animScale>
                                    <p:animScale>
                                      <p:cBhvr>
                                        <p:cTn id="18" dur="166" decel="50000">
                                          <p:stCondLst>
                                            <p:cond delay="1668"/>
                                          </p:stCondLst>
                                        </p:cTn>
                                        <p:tgtEl>
                                          <p:spTgt spid="4">
                                            <p:txEl>
                                              <p:pRg st="1" end="1"/>
                                            </p:txEl>
                                          </p:spTgt>
                                        </p:tgtEl>
                                      </p:cBhvr>
                                      <p:to x="100000" y="100000"/>
                                    </p:animScale>
                                    <p:animScale>
                                      <p:cBhvr>
                                        <p:cTn id="19" dur="26">
                                          <p:stCondLst>
                                            <p:cond delay="1808"/>
                                          </p:stCondLst>
                                        </p:cTn>
                                        <p:tgtEl>
                                          <p:spTgt spid="4">
                                            <p:txEl>
                                              <p:pRg st="1" end="1"/>
                                            </p:txEl>
                                          </p:spTgt>
                                        </p:tgtEl>
                                      </p:cBhvr>
                                      <p:to x="100000" y="95000"/>
                                    </p:animScale>
                                    <p:animScale>
                                      <p:cBhvr>
                                        <p:cTn id="20" dur="166" decel="50000">
                                          <p:stCondLst>
                                            <p:cond delay="1834"/>
                                          </p:stCondLst>
                                        </p:cTn>
                                        <p:tgtEl>
                                          <p:spTgt spid="4">
                                            <p:txEl>
                                              <p:pRg st="1" end="1"/>
                                            </p:txEl>
                                          </p:spTgt>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down)">
                                      <p:cBhvr>
                                        <p:cTn id="29" dur="580">
                                          <p:stCondLst>
                                            <p:cond delay="0"/>
                                          </p:stCondLst>
                                        </p:cTn>
                                        <p:tgtEl>
                                          <p:spTgt spid="4">
                                            <p:txEl>
                                              <p:pRg st="2" end="2"/>
                                            </p:txEl>
                                          </p:spTgt>
                                        </p:tgtEl>
                                      </p:cBhvr>
                                    </p:animEffect>
                                    <p:anim calcmode="lin" valueType="num">
                                      <p:cBhvr>
                                        <p:cTn id="30"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4">
                                            <p:txEl>
                                              <p:pRg st="2" end="2"/>
                                            </p:txEl>
                                          </p:spTgt>
                                        </p:tgtEl>
                                      </p:cBhvr>
                                      <p:to x="100000" y="60000"/>
                                    </p:animScale>
                                    <p:animScale>
                                      <p:cBhvr>
                                        <p:cTn id="36" dur="166" decel="50000">
                                          <p:stCondLst>
                                            <p:cond delay="676"/>
                                          </p:stCondLst>
                                        </p:cTn>
                                        <p:tgtEl>
                                          <p:spTgt spid="4">
                                            <p:txEl>
                                              <p:pRg st="2" end="2"/>
                                            </p:txEl>
                                          </p:spTgt>
                                        </p:tgtEl>
                                      </p:cBhvr>
                                      <p:to x="100000" y="100000"/>
                                    </p:animScale>
                                    <p:animScale>
                                      <p:cBhvr>
                                        <p:cTn id="37" dur="26">
                                          <p:stCondLst>
                                            <p:cond delay="1312"/>
                                          </p:stCondLst>
                                        </p:cTn>
                                        <p:tgtEl>
                                          <p:spTgt spid="4">
                                            <p:txEl>
                                              <p:pRg st="2" end="2"/>
                                            </p:txEl>
                                          </p:spTgt>
                                        </p:tgtEl>
                                      </p:cBhvr>
                                      <p:to x="100000" y="80000"/>
                                    </p:animScale>
                                    <p:animScale>
                                      <p:cBhvr>
                                        <p:cTn id="38" dur="166" decel="50000">
                                          <p:stCondLst>
                                            <p:cond delay="1338"/>
                                          </p:stCondLst>
                                        </p:cTn>
                                        <p:tgtEl>
                                          <p:spTgt spid="4">
                                            <p:txEl>
                                              <p:pRg st="2" end="2"/>
                                            </p:txEl>
                                          </p:spTgt>
                                        </p:tgtEl>
                                      </p:cBhvr>
                                      <p:to x="100000" y="100000"/>
                                    </p:animScale>
                                    <p:animScale>
                                      <p:cBhvr>
                                        <p:cTn id="39" dur="26">
                                          <p:stCondLst>
                                            <p:cond delay="1642"/>
                                          </p:stCondLst>
                                        </p:cTn>
                                        <p:tgtEl>
                                          <p:spTgt spid="4">
                                            <p:txEl>
                                              <p:pRg st="2" end="2"/>
                                            </p:txEl>
                                          </p:spTgt>
                                        </p:tgtEl>
                                      </p:cBhvr>
                                      <p:to x="100000" y="90000"/>
                                    </p:animScale>
                                    <p:animScale>
                                      <p:cBhvr>
                                        <p:cTn id="40" dur="166" decel="50000">
                                          <p:stCondLst>
                                            <p:cond delay="1668"/>
                                          </p:stCondLst>
                                        </p:cTn>
                                        <p:tgtEl>
                                          <p:spTgt spid="4">
                                            <p:txEl>
                                              <p:pRg st="2" end="2"/>
                                            </p:txEl>
                                          </p:spTgt>
                                        </p:tgtEl>
                                      </p:cBhvr>
                                      <p:to x="100000" y="100000"/>
                                    </p:animScale>
                                    <p:animScale>
                                      <p:cBhvr>
                                        <p:cTn id="41" dur="26">
                                          <p:stCondLst>
                                            <p:cond delay="1808"/>
                                          </p:stCondLst>
                                        </p:cTn>
                                        <p:tgtEl>
                                          <p:spTgt spid="4">
                                            <p:txEl>
                                              <p:pRg st="2" end="2"/>
                                            </p:txEl>
                                          </p:spTgt>
                                        </p:tgtEl>
                                      </p:cBhvr>
                                      <p:to x="100000" y="95000"/>
                                    </p:animScale>
                                    <p:animScale>
                                      <p:cBhvr>
                                        <p:cTn id="42" dur="166" decel="50000">
                                          <p:stCondLst>
                                            <p:cond delay="1834"/>
                                          </p:stCondLst>
                                        </p:cTn>
                                        <p:tgtEl>
                                          <p:spTgt spid="4">
                                            <p:txEl>
                                              <p:pRg st="2" end="2"/>
                                            </p:txEl>
                                          </p:spTgt>
                                        </p:tgtEl>
                                      </p:cBhvr>
                                      <p:to x="100000" y="100000"/>
                                    </p:animScale>
                                  </p:childTnLst>
                                </p:cTn>
                              </p:par>
                              <p:par>
                                <p:cTn id="43" presetID="15"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1000" fill="hold"/>
                                        <p:tgtEl>
                                          <p:spTgt spid="6"/>
                                        </p:tgtEl>
                                        <p:attrNameLst>
                                          <p:attrName>ppt_w</p:attrName>
                                        </p:attrNameLst>
                                      </p:cBhvr>
                                      <p:tavLst>
                                        <p:tav tm="0">
                                          <p:val>
                                            <p:fltVal val="0"/>
                                          </p:val>
                                        </p:tav>
                                        <p:tav tm="100000">
                                          <p:val>
                                            <p:strVal val="#ppt_w"/>
                                          </p:val>
                                        </p:tav>
                                      </p:tavLst>
                                    </p:anim>
                                    <p:anim calcmode="lin" valueType="num">
                                      <p:cBhvr>
                                        <p:cTn id="46" dur="1000" fill="hold"/>
                                        <p:tgtEl>
                                          <p:spTgt spid="6"/>
                                        </p:tgtEl>
                                        <p:attrNameLst>
                                          <p:attrName>ppt_h</p:attrName>
                                        </p:attrNameLst>
                                      </p:cBhvr>
                                      <p:tavLst>
                                        <p:tav tm="0">
                                          <p:val>
                                            <p:fltVal val="0"/>
                                          </p:val>
                                        </p:tav>
                                        <p:tav tm="100000">
                                          <p:val>
                                            <p:strVal val="#ppt_h"/>
                                          </p:val>
                                        </p:tav>
                                      </p:tavLst>
                                    </p:anim>
                                    <p:anim calcmode="lin" valueType="num">
                                      <p:cBhvr>
                                        <p:cTn id="4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fltVal val="0"/>
                                          </p:val>
                                        </p:tav>
                                        <p:tav tm="100000">
                                          <p:val>
                                            <p:strVal val="#ppt_w"/>
                                          </p:val>
                                        </p:tav>
                                      </p:tavLst>
                                    </p:anim>
                                    <p:anim calcmode="lin" valueType="num">
                                      <p:cBhvr>
                                        <p:cTn id="52" dur="1000" fill="hold"/>
                                        <p:tgtEl>
                                          <p:spTgt spid="14"/>
                                        </p:tgtEl>
                                        <p:attrNameLst>
                                          <p:attrName>ppt_h</p:attrName>
                                        </p:attrNameLst>
                                      </p:cBhvr>
                                      <p:tavLst>
                                        <p:tav tm="0">
                                          <p:val>
                                            <p:fltVal val="0"/>
                                          </p:val>
                                        </p:tav>
                                        <p:tav tm="100000">
                                          <p:val>
                                            <p:strVal val="#ppt_h"/>
                                          </p:val>
                                        </p:tav>
                                      </p:tavLst>
                                    </p:anim>
                                    <p:anim calcmode="lin" valueType="num">
                                      <p:cBhvr>
                                        <p:cTn id="5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animEffect transition="in" filter="wipe(down)">
                                      <p:cBhvr>
                                        <p:cTn id="59" dur="580">
                                          <p:stCondLst>
                                            <p:cond delay="0"/>
                                          </p:stCondLst>
                                        </p:cTn>
                                        <p:tgtEl>
                                          <p:spTgt spid="4">
                                            <p:txEl>
                                              <p:pRg st="3" end="3"/>
                                            </p:txEl>
                                          </p:spTgt>
                                        </p:tgtEl>
                                      </p:cBhvr>
                                    </p:animEffect>
                                    <p:anim calcmode="lin" valueType="num">
                                      <p:cBhvr>
                                        <p:cTn id="60"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4">
                                            <p:txEl>
                                              <p:pRg st="3" end="3"/>
                                            </p:txEl>
                                          </p:spTgt>
                                        </p:tgtEl>
                                      </p:cBhvr>
                                      <p:to x="100000" y="60000"/>
                                    </p:animScale>
                                    <p:animScale>
                                      <p:cBhvr>
                                        <p:cTn id="66" dur="166" decel="50000">
                                          <p:stCondLst>
                                            <p:cond delay="676"/>
                                          </p:stCondLst>
                                        </p:cTn>
                                        <p:tgtEl>
                                          <p:spTgt spid="4">
                                            <p:txEl>
                                              <p:pRg st="3" end="3"/>
                                            </p:txEl>
                                          </p:spTgt>
                                        </p:tgtEl>
                                      </p:cBhvr>
                                      <p:to x="100000" y="100000"/>
                                    </p:animScale>
                                    <p:animScale>
                                      <p:cBhvr>
                                        <p:cTn id="67" dur="26">
                                          <p:stCondLst>
                                            <p:cond delay="1312"/>
                                          </p:stCondLst>
                                        </p:cTn>
                                        <p:tgtEl>
                                          <p:spTgt spid="4">
                                            <p:txEl>
                                              <p:pRg st="3" end="3"/>
                                            </p:txEl>
                                          </p:spTgt>
                                        </p:tgtEl>
                                      </p:cBhvr>
                                      <p:to x="100000" y="80000"/>
                                    </p:animScale>
                                    <p:animScale>
                                      <p:cBhvr>
                                        <p:cTn id="68" dur="166" decel="50000">
                                          <p:stCondLst>
                                            <p:cond delay="1338"/>
                                          </p:stCondLst>
                                        </p:cTn>
                                        <p:tgtEl>
                                          <p:spTgt spid="4">
                                            <p:txEl>
                                              <p:pRg st="3" end="3"/>
                                            </p:txEl>
                                          </p:spTgt>
                                        </p:tgtEl>
                                      </p:cBhvr>
                                      <p:to x="100000" y="100000"/>
                                    </p:animScale>
                                    <p:animScale>
                                      <p:cBhvr>
                                        <p:cTn id="69" dur="26">
                                          <p:stCondLst>
                                            <p:cond delay="1642"/>
                                          </p:stCondLst>
                                        </p:cTn>
                                        <p:tgtEl>
                                          <p:spTgt spid="4">
                                            <p:txEl>
                                              <p:pRg st="3" end="3"/>
                                            </p:txEl>
                                          </p:spTgt>
                                        </p:tgtEl>
                                      </p:cBhvr>
                                      <p:to x="100000" y="90000"/>
                                    </p:animScale>
                                    <p:animScale>
                                      <p:cBhvr>
                                        <p:cTn id="70" dur="166" decel="50000">
                                          <p:stCondLst>
                                            <p:cond delay="1668"/>
                                          </p:stCondLst>
                                        </p:cTn>
                                        <p:tgtEl>
                                          <p:spTgt spid="4">
                                            <p:txEl>
                                              <p:pRg st="3" end="3"/>
                                            </p:txEl>
                                          </p:spTgt>
                                        </p:tgtEl>
                                      </p:cBhvr>
                                      <p:to x="100000" y="100000"/>
                                    </p:animScale>
                                    <p:animScale>
                                      <p:cBhvr>
                                        <p:cTn id="71" dur="26">
                                          <p:stCondLst>
                                            <p:cond delay="1808"/>
                                          </p:stCondLst>
                                        </p:cTn>
                                        <p:tgtEl>
                                          <p:spTgt spid="4">
                                            <p:txEl>
                                              <p:pRg st="3" end="3"/>
                                            </p:txEl>
                                          </p:spTgt>
                                        </p:tgtEl>
                                      </p:cBhvr>
                                      <p:to x="100000" y="95000"/>
                                    </p:animScale>
                                    <p:animScale>
                                      <p:cBhvr>
                                        <p:cTn id="72" dur="166" decel="50000">
                                          <p:stCondLst>
                                            <p:cond delay="1834"/>
                                          </p:stCondLst>
                                        </p:cTn>
                                        <p:tgtEl>
                                          <p:spTgt spid="4">
                                            <p:txEl>
                                              <p:pRg st="3" end="3"/>
                                            </p:txEl>
                                          </p:spTgt>
                                        </p:tgtEl>
                                      </p:cBhvr>
                                      <p:to x="100000" y="100000"/>
                                    </p:animScale>
                                  </p:childTnLst>
                                </p:cTn>
                              </p:par>
                            </p:childTnLst>
                          </p:cTn>
                        </p:par>
                        <p:par>
                          <p:cTn id="73" fill="hold">
                            <p:stCondLst>
                              <p:cond delay="2000"/>
                            </p:stCondLst>
                            <p:childTnLst>
                              <p:par>
                                <p:cTn id="74" presetID="22" presetClass="entr" presetSubtype="8" fill="hold" grpId="0" nodeType="after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left)">
                                      <p:cBhvr>
                                        <p:cTn id="76" dur="500"/>
                                        <p:tgtEl>
                                          <p:spTgt spid="13"/>
                                        </p:tgtEl>
                                      </p:cBhvr>
                                    </p:animEffect>
                                  </p:childTnLst>
                                </p:cTn>
                              </p:par>
                              <p:par>
                                <p:cTn id="77" presetID="26" presetClass="entr" presetSubtype="0" fill="hold" nodeType="withEffect">
                                  <p:stCondLst>
                                    <p:cond delay="0"/>
                                  </p:stCondLst>
                                  <p:childTnLst>
                                    <p:set>
                                      <p:cBhvr>
                                        <p:cTn id="78" dur="1" fill="hold">
                                          <p:stCondLst>
                                            <p:cond delay="0"/>
                                          </p:stCondLst>
                                        </p:cTn>
                                        <p:tgtEl>
                                          <p:spTgt spid="4">
                                            <p:txEl>
                                              <p:pRg st="4" end="4"/>
                                            </p:txEl>
                                          </p:spTgt>
                                        </p:tgtEl>
                                        <p:attrNameLst>
                                          <p:attrName>style.visibility</p:attrName>
                                        </p:attrNameLst>
                                      </p:cBhvr>
                                      <p:to>
                                        <p:strVal val="visible"/>
                                      </p:to>
                                    </p:set>
                                    <p:animEffect transition="in" filter="wipe(down)">
                                      <p:cBhvr>
                                        <p:cTn id="79" dur="580">
                                          <p:stCondLst>
                                            <p:cond delay="0"/>
                                          </p:stCondLst>
                                        </p:cTn>
                                        <p:tgtEl>
                                          <p:spTgt spid="4">
                                            <p:txEl>
                                              <p:pRg st="4" end="4"/>
                                            </p:txEl>
                                          </p:spTgt>
                                        </p:tgtEl>
                                      </p:cBhvr>
                                    </p:animEffect>
                                    <p:anim calcmode="lin" valueType="num">
                                      <p:cBhvr>
                                        <p:cTn id="80"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4">
                                            <p:txEl>
                                              <p:pRg st="4" end="4"/>
                                            </p:txEl>
                                          </p:spTgt>
                                        </p:tgtEl>
                                      </p:cBhvr>
                                      <p:to x="100000" y="60000"/>
                                    </p:animScale>
                                    <p:animScale>
                                      <p:cBhvr>
                                        <p:cTn id="86" dur="166" decel="50000">
                                          <p:stCondLst>
                                            <p:cond delay="676"/>
                                          </p:stCondLst>
                                        </p:cTn>
                                        <p:tgtEl>
                                          <p:spTgt spid="4">
                                            <p:txEl>
                                              <p:pRg st="4" end="4"/>
                                            </p:txEl>
                                          </p:spTgt>
                                        </p:tgtEl>
                                      </p:cBhvr>
                                      <p:to x="100000" y="100000"/>
                                    </p:animScale>
                                    <p:animScale>
                                      <p:cBhvr>
                                        <p:cTn id="87" dur="26">
                                          <p:stCondLst>
                                            <p:cond delay="1312"/>
                                          </p:stCondLst>
                                        </p:cTn>
                                        <p:tgtEl>
                                          <p:spTgt spid="4">
                                            <p:txEl>
                                              <p:pRg st="4" end="4"/>
                                            </p:txEl>
                                          </p:spTgt>
                                        </p:tgtEl>
                                      </p:cBhvr>
                                      <p:to x="100000" y="80000"/>
                                    </p:animScale>
                                    <p:animScale>
                                      <p:cBhvr>
                                        <p:cTn id="88" dur="166" decel="50000">
                                          <p:stCondLst>
                                            <p:cond delay="1338"/>
                                          </p:stCondLst>
                                        </p:cTn>
                                        <p:tgtEl>
                                          <p:spTgt spid="4">
                                            <p:txEl>
                                              <p:pRg st="4" end="4"/>
                                            </p:txEl>
                                          </p:spTgt>
                                        </p:tgtEl>
                                      </p:cBhvr>
                                      <p:to x="100000" y="100000"/>
                                    </p:animScale>
                                    <p:animScale>
                                      <p:cBhvr>
                                        <p:cTn id="89" dur="26">
                                          <p:stCondLst>
                                            <p:cond delay="1642"/>
                                          </p:stCondLst>
                                        </p:cTn>
                                        <p:tgtEl>
                                          <p:spTgt spid="4">
                                            <p:txEl>
                                              <p:pRg st="4" end="4"/>
                                            </p:txEl>
                                          </p:spTgt>
                                        </p:tgtEl>
                                      </p:cBhvr>
                                      <p:to x="100000" y="90000"/>
                                    </p:animScale>
                                    <p:animScale>
                                      <p:cBhvr>
                                        <p:cTn id="90" dur="166" decel="50000">
                                          <p:stCondLst>
                                            <p:cond delay="1668"/>
                                          </p:stCondLst>
                                        </p:cTn>
                                        <p:tgtEl>
                                          <p:spTgt spid="4">
                                            <p:txEl>
                                              <p:pRg st="4" end="4"/>
                                            </p:txEl>
                                          </p:spTgt>
                                        </p:tgtEl>
                                      </p:cBhvr>
                                      <p:to x="100000" y="100000"/>
                                    </p:animScale>
                                    <p:animScale>
                                      <p:cBhvr>
                                        <p:cTn id="91" dur="26">
                                          <p:stCondLst>
                                            <p:cond delay="1808"/>
                                          </p:stCondLst>
                                        </p:cTn>
                                        <p:tgtEl>
                                          <p:spTgt spid="4">
                                            <p:txEl>
                                              <p:pRg st="4" end="4"/>
                                            </p:txEl>
                                          </p:spTgt>
                                        </p:tgtEl>
                                      </p:cBhvr>
                                      <p:to x="100000" y="95000"/>
                                    </p:animScale>
                                    <p:animScale>
                                      <p:cBhvr>
                                        <p:cTn id="92" dur="166" decel="50000">
                                          <p:stCondLst>
                                            <p:cond delay="1834"/>
                                          </p:stCondLst>
                                        </p:cTn>
                                        <p:tgtEl>
                                          <p:spTgt spid="4">
                                            <p:txEl>
                                              <p:pRg st="4" end="4"/>
                                            </p:txEl>
                                          </p:spTgt>
                                        </p:tgtEl>
                                      </p:cBhvr>
                                      <p:to x="100000" y="100000"/>
                                    </p:animScale>
                                  </p:childTnLst>
                                </p:cTn>
                              </p:par>
                              <p:par>
                                <p:cTn id="93" presetID="22" presetClass="entr" presetSubtype="8"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wipe(left)">
                                      <p:cBhvr>
                                        <p:cTn id="95" dur="500"/>
                                        <p:tgtEl>
                                          <p:spTgt spid="12"/>
                                        </p:tgtEl>
                                      </p:cBhvr>
                                    </p:animEffect>
                                  </p:childTnLst>
                                </p:cTn>
                              </p:par>
                            </p:childTnLst>
                          </p:cTn>
                        </p:par>
                      </p:childTnLst>
                    </p:cTn>
                  </p:par>
                  <p:par>
                    <p:cTn id="96" fill="hold">
                      <p:stCondLst>
                        <p:cond delay="indefinite"/>
                      </p:stCondLst>
                      <p:childTnLst>
                        <p:par>
                          <p:cTn id="97" fill="hold">
                            <p:stCondLst>
                              <p:cond delay="0"/>
                            </p:stCondLst>
                            <p:childTnLst>
                              <p:par>
                                <p:cTn id="98" presetID="26" presetClass="entr" presetSubtype="0" fill="hold" nodeType="clickEffect">
                                  <p:stCondLst>
                                    <p:cond delay="0"/>
                                  </p:stCondLst>
                                  <p:childTnLst>
                                    <p:set>
                                      <p:cBhvr>
                                        <p:cTn id="99" dur="1" fill="hold">
                                          <p:stCondLst>
                                            <p:cond delay="0"/>
                                          </p:stCondLst>
                                        </p:cTn>
                                        <p:tgtEl>
                                          <p:spTgt spid="4">
                                            <p:txEl>
                                              <p:pRg st="5" end="5"/>
                                            </p:txEl>
                                          </p:spTgt>
                                        </p:tgtEl>
                                        <p:attrNameLst>
                                          <p:attrName>style.visibility</p:attrName>
                                        </p:attrNameLst>
                                      </p:cBhvr>
                                      <p:to>
                                        <p:strVal val="visible"/>
                                      </p:to>
                                    </p:set>
                                    <p:animEffect transition="in" filter="wipe(down)">
                                      <p:cBhvr>
                                        <p:cTn id="100" dur="580">
                                          <p:stCondLst>
                                            <p:cond delay="0"/>
                                          </p:stCondLst>
                                        </p:cTn>
                                        <p:tgtEl>
                                          <p:spTgt spid="4">
                                            <p:txEl>
                                              <p:pRg st="5" end="5"/>
                                            </p:txEl>
                                          </p:spTgt>
                                        </p:tgtEl>
                                      </p:cBhvr>
                                    </p:animEffect>
                                    <p:anim calcmode="lin" valueType="num">
                                      <p:cBhvr>
                                        <p:cTn id="101"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106" dur="26">
                                          <p:stCondLst>
                                            <p:cond delay="650"/>
                                          </p:stCondLst>
                                        </p:cTn>
                                        <p:tgtEl>
                                          <p:spTgt spid="4">
                                            <p:txEl>
                                              <p:pRg st="5" end="5"/>
                                            </p:txEl>
                                          </p:spTgt>
                                        </p:tgtEl>
                                      </p:cBhvr>
                                      <p:to x="100000" y="60000"/>
                                    </p:animScale>
                                    <p:animScale>
                                      <p:cBhvr>
                                        <p:cTn id="107" dur="166" decel="50000">
                                          <p:stCondLst>
                                            <p:cond delay="676"/>
                                          </p:stCondLst>
                                        </p:cTn>
                                        <p:tgtEl>
                                          <p:spTgt spid="4">
                                            <p:txEl>
                                              <p:pRg st="5" end="5"/>
                                            </p:txEl>
                                          </p:spTgt>
                                        </p:tgtEl>
                                      </p:cBhvr>
                                      <p:to x="100000" y="100000"/>
                                    </p:animScale>
                                    <p:animScale>
                                      <p:cBhvr>
                                        <p:cTn id="108" dur="26">
                                          <p:stCondLst>
                                            <p:cond delay="1312"/>
                                          </p:stCondLst>
                                        </p:cTn>
                                        <p:tgtEl>
                                          <p:spTgt spid="4">
                                            <p:txEl>
                                              <p:pRg st="5" end="5"/>
                                            </p:txEl>
                                          </p:spTgt>
                                        </p:tgtEl>
                                      </p:cBhvr>
                                      <p:to x="100000" y="80000"/>
                                    </p:animScale>
                                    <p:animScale>
                                      <p:cBhvr>
                                        <p:cTn id="109" dur="166" decel="50000">
                                          <p:stCondLst>
                                            <p:cond delay="1338"/>
                                          </p:stCondLst>
                                        </p:cTn>
                                        <p:tgtEl>
                                          <p:spTgt spid="4">
                                            <p:txEl>
                                              <p:pRg st="5" end="5"/>
                                            </p:txEl>
                                          </p:spTgt>
                                        </p:tgtEl>
                                      </p:cBhvr>
                                      <p:to x="100000" y="100000"/>
                                    </p:animScale>
                                    <p:animScale>
                                      <p:cBhvr>
                                        <p:cTn id="110" dur="26">
                                          <p:stCondLst>
                                            <p:cond delay="1642"/>
                                          </p:stCondLst>
                                        </p:cTn>
                                        <p:tgtEl>
                                          <p:spTgt spid="4">
                                            <p:txEl>
                                              <p:pRg st="5" end="5"/>
                                            </p:txEl>
                                          </p:spTgt>
                                        </p:tgtEl>
                                      </p:cBhvr>
                                      <p:to x="100000" y="90000"/>
                                    </p:animScale>
                                    <p:animScale>
                                      <p:cBhvr>
                                        <p:cTn id="111" dur="166" decel="50000">
                                          <p:stCondLst>
                                            <p:cond delay="1668"/>
                                          </p:stCondLst>
                                        </p:cTn>
                                        <p:tgtEl>
                                          <p:spTgt spid="4">
                                            <p:txEl>
                                              <p:pRg st="5" end="5"/>
                                            </p:txEl>
                                          </p:spTgt>
                                        </p:tgtEl>
                                      </p:cBhvr>
                                      <p:to x="100000" y="100000"/>
                                    </p:animScale>
                                    <p:animScale>
                                      <p:cBhvr>
                                        <p:cTn id="112" dur="26">
                                          <p:stCondLst>
                                            <p:cond delay="1808"/>
                                          </p:stCondLst>
                                        </p:cTn>
                                        <p:tgtEl>
                                          <p:spTgt spid="4">
                                            <p:txEl>
                                              <p:pRg st="5" end="5"/>
                                            </p:txEl>
                                          </p:spTgt>
                                        </p:tgtEl>
                                      </p:cBhvr>
                                      <p:to x="100000" y="95000"/>
                                    </p:animScale>
                                    <p:animScale>
                                      <p:cBhvr>
                                        <p:cTn id="113" dur="166" decel="50000">
                                          <p:stCondLst>
                                            <p:cond delay="1834"/>
                                          </p:stCondLst>
                                        </p:cTn>
                                        <p:tgtEl>
                                          <p:spTgt spid="4">
                                            <p:txEl>
                                              <p:pRg st="5" end="5"/>
                                            </p:txEl>
                                          </p:spTgt>
                                        </p:tgtEl>
                                      </p:cBhvr>
                                      <p:to x="100000" y="100000"/>
                                    </p:animScale>
                                  </p:childTnLst>
                                </p:cTn>
                              </p:par>
                              <p:par>
                                <p:cTn id="114" presetID="22" presetClass="entr" presetSubtype="8" fill="hold" grpId="0" nodeType="withEffect">
                                  <p:stCondLst>
                                    <p:cond delay="0"/>
                                  </p:stCondLst>
                                  <p:childTnLst>
                                    <p:set>
                                      <p:cBhvr>
                                        <p:cTn id="115" dur="1" fill="hold">
                                          <p:stCondLst>
                                            <p:cond delay="0"/>
                                          </p:stCondLst>
                                        </p:cTn>
                                        <p:tgtEl>
                                          <p:spTgt spid="10"/>
                                        </p:tgtEl>
                                        <p:attrNameLst>
                                          <p:attrName>style.visibility</p:attrName>
                                        </p:attrNameLst>
                                      </p:cBhvr>
                                      <p:to>
                                        <p:strVal val="visible"/>
                                      </p:to>
                                    </p:set>
                                    <p:animEffect transition="in" filter="wipe(left)">
                                      <p:cBhvr>
                                        <p:cTn id="116" dur="500"/>
                                        <p:tgtEl>
                                          <p:spTgt spid="10"/>
                                        </p:tgtEl>
                                      </p:cBhvr>
                                    </p:animEffect>
                                  </p:childTnLst>
                                </p:cTn>
                              </p:par>
                              <p:par>
                                <p:cTn id="117" presetID="22" presetClass="entr" presetSubtype="4" fill="hold" grpId="0" nodeType="with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wipe(down)">
                                      <p:cBhvr>
                                        <p:cTn id="1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6"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907991" y="1176251"/>
            <a:ext cx="4398403" cy="4667693"/>
          </a:xfrm>
          <a:prstGeom prst="rect">
            <a:avLst/>
          </a:prstGeom>
          <a:ln w="28575">
            <a:solidFill>
              <a:schemeClr val="accent1"/>
            </a:solidFill>
          </a:ln>
        </p:spPr>
      </p:pic>
      <p:sp>
        <p:nvSpPr>
          <p:cNvPr id="12" name="Content Placeholder 2"/>
          <p:cNvSpPr txBox="1">
            <a:spLocks/>
          </p:cNvSpPr>
          <p:nvPr/>
        </p:nvSpPr>
        <p:spPr>
          <a:xfrm>
            <a:off x="1926771" y="1176251"/>
            <a:ext cx="4645084" cy="482475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3200" b="1" u="sng" dirty="0">
                <a:solidFill>
                  <a:srgbClr val="1F1646"/>
                </a:solidFill>
              </a:rPr>
              <a:t>Section B. Solids Foods</a:t>
            </a:r>
          </a:p>
          <a:p>
            <a:pPr>
              <a:defRPr/>
            </a:pPr>
            <a:r>
              <a:rPr lang="en-US" dirty="0">
                <a:solidFill>
                  <a:srgbClr val="1F1646"/>
                </a:solidFill>
              </a:rPr>
              <a:t>Completed by parent or </a:t>
            </a:r>
            <a:r>
              <a:rPr lang="en-US" dirty="0">
                <a:solidFill>
                  <a:srgbClr val="C00000"/>
                </a:solidFill>
              </a:rPr>
              <a:t>staff member</a:t>
            </a:r>
          </a:p>
          <a:p>
            <a:pPr>
              <a:defRPr/>
            </a:pPr>
            <a:endParaRPr lang="en-US" sz="2000" dirty="0">
              <a:solidFill>
                <a:srgbClr val="1F1646"/>
              </a:solidFill>
            </a:endParaRPr>
          </a:p>
          <a:p>
            <a:pPr>
              <a:defRPr/>
            </a:pPr>
            <a:r>
              <a:rPr lang="en-US" dirty="0">
                <a:solidFill>
                  <a:srgbClr val="1F1646"/>
                </a:solidFill>
              </a:rPr>
              <a:t>Identify date</a:t>
            </a:r>
          </a:p>
          <a:p>
            <a:pPr>
              <a:defRPr/>
            </a:pPr>
            <a:endParaRPr lang="en-US" sz="2000" dirty="0">
              <a:solidFill>
                <a:srgbClr val="1F1646"/>
              </a:solidFill>
            </a:endParaRPr>
          </a:p>
          <a:p>
            <a:pPr>
              <a:defRPr/>
            </a:pPr>
            <a:r>
              <a:rPr lang="en-US" dirty="0">
                <a:solidFill>
                  <a:srgbClr val="1F1646"/>
                </a:solidFill>
              </a:rPr>
              <a:t>Mark the meals food is to be offered at the center</a:t>
            </a:r>
          </a:p>
          <a:p>
            <a:pPr>
              <a:defRPr/>
            </a:pPr>
            <a:endParaRPr lang="en-US" sz="2000" dirty="0">
              <a:solidFill>
                <a:srgbClr val="1F1646"/>
              </a:solidFill>
            </a:endParaRPr>
          </a:p>
          <a:p>
            <a:pPr>
              <a:defRPr/>
            </a:pPr>
            <a:r>
              <a:rPr lang="en-US" dirty="0">
                <a:solidFill>
                  <a:srgbClr val="1F1646"/>
                </a:solidFill>
              </a:rPr>
              <a:t>Living Document – on-going changes</a:t>
            </a:r>
          </a:p>
          <a:p>
            <a:pPr lvl="1">
              <a:spcBef>
                <a:spcPts val="1000"/>
              </a:spcBef>
              <a:defRPr/>
            </a:pPr>
            <a:endParaRPr lang="en-US" dirty="0">
              <a:solidFill>
                <a:srgbClr val="1F1646"/>
              </a:solidFill>
              <a:latin typeface="Century Gothic"/>
            </a:endParaRPr>
          </a:p>
          <a:p>
            <a:pPr>
              <a:defRPr/>
            </a:pPr>
            <a:endParaRPr lang="en-US" dirty="0">
              <a:solidFill>
                <a:srgbClr val="1F1646"/>
              </a:solidFill>
              <a:latin typeface="Century Gothic"/>
            </a:endParaRPr>
          </a:p>
          <a:p>
            <a:pPr>
              <a:defRPr/>
            </a:pPr>
            <a:endParaRPr lang="en-US" u="sng" dirty="0">
              <a:solidFill>
                <a:srgbClr val="1F1646"/>
              </a:solidFill>
              <a:latin typeface="Century Gothic"/>
            </a:endParaRPr>
          </a:p>
          <a:p>
            <a:pPr marL="0" indent="0">
              <a:buNone/>
              <a:defRPr/>
            </a:pPr>
            <a:endParaRPr lang="en-US" dirty="0">
              <a:solidFill>
                <a:srgbClr val="1F1646"/>
              </a:solidFill>
              <a:latin typeface="Century Gothic"/>
            </a:endParaRPr>
          </a:p>
        </p:txBody>
      </p:sp>
      <p:sp>
        <p:nvSpPr>
          <p:cNvPr id="8" name="TextBox 7"/>
          <p:cNvSpPr txBox="1"/>
          <p:nvPr/>
        </p:nvSpPr>
        <p:spPr>
          <a:xfrm>
            <a:off x="8065168" y="2760732"/>
            <a:ext cx="1042024" cy="307777"/>
          </a:xfrm>
          <a:prstGeom prst="rect">
            <a:avLst/>
          </a:prstGeom>
          <a:noFill/>
        </p:spPr>
        <p:txBody>
          <a:bodyPr wrap="square" rtlCol="0">
            <a:spAutoFit/>
          </a:bodyPr>
          <a:lstStyle/>
          <a:p>
            <a:r>
              <a:rPr lang="en-US" sz="1400" dirty="0"/>
              <a:t>8/2023</a:t>
            </a:r>
          </a:p>
        </p:txBody>
      </p:sp>
      <p:sp>
        <p:nvSpPr>
          <p:cNvPr id="9" name="TextBox 8"/>
          <p:cNvSpPr txBox="1"/>
          <p:nvPr/>
        </p:nvSpPr>
        <p:spPr>
          <a:xfrm>
            <a:off x="9225614" y="2714981"/>
            <a:ext cx="2080780" cy="369332"/>
          </a:xfrm>
          <a:prstGeom prst="rect">
            <a:avLst/>
          </a:prstGeom>
          <a:noFill/>
        </p:spPr>
        <p:txBody>
          <a:bodyPr wrap="square" rtlCol="0">
            <a:spAutoFit/>
          </a:bodyPr>
          <a:lstStyle/>
          <a:p>
            <a:r>
              <a:rPr lang="en-US" dirty="0"/>
              <a:t>x            </a:t>
            </a:r>
            <a:r>
              <a:rPr lang="en-US" dirty="0" err="1"/>
              <a:t>x</a:t>
            </a:r>
            <a:r>
              <a:rPr lang="en-US" dirty="0"/>
              <a:t>        </a:t>
            </a:r>
            <a:r>
              <a:rPr lang="en-US" dirty="0" err="1"/>
              <a:t>x</a:t>
            </a:r>
            <a:endParaRPr lang="en-US" dirty="0"/>
          </a:p>
        </p:txBody>
      </p:sp>
      <p:sp>
        <p:nvSpPr>
          <p:cNvPr id="10" name="Oval 9"/>
          <p:cNvSpPr/>
          <p:nvPr/>
        </p:nvSpPr>
        <p:spPr>
          <a:xfrm>
            <a:off x="7963906" y="2570252"/>
            <a:ext cx="3452648" cy="65879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4"/>
          <p:cNvSpPr txBox="1">
            <a:spLocks/>
          </p:cNvSpPr>
          <p:nvPr/>
        </p:nvSpPr>
        <p:spPr>
          <a:xfrm>
            <a:off x="2858815" y="133088"/>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Infant CACFP Records</a:t>
            </a:r>
          </a:p>
        </p:txBody>
      </p:sp>
      <p:sp>
        <p:nvSpPr>
          <p:cNvPr id="11" name="TextBox 10">
            <a:extLst>
              <a:ext uri="{FF2B5EF4-FFF2-40B4-BE49-F238E27FC236}">
                <a16:creationId xmlns:a16="http://schemas.microsoft.com/office/drawing/2014/main" id="{A170371E-62EE-4D73-9054-5BEE599E7FD2}"/>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113651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mph" presetSubtype="0" fill="hold" nodeType="afterEffect">
                                  <p:stCondLst>
                                    <p:cond delay="0"/>
                                  </p:stCondLst>
                                  <p:iterate type="lt">
                                    <p:tmPct val="4000"/>
                                  </p:iterate>
                                  <p:childTnLst>
                                    <p:set>
                                      <p:cBhvr override="childStyle">
                                        <p:cTn id="11" dur="500" fill="hold"/>
                                        <p:tgtEl>
                                          <p:spTgt spid="12">
                                            <p:txEl>
                                              <p:pRg st="1" end="1"/>
                                            </p:txEl>
                                          </p:spTgt>
                                        </p:tgtEl>
                                        <p:attrNameLst>
                                          <p:attrName>style.textDecorationUnderline</p:attrName>
                                        </p:attrNameLst>
                                      </p:cBhvr>
                                      <p:to>
                                        <p:strVal val="true"/>
                                      </p:to>
                                    </p:set>
                                  </p:childTnLst>
                                </p:cTn>
                              </p:par>
                            </p:childTnLst>
                          </p:cTn>
                        </p:par>
                        <p:par>
                          <p:cTn id="12" fill="hold">
                            <p:stCondLst>
                              <p:cond delay="158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217642" y="1417639"/>
            <a:ext cx="4842244" cy="46535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dirty="0">
                <a:solidFill>
                  <a:srgbClr val="1F1646"/>
                </a:solidFill>
              </a:rPr>
              <a:t>Section B. Solids Foods</a:t>
            </a:r>
          </a:p>
          <a:p>
            <a:pPr>
              <a:defRPr/>
            </a:pPr>
            <a:r>
              <a:rPr lang="en-US" dirty="0">
                <a:solidFill>
                  <a:srgbClr val="1F1646"/>
                </a:solidFill>
              </a:rPr>
              <a:t>Foods only contribute to meeting meal pattern at snack</a:t>
            </a:r>
          </a:p>
          <a:p>
            <a:pPr>
              <a:defRPr/>
            </a:pPr>
            <a:endParaRPr lang="en-US" u="sng" dirty="0">
              <a:solidFill>
                <a:srgbClr val="1F1646"/>
              </a:solidFill>
            </a:endParaRPr>
          </a:p>
          <a:p>
            <a:pPr marL="0" indent="0">
              <a:buNone/>
              <a:defRPr/>
            </a:pPr>
            <a:r>
              <a:rPr lang="en-US" u="sng" dirty="0">
                <a:solidFill>
                  <a:srgbClr val="1F1646"/>
                </a:solidFill>
              </a:rPr>
              <a:t>Prior to copying enter:</a:t>
            </a:r>
          </a:p>
          <a:p>
            <a:pPr>
              <a:defRPr/>
            </a:pPr>
            <a:r>
              <a:rPr lang="en-US" dirty="0">
                <a:solidFill>
                  <a:srgbClr val="1F1646"/>
                </a:solidFill>
              </a:rPr>
              <a:t>Ready-to-eat breakfast cereals offered by your center to infants</a:t>
            </a:r>
          </a:p>
          <a:p>
            <a:pPr>
              <a:defRPr/>
            </a:pPr>
            <a:endParaRPr lang="en-US" dirty="0">
              <a:solidFill>
                <a:srgbClr val="1F1646"/>
              </a:solidFill>
              <a:latin typeface="Century Gothic"/>
            </a:endParaRPr>
          </a:p>
        </p:txBody>
      </p:sp>
      <p:pic>
        <p:nvPicPr>
          <p:cNvPr id="4" name="Picture 3"/>
          <p:cNvPicPr>
            <a:picLocks noChangeAspect="1"/>
          </p:cNvPicPr>
          <p:nvPr/>
        </p:nvPicPr>
        <p:blipFill>
          <a:blip r:embed="rId3"/>
          <a:stretch>
            <a:fillRect/>
          </a:stretch>
        </p:blipFill>
        <p:spPr>
          <a:xfrm>
            <a:off x="1940085" y="1477316"/>
            <a:ext cx="4075191" cy="4551954"/>
          </a:xfrm>
          <a:prstGeom prst="rect">
            <a:avLst/>
          </a:prstGeom>
        </p:spPr>
      </p:pic>
      <p:cxnSp>
        <p:nvCxnSpPr>
          <p:cNvPr id="12" name="Straight Arrow Connector 11"/>
          <p:cNvCxnSpPr/>
          <p:nvPr/>
        </p:nvCxnSpPr>
        <p:spPr>
          <a:xfrm flipH="1" flipV="1">
            <a:off x="4281564" y="3301439"/>
            <a:ext cx="1936078" cy="11323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1" name="Oval 10"/>
          <p:cNvSpPr/>
          <p:nvPr/>
        </p:nvSpPr>
        <p:spPr>
          <a:xfrm>
            <a:off x="2672317" y="2828261"/>
            <a:ext cx="1933170" cy="92503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878674" y="3106111"/>
            <a:ext cx="1520456" cy="369332"/>
          </a:xfrm>
          <a:prstGeom prst="rect">
            <a:avLst/>
          </a:prstGeom>
          <a:noFill/>
        </p:spPr>
        <p:txBody>
          <a:bodyPr wrap="square" rtlCol="0">
            <a:spAutoFit/>
          </a:bodyPr>
          <a:lstStyle/>
          <a:p>
            <a:r>
              <a:rPr lang="en-US" b="1" dirty="0">
                <a:solidFill>
                  <a:schemeClr val="accent1">
                    <a:lumMod val="60000"/>
                    <a:lumOff val="40000"/>
                  </a:schemeClr>
                </a:solidFill>
                <a:latin typeface="Ink Free" panose="03080402000500000000" pitchFamily="66" charset="0"/>
              </a:rPr>
              <a:t>Cheerios</a:t>
            </a:r>
          </a:p>
        </p:txBody>
      </p:sp>
      <p:sp>
        <p:nvSpPr>
          <p:cNvPr id="13" name="TextBox 12"/>
          <p:cNvSpPr txBox="1"/>
          <p:nvPr/>
        </p:nvSpPr>
        <p:spPr>
          <a:xfrm>
            <a:off x="4648200" y="3121500"/>
            <a:ext cx="1454954" cy="338554"/>
          </a:xfrm>
          <a:prstGeom prst="rect">
            <a:avLst/>
          </a:prstGeom>
          <a:noFill/>
        </p:spPr>
        <p:txBody>
          <a:bodyPr wrap="square" rtlCol="0">
            <a:spAutoFit/>
          </a:bodyPr>
          <a:lstStyle/>
          <a:p>
            <a:r>
              <a:rPr lang="en-US" sz="1600" dirty="0"/>
              <a:t>7/2023</a:t>
            </a:r>
          </a:p>
        </p:txBody>
      </p:sp>
      <p:sp>
        <p:nvSpPr>
          <p:cNvPr id="14" name="Title 4"/>
          <p:cNvSpPr txBox="1">
            <a:spLocks/>
          </p:cNvSpPr>
          <p:nvPr/>
        </p:nvSpPr>
        <p:spPr>
          <a:xfrm>
            <a:off x="2858815" y="133088"/>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Infant CACFP Records</a:t>
            </a:r>
          </a:p>
        </p:txBody>
      </p:sp>
      <p:sp>
        <p:nvSpPr>
          <p:cNvPr id="10" name="TextBox 9">
            <a:extLst>
              <a:ext uri="{FF2B5EF4-FFF2-40B4-BE49-F238E27FC236}">
                <a16:creationId xmlns:a16="http://schemas.microsoft.com/office/drawing/2014/main" id="{0107135D-99E4-4BC7-9894-23C9B0AEBE64}"/>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56464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750"/>
                                        <p:tgtEl>
                                          <p:spTgt spid="12"/>
                                        </p:tgtEl>
                                      </p:cBhvr>
                                    </p:animEffect>
                                  </p:childTnLst>
                                </p:cTn>
                              </p:par>
                            </p:childTnLst>
                          </p:cTn>
                        </p:par>
                        <p:par>
                          <p:cTn id="13" fill="hold">
                            <p:stCondLst>
                              <p:cond delay="125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9"/>
                                        </p:tgtEl>
                                        <p:attrNameLst>
                                          <p:attrName>style.visibility</p:attrName>
                                        </p:attrNameLst>
                                      </p:cBhvr>
                                      <p:to>
                                        <p:strVal val="visible"/>
                                      </p:to>
                                    </p:set>
                                    <p:anim by="(-#ppt_w*2)" calcmode="lin" valueType="num">
                                      <p:cBhvr rctx="PPT">
                                        <p:cTn id="16" dur="500" autoRev="1" fill="hold">
                                          <p:stCondLst>
                                            <p:cond delay="0"/>
                                          </p:stCondLst>
                                        </p:cTn>
                                        <p:tgtEl>
                                          <p:spTgt spid="9"/>
                                        </p:tgtEl>
                                        <p:attrNameLst>
                                          <p:attrName>ppt_w</p:attrName>
                                        </p:attrNameLst>
                                      </p:cBhvr>
                                    </p:anim>
                                    <p:anim by="(#ppt_w*0.50)" calcmode="lin" valueType="num">
                                      <p:cBhvr>
                                        <p:cTn id="17" dur="500" decel="50000" autoRev="1" fill="hold">
                                          <p:stCondLst>
                                            <p:cond delay="0"/>
                                          </p:stCondLst>
                                        </p:cTn>
                                        <p:tgtEl>
                                          <p:spTgt spid="9"/>
                                        </p:tgtEl>
                                        <p:attrNameLst>
                                          <p:attrName>ppt_x</p:attrName>
                                        </p:attrNameLst>
                                      </p:cBhvr>
                                    </p:anim>
                                    <p:anim from="(-#ppt_h/2)" to="(#ppt_y)" calcmode="lin" valueType="num">
                                      <p:cBhvr>
                                        <p:cTn id="18" dur="1000" fill="hold">
                                          <p:stCondLst>
                                            <p:cond delay="0"/>
                                          </p:stCondLst>
                                        </p:cTn>
                                        <p:tgtEl>
                                          <p:spTgt spid="9"/>
                                        </p:tgtEl>
                                        <p:attrNameLst>
                                          <p:attrName>ppt_y</p:attrName>
                                        </p:attrNameLst>
                                      </p:cBhvr>
                                    </p:anim>
                                    <p:animRot by="21600000">
                                      <p:cBhvr>
                                        <p:cTn id="19" dur="1000" fill="hold">
                                          <p:stCondLst>
                                            <p:cond delay="0"/>
                                          </p:stCondLst>
                                        </p:cTn>
                                        <p:tgtEl>
                                          <p:spTgt spid="9"/>
                                        </p:tgtEl>
                                        <p:attrNameLst>
                                          <p:attrName>r</p:attrName>
                                        </p:attrNameLst>
                                      </p:cBhvr>
                                    </p:animRot>
                                  </p:childTnLst>
                                </p:cTn>
                              </p:par>
                            </p:childTnLst>
                          </p:cTn>
                        </p:par>
                        <p:par>
                          <p:cTn id="20" fill="hold">
                            <p:stCondLst>
                              <p:cond delay="2950"/>
                            </p:stCondLst>
                            <p:childTnLst>
                              <p:par>
                                <p:cTn id="21" presetID="22" presetClass="entr" presetSubtype="2"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1981199" y="1318744"/>
            <a:ext cx="8229600" cy="2409468"/>
          </a:xfrm>
          <a:prstGeom prst="rect">
            <a:avLst/>
          </a:prstGeom>
        </p:spPr>
      </p:pic>
      <p:sp>
        <p:nvSpPr>
          <p:cNvPr id="7" name="Content Placeholder 2"/>
          <p:cNvSpPr txBox="1">
            <a:spLocks/>
          </p:cNvSpPr>
          <p:nvPr/>
        </p:nvSpPr>
        <p:spPr>
          <a:xfrm>
            <a:off x="2214359" y="3836434"/>
            <a:ext cx="7763280" cy="256244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dirty="0">
                <a:solidFill>
                  <a:srgbClr val="1F1646"/>
                </a:solidFill>
              </a:rPr>
              <a:t>Infant feeding schedule or food changes can be noted:</a:t>
            </a:r>
          </a:p>
          <a:p>
            <a:pPr>
              <a:defRPr/>
            </a:pPr>
            <a:r>
              <a:rPr lang="en-US" dirty="0">
                <a:solidFill>
                  <a:srgbClr val="1F1646"/>
                </a:solidFill>
              </a:rPr>
              <a:t>Page 2 of Form</a:t>
            </a:r>
          </a:p>
          <a:p>
            <a:pPr marL="0" indent="0">
              <a:buNone/>
              <a:defRPr/>
            </a:pPr>
            <a:r>
              <a:rPr lang="en-US" b="1" dirty="0">
                <a:solidFill>
                  <a:srgbClr val="FF0000"/>
                </a:solidFill>
              </a:rPr>
              <a:t>OR</a:t>
            </a:r>
          </a:p>
          <a:p>
            <a:pPr>
              <a:defRPr/>
            </a:pPr>
            <a:r>
              <a:rPr lang="en-US" dirty="0">
                <a:solidFill>
                  <a:srgbClr val="1F1646"/>
                </a:solidFill>
              </a:rPr>
              <a:t>Infant Production Records </a:t>
            </a:r>
          </a:p>
          <a:p>
            <a:pPr marL="0" indent="0">
              <a:buNone/>
              <a:defRPr/>
            </a:pPr>
            <a:endParaRPr lang="en-US" dirty="0">
              <a:solidFill>
                <a:srgbClr val="1F1646"/>
              </a:solidFill>
              <a:latin typeface="Century Gothic"/>
            </a:endParaRPr>
          </a:p>
          <a:p>
            <a:pPr marL="0" indent="0">
              <a:buNone/>
              <a:defRPr/>
            </a:pPr>
            <a:endParaRPr lang="en-US" dirty="0">
              <a:solidFill>
                <a:srgbClr val="1F1646"/>
              </a:solidFill>
              <a:latin typeface="Century Gothic"/>
            </a:endParaRPr>
          </a:p>
          <a:p>
            <a:pPr>
              <a:defRPr/>
            </a:pPr>
            <a:endParaRPr lang="en-US" dirty="0">
              <a:solidFill>
                <a:srgbClr val="1F1646"/>
              </a:solidFill>
              <a:latin typeface="Century Gothic"/>
            </a:endParaRPr>
          </a:p>
        </p:txBody>
      </p:sp>
      <p:sp>
        <p:nvSpPr>
          <p:cNvPr id="8" name="Title 4"/>
          <p:cNvSpPr txBox="1">
            <a:spLocks/>
          </p:cNvSpPr>
          <p:nvPr/>
        </p:nvSpPr>
        <p:spPr>
          <a:xfrm>
            <a:off x="2858815" y="133088"/>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Infant CACFP Records</a:t>
            </a:r>
          </a:p>
        </p:txBody>
      </p:sp>
      <p:sp>
        <p:nvSpPr>
          <p:cNvPr id="9" name="TextBox 8">
            <a:extLst>
              <a:ext uri="{FF2B5EF4-FFF2-40B4-BE49-F238E27FC236}">
                <a16:creationId xmlns:a16="http://schemas.microsoft.com/office/drawing/2014/main" id="{5164C944-0B5C-4316-BEA3-A51738367F37}"/>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
        <p:nvSpPr>
          <p:cNvPr id="10" name="TextBox 9">
            <a:extLst>
              <a:ext uri="{FF2B5EF4-FFF2-40B4-BE49-F238E27FC236}">
                <a16:creationId xmlns:a16="http://schemas.microsoft.com/office/drawing/2014/main" id="{F81D4F65-D2BA-7459-B623-7CC3BA2C8266}"/>
              </a:ext>
            </a:extLst>
          </p:cNvPr>
          <p:cNvSpPr txBox="1"/>
          <p:nvPr/>
        </p:nvSpPr>
        <p:spPr>
          <a:xfrm>
            <a:off x="2727844" y="2040882"/>
            <a:ext cx="3606967" cy="646331"/>
          </a:xfrm>
          <a:prstGeom prst="rect">
            <a:avLst/>
          </a:prstGeom>
          <a:noFill/>
        </p:spPr>
        <p:txBody>
          <a:bodyPr wrap="square" rtlCol="0">
            <a:spAutoFit/>
          </a:bodyPr>
          <a:lstStyle/>
          <a:p>
            <a:r>
              <a:rPr lang="en-US" b="1" dirty="0">
                <a:solidFill>
                  <a:schemeClr val="accent1">
                    <a:lumMod val="60000"/>
                    <a:lumOff val="40000"/>
                  </a:schemeClr>
                </a:solidFill>
                <a:latin typeface="Ink Free" panose="03080402000500000000" pitchFamily="66" charset="0"/>
              </a:rPr>
              <a:t>Start serving beef or infant cereal @ lunch</a:t>
            </a:r>
          </a:p>
        </p:txBody>
      </p:sp>
      <p:sp>
        <p:nvSpPr>
          <p:cNvPr id="11" name="TextBox 10">
            <a:extLst>
              <a:ext uri="{FF2B5EF4-FFF2-40B4-BE49-F238E27FC236}">
                <a16:creationId xmlns:a16="http://schemas.microsoft.com/office/drawing/2014/main" id="{36939B33-D011-3131-D593-B60D877D9AA0}"/>
              </a:ext>
            </a:extLst>
          </p:cNvPr>
          <p:cNvSpPr txBox="1"/>
          <p:nvPr/>
        </p:nvSpPr>
        <p:spPr>
          <a:xfrm>
            <a:off x="1981199" y="2091740"/>
            <a:ext cx="877616" cy="276999"/>
          </a:xfrm>
          <a:prstGeom prst="rect">
            <a:avLst/>
          </a:prstGeom>
          <a:noFill/>
        </p:spPr>
        <p:txBody>
          <a:bodyPr wrap="square" rtlCol="0">
            <a:spAutoFit/>
          </a:bodyPr>
          <a:lstStyle/>
          <a:p>
            <a:r>
              <a:rPr lang="en-US" sz="1200" b="1" dirty="0">
                <a:solidFill>
                  <a:schemeClr val="accent1">
                    <a:lumMod val="60000"/>
                    <a:lumOff val="40000"/>
                  </a:schemeClr>
                </a:solidFill>
                <a:latin typeface="Ink Free" panose="03080402000500000000" pitchFamily="66" charset="0"/>
              </a:rPr>
              <a:t>8/30/23</a:t>
            </a:r>
          </a:p>
        </p:txBody>
      </p:sp>
      <p:sp>
        <p:nvSpPr>
          <p:cNvPr id="12" name="TextBox 11">
            <a:extLst>
              <a:ext uri="{FF2B5EF4-FFF2-40B4-BE49-F238E27FC236}">
                <a16:creationId xmlns:a16="http://schemas.microsoft.com/office/drawing/2014/main" id="{5C6E3B0B-CBDC-33E1-D122-09D4A90FD941}"/>
              </a:ext>
            </a:extLst>
          </p:cNvPr>
          <p:cNvSpPr txBox="1"/>
          <p:nvPr/>
        </p:nvSpPr>
        <p:spPr>
          <a:xfrm>
            <a:off x="6568132" y="2040882"/>
            <a:ext cx="3141475" cy="369332"/>
          </a:xfrm>
          <a:prstGeom prst="rect">
            <a:avLst/>
          </a:prstGeom>
          <a:noFill/>
        </p:spPr>
        <p:txBody>
          <a:bodyPr wrap="square" rtlCol="0">
            <a:spAutoFit/>
          </a:bodyPr>
          <a:lstStyle/>
          <a:p>
            <a:r>
              <a:rPr lang="en-US" b="1" dirty="0">
                <a:solidFill>
                  <a:schemeClr val="accent1">
                    <a:lumMod val="60000"/>
                    <a:lumOff val="40000"/>
                  </a:schemeClr>
                </a:solidFill>
                <a:latin typeface="Segoe Script" panose="030B0504020000000003" pitchFamily="66" charset="0"/>
              </a:rPr>
              <a:t>Jane Hokey, Director </a:t>
            </a:r>
          </a:p>
        </p:txBody>
      </p:sp>
    </p:spTree>
    <p:extLst>
      <p:ext uri="{BB962C8B-B14F-4D97-AF65-F5344CB8AC3E}">
        <p14:creationId xmlns:p14="http://schemas.microsoft.com/office/powerpoint/2010/main" val="2184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by="(-#ppt_w*2)" calcmode="lin" valueType="num">
                                      <p:cBhvr rctx="PPT">
                                        <p:cTn id="11" dur="500" autoRev="1" fill="hold">
                                          <p:stCondLst>
                                            <p:cond delay="0"/>
                                          </p:stCondLst>
                                        </p:cTn>
                                        <p:tgtEl>
                                          <p:spTgt spid="11"/>
                                        </p:tgtEl>
                                        <p:attrNameLst>
                                          <p:attrName>ppt_w</p:attrName>
                                        </p:attrNameLst>
                                      </p:cBhvr>
                                    </p:anim>
                                    <p:anim by="(#ppt_w*0.50)" calcmode="lin" valueType="num">
                                      <p:cBhvr>
                                        <p:cTn id="12" dur="500" decel="50000" autoRev="1" fill="hold">
                                          <p:stCondLst>
                                            <p:cond delay="0"/>
                                          </p:stCondLst>
                                        </p:cTn>
                                        <p:tgtEl>
                                          <p:spTgt spid="11"/>
                                        </p:tgtEl>
                                        <p:attrNameLst>
                                          <p:attrName>ppt_x</p:attrName>
                                        </p:attrNameLst>
                                      </p:cBhvr>
                                    </p:anim>
                                    <p:anim from="(-#ppt_h/2)" to="(#ppt_y)" calcmode="lin" valueType="num">
                                      <p:cBhvr>
                                        <p:cTn id="13" dur="1000" fill="hold">
                                          <p:stCondLst>
                                            <p:cond delay="0"/>
                                          </p:stCondLst>
                                        </p:cTn>
                                        <p:tgtEl>
                                          <p:spTgt spid="11"/>
                                        </p:tgtEl>
                                        <p:attrNameLst>
                                          <p:attrName>ppt_y</p:attrName>
                                        </p:attrNameLst>
                                      </p:cBhvr>
                                    </p:anim>
                                    <p:animRot by="21600000">
                                      <p:cBhvr>
                                        <p:cTn id="14" dur="1000" fill="hold">
                                          <p:stCondLst>
                                            <p:cond delay="0"/>
                                          </p:stCondLst>
                                        </p:cTn>
                                        <p:tgtEl>
                                          <p:spTgt spid="11"/>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10"/>
                                        </p:tgtEl>
                                        <p:attrNameLst>
                                          <p:attrName>style.visibility</p:attrName>
                                        </p:attrNameLst>
                                      </p:cBhvr>
                                      <p:to>
                                        <p:strVal val="visible"/>
                                      </p:to>
                                    </p:set>
                                    <p:anim by="(-#ppt_w*2)" calcmode="lin" valueType="num">
                                      <p:cBhvr rctx="PPT">
                                        <p:cTn id="17" dur="500" autoRev="1" fill="hold">
                                          <p:stCondLst>
                                            <p:cond delay="0"/>
                                          </p:stCondLst>
                                        </p:cTn>
                                        <p:tgtEl>
                                          <p:spTgt spid="10"/>
                                        </p:tgtEl>
                                        <p:attrNameLst>
                                          <p:attrName>ppt_w</p:attrName>
                                        </p:attrNameLst>
                                      </p:cBhvr>
                                    </p:anim>
                                    <p:anim by="(#ppt_w*0.50)" calcmode="lin" valueType="num">
                                      <p:cBhvr>
                                        <p:cTn id="18" dur="500" decel="50000" autoRev="1" fill="hold">
                                          <p:stCondLst>
                                            <p:cond delay="0"/>
                                          </p:stCondLst>
                                        </p:cTn>
                                        <p:tgtEl>
                                          <p:spTgt spid="10"/>
                                        </p:tgtEl>
                                        <p:attrNameLst>
                                          <p:attrName>ppt_x</p:attrName>
                                        </p:attrNameLst>
                                      </p:cBhvr>
                                    </p:anim>
                                    <p:anim from="(-#ppt_h/2)" to="(#ppt_y)" calcmode="lin" valueType="num">
                                      <p:cBhvr>
                                        <p:cTn id="19" dur="1000" fill="hold">
                                          <p:stCondLst>
                                            <p:cond delay="0"/>
                                          </p:stCondLst>
                                        </p:cTn>
                                        <p:tgtEl>
                                          <p:spTgt spid="10"/>
                                        </p:tgtEl>
                                        <p:attrNameLst>
                                          <p:attrName>ppt_y</p:attrName>
                                        </p:attrNameLst>
                                      </p:cBhvr>
                                    </p:anim>
                                    <p:animRot by="21600000">
                                      <p:cBhvr>
                                        <p:cTn id="20" dur="1000" fill="hold">
                                          <p:stCondLst>
                                            <p:cond delay="0"/>
                                          </p:stCondLst>
                                        </p:cTn>
                                        <p:tgtEl>
                                          <p:spTgt spid="10"/>
                                        </p:tgtEl>
                                        <p:attrNameLst>
                                          <p:attrName>r</p:attrName>
                                        </p:attrNameLst>
                                      </p:cBhvr>
                                    </p:animRot>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by="(-#ppt_w*2)" calcmode="lin" valueType="num">
                                      <p:cBhvr rctx="PPT">
                                        <p:cTn id="23" dur="500" autoRev="1" fill="hold">
                                          <p:stCondLst>
                                            <p:cond delay="0"/>
                                          </p:stCondLst>
                                        </p:cTn>
                                        <p:tgtEl>
                                          <p:spTgt spid="12"/>
                                        </p:tgtEl>
                                        <p:attrNameLst>
                                          <p:attrName>ppt_w</p:attrName>
                                        </p:attrNameLst>
                                      </p:cBhvr>
                                    </p:anim>
                                    <p:anim by="(#ppt_w*0.50)" calcmode="lin" valueType="num">
                                      <p:cBhvr>
                                        <p:cTn id="24" dur="500" decel="50000" autoRev="1" fill="hold">
                                          <p:stCondLst>
                                            <p:cond delay="0"/>
                                          </p:stCondLst>
                                        </p:cTn>
                                        <p:tgtEl>
                                          <p:spTgt spid="12"/>
                                        </p:tgtEl>
                                        <p:attrNameLst>
                                          <p:attrName>ppt_x</p:attrName>
                                        </p:attrNameLst>
                                      </p:cBhvr>
                                    </p:anim>
                                    <p:anim from="(-#ppt_h/2)" to="(#ppt_y)" calcmode="lin" valueType="num">
                                      <p:cBhvr>
                                        <p:cTn id="25" dur="1000" fill="hold">
                                          <p:stCondLst>
                                            <p:cond delay="0"/>
                                          </p:stCondLst>
                                        </p:cTn>
                                        <p:tgtEl>
                                          <p:spTgt spid="12"/>
                                        </p:tgtEl>
                                        <p:attrNameLst>
                                          <p:attrName>ppt_y</p:attrName>
                                        </p:attrNameLst>
                                      </p:cBhvr>
                                    </p:anim>
                                    <p:animRot by="21600000">
                                      <p:cBhvr>
                                        <p:cTn id="26"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a:stretch/>
        </p:blipFill>
        <p:spPr>
          <a:xfrm>
            <a:off x="7434882" y="1034798"/>
            <a:ext cx="3739437" cy="4687153"/>
          </a:xfrm>
          <a:prstGeom prst="rect">
            <a:avLst/>
          </a:prstGeom>
          <a:ln w="25400">
            <a:solidFill>
              <a:schemeClr val="accent1"/>
            </a:solidFill>
          </a:ln>
        </p:spPr>
      </p:pic>
      <p:sp>
        <p:nvSpPr>
          <p:cNvPr id="6" name="Rectangle 5"/>
          <p:cNvSpPr/>
          <p:nvPr/>
        </p:nvSpPr>
        <p:spPr>
          <a:xfrm>
            <a:off x="2343808" y="1604745"/>
            <a:ext cx="3285900" cy="584775"/>
          </a:xfrm>
          <a:prstGeom prst="rect">
            <a:avLst/>
          </a:prstGeom>
        </p:spPr>
        <p:txBody>
          <a:bodyPr wrap="none">
            <a:spAutoFit/>
          </a:bodyPr>
          <a:lstStyle/>
          <a:p>
            <a:r>
              <a:rPr lang="en-US" sz="3200" b="1" u="sng" dirty="0"/>
              <a:t>Instruction to Staff</a:t>
            </a:r>
          </a:p>
        </p:txBody>
      </p:sp>
      <p:sp>
        <p:nvSpPr>
          <p:cNvPr id="8" name="Title 4"/>
          <p:cNvSpPr txBox="1">
            <a:spLocks/>
          </p:cNvSpPr>
          <p:nvPr/>
        </p:nvSpPr>
        <p:spPr>
          <a:xfrm>
            <a:off x="2858815" y="133088"/>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Infant CACFP Records</a:t>
            </a:r>
          </a:p>
        </p:txBody>
      </p:sp>
      <p:sp>
        <p:nvSpPr>
          <p:cNvPr id="7" name="Content Placeholder 2"/>
          <p:cNvSpPr txBox="1">
            <a:spLocks/>
          </p:cNvSpPr>
          <p:nvPr/>
        </p:nvSpPr>
        <p:spPr>
          <a:xfrm>
            <a:off x="2343808" y="2377022"/>
            <a:ext cx="4687613" cy="292019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How to:</a:t>
            </a:r>
          </a:p>
          <a:p>
            <a:r>
              <a:rPr lang="en-US" dirty="0"/>
              <a:t>Review form for completeness </a:t>
            </a:r>
          </a:p>
          <a:p>
            <a:r>
              <a:rPr lang="en-US" dirty="0"/>
              <a:t>Complete Infant Menu Production Records </a:t>
            </a:r>
          </a:p>
          <a:p>
            <a:r>
              <a:rPr lang="en-US" dirty="0"/>
              <a:t>Complete Daily Meal Counts</a:t>
            </a:r>
          </a:p>
        </p:txBody>
      </p:sp>
      <p:sp>
        <p:nvSpPr>
          <p:cNvPr id="9" name="TextBox 8">
            <a:extLst>
              <a:ext uri="{FF2B5EF4-FFF2-40B4-BE49-F238E27FC236}">
                <a16:creationId xmlns:a16="http://schemas.microsoft.com/office/drawing/2014/main" id="{3EAE1DC4-B465-431C-8C43-6B1BC9D201F3}"/>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
        <p:nvSpPr>
          <p:cNvPr id="10" name="Rectangle 9">
            <a:extLst>
              <a:ext uri="{FF2B5EF4-FFF2-40B4-BE49-F238E27FC236}">
                <a16:creationId xmlns:a16="http://schemas.microsoft.com/office/drawing/2014/main" id="{5AB21D18-5BBE-B30C-D850-4BEB5519F735}"/>
              </a:ext>
            </a:extLst>
          </p:cNvPr>
          <p:cNvSpPr/>
          <p:nvPr/>
        </p:nvSpPr>
        <p:spPr>
          <a:xfrm>
            <a:off x="2196664" y="5035604"/>
            <a:ext cx="5150068" cy="523220"/>
          </a:xfrm>
          <a:prstGeom prst="rect">
            <a:avLst/>
          </a:prstGeom>
        </p:spPr>
        <p:txBody>
          <a:bodyPr wrap="square">
            <a:spAutoFit/>
          </a:bodyPr>
          <a:lstStyle/>
          <a:p>
            <a:r>
              <a:rPr lang="en-US" sz="2800" dirty="0">
                <a:solidFill>
                  <a:schemeClr val="accent1"/>
                </a:solidFill>
              </a:rPr>
              <a:t>Post in each infant room for staff</a:t>
            </a:r>
          </a:p>
        </p:txBody>
      </p:sp>
    </p:spTree>
    <p:extLst>
      <p:ext uri="{BB962C8B-B14F-4D97-AF65-F5344CB8AC3E}">
        <p14:creationId xmlns:p14="http://schemas.microsoft.com/office/powerpoint/2010/main" val="4215687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6152" y="1722891"/>
            <a:ext cx="9138557" cy="4339512"/>
          </a:xfrm>
        </p:spPr>
        <p:txBody>
          <a:bodyPr>
            <a:normAutofit/>
          </a:bodyPr>
          <a:lstStyle/>
          <a:p>
            <a:r>
              <a:rPr lang="en-US" sz="3200" dirty="0"/>
              <a:t>On-going communication with parents as infant grows</a:t>
            </a:r>
          </a:p>
          <a:p>
            <a:endParaRPr lang="en-US" dirty="0"/>
          </a:p>
          <a:p>
            <a:pPr>
              <a:buFont typeface="Arial" panose="020B0604020202020204" pitchFamily="34" charset="0"/>
              <a:buChar char="•"/>
            </a:pPr>
            <a:r>
              <a:rPr lang="en-US" sz="3200" dirty="0"/>
              <a:t>Recorded Dates when solid foods are approved to be served and for which meals</a:t>
            </a:r>
          </a:p>
          <a:p>
            <a:pPr lvl="1"/>
            <a:endParaRPr lang="en-US" sz="2800" dirty="0"/>
          </a:p>
          <a:p>
            <a:r>
              <a:rPr lang="en-US" sz="3200" dirty="0"/>
              <a:t>Correlation between the Infant Production Records and approved solid foods documentation</a:t>
            </a:r>
            <a:endParaRPr lang="en-US" sz="2800" dirty="0"/>
          </a:p>
        </p:txBody>
      </p:sp>
      <p:sp>
        <p:nvSpPr>
          <p:cNvPr id="5" name="Title 1"/>
          <p:cNvSpPr txBox="1">
            <a:spLocks/>
          </p:cNvSpPr>
          <p:nvPr/>
        </p:nvSpPr>
        <p:spPr>
          <a:xfrm>
            <a:off x="3103418" y="140414"/>
            <a:ext cx="710738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algn="l"/>
            <a:r>
              <a:rPr lang="en-US" dirty="0"/>
              <a:t>Infant Meal Pattern</a:t>
            </a:r>
          </a:p>
        </p:txBody>
      </p:sp>
      <p:sp>
        <p:nvSpPr>
          <p:cNvPr id="2" name="Rectangle 1"/>
          <p:cNvSpPr/>
          <p:nvPr/>
        </p:nvSpPr>
        <p:spPr>
          <a:xfrm>
            <a:off x="2102069" y="1138116"/>
            <a:ext cx="5588581" cy="584775"/>
          </a:xfrm>
          <a:prstGeom prst="rect">
            <a:avLst/>
          </a:prstGeom>
        </p:spPr>
        <p:txBody>
          <a:bodyPr wrap="none">
            <a:spAutoFit/>
          </a:bodyPr>
          <a:lstStyle/>
          <a:p>
            <a:r>
              <a:rPr lang="en-US" sz="3200" b="1" u="sng" dirty="0"/>
              <a:t>NDE’s Expectation from Centers</a:t>
            </a:r>
            <a:r>
              <a:rPr lang="en-US" dirty="0"/>
              <a:t>:</a:t>
            </a:r>
          </a:p>
        </p:txBody>
      </p:sp>
      <p:sp>
        <p:nvSpPr>
          <p:cNvPr id="8" name="Title 4"/>
          <p:cNvSpPr txBox="1">
            <a:spLocks/>
          </p:cNvSpPr>
          <p:nvPr/>
        </p:nvSpPr>
        <p:spPr>
          <a:xfrm>
            <a:off x="2858815" y="133088"/>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Infant CACFP Records</a:t>
            </a:r>
          </a:p>
        </p:txBody>
      </p:sp>
      <p:sp>
        <p:nvSpPr>
          <p:cNvPr id="7" name="TextBox 6">
            <a:extLst>
              <a:ext uri="{FF2B5EF4-FFF2-40B4-BE49-F238E27FC236}">
                <a16:creationId xmlns:a16="http://schemas.microsoft.com/office/drawing/2014/main" id="{2826B065-7944-46F4-877E-35EE9204A589}"/>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678798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ED12996-EA33-4864-B995-F0E9EDA619D9}"/>
              </a:ext>
            </a:extLst>
          </p:cNvPr>
          <p:cNvSpPr txBox="1">
            <a:spLocks/>
          </p:cNvSpPr>
          <p:nvPr/>
        </p:nvSpPr>
        <p:spPr>
          <a:xfrm>
            <a:off x="240897" y="1077109"/>
            <a:ext cx="2834640" cy="1325563"/>
          </a:xfrm>
          <a:prstGeom prst="rect">
            <a:avLst/>
          </a:prstGeom>
          <a:solidFill>
            <a:schemeClr val="bg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Test Your Knowledge</a:t>
            </a:r>
          </a:p>
        </p:txBody>
      </p:sp>
      <p:sp>
        <p:nvSpPr>
          <p:cNvPr id="5" name="Title 1">
            <a:extLst>
              <a:ext uri="{FF2B5EF4-FFF2-40B4-BE49-F238E27FC236}">
                <a16:creationId xmlns:a16="http://schemas.microsoft.com/office/drawing/2014/main" id="{20E98F98-9EB9-4AF8-A0A1-D63C35A4F672}"/>
              </a:ext>
            </a:extLst>
          </p:cNvPr>
          <p:cNvSpPr txBox="1">
            <a:spLocks/>
          </p:cNvSpPr>
          <p:nvPr/>
        </p:nvSpPr>
        <p:spPr>
          <a:xfrm>
            <a:off x="240897" y="2782231"/>
            <a:ext cx="3033207" cy="2675889"/>
          </a:xfrm>
          <a:prstGeom prst="rect">
            <a:avLst/>
          </a:prstGeom>
          <a:solidFill>
            <a:schemeClr val="bg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u="sng" dirty="0">
                <a:latin typeface="Century Gothic" panose="020B0502020202020204" pitchFamily="34" charset="0"/>
                <a:ea typeface="+mn-ea"/>
                <a:cs typeface="+mn-cs"/>
              </a:rPr>
              <a:t>Is this Form Complete? </a:t>
            </a:r>
          </a:p>
          <a:p>
            <a:endParaRPr lang="en-US" sz="2400" u="sng" dirty="0">
              <a:latin typeface="Century Gothic" panose="020B0502020202020204" pitchFamily="34" charset="0"/>
              <a:ea typeface="+mn-ea"/>
              <a:cs typeface="+mn-cs"/>
            </a:endParaRPr>
          </a:p>
          <a:p>
            <a:r>
              <a:rPr lang="en-US" sz="2400" u="sng" dirty="0">
                <a:latin typeface="Century Gothic" panose="020B0502020202020204" pitchFamily="34" charset="0"/>
                <a:ea typeface="+mn-ea"/>
                <a:cs typeface="+mn-cs"/>
              </a:rPr>
              <a:t>Based on this form:</a:t>
            </a:r>
          </a:p>
          <a:p>
            <a:r>
              <a:rPr lang="en-US" sz="2400" dirty="0">
                <a:latin typeface="Century Gothic" panose="020B0502020202020204" pitchFamily="34" charset="0"/>
                <a:ea typeface="+mn-ea"/>
                <a:cs typeface="+mn-cs"/>
              </a:rPr>
              <a:t>Do you have permission to serve</a:t>
            </a:r>
          </a:p>
          <a:p>
            <a:r>
              <a:rPr lang="en-US" sz="2400" dirty="0">
                <a:latin typeface="Century Gothic" panose="020B0502020202020204" pitchFamily="34" charset="0"/>
                <a:ea typeface="+mn-ea"/>
                <a:cs typeface="+mn-cs"/>
              </a:rPr>
              <a:t> * Crackers</a:t>
            </a:r>
          </a:p>
          <a:p>
            <a:r>
              <a:rPr lang="en-US" sz="2400" dirty="0">
                <a:latin typeface="Century Gothic" panose="020B0502020202020204" pitchFamily="34" charset="0"/>
                <a:ea typeface="+mn-ea"/>
                <a:cs typeface="+mn-cs"/>
              </a:rPr>
              <a:t> * Chicken</a:t>
            </a:r>
          </a:p>
        </p:txBody>
      </p:sp>
      <p:sp>
        <p:nvSpPr>
          <p:cNvPr id="6" name="TextBox 5">
            <a:extLst>
              <a:ext uri="{FF2B5EF4-FFF2-40B4-BE49-F238E27FC236}">
                <a16:creationId xmlns:a16="http://schemas.microsoft.com/office/drawing/2014/main" id="{F8B7AC47-11FA-450C-B7F1-F79C8F6C3EE4}"/>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FY2023 Infant Meal Pattern</a:t>
            </a:r>
          </a:p>
        </p:txBody>
      </p:sp>
      <p:pic>
        <p:nvPicPr>
          <p:cNvPr id="9" name="Picture 8">
            <a:extLst>
              <a:ext uri="{FF2B5EF4-FFF2-40B4-BE49-F238E27FC236}">
                <a16:creationId xmlns:a16="http://schemas.microsoft.com/office/drawing/2014/main" id="{F466C8BC-FE48-9D76-2716-A37ED39B8B20}"/>
              </a:ext>
            </a:extLst>
          </p:cNvPr>
          <p:cNvPicPr>
            <a:picLocks noChangeAspect="1"/>
          </p:cNvPicPr>
          <p:nvPr/>
        </p:nvPicPr>
        <p:blipFill>
          <a:blip r:embed="rId3"/>
          <a:srcRect/>
          <a:stretch/>
        </p:blipFill>
        <p:spPr>
          <a:xfrm>
            <a:off x="3274104" y="305398"/>
            <a:ext cx="8321607" cy="6453316"/>
          </a:xfrm>
          <a:prstGeom prst="rect">
            <a:avLst/>
          </a:prstGeom>
          <a:ln w="28575" cap="sq">
            <a:solidFill>
              <a:schemeClr val="accent1">
                <a:lumMod val="75000"/>
              </a:schemeClr>
            </a:solidFill>
            <a:miter lim="800000"/>
          </a:ln>
          <a:effectLst>
            <a:outerShdw blurRad="57150" dist="50800" dir="2700000" algn="tl" rotWithShape="0">
              <a:srgbClr val="000000">
                <a:alpha val="40000"/>
              </a:srgbClr>
            </a:outerShdw>
          </a:effectLst>
        </p:spPr>
      </p:pic>
      <p:sp>
        <p:nvSpPr>
          <p:cNvPr id="4" name="Rectangle 3">
            <a:extLst>
              <a:ext uri="{FF2B5EF4-FFF2-40B4-BE49-F238E27FC236}">
                <a16:creationId xmlns:a16="http://schemas.microsoft.com/office/drawing/2014/main" id="{C174CEF4-B542-8420-5727-46FD9A54ABD4}"/>
              </a:ext>
            </a:extLst>
          </p:cNvPr>
          <p:cNvSpPr/>
          <p:nvPr/>
        </p:nvSpPr>
        <p:spPr>
          <a:xfrm>
            <a:off x="6283234" y="1747310"/>
            <a:ext cx="1366887" cy="1508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72CDE95-F047-AD4A-42E0-86507744A6CA}"/>
              </a:ext>
            </a:extLst>
          </p:cNvPr>
          <p:cNvSpPr/>
          <p:nvPr/>
        </p:nvSpPr>
        <p:spPr>
          <a:xfrm>
            <a:off x="9474740" y="1822725"/>
            <a:ext cx="945701" cy="385453"/>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2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anim calcmode="lin" valueType="num">
                                      <p:cBhvr>
                                        <p:cTn id="2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anim calcmode="lin" valueType="num">
                                      <p:cBhvr>
                                        <p:cTn id="2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1000"/>
                                        <p:tgtEl>
                                          <p:spTgt spid="5">
                                            <p:txEl>
                                              <p:pRg st="5" end="5"/>
                                            </p:txEl>
                                          </p:spTgt>
                                        </p:tgtEl>
                                      </p:cBhvr>
                                    </p:animEffect>
                                    <p:anim calcmode="lin" valueType="num">
                                      <p:cBhvr>
                                        <p:cTn id="3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DC6B33D-9CAC-4DA2-9234-6487E24EE937}"/>
              </a:ext>
            </a:extLst>
          </p:cNvPr>
          <p:cNvPicPr>
            <a:picLocks noChangeAspect="1"/>
          </p:cNvPicPr>
          <p:nvPr/>
        </p:nvPicPr>
        <p:blipFill>
          <a:blip r:embed="rId3"/>
          <a:srcRect/>
          <a:stretch/>
        </p:blipFill>
        <p:spPr>
          <a:xfrm>
            <a:off x="3025714" y="90063"/>
            <a:ext cx="8706223" cy="6670659"/>
          </a:xfrm>
          <a:prstGeom prst="rect">
            <a:avLst/>
          </a:prstGeom>
          <a:ln w="38100">
            <a:solidFill>
              <a:srgbClr val="003DB8"/>
            </a:solidFill>
          </a:ln>
        </p:spPr>
      </p:pic>
      <p:sp>
        <p:nvSpPr>
          <p:cNvPr id="7" name="Title 1">
            <a:extLst>
              <a:ext uri="{FF2B5EF4-FFF2-40B4-BE49-F238E27FC236}">
                <a16:creationId xmlns:a16="http://schemas.microsoft.com/office/drawing/2014/main" id="{D4156F31-692E-49D6-AEC6-9E401D193EEE}"/>
              </a:ext>
            </a:extLst>
          </p:cNvPr>
          <p:cNvSpPr txBox="1">
            <a:spLocks/>
          </p:cNvSpPr>
          <p:nvPr/>
        </p:nvSpPr>
        <p:spPr>
          <a:xfrm>
            <a:off x="124165" y="1306287"/>
            <a:ext cx="2833043" cy="2989865"/>
          </a:xfrm>
          <a:prstGeom prst="rect">
            <a:avLst/>
          </a:prstGeom>
          <a:solidFill>
            <a:schemeClr val="bg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Century Gothic" panose="020B0502020202020204" pitchFamily="34" charset="0"/>
                <a:ea typeface="+mn-ea"/>
                <a:cs typeface="+mn-cs"/>
              </a:rPr>
              <a:t>Crackers </a:t>
            </a:r>
            <a:r>
              <a:rPr lang="en-US" sz="2400" dirty="0">
                <a:latin typeface="Century Gothic" panose="020B0502020202020204" pitchFamily="34" charset="0"/>
                <a:ea typeface="+mn-ea"/>
                <a:cs typeface="+mn-cs"/>
              </a:rPr>
              <a:t>– </a:t>
            </a:r>
            <a:r>
              <a:rPr lang="en-US" sz="2400" dirty="0">
                <a:solidFill>
                  <a:srgbClr val="00B050"/>
                </a:solidFill>
                <a:latin typeface="Century Gothic" panose="020B0502020202020204" pitchFamily="34" charset="0"/>
                <a:ea typeface="+mn-ea"/>
                <a:cs typeface="+mn-cs"/>
              </a:rPr>
              <a:t>Yes</a:t>
            </a:r>
            <a:r>
              <a:rPr lang="en-US" sz="2400" dirty="0">
                <a:latin typeface="Century Gothic" panose="020B0502020202020204" pitchFamily="34" charset="0"/>
                <a:ea typeface="+mn-ea"/>
                <a:cs typeface="+mn-cs"/>
              </a:rPr>
              <a:t>, but only saltine crackers</a:t>
            </a:r>
          </a:p>
          <a:p>
            <a:endParaRPr lang="en-US" sz="2400" dirty="0">
              <a:latin typeface="Century Gothic" panose="020B0502020202020204" pitchFamily="34" charset="0"/>
              <a:ea typeface="+mn-ea"/>
              <a:cs typeface="+mn-cs"/>
            </a:endParaRPr>
          </a:p>
          <a:p>
            <a:r>
              <a:rPr lang="en-US" sz="2400" b="1" dirty="0">
                <a:latin typeface="Century Gothic" panose="020B0502020202020204" pitchFamily="34" charset="0"/>
                <a:ea typeface="+mn-ea"/>
                <a:cs typeface="+mn-cs"/>
              </a:rPr>
              <a:t>Chicken</a:t>
            </a:r>
            <a:r>
              <a:rPr lang="en-US" sz="2400" dirty="0">
                <a:latin typeface="Century Gothic" panose="020B0502020202020204" pitchFamily="34" charset="0"/>
                <a:ea typeface="+mn-ea"/>
                <a:cs typeface="+mn-cs"/>
              </a:rPr>
              <a:t> – </a:t>
            </a:r>
            <a:r>
              <a:rPr lang="en-US" sz="2400" dirty="0">
                <a:solidFill>
                  <a:srgbClr val="FF0000"/>
                </a:solidFill>
                <a:latin typeface="Century Gothic" panose="020B0502020202020204" pitchFamily="34" charset="0"/>
                <a:ea typeface="+mn-ea"/>
                <a:cs typeface="+mn-cs"/>
              </a:rPr>
              <a:t>No</a:t>
            </a:r>
            <a:r>
              <a:rPr lang="en-US" sz="2400" dirty="0">
                <a:latin typeface="Century Gothic" panose="020B0502020202020204" pitchFamily="34" charset="0"/>
                <a:ea typeface="+mn-ea"/>
                <a:cs typeface="+mn-cs"/>
              </a:rPr>
              <a:t>, only meat/meat alternate is beef and cheese, natural</a:t>
            </a:r>
          </a:p>
        </p:txBody>
      </p:sp>
      <p:sp>
        <p:nvSpPr>
          <p:cNvPr id="3" name="Rectangle: Rounded Corners 2">
            <a:extLst>
              <a:ext uri="{FF2B5EF4-FFF2-40B4-BE49-F238E27FC236}">
                <a16:creationId xmlns:a16="http://schemas.microsoft.com/office/drawing/2014/main" id="{D0CCF924-8305-4940-B82F-4B6BA9C9ECD5}"/>
              </a:ext>
            </a:extLst>
          </p:cNvPr>
          <p:cNvSpPr/>
          <p:nvPr/>
        </p:nvSpPr>
        <p:spPr>
          <a:xfrm>
            <a:off x="9650218" y="4620638"/>
            <a:ext cx="2081719" cy="21400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0CA0D79-0EC9-4707-B2A2-4217C57187E2}"/>
              </a:ext>
            </a:extLst>
          </p:cNvPr>
          <p:cNvSpPr/>
          <p:nvPr/>
        </p:nvSpPr>
        <p:spPr>
          <a:xfrm>
            <a:off x="4105478" y="5137316"/>
            <a:ext cx="1672752" cy="1653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a:extLst>
              <a:ext uri="{FF2B5EF4-FFF2-40B4-BE49-F238E27FC236}">
                <a16:creationId xmlns:a16="http://schemas.microsoft.com/office/drawing/2014/main" id="{A89F3355-1ABA-4A17-8687-CB670F992981}"/>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FY2023 Infant Meal Pattern</a:t>
            </a:r>
          </a:p>
        </p:txBody>
      </p:sp>
      <p:sp>
        <p:nvSpPr>
          <p:cNvPr id="9" name="Rectangle 8">
            <a:extLst>
              <a:ext uri="{FF2B5EF4-FFF2-40B4-BE49-F238E27FC236}">
                <a16:creationId xmlns:a16="http://schemas.microsoft.com/office/drawing/2014/main" id="{EFA55CCB-AA14-8D5D-70F3-72AD5D465881}"/>
              </a:ext>
            </a:extLst>
          </p:cNvPr>
          <p:cNvSpPr/>
          <p:nvPr/>
        </p:nvSpPr>
        <p:spPr>
          <a:xfrm>
            <a:off x="6372022" y="1668543"/>
            <a:ext cx="1366887" cy="1508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60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1000"/>
                                        <p:tgtEl>
                                          <p:spTgt spid="7">
                                            <p:txEl>
                                              <p:pRg st="0" end="0"/>
                                            </p:txEl>
                                          </p:spTgt>
                                        </p:tgtEl>
                                      </p:cBhvr>
                                    </p:animEffect>
                                    <p:anim calcmode="lin" valueType="num">
                                      <p:cBhvr>
                                        <p:cTn id="1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1000"/>
                                        <p:tgtEl>
                                          <p:spTgt spid="7">
                                            <p:txEl>
                                              <p:pRg st="2" end="2"/>
                                            </p:txEl>
                                          </p:spTgt>
                                        </p:tgtEl>
                                      </p:cBhvr>
                                    </p:animEffect>
                                    <p:anim calcmode="lin" valueType="num">
                                      <p:cBhvr>
                                        <p:cTn id="2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2090486" y="942832"/>
            <a:ext cx="3136890" cy="857251"/>
          </a:xfrm>
          <a:prstGeom prst="rect">
            <a:avLst/>
          </a:prstGeom>
          <a:noFill/>
          <a:ln>
            <a:noFill/>
          </a:ln>
        </p:spPr>
        <p:txBody>
          <a:bodyPr vert="horz" lIns="68569" tIns="34275" rIns="68569" bIns="34275" rtlCol="0" anchor="ctr" anchorCtr="0">
            <a:noAutofit/>
          </a:bodyPr>
          <a:lstStyle/>
          <a:p>
            <a:pPr>
              <a:spcBef>
                <a:spcPts val="0"/>
              </a:spcBef>
              <a:buClr>
                <a:schemeClr val="dk1"/>
              </a:buClr>
              <a:buSzPct val="25000"/>
            </a:pPr>
            <a:r>
              <a:rPr lang="en-US" sz="3200" b="1" u="sng" dirty="0">
                <a:sym typeface="Muli"/>
              </a:rPr>
              <a:t>Meal Eligibility </a:t>
            </a:r>
          </a:p>
        </p:txBody>
      </p:sp>
      <p:sp>
        <p:nvSpPr>
          <p:cNvPr id="241" name="Shape 241"/>
          <p:cNvSpPr txBox="1">
            <a:spLocks noGrp="1"/>
          </p:cNvSpPr>
          <p:nvPr>
            <p:ph idx="1"/>
          </p:nvPr>
        </p:nvSpPr>
        <p:spPr>
          <a:xfrm>
            <a:off x="2354094" y="1644681"/>
            <a:ext cx="9396919" cy="4347883"/>
          </a:xfrm>
          <a:prstGeom prst="rect">
            <a:avLst/>
          </a:prstGeom>
          <a:noFill/>
          <a:ln>
            <a:noFill/>
          </a:ln>
        </p:spPr>
        <p:txBody>
          <a:bodyPr vert="horz" lIns="68569" tIns="34275" rIns="68569" bIns="34275" rtlCol="0" anchor="t" anchorCtr="0">
            <a:noAutofit/>
          </a:bodyPr>
          <a:lstStyle/>
          <a:p>
            <a:pPr marL="0" indent="0">
              <a:buNone/>
            </a:pPr>
            <a:r>
              <a:rPr lang="en-US" dirty="0">
                <a:ea typeface="Muli"/>
                <a:cs typeface="Muli"/>
                <a:sym typeface="Muli"/>
              </a:rPr>
              <a:t>Allowed to claim:</a:t>
            </a:r>
          </a:p>
          <a:p>
            <a:pPr marL="0" indent="0">
              <a:buNone/>
            </a:pPr>
            <a:r>
              <a:rPr lang="en-US" dirty="0">
                <a:ea typeface="Muli"/>
                <a:cs typeface="Muli"/>
                <a:sym typeface="Muli"/>
              </a:rPr>
              <a:t>	2 meals &amp; 1 snack per infant per day</a:t>
            </a:r>
          </a:p>
          <a:p>
            <a:pPr marL="0" indent="0">
              <a:buNone/>
            </a:pPr>
            <a:r>
              <a:rPr lang="en-US" dirty="0">
                <a:solidFill>
                  <a:srgbClr val="FF0000"/>
                </a:solidFill>
                <a:ea typeface="Muli"/>
                <a:cs typeface="Muli"/>
                <a:sym typeface="Muli"/>
              </a:rPr>
              <a:t>			OR </a:t>
            </a:r>
          </a:p>
          <a:p>
            <a:pPr marL="0" indent="0">
              <a:buNone/>
            </a:pPr>
            <a:r>
              <a:rPr lang="en-US" dirty="0">
                <a:ea typeface="Muli"/>
                <a:cs typeface="Muli"/>
                <a:sym typeface="Muli"/>
              </a:rPr>
              <a:t>	2 snacks &amp; 1 meal per infant per day</a:t>
            </a:r>
          </a:p>
          <a:p>
            <a:pPr marL="0" indent="0">
              <a:buNone/>
            </a:pPr>
            <a:endParaRPr lang="en-US" dirty="0">
              <a:ea typeface="Muli"/>
              <a:cs typeface="Muli"/>
              <a:sym typeface="Muli"/>
            </a:endParaRPr>
          </a:p>
        </p:txBody>
      </p:sp>
      <p:pic>
        <p:nvPicPr>
          <p:cNvPr id="4" name="Picture 3"/>
          <p:cNvPicPr>
            <a:picLocks noChangeAspect="1"/>
          </p:cNvPicPr>
          <p:nvPr/>
        </p:nvPicPr>
        <p:blipFill rotWithShape="1">
          <a:blip r:embed="rId3"/>
          <a:srcRect l="12003" t="78" r="2379"/>
          <a:stretch/>
        </p:blipFill>
        <p:spPr>
          <a:xfrm>
            <a:off x="3897875" y="4058616"/>
            <a:ext cx="4499039" cy="2635797"/>
          </a:xfrm>
          <a:prstGeom prst="rect">
            <a:avLst/>
          </a:prstGeom>
          <a:effectLst>
            <a:outerShdw blurRad="571500" dist="50800" dir="5400000" algn="ctr" rotWithShape="0">
              <a:srgbClr val="000000">
                <a:alpha val="43137"/>
              </a:srgbClr>
            </a:outerShdw>
          </a:effectLst>
        </p:spPr>
      </p:pic>
      <p:sp>
        <p:nvSpPr>
          <p:cNvPr id="7"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CACFP General Requirements</a:t>
            </a:r>
          </a:p>
        </p:txBody>
      </p:sp>
      <p:cxnSp>
        <p:nvCxnSpPr>
          <p:cNvPr id="3" name="Straight Arrow Connector 2"/>
          <p:cNvCxnSpPr/>
          <p:nvPr/>
        </p:nvCxnSpPr>
        <p:spPr>
          <a:xfrm>
            <a:off x="2238703" y="2333297"/>
            <a:ext cx="777766" cy="105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238703" y="3389587"/>
            <a:ext cx="777766" cy="105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E8F84E7-BD7B-4A86-9B03-C879A85E6FBB}"/>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145346113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250" fill="hold"/>
                                        <p:tgtEl>
                                          <p:spTgt spid="8"/>
                                        </p:tgtEl>
                                        <p:attrNameLst>
                                          <p:attrName>ppt_x</p:attrName>
                                        </p:attrNameLst>
                                      </p:cBhvr>
                                      <p:tavLst>
                                        <p:tav tm="0">
                                          <p:val>
                                            <p:strVal val="0-#ppt_w/2"/>
                                          </p:val>
                                        </p:tav>
                                        <p:tav tm="100000">
                                          <p:val>
                                            <p:strVal val="#ppt_x"/>
                                          </p:val>
                                        </p:tav>
                                      </p:tavLst>
                                    </p:anim>
                                    <p:anim calcmode="lin" valueType="num">
                                      <p:cBhvr additive="base">
                                        <p:cTn id="13" dur="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227233" y="6307760"/>
            <a:ext cx="977481" cy="369332"/>
          </a:xfrm>
          <a:prstGeom prst="rect">
            <a:avLst/>
          </a:prstGeom>
          <a:noFill/>
        </p:spPr>
        <p:txBody>
          <a:bodyPr wrap="square" rtlCol="0">
            <a:spAutoFit/>
          </a:bodyPr>
          <a:lstStyle/>
          <a:p>
            <a:r>
              <a:rPr lang="en-US" dirty="0">
                <a:solidFill>
                  <a:srgbClr val="00B050"/>
                </a:solidFill>
              </a:rPr>
              <a:t>Handout</a:t>
            </a:r>
          </a:p>
        </p:txBody>
      </p:sp>
      <p:sp>
        <p:nvSpPr>
          <p:cNvPr id="15" name="Title 1"/>
          <p:cNvSpPr txBox="1">
            <a:spLocks/>
          </p:cNvSpPr>
          <p:nvPr/>
        </p:nvSpPr>
        <p:spPr>
          <a:xfrm>
            <a:off x="2433863" y="1064802"/>
            <a:ext cx="5055275" cy="754823"/>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en-US" sz="3200" b="1" u="sng" dirty="0"/>
              <a:t>Infant Production Records</a:t>
            </a:r>
          </a:p>
        </p:txBody>
      </p:sp>
      <p:sp>
        <p:nvSpPr>
          <p:cNvPr id="7" name="Rectangle 6"/>
          <p:cNvSpPr/>
          <p:nvPr/>
        </p:nvSpPr>
        <p:spPr>
          <a:xfrm>
            <a:off x="4123631" y="1653902"/>
            <a:ext cx="1675737" cy="461665"/>
          </a:xfrm>
          <a:prstGeom prst="rect">
            <a:avLst/>
          </a:prstGeom>
        </p:spPr>
        <p:txBody>
          <a:bodyPr wrap="square">
            <a:spAutoFit/>
          </a:bodyPr>
          <a:lstStyle/>
          <a:p>
            <a:pPr marL="342891" lvl="1"/>
            <a:r>
              <a:rPr lang="en-US" sz="2400" b="1" dirty="0">
                <a:solidFill>
                  <a:srgbClr val="0B33DF"/>
                </a:solidFill>
              </a:rPr>
              <a:t>Daily</a:t>
            </a:r>
          </a:p>
        </p:txBody>
      </p:sp>
      <p:sp>
        <p:nvSpPr>
          <p:cNvPr id="16" name="Rectangle 15"/>
          <p:cNvSpPr/>
          <p:nvPr/>
        </p:nvSpPr>
        <p:spPr>
          <a:xfrm>
            <a:off x="8420894" y="1994532"/>
            <a:ext cx="1806339" cy="461665"/>
          </a:xfrm>
          <a:prstGeom prst="rect">
            <a:avLst/>
          </a:prstGeom>
        </p:spPr>
        <p:txBody>
          <a:bodyPr wrap="square">
            <a:spAutoFit/>
          </a:bodyPr>
          <a:lstStyle/>
          <a:p>
            <a:pPr marL="342891" lvl="1"/>
            <a:r>
              <a:rPr lang="en-US" sz="2400" b="1" dirty="0">
                <a:solidFill>
                  <a:srgbClr val="0B33DF"/>
                </a:solidFill>
              </a:rPr>
              <a:t>Weekly</a:t>
            </a:r>
            <a:r>
              <a:rPr lang="en-US" sz="2400" dirty="0"/>
              <a:t> </a:t>
            </a:r>
          </a:p>
        </p:txBody>
      </p:sp>
      <p:pic>
        <p:nvPicPr>
          <p:cNvPr id="14" name="Picture 13"/>
          <p:cNvPicPr>
            <a:picLocks noChangeAspect="1"/>
          </p:cNvPicPr>
          <p:nvPr/>
        </p:nvPicPr>
        <p:blipFill>
          <a:blip r:embed="rId3"/>
          <a:srcRect/>
          <a:stretch/>
        </p:blipFill>
        <p:spPr>
          <a:xfrm>
            <a:off x="2438238" y="2115567"/>
            <a:ext cx="5046524" cy="3927561"/>
          </a:xfrm>
          <a:prstGeom prst="rect">
            <a:avLst/>
          </a:prstGeom>
          <a:ln w="25400" cmpd="thickThin">
            <a:solidFill>
              <a:schemeClr val="accent1"/>
            </a:solidFill>
          </a:ln>
        </p:spPr>
      </p:pic>
      <p:pic>
        <p:nvPicPr>
          <p:cNvPr id="17" name="Picture 16"/>
          <p:cNvPicPr>
            <a:picLocks noChangeAspect="1"/>
          </p:cNvPicPr>
          <p:nvPr/>
        </p:nvPicPr>
        <p:blipFill>
          <a:blip r:embed="rId4"/>
          <a:srcRect/>
          <a:stretch/>
        </p:blipFill>
        <p:spPr>
          <a:xfrm>
            <a:off x="6978882" y="2519580"/>
            <a:ext cx="4706632" cy="3709995"/>
          </a:xfrm>
          <a:prstGeom prst="rect">
            <a:avLst/>
          </a:prstGeom>
          <a:ln w="25400" cmpd="thickThin">
            <a:solidFill>
              <a:schemeClr val="accent1"/>
            </a:solidFill>
          </a:ln>
        </p:spPr>
      </p:pic>
      <p:sp>
        <p:nvSpPr>
          <p:cNvPr id="10" name="Title 4"/>
          <p:cNvSpPr txBox="1">
            <a:spLocks/>
          </p:cNvSpPr>
          <p:nvPr/>
        </p:nvSpPr>
        <p:spPr>
          <a:xfrm>
            <a:off x="2858815" y="133088"/>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Infant CACFP Records</a:t>
            </a:r>
          </a:p>
        </p:txBody>
      </p:sp>
      <p:sp>
        <p:nvSpPr>
          <p:cNvPr id="11" name="TextBox 10">
            <a:extLst>
              <a:ext uri="{FF2B5EF4-FFF2-40B4-BE49-F238E27FC236}">
                <a16:creationId xmlns:a16="http://schemas.microsoft.com/office/drawing/2014/main" id="{2973EABD-6F76-4EC2-BFBB-3A783066401C}"/>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34290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601" y="960761"/>
            <a:ext cx="5103867" cy="754823"/>
          </a:xfrm>
        </p:spPr>
        <p:txBody>
          <a:bodyPr>
            <a:normAutofit/>
          </a:bodyPr>
          <a:lstStyle/>
          <a:p>
            <a:r>
              <a:rPr lang="en-US" sz="3200" b="1" u="sng" dirty="0"/>
              <a:t>Infant Production Records</a:t>
            </a:r>
          </a:p>
        </p:txBody>
      </p:sp>
      <p:sp>
        <p:nvSpPr>
          <p:cNvPr id="3" name="Content Placeholder 2"/>
          <p:cNvSpPr>
            <a:spLocks noGrp="1"/>
          </p:cNvSpPr>
          <p:nvPr>
            <p:ph idx="1"/>
          </p:nvPr>
        </p:nvSpPr>
        <p:spPr>
          <a:xfrm>
            <a:off x="1938958" y="1543275"/>
            <a:ext cx="10253042" cy="2538920"/>
          </a:xfrm>
        </p:spPr>
        <p:txBody>
          <a:bodyPr>
            <a:noAutofit/>
          </a:bodyPr>
          <a:lstStyle/>
          <a:p>
            <a:r>
              <a:rPr lang="en-US" sz="3600" dirty="0">
                <a:ea typeface="Muli"/>
                <a:cs typeface="Muli"/>
                <a:sym typeface="Muli"/>
              </a:rPr>
              <a:t>Basic information</a:t>
            </a:r>
          </a:p>
          <a:p>
            <a:pPr lvl="1"/>
            <a:r>
              <a:rPr lang="en-US" sz="2800" dirty="0">
                <a:ea typeface="Muli"/>
                <a:cs typeface="Muli"/>
                <a:sym typeface="Muli"/>
              </a:rPr>
              <a:t>First &amp; Last Name </a:t>
            </a:r>
          </a:p>
          <a:p>
            <a:pPr lvl="1"/>
            <a:r>
              <a:rPr lang="en-US" sz="2800" dirty="0">
                <a:ea typeface="Muli"/>
                <a:cs typeface="Muli"/>
                <a:sym typeface="Muli"/>
              </a:rPr>
              <a:t>Date of Birth </a:t>
            </a:r>
          </a:p>
          <a:p>
            <a:pPr lvl="1"/>
            <a:r>
              <a:rPr lang="en-US" sz="2800" dirty="0">
                <a:ea typeface="Muli"/>
                <a:cs typeface="Muli"/>
                <a:sym typeface="Muli"/>
              </a:rPr>
              <a:t>Meal Benefit Category (claim code)</a:t>
            </a:r>
          </a:p>
          <a:p>
            <a:pPr lvl="1"/>
            <a:r>
              <a:rPr lang="en-US" sz="2800" dirty="0">
                <a:ea typeface="Muli"/>
                <a:cs typeface="Muli"/>
                <a:sym typeface="Muli"/>
              </a:rPr>
              <a:t>Dates (Month/Day/Year)</a:t>
            </a:r>
          </a:p>
          <a:p>
            <a:endParaRPr lang="en-US" sz="1200" dirty="0">
              <a:ea typeface="Muli"/>
              <a:cs typeface="Muli"/>
              <a:sym typeface="Muli"/>
            </a:endParaRPr>
          </a:p>
          <a:p>
            <a:r>
              <a:rPr lang="en-US" sz="3600" dirty="0">
                <a:ea typeface="Muli"/>
                <a:cs typeface="Muli"/>
                <a:sym typeface="Muli"/>
              </a:rPr>
              <a:t>Formula/Breastmilk &amp; Solid Food quantities prepared </a:t>
            </a:r>
          </a:p>
          <a:p>
            <a:pPr lvl="1"/>
            <a:r>
              <a:rPr lang="en-US" sz="2800" dirty="0">
                <a:ea typeface="Muli"/>
                <a:cs typeface="Muli"/>
                <a:sym typeface="Muli"/>
              </a:rPr>
              <a:t>6 oz Formula or Breastmilk</a:t>
            </a:r>
          </a:p>
          <a:p>
            <a:pPr lvl="1"/>
            <a:r>
              <a:rPr lang="en-US" sz="2800" dirty="0">
                <a:ea typeface="Muli"/>
                <a:cs typeface="Muli"/>
                <a:sym typeface="Muli"/>
              </a:rPr>
              <a:t>½ oz Rice Cereal, 2 T Beef etc.</a:t>
            </a:r>
          </a:p>
          <a:p>
            <a:pPr lvl="1"/>
            <a:r>
              <a:rPr lang="en-US" sz="2800" dirty="0">
                <a:ea typeface="Muli"/>
                <a:cs typeface="Muli"/>
                <a:sym typeface="Muli"/>
              </a:rPr>
              <a:t>2 T Peaches; 3 T Peas; 1 ½ T Applesauce etc.</a:t>
            </a:r>
          </a:p>
          <a:p>
            <a:pPr lvl="1"/>
            <a:r>
              <a:rPr lang="en-US" sz="2800" dirty="0">
                <a:ea typeface="Muli"/>
                <a:cs typeface="Muli"/>
                <a:sym typeface="Muli"/>
              </a:rPr>
              <a:t>¼ oz Goldfish crackers; ½ oz saltine crackers, etc.</a:t>
            </a:r>
          </a:p>
        </p:txBody>
      </p:sp>
      <p:sp>
        <p:nvSpPr>
          <p:cNvPr id="6" name="Title 4"/>
          <p:cNvSpPr txBox="1">
            <a:spLocks/>
          </p:cNvSpPr>
          <p:nvPr/>
        </p:nvSpPr>
        <p:spPr>
          <a:xfrm>
            <a:off x="2858815" y="133088"/>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Infant CACFP Records</a:t>
            </a:r>
          </a:p>
        </p:txBody>
      </p:sp>
      <p:sp>
        <p:nvSpPr>
          <p:cNvPr id="7" name="TextBox 6">
            <a:extLst>
              <a:ext uri="{FF2B5EF4-FFF2-40B4-BE49-F238E27FC236}">
                <a16:creationId xmlns:a16="http://schemas.microsoft.com/office/drawing/2014/main" id="{D7E1B1BA-4222-4D87-8D0F-41C7A4A9E4D4}"/>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100001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1000"/>
                                        <p:tgtEl>
                                          <p:spTgt spid="3">
                                            <p:txEl>
                                              <p:pRg st="7" end="7"/>
                                            </p:txEl>
                                          </p:spTgt>
                                        </p:tgtEl>
                                      </p:cBhvr>
                                    </p:animEffect>
                                    <p:anim calcmode="lin" valueType="num">
                                      <p:cBhvr>
                                        <p:cTn id="1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1000"/>
                                        <p:tgtEl>
                                          <p:spTgt spid="3">
                                            <p:txEl>
                                              <p:pRg st="8" end="8"/>
                                            </p:txEl>
                                          </p:spTgt>
                                        </p:tgtEl>
                                      </p:cBhvr>
                                    </p:animEffect>
                                    <p:anim calcmode="lin" valueType="num">
                                      <p:cBhvr>
                                        <p:cTn id="2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1000"/>
                                        <p:tgtEl>
                                          <p:spTgt spid="3">
                                            <p:txEl>
                                              <p:pRg st="9" end="9"/>
                                            </p:txEl>
                                          </p:spTgt>
                                        </p:tgtEl>
                                      </p:cBhvr>
                                    </p:animEffect>
                                    <p:anim calcmode="lin" valueType="num">
                                      <p:cBhvr>
                                        <p:cTn id="2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1000"/>
                                        <p:tgtEl>
                                          <p:spTgt spid="3">
                                            <p:txEl>
                                              <p:pRg st="10" end="10"/>
                                            </p:txEl>
                                          </p:spTgt>
                                        </p:tgtEl>
                                      </p:cBhvr>
                                    </p:animEffect>
                                    <p:anim calcmode="lin" valueType="num">
                                      <p:cBhvr>
                                        <p:cTn id="3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2959" y="729243"/>
            <a:ext cx="9200561" cy="1399716"/>
          </a:xfrm>
        </p:spPr>
        <p:txBody>
          <a:bodyPr>
            <a:normAutofit/>
          </a:bodyPr>
          <a:lstStyle/>
          <a:p>
            <a:pPr algn="l"/>
            <a:r>
              <a:rPr lang="en-US" sz="2000" dirty="0">
                <a:ea typeface="Muli"/>
                <a:cs typeface="Muli"/>
                <a:sym typeface="Muli"/>
              </a:rPr>
              <a:t>	</a:t>
            </a:r>
            <a:r>
              <a:rPr lang="en-US" sz="2400" dirty="0">
                <a:ea typeface="Muli"/>
                <a:cs typeface="Muli"/>
                <a:sym typeface="Muli"/>
              </a:rPr>
              <a:t>Specify </a:t>
            </a:r>
            <a:r>
              <a:rPr lang="en-US" sz="2400" b="1" dirty="0">
                <a:solidFill>
                  <a:srgbClr val="0B33DF"/>
                </a:solidFill>
                <a:ea typeface="Muli"/>
                <a:cs typeface="Muli"/>
                <a:sym typeface="Muli"/>
              </a:rPr>
              <a:t>foods</a:t>
            </a:r>
            <a:r>
              <a:rPr lang="en-US" sz="2400" b="1" dirty="0">
                <a:ea typeface="Muli"/>
                <a:cs typeface="Muli"/>
                <a:sym typeface="Muli"/>
              </a:rPr>
              <a:t> </a:t>
            </a:r>
            <a:r>
              <a:rPr lang="en-US" sz="2400" dirty="0">
                <a:ea typeface="Muli"/>
                <a:cs typeface="Muli"/>
                <a:sym typeface="Muli"/>
              </a:rPr>
              <a:t>and their </a:t>
            </a:r>
            <a:r>
              <a:rPr lang="en-US" sz="2400" b="1" dirty="0">
                <a:solidFill>
                  <a:srgbClr val="0B33DF"/>
                </a:solidFill>
                <a:ea typeface="Muli"/>
                <a:cs typeface="Muli"/>
                <a:sym typeface="Muli"/>
              </a:rPr>
              <a:t>quantities</a:t>
            </a:r>
            <a:br>
              <a:rPr lang="en-US" sz="2800" b="1" dirty="0">
                <a:solidFill>
                  <a:srgbClr val="0B33DF"/>
                </a:solidFill>
                <a:ea typeface="Muli"/>
                <a:cs typeface="Muli"/>
                <a:sym typeface="Muli"/>
              </a:rPr>
            </a:br>
            <a:r>
              <a:rPr lang="en-US" sz="2800" b="1" dirty="0">
                <a:solidFill>
                  <a:srgbClr val="0B33DF"/>
                </a:solidFill>
                <a:ea typeface="Muli"/>
                <a:cs typeface="Muli"/>
                <a:sym typeface="Muli"/>
              </a:rPr>
              <a:t>	    </a:t>
            </a:r>
            <a:r>
              <a:rPr lang="en-US" sz="2000" b="1" dirty="0">
                <a:solidFill>
                  <a:srgbClr val="FF0000"/>
                </a:solidFill>
                <a:ea typeface="Muli"/>
                <a:cs typeface="Muli"/>
                <a:sym typeface="Muli"/>
              </a:rPr>
              <a:t>(</a:t>
            </a:r>
            <a:r>
              <a:rPr lang="en-US" sz="2000" dirty="0">
                <a:solidFill>
                  <a:srgbClr val="FF0000"/>
                </a:solidFill>
                <a:ea typeface="Muli"/>
                <a:cs typeface="Muli"/>
                <a:sym typeface="Muli"/>
              </a:rPr>
              <a:t>Combination foods – identify specific food component</a:t>
            </a:r>
            <a:r>
              <a:rPr lang="en-US" sz="2000" b="1" dirty="0">
                <a:solidFill>
                  <a:srgbClr val="FF0000"/>
                </a:solidFill>
                <a:ea typeface="Muli"/>
                <a:cs typeface="Muli"/>
                <a:sym typeface="Muli"/>
              </a:rPr>
              <a:t>)</a:t>
            </a:r>
            <a:br>
              <a:rPr lang="en-US" sz="2700" dirty="0">
                <a:solidFill>
                  <a:srgbClr val="FF0000"/>
                </a:solidFill>
                <a:ea typeface="Muli"/>
                <a:cs typeface="Muli"/>
                <a:sym typeface="Muli"/>
              </a:rPr>
            </a:br>
            <a:r>
              <a:rPr lang="en-US" sz="2800" dirty="0">
                <a:ea typeface="Muli"/>
                <a:cs typeface="Muli"/>
                <a:sym typeface="Muli"/>
              </a:rPr>
              <a:t>	</a:t>
            </a:r>
            <a:r>
              <a:rPr lang="en-US" sz="2400" dirty="0">
                <a:ea typeface="Muli"/>
                <a:cs typeface="Muli"/>
                <a:sym typeface="Muli"/>
              </a:rPr>
              <a:t>Use abbreviations to save time</a:t>
            </a:r>
            <a:endParaRPr lang="en-US" sz="2400" dirty="0"/>
          </a:p>
        </p:txBody>
      </p:sp>
      <p:cxnSp>
        <p:nvCxnSpPr>
          <p:cNvPr id="10" name="Straight Arrow Connector 9"/>
          <p:cNvCxnSpPr/>
          <p:nvPr/>
        </p:nvCxnSpPr>
        <p:spPr>
          <a:xfrm>
            <a:off x="2799848" y="1065271"/>
            <a:ext cx="430184" cy="62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8" name="Content Placeholder 7"/>
          <p:cNvPicPr>
            <a:picLocks noGrp="1" noChangeAspect="1"/>
          </p:cNvPicPr>
          <p:nvPr>
            <p:ph idx="1"/>
          </p:nvPr>
        </p:nvPicPr>
        <p:blipFill>
          <a:blip r:embed="rId3"/>
          <a:srcRect/>
          <a:stretch/>
        </p:blipFill>
        <p:spPr>
          <a:xfrm>
            <a:off x="2632141" y="1907717"/>
            <a:ext cx="8352841" cy="3988871"/>
          </a:xfrm>
        </p:spPr>
      </p:pic>
      <p:sp>
        <p:nvSpPr>
          <p:cNvPr id="5" name="Oval 4"/>
          <p:cNvSpPr/>
          <p:nvPr/>
        </p:nvSpPr>
        <p:spPr>
          <a:xfrm>
            <a:off x="8961969" y="2035655"/>
            <a:ext cx="1857895" cy="11120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3" name="TextBox 22"/>
          <p:cNvSpPr txBox="1"/>
          <p:nvPr/>
        </p:nvSpPr>
        <p:spPr>
          <a:xfrm>
            <a:off x="3703710" y="2619379"/>
            <a:ext cx="1577007" cy="276999"/>
          </a:xfrm>
          <a:prstGeom prst="rect">
            <a:avLst/>
          </a:prstGeom>
          <a:noFill/>
        </p:spPr>
        <p:txBody>
          <a:bodyPr wrap="square" rtlCol="0">
            <a:spAutoFit/>
          </a:bodyPr>
          <a:lstStyle/>
          <a:p>
            <a:r>
              <a:rPr lang="en-US" sz="1200" dirty="0">
                <a:solidFill>
                  <a:srgbClr val="FF0000"/>
                </a:solidFill>
                <a:latin typeface="Bookman Old Style" panose="02050604050505020204" pitchFamily="18" charset="0"/>
              </a:rPr>
              <a:t>Thayer, John</a:t>
            </a:r>
          </a:p>
        </p:txBody>
      </p:sp>
      <p:sp>
        <p:nvSpPr>
          <p:cNvPr id="25" name="TextBox 24"/>
          <p:cNvSpPr txBox="1"/>
          <p:nvPr/>
        </p:nvSpPr>
        <p:spPr>
          <a:xfrm>
            <a:off x="6889071" y="2639690"/>
            <a:ext cx="1577007" cy="276999"/>
          </a:xfrm>
          <a:prstGeom prst="rect">
            <a:avLst/>
          </a:prstGeom>
          <a:noFill/>
        </p:spPr>
        <p:txBody>
          <a:bodyPr wrap="square" rtlCol="0">
            <a:spAutoFit/>
          </a:bodyPr>
          <a:lstStyle/>
          <a:p>
            <a:r>
              <a:rPr lang="en-US" sz="1200" dirty="0">
                <a:solidFill>
                  <a:srgbClr val="FF0000"/>
                </a:solidFill>
                <a:latin typeface="Bookman Old Style" panose="02050604050505020204" pitchFamily="18" charset="0"/>
              </a:rPr>
              <a:t>4/7/23</a:t>
            </a:r>
          </a:p>
        </p:txBody>
      </p:sp>
      <p:sp>
        <p:nvSpPr>
          <p:cNvPr id="26" name="TextBox 25"/>
          <p:cNvSpPr txBox="1"/>
          <p:nvPr/>
        </p:nvSpPr>
        <p:spPr>
          <a:xfrm rot="16200000">
            <a:off x="2815026" y="4663250"/>
            <a:ext cx="795000" cy="276999"/>
          </a:xfrm>
          <a:prstGeom prst="rect">
            <a:avLst/>
          </a:prstGeom>
          <a:noFill/>
        </p:spPr>
        <p:txBody>
          <a:bodyPr wrap="square" rtlCol="0">
            <a:spAutoFit/>
          </a:bodyPr>
          <a:lstStyle/>
          <a:p>
            <a:r>
              <a:rPr lang="en-US" sz="1200" dirty="0">
                <a:solidFill>
                  <a:srgbClr val="FF0000"/>
                </a:solidFill>
                <a:latin typeface="Bookman Old Style" panose="02050604050505020204" pitchFamily="18" charset="0"/>
              </a:rPr>
              <a:t>8/7</a:t>
            </a:r>
          </a:p>
        </p:txBody>
      </p:sp>
      <p:sp>
        <p:nvSpPr>
          <p:cNvPr id="13" name="TextBox 12"/>
          <p:cNvSpPr txBox="1"/>
          <p:nvPr/>
        </p:nvSpPr>
        <p:spPr>
          <a:xfrm>
            <a:off x="3230032" y="2799396"/>
            <a:ext cx="1539933" cy="276999"/>
          </a:xfrm>
          <a:prstGeom prst="rect">
            <a:avLst/>
          </a:prstGeom>
          <a:noFill/>
        </p:spPr>
        <p:txBody>
          <a:bodyPr wrap="square" rtlCol="0">
            <a:spAutoFit/>
          </a:bodyPr>
          <a:lstStyle/>
          <a:p>
            <a:r>
              <a:rPr lang="en-US" sz="1200" dirty="0">
                <a:solidFill>
                  <a:srgbClr val="FF0000"/>
                </a:solidFill>
                <a:latin typeface="Bookman Old Style" panose="02050604050505020204" pitchFamily="18" charset="0"/>
              </a:rPr>
              <a:t>Hokey Hideaway</a:t>
            </a:r>
          </a:p>
        </p:txBody>
      </p:sp>
      <p:sp>
        <p:nvSpPr>
          <p:cNvPr id="27" name="TextBox 26"/>
          <p:cNvSpPr txBox="1"/>
          <p:nvPr/>
        </p:nvSpPr>
        <p:spPr>
          <a:xfrm>
            <a:off x="7370909" y="2802451"/>
            <a:ext cx="266283" cy="276999"/>
          </a:xfrm>
          <a:prstGeom prst="rect">
            <a:avLst/>
          </a:prstGeom>
          <a:noFill/>
        </p:spPr>
        <p:txBody>
          <a:bodyPr wrap="square" rtlCol="0">
            <a:spAutoFit/>
          </a:bodyPr>
          <a:lstStyle/>
          <a:p>
            <a:r>
              <a:rPr lang="en-US" sz="1200" dirty="0">
                <a:solidFill>
                  <a:srgbClr val="FF0000"/>
                </a:solidFill>
                <a:latin typeface="Bookman Old Style" panose="02050604050505020204" pitchFamily="18" charset="0"/>
              </a:rPr>
              <a:t>A</a:t>
            </a:r>
          </a:p>
        </p:txBody>
      </p:sp>
      <p:sp>
        <p:nvSpPr>
          <p:cNvPr id="28" name="TextBox 27"/>
          <p:cNvSpPr txBox="1"/>
          <p:nvPr/>
        </p:nvSpPr>
        <p:spPr>
          <a:xfrm rot="16200000">
            <a:off x="2962966" y="5402363"/>
            <a:ext cx="499119" cy="276999"/>
          </a:xfrm>
          <a:prstGeom prst="rect">
            <a:avLst/>
          </a:prstGeom>
          <a:noFill/>
        </p:spPr>
        <p:txBody>
          <a:bodyPr wrap="square" rtlCol="0">
            <a:spAutoFit/>
          </a:bodyPr>
          <a:lstStyle/>
          <a:p>
            <a:r>
              <a:rPr lang="en-US" sz="1200" dirty="0">
                <a:solidFill>
                  <a:srgbClr val="FF0000"/>
                </a:solidFill>
                <a:latin typeface="Bookman Old Style" panose="02050604050505020204" pitchFamily="18" charset="0"/>
              </a:rPr>
              <a:t>8/8</a:t>
            </a:r>
          </a:p>
        </p:txBody>
      </p:sp>
      <p:sp>
        <p:nvSpPr>
          <p:cNvPr id="17" name="TextBox 16"/>
          <p:cNvSpPr txBox="1"/>
          <p:nvPr/>
        </p:nvSpPr>
        <p:spPr>
          <a:xfrm rot="10800000" flipH="1" flipV="1">
            <a:off x="4491146" y="4697187"/>
            <a:ext cx="729435" cy="584775"/>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½ oz</a:t>
            </a:r>
          </a:p>
          <a:p>
            <a:r>
              <a:rPr lang="en-US" sz="1600" dirty="0">
                <a:solidFill>
                  <a:srgbClr val="FF0000"/>
                </a:solidFill>
                <a:latin typeface="Bookman Old Style" panose="02050604050505020204" pitchFamily="18" charset="0"/>
              </a:rPr>
              <a:t>Rice</a:t>
            </a:r>
          </a:p>
        </p:txBody>
      </p:sp>
      <p:sp>
        <p:nvSpPr>
          <p:cNvPr id="18" name="TextBox 17"/>
          <p:cNvSpPr txBox="1"/>
          <p:nvPr/>
        </p:nvSpPr>
        <p:spPr>
          <a:xfrm>
            <a:off x="7739512" y="4694134"/>
            <a:ext cx="781741" cy="584775"/>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2 T </a:t>
            </a:r>
          </a:p>
          <a:p>
            <a:r>
              <a:rPr lang="en-US" sz="1600" dirty="0">
                <a:solidFill>
                  <a:srgbClr val="FF0000"/>
                </a:solidFill>
                <a:latin typeface="Bookman Old Style" panose="02050604050505020204" pitchFamily="18" charset="0"/>
              </a:rPr>
              <a:t>Peas</a:t>
            </a:r>
          </a:p>
        </p:txBody>
      </p:sp>
      <p:sp>
        <p:nvSpPr>
          <p:cNvPr id="16" name="TextBox 15"/>
          <p:cNvSpPr txBox="1"/>
          <p:nvPr/>
        </p:nvSpPr>
        <p:spPr>
          <a:xfrm>
            <a:off x="3707264" y="4697188"/>
            <a:ext cx="693084" cy="584775"/>
          </a:xfrm>
          <a:prstGeom prst="rect">
            <a:avLst/>
          </a:prstGeom>
          <a:noFill/>
        </p:spPr>
        <p:txBody>
          <a:bodyPr wrap="square" rtlCol="0">
            <a:spAutoFit/>
          </a:bodyPr>
          <a:lstStyle/>
          <a:p>
            <a:pPr algn="ctr"/>
            <a:r>
              <a:rPr lang="en-US" sz="1600" dirty="0">
                <a:solidFill>
                  <a:srgbClr val="FF0000"/>
                </a:solidFill>
                <a:latin typeface="Bookman Old Style" panose="02050604050505020204" pitchFamily="18" charset="0"/>
              </a:rPr>
              <a:t>6 oz. F</a:t>
            </a:r>
          </a:p>
        </p:txBody>
      </p:sp>
      <p:sp>
        <p:nvSpPr>
          <p:cNvPr id="29" name="TextBox 28"/>
          <p:cNvSpPr txBox="1"/>
          <p:nvPr/>
        </p:nvSpPr>
        <p:spPr>
          <a:xfrm>
            <a:off x="3726255" y="5218455"/>
            <a:ext cx="693084" cy="584775"/>
          </a:xfrm>
          <a:prstGeom prst="rect">
            <a:avLst/>
          </a:prstGeom>
          <a:noFill/>
        </p:spPr>
        <p:txBody>
          <a:bodyPr wrap="square" rtlCol="0">
            <a:spAutoFit/>
          </a:bodyPr>
          <a:lstStyle/>
          <a:p>
            <a:pPr algn="ctr"/>
            <a:r>
              <a:rPr lang="en-US" sz="1600" dirty="0">
                <a:solidFill>
                  <a:srgbClr val="FF0000"/>
                </a:solidFill>
                <a:latin typeface="Bookman Old Style" panose="02050604050505020204" pitchFamily="18" charset="0"/>
              </a:rPr>
              <a:t>6 oz. F</a:t>
            </a:r>
          </a:p>
        </p:txBody>
      </p:sp>
      <p:sp>
        <p:nvSpPr>
          <p:cNvPr id="30" name="TextBox 29"/>
          <p:cNvSpPr txBox="1"/>
          <p:nvPr/>
        </p:nvSpPr>
        <p:spPr>
          <a:xfrm rot="10800000" flipH="1" flipV="1">
            <a:off x="4464738" y="5228567"/>
            <a:ext cx="729435" cy="584775"/>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½ oz</a:t>
            </a:r>
          </a:p>
          <a:p>
            <a:r>
              <a:rPr lang="en-US" sz="1600" dirty="0">
                <a:solidFill>
                  <a:srgbClr val="FF0000"/>
                </a:solidFill>
                <a:latin typeface="Bookman Old Style" panose="02050604050505020204" pitchFamily="18" charset="0"/>
              </a:rPr>
              <a:t>Rice</a:t>
            </a:r>
          </a:p>
        </p:txBody>
      </p:sp>
      <p:sp>
        <p:nvSpPr>
          <p:cNvPr id="31" name="TextBox 30"/>
          <p:cNvSpPr txBox="1"/>
          <p:nvPr/>
        </p:nvSpPr>
        <p:spPr>
          <a:xfrm>
            <a:off x="5264504" y="4689420"/>
            <a:ext cx="781741" cy="584775"/>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2 T </a:t>
            </a:r>
          </a:p>
          <a:p>
            <a:r>
              <a:rPr lang="en-US" sz="1600" dirty="0">
                <a:solidFill>
                  <a:srgbClr val="FF0000"/>
                </a:solidFill>
                <a:latin typeface="Bookman Old Style" panose="02050604050505020204" pitchFamily="18" charset="0"/>
              </a:rPr>
              <a:t>Pears</a:t>
            </a:r>
          </a:p>
        </p:txBody>
      </p:sp>
      <p:sp>
        <p:nvSpPr>
          <p:cNvPr id="32" name="TextBox 31"/>
          <p:cNvSpPr txBox="1"/>
          <p:nvPr/>
        </p:nvSpPr>
        <p:spPr>
          <a:xfrm>
            <a:off x="7741899" y="5236424"/>
            <a:ext cx="920533" cy="553998"/>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2 T </a:t>
            </a:r>
          </a:p>
          <a:p>
            <a:r>
              <a:rPr lang="en-US" sz="1400" dirty="0">
                <a:solidFill>
                  <a:srgbClr val="FF0000"/>
                </a:solidFill>
                <a:latin typeface="Bookman Old Style" panose="02050604050505020204" pitchFamily="18" charset="0"/>
              </a:rPr>
              <a:t>Carrots</a:t>
            </a:r>
          </a:p>
        </p:txBody>
      </p:sp>
      <p:sp>
        <p:nvSpPr>
          <p:cNvPr id="33" name="TextBox 32"/>
          <p:cNvSpPr txBox="1"/>
          <p:nvPr/>
        </p:nvSpPr>
        <p:spPr>
          <a:xfrm rot="10800000" flipH="1" flipV="1">
            <a:off x="6907757" y="4705483"/>
            <a:ext cx="729435" cy="584775"/>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2 T </a:t>
            </a:r>
          </a:p>
          <a:p>
            <a:r>
              <a:rPr lang="en-US" sz="1600" dirty="0">
                <a:solidFill>
                  <a:srgbClr val="FF0000"/>
                </a:solidFill>
                <a:latin typeface="Bookman Old Style" panose="02050604050505020204" pitchFamily="18" charset="0"/>
              </a:rPr>
              <a:t>Beef</a:t>
            </a:r>
          </a:p>
        </p:txBody>
      </p:sp>
      <p:sp>
        <p:nvSpPr>
          <p:cNvPr id="34" name="TextBox 33"/>
          <p:cNvSpPr txBox="1"/>
          <p:nvPr/>
        </p:nvSpPr>
        <p:spPr>
          <a:xfrm rot="10800000" flipH="1" flipV="1">
            <a:off x="6907826" y="5297321"/>
            <a:ext cx="729435" cy="500265"/>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3 T </a:t>
            </a:r>
            <a:r>
              <a:rPr lang="en-US" sz="1051" dirty="0">
                <a:solidFill>
                  <a:srgbClr val="FF0000"/>
                </a:solidFill>
                <a:latin typeface="Bookman Old Style" panose="02050604050505020204" pitchFamily="18" charset="0"/>
              </a:rPr>
              <a:t>Chicken</a:t>
            </a:r>
          </a:p>
        </p:txBody>
      </p:sp>
      <p:sp>
        <p:nvSpPr>
          <p:cNvPr id="35" name="TextBox 34"/>
          <p:cNvSpPr txBox="1"/>
          <p:nvPr/>
        </p:nvSpPr>
        <p:spPr>
          <a:xfrm>
            <a:off x="5233381" y="5251064"/>
            <a:ext cx="781741" cy="523220"/>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2 T </a:t>
            </a:r>
          </a:p>
          <a:p>
            <a:r>
              <a:rPr lang="en-US" sz="1200" dirty="0">
                <a:solidFill>
                  <a:srgbClr val="FF0000"/>
                </a:solidFill>
                <a:latin typeface="Bookman Old Style" panose="02050604050505020204" pitchFamily="18" charset="0"/>
              </a:rPr>
              <a:t>Squash</a:t>
            </a:r>
          </a:p>
        </p:txBody>
      </p:sp>
      <p:sp>
        <p:nvSpPr>
          <p:cNvPr id="36" name="TextBox 35"/>
          <p:cNvSpPr txBox="1"/>
          <p:nvPr/>
        </p:nvSpPr>
        <p:spPr>
          <a:xfrm>
            <a:off x="6158177" y="4781752"/>
            <a:ext cx="693084" cy="492443"/>
          </a:xfrm>
          <a:prstGeom prst="rect">
            <a:avLst/>
          </a:prstGeom>
          <a:noFill/>
        </p:spPr>
        <p:txBody>
          <a:bodyPr wrap="square" rtlCol="0">
            <a:spAutoFit/>
          </a:bodyPr>
          <a:lstStyle/>
          <a:p>
            <a:pPr algn="ctr"/>
            <a:r>
              <a:rPr lang="en-US" sz="1600" dirty="0">
                <a:solidFill>
                  <a:srgbClr val="FF0000"/>
                </a:solidFill>
                <a:latin typeface="Bookman Old Style" panose="02050604050505020204" pitchFamily="18" charset="0"/>
              </a:rPr>
              <a:t>BM </a:t>
            </a:r>
            <a:r>
              <a:rPr lang="en-US" sz="1000" dirty="0">
                <a:solidFill>
                  <a:srgbClr val="FF0000"/>
                </a:solidFill>
                <a:latin typeface="Bookman Old Style" panose="02050604050505020204" pitchFamily="18" charset="0"/>
              </a:rPr>
              <a:t>by mom</a:t>
            </a:r>
          </a:p>
        </p:txBody>
      </p:sp>
      <p:sp>
        <p:nvSpPr>
          <p:cNvPr id="37" name="TextBox 36"/>
          <p:cNvSpPr txBox="1"/>
          <p:nvPr/>
        </p:nvSpPr>
        <p:spPr>
          <a:xfrm>
            <a:off x="6169274" y="5236423"/>
            <a:ext cx="693084" cy="584775"/>
          </a:xfrm>
          <a:prstGeom prst="rect">
            <a:avLst/>
          </a:prstGeom>
          <a:noFill/>
        </p:spPr>
        <p:txBody>
          <a:bodyPr wrap="square" rtlCol="0">
            <a:spAutoFit/>
          </a:bodyPr>
          <a:lstStyle/>
          <a:p>
            <a:pPr algn="ctr"/>
            <a:r>
              <a:rPr lang="en-US" sz="1600" dirty="0">
                <a:solidFill>
                  <a:srgbClr val="FF0000"/>
                </a:solidFill>
                <a:latin typeface="Bookman Old Style" panose="02050604050505020204" pitchFamily="18" charset="0"/>
              </a:rPr>
              <a:t>6 oz. F</a:t>
            </a:r>
          </a:p>
        </p:txBody>
      </p:sp>
      <p:sp>
        <p:nvSpPr>
          <p:cNvPr id="38" name="TextBox 37"/>
          <p:cNvSpPr txBox="1"/>
          <p:nvPr/>
        </p:nvSpPr>
        <p:spPr>
          <a:xfrm>
            <a:off x="8612050" y="4717090"/>
            <a:ext cx="693084" cy="584775"/>
          </a:xfrm>
          <a:prstGeom prst="rect">
            <a:avLst/>
          </a:prstGeom>
          <a:noFill/>
        </p:spPr>
        <p:txBody>
          <a:bodyPr wrap="square" rtlCol="0">
            <a:spAutoFit/>
          </a:bodyPr>
          <a:lstStyle/>
          <a:p>
            <a:pPr algn="ctr"/>
            <a:r>
              <a:rPr lang="en-US" sz="1600" dirty="0">
                <a:solidFill>
                  <a:srgbClr val="FF0000"/>
                </a:solidFill>
                <a:latin typeface="Bookman Old Style" panose="02050604050505020204" pitchFamily="18" charset="0"/>
              </a:rPr>
              <a:t>4 oz. BM</a:t>
            </a:r>
          </a:p>
        </p:txBody>
      </p:sp>
      <p:sp>
        <p:nvSpPr>
          <p:cNvPr id="39" name="TextBox 38"/>
          <p:cNvSpPr txBox="1"/>
          <p:nvPr/>
        </p:nvSpPr>
        <p:spPr>
          <a:xfrm>
            <a:off x="8603131" y="5236424"/>
            <a:ext cx="693084" cy="584775"/>
          </a:xfrm>
          <a:prstGeom prst="rect">
            <a:avLst/>
          </a:prstGeom>
          <a:noFill/>
        </p:spPr>
        <p:txBody>
          <a:bodyPr wrap="square" rtlCol="0">
            <a:spAutoFit/>
          </a:bodyPr>
          <a:lstStyle/>
          <a:p>
            <a:pPr algn="ctr"/>
            <a:r>
              <a:rPr lang="en-US" sz="1600" dirty="0">
                <a:solidFill>
                  <a:srgbClr val="FF0000"/>
                </a:solidFill>
                <a:latin typeface="Bookman Old Style" panose="02050604050505020204" pitchFamily="18" charset="0"/>
              </a:rPr>
              <a:t>4 oz. BM</a:t>
            </a:r>
          </a:p>
        </p:txBody>
      </p:sp>
      <p:sp>
        <p:nvSpPr>
          <p:cNvPr id="40" name="TextBox 39"/>
          <p:cNvSpPr txBox="1"/>
          <p:nvPr/>
        </p:nvSpPr>
        <p:spPr>
          <a:xfrm>
            <a:off x="9329142" y="5154883"/>
            <a:ext cx="693084" cy="646331"/>
          </a:xfrm>
          <a:prstGeom prst="rect">
            <a:avLst/>
          </a:prstGeom>
          <a:noFill/>
        </p:spPr>
        <p:txBody>
          <a:bodyPr wrap="square" rtlCol="0">
            <a:spAutoFit/>
          </a:bodyPr>
          <a:lstStyle/>
          <a:p>
            <a:pPr algn="ctr"/>
            <a:r>
              <a:rPr lang="en-US" sz="1600" dirty="0">
                <a:solidFill>
                  <a:srgbClr val="FF0000"/>
                </a:solidFill>
                <a:latin typeface="Bookman Old Style" panose="02050604050505020204" pitchFamily="18" charset="0"/>
              </a:rPr>
              <a:t>½ oz </a:t>
            </a:r>
            <a:r>
              <a:rPr lang="en-US" sz="1100" dirty="0">
                <a:solidFill>
                  <a:srgbClr val="FF0000"/>
                </a:solidFill>
                <a:latin typeface="Bookman Old Style" panose="02050604050505020204" pitchFamily="18" charset="0"/>
              </a:rPr>
              <a:t>Saltine </a:t>
            </a:r>
          </a:p>
          <a:p>
            <a:pPr algn="ctr"/>
            <a:r>
              <a:rPr lang="en-US" sz="900" dirty="0">
                <a:solidFill>
                  <a:srgbClr val="FF0000"/>
                </a:solidFill>
                <a:latin typeface="Bookman Old Style" panose="02050604050505020204" pitchFamily="18" charset="0"/>
              </a:rPr>
              <a:t>Crackers</a:t>
            </a:r>
          </a:p>
        </p:txBody>
      </p:sp>
      <p:sp>
        <p:nvSpPr>
          <p:cNvPr id="41" name="TextBox 40"/>
          <p:cNvSpPr txBox="1"/>
          <p:nvPr/>
        </p:nvSpPr>
        <p:spPr>
          <a:xfrm>
            <a:off x="9212196" y="4770950"/>
            <a:ext cx="834037" cy="477054"/>
          </a:xfrm>
          <a:prstGeom prst="rect">
            <a:avLst/>
          </a:prstGeom>
          <a:noFill/>
        </p:spPr>
        <p:txBody>
          <a:bodyPr wrap="square" rtlCol="0">
            <a:spAutoFit/>
          </a:bodyPr>
          <a:lstStyle/>
          <a:p>
            <a:pPr algn="ctr"/>
            <a:r>
              <a:rPr lang="en-US" sz="1600" dirty="0">
                <a:solidFill>
                  <a:srgbClr val="FF0000"/>
                </a:solidFill>
                <a:latin typeface="Bookman Old Style" panose="02050604050505020204" pitchFamily="18" charset="0"/>
              </a:rPr>
              <a:t>½ oz </a:t>
            </a:r>
            <a:r>
              <a:rPr lang="en-US" sz="900" dirty="0">
                <a:solidFill>
                  <a:srgbClr val="FF0000"/>
                </a:solidFill>
                <a:latin typeface="Bookman Old Style" panose="02050604050505020204" pitchFamily="18" charset="0"/>
              </a:rPr>
              <a:t>Cheerios</a:t>
            </a:r>
          </a:p>
        </p:txBody>
      </p:sp>
      <p:sp>
        <p:nvSpPr>
          <p:cNvPr id="42" name="TextBox 41"/>
          <p:cNvSpPr txBox="1"/>
          <p:nvPr/>
        </p:nvSpPr>
        <p:spPr>
          <a:xfrm>
            <a:off x="9969338" y="4747739"/>
            <a:ext cx="781741" cy="500265"/>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2 T </a:t>
            </a:r>
          </a:p>
          <a:p>
            <a:r>
              <a:rPr lang="en-US" sz="1051" dirty="0">
                <a:solidFill>
                  <a:srgbClr val="FF0000"/>
                </a:solidFill>
                <a:latin typeface="Bookman Old Style" panose="02050604050505020204" pitchFamily="18" charset="0"/>
              </a:rPr>
              <a:t>Pumpkin</a:t>
            </a:r>
          </a:p>
        </p:txBody>
      </p:sp>
      <p:sp>
        <p:nvSpPr>
          <p:cNvPr id="43" name="TextBox 42"/>
          <p:cNvSpPr txBox="1"/>
          <p:nvPr/>
        </p:nvSpPr>
        <p:spPr>
          <a:xfrm>
            <a:off x="9983093" y="5283341"/>
            <a:ext cx="781741" cy="500265"/>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2 T </a:t>
            </a:r>
          </a:p>
          <a:p>
            <a:r>
              <a:rPr lang="en-US" sz="1051" dirty="0">
                <a:solidFill>
                  <a:srgbClr val="FF0000"/>
                </a:solidFill>
                <a:latin typeface="Bookman Old Style" panose="02050604050505020204" pitchFamily="18" charset="0"/>
              </a:rPr>
              <a:t>Mangos</a:t>
            </a:r>
          </a:p>
        </p:txBody>
      </p:sp>
      <p:sp>
        <p:nvSpPr>
          <p:cNvPr id="7" name="Rounded Rectangle 6"/>
          <p:cNvSpPr/>
          <p:nvPr/>
        </p:nvSpPr>
        <p:spPr>
          <a:xfrm>
            <a:off x="3021264" y="4695989"/>
            <a:ext cx="3084560" cy="571635"/>
          </a:xfrm>
          <a:prstGeom prst="roundRect">
            <a:avLst/>
          </a:prstGeom>
          <a:noFill/>
          <a:ln w="57150">
            <a:solidFill>
              <a:srgbClr val="0B3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5" name="Title 4"/>
          <p:cNvSpPr txBox="1">
            <a:spLocks/>
          </p:cNvSpPr>
          <p:nvPr/>
        </p:nvSpPr>
        <p:spPr>
          <a:xfrm>
            <a:off x="2858815" y="30282"/>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Infant CACFP Records</a:t>
            </a:r>
          </a:p>
        </p:txBody>
      </p:sp>
      <p:sp>
        <p:nvSpPr>
          <p:cNvPr id="44" name="TextBox 43">
            <a:extLst>
              <a:ext uri="{FF2B5EF4-FFF2-40B4-BE49-F238E27FC236}">
                <a16:creationId xmlns:a16="http://schemas.microsoft.com/office/drawing/2014/main" id="{D618B730-71AA-4CAF-BD2C-21B3D7D5F665}"/>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
        <p:nvSpPr>
          <p:cNvPr id="3" name="TextBox 2">
            <a:extLst>
              <a:ext uri="{FF2B5EF4-FFF2-40B4-BE49-F238E27FC236}">
                <a16:creationId xmlns:a16="http://schemas.microsoft.com/office/drawing/2014/main" id="{2FB9F16B-A1EA-6E04-3843-8E1E02F9E918}"/>
              </a:ext>
            </a:extLst>
          </p:cNvPr>
          <p:cNvSpPr txBox="1"/>
          <p:nvPr/>
        </p:nvSpPr>
        <p:spPr>
          <a:xfrm>
            <a:off x="9503767" y="6185147"/>
            <a:ext cx="2204323" cy="369332"/>
          </a:xfrm>
          <a:prstGeom prst="rect">
            <a:avLst/>
          </a:prstGeom>
          <a:noFill/>
        </p:spPr>
        <p:txBody>
          <a:bodyPr wrap="square" rtlCol="0">
            <a:spAutoFit/>
          </a:bodyPr>
          <a:lstStyle/>
          <a:p>
            <a:r>
              <a:rPr lang="en-US" dirty="0">
                <a:solidFill>
                  <a:srgbClr val="00B050"/>
                </a:solidFill>
              </a:rPr>
              <a:t>Sample – Handout</a:t>
            </a:r>
          </a:p>
        </p:txBody>
      </p:sp>
      <p:cxnSp>
        <p:nvCxnSpPr>
          <p:cNvPr id="46" name="Straight Arrow Connector 45">
            <a:extLst>
              <a:ext uri="{FF2B5EF4-FFF2-40B4-BE49-F238E27FC236}">
                <a16:creationId xmlns:a16="http://schemas.microsoft.com/office/drawing/2014/main" id="{206B3218-B105-06F9-136B-2758E7BD2963}"/>
              </a:ext>
            </a:extLst>
          </p:cNvPr>
          <p:cNvCxnSpPr/>
          <p:nvPr/>
        </p:nvCxnSpPr>
        <p:spPr>
          <a:xfrm>
            <a:off x="2806172" y="1764232"/>
            <a:ext cx="430184" cy="62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5803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par>
                          <p:cTn id="15" fill="hold">
                            <p:stCondLst>
                              <p:cond delay="3000"/>
                            </p:stCondLst>
                            <p:childTnLst>
                              <p:par>
                                <p:cTn id="16" presetID="26" presetClass="entr" presetSubtype="0" fill="hold" nodeType="after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down)">
                                      <p:cBhvr>
                                        <p:cTn id="18" dur="580">
                                          <p:stCondLst>
                                            <p:cond delay="0"/>
                                          </p:stCondLst>
                                        </p:cTn>
                                        <p:tgtEl>
                                          <p:spTgt spid="23">
                                            <p:txEl>
                                              <p:pRg st="0" end="0"/>
                                            </p:txEl>
                                          </p:spTgt>
                                        </p:tgtEl>
                                      </p:cBhvr>
                                    </p:animEffect>
                                    <p:anim calcmode="lin" valueType="num">
                                      <p:cBhvr>
                                        <p:cTn id="19" dur="1822" tmFilter="0,0; 0.14,0.36; 0.43,0.73; 0.71,0.91; 1.0,1.0">
                                          <p:stCondLst>
                                            <p:cond delay="0"/>
                                          </p:stCondLst>
                                        </p:cTn>
                                        <p:tgtEl>
                                          <p:spTgt spid="23">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3">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3">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3">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3">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23">
                                            <p:txEl>
                                              <p:pRg st="0" end="0"/>
                                            </p:txEl>
                                          </p:spTgt>
                                        </p:tgtEl>
                                      </p:cBhvr>
                                      <p:to x="100000" y="60000"/>
                                    </p:animScale>
                                    <p:animScale>
                                      <p:cBhvr>
                                        <p:cTn id="25" dur="166" decel="50000">
                                          <p:stCondLst>
                                            <p:cond delay="676"/>
                                          </p:stCondLst>
                                        </p:cTn>
                                        <p:tgtEl>
                                          <p:spTgt spid="23">
                                            <p:txEl>
                                              <p:pRg st="0" end="0"/>
                                            </p:txEl>
                                          </p:spTgt>
                                        </p:tgtEl>
                                      </p:cBhvr>
                                      <p:to x="100000" y="100000"/>
                                    </p:animScale>
                                    <p:animScale>
                                      <p:cBhvr>
                                        <p:cTn id="26" dur="26">
                                          <p:stCondLst>
                                            <p:cond delay="1312"/>
                                          </p:stCondLst>
                                        </p:cTn>
                                        <p:tgtEl>
                                          <p:spTgt spid="23">
                                            <p:txEl>
                                              <p:pRg st="0" end="0"/>
                                            </p:txEl>
                                          </p:spTgt>
                                        </p:tgtEl>
                                      </p:cBhvr>
                                      <p:to x="100000" y="80000"/>
                                    </p:animScale>
                                    <p:animScale>
                                      <p:cBhvr>
                                        <p:cTn id="27" dur="166" decel="50000">
                                          <p:stCondLst>
                                            <p:cond delay="1338"/>
                                          </p:stCondLst>
                                        </p:cTn>
                                        <p:tgtEl>
                                          <p:spTgt spid="23">
                                            <p:txEl>
                                              <p:pRg st="0" end="0"/>
                                            </p:txEl>
                                          </p:spTgt>
                                        </p:tgtEl>
                                      </p:cBhvr>
                                      <p:to x="100000" y="100000"/>
                                    </p:animScale>
                                    <p:animScale>
                                      <p:cBhvr>
                                        <p:cTn id="28" dur="26">
                                          <p:stCondLst>
                                            <p:cond delay="1642"/>
                                          </p:stCondLst>
                                        </p:cTn>
                                        <p:tgtEl>
                                          <p:spTgt spid="23">
                                            <p:txEl>
                                              <p:pRg st="0" end="0"/>
                                            </p:txEl>
                                          </p:spTgt>
                                        </p:tgtEl>
                                      </p:cBhvr>
                                      <p:to x="100000" y="90000"/>
                                    </p:animScale>
                                    <p:animScale>
                                      <p:cBhvr>
                                        <p:cTn id="29" dur="166" decel="50000">
                                          <p:stCondLst>
                                            <p:cond delay="1668"/>
                                          </p:stCondLst>
                                        </p:cTn>
                                        <p:tgtEl>
                                          <p:spTgt spid="23">
                                            <p:txEl>
                                              <p:pRg st="0" end="0"/>
                                            </p:txEl>
                                          </p:spTgt>
                                        </p:tgtEl>
                                      </p:cBhvr>
                                      <p:to x="100000" y="100000"/>
                                    </p:animScale>
                                    <p:animScale>
                                      <p:cBhvr>
                                        <p:cTn id="30" dur="26">
                                          <p:stCondLst>
                                            <p:cond delay="1808"/>
                                          </p:stCondLst>
                                        </p:cTn>
                                        <p:tgtEl>
                                          <p:spTgt spid="23">
                                            <p:txEl>
                                              <p:pRg st="0" end="0"/>
                                            </p:txEl>
                                          </p:spTgt>
                                        </p:tgtEl>
                                      </p:cBhvr>
                                      <p:to x="100000" y="95000"/>
                                    </p:animScale>
                                    <p:animScale>
                                      <p:cBhvr>
                                        <p:cTn id="31" dur="166" decel="50000">
                                          <p:stCondLst>
                                            <p:cond delay="1834"/>
                                          </p:stCondLst>
                                        </p:cTn>
                                        <p:tgtEl>
                                          <p:spTgt spid="23">
                                            <p:txEl>
                                              <p:pRg st="0" end="0"/>
                                            </p:txEl>
                                          </p:spTgt>
                                        </p:tgtEl>
                                      </p:cBhvr>
                                      <p:to x="100000" y="100000"/>
                                    </p:animScale>
                                  </p:childTnLst>
                                </p:cTn>
                              </p:par>
                            </p:childTnLst>
                          </p:cTn>
                        </p:par>
                        <p:par>
                          <p:cTn id="32" fill="hold">
                            <p:stCondLst>
                              <p:cond delay="5000"/>
                            </p:stCondLst>
                            <p:childTnLst>
                              <p:par>
                                <p:cTn id="33" presetID="26" presetClass="entr" presetSubtype="0" fill="hold" nodeType="after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Effect transition="in" filter="wipe(down)">
                                      <p:cBhvr>
                                        <p:cTn id="35" dur="580">
                                          <p:stCondLst>
                                            <p:cond delay="0"/>
                                          </p:stCondLst>
                                        </p:cTn>
                                        <p:tgtEl>
                                          <p:spTgt spid="25">
                                            <p:txEl>
                                              <p:pRg st="0" end="0"/>
                                            </p:txEl>
                                          </p:spTgt>
                                        </p:tgtEl>
                                      </p:cBhvr>
                                    </p:animEffect>
                                    <p:anim calcmode="lin" valueType="num">
                                      <p:cBhvr>
                                        <p:cTn id="36" dur="1822" tmFilter="0,0; 0.14,0.36; 0.43,0.73; 0.71,0.91; 1.0,1.0">
                                          <p:stCondLst>
                                            <p:cond delay="0"/>
                                          </p:stCondLst>
                                        </p:cTn>
                                        <p:tgtEl>
                                          <p:spTgt spid="25">
                                            <p:txEl>
                                              <p:pRg st="0" end="0"/>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5">
                                            <p:txEl>
                                              <p:pRg st="0" end="0"/>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5">
                                            <p:txEl>
                                              <p:pRg st="0" end="0"/>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5">
                                            <p:txEl>
                                              <p:pRg st="0" end="0"/>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5">
                                            <p:txEl>
                                              <p:pRg st="0" end="0"/>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25">
                                            <p:txEl>
                                              <p:pRg st="0" end="0"/>
                                            </p:txEl>
                                          </p:spTgt>
                                        </p:tgtEl>
                                      </p:cBhvr>
                                      <p:to x="100000" y="60000"/>
                                    </p:animScale>
                                    <p:animScale>
                                      <p:cBhvr>
                                        <p:cTn id="42" dur="166" decel="50000">
                                          <p:stCondLst>
                                            <p:cond delay="676"/>
                                          </p:stCondLst>
                                        </p:cTn>
                                        <p:tgtEl>
                                          <p:spTgt spid="25">
                                            <p:txEl>
                                              <p:pRg st="0" end="0"/>
                                            </p:txEl>
                                          </p:spTgt>
                                        </p:tgtEl>
                                      </p:cBhvr>
                                      <p:to x="100000" y="100000"/>
                                    </p:animScale>
                                    <p:animScale>
                                      <p:cBhvr>
                                        <p:cTn id="43" dur="26">
                                          <p:stCondLst>
                                            <p:cond delay="1312"/>
                                          </p:stCondLst>
                                        </p:cTn>
                                        <p:tgtEl>
                                          <p:spTgt spid="25">
                                            <p:txEl>
                                              <p:pRg st="0" end="0"/>
                                            </p:txEl>
                                          </p:spTgt>
                                        </p:tgtEl>
                                      </p:cBhvr>
                                      <p:to x="100000" y="80000"/>
                                    </p:animScale>
                                    <p:animScale>
                                      <p:cBhvr>
                                        <p:cTn id="44" dur="166" decel="50000">
                                          <p:stCondLst>
                                            <p:cond delay="1338"/>
                                          </p:stCondLst>
                                        </p:cTn>
                                        <p:tgtEl>
                                          <p:spTgt spid="25">
                                            <p:txEl>
                                              <p:pRg st="0" end="0"/>
                                            </p:txEl>
                                          </p:spTgt>
                                        </p:tgtEl>
                                      </p:cBhvr>
                                      <p:to x="100000" y="100000"/>
                                    </p:animScale>
                                    <p:animScale>
                                      <p:cBhvr>
                                        <p:cTn id="45" dur="26">
                                          <p:stCondLst>
                                            <p:cond delay="1642"/>
                                          </p:stCondLst>
                                        </p:cTn>
                                        <p:tgtEl>
                                          <p:spTgt spid="25">
                                            <p:txEl>
                                              <p:pRg st="0" end="0"/>
                                            </p:txEl>
                                          </p:spTgt>
                                        </p:tgtEl>
                                      </p:cBhvr>
                                      <p:to x="100000" y="90000"/>
                                    </p:animScale>
                                    <p:animScale>
                                      <p:cBhvr>
                                        <p:cTn id="46" dur="166" decel="50000">
                                          <p:stCondLst>
                                            <p:cond delay="1668"/>
                                          </p:stCondLst>
                                        </p:cTn>
                                        <p:tgtEl>
                                          <p:spTgt spid="25">
                                            <p:txEl>
                                              <p:pRg st="0" end="0"/>
                                            </p:txEl>
                                          </p:spTgt>
                                        </p:tgtEl>
                                      </p:cBhvr>
                                      <p:to x="100000" y="100000"/>
                                    </p:animScale>
                                    <p:animScale>
                                      <p:cBhvr>
                                        <p:cTn id="47" dur="26">
                                          <p:stCondLst>
                                            <p:cond delay="1808"/>
                                          </p:stCondLst>
                                        </p:cTn>
                                        <p:tgtEl>
                                          <p:spTgt spid="25">
                                            <p:txEl>
                                              <p:pRg st="0" end="0"/>
                                            </p:txEl>
                                          </p:spTgt>
                                        </p:tgtEl>
                                      </p:cBhvr>
                                      <p:to x="100000" y="95000"/>
                                    </p:animScale>
                                    <p:animScale>
                                      <p:cBhvr>
                                        <p:cTn id="48" dur="166" decel="50000">
                                          <p:stCondLst>
                                            <p:cond delay="1834"/>
                                          </p:stCondLst>
                                        </p:cTn>
                                        <p:tgtEl>
                                          <p:spTgt spid="25">
                                            <p:txEl>
                                              <p:pRg st="0" end="0"/>
                                            </p:txEl>
                                          </p:spTgt>
                                        </p:tgtEl>
                                      </p:cBhvr>
                                      <p:to x="100000" y="100000"/>
                                    </p:animScale>
                                  </p:childTnLst>
                                </p:cTn>
                              </p:par>
                            </p:childTnLst>
                          </p:cTn>
                        </p:par>
                        <p:par>
                          <p:cTn id="49" fill="hold">
                            <p:stCondLst>
                              <p:cond delay="7000"/>
                            </p:stCondLst>
                            <p:childTnLst>
                              <p:par>
                                <p:cTn id="50" presetID="26" presetClass="entr" presetSubtype="0" fill="hold" nodeType="after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wipe(down)">
                                      <p:cBhvr>
                                        <p:cTn id="52" dur="580">
                                          <p:stCondLst>
                                            <p:cond delay="0"/>
                                          </p:stCondLst>
                                        </p:cTn>
                                        <p:tgtEl>
                                          <p:spTgt spid="27">
                                            <p:txEl>
                                              <p:pRg st="0" end="0"/>
                                            </p:txEl>
                                          </p:spTgt>
                                        </p:tgtEl>
                                      </p:cBhvr>
                                    </p:animEffect>
                                    <p:anim calcmode="lin" valueType="num">
                                      <p:cBhvr>
                                        <p:cTn id="53" dur="1822" tmFilter="0,0; 0.14,0.36; 0.43,0.73; 0.71,0.91; 1.0,1.0">
                                          <p:stCondLst>
                                            <p:cond delay="0"/>
                                          </p:stCondLst>
                                        </p:cTn>
                                        <p:tgtEl>
                                          <p:spTgt spid="27">
                                            <p:txEl>
                                              <p:pRg st="0" end="0"/>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27">
                                            <p:txEl>
                                              <p:pRg st="0" end="0"/>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27">
                                            <p:txEl>
                                              <p:pRg st="0" end="0"/>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27">
                                            <p:txEl>
                                              <p:pRg st="0" end="0"/>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27">
                                            <p:txEl>
                                              <p:pRg st="0" end="0"/>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27">
                                            <p:txEl>
                                              <p:pRg st="0" end="0"/>
                                            </p:txEl>
                                          </p:spTgt>
                                        </p:tgtEl>
                                      </p:cBhvr>
                                      <p:to x="100000" y="60000"/>
                                    </p:animScale>
                                    <p:animScale>
                                      <p:cBhvr>
                                        <p:cTn id="59" dur="166" decel="50000">
                                          <p:stCondLst>
                                            <p:cond delay="676"/>
                                          </p:stCondLst>
                                        </p:cTn>
                                        <p:tgtEl>
                                          <p:spTgt spid="27">
                                            <p:txEl>
                                              <p:pRg st="0" end="0"/>
                                            </p:txEl>
                                          </p:spTgt>
                                        </p:tgtEl>
                                      </p:cBhvr>
                                      <p:to x="100000" y="100000"/>
                                    </p:animScale>
                                    <p:animScale>
                                      <p:cBhvr>
                                        <p:cTn id="60" dur="26">
                                          <p:stCondLst>
                                            <p:cond delay="1312"/>
                                          </p:stCondLst>
                                        </p:cTn>
                                        <p:tgtEl>
                                          <p:spTgt spid="27">
                                            <p:txEl>
                                              <p:pRg st="0" end="0"/>
                                            </p:txEl>
                                          </p:spTgt>
                                        </p:tgtEl>
                                      </p:cBhvr>
                                      <p:to x="100000" y="80000"/>
                                    </p:animScale>
                                    <p:animScale>
                                      <p:cBhvr>
                                        <p:cTn id="61" dur="166" decel="50000">
                                          <p:stCondLst>
                                            <p:cond delay="1338"/>
                                          </p:stCondLst>
                                        </p:cTn>
                                        <p:tgtEl>
                                          <p:spTgt spid="27">
                                            <p:txEl>
                                              <p:pRg st="0" end="0"/>
                                            </p:txEl>
                                          </p:spTgt>
                                        </p:tgtEl>
                                      </p:cBhvr>
                                      <p:to x="100000" y="100000"/>
                                    </p:animScale>
                                    <p:animScale>
                                      <p:cBhvr>
                                        <p:cTn id="62" dur="26">
                                          <p:stCondLst>
                                            <p:cond delay="1642"/>
                                          </p:stCondLst>
                                        </p:cTn>
                                        <p:tgtEl>
                                          <p:spTgt spid="27">
                                            <p:txEl>
                                              <p:pRg st="0" end="0"/>
                                            </p:txEl>
                                          </p:spTgt>
                                        </p:tgtEl>
                                      </p:cBhvr>
                                      <p:to x="100000" y="90000"/>
                                    </p:animScale>
                                    <p:animScale>
                                      <p:cBhvr>
                                        <p:cTn id="63" dur="166" decel="50000">
                                          <p:stCondLst>
                                            <p:cond delay="1668"/>
                                          </p:stCondLst>
                                        </p:cTn>
                                        <p:tgtEl>
                                          <p:spTgt spid="27">
                                            <p:txEl>
                                              <p:pRg st="0" end="0"/>
                                            </p:txEl>
                                          </p:spTgt>
                                        </p:tgtEl>
                                      </p:cBhvr>
                                      <p:to x="100000" y="100000"/>
                                    </p:animScale>
                                    <p:animScale>
                                      <p:cBhvr>
                                        <p:cTn id="64" dur="26">
                                          <p:stCondLst>
                                            <p:cond delay="1808"/>
                                          </p:stCondLst>
                                        </p:cTn>
                                        <p:tgtEl>
                                          <p:spTgt spid="27">
                                            <p:txEl>
                                              <p:pRg st="0" end="0"/>
                                            </p:txEl>
                                          </p:spTgt>
                                        </p:tgtEl>
                                      </p:cBhvr>
                                      <p:to x="100000" y="95000"/>
                                    </p:animScale>
                                    <p:animScale>
                                      <p:cBhvr>
                                        <p:cTn id="65" dur="166" decel="50000">
                                          <p:stCondLst>
                                            <p:cond delay="1834"/>
                                          </p:stCondLst>
                                        </p:cTn>
                                        <p:tgtEl>
                                          <p:spTgt spid="27">
                                            <p:txEl>
                                              <p:pRg st="0" end="0"/>
                                            </p:txEl>
                                          </p:spTgt>
                                        </p:tgtEl>
                                      </p:cBhvr>
                                      <p:to x="100000" y="100000"/>
                                    </p:animScale>
                                  </p:childTnLst>
                                </p:cTn>
                              </p:par>
                            </p:childTnLst>
                          </p:cTn>
                        </p:par>
                        <p:par>
                          <p:cTn id="66" fill="hold">
                            <p:stCondLst>
                              <p:cond delay="9000"/>
                            </p:stCondLst>
                            <p:childTnLst>
                              <p:par>
                                <p:cTn id="67" presetID="26" presetClass="entr" presetSubtype="0" fill="hold" nodeType="afterEffect">
                                  <p:stCondLst>
                                    <p:cond delay="0"/>
                                  </p:stCondLst>
                                  <p:childTnLst>
                                    <p:set>
                                      <p:cBhvr>
                                        <p:cTn id="68" dur="1" fill="hold">
                                          <p:stCondLst>
                                            <p:cond delay="0"/>
                                          </p:stCondLst>
                                        </p:cTn>
                                        <p:tgtEl>
                                          <p:spTgt spid="26">
                                            <p:txEl>
                                              <p:pRg st="0" end="0"/>
                                            </p:txEl>
                                          </p:spTgt>
                                        </p:tgtEl>
                                        <p:attrNameLst>
                                          <p:attrName>style.visibility</p:attrName>
                                        </p:attrNameLst>
                                      </p:cBhvr>
                                      <p:to>
                                        <p:strVal val="visible"/>
                                      </p:to>
                                    </p:set>
                                    <p:animEffect transition="in" filter="wipe(down)">
                                      <p:cBhvr>
                                        <p:cTn id="69" dur="580">
                                          <p:stCondLst>
                                            <p:cond delay="0"/>
                                          </p:stCondLst>
                                        </p:cTn>
                                        <p:tgtEl>
                                          <p:spTgt spid="26">
                                            <p:txEl>
                                              <p:pRg st="0" end="0"/>
                                            </p:txEl>
                                          </p:spTgt>
                                        </p:tgtEl>
                                      </p:cBhvr>
                                    </p:animEffect>
                                    <p:anim calcmode="lin" valueType="num">
                                      <p:cBhvr>
                                        <p:cTn id="70" dur="1822" tmFilter="0,0; 0.14,0.36; 0.43,0.73; 0.71,0.91; 1.0,1.0">
                                          <p:stCondLst>
                                            <p:cond delay="0"/>
                                          </p:stCondLst>
                                        </p:cTn>
                                        <p:tgtEl>
                                          <p:spTgt spid="26">
                                            <p:txEl>
                                              <p:pRg st="0" end="0"/>
                                            </p:txEl>
                                          </p:spTgt>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6">
                                            <p:txEl>
                                              <p:pRg st="0" end="0"/>
                                            </p:txEl>
                                          </p:spTgt>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6">
                                            <p:txEl>
                                              <p:pRg st="0" end="0"/>
                                            </p:txEl>
                                          </p:spTgt>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6">
                                            <p:txEl>
                                              <p:pRg st="0" end="0"/>
                                            </p:txEl>
                                          </p:spTgt>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6">
                                            <p:txEl>
                                              <p:pRg st="0" end="0"/>
                                            </p:txEl>
                                          </p:spTgt>
                                        </p:tgtEl>
                                        <p:attrNameLst>
                                          <p:attrName>ppt_y</p:attrName>
                                        </p:attrNameLst>
                                      </p:cBhvr>
                                      <p:tavLst>
                                        <p:tav tm="0" fmla="#ppt_y-sin(pi*$)/81">
                                          <p:val>
                                            <p:fltVal val="0"/>
                                          </p:val>
                                        </p:tav>
                                        <p:tav tm="100000">
                                          <p:val>
                                            <p:fltVal val="1"/>
                                          </p:val>
                                        </p:tav>
                                      </p:tavLst>
                                    </p:anim>
                                    <p:animScale>
                                      <p:cBhvr>
                                        <p:cTn id="75" dur="26">
                                          <p:stCondLst>
                                            <p:cond delay="650"/>
                                          </p:stCondLst>
                                        </p:cTn>
                                        <p:tgtEl>
                                          <p:spTgt spid="26">
                                            <p:txEl>
                                              <p:pRg st="0" end="0"/>
                                            </p:txEl>
                                          </p:spTgt>
                                        </p:tgtEl>
                                      </p:cBhvr>
                                      <p:to x="100000" y="60000"/>
                                    </p:animScale>
                                    <p:animScale>
                                      <p:cBhvr>
                                        <p:cTn id="76" dur="166" decel="50000">
                                          <p:stCondLst>
                                            <p:cond delay="676"/>
                                          </p:stCondLst>
                                        </p:cTn>
                                        <p:tgtEl>
                                          <p:spTgt spid="26">
                                            <p:txEl>
                                              <p:pRg st="0" end="0"/>
                                            </p:txEl>
                                          </p:spTgt>
                                        </p:tgtEl>
                                      </p:cBhvr>
                                      <p:to x="100000" y="100000"/>
                                    </p:animScale>
                                    <p:animScale>
                                      <p:cBhvr>
                                        <p:cTn id="77" dur="26">
                                          <p:stCondLst>
                                            <p:cond delay="1312"/>
                                          </p:stCondLst>
                                        </p:cTn>
                                        <p:tgtEl>
                                          <p:spTgt spid="26">
                                            <p:txEl>
                                              <p:pRg st="0" end="0"/>
                                            </p:txEl>
                                          </p:spTgt>
                                        </p:tgtEl>
                                      </p:cBhvr>
                                      <p:to x="100000" y="80000"/>
                                    </p:animScale>
                                    <p:animScale>
                                      <p:cBhvr>
                                        <p:cTn id="78" dur="166" decel="50000">
                                          <p:stCondLst>
                                            <p:cond delay="1338"/>
                                          </p:stCondLst>
                                        </p:cTn>
                                        <p:tgtEl>
                                          <p:spTgt spid="26">
                                            <p:txEl>
                                              <p:pRg st="0" end="0"/>
                                            </p:txEl>
                                          </p:spTgt>
                                        </p:tgtEl>
                                      </p:cBhvr>
                                      <p:to x="100000" y="100000"/>
                                    </p:animScale>
                                    <p:animScale>
                                      <p:cBhvr>
                                        <p:cTn id="79" dur="26">
                                          <p:stCondLst>
                                            <p:cond delay="1642"/>
                                          </p:stCondLst>
                                        </p:cTn>
                                        <p:tgtEl>
                                          <p:spTgt spid="26">
                                            <p:txEl>
                                              <p:pRg st="0" end="0"/>
                                            </p:txEl>
                                          </p:spTgt>
                                        </p:tgtEl>
                                      </p:cBhvr>
                                      <p:to x="100000" y="90000"/>
                                    </p:animScale>
                                    <p:animScale>
                                      <p:cBhvr>
                                        <p:cTn id="80" dur="166" decel="50000">
                                          <p:stCondLst>
                                            <p:cond delay="1668"/>
                                          </p:stCondLst>
                                        </p:cTn>
                                        <p:tgtEl>
                                          <p:spTgt spid="26">
                                            <p:txEl>
                                              <p:pRg st="0" end="0"/>
                                            </p:txEl>
                                          </p:spTgt>
                                        </p:tgtEl>
                                      </p:cBhvr>
                                      <p:to x="100000" y="100000"/>
                                    </p:animScale>
                                    <p:animScale>
                                      <p:cBhvr>
                                        <p:cTn id="81" dur="26">
                                          <p:stCondLst>
                                            <p:cond delay="1808"/>
                                          </p:stCondLst>
                                        </p:cTn>
                                        <p:tgtEl>
                                          <p:spTgt spid="26">
                                            <p:txEl>
                                              <p:pRg st="0" end="0"/>
                                            </p:txEl>
                                          </p:spTgt>
                                        </p:tgtEl>
                                      </p:cBhvr>
                                      <p:to x="100000" y="95000"/>
                                    </p:animScale>
                                    <p:animScale>
                                      <p:cBhvr>
                                        <p:cTn id="82" dur="166" decel="50000">
                                          <p:stCondLst>
                                            <p:cond delay="1834"/>
                                          </p:stCondLst>
                                        </p:cTn>
                                        <p:tgtEl>
                                          <p:spTgt spid="26">
                                            <p:txEl>
                                              <p:pRg st="0" end="0"/>
                                            </p:txEl>
                                          </p:spTgt>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ppt_x"/>
                                          </p:val>
                                        </p:tav>
                                        <p:tav tm="100000">
                                          <p:val>
                                            <p:strVal val="#ppt_x"/>
                                          </p:val>
                                        </p:tav>
                                      </p:tavLst>
                                    </p:anim>
                                    <p:anim calcmode="lin" valueType="num">
                                      <p:cBhvr additive="base">
                                        <p:cTn id="92" dur="500" fill="hold"/>
                                        <p:tgtEl>
                                          <p:spTgt spid="17"/>
                                        </p:tgtEl>
                                        <p:attrNameLst>
                                          <p:attrName>ppt_y</p:attrName>
                                        </p:attrNameLst>
                                      </p:cBhvr>
                                      <p:tavLst>
                                        <p:tav tm="0">
                                          <p:val>
                                            <p:strVal val="0-#ppt_h/2"/>
                                          </p:val>
                                        </p:tav>
                                        <p:tav tm="100000">
                                          <p:val>
                                            <p:strVal val="#ppt_y"/>
                                          </p:val>
                                        </p:tav>
                                      </p:tavLst>
                                    </p:anim>
                                  </p:childTnLst>
                                </p:cTn>
                              </p:par>
                              <p:par>
                                <p:cTn id="93" presetID="2" presetClass="entr" presetSubtype="1"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additive="base">
                                        <p:cTn id="95" dur="500" fill="hold"/>
                                        <p:tgtEl>
                                          <p:spTgt spid="31"/>
                                        </p:tgtEl>
                                        <p:attrNameLst>
                                          <p:attrName>ppt_x</p:attrName>
                                        </p:attrNameLst>
                                      </p:cBhvr>
                                      <p:tavLst>
                                        <p:tav tm="0">
                                          <p:val>
                                            <p:strVal val="#ppt_x"/>
                                          </p:val>
                                        </p:tav>
                                        <p:tav tm="100000">
                                          <p:val>
                                            <p:strVal val="#ppt_x"/>
                                          </p:val>
                                        </p:tav>
                                      </p:tavLst>
                                    </p:anim>
                                    <p:anim calcmode="lin" valueType="num">
                                      <p:cBhvr additive="base">
                                        <p:cTn id="9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1" presetClass="entr" presetSubtype="1"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heel(1)">
                                      <p:cBhvr>
                                        <p:cTn id="101" dur="2000"/>
                                        <p:tgtEl>
                                          <p:spTgt spid="7"/>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36"/>
                                        </p:tgtEl>
                                        <p:attrNameLst>
                                          <p:attrName>style.visibility</p:attrName>
                                        </p:attrNameLst>
                                      </p:cBhvr>
                                      <p:to>
                                        <p:strVal val="visible"/>
                                      </p:to>
                                    </p:set>
                                    <p:anim calcmode="lin" valueType="num">
                                      <p:cBhvr additive="base">
                                        <p:cTn id="106" dur="500" fill="hold"/>
                                        <p:tgtEl>
                                          <p:spTgt spid="36"/>
                                        </p:tgtEl>
                                        <p:attrNameLst>
                                          <p:attrName>ppt_x</p:attrName>
                                        </p:attrNameLst>
                                      </p:cBhvr>
                                      <p:tavLst>
                                        <p:tav tm="0">
                                          <p:val>
                                            <p:strVal val="#ppt_x"/>
                                          </p:val>
                                        </p:tav>
                                        <p:tav tm="100000">
                                          <p:val>
                                            <p:strVal val="#ppt_x"/>
                                          </p:val>
                                        </p:tav>
                                      </p:tavLst>
                                    </p:anim>
                                    <p:anim calcmode="lin" valueType="num">
                                      <p:cBhvr additive="base">
                                        <p:cTn id="107" dur="500" fill="hold"/>
                                        <p:tgtEl>
                                          <p:spTgt spid="36"/>
                                        </p:tgtEl>
                                        <p:attrNameLst>
                                          <p:attrName>ppt_y</p:attrName>
                                        </p:attrNameLst>
                                      </p:cBhvr>
                                      <p:tavLst>
                                        <p:tav tm="0">
                                          <p:val>
                                            <p:strVal val="1+#ppt_h/2"/>
                                          </p:val>
                                        </p:tav>
                                        <p:tav tm="100000">
                                          <p:val>
                                            <p:strVal val="#ppt_y"/>
                                          </p:val>
                                        </p:tav>
                                      </p:tavLst>
                                    </p:anim>
                                  </p:childTnLst>
                                </p:cTn>
                              </p:par>
                              <p:par>
                                <p:cTn id="108" presetID="2" presetClass="entr" presetSubtype="12" fill="hold" grpId="0" nodeType="withEffect">
                                  <p:stCondLst>
                                    <p:cond delay="0"/>
                                  </p:stCondLst>
                                  <p:childTnLst>
                                    <p:set>
                                      <p:cBhvr>
                                        <p:cTn id="109" dur="1" fill="hold">
                                          <p:stCondLst>
                                            <p:cond delay="0"/>
                                          </p:stCondLst>
                                        </p:cTn>
                                        <p:tgtEl>
                                          <p:spTgt spid="33"/>
                                        </p:tgtEl>
                                        <p:attrNameLst>
                                          <p:attrName>style.visibility</p:attrName>
                                        </p:attrNameLst>
                                      </p:cBhvr>
                                      <p:to>
                                        <p:strVal val="visible"/>
                                      </p:to>
                                    </p:set>
                                    <p:anim calcmode="lin" valueType="num">
                                      <p:cBhvr additive="base">
                                        <p:cTn id="110" dur="500" fill="hold"/>
                                        <p:tgtEl>
                                          <p:spTgt spid="33"/>
                                        </p:tgtEl>
                                        <p:attrNameLst>
                                          <p:attrName>ppt_x</p:attrName>
                                        </p:attrNameLst>
                                      </p:cBhvr>
                                      <p:tavLst>
                                        <p:tav tm="0">
                                          <p:val>
                                            <p:strVal val="0-#ppt_w/2"/>
                                          </p:val>
                                        </p:tav>
                                        <p:tav tm="100000">
                                          <p:val>
                                            <p:strVal val="#ppt_x"/>
                                          </p:val>
                                        </p:tav>
                                      </p:tavLst>
                                    </p:anim>
                                    <p:anim calcmode="lin" valueType="num">
                                      <p:cBhvr additive="base">
                                        <p:cTn id="111" dur="500" fill="hold"/>
                                        <p:tgtEl>
                                          <p:spTgt spid="33"/>
                                        </p:tgtEl>
                                        <p:attrNameLst>
                                          <p:attrName>ppt_y</p:attrName>
                                        </p:attrNameLst>
                                      </p:cBhvr>
                                      <p:tavLst>
                                        <p:tav tm="0">
                                          <p:val>
                                            <p:strVal val="1+#ppt_h/2"/>
                                          </p:val>
                                        </p:tav>
                                        <p:tav tm="100000">
                                          <p:val>
                                            <p:strVal val="#ppt_y"/>
                                          </p:val>
                                        </p:tav>
                                      </p:tavLst>
                                    </p:anim>
                                  </p:childTnLst>
                                </p:cTn>
                              </p:par>
                              <p:par>
                                <p:cTn id="112" presetID="2" presetClass="entr" presetSubtype="9" fill="hold" grpId="0" nodeType="withEffect">
                                  <p:stCondLst>
                                    <p:cond delay="0"/>
                                  </p:stCondLst>
                                  <p:childTnLst>
                                    <p:set>
                                      <p:cBhvr>
                                        <p:cTn id="113" dur="1" fill="hold">
                                          <p:stCondLst>
                                            <p:cond delay="0"/>
                                          </p:stCondLst>
                                        </p:cTn>
                                        <p:tgtEl>
                                          <p:spTgt spid="18"/>
                                        </p:tgtEl>
                                        <p:attrNameLst>
                                          <p:attrName>style.visibility</p:attrName>
                                        </p:attrNameLst>
                                      </p:cBhvr>
                                      <p:to>
                                        <p:strVal val="visible"/>
                                      </p:to>
                                    </p:set>
                                    <p:anim calcmode="lin" valueType="num">
                                      <p:cBhvr additive="base">
                                        <p:cTn id="114" dur="500" fill="hold"/>
                                        <p:tgtEl>
                                          <p:spTgt spid="18"/>
                                        </p:tgtEl>
                                        <p:attrNameLst>
                                          <p:attrName>ppt_x</p:attrName>
                                        </p:attrNameLst>
                                      </p:cBhvr>
                                      <p:tavLst>
                                        <p:tav tm="0">
                                          <p:val>
                                            <p:strVal val="0-#ppt_w/2"/>
                                          </p:val>
                                        </p:tav>
                                        <p:tav tm="100000">
                                          <p:val>
                                            <p:strVal val="#ppt_x"/>
                                          </p:val>
                                        </p:tav>
                                      </p:tavLst>
                                    </p:anim>
                                    <p:anim calcmode="lin" valueType="num">
                                      <p:cBhvr additive="base">
                                        <p:cTn id="115" dur="500" fill="hold"/>
                                        <p:tgtEl>
                                          <p:spTgt spid="18"/>
                                        </p:tgtEl>
                                        <p:attrNameLst>
                                          <p:attrName>ppt_y</p:attrName>
                                        </p:attrNameLst>
                                      </p:cBhvr>
                                      <p:tavLst>
                                        <p:tav tm="0">
                                          <p:val>
                                            <p:strVal val="0-#ppt_h/2"/>
                                          </p:val>
                                        </p:tav>
                                        <p:tav tm="100000">
                                          <p:val>
                                            <p:strVal val="#ppt_y"/>
                                          </p:val>
                                        </p:tav>
                                      </p:tavLst>
                                    </p:anim>
                                  </p:childTnLst>
                                </p:cTn>
                              </p:par>
                              <p:par>
                                <p:cTn id="116" presetID="2" presetClass="entr" presetSubtype="3" fill="hold" nodeType="withEffect">
                                  <p:stCondLst>
                                    <p:cond delay="0"/>
                                  </p:stCondLst>
                                  <p:childTnLst>
                                    <p:set>
                                      <p:cBhvr>
                                        <p:cTn id="117" dur="1" fill="hold">
                                          <p:stCondLst>
                                            <p:cond delay="0"/>
                                          </p:stCondLst>
                                        </p:cTn>
                                        <p:tgtEl>
                                          <p:spTgt spid="38">
                                            <p:txEl>
                                              <p:pRg st="0" end="0"/>
                                            </p:txEl>
                                          </p:spTgt>
                                        </p:tgtEl>
                                        <p:attrNameLst>
                                          <p:attrName>style.visibility</p:attrName>
                                        </p:attrNameLst>
                                      </p:cBhvr>
                                      <p:to>
                                        <p:strVal val="visible"/>
                                      </p:to>
                                    </p:set>
                                    <p:anim calcmode="lin" valueType="num">
                                      <p:cBhvr additive="base">
                                        <p:cTn id="118"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19" dur="500" fill="hold"/>
                                        <p:tgtEl>
                                          <p:spTgt spid="38">
                                            <p:txEl>
                                              <p:pRg st="0" end="0"/>
                                            </p:txEl>
                                          </p:spTgt>
                                        </p:tgtEl>
                                        <p:attrNameLst>
                                          <p:attrName>ppt_y</p:attrName>
                                        </p:attrNameLst>
                                      </p:cBhvr>
                                      <p:tavLst>
                                        <p:tav tm="0">
                                          <p:val>
                                            <p:strVal val="0-#ppt_h/2"/>
                                          </p:val>
                                        </p:tav>
                                        <p:tav tm="100000">
                                          <p:val>
                                            <p:strVal val="#ppt_y"/>
                                          </p:val>
                                        </p:tav>
                                      </p:tavLst>
                                    </p:anim>
                                  </p:childTnLst>
                                </p:cTn>
                              </p:par>
                              <p:par>
                                <p:cTn id="120" presetID="2" presetClass="entr" presetSubtype="6" fill="hold" grpId="0" nodeType="withEffect">
                                  <p:stCondLst>
                                    <p:cond delay="0"/>
                                  </p:stCondLst>
                                  <p:childTnLst>
                                    <p:set>
                                      <p:cBhvr>
                                        <p:cTn id="121" dur="1" fill="hold">
                                          <p:stCondLst>
                                            <p:cond delay="0"/>
                                          </p:stCondLst>
                                        </p:cTn>
                                        <p:tgtEl>
                                          <p:spTgt spid="41"/>
                                        </p:tgtEl>
                                        <p:attrNameLst>
                                          <p:attrName>style.visibility</p:attrName>
                                        </p:attrNameLst>
                                      </p:cBhvr>
                                      <p:to>
                                        <p:strVal val="visible"/>
                                      </p:to>
                                    </p:set>
                                    <p:anim calcmode="lin" valueType="num">
                                      <p:cBhvr additive="base">
                                        <p:cTn id="122" dur="500" fill="hold"/>
                                        <p:tgtEl>
                                          <p:spTgt spid="41"/>
                                        </p:tgtEl>
                                        <p:attrNameLst>
                                          <p:attrName>ppt_x</p:attrName>
                                        </p:attrNameLst>
                                      </p:cBhvr>
                                      <p:tavLst>
                                        <p:tav tm="0">
                                          <p:val>
                                            <p:strVal val="1+#ppt_w/2"/>
                                          </p:val>
                                        </p:tav>
                                        <p:tav tm="100000">
                                          <p:val>
                                            <p:strVal val="#ppt_x"/>
                                          </p:val>
                                        </p:tav>
                                      </p:tavLst>
                                    </p:anim>
                                    <p:anim calcmode="lin" valueType="num">
                                      <p:cBhvr additive="base">
                                        <p:cTn id="123" dur="500" fill="hold"/>
                                        <p:tgtEl>
                                          <p:spTgt spid="41"/>
                                        </p:tgtEl>
                                        <p:attrNameLst>
                                          <p:attrName>ppt_y</p:attrName>
                                        </p:attrNameLst>
                                      </p:cBhvr>
                                      <p:tavLst>
                                        <p:tav tm="0">
                                          <p:val>
                                            <p:strVal val="1+#ppt_h/2"/>
                                          </p:val>
                                        </p:tav>
                                        <p:tav tm="100000">
                                          <p:val>
                                            <p:strVal val="#ppt_y"/>
                                          </p:val>
                                        </p:tav>
                                      </p:tavLst>
                                    </p:anim>
                                  </p:childTnLst>
                                </p:cTn>
                              </p:par>
                              <p:par>
                                <p:cTn id="124" presetID="2" presetClass="entr" presetSubtype="12" fill="hold" grpId="0" nodeType="withEffect">
                                  <p:stCondLst>
                                    <p:cond delay="0"/>
                                  </p:stCondLst>
                                  <p:childTnLst>
                                    <p:set>
                                      <p:cBhvr>
                                        <p:cTn id="125" dur="1" fill="hold">
                                          <p:stCondLst>
                                            <p:cond delay="0"/>
                                          </p:stCondLst>
                                        </p:cTn>
                                        <p:tgtEl>
                                          <p:spTgt spid="42"/>
                                        </p:tgtEl>
                                        <p:attrNameLst>
                                          <p:attrName>style.visibility</p:attrName>
                                        </p:attrNameLst>
                                      </p:cBhvr>
                                      <p:to>
                                        <p:strVal val="visible"/>
                                      </p:to>
                                    </p:set>
                                    <p:anim calcmode="lin" valueType="num">
                                      <p:cBhvr additive="base">
                                        <p:cTn id="126" dur="500" fill="hold"/>
                                        <p:tgtEl>
                                          <p:spTgt spid="42"/>
                                        </p:tgtEl>
                                        <p:attrNameLst>
                                          <p:attrName>ppt_x</p:attrName>
                                        </p:attrNameLst>
                                      </p:cBhvr>
                                      <p:tavLst>
                                        <p:tav tm="0">
                                          <p:val>
                                            <p:strVal val="0-#ppt_w/2"/>
                                          </p:val>
                                        </p:tav>
                                        <p:tav tm="100000">
                                          <p:val>
                                            <p:strVal val="#ppt_x"/>
                                          </p:val>
                                        </p:tav>
                                      </p:tavLst>
                                    </p:anim>
                                    <p:anim calcmode="lin" valueType="num">
                                      <p:cBhvr additive="base">
                                        <p:cTn id="127" dur="500" fill="hold"/>
                                        <p:tgtEl>
                                          <p:spTgt spid="42"/>
                                        </p:tgtEl>
                                        <p:attrNameLst>
                                          <p:attrName>ppt_y</p:attrName>
                                        </p:attrNameLst>
                                      </p:cBhvr>
                                      <p:tavLst>
                                        <p:tav tm="0">
                                          <p:val>
                                            <p:strVal val="1+#ppt_h/2"/>
                                          </p:val>
                                        </p:tav>
                                        <p:tav tm="100000">
                                          <p:val>
                                            <p:strVal val="#ppt_y"/>
                                          </p:val>
                                        </p:tav>
                                      </p:tavLst>
                                    </p:anim>
                                  </p:childTnLst>
                                </p:cTn>
                              </p:par>
                              <p:par>
                                <p:cTn id="128" presetID="2" presetClass="entr" presetSubtype="8" fill="hold" grpId="0" nodeType="withEffect">
                                  <p:stCondLst>
                                    <p:cond delay="0"/>
                                  </p:stCondLst>
                                  <p:childTnLst>
                                    <p:set>
                                      <p:cBhvr>
                                        <p:cTn id="129" dur="1" fill="hold">
                                          <p:stCondLst>
                                            <p:cond delay="0"/>
                                          </p:stCondLst>
                                        </p:cTn>
                                        <p:tgtEl>
                                          <p:spTgt spid="29"/>
                                        </p:tgtEl>
                                        <p:attrNameLst>
                                          <p:attrName>style.visibility</p:attrName>
                                        </p:attrNameLst>
                                      </p:cBhvr>
                                      <p:to>
                                        <p:strVal val="visible"/>
                                      </p:to>
                                    </p:set>
                                    <p:anim calcmode="lin" valueType="num">
                                      <p:cBhvr additive="base">
                                        <p:cTn id="130" dur="500" fill="hold"/>
                                        <p:tgtEl>
                                          <p:spTgt spid="29"/>
                                        </p:tgtEl>
                                        <p:attrNameLst>
                                          <p:attrName>ppt_x</p:attrName>
                                        </p:attrNameLst>
                                      </p:cBhvr>
                                      <p:tavLst>
                                        <p:tav tm="0">
                                          <p:val>
                                            <p:strVal val="0-#ppt_w/2"/>
                                          </p:val>
                                        </p:tav>
                                        <p:tav tm="100000">
                                          <p:val>
                                            <p:strVal val="#ppt_x"/>
                                          </p:val>
                                        </p:tav>
                                      </p:tavLst>
                                    </p:anim>
                                    <p:anim calcmode="lin" valueType="num">
                                      <p:cBhvr additive="base">
                                        <p:cTn id="131" dur="500" fill="hold"/>
                                        <p:tgtEl>
                                          <p:spTgt spid="29"/>
                                        </p:tgtEl>
                                        <p:attrNameLst>
                                          <p:attrName>ppt_y</p:attrName>
                                        </p:attrNameLst>
                                      </p:cBhvr>
                                      <p:tavLst>
                                        <p:tav tm="0">
                                          <p:val>
                                            <p:strVal val="#ppt_y"/>
                                          </p:val>
                                        </p:tav>
                                        <p:tav tm="100000">
                                          <p:val>
                                            <p:strVal val="#ppt_y"/>
                                          </p:val>
                                        </p:tav>
                                      </p:tavLst>
                                    </p:anim>
                                  </p:childTnLst>
                                </p:cTn>
                              </p:par>
                              <p:par>
                                <p:cTn id="132" presetID="2" presetClass="entr" presetSubtype="2" fill="hold" grpId="0" nodeType="withEffect">
                                  <p:stCondLst>
                                    <p:cond delay="0"/>
                                  </p:stCondLst>
                                  <p:childTnLst>
                                    <p:set>
                                      <p:cBhvr>
                                        <p:cTn id="133" dur="1" fill="hold">
                                          <p:stCondLst>
                                            <p:cond delay="0"/>
                                          </p:stCondLst>
                                        </p:cTn>
                                        <p:tgtEl>
                                          <p:spTgt spid="30"/>
                                        </p:tgtEl>
                                        <p:attrNameLst>
                                          <p:attrName>style.visibility</p:attrName>
                                        </p:attrNameLst>
                                      </p:cBhvr>
                                      <p:to>
                                        <p:strVal val="visible"/>
                                      </p:to>
                                    </p:set>
                                    <p:anim calcmode="lin" valueType="num">
                                      <p:cBhvr additive="base">
                                        <p:cTn id="134" dur="500" fill="hold"/>
                                        <p:tgtEl>
                                          <p:spTgt spid="30"/>
                                        </p:tgtEl>
                                        <p:attrNameLst>
                                          <p:attrName>ppt_x</p:attrName>
                                        </p:attrNameLst>
                                      </p:cBhvr>
                                      <p:tavLst>
                                        <p:tav tm="0">
                                          <p:val>
                                            <p:strVal val="1+#ppt_w/2"/>
                                          </p:val>
                                        </p:tav>
                                        <p:tav tm="100000">
                                          <p:val>
                                            <p:strVal val="#ppt_x"/>
                                          </p:val>
                                        </p:tav>
                                      </p:tavLst>
                                    </p:anim>
                                    <p:anim calcmode="lin" valueType="num">
                                      <p:cBhvr additive="base">
                                        <p:cTn id="135" dur="500" fill="hold"/>
                                        <p:tgtEl>
                                          <p:spTgt spid="30"/>
                                        </p:tgtEl>
                                        <p:attrNameLst>
                                          <p:attrName>ppt_y</p:attrName>
                                        </p:attrNameLst>
                                      </p:cBhvr>
                                      <p:tavLst>
                                        <p:tav tm="0">
                                          <p:val>
                                            <p:strVal val="#ppt_y"/>
                                          </p:val>
                                        </p:tav>
                                        <p:tav tm="100000">
                                          <p:val>
                                            <p:strVal val="#ppt_y"/>
                                          </p:val>
                                        </p:tav>
                                      </p:tavLst>
                                    </p:anim>
                                  </p:childTnLst>
                                </p:cTn>
                              </p:par>
                              <p:par>
                                <p:cTn id="136" presetID="2" presetClass="entr" presetSubtype="1" fill="hold" grpId="0" nodeType="withEffect">
                                  <p:stCondLst>
                                    <p:cond delay="0"/>
                                  </p:stCondLst>
                                  <p:childTnLst>
                                    <p:set>
                                      <p:cBhvr>
                                        <p:cTn id="137" dur="1" fill="hold">
                                          <p:stCondLst>
                                            <p:cond delay="0"/>
                                          </p:stCondLst>
                                        </p:cTn>
                                        <p:tgtEl>
                                          <p:spTgt spid="35"/>
                                        </p:tgtEl>
                                        <p:attrNameLst>
                                          <p:attrName>style.visibility</p:attrName>
                                        </p:attrNameLst>
                                      </p:cBhvr>
                                      <p:to>
                                        <p:strVal val="visible"/>
                                      </p:to>
                                    </p:set>
                                    <p:anim calcmode="lin" valueType="num">
                                      <p:cBhvr additive="base">
                                        <p:cTn id="138" dur="500" fill="hold"/>
                                        <p:tgtEl>
                                          <p:spTgt spid="35"/>
                                        </p:tgtEl>
                                        <p:attrNameLst>
                                          <p:attrName>ppt_x</p:attrName>
                                        </p:attrNameLst>
                                      </p:cBhvr>
                                      <p:tavLst>
                                        <p:tav tm="0">
                                          <p:val>
                                            <p:strVal val="#ppt_x"/>
                                          </p:val>
                                        </p:tav>
                                        <p:tav tm="100000">
                                          <p:val>
                                            <p:strVal val="#ppt_x"/>
                                          </p:val>
                                        </p:tav>
                                      </p:tavLst>
                                    </p:anim>
                                    <p:anim calcmode="lin" valueType="num">
                                      <p:cBhvr additive="base">
                                        <p:cTn id="139" dur="500" fill="hold"/>
                                        <p:tgtEl>
                                          <p:spTgt spid="35"/>
                                        </p:tgtEl>
                                        <p:attrNameLst>
                                          <p:attrName>ppt_y</p:attrName>
                                        </p:attrNameLst>
                                      </p:cBhvr>
                                      <p:tavLst>
                                        <p:tav tm="0">
                                          <p:val>
                                            <p:strVal val="0-#ppt_h/2"/>
                                          </p:val>
                                        </p:tav>
                                        <p:tav tm="100000">
                                          <p:val>
                                            <p:strVal val="#ppt_y"/>
                                          </p:val>
                                        </p:tav>
                                      </p:tavLst>
                                    </p:anim>
                                  </p:childTnLst>
                                </p:cTn>
                              </p:par>
                              <p:par>
                                <p:cTn id="140" presetID="2" presetClass="entr" presetSubtype="12" fill="hold" grpId="0" nodeType="withEffect">
                                  <p:stCondLst>
                                    <p:cond delay="0"/>
                                  </p:stCondLst>
                                  <p:childTnLst>
                                    <p:set>
                                      <p:cBhvr>
                                        <p:cTn id="141" dur="1" fill="hold">
                                          <p:stCondLst>
                                            <p:cond delay="0"/>
                                          </p:stCondLst>
                                        </p:cTn>
                                        <p:tgtEl>
                                          <p:spTgt spid="37"/>
                                        </p:tgtEl>
                                        <p:attrNameLst>
                                          <p:attrName>style.visibility</p:attrName>
                                        </p:attrNameLst>
                                      </p:cBhvr>
                                      <p:to>
                                        <p:strVal val="visible"/>
                                      </p:to>
                                    </p:set>
                                    <p:anim calcmode="lin" valueType="num">
                                      <p:cBhvr additive="base">
                                        <p:cTn id="142" dur="500" fill="hold"/>
                                        <p:tgtEl>
                                          <p:spTgt spid="37"/>
                                        </p:tgtEl>
                                        <p:attrNameLst>
                                          <p:attrName>ppt_x</p:attrName>
                                        </p:attrNameLst>
                                      </p:cBhvr>
                                      <p:tavLst>
                                        <p:tav tm="0">
                                          <p:val>
                                            <p:strVal val="0-#ppt_w/2"/>
                                          </p:val>
                                        </p:tav>
                                        <p:tav tm="100000">
                                          <p:val>
                                            <p:strVal val="#ppt_x"/>
                                          </p:val>
                                        </p:tav>
                                      </p:tavLst>
                                    </p:anim>
                                    <p:anim calcmode="lin" valueType="num">
                                      <p:cBhvr additive="base">
                                        <p:cTn id="143" dur="500" fill="hold"/>
                                        <p:tgtEl>
                                          <p:spTgt spid="37"/>
                                        </p:tgtEl>
                                        <p:attrNameLst>
                                          <p:attrName>ppt_y</p:attrName>
                                        </p:attrNameLst>
                                      </p:cBhvr>
                                      <p:tavLst>
                                        <p:tav tm="0">
                                          <p:val>
                                            <p:strVal val="1+#ppt_h/2"/>
                                          </p:val>
                                        </p:tav>
                                        <p:tav tm="100000">
                                          <p:val>
                                            <p:strVal val="#ppt_y"/>
                                          </p:val>
                                        </p:tav>
                                      </p:tavLst>
                                    </p:anim>
                                  </p:childTnLst>
                                </p:cTn>
                              </p:par>
                              <p:par>
                                <p:cTn id="144" presetID="2" presetClass="entr" presetSubtype="3" fill="hold" grpId="0" nodeType="withEffect">
                                  <p:stCondLst>
                                    <p:cond delay="0"/>
                                  </p:stCondLst>
                                  <p:childTnLst>
                                    <p:set>
                                      <p:cBhvr>
                                        <p:cTn id="145" dur="1" fill="hold">
                                          <p:stCondLst>
                                            <p:cond delay="0"/>
                                          </p:stCondLst>
                                        </p:cTn>
                                        <p:tgtEl>
                                          <p:spTgt spid="34"/>
                                        </p:tgtEl>
                                        <p:attrNameLst>
                                          <p:attrName>style.visibility</p:attrName>
                                        </p:attrNameLst>
                                      </p:cBhvr>
                                      <p:to>
                                        <p:strVal val="visible"/>
                                      </p:to>
                                    </p:set>
                                    <p:anim calcmode="lin" valueType="num">
                                      <p:cBhvr additive="base">
                                        <p:cTn id="146" dur="500" fill="hold"/>
                                        <p:tgtEl>
                                          <p:spTgt spid="34"/>
                                        </p:tgtEl>
                                        <p:attrNameLst>
                                          <p:attrName>ppt_x</p:attrName>
                                        </p:attrNameLst>
                                      </p:cBhvr>
                                      <p:tavLst>
                                        <p:tav tm="0">
                                          <p:val>
                                            <p:strVal val="1+#ppt_w/2"/>
                                          </p:val>
                                        </p:tav>
                                        <p:tav tm="100000">
                                          <p:val>
                                            <p:strVal val="#ppt_x"/>
                                          </p:val>
                                        </p:tav>
                                      </p:tavLst>
                                    </p:anim>
                                    <p:anim calcmode="lin" valueType="num">
                                      <p:cBhvr additive="base">
                                        <p:cTn id="147" dur="500" fill="hold"/>
                                        <p:tgtEl>
                                          <p:spTgt spid="34"/>
                                        </p:tgtEl>
                                        <p:attrNameLst>
                                          <p:attrName>ppt_y</p:attrName>
                                        </p:attrNameLst>
                                      </p:cBhvr>
                                      <p:tavLst>
                                        <p:tav tm="0">
                                          <p:val>
                                            <p:strVal val="0-#ppt_h/2"/>
                                          </p:val>
                                        </p:tav>
                                        <p:tav tm="100000">
                                          <p:val>
                                            <p:strVal val="#ppt_y"/>
                                          </p:val>
                                        </p:tav>
                                      </p:tavLst>
                                    </p:anim>
                                  </p:childTnLst>
                                </p:cTn>
                              </p:par>
                              <p:par>
                                <p:cTn id="148" presetID="2" presetClass="entr" presetSubtype="12" fill="hold" grpId="0" nodeType="withEffect">
                                  <p:stCondLst>
                                    <p:cond delay="0"/>
                                  </p:stCondLst>
                                  <p:childTnLst>
                                    <p:set>
                                      <p:cBhvr>
                                        <p:cTn id="149" dur="1" fill="hold">
                                          <p:stCondLst>
                                            <p:cond delay="0"/>
                                          </p:stCondLst>
                                        </p:cTn>
                                        <p:tgtEl>
                                          <p:spTgt spid="32"/>
                                        </p:tgtEl>
                                        <p:attrNameLst>
                                          <p:attrName>style.visibility</p:attrName>
                                        </p:attrNameLst>
                                      </p:cBhvr>
                                      <p:to>
                                        <p:strVal val="visible"/>
                                      </p:to>
                                    </p:set>
                                    <p:anim calcmode="lin" valueType="num">
                                      <p:cBhvr additive="base">
                                        <p:cTn id="150" dur="500" fill="hold"/>
                                        <p:tgtEl>
                                          <p:spTgt spid="32"/>
                                        </p:tgtEl>
                                        <p:attrNameLst>
                                          <p:attrName>ppt_x</p:attrName>
                                        </p:attrNameLst>
                                      </p:cBhvr>
                                      <p:tavLst>
                                        <p:tav tm="0">
                                          <p:val>
                                            <p:strVal val="0-#ppt_w/2"/>
                                          </p:val>
                                        </p:tav>
                                        <p:tav tm="100000">
                                          <p:val>
                                            <p:strVal val="#ppt_x"/>
                                          </p:val>
                                        </p:tav>
                                      </p:tavLst>
                                    </p:anim>
                                    <p:anim calcmode="lin" valueType="num">
                                      <p:cBhvr additive="base">
                                        <p:cTn id="151" dur="500" fill="hold"/>
                                        <p:tgtEl>
                                          <p:spTgt spid="32"/>
                                        </p:tgtEl>
                                        <p:attrNameLst>
                                          <p:attrName>ppt_y</p:attrName>
                                        </p:attrNameLst>
                                      </p:cBhvr>
                                      <p:tavLst>
                                        <p:tav tm="0">
                                          <p:val>
                                            <p:strVal val="1+#ppt_h/2"/>
                                          </p:val>
                                        </p:tav>
                                        <p:tav tm="100000">
                                          <p:val>
                                            <p:strVal val="#ppt_y"/>
                                          </p:val>
                                        </p:tav>
                                      </p:tavLst>
                                    </p:anim>
                                  </p:childTnLst>
                                </p:cTn>
                              </p:par>
                              <p:par>
                                <p:cTn id="152" presetID="2" presetClass="entr" presetSubtype="3" fill="hold" grpId="0" nodeType="withEffect">
                                  <p:stCondLst>
                                    <p:cond delay="0"/>
                                  </p:stCondLst>
                                  <p:childTnLst>
                                    <p:set>
                                      <p:cBhvr>
                                        <p:cTn id="153" dur="1" fill="hold">
                                          <p:stCondLst>
                                            <p:cond delay="0"/>
                                          </p:stCondLst>
                                        </p:cTn>
                                        <p:tgtEl>
                                          <p:spTgt spid="39"/>
                                        </p:tgtEl>
                                        <p:attrNameLst>
                                          <p:attrName>style.visibility</p:attrName>
                                        </p:attrNameLst>
                                      </p:cBhvr>
                                      <p:to>
                                        <p:strVal val="visible"/>
                                      </p:to>
                                    </p:set>
                                    <p:anim calcmode="lin" valueType="num">
                                      <p:cBhvr additive="base">
                                        <p:cTn id="154" dur="500" fill="hold"/>
                                        <p:tgtEl>
                                          <p:spTgt spid="39"/>
                                        </p:tgtEl>
                                        <p:attrNameLst>
                                          <p:attrName>ppt_x</p:attrName>
                                        </p:attrNameLst>
                                      </p:cBhvr>
                                      <p:tavLst>
                                        <p:tav tm="0">
                                          <p:val>
                                            <p:strVal val="1+#ppt_w/2"/>
                                          </p:val>
                                        </p:tav>
                                        <p:tav tm="100000">
                                          <p:val>
                                            <p:strVal val="#ppt_x"/>
                                          </p:val>
                                        </p:tav>
                                      </p:tavLst>
                                    </p:anim>
                                    <p:anim calcmode="lin" valueType="num">
                                      <p:cBhvr additive="base">
                                        <p:cTn id="155" dur="500" fill="hold"/>
                                        <p:tgtEl>
                                          <p:spTgt spid="39"/>
                                        </p:tgtEl>
                                        <p:attrNameLst>
                                          <p:attrName>ppt_y</p:attrName>
                                        </p:attrNameLst>
                                      </p:cBhvr>
                                      <p:tavLst>
                                        <p:tav tm="0">
                                          <p:val>
                                            <p:strVal val="0-#ppt_h/2"/>
                                          </p:val>
                                        </p:tav>
                                        <p:tav tm="100000">
                                          <p:val>
                                            <p:strVal val="#ppt_y"/>
                                          </p:val>
                                        </p:tav>
                                      </p:tavLst>
                                    </p:anim>
                                  </p:childTnLst>
                                </p:cTn>
                              </p:par>
                              <p:par>
                                <p:cTn id="156" presetID="2" presetClass="entr" presetSubtype="9" fill="hold" grpId="0" nodeType="withEffect">
                                  <p:stCondLst>
                                    <p:cond delay="0"/>
                                  </p:stCondLst>
                                  <p:childTnLst>
                                    <p:set>
                                      <p:cBhvr>
                                        <p:cTn id="157" dur="1" fill="hold">
                                          <p:stCondLst>
                                            <p:cond delay="0"/>
                                          </p:stCondLst>
                                        </p:cTn>
                                        <p:tgtEl>
                                          <p:spTgt spid="40"/>
                                        </p:tgtEl>
                                        <p:attrNameLst>
                                          <p:attrName>style.visibility</p:attrName>
                                        </p:attrNameLst>
                                      </p:cBhvr>
                                      <p:to>
                                        <p:strVal val="visible"/>
                                      </p:to>
                                    </p:set>
                                    <p:anim calcmode="lin" valueType="num">
                                      <p:cBhvr additive="base">
                                        <p:cTn id="158" dur="500" fill="hold"/>
                                        <p:tgtEl>
                                          <p:spTgt spid="40"/>
                                        </p:tgtEl>
                                        <p:attrNameLst>
                                          <p:attrName>ppt_x</p:attrName>
                                        </p:attrNameLst>
                                      </p:cBhvr>
                                      <p:tavLst>
                                        <p:tav tm="0">
                                          <p:val>
                                            <p:strVal val="0-#ppt_w/2"/>
                                          </p:val>
                                        </p:tav>
                                        <p:tav tm="100000">
                                          <p:val>
                                            <p:strVal val="#ppt_x"/>
                                          </p:val>
                                        </p:tav>
                                      </p:tavLst>
                                    </p:anim>
                                    <p:anim calcmode="lin" valueType="num">
                                      <p:cBhvr additive="base">
                                        <p:cTn id="159" dur="500" fill="hold"/>
                                        <p:tgtEl>
                                          <p:spTgt spid="40"/>
                                        </p:tgtEl>
                                        <p:attrNameLst>
                                          <p:attrName>ppt_y</p:attrName>
                                        </p:attrNameLst>
                                      </p:cBhvr>
                                      <p:tavLst>
                                        <p:tav tm="0">
                                          <p:val>
                                            <p:strVal val="0-#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28"/>
                                        </p:tgtEl>
                                        <p:attrNameLst>
                                          <p:attrName>style.visibility</p:attrName>
                                        </p:attrNameLst>
                                      </p:cBhvr>
                                      <p:to>
                                        <p:strVal val="visible"/>
                                      </p:to>
                                    </p:set>
                                    <p:anim calcmode="lin" valueType="num">
                                      <p:cBhvr additive="base">
                                        <p:cTn id="162" dur="500" fill="hold"/>
                                        <p:tgtEl>
                                          <p:spTgt spid="28"/>
                                        </p:tgtEl>
                                        <p:attrNameLst>
                                          <p:attrName>ppt_x</p:attrName>
                                        </p:attrNameLst>
                                      </p:cBhvr>
                                      <p:tavLst>
                                        <p:tav tm="0">
                                          <p:val>
                                            <p:strVal val="#ppt_x"/>
                                          </p:val>
                                        </p:tav>
                                        <p:tav tm="100000">
                                          <p:val>
                                            <p:strVal val="#ppt_x"/>
                                          </p:val>
                                        </p:tav>
                                      </p:tavLst>
                                    </p:anim>
                                    <p:anim calcmode="lin" valueType="num">
                                      <p:cBhvr additive="base">
                                        <p:cTn id="163" dur="500" fill="hold"/>
                                        <p:tgtEl>
                                          <p:spTgt spid="28"/>
                                        </p:tgtEl>
                                        <p:attrNameLst>
                                          <p:attrName>ppt_y</p:attrName>
                                        </p:attrNameLst>
                                      </p:cBhvr>
                                      <p:tavLst>
                                        <p:tav tm="0">
                                          <p:val>
                                            <p:strVal val="1+#ppt_h/2"/>
                                          </p:val>
                                        </p:tav>
                                        <p:tav tm="100000">
                                          <p:val>
                                            <p:strVal val="#ppt_y"/>
                                          </p:val>
                                        </p:tav>
                                      </p:tavLst>
                                    </p:anim>
                                  </p:childTnLst>
                                </p:cTn>
                              </p:par>
                            </p:childTnLst>
                          </p:cTn>
                        </p:par>
                        <p:par>
                          <p:cTn id="164" fill="hold">
                            <p:stCondLst>
                              <p:cond delay="500"/>
                            </p:stCondLst>
                            <p:childTnLst>
                              <p:par>
                                <p:cTn id="165" presetID="45" presetClass="entr" presetSubtype="0" fill="hold" grpId="0" nodeType="afterEffect">
                                  <p:stCondLst>
                                    <p:cond delay="0"/>
                                  </p:stCondLst>
                                  <p:childTnLst>
                                    <p:set>
                                      <p:cBhvr>
                                        <p:cTn id="166" dur="1" fill="hold">
                                          <p:stCondLst>
                                            <p:cond delay="0"/>
                                          </p:stCondLst>
                                        </p:cTn>
                                        <p:tgtEl>
                                          <p:spTgt spid="43"/>
                                        </p:tgtEl>
                                        <p:attrNameLst>
                                          <p:attrName>style.visibility</p:attrName>
                                        </p:attrNameLst>
                                      </p:cBhvr>
                                      <p:to>
                                        <p:strVal val="visible"/>
                                      </p:to>
                                    </p:set>
                                    <p:animEffect transition="in" filter="fade">
                                      <p:cBhvr>
                                        <p:cTn id="167" dur="2000"/>
                                        <p:tgtEl>
                                          <p:spTgt spid="43"/>
                                        </p:tgtEl>
                                      </p:cBhvr>
                                    </p:animEffect>
                                    <p:anim calcmode="lin" valueType="num">
                                      <p:cBhvr>
                                        <p:cTn id="168" dur="2000" fill="hold"/>
                                        <p:tgtEl>
                                          <p:spTgt spid="43"/>
                                        </p:tgtEl>
                                        <p:attrNameLst>
                                          <p:attrName>ppt_w</p:attrName>
                                        </p:attrNameLst>
                                      </p:cBhvr>
                                      <p:tavLst>
                                        <p:tav tm="0" fmla="#ppt_w*sin(2.5*pi*$)">
                                          <p:val>
                                            <p:fltVal val="0"/>
                                          </p:val>
                                        </p:tav>
                                        <p:tav tm="100000">
                                          <p:val>
                                            <p:fltVal val="1"/>
                                          </p:val>
                                        </p:tav>
                                      </p:tavLst>
                                    </p:anim>
                                    <p:anim calcmode="lin" valueType="num">
                                      <p:cBhvr>
                                        <p:cTn id="169" dur="2000" fill="hold"/>
                                        <p:tgtEl>
                                          <p:spTgt spid="43"/>
                                        </p:tgtEl>
                                        <p:attrNameLst>
                                          <p:attrName>ppt_h</p:attrName>
                                        </p:attrNameLst>
                                      </p:cBhvr>
                                      <p:tavLst>
                                        <p:tav tm="0">
                                          <p:val>
                                            <p:strVal val="#ppt_h"/>
                                          </p:val>
                                        </p:tav>
                                        <p:tav tm="100000">
                                          <p:val>
                                            <p:strVal val="#ppt_h"/>
                                          </p:val>
                                        </p:tav>
                                      </p:tavLst>
                                    </p:anim>
                                  </p:childTnLst>
                                </p:cTn>
                              </p:par>
                            </p:childTnLst>
                          </p:cTn>
                        </p:par>
                        <p:par>
                          <p:cTn id="170" fill="hold">
                            <p:stCondLst>
                              <p:cond delay="2500"/>
                            </p:stCondLst>
                            <p:childTnLst>
                              <p:par>
                                <p:cTn id="171" presetID="31" presetClass="entr" presetSubtype="0" fill="hold" nodeType="afterEffect">
                                  <p:stCondLst>
                                    <p:cond delay="0"/>
                                  </p:stCondLst>
                                  <p:childTnLst>
                                    <p:set>
                                      <p:cBhvr>
                                        <p:cTn id="172" dur="1" fill="hold">
                                          <p:stCondLst>
                                            <p:cond delay="0"/>
                                          </p:stCondLst>
                                        </p:cTn>
                                        <p:tgtEl>
                                          <p:spTgt spid="46"/>
                                        </p:tgtEl>
                                        <p:attrNameLst>
                                          <p:attrName>style.visibility</p:attrName>
                                        </p:attrNameLst>
                                      </p:cBhvr>
                                      <p:to>
                                        <p:strVal val="visible"/>
                                      </p:to>
                                    </p:set>
                                    <p:anim calcmode="lin" valueType="num">
                                      <p:cBhvr>
                                        <p:cTn id="173" dur="1000" fill="hold"/>
                                        <p:tgtEl>
                                          <p:spTgt spid="46"/>
                                        </p:tgtEl>
                                        <p:attrNameLst>
                                          <p:attrName>ppt_w</p:attrName>
                                        </p:attrNameLst>
                                      </p:cBhvr>
                                      <p:tavLst>
                                        <p:tav tm="0">
                                          <p:val>
                                            <p:fltVal val="0"/>
                                          </p:val>
                                        </p:tav>
                                        <p:tav tm="100000">
                                          <p:val>
                                            <p:strVal val="#ppt_w"/>
                                          </p:val>
                                        </p:tav>
                                      </p:tavLst>
                                    </p:anim>
                                    <p:anim calcmode="lin" valueType="num">
                                      <p:cBhvr>
                                        <p:cTn id="174" dur="1000" fill="hold"/>
                                        <p:tgtEl>
                                          <p:spTgt spid="46"/>
                                        </p:tgtEl>
                                        <p:attrNameLst>
                                          <p:attrName>ppt_h</p:attrName>
                                        </p:attrNameLst>
                                      </p:cBhvr>
                                      <p:tavLst>
                                        <p:tav tm="0">
                                          <p:val>
                                            <p:fltVal val="0"/>
                                          </p:val>
                                        </p:tav>
                                        <p:tav tm="100000">
                                          <p:val>
                                            <p:strVal val="#ppt_h"/>
                                          </p:val>
                                        </p:tav>
                                      </p:tavLst>
                                    </p:anim>
                                    <p:anim calcmode="lin" valueType="num">
                                      <p:cBhvr>
                                        <p:cTn id="175" dur="1000" fill="hold"/>
                                        <p:tgtEl>
                                          <p:spTgt spid="46"/>
                                        </p:tgtEl>
                                        <p:attrNameLst>
                                          <p:attrName>style.rotation</p:attrName>
                                        </p:attrNameLst>
                                      </p:cBhvr>
                                      <p:tavLst>
                                        <p:tav tm="0">
                                          <p:val>
                                            <p:fltVal val="90"/>
                                          </p:val>
                                        </p:tav>
                                        <p:tav tm="100000">
                                          <p:val>
                                            <p:fltVal val="0"/>
                                          </p:val>
                                        </p:tav>
                                      </p:tavLst>
                                    </p:anim>
                                    <p:animEffect transition="in" filter="fade">
                                      <p:cBhvr>
                                        <p:cTn id="17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p:bldP spid="17" grpId="0"/>
      <p:bldP spid="18" grpId="0"/>
      <p:bldP spid="16" grpId="0"/>
      <p:bldP spid="29" grpId="0"/>
      <p:bldP spid="30" grpId="0"/>
      <p:bldP spid="31" grpId="0"/>
      <p:bldP spid="32" grpId="0"/>
      <p:bldP spid="33" grpId="0"/>
      <p:bldP spid="34" grpId="0"/>
      <p:bldP spid="35" grpId="0"/>
      <p:bldP spid="36" grpId="0"/>
      <p:bldP spid="37" grpId="0"/>
      <p:bldP spid="39" grpId="0"/>
      <p:bldP spid="40" grpId="0"/>
      <p:bldP spid="41" grpId="0"/>
      <p:bldP spid="42" grpId="0"/>
      <p:bldP spid="43" grpId="0"/>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rcRect/>
          <a:stretch/>
        </p:blipFill>
        <p:spPr>
          <a:xfrm>
            <a:off x="617838" y="1199108"/>
            <a:ext cx="9064458" cy="4328701"/>
          </a:xfrm>
        </p:spPr>
      </p:pic>
      <p:sp>
        <p:nvSpPr>
          <p:cNvPr id="23" name="TextBox 22"/>
          <p:cNvSpPr txBox="1"/>
          <p:nvPr/>
        </p:nvSpPr>
        <p:spPr>
          <a:xfrm>
            <a:off x="1905271" y="1960175"/>
            <a:ext cx="1577006" cy="276999"/>
          </a:xfrm>
          <a:prstGeom prst="rect">
            <a:avLst/>
          </a:prstGeom>
          <a:noFill/>
        </p:spPr>
        <p:txBody>
          <a:bodyPr wrap="square" rtlCol="0">
            <a:spAutoFit/>
          </a:bodyPr>
          <a:lstStyle/>
          <a:p>
            <a:r>
              <a:rPr lang="en-US" sz="1200" dirty="0">
                <a:solidFill>
                  <a:srgbClr val="FF0000"/>
                </a:solidFill>
                <a:latin typeface="Bookman Old Style" panose="02050604050505020204" pitchFamily="18" charset="0"/>
              </a:rPr>
              <a:t>Thayer, John</a:t>
            </a:r>
          </a:p>
        </p:txBody>
      </p:sp>
      <p:sp>
        <p:nvSpPr>
          <p:cNvPr id="25" name="TextBox 24"/>
          <p:cNvSpPr txBox="1"/>
          <p:nvPr/>
        </p:nvSpPr>
        <p:spPr>
          <a:xfrm>
            <a:off x="5131771" y="2015392"/>
            <a:ext cx="1577006" cy="276999"/>
          </a:xfrm>
          <a:prstGeom prst="rect">
            <a:avLst/>
          </a:prstGeom>
          <a:noFill/>
        </p:spPr>
        <p:txBody>
          <a:bodyPr wrap="square" rtlCol="0">
            <a:spAutoFit/>
          </a:bodyPr>
          <a:lstStyle/>
          <a:p>
            <a:r>
              <a:rPr lang="en-US" sz="1200" dirty="0">
                <a:solidFill>
                  <a:srgbClr val="FF0000"/>
                </a:solidFill>
                <a:latin typeface="Bookman Old Style" panose="02050604050505020204" pitchFamily="18" charset="0"/>
              </a:rPr>
              <a:t>4/7/2023</a:t>
            </a:r>
          </a:p>
        </p:txBody>
      </p:sp>
      <p:sp>
        <p:nvSpPr>
          <p:cNvPr id="26" name="TextBox 25"/>
          <p:cNvSpPr txBox="1"/>
          <p:nvPr/>
        </p:nvSpPr>
        <p:spPr>
          <a:xfrm rot="16200000">
            <a:off x="890194" y="4401836"/>
            <a:ext cx="676444"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8/7/23</a:t>
            </a:r>
          </a:p>
        </p:txBody>
      </p:sp>
      <p:sp>
        <p:nvSpPr>
          <p:cNvPr id="13" name="TextBox 12"/>
          <p:cNvSpPr txBox="1"/>
          <p:nvPr/>
        </p:nvSpPr>
        <p:spPr>
          <a:xfrm>
            <a:off x="1438837" y="2171478"/>
            <a:ext cx="1539933" cy="276999"/>
          </a:xfrm>
          <a:prstGeom prst="rect">
            <a:avLst/>
          </a:prstGeom>
          <a:noFill/>
        </p:spPr>
        <p:txBody>
          <a:bodyPr wrap="square" rtlCol="0">
            <a:spAutoFit/>
          </a:bodyPr>
          <a:lstStyle/>
          <a:p>
            <a:r>
              <a:rPr lang="en-US" sz="1200" dirty="0">
                <a:solidFill>
                  <a:srgbClr val="FF0000"/>
                </a:solidFill>
                <a:latin typeface="Bookman Old Style" panose="02050604050505020204" pitchFamily="18" charset="0"/>
              </a:rPr>
              <a:t>Hokey Hideaway</a:t>
            </a:r>
          </a:p>
        </p:txBody>
      </p:sp>
      <p:sp>
        <p:nvSpPr>
          <p:cNvPr id="27" name="TextBox 26"/>
          <p:cNvSpPr txBox="1"/>
          <p:nvPr/>
        </p:nvSpPr>
        <p:spPr>
          <a:xfrm>
            <a:off x="5787133" y="2171478"/>
            <a:ext cx="266282" cy="287572"/>
          </a:xfrm>
          <a:prstGeom prst="rect">
            <a:avLst/>
          </a:prstGeom>
          <a:noFill/>
        </p:spPr>
        <p:txBody>
          <a:bodyPr wrap="square" rtlCol="0">
            <a:spAutoFit/>
          </a:bodyPr>
          <a:lstStyle/>
          <a:p>
            <a:r>
              <a:rPr lang="en-US" sz="1200" dirty="0">
                <a:solidFill>
                  <a:srgbClr val="FF0000"/>
                </a:solidFill>
                <a:latin typeface="Bookman Old Style" panose="02050604050505020204" pitchFamily="18" charset="0"/>
              </a:rPr>
              <a:t>A</a:t>
            </a:r>
          </a:p>
        </p:txBody>
      </p:sp>
      <p:sp>
        <p:nvSpPr>
          <p:cNvPr id="17" name="TextBox 16"/>
          <p:cNvSpPr txBox="1"/>
          <p:nvPr/>
        </p:nvSpPr>
        <p:spPr>
          <a:xfrm rot="10800000" flipH="1" flipV="1">
            <a:off x="2637136" y="4258014"/>
            <a:ext cx="729435" cy="584775"/>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½ oz</a:t>
            </a:r>
          </a:p>
          <a:p>
            <a:r>
              <a:rPr lang="en-US" sz="1600" dirty="0">
                <a:solidFill>
                  <a:srgbClr val="FF0000"/>
                </a:solidFill>
                <a:latin typeface="Bookman Old Style" panose="02050604050505020204" pitchFamily="18" charset="0"/>
              </a:rPr>
              <a:t>Rice</a:t>
            </a:r>
          </a:p>
        </p:txBody>
      </p:sp>
      <p:sp>
        <p:nvSpPr>
          <p:cNvPr id="18" name="TextBox 17"/>
          <p:cNvSpPr txBox="1"/>
          <p:nvPr/>
        </p:nvSpPr>
        <p:spPr>
          <a:xfrm>
            <a:off x="6191757" y="4217503"/>
            <a:ext cx="781741" cy="584775"/>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2 T </a:t>
            </a:r>
          </a:p>
          <a:p>
            <a:r>
              <a:rPr lang="en-US" sz="1600" dirty="0">
                <a:solidFill>
                  <a:srgbClr val="FF0000"/>
                </a:solidFill>
                <a:latin typeface="Bookman Old Style" panose="02050604050505020204" pitchFamily="18" charset="0"/>
              </a:rPr>
              <a:t>Peas</a:t>
            </a:r>
          </a:p>
        </p:txBody>
      </p:sp>
      <p:sp>
        <p:nvSpPr>
          <p:cNvPr id="16" name="TextBox 15"/>
          <p:cNvSpPr txBox="1"/>
          <p:nvPr/>
        </p:nvSpPr>
        <p:spPr>
          <a:xfrm>
            <a:off x="1775210" y="4251737"/>
            <a:ext cx="693084" cy="584775"/>
          </a:xfrm>
          <a:prstGeom prst="rect">
            <a:avLst/>
          </a:prstGeom>
          <a:noFill/>
        </p:spPr>
        <p:txBody>
          <a:bodyPr wrap="square" rtlCol="0">
            <a:spAutoFit/>
          </a:bodyPr>
          <a:lstStyle/>
          <a:p>
            <a:pPr algn="ctr"/>
            <a:r>
              <a:rPr lang="en-US" sz="1600" dirty="0">
                <a:solidFill>
                  <a:srgbClr val="FF0000"/>
                </a:solidFill>
                <a:latin typeface="Bookman Old Style" panose="02050604050505020204" pitchFamily="18" charset="0"/>
              </a:rPr>
              <a:t>6 oz. F</a:t>
            </a:r>
          </a:p>
        </p:txBody>
      </p:sp>
      <p:sp>
        <p:nvSpPr>
          <p:cNvPr id="31" name="TextBox 30"/>
          <p:cNvSpPr txBox="1"/>
          <p:nvPr/>
        </p:nvSpPr>
        <p:spPr>
          <a:xfrm>
            <a:off x="3463243" y="4251736"/>
            <a:ext cx="781741" cy="584775"/>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2 T </a:t>
            </a:r>
          </a:p>
          <a:p>
            <a:r>
              <a:rPr lang="en-US" sz="1600" dirty="0">
                <a:solidFill>
                  <a:srgbClr val="FF0000"/>
                </a:solidFill>
                <a:latin typeface="Bookman Old Style" panose="02050604050505020204" pitchFamily="18" charset="0"/>
              </a:rPr>
              <a:t>Pears</a:t>
            </a:r>
          </a:p>
        </p:txBody>
      </p:sp>
      <p:sp>
        <p:nvSpPr>
          <p:cNvPr id="33" name="TextBox 32"/>
          <p:cNvSpPr txBox="1"/>
          <p:nvPr/>
        </p:nvSpPr>
        <p:spPr>
          <a:xfrm rot="10800000" flipH="1" flipV="1">
            <a:off x="5323980" y="4238413"/>
            <a:ext cx="729435" cy="584775"/>
          </a:xfrm>
          <a:prstGeom prst="rect">
            <a:avLst/>
          </a:prstGeom>
          <a:noFill/>
        </p:spPr>
        <p:txBody>
          <a:bodyPr wrap="square" rtlCol="0">
            <a:spAutoFit/>
          </a:bodyPr>
          <a:lstStyle/>
          <a:p>
            <a:r>
              <a:rPr lang="en-US" sz="1600" dirty="0">
                <a:solidFill>
                  <a:srgbClr val="FF0000"/>
                </a:solidFill>
                <a:latin typeface="Bookman Old Style" panose="02050604050505020204" pitchFamily="18" charset="0"/>
              </a:rPr>
              <a:t>2 T </a:t>
            </a:r>
          </a:p>
          <a:p>
            <a:r>
              <a:rPr lang="en-US" sz="1600" dirty="0">
                <a:solidFill>
                  <a:srgbClr val="FF0000"/>
                </a:solidFill>
                <a:latin typeface="Bookman Old Style" panose="02050604050505020204" pitchFamily="18" charset="0"/>
              </a:rPr>
              <a:t>Beef</a:t>
            </a:r>
          </a:p>
        </p:txBody>
      </p:sp>
      <p:sp>
        <p:nvSpPr>
          <p:cNvPr id="36" name="TextBox 35"/>
          <p:cNvSpPr txBox="1"/>
          <p:nvPr/>
        </p:nvSpPr>
        <p:spPr>
          <a:xfrm>
            <a:off x="4535291" y="4258014"/>
            <a:ext cx="693084" cy="492443"/>
          </a:xfrm>
          <a:prstGeom prst="rect">
            <a:avLst/>
          </a:prstGeom>
          <a:noFill/>
        </p:spPr>
        <p:txBody>
          <a:bodyPr wrap="square" rtlCol="0">
            <a:spAutoFit/>
          </a:bodyPr>
          <a:lstStyle/>
          <a:p>
            <a:pPr algn="ctr"/>
            <a:r>
              <a:rPr lang="en-US" sz="1600" dirty="0">
                <a:solidFill>
                  <a:srgbClr val="FF0000"/>
                </a:solidFill>
                <a:latin typeface="Bookman Old Style" panose="02050604050505020204" pitchFamily="18" charset="0"/>
              </a:rPr>
              <a:t>BM </a:t>
            </a:r>
            <a:r>
              <a:rPr lang="en-US" sz="1000" dirty="0">
                <a:solidFill>
                  <a:srgbClr val="FF0000"/>
                </a:solidFill>
                <a:latin typeface="Bookman Old Style" panose="02050604050505020204" pitchFamily="18" charset="0"/>
              </a:rPr>
              <a:t>by mom</a:t>
            </a:r>
          </a:p>
        </p:txBody>
      </p:sp>
      <p:sp>
        <p:nvSpPr>
          <p:cNvPr id="7" name="Rounded Rectangle 6"/>
          <p:cNvSpPr/>
          <p:nvPr/>
        </p:nvSpPr>
        <p:spPr>
          <a:xfrm>
            <a:off x="966805" y="4186365"/>
            <a:ext cx="3404991" cy="650147"/>
          </a:xfrm>
          <a:prstGeom prst="roundRect">
            <a:avLst/>
          </a:prstGeom>
          <a:noFill/>
          <a:ln w="57150">
            <a:solidFill>
              <a:srgbClr val="0B3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Title 1"/>
          <p:cNvSpPr txBox="1">
            <a:spLocks/>
          </p:cNvSpPr>
          <p:nvPr/>
        </p:nvSpPr>
        <p:spPr>
          <a:xfrm>
            <a:off x="2693774" y="800320"/>
            <a:ext cx="6740554" cy="77356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b="1" dirty="0"/>
              <a:t>Infant CACFP Records</a:t>
            </a:r>
          </a:p>
        </p:txBody>
      </p:sp>
      <p:pic>
        <p:nvPicPr>
          <p:cNvPr id="12" name="Picture 11">
            <a:extLst>
              <a:ext uri="{FF2B5EF4-FFF2-40B4-BE49-F238E27FC236}">
                <a16:creationId xmlns:a16="http://schemas.microsoft.com/office/drawing/2014/main" id="{0B9D4F21-0E24-4FD8-A48C-F1AC2CD29C14}"/>
              </a:ext>
            </a:extLst>
          </p:cNvPr>
          <p:cNvPicPr>
            <a:picLocks noChangeAspect="1"/>
          </p:cNvPicPr>
          <p:nvPr/>
        </p:nvPicPr>
        <p:blipFill>
          <a:blip r:embed="rId3"/>
          <a:stretch>
            <a:fillRect/>
          </a:stretch>
        </p:blipFill>
        <p:spPr>
          <a:xfrm>
            <a:off x="5819322" y="4733476"/>
            <a:ext cx="5457825" cy="1981200"/>
          </a:xfrm>
          <a:prstGeom prst="rect">
            <a:avLst/>
          </a:prstGeom>
        </p:spPr>
      </p:pic>
      <p:sp>
        <p:nvSpPr>
          <p:cNvPr id="14" name="TextBox 13">
            <a:extLst>
              <a:ext uri="{FF2B5EF4-FFF2-40B4-BE49-F238E27FC236}">
                <a16:creationId xmlns:a16="http://schemas.microsoft.com/office/drawing/2014/main" id="{319DD521-0909-4118-B81E-4CF3510D9E8B}"/>
              </a:ext>
            </a:extLst>
          </p:cNvPr>
          <p:cNvSpPr txBox="1"/>
          <p:nvPr/>
        </p:nvSpPr>
        <p:spPr>
          <a:xfrm>
            <a:off x="7768046" y="5286648"/>
            <a:ext cx="312333" cy="369332"/>
          </a:xfrm>
          <a:prstGeom prst="rect">
            <a:avLst/>
          </a:prstGeom>
          <a:noFill/>
        </p:spPr>
        <p:txBody>
          <a:bodyPr wrap="square" rtlCol="0">
            <a:spAutoFit/>
          </a:bodyPr>
          <a:lstStyle/>
          <a:p>
            <a:r>
              <a:rPr lang="en-US" b="1" dirty="0">
                <a:solidFill>
                  <a:srgbClr val="FF0000"/>
                </a:solidFill>
              </a:rPr>
              <a:t>X</a:t>
            </a:r>
          </a:p>
        </p:txBody>
      </p:sp>
      <p:cxnSp>
        <p:nvCxnSpPr>
          <p:cNvPr id="6" name="Straight Arrow Connector 5">
            <a:extLst>
              <a:ext uri="{FF2B5EF4-FFF2-40B4-BE49-F238E27FC236}">
                <a16:creationId xmlns:a16="http://schemas.microsoft.com/office/drawing/2014/main" id="{11E0013F-43A8-40A9-8080-E29EA1216743}"/>
              </a:ext>
            </a:extLst>
          </p:cNvPr>
          <p:cNvCxnSpPr>
            <a:cxnSpLocks/>
          </p:cNvCxnSpPr>
          <p:nvPr/>
        </p:nvCxnSpPr>
        <p:spPr>
          <a:xfrm>
            <a:off x="3766514" y="4781446"/>
            <a:ext cx="3842085" cy="683495"/>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6">
            <a:extLst>
              <a:ext uri="{FF2B5EF4-FFF2-40B4-BE49-F238E27FC236}">
                <a16:creationId xmlns:a16="http://schemas.microsoft.com/office/drawing/2014/main" id="{1ED8D12E-D09D-4EC3-B24A-86A0EF9CA79A}"/>
              </a:ext>
            </a:extLst>
          </p:cNvPr>
          <p:cNvSpPr/>
          <p:nvPr/>
        </p:nvSpPr>
        <p:spPr>
          <a:xfrm>
            <a:off x="4361521" y="4180088"/>
            <a:ext cx="2602106" cy="662701"/>
          </a:xfrm>
          <a:prstGeom prst="roundRect">
            <a:avLst/>
          </a:prstGeom>
          <a:noFill/>
          <a:ln w="57150">
            <a:solidFill>
              <a:srgbClr val="0B3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TextBox 47">
            <a:extLst>
              <a:ext uri="{FF2B5EF4-FFF2-40B4-BE49-F238E27FC236}">
                <a16:creationId xmlns:a16="http://schemas.microsoft.com/office/drawing/2014/main" id="{AEADF0E7-E68C-4E0D-8D92-585480CF3A3D}"/>
              </a:ext>
            </a:extLst>
          </p:cNvPr>
          <p:cNvSpPr txBox="1"/>
          <p:nvPr/>
        </p:nvSpPr>
        <p:spPr>
          <a:xfrm>
            <a:off x="8950626" y="5289559"/>
            <a:ext cx="312333" cy="369332"/>
          </a:xfrm>
          <a:prstGeom prst="rect">
            <a:avLst/>
          </a:prstGeom>
          <a:noFill/>
        </p:spPr>
        <p:txBody>
          <a:bodyPr wrap="square" rtlCol="0">
            <a:spAutoFit/>
          </a:bodyPr>
          <a:lstStyle/>
          <a:p>
            <a:r>
              <a:rPr lang="en-US" b="1" dirty="0">
                <a:solidFill>
                  <a:srgbClr val="FF0000"/>
                </a:solidFill>
              </a:rPr>
              <a:t>X</a:t>
            </a:r>
          </a:p>
        </p:txBody>
      </p:sp>
      <p:cxnSp>
        <p:nvCxnSpPr>
          <p:cNvPr id="51" name="Straight Arrow Connector 50">
            <a:extLst>
              <a:ext uri="{FF2B5EF4-FFF2-40B4-BE49-F238E27FC236}">
                <a16:creationId xmlns:a16="http://schemas.microsoft.com/office/drawing/2014/main" id="{954D7B47-2C76-42A0-86C2-D90B3511BECE}"/>
              </a:ext>
            </a:extLst>
          </p:cNvPr>
          <p:cNvCxnSpPr>
            <a:cxnSpLocks/>
          </p:cNvCxnSpPr>
          <p:nvPr/>
        </p:nvCxnSpPr>
        <p:spPr>
          <a:xfrm>
            <a:off x="5429821" y="4781446"/>
            <a:ext cx="3476184" cy="606916"/>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0A904B7-DE7E-40AC-8DEE-27D6B795F427}"/>
              </a:ext>
            </a:extLst>
          </p:cNvPr>
          <p:cNvSpPr txBox="1"/>
          <p:nvPr/>
        </p:nvSpPr>
        <p:spPr>
          <a:xfrm>
            <a:off x="7157983" y="1086382"/>
            <a:ext cx="4209951" cy="1569660"/>
          </a:xfrm>
          <a:prstGeom prst="rect">
            <a:avLst/>
          </a:prstGeom>
          <a:solidFill>
            <a:schemeClr val="bg2"/>
          </a:solidFill>
          <a:ln w="28575">
            <a:solidFill>
              <a:schemeClr val="tx1"/>
            </a:solidFill>
          </a:ln>
        </p:spPr>
        <p:txBody>
          <a:bodyPr wrap="square">
            <a:spAutoFit/>
          </a:bodyPr>
          <a:lstStyle/>
          <a:p>
            <a:pPr marL="0" indent="0" algn="ctr">
              <a:buNone/>
            </a:pPr>
            <a:r>
              <a:rPr lang="en-US" sz="2400" dirty="0">
                <a:solidFill>
                  <a:srgbClr val="0B33DF"/>
                </a:solidFill>
              </a:rPr>
              <a:t>Infant meal counts </a:t>
            </a:r>
            <a:r>
              <a:rPr lang="en-US" sz="2400" b="1" u="sng" dirty="0">
                <a:solidFill>
                  <a:srgbClr val="0B33DF"/>
                </a:solidFill>
              </a:rPr>
              <a:t>must</a:t>
            </a:r>
            <a:r>
              <a:rPr lang="en-US" sz="2400" dirty="0">
                <a:solidFill>
                  <a:srgbClr val="0B33DF"/>
                </a:solidFill>
              </a:rPr>
              <a:t> be supported with a complete  infant production record for</a:t>
            </a:r>
            <a:r>
              <a:rPr lang="en-US" sz="2400" i="1" dirty="0">
                <a:solidFill>
                  <a:srgbClr val="0B33DF"/>
                </a:solidFill>
              </a:rPr>
              <a:t> </a:t>
            </a:r>
            <a:r>
              <a:rPr lang="en-US" sz="2400" b="1" u="sng" dirty="0">
                <a:solidFill>
                  <a:srgbClr val="0B33DF"/>
                </a:solidFill>
              </a:rPr>
              <a:t>each</a:t>
            </a:r>
            <a:r>
              <a:rPr lang="en-US" sz="2400" dirty="0">
                <a:solidFill>
                  <a:srgbClr val="0B33DF"/>
                </a:solidFill>
              </a:rPr>
              <a:t> infant. </a:t>
            </a:r>
          </a:p>
        </p:txBody>
      </p:sp>
      <p:sp>
        <p:nvSpPr>
          <p:cNvPr id="29" name="Title 4">
            <a:extLst>
              <a:ext uri="{FF2B5EF4-FFF2-40B4-BE49-F238E27FC236}">
                <a16:creationId xmlns:a16="http://schemas.microsoft.com/office/drawing/2014/main" id="{EDB71F33-926D-49CA-A293-1A430E93847A}"/>
              </a:ext>
            </a:extLst>
          </p:cNvPr>
          <p:cNvSpPr txBox="1">
            <a:spLocks/>
          </p:cNvSpPr>
          <p:nvPr/>
        </p:nvSpPr>
        <p:spPr>
          <a:xfrm>
            <a:off x="2858815" y="133088"/>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Infant CACFP Records</a:t>
            </a:r>
          </a:p>
        </p:txBody>
      </p:sp>
      <p:sp>
        <p:nvSpPr>
          <p:cNvPr id="28" name="TextBox 27">
            <a:extLst>
              <a:ext uri="{FF2B5EF4-FFF2-40B4-BE49-F238E27FC236}">
                <a16:creationId xmlns:a16="http://schemas.microsoft.com/office/drawing/2014/main" id="{6DB02C26-DA20-43BB-B997-9E6B1C972744}"/>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42801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heel(1)">
                                      <p:cBhvr>
                                        <p:cTn id="19" dur="2000"/>
                                        <p:tgtEl>
                                          <p:spTgt spid="45"/>
                                        </p:tgtEl>
                                      </p:cBhvr>
                                    </p:animEffect>
                                  </p:childTnLst>
                                </p:cTn>
                              </p:par>
                              <p:par>
                                <p:cTn id="20" presetID="22" presetClass="entr" presetSubtype="8"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45" grpId="0" animBg="1"/>
      <p:bldP spid="4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A9D1C90B-E8CD-4254-B5DB-3708C527C5A8}"/>
              </a:ext>
            </a:extLst>
          </p:cNvPr>
          <p:cNvSpPr txBox="1">
            <a:spLocks/>
          </p:cNvSpPr>
          <p:nvPr/>
        </p:nvSpPr>
        <p:spPr>
          <a:xfrm>
            <a:off x="2215298" y="1080582"/>
            <a:ext cx="9766170" cy="5223965"/>
          </a:xfrm>
          <a:prstGeom prst="rect">
            <a:avLst/>
          </a:prstGeom>
        </p:spPr>
        <p:txBody>
          <a:bodyPr vert="horz" lIns="91440" tIns="45720" rIns="91440" bIns="45720" rtlCol="0">
            <a:normAutofit lnSpcReduction="1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110000"/>
              </a:lnSpc>
              <a:buNone/>
            </a:pPr>
            <a:r>
              <a:rPr lang="en-US" sz="3000" b="1" dirty="0"/>
              <a:t>Infant Production Record vs Infant Solid Permission Form </a:t>
            </a:r>
          </a:p>
          <a:p>
            <a:pPr marL="0" indent="0">
              <a:lnSpc>
                <a:spcPct val="110000"/>
              </a:lnSpc>
              <a:buNone/>
            </a:pPr>
            <a:r>
              <a:rPr lang="en-US" sz="3000" u="sng" dirty="0"/>
              <a:t>Review each meal to determine – </a:t>
            </a:r>
          </a:p>
          <a:p>
            <a:pPr>
              <a:lnSpc>
                <a:spcPct val="110000"/>
              </a:lnSpc>
            </a:pPr>
            <a:r>
              <a:rPr lang="en-US" sz="2800" dirty="0"/>
              <a:t>Was the infant meal pattern met – is the meal eligible for reimbursement?  </a:t>
            </a:r>
          </a:p>
          <a:p>
            <a:pPr lvl="1">
              <a:lnSpc>
                <a:spcPct val="110000"/>
              </a:lnSpc>
              <a:buFont typeface="Courier New" panose="02070309020205020404" pitchFamily="49" charset="0"/>
              <a:buChar char="o"/>
            </a:pPr>
            <a:r>
              <a:rPr lang="en-US" sz="2400" dirty="0"/>
              <a:t>Is the documentation complete?</a:t>
            </a:r>
          </a:p>
          <a:p>
            <a:pPr lvl="1">
              <a:lnSpc>
                <a:spcPct val="110000"/>
              </a:lnSpc>
              <a:buFont typeface="Courier New" panose="02070309020205020404" pitchFamily="49" charset="0"/>
              <a:buChar char="o"/>
            </a:pPr>
            <a:r>
              <a:rPr lang="en-US" sz="2400" dirty="0"/>
              <a:t>Are the foods creditable for an infant?</a:t>
            </a:r>
          </a:p>
          <a:p>
            <a:pPr marL="347472" lvl="1" indent="-347472">
              <a:lnSpc>
                <a:spcPct val="110000"/>
              </a:lnSpc>
              <a:spcBef>
                <a:spcPts val="1800"/>
              </a:spcBef>
            </a:pPr>
            <a:r>
              <a:rPr lang="en-US" sz="2800" dirty="0"/>
              <a:t>Were the foods and meals served according to the instructions provided by the parent/guardian?</a:t>
            </a:r>
          </a:p>
          <a:p>
            <a:pPr marL="457200" lvl="1" indent="0">
              <a:buFont typeface="Arial" panose="020B0604020202020204" pitchFamily="34" charset="0"/>
              <a:buNone/>
            </a:pPr>
            <a:r>
              <a:rPr lang="en-US" dirty="0"/>
              <a:t>				</a:t>
            </a:r>
          </a:p>
        </p:txBody>
      </p:sp>
      <p:sp>
        <p:nvSpPr>
          <p:cNvPr id="7" name="TextBox 6">
            <a:extLst>
              <a:ext uri="{FF2B5EF4-FFF2-40B4-BE49-F238E27FC236}">
                <a16:creationId xmlns:a16="http://schemas.microsoft.com/office/drawing/2014/main" id="{CDC4457D-415B-48D8-83C7-39DC04B26F5E}"/>
              </a:ext>
            </a:extLst>
          </p:cNvPr>
          <p:cNvSpPr txBox="1"/>
          <p:nvPr/>
        </p:nvSpPr>
        <p:spPr>
          <a:xfrm>
            <a:off x="2486947" y="311141"/>
            <a:ext cx="7973727" cy="769441"/>
          </a:xfrm>
          <a:prstGeom prst="rect">
            <a:avLst/>
          </a:prstGeom>
          <a:noFill/>
        </p:spPr>
        <p:txBody>
          <a:bodyPr wrap="square">
            <a:spAutoFit/>
          </a:bodyPr>
          <a:lstStyle/>
          <a:p>
            <a:r>
              <a:rPr lang="en-US" sz="4400" b="1" dirty="0"/>
              <a:t>Test your Knowledge</a:t>
            </a:r>
            <a:endParaRPr lang="en-US" sz="4400" dirty="0"/>
          </a:p>
        </p:txBody>
      </p:sp>
      <p:sp>
        <p:nvSpPr>
          <p:cNvPr id="4" name="TextBox 3">
            <a:extLst>
              <a:ext uri="{FF2B5EF4-FFF2-40B4-BE49-F238E27FC236}">
                <a16:creationId xmlns:a16="http://schemas.microsoft.com/office/drawing/2014/main" id="{C1A0DBC4-2B68-87BA-30C0-DAE9E489AB8F}"/>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
        <p:nvSpPr>
          <p:cNvPr id="5" name="TextBox 4">
            <a:extLst>
              <a:ext uri="{FF2B5EF4-FFF2-40B4-BE49-F238E27FC236}">
                <a16:creationId xmlns:a16="http://schemas.microsoft.com/office/drawing/2014/main" id="{BF184ED5-FF5B-4EEA-FD65-325F72CE7F59}"/>
              </a:ext>
            </a:extLst>
          </p:cNvPr>
          <p:cNvSpPr txBox="1"/>
          <p:nvPr/>
        </p:nvSpPr>
        <p:spPr>
          <a:xfrm>
            <a:off x="10227233" y="6307760"/>
            <a:ext cx="1820224" cy="369332"/>
          </a:xfrm>
          <a:prstGeom prst="rect">
            <a:avLst/>
          </a:prstGeom>
          <a:noFill/>
        </p:spPr>
        <p:txBody>
          <a:bodyPr wrap="square" rtlCol="0">
            <a:spAutoFit/>
          </a:bodyPr>
          <a:lstStyle/>
          <a:p>
            <a:r>
              <a:rPr lang="en-US" dirty="0">
                <a:solidFill>
                  <a:srgbClr val="00B050"/>
                </a:solidFill>
              </a:rPr>
              <a:t>Activity Handout </a:t>
            </a:r>
          </a:p>
        </p:txBody>
      </p:sp>
    </p:spTree>
    <p:extLst>
      <p:ext uri="{BB962C8B-B14F-4D97-AF65-F5344CB8AC3E}">
        <p14:creationId xmlns:p14="http://schemas.microsoft.com/office/powerpoint/2010/main" val="99705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9887536-ED03-4D3E-BDC0-50B68F8021EB}"/>
              </a:ext>
            </a:extLst>
          </p:cNvPr>
          <p:cNvPicPr>
            <a:picLocks noGrp="1" noChangeAspect="1"/>
          </p:cNvPicPr>
          <p:nvPr>
            <p:ph idx="1"/>
          </p:nvPr>
        </p:nvPicPr>
        <p:blipFill rotWithShape="1">
          <a:blip r:embed="rId3"/>
          <a:srcRect l="2126"/>
          <a:stretch/>
        </p:blipFill>
        <p:spPr>
          <a:xfrm>
            <a:off x="647269" y="1297780"/>
            <a:ext cx="6073602" cy="4262440"/>
          </a:xfrm>
          <a:prstGeom prst="rect">
            <a:avLst/>
          </a:prstGeom>
          <a:ln w="6350">
            <a:solidFill>
              <a:schemeClr val="tx1"/>
            </a:solid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C678DF8A-9134-4CE0-B0A9-530807B7D885}"/>
              </a:ext>
            </a:extLst>
          </p:cNvPr>
          <p:cNvPicPr>
            <a:picLocks noChangeAspect="1"/>
          </p:cNvPicPr>
          <p:nvPr/>
        </p:nvPicPr>
        <p:blipFill>
          <a:blip r:embed="rId4"/>
          <a:srcRect/>
          <a:stretch/>
        </p:blipFill>
        <p:spPr>
          <a:xfrm>
            <a:off x="5432248" y="1686340"/>
            <a:ext cx="5921551" cy="4579254"/>
          </a:xfrm>
          <a:prstGeom prst="rect">
            <a:avLst/>
          </a:prstGeom>
          <a:ln w="6350" cap="sq" cmpd="thickThin">
            <a:solidFill>
              <a:srgbClr val="000000"/>
            </a:solidFill>
            <a:prstDash val="solid"/>
            <a:miter lim="800000"/>
          </a:ln>
          <a:effectLst>
            <a:innerShdw blurRad="76200">
              <a:srgbClr val="000000"/>
            </a:innerShdw>
          </a:effectLst>
        </p:spPr>
      </p:pic>
      <p:sp>
        <p:nvSpPr>
          <p:cNvPr id="8" name="Title 1">
            <a:extLst>
              <a:ext uri="{FF2B5EF4-FFF2-40B4-BE49-F238E27FC236}">
                <a16:creationId xmlns:a16="http://schemas.microsoft.com/office/drawing/2014/main" id="{A07E4BF2-C8B1-C4CC-2336-54FF7A2D1010}"/>
              </a:ext>
            </a:extLst>
          </p:cNvPr>
          <p:cNvSpPr>
            <a:spLocks noGrp="1"/>
          </p:cNvSpPr>
          <p:nvPr>
            <p:ph type="title"/>
          </p:nvPr>
        </p:nvSpPr>
        <p:spPr>
          <a:xfrm>
            <a:off x="2438400" y="95444"/>
            <a:ext cx="8915400" cy="1325563"/>
          </a:xfrm>
        </p:spPr>
        <p:txBody>
          <a:bodyPr/>
          <a:lstStyle/>
          <a:p>
            <a:r>
              <a:rPr lang="en-US" b="1" dirty="0"/>
              <a:t>Test your Knowledge</a:t>
            </a:r>
          </a:p>
        </p:txBody>
      </p:sp>
      <p:sp>
        <p:nvSpPr>
          <p:cNvPr id="6" name="TextBox 5">
            <a:extLst>
              <a:ext uri="{FF2B5EF4-FFF2-40B4-BE49-F238E27FC236}">
                <a16:creationId xmlns:a16="http://schemas.microsoft.com/office/drawing/2014/main" id="{5734DF72-F1F0-C39F-E496-46866E29F585}"/>
              </a:ext>
            </a:extLst>
          </p:cNvPr>
          <p:cNvSpPr txBox="1"/>
          <p:nvPr/>
        </p:nvSpPr>
        <p:spPr>
          <a:xfrm>
            <a:off x="10227233" y="6307760"/>
            <a:ext cx="1716528" cy="369332"/>
          </a:xfrm>
          <a:prstGeom prst="rect">
            <a:avLst/>
          </a:prstGeom>
          <a:noFill/>
        </p:spPr>
        <p:txBody>
          <a:bodyPr wrap="square" rtlCol="0">
            <a:spAutoFit/>
          </a:bodyPr>
          <a:lstStyle/>
          <a:p>
            <a:r>
              <a:rPr lang="en-US" dirty="0">
                <a:solidFill>
                  <a:srgbClr val="00B050"/>
                </a:solidFill>
              </a:rPr>
              <a:t>Activity Handout</a:t>
            </a:r>
          </a:p>
        </p:txBody>
      </p:sp>
      <p:sp>
        <p:nvSpPr>
          <p:cNvPr id="9" name="TextBox 8">
            <a:extLst>
              <a:ext uri="{FF2B5EF4-FFF2-40B4-BE49-F238E27FC236}">
                <a16:creationId xmlns:a16="http://schemas.microsoft.com/office/drawing/2014/main" id="{CD7D9BE0-68AC-D23D-3C4F-32A91DB4DD39}"/>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83696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9887536-ED03-4D3E-BDC0-50B68F8021EB}"/>
              </a:ext>
            </a:extLst>
          </p:cNvPr>
          <p:cNvPicPr>
            <a:picLocks noGrp="1" noChangeAspect="1"/>
          </p:cNvPicPr>
          <p:nvPr>
            <p:ph idx="1"/>
          </p:nvPr>
        </p:nvPicPr>
        <p:blipFill>
          <a:blip r:embed="rId3"/>
          <a:srcRect/>
          <a:stretch/>
        </p:blipFill>
        <p:spPr>
          <a:xfrm>
            <a:off x="2917348" y="509752"/>
            <a:ext cx="8897171" cy="6111277"/>
          </a:xfrm>
          <a:solidFill>
            <a:srgbClr val="FF0000"/>
          </a:solidFill>
          <a:ln w="19050">
            <a:solidFill>
              <a:srgbClr val="FF0000"/>
            </a:solidFill>
          </a:ln>
        </p:spPr>
      </p:pic>
      <p:sp>
        <p:nvSpPr>
          <p:cNvPr id="6" name="Oval 5">
            <a:extLst>
              <a:ext uri="{FF2B5EF4-FFF2-40B4-BE49-F238E27FC236}">
                <a16:creationId xmlns:a16="http://schemas.microsoft.com/office/drawing/2014/main" id="{37F03F3B-F140-4CAC-AFEF-D193B7F673C8}"/>
              </a:ext>
            </a:extLst>
          </p:cNvPr>
          <p:cNvSpPr/>
          <p:nvPr/>
        </p:nvSpPr>
        <p:spPr>
          <a:xfrm>
            <a:off x="4782827" y="3618875"/>
            <a:ext cx="689674" cy="542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245937F-45F4-48CC-A82F-00981ECB90BE}"/>
              </a:ext>
            </a:extLst>
          </p:cNvPr>
          <p:cNvSpPr/>
          <p:nvPr/>
        </p:nvSpPr>
        <p:spPr>
          <a:xfrm>
            <a:off x="8484897" y="3582292"/>
            <a:ext cx="689674" cy="6156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43FA00-E902-401D-BC6F-0E9FB8B8C46F}"/>
              </a:ext>
            </a:extLst>
          </p:cNvPr>
          <p:cNvSpPr/>
          <p:nvPr/>
        </p:nvSpPr>
        <p:spPr>
          <a:xfrm>
            <a:off x="10165610" y="3618874"/>
            <a:ext cx="689674" cy="5626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B9B18A8-4C75-40EE-B393-3010C06923DC}"/>
              </a:ext>
            </a:extLst>
          </p:cNvPr>
          <p:cNvSpPr/>
          <p:nvPr/>
        </p:nvSpPr>
        <p:spPr>
          <a:xfrm>
            <a:off x="6568324" y="4769273"/>
            <a:ext cx="798159" cy="569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7437AFA-01FF-4A49-B632-99263A5665FD}"/>
              </a:ext>
            </a:extLst>
          </p:cNvPr>
          <p:cNvSpPr/>
          <p:nvPr/>
        </p:nvSpPr>
        <p:spPr>
          <a:xfrm>
            <a:off x="5613983" y="5345054"/>
            <a:ext cx="767166" cy="542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E76EB86-84A5-4202-B69E-0685387CE471}"/>
              </a:ext>
            </a:extLst>
          </p:cNvPr>
          <p:cNvSpPr/>
          <p:nvPr/>
        </p:nvSpPr>
        <p:spPr>
          <a:xfrm>
            <a:off x="9335325" y="5317932"/>
            <a:ext cx="2231756" cy="596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6692211-AD0C-49A9-8F2A-AE80012DC19D}"/>
              </a:ext>
            </a:extLst>
          </p:cNvPr>
          <p:cNvSpPr/>
          <p:nvPr/>
        </p:nvSpPr>
        <p:spPr>
          <a:xfrm>
            <a:off x="10943695" y="5947719"/>
            <a:ext cx="627680" cy="5611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ot;Not Allowed&quot; Symbol 12">
            <a:extLst>
              <a:ext uri="{FF2B5EF4-FFF2-40B4-BE49-F238E27FC236}">
                <a16:creationId xmlns:a16="http://schemas.microsoft.com/office/drawing/2014/main" id="{9ABEC868-A65D-4BAA-A206-4BDF983B6090}"/>
              </a:ext>
            </a:extLst>
          </p:cNvPr>
          <p:cNvSpPr/>
          <p:nvPr/>
        </p:nvSpPr>
        <p:spPr>
          <a:xfrm>
            <a:off x="4782827" y="4247020"/>
            <a:ext cx="689674" cy="534693"/>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a:extLst>
              <a:ext uri="{FF2B5EF4-FFF2-40B4-BE49-F238E27FC236}">
                <a16:creationId xmlns:a16="http://schemas.microsoft.com/office/drawing/2014/main" id="{610D66C2-46B1-4D4D-8F80-5E7C91F5706F}"/>
              </a:ext>
            </a:extLst>
          </p:cNvPr>
          <p:cNvSpPr/>
          <p:nvPr/>
        </p:nvSpPr>
        <p:spPr>
          <a:xfrm>
            <a:off x="7444894" y="5316220"/>
            <a:ext cx="1013861" cy="65807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569D18-6CBA-4435-8619-6F3A8CFD563A}"/>
              </a:ext>
            </a:extLst>
          </p:cNvPr>
          <p:cNvSpPr/>
          <p:nvPr/>
        </p:nvSpPr>
        <p:spPr>
          <a:xfrm>
            <a:off x="10159139" y="5910541"/>
            <a:ext cx="778810" cy="61536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A48686-52C4-4586-869C-847746CA720C}"/>
              </a:ext>
            </a:extLst>
          </p:cNvPr>
          <p:cNvSpPr/>
          <p:nvPr/>
        </p:nvSpPr>
        <p:spPr>
          <a:xfrm>
            <a:off x="9274652" y="4760883"/>
            <a:ext cx="2395732" cy="62380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quot;Not Allowed&quot; Symbol 17">
            <a:extLst>
              <a:ext uri="{FF2B5EF4-FFF2-40B4-BE49-F238E27FC236}">
                <a16:creationId xmlns:a16="http://schemas.microsoft.com/office/drawing/2014/main" id="{0853AA2A-907A-40A4-BC3A-B9CCC3E1A193}"/>
              </a:ext>
            </a:extLst>
          </p:cNvPr>
          <p:cNvSpPr/>
          <p:nvPr/>
        </p:nvSpPr>
        <p:spPr>
          <a:xfrm>
            <a:off x="10165610" y="4230958"/>
            <a:ext cx="689674" cy="480447"/>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Oval 19">
            <a:extLst>
              <a:ext uri="{FF2B5EF4-FFF2-40B4-BE49-F238E27FC236}">
                <a16:creationId xmlns:a16="http://schemas.microsoft.com/office/drawing/2014/main" id="{5C03CF84-A833-4E30-A17F-D649E03C1B1B}"/>
              </a:ext>
            </a:extLst>
          </p:cNvPr>
          <p:cNvSpPr/>
          <p:nvPr/>
        </p:nvSpPr>
        <p:spPr>
          <a:xfrm>
            <a:off x="4743930" y="5356902"/>
            <a:ext cx="743920" cy="576712"/>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quot;Not Allowed&quot; Symbol 22">
            <a:extLst>
              <a:ext uri="{FF2B5EF4-FFF2-40B4-BE49-F238E27FC236}">
                <a16:creationId xmlns:a16="http://schemas.microsoft.com/office/drawing/2014/main" id="{6F5AF2A1-33F9-1963-A7FF-BFFF5D4E9CFA}"/>
              </a:ext>
            </a:extLst>
          </p:cNvPr>
          <p:cNvSpPr/>
          <p:nvPr/>
        </p:nvSpPr>
        <p:spPr>
          <a:xfrm>
            <a:off x="7581906" y="4805440"/>
            <a:ext cx="689674" cy="534693"/>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372F7A20-4489-792B-BE30-2D76C404B190}"/>
              </a:ext>
            </a:extLst>
          </p:cNvPr>
          <p:cNvSpPr txBox="1"/>
          <p:nvPr/>
        </p:nvSpPr>
        <p:spPr>
          <a:xfrm>
            <a:off x="150110" y="509752"/>
            <a:ext cx="2514971" cy="1200329"/>
          </a:xfrm>
          <a:prstGeom prst="rect">
            <a:avLst/>
          </a:prstGeom>
          <a:solidFill>
            <a:schemeClr val="bg1"/>
          </a:solidFill>
        </p:spPr>
        <p:txBody>
          <a:bodyPr wrap="square">
            <a:spAutoFit/>
          </a:bodyPr>
          <a:lstStyle/>
          <a:p>
            <a:r>
              <a:rPr lang="en-US" sz="3600" b="1" dirty="0"/>
              <a:t>Test your Knowledge</a:t>
            </a:r>
            <a:endParaRPr lang="en-US" sz="3600" dirty="0"/>
          </a:p>
        </p:txBody>
      </p:sp>
      <p:sp>
        <p:nvSpPr>
          <p:cNvPr id="21" name="TextBox 20">
            <a:extLst>
              <a:ext uri="{FF2B5EF4-FFF2-40B4-BE49-F238E27FC236}">
                <a16:creationId xmlns:a16="http://schemas.microsoft.com/office/drawing/2014/main" id="{08B447F4-40E9-2FBE-D66B-118BC5FAD2D7}"/>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82024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80">
                                          <p:stCondLst>
                                            <p:cond delay="0"/>
                                          </p:stCondLst>
                                        </p:cTn>
                                        <p:tgtEl>
                                          <p:spTgt spid="18"/>
                                        </p:tgtEl>
                                      </p:cBhvr>
                                    </p:animEffect>
                                    <p:anim calcmode="lin" valueType="num">
                                      <p:cBhvr>
                                        <p:cTn id="4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6" dur="26">
                                          <p:stCondLst>
                                            <p:cond delay="650"/>
                                          </p:stCondLst>
                                        </p:cTn>
                                        <p:tgtEl>
                                          <p:spTgt spid="18"/>
                                        </p:tgtEl>
                                      </p:cBhvr>
                                      <p:to x="100000" y="60000"/>
                                    </p:animScale>
                                    <p:animScale>
                                      <p:cBhvr>
                                        <p:cTn id="47" dur="166" decel="50000">
                                          <p:stCondLst>
                                            <p:cond delay="676"/>
                                          </p:stCondLst>
                                        </p:cTn>
                                        <p:tgtEl>
                                          <p:spTgt spid="18"/>
                                        </p:tgtEl>
                                      </p:cBhvr>
                                      <p:to x="100000" y="100000"/>
                                    </p:animScale>
                                    <p:animScale>
                                      <p:cBhvr>
                                        <p:cTn id="48" dur="26">
                                          <p:stCondLst>
                                            <p:cond delay="1312"/>
                                          </p:stCondLst>
                                        </p:cTn>
                                        <p:tgtEl>
                                          <p:spTgt spid="18"/>
                                        </p:tgtEl>
                                      </p:cBhvr>
                                      <p:to x="100000" y="80000"/>
                                    </p:animScale>
                                    <p:animScale>
                                      <p:cBhvr>
                                        <p:cTn id="49" dur="166" decel="50000">
                                          <p:stCondLst>
                                            <p:cond delay="1338"/>
                                          </p:stCondLst>
                                        </p:cTn>
                                        <p:tgtEl>
                                          <p:spTgt spid="18"/>
                                        </p:tgtEl>
                                      </p:cBhvr>
                                      <p:to x="100000" y="100000"/>
                                    </p:animScale>
                                    <p:animScale>
                                      <p:cBhvr>
                                        <p:cTn id="50" dur="26">
                                          <p:stCondLst>
                                            <p:cond delay="1642"/>
                                          </p:stCondLst>
                                        </p:cTn>
                                        <p:tgtEl>
                                          <p:spTgt spid="18"/>
                                        </p:tgtEl>
                                      </p:cBhvr>
                                      <p:to x="100000" y="90000"/>
                                    </p:animScale>
                                    <p:animScale>
                                      <p:cBhvr>
                                        <p:cTn id="51" dur="166" decel="50000">
                                          <p:stCondLst>
                                            <p:cond delay="1668"/>
                                          </p:stCondLst>
                                        </p:cTn>
                                        <p:tgtEl>
                                          <p:spTgt spid="18"/>
                                        </p:tgtEl>
                                      </p:cBhvr>
                                      <p:to x="100000" y="100000"/>
                                    </p:animScale>
                                    <p:animScale>
                                      <p:cBhvr>
                                        <p:cTn id="52" dur="26">
                                          <p:stCondLst>
                                            <p:cond delay="1808"/>
                                          </p:stCondLst>
                                        </p:cTn>
                                        <p:tgtEl>
                                          <p:spTgt spid="18"/>
                                        </p:tgtEl>
                                      </p:cBhvr>
                                      <p:to x="100000" y="95000"/>
                                    </p:animScale>
                                    <p:animScale>
                                      <p:cBhvr>
                                        <p:cTn id="53" dur="166" decel="50000">
                                          <p:stCondLst>
                                            <p:cond delay="1834"/>
                                          </p:stCondLst>
                                        </p:cTn>
                                        <p:tgtEl>
                                          <p:spTgt spid="18"/>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heel(1)">
                                      <p:cBhvr>
                                        <p:cTn id="58" dur="20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000"/>
                                        <p:tgtEl>
                                          <p:spTgt spid="17"/>
                                        </p:tgtEl>
                                      </p:cBhvr>
                                    </p:animEffect>
                                    <p:anim calcmode="lin" valueType="num">
                                      <p:cBhvr>
                                        <p:cTn id="64" dur="2000" fill="hold"/>
                                        <p:tgtEl>
                                          <p:spTgt spid="17"/>
                                        </p:tgtEl>
                                        <p:attrNameLst>
                                          <p:attrName>ppt_w</p:attrName>
                                        </p:attrNameLst>
                                      </p:cBhvr>
                                      <p:tavLst>
                                        <p:tav tm="0" fmla="#ppt_w*sin(2.5*pi*$)">
                                          <p:val>
                                            <p:fltVal val="0"/>
                                          </p:val>
                                        </p:tav>
                                        <p:tav tm="100000">
                                          <p:val>
                                            <p:fltVal val="1"/>
                                          </p:val>
                                        </p:tav>
                                      </p:tavLst>
                                    </p:anim>
                                    <p:anim calcmode="lin" valueType="num">
                                      <p:cBhvr>
                                        <p:cTn id="65"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2000"/>
                                        <p:tgtEl>
                                          <p:spTgt spid="20"/>
                                        </p:tgtEl>
                                      </p:cBhvr>
                                    </p:animEffect>
                                    <p:anim calcmode="lin" valueType="num">
                                      <p:cBhvr>
                                        <p:cTn id="71" dur="2000" fill="hold"/>
                                        <p:tgtEl>
                                          <p:spTgt spid="20"/>
                                        </p:tgtEl>
                                        <p:attrNameLst>
                                          <p:attrName>ppt_w</p:attrName>
                                        </p:attrNameLst>
                                      </p:cBhvr>
                                      <p:tavLst>
                                        <p:tav tm="0" fmla="#ppt_w*sin(2.5*pi*$)">
                                          <p:val>
                                            <p:fltVal val="0"/>
                                          </p:val>
                                        </p:tav>
                                        <p:tav tm="100000">
                                          <p:val>
                                            <p:fltVal val="1"/>
                                          </p:val>
                                        </p:tav>
                                      </p:tavLst>
                                    </p:anim>
                                    <p:anim calcmode="lin" valueType="num">
                                      <p:cBhvr>
                                        <p:cTn id="72"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heel(1)">
                                      <p:cBhvr>
                                        <p:cTn id="77" dur="20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45"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2000"/>
                                        <p:tgtEl>
                                          <p:spTgt spid="15"/>
                                        </p:tgtEl>
                                      </p:cBhvr>
                                    </p:animEffect>
                                    <p:anim calcmode="lin" valueType="num">
                                      <p:cBhvr>
                                        <p:cTn id="83" dur="2000" fill="hold"/>
                                        <p:tgtEl>
                                          <p:spTgt spid="15"/>
                                        </p:tgtEl>
                                        <p:attrNameLst>
                                          <p:attrName>ppt_w</p:attrName>
                                        </p:attrNameLst>
                                      </p:cBhvr>
                                      <p:tavLst>
                                        <p:tav tm="0" fmla="#ppt_w*sin(2.5*pi*$)">
                                          <p:val>
                                            <p:fltVal val="0"/>
                                          </p:val>
                                        </p:tav>
                                        <p:tav tm="100000">
                                          <p:val>
                                            <p:fltVal val="1"/>
                                          </p:val>
                                        </p:tav>
                                      </p:tavLst>
                                    </p:anim>
                                    <p:anim calcmode="lin" valueType="num">
                                      <p:cBhvr>
                                        <p:cTn id="8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1" presetClass="entr" presetSubtype="1"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wheel(1)">
                                      <p:cBhvr>
                                        <p:cTn id="89" dur="2000"/>
                                        <p:tgtEl>
                                          <p:spTgt spid="11"/>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grpId="0" nodeType="click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fade">
                                      <p:cBhvr>
                                        <p:cTn id="94" dur="2000"/>
                                        <p:tgtEl>
                                          <p:spTgt spid="16"/>
                                        </p:tgtEl>
                                      </p:cBhvr>
                                    </p:animEffect>
                                    <p:anim calcmode="lin" valueType="num">
                                      <p:cBhvr>
                                        <p:cTn id="95" dur="2000" fill="hold"/>
                                        <p:tgtEl>
                                          <p:spTgt spid="16"/>
                                        </p:tgtEl>
                                        <p:attrNameLst>
                                          <p:attrName>ppt_w</p:attrName>
                                        </p:attrNameLst>
                                      </p:cBhvr>
                                      <p:tavLst>
                                        <p:tav tm="0" fmla="#ppt_w*sin(2.5*pi*$)">
                                          <p:val>
                                            <p:fltVal val="0"/>
                                          </p:val>
                                        </p:tav>
                                        <p:tav tm="100000">
                                          <p:val>
                                            <p:fltVal val="1"/>
                                          </p:val>
                                        </p:tav>
                                      </p:tavLst>
                                    </p:anim>
                                    <p:anim calcmode="lin" valueType="num">
                                      <p:cBhvr>
                                        <p:cTn id="96"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1" presetClass="entr" presetSubtype="1" fill="hold" grpId="0"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heel(1)">
                                      <p:cBhvr>
                                        <p:cTn id="101" dur="20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26" presetClass="entr" presetSubtype="0" fill="hold" grpId="0" nodeType="click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wipe(down)">
                                      <p:cBhvr>
                                        <p:cTn id="106" dur="580">
                                          <p:stCondLst>
                                            <p:cond delay="0"/>
                                          </p:stCondLst>
                                        </p:cTn>
                                        <p:tgtEl>
                                          <p:spTgt spid="23"/>
                                        </p:tgtEl>
                                      </p:cBhvr>
                                    </p:animEffect>
                                    <p:anim calcmode="lin" valueType="num">
                                      <p:cBhvr>
                                        <p:cTn id="10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12" dur="26">
                                          <p:stCondLst>
                                            <p:cond delay="650"/>
                                          </p:stCondLst>
                                        </p:cTn>
                                        <p:tgtEl>
                                          <p:spTgt spid="23"/>
                                        </p:tgtEl>
                                      </p:cBhvr>
                                      <p:to x="100000" y="60000"/>
                                    </p:animScale>
                                    <p:animScale>
                                      <p:cBhvr>
                                        <p:cTn id="113" dur="166" decel="50000">
                                          <p:stCondLst>
                                            <p:cond delay="676"/>
                                          </p:stCondLst>
                                        </p:cTn>
                                        <p:tgtEl>
                                          <p:spTgt spid="23"/>
                                        </p:tgtEl>
                                      </p:cBhvr>
                                      <p:to x="100000" y="100000"/>
                                    </p:animScale>
                                    <p:animScale>
                                      <p:cBhvr>
                                        <p:cTn id="114" dur="26">
                                          <p:stCondLst>
                                            <p:cond delay="1312"/>
                                          </p:stCondLst>
                                        </p:cTn>
                                        <p:tgtEl>
                                          <p:spTgt spid="23"/>
                                        </p:tgtEl>
                                      </p:cBhvr>
                                      <p:to x="100000" y="80000"/>
                                    </p:animScale>
                                    <p:animScale>
                                      <p:cBhvr>
                                        <p:cTn id="115" dur="166" decel="50000">
                                          <p:stCondLst>
                                            <p:cond delay="1338"/>
                                          </p:stCondLst>
                                        </p:cTn>
                                        <p:tgtEl>
                                          <p:spTgt spid="23"/>
                                        </p:tgtEl>
                                      </p:cBhvr>
                                      <p:to x="100000" y="100000"/>
                                    </p:animScale>
                                    <p:animScale>
                                      <p:cBhvr>
                                        <p:cTn id="116" dur="26">
                                          <p:stCondLst>
                                            <p:cond delay="1642"/>
                                          </p:stCondLst>
                                        </p:cTn>
                                        <p:tgtEl>
                                          <p:spTgt spid="23"/>
                                        </p:tgtEl>
                                      </p:cBhvr>
                                      <p:to x="100000" y="90000"/>
                                    </p:animScale>
                                    <p:animScale>
                                      <p:cBhvr>
                                        <p:cTn id="117" dur="166" decel="50000">
                                          <p:stCondLst>
                                            <p:cond delay="1668"/>
                                          </p:stCondLst>
                                        </p:cTn>
                                        <p:tgtEl>
                                          <p:spTgt spid="23"/>
                                        </p:tgtEl>
                                      </p:cBhvr>
                                      <p:to x="100000" y="100000"/>
                                    </p:animScale>
                                    <p:animScale>
                                      <p:cBhvr>
                                        <p:cTn id="118" dur="26">
                                          <p:stCondLst>
                                            <p:cond delay="1808"/>
                                          </p:stCondLst>
                                        </p:cTn>
                                        <p:tgtEl>
                                          <p:spTgt spid="23"/>
                                        </p:tgtEl>
                                      </p:cBhvr>
                                      <p:to x="100000" y="95000"/>
                                    </p:animScale>
                                    <p:animScale>
                                      <p:cBhvr>
                                        <p:cTn id="119"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20" grpId="0" animBg="1"/>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2786" y="900015"/>
            <a:ext cx="10016358" cy="4594957"/>
          </a:xfrm>
        </p:spPr>
        <p:txBody>
          <a:bodyPr>
            <a:noAutofit/>
          </a:bodyPr>
          <a:lstStyle/>
          <a:p>
            <a:pPr marL="0" indent="0">
              <a:buNone/>
            </a:pPr>
            <a:r>
              <a:rPr lang="en-US" altLang="en-US" sz="3600" u="sng" dirty="0">
                <a:cs typeface="Arial" panose="020B0604020202020204" pitchFamily="34" charset="0"/>
              </a:rPr>
              <a:t>Each infant must have a current &amp; complete:</a:t>
            </a:r>
          </a:p>
          <a:p>
            <a:pPr>
              <a:buFont typeface="Arial" panose="020B0604020202020204" pitchFamily="34" charset="0"/>
              <a:buChar char="•"/>
            </a:pPr>
            <a:r>
              <a:rPr lang="en-US" altLang="en-US" sz="3200" dirty="0">
                <a:cs typeface="Arial" panose="020B0604020202020204" pitchFamily="34" charset="0"/>
              </a:rPr>
              <a:t>CACFP Enrollment</a:t>
            </a:r>
          </a:p>
          <a:p>
            <a:pPr>
              <a:buFont typeface="Arial" panose="020B0604020202020204" pitchFamily="34" charset="0"/>
              <a:buChar char="•"/>
            </a:pPr>
            <a:endParaRPr lang="en-US" altLang="en-US" sz="1600" dirty="0">
              <a:cs typeface="Arial" panose="020B0604020202020204" pitchFamily="34" charset="0"/>
            </a:endParaRPr>
          </a:p>
          <a:p>
            <a:pPr>
              <a:buFont typeface="Arial" panose="020B0604020202020204" pitchFamily="34" charset="0"/>
              <a:buChar char="•"/>
            </a:pPr>
            <a:r>
              <a:rPr lang="en-US" altLang="en-US" sz="3200" dirty="0">
                <a:cs typeface="Arial" panose="020B0604020202020204" pitchFamily="34" charset="0"/>
              </a:rPr>
              <a:t>Income Eligibility Form determined by center official on   file to be claimed as “Free” or “Reduced”</a:t>
            </a:r>
          </a:p>
          <a:p>
            <a:pPr>
              <a:buFont typeface="Arial" panose="020B0604020202020204" pitchFamily="34" charset="0"/>
              <a:buChar char="•"/>
            </a:pPr>
            <a:endParaRPr lang="en-US" altLang="en-US" sz="1600" dirty="0">
              <a:cs typeface="Arial" panose="020B0604020202020204" pitchFamily="34" charset="0"/>
            </a:endParaRPr>
          </a:p>
          <a:p>
            <a:pPr>
              <a:buFont typeface="Arial" panose="020B0604020202020204" pitchFamily="34" charset="0"/>
              <a:buChar char="•"/>
            </a:pPr>
            <a:r>
              <a:rPr lang="en-US" altLang="en-US" sz="3200" dirty="0">
                <a:cs typeface="Arial" panose="020B0604020202020204" pitchFamily="34" charset="0"/>
              </a:rPr>
              <a:t>Infant Formula Selection and Solid Readiness</a:t>
            </a:r>
          </a:p>
          <a:p>
            <a:pPr>
              <a:buFont typeface="Arial" panose="020B0604020202020204" pitchFamily="34" charset="0"/>
              <a:buChar char="•"/>
            </a:pPr>
            <a:endParaRPr lang="en-US" altLang="en-US" sz="1600" dirty="0">
              <a:cs typeface="Arial" panose="020B0604020202020204" pitchFamily="34" charset="0"/>
            </a:endParaRPr>
          </a:p>
          <a:p>
            <a:pPr>
              <a:buFont typeface="Arial" panose="020B0604020202020204" pitchFamily="34" charset="0"/>
              <a:buChar char="•"/>
            </a:pPr>
            <a:r>
              <a:rPr lang="en-US" altLang="en-US" sz="3200" dirty="0">
                <a:cs typeface="Arial" panose="020B0604020202020204" pitchFamily="34" charset="0"/>
              </a:rPr>
              <a:t>Infant meal production record for each meal claimed</a:t>
            </a:r>
          </a:p>
          <a:p>
            <a:pPr>
              <a:buFont typeface="Arial" panose="020B0604020202020204" pitchFamily="34" charset="0"/>
              <a:buChar char="•"/>
            </a:pPr>
            <a:endParaRPr lang="en-US" altLang="en-US" sz="1600" dirty="0">
              <a:cs typeface="Arial" panose="020B0604020202020204" pitchFamily="34" charset="0"/>
            </a:endParaRPr>
          </a:p>
          <a:p>
            <a:pPr>
              <a:buFont typeface="Arial" panose="020B0604020202020204" pitchFamily="34" charset="0"/>
              <a:buChar char="•"/>
            </a:pPr>
            <a:r>
              <a:rPr lang="en-US" altLang="en-US" sz="3200" dirty="0">
                <a:cs typeface="Arial" panose="020B0604020202020204" pitchFamily="34" charset="0"/>
              </a:rPr>
              <a:t>Daily Meal Count Records (blue &amp; white)</a:t>
            </a:r>
          </a:p>
        </p:txBody>
      </p:sp>
      <p:sp>
        <p:nvSpPr>
          <p:cNvPr id="7" name="Title 4"/>
          <p:cNvSpPr>
            <a:spLocks noGrp="1"/>
          </p:cNvSpPr>
          <p:nvPr>
            <p:ph type="title"/>
          </p:nvPr>
        </p:nvSpPr>
        <p:spPr>
          <a:xfrm>
            <a:off x="2606565" y="105103"/>
            <a:ext cx="7420304" cy="870883"/>
          </a:xfrm>
        </p:spPr>
        <p:txBody>
          <a:bodyPr/>
          <a:lstStyle/>
          <a:p>
            <a:r>
              <a:rPr lang="en-US" b="1" dirty="0"/>
              <a:t>Wrap Up</a:t>
            </a:r>
          </a:p>
        </p:txBody>
      </p:sp>
      <p:sp>
        <p:nvSpPr>
          <p:cNvPr id="5" name="TextBox 4">
            <a:extLst>
              <a:ext uri="{FF2B5EF4-FFF2-40B4-BE49-F238E27FC236}">
                <a16:creationId xmlns:a16="http://schemas.microsoft.com/office/drawing/2014/main" id="{D3C7617E-1CB7-4369-B12B-5241D3E425AB}"/>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169865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000"/>
                                        <p:tgtEl>
                                          <p:spTgt spid="3">
                                            <p:txEl>
                                              <p:pRg st="7" end="7"/>
                                            </p:txEl>
                                          </p:spTgt>
                                        </p:tgtEl>
                                      </p:cBhvr>
                                    </p:animEffect>
                                    <p:anim calcmode="lin" valueType="num">
                                      <p:cBhvr>
                                        <p:cTn id="3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1000"/>
                                        <p:tgtEl>
                                          <p:spTgt spid="3">
                                            <p:txEl>
                                              <p:pRg st="9" end="9"/>
                                            </p:txEl>
                                          </p:spTgt>
                                        </p:tgtEl>
                                      </p:cBhvr>
                                    </p:animEffect>
                                    <p:anim calcmode="lin" valueType="num">
                                      <p:cBhvr>
                                        <p:cTn id="3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778887-3711-4FF1-A249-56B31A0E0243}"/>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
        <p:nvSpPr>
          <p:cNvPr id="8" name="Title 4">
            <a:extLst>
              <a:ext uri="{FF2B5EF4-FFF2-40B4-BE49-F238E27FC236}">
                <a16:creationId xmlns:a16="http://schemas.microsoft.com/office/drawing/2014/main" id="{64AE5DA8-EC66-B208-054F-75E07B5272A5}"/>
              </a:ext>
            </a:extLst>
          </p:cNvPr>
          <p:cNvSpPr txBox="1">
            <a:spLocks/>
          </p:cNvSpPr>
          <p:nvPr/>
        </p:nvSpPr>
        <p:spPr>
          <a:xfrm>
            <a:off x="2858815" y="89063"/>
            <a:ext cx="8939092"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Wrap Up</a:t>
            </a:r>
          </a:p>
        </p:txBody>
      </p:sp>
      <p:sp>
        <p:nvSpPr>
          <p:cNvPr id="19" name="Content Placeholder 2">
            <a:extLst>
              <a:ext uri="{FF2B5EF4-FFF2-40B4-BE49-F238E27FC236}">
                <a16:creationId xmlns:a16="http://schemas.microsoft.com/office/drawing/2014/main" id="{874FFB6C-A61F-49DA-47B8-ECD868D083A1}"/>
              </a:ext>
            </a:extLst>
          </p:cNvPr>
          <p:cNvSpPr txBox="1">
            <a:spLocks/>
          </p:cNvSpPr>
          <p:nvPr/>
        </p:nvSpPr>
        <p:spPr>
          <a:xfrm>
            <a:off x="2262432" y="1158536"/>
            <a:ext cx="9700181" cy="497143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3500" dirty="0">
                <a:cs typeface="Arial" panose="020B0604020202020204" pitchFamily="34" charset="0"/>
              </a:rPr>
              <a:t>Infant Meal pattern is child-specific and determined by the parent’s/guardian's approval of foods to be served</a:t>
            </a:r>
          </a:p>
          <a:p>
            <a:pPr>
              <a:buFont typeface="Arial" panose="020B0604020202020204" pitchFamily="34" charset="0"/>
              <a:buChar char="•"/>
            </a:pPr>
            <a:endParaRPr lang="en-US" sz="3500" dirty="0">
              <a:cs typeface="Arial" panose="020B0604020202020204" pitchFamily="34" charset="0"/>
            </a:endParaRPr>
          </a:p>
          <a:p>
            <a:pPr>
              <a:buFont typeface="Arial" panose="020B0604020202020204" pitchFamily="34" charset="0"/>
              <a:buChar char="•"/>
            </a:pPr>
            <a:r>
              <a:rPr lang="en-US" sz="3500" dirty="0">
                <a:cs typeface="Arial" panose="020B0604020202020204" pitchFamily="34" charset="0"/>
              </a:rPr>
              <a:t>Creditable food components for infants </a:t>
            </a:r>
            <a:r>
              <a:rPr lang="en-US" sz="3500" i="1" dirty="0">
                <a:solidFill>
                  <a:srgbClr val="FF0000"/>
                </a:solidFill>
                <a:latin typeface="Felix Titling" panose="04060505060202020A04" pitchFamily="82" charset="0"/>
                <a:cs typeface="Arial" panose="020B0604020202020204" pitchFamily="34" charset="0"/>
              </a:rPr>
              <a:t>differ</a:t>
            </a:r>
            <a:r>
              <a:rPr lang="en-US" sz="3500" dirty="0">
                <a:cs typeface="Arial" panose="020B0604020202020204" pitchFamily="34" charset="0"/>
              </a:rPr>
              <a:t> from other age groups</a:t>
            </a:r>
          </a:p>
          <a:p>
            <a:pPr>
              <a:buFont typeface="Arial" panose="020B0604020202020204" pitchFamily="34" charset="0"/>
              <a:buChar char="•"/>
            </a:pPr>
            <a:endParaRPr lang="en-US" sz="3500" dirty="0">
              <a:cs typeface="Arial" panose="020B0604020202020204" pitchFamily="34" charset="0"/>
            </a:endParaRPr>
          </a:p>
          <a:p>
            <a:pPr>
              <a:buFont typeface="Arial" panose="020B0604020202020204" pitchFamily="34" charset="0"/>
              <a:buChar char="•"/>
            </a:pPr>
            <a:r>
              <a:rPr lang="en-US" sz="3500" dirty="0">
                <a:cs typeface="Arial" panose="020B0604020202020204" pitchFamily="34" charset="0"/>
              </a:rPr>
              <a:t>Meal pattern is required to be met for an infant’s meal to be claimed for reimbursement </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7136836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animEffect transition="in" filter="fade">
                                      <p:cBhvr>
                                        <p:cTn id="7" dur="1000"/>
                                        <p:tgtEl>
                                          <p:spTgt spid="19">
                                            <p:txEl>
                                              <p:pRg st="2" end="2"/>
                                            </p:txEl>
                                          </p:spTgt>
                                        </p:tgtEl>
                                      </p:cBhvr>
                                    </p:animEffect>
                                    <p:anim calcmode="lin" valueType="num">
                                      <p:cBhvr>
                                        <p:cTn id="8"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xEl>
                                              <p:pRg st="4" end="4"/>
                                            </p:txEl>
                                          </p:spTgt>
                                        </p:tgtEl>
                                        <p:attrNameLst>
                                          <p:attrName>style.visibility</p:attrName>
                                        </p:attrNameLst>
                                      </p:cBhvr>
                                      <p:to>
                                        <p:strVal val="visible"/>
                                      </p:to>
                                    </p:set>
                                    <p:animEffect transition="in" filter="fade">
                                      <p:cBhvr>
                                        <p:cTn id="13" dur="1000"/>
                                        <p:tgtEl>
                                          <p:spTgt spid="19">
                                            <p:txEl>
                                              <p:pRg st="4" end="4"/>
                                            </p:txEl>
                                          </p:spTgt>
                                        </p:tgtEl>
                                      </p:cBhvr>
                                    </p:animEffect>
                                    <p:anim calcmode="lin" valueType="num">
                                      <p:cBhvr>
                                        <p:cTn id="14"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5849" y="956441"/>
            <a:ext cx="4160153" cy="4057492"/>
          </a:xfrm>
        </p:spPr>
        <p:txBody>
          <a:bodyPr>
            <a:normAutofit lnSpcReduction="10000"/>
          </a:bodyPr>
          <a:lstStyle/>
          <a:p>
            <a:pPr marL="0" indent="0" algn="ctr">
              <a:buNone/>
            </a:pPr>
            <a:endParaRPr lang="en-US" dirty="0"/>
          </a:p>
          <a:p>
            <a:pPr marL="0" indent="0" algn="ctr">
              <a:buNone/>
            </a:pPr>
            <a:r>
              <a:rPr lang="en-US" sz="4400" b="1" dirty="0">
                <a:solidFill>
                  <a:srgbClr val="0B33DF"/>
                </a:solidFill>
              </a:rPr>
              <a:t>Questions?</a:t>
            </a:r>
          </a:p>
          <a:p>
            <a:pPr marL="0" indent="0" algn="ctr">
              <a:buNone/>
            </a:pPr>
            <a:endParaRPr lang="en-US" dirty="0"/>
          </a:p>
          <a:p>
            <a:pPr marL="0" indent="0" algn="ctr">
              <a:buNone/>
            </a:pPr>
            <a:r>
              <a:rPr lang="en-US" dirty="0"/>
              <a:t>Contact NDE</a:t>
            </a:r>
          </a:p>
          <a:p>
            <a:pPr marL="0" indent="0" algn="ctr">
              <a:buNone/>
            </a:pPr>
            <a:r>
              <a:rPr lang="en-US" dirty="0"/>
              <a:t>800-731-2233</a:t>
            </a:r>
          </a:p>
          <a:p>
            <a:pPr marL="0" indent="0" algn="ctr">
              <a:buNone/>
            </a:pPr>
            <a:endParaRPr lang="en-US" dirty="0"/>
          </a:p>
          <a:p>
            <a:pPr marL="0" indent="0" algn="ctr">
              <a:buNone/>
            </a:pPr>
            <a:r>
              <a:rPr lang="en-US" dirty="0"/>
              <a:t>Pick up your training certificate.</a:t>
            </a:r>
          </a:p>
        </p:txBody>
      </p:sp>
      <p:pic>
        <p:nvPicPr>
          <p:cNvPr id="2" name="Picture 1" descr="Digital &lt;strong&gt;Certificate&lt;/strong&gt; | Sanjose Solut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423422"/>
            <a:ext cx="4583299" cy="4583299"/>
          </a:xfrm>
          <a:prstGeom prst="rect">
            <a:avLst/>
          </a:prstGeom>
        </p:spPr>
      </p:pic>
      <p:sp>
        <p:nvSpPr>
          <p:cNvPr id="4" name="TextBox 3">
            <a:extLst>
              <a:ext uri="{FF2B5EF4-FFF2-40B4-BE49-F238E27FC236}">
                <a16:creationId xmlns:a16="http://schemas.microsoft.com/office/drawing/2014/main" id="{CC703C7F-0941-F57A-B9A2-8B3DD3409153}"/>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261717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ppt_w</p:attrName>
                                        </p:attrNameLst>
                                      </p:cBhvr>
                                      <p:tavLst>
                                        <p:tav tm="0" fmla="#ppt_w*sin(2.5*pi*$)">
                                          <p:val>
                                            <p:fltVal val="0"/>
                                          </p:val>
                                        </p:tav>
                                        <p:tav tm="100000">
                                          <p:val>
                                            <p:fltVal val="1"/>
                                          </p:val>
                                        </p:tav>
                                      </p:tavLst>
                                    </p:anim>
                                    <p:anim calcmode="lin" valueType="num">
                                      <p:cBhvr>
                                        <p:cTn id="9" dur="3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42A9F1-56E8-4D15-BB51-04E763AF6E34}"/>
              </a:ext>
            </a:extLst>
          </p:cNvPr>
          <p:cNvSpPr txBox="1">
            <a:spLocks noGrp="1"/>
          </p:cNvSpPr>
          <p:nvPr>
            <p:ph idx="1"/>
          </p:nvPr>
        </p:nvSpPr>
        <p:spPr>
          <a:xfrm>
            <a:off x="1953638" y="1519459"/>
            <a:ext cx="10098932" cy="2305246"/>
          </a:xfrm>
          <a:prstGeom prst="rect">
            <a:avLst/>
          </a:prstGeom>
          <a:noFill/>
        </p:spPr>
        <p:txBody>
          <a:bodyPr wrap="square" rtlCol="0">
            <a:spAutoFit/>
          </a:bodyPr>
          <a:lstStyle/>
          <a:p>
            <a:pPr marL="0" indent="0">
              <a:buNone/>
            </a:pPr>
            <a:r>
              <a:rPr lang="en-US" sz="3600" b="1" dirty="0">
                <a:solidFill>
                  <a:srgbClr val="FF0000"/>
                </a:solidFill>
              </a:rPr>
              <a:t>Remember: </a:t>
            </a:r>
          </a:p>
          <a:p>
            <a:pPr marL="0" indent="0">
              <a:buNone/>
            </a:pPr>
            <a:r>
              <a:rPr lang="en-US" sz="3200" dirty="0"/>
              <a:t>	Infants are fed on demand  </a:t>
            </a:r>
          </a:p>
          <a:p>
            <a:pPr marL="0" indent="0">
              <a:buNone/>
            </a:pPr>
            <a:endParaRPr lang="en-US" sz="3200" dirty="0"/>
          </a:p>
          <a:p>
            <a:pPr marL="0" indent="0">
              <a:buNone/>
            </a:pPr>
            <a:r>
              <a:rPr lang="en-US" sz="3200" dirty="0"/>
              <a:t>	Not required to follow the mealtimes on the application</a:t>
            </a:r>
          </a:p>
        </p:txBody>
      </p:sp>
      <p:pic>
        <p:nvPicPr>
          <p:cNvPr id="7" name="Picture 6" descr="Baby lying on a bed">
            <a:extLst>
              <a:ext uri="{FF2B5EF4-FFF2-40B4-BE49-F238E27FC236}">
                <a16:creationId xmlns:a16="http://schemas.microsoft.com/office/drawing/2014/main" id="{354B7FB4-B16A-4065-A13B-B1E5315B8F59}"/>
              </a:ext>
            </a:extLst>
          </p:cNvPr>
          <p:cNvPicPr>
            <a:picLocks noChangeAspect="1"/>
          </p:cNvPicPr>
          <p:nvPr/>
        </p:nvPicPr>
        <p:blipFill>
          <a:blip r:embed="rId2"/>
          <a:stretch>
            <a:fillRect/>
          </a:stretch>
        </p:blipFill>
        <p:spPr>
          <a:xfrm>
            <a:off x="4400363" y="3907508"/>
            <a:ext cx="4287398" cy="2862066"/>
          </a:xfrm>
          <a:prstGeom prst="rect">
            <a:avLst/>
          </a:prstGeom>
          <a:ln w="19050">
            <a:solidFill>
              <a:srgbClr val="003DB8"/>
            </a:solidFill>
          </a:ln>
        </p:spPr>
      </p:pic>
      <p:sp>
        <p:nvSpPr>
          <p:cNvPr id="8" name="Arrow: Striped Right 7">
            <a:extLst>
              <a:ext uri="{FF2B5EF4-FFF2-40B4-BE49-F238E27FC236}">
                <a16:creationId xmlns:a16="http://schemas.microsoft.com/office/drawing/2014/main" id="{5C4AF345-F24C-494D-B989-CDE39609F356}"/>
              </a:ext>
            </a:extLst>
          </p:cNvPr>
          <p:cNvSpPr/>
          <p:nvPr/>
        </p:nvSpPr>
        <p:spPr>
          <a:xfrm>
            <a:off x="1643974" y="2205155"/>
            <a:ext cx="1089498" cy="46692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Striped Right 8">
            <a:extLst>
              <a:ext uri="{FF2B5EF4-FFF2-40B4-BE49-F238E27FC236}">
                <a16:creationId xmlns:a16="http://schemas.microsoft.com/office/drawing/2014/main" id="{FE13506A-0C8C-46D3-B684-F6838826FF36}"/>
              </a:ext>
            </a:extLst>
          </p:cNvPr>
          <p:cNvSpPr/>
          <p:nvPr/>
        </p:nvSpPr>
        <p:spPr>
          <a:xfrm>
            <a:off x="1643974" y="3310874"/>
            <a:ext cx="1089498" cy="46692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CD9EAD-F9F0-43BD-9E23-19ECC2FD98C3}"/>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
        <p:nvSpPr>
          <p:cNvPr id="12" name="Title 4">
            <a:extLst>
              <a:ext uri="{FF2B5EF4-FFF2-40B4-BE49-F238E27FC236}">
                <a16:creationId xmlns:a16="http://schemas.microsoft.com/office/drawing/2014/main" id="{43BF0C27-3346-5BB5-641D-112665060B5D}"/>
              </a:ext>
            </a:extLst>
          </p:cNvPr>
          <p:cNvSpPr txBox="1">
            <a:spLocks/>
          </p:cNvSpPr>
          <p:nvPr/>
        </p:nvSpPr>
        <p:spPr>
          <a:xfrm>
            <a:off x="2550980" y="445225"/>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CACFP General Requirements</a:t>
            </a:r>
          </a:p>
        </p:txBody>
      </p:sp>
    </p:spTree>
    <p:extLst>
      <p:ext uri="{BB962C8B-B14F-4D97-AF65-F5344CB8AC3E}">
        <p14:creationId xmlns:p14="http://schemas.microsoft.com/office/powerpoint/2010/main" val="99935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3"/>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0" presetClass="entr" presetSubtype="0" decel="100000" fill="hold" grpId="0"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1500" fill="hold"/>
                                        <p:tgtEl>
                                          <p:spTgt spid="9"/>
                                        </p:tgtEl>
                                        <p:attrNameLst>
                                          <p:attrName>ppt_w</p:attrName>
                                        </p:attrNameLst>
                                      </p:cBhvr>
                                      <p:tavLst>
                                        <p:tav tm="0">
                                          <p:val>
                                            <p:strVal val="#ppt_w+.3"/>
                                          </p:val>
                                        </p:tav>
                                        <p:tav tm="100000">
                                          <p:val>
                                            <p:strVal val="#ppt_w"/>
                                          </p:val>
                                        </p:tav>
                                      </p:tavLst>
                                    </p:anim>
                                    <p:anim calcmode="lin" valueType="num">
                                      <p:cBhvr>
                                        <p:cTn id="14" dur="1500" fill="hold"/>
                                        <p:tgtEl>
                                          <p:spTgt spid="9"/>
                                        </p:tgtEl>
                                        <p:attrNameLst>
                                          <p:attrName>ppt_h</p:attrName>
                                        </p:attrNameLst>
                                      </p:cBhvr>
                                      <p:tavLst>
                                        <p:tav tm="0">
                                          <p:val>
                                            <p:strVal val="#ppt_h"/>
                                          </p:val>
                                        </p:tav>
                                        <p:tav tm="100000">
                                          <p:val>
                                            <p:strVal val="#ppt_h"/>
                                          </p:val>
                                        </p:tav>
                                      </p:tavLst>
                                    </p:anim>
                                    <p:animEffect transition="in" filter="fade">
                                      <p:cBhvr>
                                        <p:cTn id="15" dur="1500"/>
                                        <p:tgtEl>
                                          <p:spTgt spid="9"/>
                                        </p:tgtEl>
                                      </p:cBhvr>
                                    </p:animEffect>
                                  </p:childTnLst>
                                </p:cTn>
                              </p:par>
                              <p:par>
                                <p:cTn id="16" presetID="15" presetClass="entr" presetSubtype="0" fill="hold" nodeType="withEffect">
                                  <p:stCondLst>
                                    <p:cond delay="1000"/>
                                  </p:stCondLst>
                                  <p:childTnLst>
                                    <p:set>
                                      <p:cBhvr>
                                        <p:cTn id="17" dur="1" fill="hold">
                                          <p:stCondLst>
                                            <p:cond delay="0"/>
                                          </p:stCondLst>
                                        </p:cTn>
                                        <p:tgtEl>
                                          <p:spTgt spid="7"/>
                                        </p:tgtEl>
                                        <p:attrNameLst>
                                          <p:attrName>style.visibility</p:attrName>
                                        </p:attrNameLst>
                                      </p:cBhvr>
                                      <p:to>
                                        <p:strVal val="visible"/>
                                      </p:to>
                                    </p:set>
                                    <p:anim calcmode="lin" valueType="num">
                                      <p:cBhvr>
                                        <p:cTn id="18" dur="3000" fill="hold"/>
                                        <p:tgtEl>
                                          <p:spTgt spid="7"/>
                                        </p:tgtEl>
                                        <p:attrNameLst>
                                          <p:attrName>ppt_w</p:attrName>
                                        </p:attrNameLst>
                                      </p:cBhvr>
                                      <p:tavLst>
                                        <p:tav tm="0">
                                          <p:val>
                                            <p:fltVal val="0"/>
                                          </p:val>
                                        </p:tav>
                                        <p:tav tm="100000">
                                          <p:val>
                                            <p:strVal val="#ppt_w"/>
                                          </p:val>
                                        </p:tav>
                                      </p:tavLst>
                                    </p:anim>
                                    <p:anim calcmode="lin" valueType="num">
                                      <p:cBhvr>
                                        <p:cTn id="19" dur="3000" fill="hold"/>
                                        <p:tgtEl>
                                          <p:spTgt spid="7"/>
                                        </p:tgtEl>
                                        <p:attrNameLst>
                                          <p:attrName>ppt_h</p:attrName>
                                        </p:attrNameLst>
                                      </p:cBhvr>
                                      <p:tavLst>
                                        <p:tav tm="0">
                                          <p:val>
                                            <p:fltVal val="0"/>
                                          </p:val>
                                        </p:tav>
                                        <p:tav tm="100000">
                                          <p:val>
                                            <p:strVal val="#ppt_h"/>
                                          </p:val>
                                        </p:tav>
                                      </p:tavLst>
                                    </p:anim>
                                    <p:anim calcmode="lin" valueType="num">
                                      <p:cBhvr>
                                        <p:cTn id="20" dur="3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3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9517" y="965476"/>
            <a:ext cx="5108029" cy="4762662"/>
          </a:xfrm>
        </p:spPr>
        <p:txBody>
          <a:bodyPr>
            <a:noAutofit/>
          </a:bodyPr>
          <a:lstStyle/>
          <a:p>
            <a:pPr marL="0" indent="0">
              <a:buNone/>
            </a:pPr>
            <a:r>
              <a:rPr lang="en-US" altLang="en-US" sz="3200" b="1" u="sng" dirty="0">
                <a:cs typeface="Arial" panose="020B0604020202020204" pitchFamily="34" charset="0"/>
              </a:rPr>
              <a:t>Infant Meal Pattern</a:t>
            </a:r>
          </a:p>
          <a:p>
            <a:pPr marL="0" indent="0">
              <a:buNone/>
            </a:pPr>
            <a:r>
              <a:rPr lang="en-US" altLang="en-US" b="1" dirty="0">
                <a:cs typeface="Arial" panose="020B0604020202020204" pitchFamily="34" charset="0"/>
              </a:rPr>
              <a:t>Post prominently </a:t>
            </a:r>
          </a:p>
          <a:p>
            <a:pPr marL="0" indent="0">
              <a:buNone/>
            </a:pPr>
            <a:endParaRPr lang="en-US" altLang="en-US" sz="2000" dirty="0">
              <a:cs typeface="Arial" panose="020B0604020202020204" pitchFamily="34" charset="0"/>
            </a:endParaRPr>
          </a:p>
          <a:p>
            <a:pPr marL="0" indent="0">
              <a:buNone/>
            </a:pPr>
            <a:r>
              <a:rPr lang="en-US" altLang="en-US" dirty="0">
                <a:cs typeface="Arial" panose="020B0604020202020204" pitchFamily="34" charset="0"/>
              </a:rPr>
              <a:t>	Breastmilk and/or Formula</a:t>
            </a:r>
          </a:p>
          <a:p>
            <a:pPr marL="0" indent="0">
              <a:buNone/>
            </a:pPr>
            <a:r>
              <a:rPr lang="en-US" altLang="en-US" sz="3200" b="1" dirty="0">
                <a:solidFill>
                  <a:schemeClr val="accent1"/>
                </a:solidFill>
                <a:cs typeface="Arial" panose="020B0604020202020204" pitchFamily="34" charset="0"/>
              </a:rPr>
              <a:t>		</a:t>
            </a:r>
          </a:p>
          <a:p>
            <a:pPr marL="0" indent="0">
              <a:buNone/>
            </a:pPr>
            <a:r>
              <a:rPr lang="en-US" altLang="en-US" dirty="0">
                <a:cs typeface="Arial" panose="020B0604020202020204" pitchFamily="34" charset="0"/>
              </a:rPr>
              <a:t>	Solid Foods are added 	when the infant is 	developmentally ready</a:t>
            </a:r>
          </a:p>
          <a:p>
            <a:pPr marL="0" indent="0">
              <a:buNone/>
            </a:pPr>
            <a:endParaRPr lang="en-US" altLang="en-US" sz="2000" dirty="0">
              <a:cs typeface="Arial" panose="020B0604020202020204" pitchFamily="34" charset="0"/>
            </a:endParaRPr>
          </a:p>
          <a:p>
            <a:pPr marL="385753" indent="-385753"/>
            <a:endParaRPr lang="en-US" altLang="en-US" sz="2000" dirty="0">
              <a:cs typeface="Arial" panose="020B0604020202020204" pitchFamily="34" charset="0"/>
            </a:endParaRPr>
          </a:p>
        </p:txBody>
      </p:sp>
      <p:sp>
        <p:nvSpPr>
          <p:cNvPr id="8"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CACFP General Requirements</a:t>
            </a:r>
          </a:p>
        </p:txBody>
      </p:sp>
      <p:sp>
        <p:nvSpPr>
          <p:cNvPr id="2" name="Right Arrow 1"/>
          <p:cNvSpPr/>
          <p:nvPr/>
        </p:nvSpPr>
        <p:spPr>
          <a:xfrm>
            <a:off x="2259724" y="2596055"/>
            <a:ext cx="546538" cy="1891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us 3"/>
          <p:cNvSpPr/>
          <p:nvPr/>
        </p:nvSpPr>
        <p:spPr>
          <a:xfrm>
            <a:off x="2175641" y="3656124"/>
            <a:ext cx="714704" cy="91587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7E43F9-848C-404F-94BA-372ECBF11CDA}"/>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pic>
        <p:nvPicPr>
          <p:cNvPr id="7" name="Picture 6">
            <a:extLst>
              <a:ext uri="{FF2B5EF4-FFF2-40B4-BE49-F238E27FC236}">
                <a16:creationId xmlns:a16="http://schemas.microsoft.com/office/drawing/2014/main" id="{266CAAAA-D548-42EC-96E3-34F016FE0745}"/>
              </a:ext>
            </a:extLst>
          </p:cNvPr>
          <p:cNvPicPr>
            <a:picLocks noChangeAspect="1"/>
          </p:cNvPicPr>
          <p:nvPr/>
        </p:nvPicPr>
        <p:blipFill>
          <a:blip r:embed="rId3"/>
          <a:stretch>
            <a:fillRect/>
          </a:stretch>
        </p:blipFill>
        <p:spPr>
          <a:xfrm>
            <a:off x="6974894" y="854749"/>
            <a:ext cx="4176583" cy="5517119"/>
          </a:xfrm>
          <a:prstGeom prst="rect">
            <a:avLst/>
          </a:prstGeom>
          <a:ln w="28575">
            <a:solidFill>
              <a:schemeClr val="accent1">
                <a:lumMod val="60000"/>
                <a:lumOff val="40000"/>
              </a:schemeClr>
            </a:solidFill>
          </a:ln>
        </p:spPr>
      </p:pic>
      <p:sp>
        <p:nvSpPr>
          <p:cNvPr id="10" name="TextBox 9">
            <a:extLst>
              <a:ext uri="{FF2B5EF4-FFF2-40B4-BE49-F238E27FC236}">
                <a16:creationId xmlns:a16="http://schemas.microsoft.com/office/drawing/2014/main" id="{5D9EF40F-FD25-49CF-8ED3-9DFA10B079AB}"/>
              </a:ext>
            </a:extLst>
          </p:cNvPr>
          <p:cNvSpPr txBox="1"/>
          <p:nvPr/>
        </p:nvSpPr>
        <p:spPr>
          <a:xfrm>
            <a:off x="10227233" y="6371868"/>
            <a:ext cx="977481" cy="369332"/>
          </a:xfrm>
          <a:prstGeom prst="rect">
            <a:avLst/>
          </a:prstGeom>
          <a:noFill/>
        </p:spPr>
        <p:txBody>
          <a:bodyPr wrap="square" rtlCol="0">
            <a:spAutoFit/>
          </a:bodyPr>
          <a:lstStyle/>
          <a:p>
            <a:r>
              <a:rPr lang="en-US" dirty="0">
                <a:solidFill>
                  <a:srgbClr val="00B050"/>
                </a:solidFill>
              </a:rPr>
              <a:t>Handout</a:t>
            </a:r>
          </a:p>
        </p:txBody>
      </p:sp>
    </p:spTree>
    <p:extLst>
      <p:ext uri="{BB962C8B-B14F-4D97-AF65-F5344CB8AC3E}">
        <p14:creationId xmlns:p14="http://schemas.microsoft.com/office/powerpoint/2010/main" val="93940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2890345" y="94593"/>
            <a:ext cx="7420304" cy="87088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CACFP General Requirements</a:t>
            </a:r>
          </a:p>
        </p:txBody>
      </p:sp>
      <p:pic>
        <p:nvPicPr>
          <p:cNvPr id="5" name="Picture 4"/>
          <p:cNvPicPr>
            <a:picLocks noChangeAspect="1"/>
          </p:cNvPicPr>
          <p:nvPr/>
        </p:nvPicPr>
        <p:blipFill>
          <a:blip r:embed="rId2"/>
          <a:stretch>
            <a:fillRect/>
          </a:stretch>
        </p:blipFill>
        <p:spPr>
          <a:xfrm>
            <a:off x="7281870" y="1290550"/>
            <a:ext cx="3753992" cy="4841647"/>
          </a:xfrm>
          <a:prstGeom prst="rect">
            <a:avLst/>
          </a:prstGeom>
        </p:spPr>
      </p:pic>
      <p:sp>
        <p:nvSpPr>
          <p:cNvPr id="6" name="Content Placeholder 2"/>
          <p:cNvSpPr>
            <a:spLocks noGrp="1"/>
          </p:cNvSpPr>
          <p:nvPr>
            <p:ph idx="1"/>
          </p:nvPr>
        </p:nvSpPr>
        <p:spPr>
          <a:xfrm>
            <a:off x="2164230" y="1306730"/>
            <a:ext cx="4677874" cy="3076083"/>
          </a:xfrm>
        </p:spPr>
        <p:txBody>
          <a:bodyPr>
            <a:normAutofit fontScale="92500"/>
          </a:bodyPr>
          <a:lstStyle/>
          <a:p>
            <a:pPr marL="0" indent="0">
              <a:buNone/>
            </a:pPr>
            <a:r>
              <a:rPr lang="en-US" sz="3500" b="1" u="sng" dirty="0"/>
              <a:t>Feeding Infants Resource</a:t>
            </a:r>
          </a:p>
          <a:p>
            <a:pPr>
              <a:buFont typeface="Arial" panose="020B0604020202020204" pitchFamily="34" charset="0"/>
              <a:buChar char="•"/>
            </a:pPr>
            <a:r>
              <a:rPr lang="en-US" sz="3000" dirty="0"/>
              <a:t>Each Infant Staff Member should review this resource</a:t>
            </a:r>
          </a:p>
          <a:p>
            <a:pPr>
              <a:buFont typeface="Arial" panose="020B0604020202020204" pitchFamily="34" charset="0"/>
              <a:buChar char="•"/>
            </a:pPr>
            <a:endParaRPr lang="en-US" sz="3000" dirty="0"/>
          </a:p>
          <a:p>
            <a:pPr>
              <a:buFont typeface="Arial" panose="020B0604020202020204" pitchFamily="34" charset="0"/>
              <a:buChar char="•"/>
            </a:pPr>
            <a:r>
              <a:rPr lang="en-US" sz="3000" dirty="0"/>
              <a:t>Includes staff questionnaires and parent resources </a:t>
            </a:r>
          </a:p>
          <a:p>
            <a:pPr>
              <a:buFont typeface="Arial" panose="020B0604020202020204" pitchFamily="34" charset="0"/>
              <a:buChar char="•"/>
            </a:pPr>
            <a:endParaRPr lang="en-US" sz="3000" dirty="0"/>
          </a:p>
          <a:p>
            <a:pPr>
              <a:buFont typeface="Arial" panose="020B0604020202020204" pitchFamily="34" charset="0"/>
              <a:buChar char="•"/>
            </a:pPr>
            <a:endParaRPr lang="en-US" sz="2000" dirty="0"/>
          </a:p>
        </p:txBody>
      </p:sp>
      <p:sp>
        <p:nvSpPr>
          <p:cNvPr id="7" name="TextBox 6"/>
          <p:cNvSpPr txBox="1"/>
          <p:nvPr/>
        </p:nvSpPr>
        <p:spPr>
          <a:xfrm>
            <a:off x="2257925" y="4931868"/>
            <a:ext cx="5023945" cy="1200329"/>
          </a:xfrm>
          <a:prstGeom prst="rect">
            <a:avLst/>
          </a:prstGeom>
          <a:noFill/>
        </p:spPr>
        <p:txBody>
          <a:bodyPr wrap="square" rtlCol="0">
            <a:spAutoFit/>
          </a:bodyPr>
          <a:lstStyle/>
          <a:p>
            <a:r>
              <a:rPr lang="en-US" sz="2400" dirty="0">
                <a:hlinkClick r:id="rId3"/>
              </a:rPr>
              <a:t>https://www.fns.usda.gov/tn/feeding-infants-child-and-adult-care-food-program</a:t>
            </a:r>
            <a:r>
              <a:rPr lang="en-US" sz="2400" dirty="0"/>
              <a:t> </a:t>
            </a:r>
          </a:p>
        </p:txBody>
      </p:sp>
      <p:sp>
        <p:nvSpPr>
          <p:cNvPr id="8" name="TextBox 7">
            <a:extLst>
              <a:ext uri="{FF2B5EF4-FFF2-40B4-BE49-F238E27FC236}">
                <a16:creationId xmlns:a16="http://schemas.microsoft.com/office/drawing/2014/main" id="{AE358130-C064-47E8-B650-A4E87F8E0F2A}"/>
              </a:ext>
            </a:extLst>
          </p:cNvPr>
          <p:cNvSpPr txBox="1"/>
          <p:nvPr/>
        </p:nvSpPr>
        <p:spPr>
          <a:xfrm>
            <a:off x="313038" y="5947719"/>
            <a:ext cx="1622854" cy="246221"/>
          </a:xfrm>
          <a:prstGeom prst="rect">
            <a:avLst/>
          </a:prstGeom>
          <a:solidFill>
            <a:schemeClr val="bg1"/>
          </a:solidFill>
        </p:spPr>
        <p:txBody>
          <a:bodyPr wrap="square" rtlCol="0">
            <a:spAutoFit/>
          </a:bodyPr>
          <a:lstStyle/>
          <a:p>
            <a:r>
              <a:rPr lang="en-US" sz="1000" dirty="0"/>
              <a:t>FY2024 Infant Meal Pattern</a:t>
            </a:r>
          </a:p>
        </p:txBody>
      </p:sp>
    </p:spTree>
    <p:extLst>
      <p:ext uri="{BB962C8B-B14F-4D97-AF65-F5344CB8AC3E}">
        <p14:creationId xmlns:p14="http://schemas.microsoft.com/office/powerpoint/2010/main" val="426001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80">
                                          <p:stCondLst>
                                            <p:cond delay="0"/>
                                          </p:stCondLst>
                                        </p:cTn>
                                        <p:tgtEl>
                                          <p:spTgt spid="6">
                                            <p:txEl>
                                              <p:pRg st="1" end="1"/>
                                            </p:txEl>
                                          </p:spTgt>
                                        </p:tgtEl>
                                      </p:cBhvr>
                                    </p:animEffect>
                                    <p:anim calcmode="lin" valueType="num">
                                      <p:cBhvr>
                                        <p:cTn id="8"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1" end="1"/>
                                            </p:txEl>
                                          </p:spTgt>
                                        </p:tgtEl>
                                      </p:cBhvr>
                                      <p:to x="100000" y="60000"/>
                                    </p:animScale>
                                    <p:animScale>
                                      <p:cBhvr>
                                        <p:cTn id="14" dur="166" decel="50000">
                                          <p:stCondLst>
                                            <p:cond delay="676"/>
                                          </p:stCondLst>
                                        </p:cTn>
                                        <p:tgtEl>
                                          <p:spTgt spid="6">
                                            <p:txEl>
                                              <p:pRg st="1" end="1"/>
                                            </p:txEl>
                                          </p:spTgt>
                                        </p:tgtEl>
                                      </p:cBhvr>
                                      <p:to x="100000" y="100000"/>
                                    </p:animScale>
                                    <p:animScale>
                                      <p:cBhvr>
                                        <p:cTn id="15" dur="26">
                                          <p:stCondLst>
                                            <p:cond delay="1312"/>
                                          </p:stCondLst>
                                        </p:cTn>
                                        <p:tgtEl>
                                          <p:spTgt spid="6">
                                            <p:txEl>
                                              <p:pRg st="1" end="1"/>
                                            </p:txEl>
                                          </p:spTgt>
                                        </p:tgtEl>
                                      </p:cBhvr>
                                      <p:to x="100000" y="80000"/>
                                    </p:animScale>
                                    <p:animScale>
                                      <p:cBhvr>
                                        <p:cTn id="16" dur="166" decel="50000">
                                          <p:stCondLst>
                                            <p:cond delay="1338"/>
                                          </p:stCondLst>
                                        </p:cTn>
                                        <p:tgtEl>
                                          <p:spTgt spid="6">
                                            <p:txEl>
                                              <p:pRg st="1" end="1"/>
                                            </p:txEl>
                                          </p:spTgt>
                                        </p:tgtEl>
                                      </p:cBhvr>
                                      <p:to x="100000" y="100000"/>
                                    </p:animScale>
                                    <p:animScale>
                                      <p:cBhvr>
                                        <p:cTn id="17" dur="26">
                                          <p:stCondLst>
                                            <p:cond delay="1642"/>
                                          </p:stCondLst>
                                        </p:cTn>
                                        <p:tgtEl>
                                          <p:spTgt spid="6">
                                            <p:txEl>
                                              <p:pRg st="1" end="1"/>
                                            </p:txEl>
                                          </p:spTgt>
                                        </p:tgtEl>
                                      </p:cBhvr>
                                      <p:to x="100000" y="90000"/>
                                    </p:animScale>
                                    <p:animScale>
                                      <p:cBhvr>
                                        <p:cTn id="18" dur="166" decel="50000">
                                          <p:stCondLst>
                                            <p:cond delay="1668"/>
                                          </p:stCondLst>
                                        </p:cTn>
                                        <p:tgtEl>
                                          <p:spTgt spid="6">
                                            <p:txEl>
                                              <p:pRg st="1" end="1"/>
                                            </p:txEl>
                                          </p:spTgt>
                                        </p:tgtEl>
                                      </p:cBhvr>
                                      <p:to x="100000" y="100000"/>
                                    </p:animScale>
                                    <p:animScale>
                                      <p:cBhvr>
                                        <p:cTn id="19" dur="26">
                                          <p:stCondLst>
                                            <p:cond delay="1808"/>
                                          </p:stCondLst>
                                        </p:cTn>
                                        <p:tgtEl>
                                          <p:spTgt spid="6">
                                            <p:txEl>
                                              <p:pRg st="1" end="1"/>
                                            </p:txEl>
                                          </p:spTgt>
                                        </p:tgtEl>
                                      </p:cBhvr>
                                      <p:to x="100000" y="95000"/>
                                    </p:animScale>
                                    <p:animScale>
                                      <p:cBhvr>
                                        <p:cTn id="20" dur="166" decel="50000">
                                          <p:stCondLst>
                                            <p:cond delay="1834"/>
                                          </p:stCondLst>
                                        </p:cTn>
                                        <p:tgtEl>
                                          <p:spTgt spid="6">
                                            <p:txEl>
                                              <p:pRg st="1" end="1"/>
                                            </p:txEl>
                                          </p:spTgt>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wipe(down)">
                                      <p:cBhvr>
                                        <p:cTn id="24" dur="580">
                                          <p:stCondLst>
                                            <p:cond delay="0"/>
                                          </p:stCondLst>
                                        </p:cTn>
                                        <p:tgtEl>
                                          <p:spTgt spid="6">
                                            <p:txEl>
                                              <p:pRg st="3" end="3"/>
                                            </p:txEl>
                                          </p:spTgt>
                                        </p:tgtEl>
                                      </p:cBhvr>
                                    </p:animEffect>
                                    <p:anim calcmode="lin" valueType="num">
                                      <p:cBhvr>
                                        <p:cTn id="25"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6">
                                            <p:txEl>
                                              <p:pRg st="3" end="3"/>
                                            </p:txEl>
                                          </p:spTgt>
                                        </p:tgtEl>
                                      </p:cBhvr>
                                      <p:to x="100000" y="60000"/>
                                    </p:animScale>
                                    <p:animScale>
                                      <p:cBhvr>
                                        <p:cTn id="31" dur="166" decel="50000">
                                          <p:stCondLst>
                                            <p:cond delay="676"/>
                                          </p:stCondLst>
                                        </p:cTn>
                                        <p:tgtEl>
                                          <p:spTgt spid="6">
                                            <p:txEl>
                                              <p:pRg st="3" end="3"/>
                                            </p:txEl>
                                          </p:spTgt>
                                        </p:tgtEl>
                                      </p:cBhvr>
                                      <p:to x="100000" y="100000"/>
                                    </p:animScale>
                                    <p:animScale>
                                      <p:cBhvr>
                                        <p:cTn id="32" dur="26">
                                          <p:stCondLst>
                                            <p:cond delay="1312"/>
                                          </p:stCondLst>
                                        </p:cTn>
                                        <p:tgtEl>
                                          <p:spTgt spid="6">
                                            <p:txEl>
                                              <p:pRg st="3" end="3"/>
                                            </p:txEl>
                                          </p:spTgt>
                                        </p:tgtEl>
                                      </p:cBhvr>
                                      <p:to x="100000" y="80000"/>
                                    </p:animScale>
                                    <p:animScale>
                                      <p:cBhvr>
                                        <p:cTn id="33" dur="166" decel="50000">
                                          <p:stCondLst>
                                            <p:cond delay="1338"/>
                                          </p:stCondLst>
                                        </p:cTn>
                                        <p:tgtEl>
                                          <p:spTgt spid="6">
                                            <p:txEl>
                                              <p:pRg st="3" end="3"/>
                                            </p:txEl>
                                          </p:spTgt>
                                        </p:tgtEl>
                                      </p:cBhvr>
                                      <p:to x="100000" y="100000"/>
                                    </p:animScale>
                                    <p:animScale>
                                      <p:cBhvr>
                                        <p:cTn id="34" dur="26">
                                          <p:stCondLst>
                                            <p:cond delay="1642"/>
                                          </p:stCondLst>
                                        </p:cTn>
                                        <p:tgtEl>
                                          <p:spTgt spid="6">
                                            <p:txEl>
                                              <p:pRg st="3" end="3"/>
                                            </p:txEl>
                                          </p:spTgt>
                                        </p:tgtEl>
                                      </p:cBhvr>
                                      <p:to x="100000" y="90000"/>
                                    </p:animScale>
                                    <p:animScale>
                                      <p:cBhvr>
                                        <p:cTn id="35" dur="166" decel="50000">
                                          <p:stCondLst>
                                            <p:cond delay="1668"/>
                                          </p:stCondLst>
                                        </p:cTn>
                                        <p:tgtEl>
                                          <p:spTgt spid="6">
                                            <p:txEl>
                                              <p:pRg st="3" end="3"/>
                                            </p:txEl>
                                          </p:spTgt>
                                        </p:tgtEl>
                                      </p:cBhvr>
                                      <p:to x="100000" y="100000"/>
                                    </p:animScale>
                                    <p:animScale>
                                      <p:cBhvr>
                                        <p:cTn id="36" dur="26">
                                          <p:stCondLst>
                                            <p:cond delay="1808"/>
                                          </p:stCondLst>
                                        </p:cTn>
                                        <p:tgtEl>
                                          <p:spTgt spid="6">
                                            <p:txEl>
                                              <p:pRg st="3" end="3"/>
                                            </p:txEl>
                                          </p:spTgt>
                                        </p:tgtEl>
                                      </p:cBhvr>
                                      <p:to x="100000" y="95000"/>
                                    </p:animScale>
                                    <p:animScale>
                                      <p:cBhvr>
                                        <p:cTn id="37" dur="166" decel="50000">
                                          <p:stCondLst>
                                            <p:cond delay="1834"/>
                                          </p:stCondLst>
                                        </p:cTn>
                                        <p:tgtEl>
                                          <p:spTgt spid="6">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ESSA Nebraska">
      <a:dk1>
        <a:srgbClr val="1F1646"/>
      </a:dk1>
      <a:lt1>
        <a:srgbClr val="FFFFFF"/>
      </a:lt1>
      <a:dk2>
        <a:srgbClr val="1F1646"/>
      </a:dk2>
      <a:lt2>
        <a:srgbClr val="FFFFFF"/>
      </a:lt2>
      <a:accent1>
        <a:srgbClr val="001689"/>
      </a:accent1>
      <a:accent2>
        <a:srgbClr val="E74C3C"/>
      </a:accent2>
      <a:accent3>
        <a:srgbClr val="FF6C00"/>
      </a:accent3>
      <a:accent4>
        <a:srgbClr val="A15CBD"/>
      </a:accent4>
      <a:accent5>
        <a:srgbClr val="1ABC9C"/>
      </a:accent5>
      <a:accent6>
        <a:srgbClr val="FFCE00"/>
      </a:accent6>
      <a:hlink>
        <a:srgbClr val="001689"/>
      </a:hlink>
      <a:folHlink>
        <a:srgbClr val="3593D9"/>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1EB4301FFBAE4EB7532DCBEAB7CA2A" ma:contentTypeVersion="17" ma:contentTypeDescription="Create a new document." ma:contentTypeScope="" ma:versionID="ac1a793b64f6784c8d92ed9283b31d3a">
  <xsd:schema xmlns:xsd="http://www.w3.org/2001/XMLSchema" xmlns:xs="http://www.w3.org/2001/XMLSchema" xmlns:p="http://schemas.microsoft.com/office/2006/metadata/properties" xmlns:ns2="66db93dd-6bc9-4ca7-8374-533ff30673a6" xmlns:ns3="871fca7b-edae-405e-906d-3fad5286d425" targetNamespace="http://schemas.microsoft.com/office/2006/metadata/properties" ma:root="true" ma:fieldsID="c41409d5ce08e97ae09cb1bb1caaa39d" ns2:_="" ns3:_="">
    <xsd:import namespace="66db93dd-6bc9-4ca7-8374-533ff30673a6"/>
    <xsd:import namespace="871fca7b-edae-405e-906d-3fad5286d425"/>
    <xsd:element name="properties">
      <xsd:complexType>
        <xsd:sequence>
          <xsd:element name="documentManagement">
            <xsd:complexType>
              <xsd:all>
                <xsd:element ref="ns2:FolderOrder"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db93dd-6bc9-4ca7-8374-533ff30673a6" elementFormDefault="qualified">
    <xsd:import namespace="http://schemas.microsoft.com/office/2006/documentManagement/types"/>
    <xsd:import namespace="http://schemas.microsoft.com/office/infopath/2007/PartnerControls"/>
    <xsd:element name="FolderOrder" ma:index="2" nillable="true" ma:displayName="Folder Order" ma:format="Dropdown" ma:internalName="FolderOrder" ma:readOnly="false" ma:percentage="FALSE">
      <xsd:simpleType>
        <xsd:restriction base="dms:Number"/>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6dbaca4-0a10-4075-9d26-b5ffa51738b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1fca7b-edae-405e-906d-3fad5286d425" elementFormDefault="qualified">
    <xsd:import namespace="http://schemas.microsoft.com/office/2006/documentManagement/types"/>
    <xsd:import namespace="http://schemas.microsoft.com/office/infopath/2007/PartnerControls"/>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element name="TaxCatchAll" ma:index="22" nillable="true" ma:displayName="Taxonomy Catch All Column" ma:hidden="true" ma:list="{bd3f7ed9-9f6c-49cc-93ad-8e4213b2a3bf}" ma:internalName="TaxCatchAll" ma:showField="CatchAllData" ma:web="871fca7b-edae-405e-906d-3fad5286d4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olderOrder xmlns="66db93dd-6bc9-4ca7-8374-533ff30673a6" xsi:nil="true"/>
    <lcf76f155ced4ddcb4097134ff3c332f xmlns="66db93dd-6bc9-4ca7-8374-533ff30673a6">
      <Terms xmlns="http://schemas.microsoft.com/office/infopath/2007/PartnerControls"/>
    </lcf76f155ced4ddcb4097134ff3c332f>
    <TaxCatchAll xmlns="871fca7b-edae-405e-906d-3fad5286d425" xsi:nil="true"/>
  </documentManagement>
</p:properties>
</file>

<file path=customXml/itemProps1.xml><?xml version="1.0" encoding="utf-8"?>
<ds:datastoreItem xmlns:ds="http://schemas.openxmlformats.org/officeDocument/2006/customXml" ds:itemID="{9B5700A0-C289-43CC-8957-057080CC403C}"/>
</file>

<file path=customXml/itemProps2.xml><?xml version="1.0" encoding="utf-8"?>
<ds:datastoreItem xmlns:ds="http://schemas.openxmlformats.org/officeDocument/2006/customXml" ds:itemID="{E0C48AC5-B3AB-4A0E-8894-2CF8935424B3}"/>
</file>

<file path=customXml/itemProps3.xml><?xml version="1.0" encoding="utf-8"?>
<ds:datastoreItem xmlns:ds="http://schemas.openxmlformats.org/officeDocument/2006/customXml" ds:itemID="{232EDA40-144E-4EFF-8CE5-C787E4473E6D}"/>
</file>

<file path=docProps/app.xml><?xml version="1.0" encoding="utf-8"?>
<Properties xmlns="http://schemas.openxmlformats.org/officeDocument/2006/extended-properties" xmlns:vt="http://schemas.openxmlformats.org/officeDocument/2006/docPropsVTypes">
  <Template/>
  <TotalTime>1711</TotalTime>
  <Words>3492</Words>
  <Application>Microsoft Office PowerPoint</Application>
  <PresentationFormat>Widescreen</PresentationFormat>
  <Paragraphs>734</Paragraphs>
  <Slides>69</Slides>
  <Notes>36</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84" baseType="lpstr">
      <vt:lpstr>Arial</vt:lpstr>
      <vt:lpstr>Bookman Old Style</vt:lpstr>
      <vt:lpstr>Calibri</vt:lpstr>
      <vt:lpstr>Calibri Light</vt:lpstr>
      <vt:lpstr>Century Gothic</vt:lpstr>
      <vt:lpstr>Courier New</vt:lpstr>
      <vt:lpstr>Felix Titling</vt:lpstr>
      <vt:lpstr>Franklin Gothic Medium</vt:lpstr>
      <vt:lpstr>Ink Free</vt:lpstr>
      <vt:lpstr>Segoe Script</vt:lpstr>
      <vt:lpstr>Tahoma</vt:lpstr>
      <vt:lpstr>Tw Cen MT</vt:lpstr>
      <vt:lpstr>Office Theme</vt:lpstr>
      <vt:lpstr>Custom Design</vt:lpstr>
      <vt:lpstr>Acrobat Document</vt:lpstr>
      <vt:lpstr>Infant Meal  Pattern Requirements FY2024 </vt:lpstr>
      <vt:lpstr>Agenda</vt:lpstr>
      <vt:lpstr>Agenda</vt:lpstr>
      <vt:lpstr>CACFP General Requirements</vt:lpstr>
      <vt:lpstr>Providing Food Components </vt:lpstr>
      <vt:lpstr>Meal Eligibility </vt:lpstr>
      <vt:lpstr>PowerPoint Presentation</vt:lpstr>
      <vt:lpstr>PowerPoint Presentation</vt:lpstr>
      <vt:lpstr>PowerPoint Presentation</vt:lpstr>
      <vt:lpstr>PowerPoint Presentation</vt:lpstr>
      <vt:lpstr>Creditable Foods for Infants </vt:lpstr>
      <vt:lpstr>Agenda</vt:lpstr>
      <vt:lpstr>PowerPoint Presentation</vt:lpstr>
      <vt:lpstr>PowerPoint Presentation</vt:lpstr>
      <vt:lpstr>PowerPoint Presentation</vt:lpstr>
      <vt:lpstr>PowerPoint Presentation</vt:lpstr>
      <vt:lpstr>Breastmilk Storage Guidelines</vt:lpstr>
      <vt:lpstr>PowerPoint Presentation</vt:lpstr>
      <vt:lpstr>USDA Resources</vt:lpstr>
      <vt:lpstr>Iron-Fortified Infant Formula </vt:lpstr>
      <vt:lpstr>Iron-fortified Infant Formula </vt:lpstr>
      <vt:lpstr>Iron Fortified Infant Formula</vt:lpstr>
      <vt:lpstr>Serving Infant Formula</vt:lpstr>
      <vt:lpstr>Agenda</vt:lpstr>
      <vt:lpstr>PowerPoint Presentation</vt:lpstr>
      <vt:lpstr>PowerPoint Presentation</vt:lpstr>
      <vt:lpstr>What are Infant Solids?</vt:lpstr>
      <vt:lpstr> * Puree, Mashed, Ground   * Diced, Small bite-size pieces less ½ inch </vt:lpstr>
      <vt:lpstr>Iron-Fortified Infant Cereals </vt:lpstr>
      <vt:lpstr>Iron Fortified Infant Cereal</vt:lpstr>
      <vt:lpstr>Vegetables &amp; Fruits</vt:lpstr>
      <vt:lpstr>Commercially Prepared Vegetables &amp; Fruits</vt:lpstr>
      <vt:lpstr>Center Prepared Vegetables &amp; Fruits</vt:lpstr>
      <vt:lpstr>Vegetables &amp; Fruits</vt:lpstr>
      <vt:lpstr>Juice</vt:lpstr>
      <vt:lpstr>Meat/Meat Alternates</vt:lpstr>
      <vt:lpstr>Meat/Meat Alternates</vt:lpstr>
      <vt:lpstr>PowerPoint Presentation</vt:lpstr>
      <vt:lpstr>Non-Creditable Cheese Foods </vt:lpstr>
      <vt:lpstr>Yogurt - Sugar Limit Must contain no more than 23 grams of total sugars per 6 oz.  </vt:lpstr>
      <vt:lpstr>Snack Meal Pattern – Solid Foods </vt:lpstr>
      <vt:lpstr>Grain creditable only at Snack</vt:lpstr>
      <vt:lpstr>Grain creditable only at Snack</vt:lpstr>
      <vt:lpstr>Developmental Readiness </vt:lpstr>
      <vt:lpstr>Developmental Readiness </vt:lpstr>
      <vt:lpstr>Developmental Readiness</vt:lpstr>
      <vt:lpstr>Parent Communication </vt:lpstr>
      <vt:lpstr>Agenda</vt:lpstr>
      <vt:lpstr> Documenting Developmental Readiness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Infant Production Records</vt:lpstr>
      <vt:lpstr> Specify foods and their quantities      (Combination foods – identify specific food component)  Use abbreviations to save time</vt:lpstr>
      <vt:lpstr>PowerPoint Presentation</vt:lpstr>
      <vt:lpstr>PowerPoint Presentation</vt:lpstr>
      <vt:lpstr>Test your Knowledge</vt:lpstr>
      <vt:lpstr>PowerPoint Presentation</vt:lpstr>
      <vt:lpstr>Wrap Up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Susanne Schnitzer</cp:lastModifiedBy>
  <cp:revision>128</cp:revision>
  <cp:lastPrinted>2020-07-14T12:33:41Z</cp:lastPrinted>
  <dcterms:created xsi:type="dcterms:W3CDTF">2019-03-29T21:28:08Z</dcterms:created>
  <dcterms:modified xsi:type="dcterms:W3CDTF">2023-07-17T19:09:40Z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0x010100A11EB4301FFBAE4EB7532DCBEAB7CA2A</vt:lpwstr>
  </property>
</Properties>
</file>