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wmf" ContentType="image/x-wmf"/>
  <Default Extension="1" ContentType="image/jpeg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6" r:id="rId2"/>
  </p:sldMasterIdLst>
  <p:notesMasterIdLst>
    <p:notesMasterId r:id="rId59"/>
  </p:notesMasterIdLst>
  <p:sldIdLst>
    <p:sldId id="266" r:id="rId3"/>
    <p:sldId id="256" r:id="rId4"/>
    <p:sldId id="259" r:id="rId5"/>
    <p:sldId id="257" r:id="rId6"/>
    <p:sldId id="709" r:id="rId7"/>
    <p:sldId id="712" r:id="rId8"/>
    <p:sldId id="273" r:id="rId9"/>
    <p:sldId id="281" r:id="rId10"/>
    <p:sldId id="268" r:id="rId11"/>
    <p:sldId id="269" r:id="rId12"/>
    <p:sldId id="270" r:id="rId13"/>
    <p:sldId id="271" r:id="rId14"/>
    <p:sldId id="277" r:id="rId15"/>
    <p:sldId id="272" r:id="rId16"/>
    <p:sldId id="276" r:id="rId17"/>
    <p:sldId id="275" r:id="rId18"/>
    <p:sldId id="274" r:id="rId19"/>
    <p:sldId id="969" r:id="rId20"/>
    <p:sldId id="278" r:id="rId21"/>
    <p:sldId id="279" r:id="rId22"/>
    <p:sldId id="282" r:id="rId23"/>
    <p:sldId id="1066" r:id="rId24"/>
    <p:sldId id="283" r:id="rId25"/>
    <p:sldId id="284" r:id="rId26"/>
    <p:sldId id="967" r:id="rId27"/>
    <p:sldId id="287" r:id="rId28"/>
    <p:sldId id="286" r:id="rId29"/>
    <p:sldId id="311" r:id="rId30"/>
    <p:sldId id="291" r:id="rId31"/>
    <p:sldId id="289" r:id="rId32"/>
    <p:sldId id="700" r:id="rId33"/>
    <p:sldId id="738" r:id="rId34"/>
    <p:sldId id="290" r:id="rId35"/>
    <p:sldId id="968" r:id="rId36"/>
    <p:sldId id="293" r:id="rId37"/>
    <p:sldId id="298" r:id="rId38"/>
    <p:sldId id="296" r:id="rId39"/>
    <p:sldId id="297" r:id="rId40"/>
    <p:sldId id="295" r:id="rId41"/>
    <p:sldId id="294" r:id="rId42"/>
    <p:sldId id="299" r:id="rId43"/>
    <p:sldId id="300" r:id="rId44"/>
    <p:sldId id="301" r:id="rId45"/>
    <p:sldId id="292" r:id="rId46"/>
    <p:sldId id="316" r:id="rId47"/>
    <p:sldId id="303" r:id="rId48"/>
    <p:sldId id="304" r:id="rId49"/>
    <p:sldId id="305" r:id="rId50"/>
    <p:sldId id="302" r:id="rId51"/>
    <p:sldId id="966" r:id="rId52"/>
    <p:sldId id="1067" r:id="rId53"/>
    <p:sldId id="312" r:id="rId54"/>
    <p:sldId id="1051" r:id="rId55"/>
    <p:sldId id="314" r:id="rId56"/>
    <p:sldId id="307" r:id="rId57"/>
    <p:sldId id="308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5"/>
    <p:restoredTop sz="89211"/>
  </p:normalViewPr>
  <p:slideViewPr>
    <p:cSldViewPr snapToGrid="0" snapToObjects="1">
      <p:cViewPr varScale="1">
        <p:scale>
          <a:sx n="102" d="100"/>
          <a:sy n="102" d="100"/>
        </p:scale>
        <p:origin x="6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ustomXml" Target="../customXml/item3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ustomXml" Target="../customXml/item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681CF-35CF-4552-BBE6-776F2A1FFFC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BDED5-5839-4E94-B622-BB71E3117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7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BDED5-5839-4E94-B622-BB71E3117C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5100" dirty="0"/>
              <a:t>Double Click on each topic to open up each folder where forms can be downloaded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2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During this demonstration you will want to refer to the power point handouts for the minimal portions required for each age group.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3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3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 located in folders</a:t>
            </a:r>
          </a:p>
          <a:p>
            <a:r>
              <a:rPr lang="en-US" dirty="0"/>
              <a:t>Each training is self-paced training, free and credits are provided at the conclusion of the training.  </a:t>
            </a:r>
          </a:p>
          <a:p>
            <a:r>
              <a:rPr lang="en-US" dirty="0"/>
              <a:t>To locate the nutrition trainings a drop down menu is located under “Categories”.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4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8160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179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641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4259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88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6064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9839-9A15-9240-A47A-520DE2FBA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98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9839-9A15-9240-A47A-520DE2FBA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9839-9A15-9240-A47A-520DE2FBA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3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5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9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2809A-3CBD-7F2A-8094-6382EA3068C9}"/>
              </a:ext>
            </a:extLst>
          </p:cNvPr>
          <p:cNvSpPr txBox="1"/>
          <p:nvPr userDrawn="1"/>
        </p:nvSpPr>
        <p:spPr>
          <a:xfrm>
            <a:off x="60960" y="6501187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FY2024 PM Monthly - Opening</a:t>
            </a:r>
          </a:p>
        </p:txBody>
      </p:sp>
    </p:spTree>
    <p:extLst>
      <p:ext uri="{BB962C8B-B14F-4D97-AF65-F5344CB8AC3E}">
        <p14:creationId xmlns:p14="http://schemas.microsoft.com/office/powerpoint/2010/main" val="1399983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ACA57-0BAA-AC50-28F8-F3D774D039F2}"/>
              </a:ext>
            </a:extLst>
          </p:cNvPr>
          <p:cNvSpPr txBox="1"/>
          <p:nvPr userDrawn="1"/>
        </p:nvSpPr>
        <p:spPr>
          <a:xfrm>
            <a:off x="232756" y="6453962"/>
            <a:ext cx="2236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FY2024 PM Monthly – Opening </a:t>
            </a:r>
          </a:p>
        </p:txBody>
      </p:sp>
    </p:spTree>
    <p:extLst>
      <p:ext uri="{BB962C8B-B14F-4D97-AF65-F5344CB8AC3E}">
        <p14:creationId xmlns:p14="http://schemas.microsoft.com/office/powerpoint/2010/main" val="608604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539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04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635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565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3E49E-22B0-03C0-1F8A-97B7C11CF2A5}"/>
              </a:ext>
            </a:extLst>
          </p:cNvPr>
          <p:cNvSpPr txBox="1"/>
          <p:nvPr userDrawn="1"/>
        </p:nvSpPr>
        <p:spPr>
          <a:xfrm>
            <a:off x="0" y="6507973"/>
            <a:ext cx="2161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FY2024 PM Monthly - Opening</a:t>
            </a:r>
          </a:p>
        </p:txBody>
      </p:sp>
    </p:spTree>
    <p:extLst>
      <p:ext uri="{BB962C8B-B14F-4D97-AF65-F5344CB8AC3E}">
        <p14:creationId xmlns:p14="http://schemas.microsoft.com/office/powerpoint/2010/main" val="283078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5DB35-D0B0-4827-80B7-067B6DF18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77" y="6069881"/>
            <a:ext cx="1710558" cy="3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5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825625"/>
            <a:ext cx="891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57" y="6176963"/>
            <a:ext cx="2580257" cy="584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B78CF-D1D3-AC33-5FEE-17478487C3BE}"/>
              </a:ext>
            </a:extLst>
          </p:cNvPr>
          <p:cNvSpPr txBox="1"/>
          <p:nvPr userDrawn="1"/>
        </p:nvSpPr>
        <p:spPr>
          <a:xfrm>
            <a:off x="60960" y="6501187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FY2024 PM Monthly - Opening</a:t>
            </a:r>
          </a:p>
        </p:txBody>
      </p:sp>
    </p:spTree>
    <p:extLst>
      <p:ext uri="{BB962C8B-B14F-4D97-AF65-F5344CB8AC3E}">
        <p14:creationId xmlns:p14="http://schemas.microsoft.com/office/powerpoint/2010/main" val="25072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62" r:id="rId5"/>
    <p:sldLayoutId id="2147483660" r:id="rId6"/>
    <p:sldLayoutId id="2147483664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825625"/>
            <a:ext cx="891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CEA77-7B5F-458D-8F09-CA73AD866F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477" y="6077764"/>
            <a:ext cx="1710558" cy="387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C3CD0-53C8-A12E-B525-A5AC1F1DE0D5}"/>
              </a:ext>
            </a:extLst>
          </p:cNvPr>
          <p:cNvSpPr txBox="1"/>
          <p:nvPr userDrawn="1"/>
        </p:nvSpPr>
        <p:spPr>
          <a:xfrm>
            <a:off x="0" y="6500267"/>
            <a:ext cx="2161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FY2024 PM Monthly - Opening</a:t>
            </a:r>
          </a:p>
        </p:txBody>
      </p:sp>
    </p:spTree>
    <p:extLst>
      <p:ext uri="{BB962C8B-B14F-4D97-AF65-F5344CB8AC3E}">
        <p14:creationId xmlns:p14="http://schemas.microsoft.com/office/powerpoint/2010/main" val="7231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pitalcurrent.ca/canadas-new-guide-takes-food-groups-off-the-table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146482/business-people-using-digital-tablet" TargetMode="External"/><Relationship Id="rId2" Type="http://schemas.openxmlformats.org/officeDocument/2006/relationships/image" Target="../media/image16.1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52988&amp;picture=business-time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saudeebeleza.blogspot.com/2017/10/entenda-que-tipo-de-alimento-buscar-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tn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education.ne.gov/ns/CACFP/F2Preschool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ns.usda.gov/tn/food-buying-guide-for-child-nutrition-program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oodbuyingguide.fns.usda.gov/Home/Hom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ista.com/blog/2014/06/22/3-kitchen-tools-every-baker-needs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20984/kitchen-scales-by-rg1024" TargetMode="Externa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tn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ns/forms-resources/child-and-adult-care-food-progra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theicn.org/cacfp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theicn.org/cacfp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hyperlink" Target="https://canvas.education.ne.gov/" TargetMode="Externa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ns/team-nutrition/cacfp/eat-family-style-dining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ponsibletraining.com/" TargetMode="External"/><Relationship Id="rId2" Type="http://schemas.openxmlformats.org/officeDocument/2006/relationships/hyperlink" Target="https://sgclassesonlin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rvsafe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ns/forms-resources/child-and-adult-care-food-progra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38400" y="649342"/>
            <a:ext cx="89154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WELCOME!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58" y="3500110"/>
            <a:ext cx="2609333" cy="2531762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643496" y="1548018"/>
            <a:ext cx="58674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CACFP </a:t>
            </a:r>
          </a:p>
          <a:p>
            <a:pPr algn="ctr"/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Meal Pattern</a:t>
            </a:r>
            <a:br>
              <a:rPr lang="en-US" altLang="en-US" sz="4000" dirty="0">
                <a:solidFill>
                  <a:srgbClr val="002060"/>
                </a:solidFill>
                <a:latin typeface="+mn-lt"/>
              </a:rPr>
            </a:br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&amp;</a:t>
            </a:r>
            <a:br>
              <a:rPr lang="en-US" altLang="en-US" sz="4000" dirty="0">
                <a:solidFill>
                  <a:srgbClr val="002060"/>
                </a:solidFill>
                <a:latin typeface="+mn-lt"/>
              </a:rPr>
            </a:br>
            <a:r>
              <a:rPr lang="en-US" altLang="en-US" sz="4000" dirty="0">
                <a:solidFill>
                  <a:srgbClr val="002060"/>
                </a:solidFill>
                <a:latin typeface="+mn-lt"/>
              </a:rPr>
              <a:t>Menu Production Records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EB297-3A82-BF59-AF0E-1CAFB02CA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243" t="11111" r="26763" b="8262"/>
          <a:stretch/>
        </p:blipFill>
        <p:spPr>
          <a:xfrm>
            <a:off x="7429182" y="1813242"/>
            <a:ext cx="3277235" cy="3231515"/>
          </a:xfrm>
          <a:prstGeom prst="ellipse">
            <a:avLst/>
          </a:prstGeom>
          <a:ln w="63500" cap="rnd">
            <a:solidFill>
              <a:srgbClr val="3333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664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the Day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Ask questions!</a:t>
            </a:r>
          </a:p>
          <a:p>
            <a:pPr eaLnBrk="1" hangingPunct="1"/>
            <a:r>
              <a:rPr lang="en-US" alt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Take notes!</a:t>
            </a:r>
          </a:p>
          <a:p>
            <a:pPr eaLnBrk="1" hangingPunct="1"/>
            <a:r>
              <a:rPr lang="en-US" alt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Be an active learner!</a:t>
            </a:r>
          </a:p>
          <a:p>
            <a:pPr eaLnBrk="1" hangingPunct="1"/>
            <a:r>
              <a:rPr lang="en-US" alt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Share your success!</a:t>
            </a:r>
          </a:p>
          <a:p>
            <a:pPr eaLnBrk="1" hangingPunct="1"/>
            <a:r>
              <a:rPr lang="en-US" alt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Have fun!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924208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2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the Day</a:t>
            </a:r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 bwMode="auto">
          <a:xfrm>
            <a:off x="6301946" y="2247443"/>
            <a:ext cx="4543452" cy="303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981200" y="2514600"/>
            <a:ext cx="4038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2060"/>
                </a:solidFill>
              </a:rPr>
              <a:t>   </a:t>
            </a: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Get to know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 the people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 around you.</a:t>
            </a:r>
          </a:p>
        </p:txBody>
      </p:sp>
    </p:spTree>
    <p:extLst>
      <p:ext uri="{BB962C8B-B14F-4D97-AF65-F5344CB8AC3E}">
        <p14:creationId xmlns:p14="http://schemas.microsoft.com/office/powerpoint/2010/main" val="128602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the Day</a:t>
            </a:r>
          </a:p>
        </p:txBody>
      </p:sp>
      <p:pic>
        <p:nvPicPr>
          <p:cNvPr id="4" name="Picture 6" descr="MCj02711640000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903">
            <a:off x="1862664" y="2201616"/>
            <a:ext cx="4022114" cy="305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 rot="20201470">
            <a:off x="3284381" y="3214413"/>
            <a:ext cx="555239" cy="430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38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USDA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881816" y="2446637"/>
            <a:ext cx="6071287" cy="2627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 typeface="Arial"/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Make yourself comfortable</a:t>
            </a:r>
          </a:p>
          <a:p>
            <a:pPr marL="533400" indent="-533400">
              <a:buFont typeface="Arial"/>
              <a:buNone/>
            </a:pPr>
            <a:endParaRPr lang="en-US" altLang="en-US" sz="4000" dirty="0">
              <a:cs typeface="Arial" panose="020B0604020202020204" pitchFamily="34" charset="0"/>
            </a:endParaRPr>
          </a:p>
          <a:p>
            <a:pPr marL="533400" indent="-533400">
              <a:buFont typeface="Arial"/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Take care of your needs</a:t>
            </a:r>
          </a:p>
        </p:txBody>
      </p:sp>
    </p:spTree>
    <p:extLst>
      <p:ext uri="{BB962C8B-B14F-4D97-AF65-F5344CB8AC3E}">
        <p14:creationId xmlns:p14="http://schemas.microsoft.com/office/powerpoint/2010/main" val="3164760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	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224471" y="1369627"/>
            <a:ext cx="4411999" cy="43513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</a:rPr>
              <a:t>	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Please turn off cell phones or place on vibrate. Return calls during break time.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rgbClr val="002060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1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1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Please be courteous to others; no sidebar conversations.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>
          <a:xfrm>
            <a:off x="7617635" y="870975"/>
            <a:ext cx="3207478" cy="48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1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1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pic>
        <p:nvPicPr>
          <p:cNvPr id="4" name="Picture 2" descr="http://www.post-gazette.com/pg/images/200907/texting0713_5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96894" y="1783049"/>
            <a:ext cx="6350000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338294" y="2415693"/>
            <a:ext cx="4267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FF00"/>
                </a:solidFill>
                <a:latin typeface="+mj-lt"/>
              </a:rPr>
              <a:t>NO TEXTING DURING MEETING</a:t>
            </a:r>
          </a:p>
        </p:txBody>
      </p:sp>
    </p:spTree>
    <p:extLst>
      <p:ext uri="{BB962C8B-B14F-4D97-AF65-F5344CB8AC3E}">
        <p14:creationId xmlns:p14="http://schemas.microsoft.com/office/powerpoint/2010/main" val="149500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573517" y="1866342"/>
            <a:ext cx="6103389" cy="3125316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This is a nonsmoking facility and campus.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Please return from breaks on time.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504421" y="1086537"/>
            <a:ext cx="3179805" cy="47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3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1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2496065" y="2125361"/>
            <a:ext cx="4769708" cy="36672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Certificates of attendance will be available at the registration table at the end of this session.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Remember to pick up your certificate before you go to leave.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6" descr="C:\Documents and Settings\susanp\Local Settings\Temporary Internet Files\Content.IE5\PWP7K2DP\MPj0401121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11" y="1378559"/>
            <a:ext cx="3470189" cy="43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756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you will learn…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669774" y="2415618"/>
            <a:ext cx="4084983" cy="2026763"/>
          </a:xfrm>
        </p:spPr>
        <p:txBody>
          <a:bodyPr lIns="0" rIns="0"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 How to complete  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 menu production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 records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9A3C63-3EC7-2598-682C-0FF95B8C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825579"/>
            <a:ext cx="5300681" cy="413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8150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you will learn…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898240" y="1664247"/>
            <a:ext cx="4997860" cy="140285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What components are required to be served for a meal to be reimbursable.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F44BE3-7FA8-2CD5-3BE6-77E6D0A2ED5F}"/>
              </a:ext>
            </a:extLst>
          </p:cNvPr>
          <p:cNvSpPr txBox="1">
            <a:spLocks noChangeArrowheads="1"/>
          </p:cNvSpPr>
          <p:nvPr/>
        </p:nvSpPr>
        <p:spPr>
          <a:xfrm>
            <a:off x="8050696" y="1590062"/>
            <a:ext cx="3303104" cy="52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Milk 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B2C0EBC-D914-63FC-58A7-DC334E2005C5}"/>
              </a:ext>
            </a:extLst>
          </p:cNvPr>
          <p:cNvSpPr txBox="1">
            <a:spLocks noChangeArrowheads="1"/>
          </p:cNvSpPr>
          <p:nvPr/>
        </p:nvSpPr>
        <p:spPr>
          <a:xfrm>
            <a:off x="8050695" y="2209639"/>
            <a:ext cx="3612769" cy="517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Meat/Meat Alternative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CBD3BA8-5E03-5A71-3D5D-6439E0B7C678}"/>
              </a:ext>
            </a:extLst>
          </p:cNvPr>
          <p:cNvSpPr txBox="1">
            <a:spLocks noChangeArrowheads="1"/>
          </p:cNvSpPr>
          <p:nvPr/>
        </p:nvSpPr>
        <p:spPr>
          <a:xfrm>
            <a:off x="8050696" y="2908160"/>
            <a:ext cx="3303104" cy="52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Vegetables 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F3AD3B4-39E9-53C8-7EC9-D65FA916819A}"/>
              </a:ext>
            </a:extLst>
          </p:cNvPr>
          <p:cNvSpPr txBox="1">
            <a:spLocks noChangeArrowheads="1"/>
          </p:cNvSpPr>
          <p:nvPr/>
        </p:nvSpPr>
        <p:spPr>
          <a:xfrm>
            <a:off x="8050696" y="3610476"/>
            <a:ext cx="3303104" cy="52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Fruit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D5B0E4C-4824-BC11-9EC6-BD5DBCBA545A}"/>
              </a:ext>
            </a:extLst>
          </p:cNvPr>
          <p:cNvSpPr txBox="1">
            <a:spLocks noChangeArrowheads="1"/>
          </p:cNvSpPr>
          <p:nvPr/>
        </p:nvSpPr>
        <p:spPr>
          <a:xfrm>
            <a:off x="8050696" y="4443510"/>
            <a:ext cx="3303104" cy="52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Grain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1F8BD0-3FED-44D1-2AFC-8F2A9A72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07" y="2948924"/>
            <a:ext cx="4401394" cy="2916856"/>
          </a:xfrm>
          <a:custGeom>
            <a:avLst/>
            <a:gdLst>
              <a:gd name="connsiteX0" fmla="*/ 0 w 4401394"/>
              <a:gd name="connsiteY0" fmla="*/ 0 h 2916856"/>
              <a:gd name="connsiteX1" fmla="*/ 550174 w 4401394"/>
              <a:gd name="connsiteY1" fmla="*/ 0 h 2916856"/>
              <a:gd name="connsiteX2" fmla="*/ 1056335 w 4401394"/>
              <a:gd name="connsiteY2" fmla="*/ 0 h 2916856"/>
              <a:gd name="connsiteX3" fmla="*/ 1650523 w 4401394"/>
              <a:gd name="connsiteY3" fmla="*/ 0 h 2916856"/>
              <a:gd name="connsiteX4" fmla="*/ 2244711 w 4401394"/>
              <a:gd name="connsiteY4" fmla="*/ 0 h 2916856"/>
              <a:gd name="connsiteX5" fmla="*/ 2662843 w 4401394"/>
              <a:gd name="connsiteY5" fmla="*/ 0 h 2916856"/>
              <a:gd name="connsiteX6" fmla="*/ 3301046 w 4401394"/>
              <a:gd name="connsiteY6" fmla="*/ 0 h 2916856"/>
              <a:gd name="connsiteX7" fmla="*/ 4401394 w 4401394"/>
              <a:gd name="connsiteY7" fmla="*/ 0 h 2916856"/>
              <a:gd name="connsiteX8" fmla="*/ 4401394 w 4401394"/>
              <a:gd name="connsiteY8" fmla="*/ 612540 h 2916856"/>
              <a:gd name="connsiteX9" fmla="*/ 4401394 w 4401394"/>
              <a:gd name="connsiteY9" fmla="*/ 1137574 h 2916856"/>
              <a:gd name="connsiteX10" fmla="*/ 4401394 w 4401394"/>
              <a:gd name="connsiteY10" fmla="*/ 1662608 h 2916856"/>
              <a:gd name="connsiteX11" fmla="*/ 4401394 w 4401394"/>
              <a:gd name="connsiteY11" fmla="*/ 2275148 h 2916856"/>
              <a:gd name="connsiteX12" fmla="*/ 4401394 w 4401394"/>
              <a:gd name="connsiteY12" fmla="*/ 2916856 h 2916856"/>
              <a:gd name="connsiteX13" fmla="*/ 3763192 w 4401394"/>
              <a:gd name="connsiteY13" fmla="*/ 2916856 h 2916856"/>
              <a:gd name="connsiteX14" fmla="*/ 3345059 w 4401394"/>
              <a:gd name="connsiteY14" fmla="*/ 2916856 h 2916856"/>
              <a:gd name="connsiteX15" fmla="*/ 2706857 w 4401394"/>
              <a:gd name="connsiteY15" fmla="*/ 2916856 h 2916856"/>
              <a:gd name="connsiteX16" fmla="*/ 2200697 w 4401394"/>
              <a:gd name="connsiteY16" fmla="*/ 2916856 h 2916856"/>
              <a:gd name="connsiteX17" fmla="*/ 1606509 w 4401394"/>
              <a:gd name="connsiteY17" fmla="*/ 2916856 h 2916856"/>
              <a:gd name="connsiteX18" fmla="*/ 1188376 w 4401394"/>
              <a:gd name="connsiteY18" fmla="*/ 2916856 h 2916856"/>
              <a:gd name="connsiteX19" fmla="*/ 594188 w 4401394"/>
              <a:gd name="connsiteY19" fmla="*/ 2916856 h 2916856"/>
              <a:gd name="connsiteX20" fmla="*/ 0 w 4401394"/>
              <a:gd name="connsiteY20" fmla="*/ 2916856 h 2916856"/>
              <a:gd name="connsiteX21" fmla="*/ 0 w 4401394"/>
              <a:gd name="connsiteY21" fmla="*/ 2304316 h 2916856"/>
              <a:gd name="connsiteX22" fmla="*/ 0 w 4401394"/>
              <a:gd name="connsiteY22" fmla="*/ 1691776 h 2916856"/>
              <a:gd name="connsiteX23" fmla="*/ 0 w 4401394"/>
              <a:gd name="connsiteY23" fmla="*/ 1108405 h 2916856"/>
              <a:gd name="connsiteX24" fmla="*/ 0 w 4401394"/>
              <a:gd name="connsiteY24" fmla="*/ 0 h 29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01394" h="2916856" extrusionOk="0">
                <a:moveTo>
                  <a:pt x="0" y="0"/>
                </a:moveTo>
                <a:cubicBezTo>
                  <a:pt x="158749" y="-12157"/>
                  <a:pt x="326288" y="44333"/>
                  <a:pt x="550174" y="0"/>
                </a:cubicBezTo>
                <a:cubicBezTo>
                  <a:pt x="774060" y="-44333"/>
                  <a:pt x="925551" y="33085"/>
                  <a:pt x="1056335" y="0"/>
                </a:cubicBezTo>
                <a:cubicBezTo>
                  <a:pt x="1187119" y="-33085"/>
                  <a:pt x="1431736" y="2147"/>
                  <a:pt x="1650523" y="0"/>
                </a:cubicBezTo>
                <a:cubicBezTo>
                  <a:pt x="1869310" y="-2147"/>
                  <a:pt x="1948540" y="56188"/>
                  <a:pt x="2244711" y="0"/>
                </a:cubicBezTo>
                <a:cubicBezTo>
                  <a:pt x="2540882" y="-56188"/>
                  <a:pt x="2511197" y="49267"/>
                  <a:pt x="2662843" y="0"/>
                </a:cubicBezTo>
                <a:cubicBezTo>
                  <a:pt x="2814489" y="-49267"/>
                  <a:pt x="3110003" y="46545"/>
                  <a:pt x="3301046" y="0"/>
                </a:cubicBezTo>
                <a:cubicBezTo>
                  <a:pt x="3492089" y="-46545"/>
                  <a:pt x="4122127" y="35035"/>
                  <a:pt x="4401394" y="0"/>
                </a:cubicBezTo>
                <a:cubicBezTo>
                  <a:pt x="4471706" y="302489"/>
                  <a:pt x="4359149" y="451629"/>
                  <a:pt x="4401394" y="612540"/>
                </a:cubicBezTo>
                <a:cubicBezTo>
                  <a:pt x="4443639" y="773451"/>
                  <a:pt x="4371783" y="1009423"/>
                  <a:pt x="4401394" y="1137574"/>
                </a:cubicBezTo>
                <a:cubicBezTo>
                  <a:pt x="4431005" y="1265725"/>
                  <a:pt x="4344888" y="1486066"/>
                  <a:pt x="4401394" y="1662608"/>
                </a:cubicBezTo>
                <a:cubicBezTo>
                  <a:pt x="4457900" y="1839150"/>
                  <a:pt x="4329426" y="2031115"/>
                  <a:pt x="4401394" y="2275148"/>
                </a:cubicBezTo>
                <a:cubicBezTo>
                  <a:pt x="4473362" y="2519181"/>
                  <a:pt x="4331473" y="2728746"/>
                  <a:pt x="4401394" y="2916856"/>
                </a:cubicBezTo>
                <a:cubicBezTo>
                  <a:pt x="4122873" y="2976357"/>
                  <a:pt x="3977134" y="2848377"/>
                  <a:pt x="3763192" y="2916856"/>
                </a:cubicBezTo>
                <a:cubicBezTo>
                  <a:pt x="3549250" y="2985335"/>
                  <a:pt x="3495428" y="2867648"/>
                  <a:pt x="3345059" y="2916856"/>
                </a:cubicBezTo>
                <a:cubicBezTo>
                  <a:pt x="3194690" y="2966064"/>
                  <a:pt x="2841673" y="2861799"/>
                  <a:pt x="2706857" y="2916856"/>
                </a:cubicBezTo>
                <a:cubicBezTo>
                  <a:pt x="2572041" y="2971913"/>
                  <a:pt x="2333129" y="2898381"/>
                  <a:pt x="2200697" y="2916856"/>
                </a:cubicBezTo>
                <a:cubicBezTo>
                  <a:pt x="2068265" y="2935331"/>
                  <a:pt x="1758590" y="2908948"/>
                  <a:pt x="1606509" y="2916856"/>
                </a:cubicBezTo>
                <a:cubicBezTo>
                  <a:pt x="1454428" y="2924764"/>
                  <a:pt x="1359097" y="2886613"/>
                  <a:pt x="1188376" y="2916856"/>
                </a:cubicBezTo>
                <a:cubicBezTo>
                  <a:pt x="1017655" y="2947099"/>
                  <a:pt x="736654" y="2895541"/>
                  <a:pt x="594188" y="2916856"/>
                </a:cubicBezTo>
                <a:cubicBezTo>
                  <a:pt x="451722" y="2938171"/>
                  <a:pt x="244415" y="2865084"/>
                  <a:pt x="0" y="2916856"/>
                </a:cubicBezTo>
                <a:cubicBezTo>
                  <a:pt x="-32634" y="2657072"/>
                  <a:pt x="5530" y="2539464"/>
                  <a:pt x="0" y="2304316"/>
                </a:cubicBezTo>
                <a:cubicBezTo>
                  <a:pt x="-5530" y="2069168"/>
                  <a:pt x="69941" y="1951136"/>
                  <a:pt x="0" y="1691776"/>
                </a:cubicBezTo>
                <a:cubicBezTo>
                  <a:pt x="-69941" y="1432416"/>
                  <a:pt x="44888" y="1252371"/>
                  <a:pt x="0" y="1108405"/>
                </a:cubicBezTo>
                <a:cubicBezTo>
                  <a:pt x="-44888" y="964439"/>
                  <a:pt x="34010" y="531739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42523901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7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  <p:bldP spid="5" grpId="0" uiExpand="1" build="p" autoUpdateAnimBg="0"/>
      <p:bldP spid="6" grpId="0" uiExpand="1" build="p" autoUpdateAnimBg="0"/>
      <p:bldP spid="7" grpId="0" uiExpand="1" build="p" autoUpdateAnimBg="0"/>
      <p:bldP spid="8" grpId="0" uiExpand="1" build="p" autoUpdateAnimBg="0"/>
      <p:bldP spid="9" grpId="0" uiExpand="1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 bwMode="auto">
          <a:xfrm>
            <a:off x="6675033" y="2291018"/>
            <a:ext cx="4615359" cy="259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57401" y="1690688"/>
            <a:ext cx="4035425" cy="455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Serve lean meats, nuts, legumes</a:t>
            </a:r>
          </a:p>
          <a:p>
            <a:endParaRPr lang="en-US" alt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Provide at least 2 servings of whole grain-rich servings per day</a:t>
            </a:r>
          </a:p>
          <a:p>
            <a:endParaRPr lang="en-US" alt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Provide a large variety of fresh or frozen vegetables and fruits.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ADFEA-BD16-8270-F666-4FF9109600B1}"/>
              </a:ext>
            </a:extLst>
          </p:cNvPr>
          <p:cNvSpPr txBox="1"/>
          <p:nvPr/>
        </p:nvSpPr>
        <p:spPr>
          <a:xfrm>
            <a:off x="7042014" y="4656325"/>
            <a:ext cx="41732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naturalsaudeebeleza.blogspot.com/2017/10/entenda-que-tipo-de-alimento-buscar-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8316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Nutrition Services’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Nutrition Services provides leadership that inspires service of nutritious meals to children, students and adults.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17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you will learn …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1825625"/>
            <a:ext cx="8915400" cy="171664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cs typeface="Arial" charset="0"/>
              </a:rPr>
              <a:t>How to identify and use the information from: 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2800" dirty="0">
                <a:cs typeface="Arial" charset="0"/>
              </a:rPr>
              <a:t>CN Labels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2800" dirty="0">
                <a:cs typeface="Arial" charset="0"/>
              </a:rPr>
              <a:t>Product Formulation Statements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46240" r="3581" b="12878"/>
          <a:stretch>
            <a:fillRect/>
          </a:stretch>
        </p:blipFill>
        <p:spPr bwMode="auto">
          <a:xfrm>
            <a:off x="3044396" y="3542270"/>
            <a:ext cx="73723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16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Paperwork</a:t>
            </a:r>
          </a:p>
        </p:txBody>
      </p:sp>
      <p:pic>
        <p:nvPicPr>
          <p:cNvPr id="4" name="Picture 6" descr="C:\Documents and Settings\susanp\Local Settings\Temporary Internet Files\Content.IE5\WIWISVX2\MPj0432728000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5"/>
          <a:stretch>
            <a:fillRect/>
          </a:stretch>
        </p:blipFill>
        <p:spPr bwMode="auto">
          <a:xfrm>
            <a:off x="2547528" y="1690688"/>
            <a:ext cx="388624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928022" y="1524001"/>
            <a:ext cx="4164226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tabLst>
                <a:tab pos="0" algn="l"/>
              </a:tabLst>
              <a:defRPr/>
            </a:pPr>
            <a:r>
              <a:rPr lang="en-US" sz="3600" dirty="0">
                <a:solidFill>
                  <a:srgbClr val="002060"/>
                </a:solidFill>
                <a:latin typeface="Baskerville Old Face" panose="02020602080505020303" pitchFamily="18" charset="0"/>
                <a:cs typeface="Arial" pitchFamily="34" charset="0"/>
              </a:rPr>
              <a:t>We can lick gravity, but sometimes the paperwork is overwhelming.</a:t>
            </a:r>
          </a:p>
          <a:p>
            <a:pPr>
              <a:buFont typeface="Wingdings 3" charset="2"/>
              <a:buChar char="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59110" y="4551406"/>
            <a:ext cx="3702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Wernher von Braun</a:t>
            </a:r>
          </a:p>
        </p:txBody>
      </p:sp>
    </p:spTree>
    <p:extLst>
      <p:ext uri="{BB962C8B-B14F-4D97-AF65-F5344CB8AC3E}">
        <p14:creationId xmlns:p14="http://schemas.microsoft.com/office/powerpoint/2010/main" val="2394956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E7BD17-CF6B-4984-9324-48D33F296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53" y="1587557"/>
            <a:ext cx="2144992" cy="2803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F051F-9156-4EA9-A2B0-DBF66F7C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132" y="1954981"/>
            <a:ext cx="2321236" cy="302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CD548-FAB6-4A83-A412-BAD526069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797" y="2431331"/>
            <a:ext cx="2311276" cy="299194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2AD132-1380-6FBE-601E-906FD9A7F50D}"/>
              </a:ext>
            </a:extLst>
          </p:cNvPr>
          <p:cNvSpPr txBox="1">
            <a:spLocks/>
          </p:cNvSpPr>
          <p:nvPr/>
        </p:nvSpPr>
        <p:spPr>
          <a:xfrm>
            <a:off x="2578344" y="283414"/>
            <a:ext cx="7819421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NDE Nutrition Services Website 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4B4F55D-38CD-8F34-A035-A54F77448BAC}"/>
              </a:ext>
            </a:extLst>
          </p:cNvPr>
          <p:cNvSpPr txBox="1">
            <a:spLocks/>
          </p:cNvSpPr>
          <p:nvPr/>
        </p:nvSpPr>
        <p:spPr>
          <a:xfrm>
            <a:off x="3865288" y="818915"/>
            <a:ext cx="5451310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2700" u="sng" dirty="0">
                <a:solidFill>
                  <a:srgbClr val="0000FF"/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https://www.education.ne.gov/ns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1068A-9AD8-7DFE-43B5-EEA41413756E}"/>
              </a:ext>
            </a:extLst>
          </p:cNvPr>
          <p:cNvSpPr txBox="1"/>
          <p:nvPr/>
        </p:nvSpPr>
        <p:spPr>
          <a:xfrm>
            <a:off x="1810964" y="1526046"/>
            <a:ext cx="49669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cs typeface="Arial" charset="0"/>
              </a:rPr>
              <a:t>Forms &amp; Resources Available:</a:t>
            </a:r>
          </a:p>
          <a:p>
            <a:endParaRPr lang="en-US" sz="28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Administration, Record Keeping &amp;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Food &amp; Nutrition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Training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USDA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USDA Regulation &amp; Policy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WIC Resources </a:t>
            </a:r>
          </a:p>
          <a:p>
            <a:endParaRPr lang="en-US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7ED2A42-D3B5-E087-D30C-10451EE2B4C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57293" y="2852395"/>
            <a:ext cx="2254913" cy="297077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31FCD2D-9710-FBDD-A440-41E7430A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4223" y="3181328"/>
            <a:ext cx="2303231" cy="29919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CE241E-79BF-9D30-ED57-26473C11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05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Integrity</a:t>
            </a:r>
          </a:p>
        </p:txBody>
      </p:sp>
      <p:pic>
        <p:nvPicPr>
          <p:cNvPr id="4" name="Picture 4" descr="C:\Documents and Settings\susanp\Local Settings\Temporary Internet Files\Content.IE5\WIWISVX2\MPj0387775000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/>
          <a:stretch>
            <a:fillRect/>
          </a:stretch>
        </p:blipFill>
        <p:spPr bwMode="auto">
          <a:xfrm>
            <a:off x="5166441" y="2673967"/>
            <a:ext cx="3539633" cy="329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38399" y="1447801"/>
            <a:ext cx="89957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dirty="0">
                <a:solidFill>
                  <a:srgbClr val="002060"/>
                </a:solidFill>
                <a:latin typeface="Book Antiqua" panose="02040602050305030304" pitchFamily="18" charset="0"/>
                <a:cs typeface="Arial" pitchFamily="34" charset="0"/>
              </a:rPr>
              <a:t>Integrity without knowledge is weak and useless, and knowledge without integrity is dangerous and dreadful.</a:t>
            </a:r>
          </a:p>
          <a:p>
            <a:pPr>
              <a:buFont typeface="Arial"/>
              <a:buNone/>
              <a:defRPr/>
            </a:pPr>
            <a:endParaRPr lang="en-US" dirty="0"/>
          </a:p>
          <a:p>
            <a:pPr>
              <a:buFont typeface="Arial"/>
              <a:buNone/>
              <a:defRPr/>
            </a:pPr>
            <a:endParaRPr lang="en-US" dirty="0"/>
          </a:p>
          <a:p>
            <a:pPr algn="r">
              <a:buFont typeface="Arial"/>
              <a:buNone/>
              <a:defRPr/>
            </a:pPr>
            <a:r>
              <a:rPr lang="en-US" sz="2000" dirty="0">
                <a:solidFill>
                  <a:srgbClr val="002060"/>
                </a:solidFill>
                <a:latin typeface="Book Antiqua" panose="02040602050305030304" pitchFamily="18" charset="0"/>
                <a:cs typeface="Arial" pitchFamily="34" charset="0"/>
              </a:rPr>
              <a:t>Samuel Johnson</a:t>
            </a:r>
          </a:p>
          <a:p>
            <a:pPr algn="r">
              <a:buFont typeface="Arial"/>
              <a:buNone/>
              <a:defRPr/>
            </a:pPr>
            <a:r>
              <a:rPr lang="en-US" sz="2000" dirty="0">
                <a:solidFill>
                  <a:srgbClr val="002060"/>
                </a:solidFill>
                <a:latin typeface="Book Antiqua" panose="02040602050305030304" pitchFamily="18" charset="0"/>
                <a:cs typeface="Arial" pitchFamily="34" charset="0"/>
              </a:rPr>
              <a:t>(1709–1784)</a:t>
            </a:r>
          </a:p>
          <a:p>
            <a:pPr>
              <a:buFont typeface="Wingdings 3" charset="2"/>
              <a:buChar char=""/>
              <a:defRPr/>
            </a:pPr>
            <a:endParaRPr lang="en-US" sz="2000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Motto	</a:t>
            </a:r>
          </a:p>
        </p:txBody>
      </p:sp>
      <p:pic>
        <p:nvPicPr>
          <p:cNvPr id="5" name="Picture 5" descr="C:\Documents and Settings\susanp\Local Settings\Temporary Internet Files\Content.IE5\F1SSC8Z4\MPj0407414000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83" y="1537301"/>
            <a:ext cx="43513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58000" y="2930612"/>
            <a:ext cx="449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>
                <a:solidFill>
                  <a:srgbClr val="002060"/>
                </a:solidFill>
                <a:latin typeface="+mn-lt"/>
              </a:rPr>
              <a:t>“If it’s not written down, it didn’t happen.”</a:t>
            </a:r>
          </a:p>
        </p:txBody>
      </p:sp>
    </p:spTree>
    <p:extLst>
      <p:ext uri="{BB962C8B-B14F-4D97-AF65-F5344CB8AC3E}">
        <p14:creationId xmlns:p14="http://schemas.microsoft.com/office/powerpoint/2010/main" val="352458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38400" y="1491049"/>
            <a:ext cx="8915400" cy="468591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Meal Pattern Overview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Component Groups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Menu Production Records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Family Style Meals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Farm to Preschool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2908A-47EB-412C-BAE4-E719D7B0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0834" y="844610"/>
            <a:ext cx="3645329" cy="4608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661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Crediting Handbook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86728"/>
            <a:ext cx="3491861" cy="4351338"/>
          </a:xfrm>
        </p:spPr>
      </p:pic>
      <p:sp>
        <p:nvSpPr>
          <p:cNvPr id="5" name="TextBox 4"/>
          <p:cNvSpPr txBox="1"/>
          <p:nvPr/>
        </p:nvSpPr>
        <p:spPr>
          <a:xfrm>
            <a:off x="6046573" y="2338302"/>
            <a:ext cx="582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USDA Team Nutrition Website – CACFP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50228" y="3335413"/>
            <a:ext cx="5239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https://www.fns.usda.gov/tn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497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1832447" y="1984004"/>
            <a:ext cx="7051589" cy="250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Important Resources:  </a:t>
            </a:r>
          </a:p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Char char=""/>
            </a:pPr>
            <a:endParaRPr lang="en-US" altLang="en-US" sz="1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Char char="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USDA Yogurt Sugar Limit Guide</a:t>
            </a:r>
          </a:p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Char char=""/>
            </a:pP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Char char=""/>
            </a:pP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Char char="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USDA Cereal Sugar Limit Guide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402821" y="598140"/>
            <a:ext cx="2962429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066966" y="1388667"/>
            <a:ext cx="3706813" cy="47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325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2438400" y="1454922"/>
            <a:ext cx="8915400" cy="588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/>
              <a:buNone/>
              <a:defRPr/>
            </a:pPr>
            <a:r>
              <a:rPr lang="en-US" dirty="0"/>
              <a:t>Success is no accident..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12906" y="4298294"/>
            <a:ext cx="8040330" cy="189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dirty="0"/>
              <a:t>	It is hard work, perseverance, </a:t>
            </a:r>
            <a:r>
              <a:rPr lang="en-US" b="1" dirty="0"/>
              <a:t>learning</a:t>
            </a:r>
            <a:r>
              <a:rPr lang="en-US" dirty="0"/>
              <a:t>, studying, sacrifice and most of all, love of what you are doing or learning to do. </a:t>
            </a:r>
          </a:p>
          <a:p>
            <a:pPr>
              <a:buFont typeface="Arial"/>
              <a:buNone/>
              <a:defRPr/>
            </a:pPr>
            <a:r>
              <a:rPr lang="en-US" dirty="0"/>
              <a:t>							– </a:t>
            </a:r>
            <a:r>
              <a:rPr lang="en-US" b="1" dirty="0"/>
              <a:t>Pele</a:t>
            </a:r>
            <a:r>
              <a:rPr lang="en-US" dirty="0">
                <a:cs typeface="Arial" pitchFamily="34" charset="0"/>
              </a:rPr>
              <a:t>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Success PNG Transparent Images | PNG Al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55" y="1840551"/>
            <a:ext cx="6522472" cy="24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8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to Preschool Website</a:t>
            </a:r>
          </a:p>
        </p:txBody>
      </p:sp>
      <p:sp>
        <p:nvSpPr>
          <p:cNvPr id="4" name="Text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2545492" y="1542912"/>
            <a:ext cx="891540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+mn-lt"/>
                <a:hlinkClick r:id="rId2"/>
              </a:rPr>
              <a:t>https://www.education.ne.gov/ns/CACFP/F2Preschool/index.html</a:t>
            </a:r>
            <a:endParaRPr lang="en-US" altLang="en-US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05" y="2504303"/>
            <a:ext cx="2855083" cy="261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86" y="2216943"/>
            <a:ext cx="42672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132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6"/>
            <a:ext cx="4962526" cy="1010594"/>
          </a:xfrm>
        </p:spPr>
        <p:txBody>
          <a:bodyPr/>
          <a:lstStyle/>
          <a:p>
            <a:r>
              <a:rPr lang="en-US" dirty="0"/>
              <a:t>Workshop Staff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570384" y="1535975"/>
            <a:ext cx="4962525" cy="4176669"/>
          </a:xfrm>
        </p:spPr>
        <p:txBody>
          <a:bodyPr>
            <a:normAutofit/>
          </a:bodyPr>
          <a:lstStyle/>
          <a:p>
            <a:r>
              <a:rPr lang="en-US" dirty="0"/>
              <a:t>Lisa Smith, CACFP Director</a:t>
            </a:r>
          </a:p>
          <a:p>
            <a:r>
              <a:rPr lang="en-US" dirty="0"/>
              <a:t>Sandy Edwards</a:t>
            </a:r>
          </a:p>
          <a:p>
            <a:r>
              <a:rPr lang="en-US" dirty="0"/>
              <a:t>Marla Kurtenbach</a:t>
            </a:r>
          </a:p>
          <a:p>
            <a:r>
              <a:rPr lang="en-US" dirty="0"/>
              <a:t>Jenna Hilligoss</a:t>
            </a:r>
          </a:p>
          <a:p>
            <a:r>
              <a:rPr lang="en-US" dirty="0"/>
              <a:t>Laura Lutz </a:t>
            </a:r>
          </a:p>
          <a:p>
            <a:r>
              <a:rPr lang="en-US" dirty="0"/>
              <a:t>Susanne Schnitzer</a:t>
            </a:r>
          </a:p>
          <a:p>
            <a:r>
              <a:rPr lang="en-US" dirty="0"/>
              <a:t>Jane Bailey</a:t>
            </a:r>
          </a:p>
          <a:p>
            <a:r>
              <a:rPr lang="en-US" dirty="0"/>
              <a:t>Aspen Shirley</a:t>
            </a:r>
          </a:p>
        </p:txBody>
      </p:sp>
    </p:spTree>
    <p:extLst>
      <p:ext uri="{BB962C8B-B14F-4D97-AF65-F5344CB8AC3E}">
        <p14:creationId xmlns:p14="http://schemas.microsoft.com/office/powerpoint/2010/main" val="1610869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Buying Guide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960605" y="1505852"/>
            <a:ext cx="5107460" cy="2227391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On-line Version:</a:t>
            </a:r>
          </a:p>
          <a:p>
            <a:pPr algn="ctr">
              <a:spcBef>
                <a:spcPts val="0"/>
              </a:spcBef>
              <a:defRPr/>
            </a:pPr>
            <a:endParaRPr lang="en-US" sz="3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hlinkClick r:id="rId2"/>
              </a:rPr>
              <a:t>https://www.fns.usda.gov/tn/food-buying-guide-for-child-nutrition-programs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81882" y="1396443"/>
            <a:ext cx="3597275" cy="4673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60605" y="3995568"/>
            <a:ext cx="4948237" cy="9540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B4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Cell Phone Application Available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674422" y="4949655"/>
            <a:ext cx="3679825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</a:rPr>
              <a:t>Apple and Android Devices</a:t>
            </a:r>
          </a:p>
        </p:txBody>
      </p:sp>
    </p:spTree>
    <p:extLst>
      <p:ext uri="{BB962C8B-B14F-4D97-AF65-F5344CB8AC3E}">
        <p14:creationId xmlns:p14="http://schemas.microsoft.com/office/powerpoint/2010/main" val="108415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2DEF-80F9-4474-9B43-431914B3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65126"/>
            <a:ext cx="8915400" cy="8714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Food Buying Guide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08B324-BC25-48C8-B912-46A733923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8350" y="1936573"/>
            <a:ext cx="8051273" cy="450075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3560F3-A77B-45DC-A448-0E722F87153C}"/>
              </a:ext>
            </a:extLst>
          </p:cNvPr>
          <p:cNvSpPr txBox="1"/>
          <p:nvPr/>
        </p:nvSpPr>
        <p:spPr>
          <a:xfrm>
            <a:off x="2538350" y="1394835"/>
            <a:ext cx="7981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Buying Guide for Child Nutrition Programs (usda.gov)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B82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3DEAA-8542-4087-8DD8-F0A002594243}"/>
              </a:ext>
            </a:extLst>
          </p:cNvPr>
          <p:cNvSpPr txBox="1"/>
          <p:nvPr/>
        </p:nvSpPr>
        <p:spPr>
          <a:xfrm>
            <a:off x="10492966" y="6376718"/>
            <a:ext cx="1242776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Handout</a:t>
            </a:r>
          </a:p>
        </p:txBody>
      </p:sp>
    </p:spTree>
    <p:extLst>
      <p:ext uri="{BB962C8B-B14F-4D97-AF65-F5344CB8AC3E}">
        <p14:creationId xmlns:p14="http://schemas.microsoft.com/office/powerpoint/2010/main" val="321114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EA798A-9223-4D12-AB6C-8F29D01F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Food Buying Guide – On-line Trainings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5E3ECE7-0201-4345-B27A-65E9F31E6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8731" y="242341"/>
            <a:ext cx="5108045" cy="36522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73F595-574D-48DA-8E58-4077D09DC9C8}"/>
              </a:ext>
            </a:extLst>
          </p:cNvPr>
          <p:cNvSpPr txBox="1"/>
          <p:nvPr/>
        </p:nvSpPr>
        <p:spPr>
          <a:xfrm>
            <a:off x="6355641" y="4331839"/>
            <a:ext cx="5029200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https://www.fns.usda.gov/tn/food-buying-guide-training-resources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57F6DE-5E22-4263-B2DA-7E6D23EF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06" y="84735"/>
            <a:ext cx="3080119" cy="3652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486196-91A6-41F7-AB5F-BDF81B087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961" y="1474241"/>
            <a:ext cx="2125841" cy="1759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8AA18-34DF-4C3D-A101-A1E2B6497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7" y="6036552"/>
            <a:ext cx="1710558" cy="3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98123"/>
            <a:ext cx="8915400" cy="1733121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9800" dirty="0">
                <a:latin typeface="Book Antiqua" panose="02040602050305030304" pitchFamily="18" charset="0"/>
                <a:cs typeface="Arial" pitchFamily="34" charset="0"/>
              </a:rPr>
              <a:t>We are drowning in information but starved for knowledge.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9800" dirty="0">
                <a:latin typeface="Calibri" panose="020F0502020204030204" pitchFamily="34" charset="0"/>
                <a:cs typeface="Arial" pitchFamily="34" charset="0"/>
              </a:rPr>
              <a:t>								</a:t>
            </a:r>
            <a:r>
              <a:rPr lang="en-US" sz="6000" dirty="0">
                <a:latin typeface="Book Antiqua" panose="02040602050305030304" pitchFamily="18" charset="0"/>
                <a:cs typeface="Arial" pitchFamily="34" charset="0"/>
              </a:rPr>
              <a:t>John </a:t>
            </a:r>
            <a:r>
              <a:rPr lang="en-US" sz="6000" dirty="0" err="1">
                <a:latin typeface="Book Antiqua" panose="02040602050305030304" pitchFamily="18" charset="0"/>
                <a:cs typeface="Arial" pitchFamily="34" charset="0"/>
              </a:rPr>
              <a:t>Naisbitt</a:t>
            </a:r>
            <a:endParaRPr lang="en-US" sz="6000" dirty="0">
              <a:latin typeface="Book Antiqua" panose="02040602050305030304" pitchFamily="18" charset="0"/>
              <a:cs typeface="Arial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4" y="1225379"/>
            <a:ext cx="40798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9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38400" y="1491049"/>
            <a:ext cx="8915400" cy="468591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Meal Pattern Overview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Component Groups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Menu Production Records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Family Style Meals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Farm to Preschool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2908A-47EB-412C-BAE4-E719D7B0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0834" y="844610"/>
            <a:ext cx="3645329" cy="4608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252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to Preschool 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2438400" y="1520825"/>
            <a:ext cx="5997146" cy="43513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Growing Edible School/Center Gardens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Serving local foods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Cooking with kids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Farm field trips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Taste tests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Nutrition 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546" y="2401888"/>
            <a:ext cx="4578350" cy="3084512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568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Wisdom	</a:t>
            </a: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5969000" y="2514601"/>
            <a:ext cx="5384800" cy="2675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3600" b="1" i="1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“If you always do what you always did, you’ll always get what you always got.”</a:t>
            </a:r>
          </a:p>
        </p:txBody>
      </p:sp>
      <p:pic>
        <p:nvPicPr>
          <p:cNvPr id="7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1926056" y="1718763"/>
            <a:ext cx="4042944" cy="404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8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Meal Pattern (Ages 1-18)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3015" y="1690688"/>
            <a:ext cx="3350785" cy="4351338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38399" y="1600200"/>
            <a:ext cx="4744995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cs typeface="Arial" charset="0"/>
              </a:rPr>
              <a:t>All</a:t>
            </a:r>
            <a:r>
              <a:rPr lang="en-US" altLang="en-US" dirty="0">
                <a:solidFill>
                  <a:srgbClr val="002060"/>
                </a:solidFill>
                <a:cs typeface="Arial" charset="0"/>
              </a:rPr>
              <a:t> staff members should be trained  on:</a:t>
            </a:r>
          </a:p>
          <a:p>
            <a:pPr marL="0" indent="0">
              <a:buFont typeface="Arial"/>
              <a:buNone/>
              <a:defRPr/>
            </a:pPr>
            <a:endParaRPr lang="en-US" altLang="en-US" dirty="0">
              <a:solidFill>
                <a:srgbClr val="002060"/>
              </a:solidFill>
              <a:cs typeface="Arial" charset="0"/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altLang="en-US" dirty="0">
                <a:solidFill>
                  <a:srgbClr val="002060"/>
                </a:solidFill>
                <a:cs typeface="Arial" charset="0"/>
              </a:rPr>
              <a:t>Food components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en-US" altLang="en-US" dirty="0">
              <a:solidFill>
                <a:srgbClr val="002060"/>
              </a:solidFill>
              <a:cs typeface="Arial" charset="0"/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altLang="en-US" dirty="0">
                <a:solidFill>
                  <a:srgbClr val="002060"/>
                </a:solidFill>
                <a:cs typeface="Arial" charset="0"/>
              </a:rPr>
              <a:t>Minimum portion sizes.</a:t>
            </a:r>
          </a:p>
        </p:txBody>
      </p:sp>
    </p:spTree>
    <p:extLst>
      <p:ext uri="{BB962C8B-B14F-4D97-AF65-F5344CB8AC3E}">
        <p14:creationId xmlns:p14="http://schemas.microsoft.com/office/powerpoint/2010/main" val="157373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611394" y="1545539"/>
            <a:ext cx="48438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Must be maintained and kept on file for 4 years:</a:t>
            </a:r>
          </a:p>
          <a:p>
            <a:pPr marL="0" indent="0">
              <a:buNone/>
            </a:pPr>
            <a:endParaRPr lang="en-US" altLang="en-US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Menu Production Records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en-US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Vendor Tickets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en-US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Product/Food Labels</a:t>
            </a:r>
          </a:p>
        </p:txBody>
      </p:sp>
      <p:pic>
        <p:nvPicPr>
          <p:cNvPr id="5" name="Picture 4" descr="All the Folders are People | achurchforstarvingartis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4" y="1810694"/>
            <a:ext cx="3721884" cy="38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80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</a:t>
            </a:r>
          </a:p>
        </p:txBody>
      </p:sp>
      <p:pic>
        <p:nvPicPr>
          <p:cNvPr id="4" name="Picture 6" descr="C:\Users\sschnitzer\AppData\Local\Microsoft\Windows\Temporary Internet Files\Content.IE5\CWJ99Y92\101036_Clock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65" y="1610262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018638" y="2143769"/>
            <a:ext cx="3830594" cy="2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Meals are to be served according to the meal times identified on your CACFP Application. </a:t>
            </a:r>
          </a:p>
        </p:txBody>
      </p:sp>
    </p:spTree>
    <p:extLst>
      <p:ext uri="{BB962C8B-B14F-4D97-AF65-F5344CB8AC3E}">
        <p14:creationId xmlns:p14="http://schemas.microsoft.com/office/powerpoint/2010/main" val="92703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619" y="3953328"/>
            <a:ext cx="8915400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https://www.education.ne.gov/NS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47197"/>
          <a:stretch/>
        </p:blipFill>
        <p:spPr>
          <a:xfrm>
            <a:off x="2851191" y="1392885"/>
            <a:ext cx="7368467" cy="22976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2C6FC9-8D34-49A9-37B5-289C0FD701D4}"/>
              </a:ext>
            </a:extLst>
          </p:cNvPr>
          <p:cNvSpPr txBox="1">
            <a:spLocks/>
          </p:cNvSpPr>
          <p:nvPr/>
        </p:nvSpPr>
        <p:spPr>
          <a:xfrm>
            <a:off x="2743200" y="107157"/>
            <a:ext cx="8587819" cy="113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NDE Nutrition Services Website</a:t>
            </a:r>
          </a:p>
        </p:txBody>
      </p:sp>
    </p:spTree>
    <p:extLst>
      <p:ext uri="{BB962C8B-B14F-4D97-AF65-F5344CB8AC3E}">
        <p14:creationId xmlns:p14="http://schemas.microsoft.com/office/powerpoint/2010/main" val="129264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	</a:t>
            </a:r>
          </a:p>
        </p:txBody>
      </p:sp>
      <p:pic>
        <p:nvPicPr>
          <p:cNvPr id="4" name="Picture 5" descr="Training - Handwriti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16" y="2763559"/>
            <a:ext cx="4291029" cy="286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29000" y="1676400"/>
            <a:ext cx="6934200" cy="95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Requirement and responsibility </a:t>
            </a: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to train your staff on their CACFP responsibilities.</a:t>
            </a:r>
          </a:p>
        </p:txBody>
      </p:sp>
    </p:spTree>
    <p:extLst>
      <p:ext uri="{BB962C8B-B14F-4D97-AF65-F5344CB8AC3E}">
        <p14:creationId xmlns:p14="http://schemas.microsoft.com/office/powerpoint/2010/main" val="2366176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	</a:t>
            </a:r>
          </a:p>
        </p:txBody>
      </p:sp>
      <p:pic>
        <p:nvPicPr>
          <p:cNvPr id="4" name="Picture 5" descr="C:\Documents and Settings\susanp\Local Settings\Temporary Internet Files\Content.IE5\90Y4Q4MS\MP900422389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59852" y="1603203"/>
            <a:ext cx="292780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992394" y="2227822"/>
            <a:ext cx="3048000" cy="317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rgbClr val="002060"/>
                </a:solidFill>
                <a:latin typeface="Sitka Display" panose="02000505000000020004" pitchFamily="2" charset="0"/>
              </a:rPr>
              <a:t>  </a:t>
            </a:r>
            <a:r>
              <a:rPr lang="en-US" altLang="en-US" sz="3600" dirty="0">
                <a:solidFill>
                  <a:srgbClr val="002060"/>
                </a:solidFill>
                <a:latin typeface="Sitka Display" panose="02000505000000020004" pitchFamily="2" charset="0"/>
                <a:cs typeface="Arial" panose="020B0604020202020204" pitchFamily="34" charset="0"/>
              </a:rPr>
              <a:t>Meal counts must be made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rgbClr val="002060"/>
                </a:solidFill>
                <a:latin typeface="Sitka Display" panose="02000505000000020004" pitchFamily="2" charset="0"/>
                <a:cs typeface="Arial" panose="020B0604020202020204" pitchFamily="34" charset="0"/>
              </a:rPr>
              <a:t>at the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rgbClr val="002060"/>
                </a:solidFill>
                <a:latin typeface="Sitka Display" panose="02000505000000020004" pitchFamily="2" charset="0"/>
                <a:cs typeface="Arial" panose="020B0604020202020204" pitchFamily="34" charset="0"/>
              </a:rPr>
              <a:t>point of meal service.</a:t>
            </a:r>
          </a:p>
        </p:txBody>
      </p:sp>
    </p:spTree>
    <p:extLst>
      <p:ext uri="{BB962C8B-B14F-4D97-AF65-F5344CB8AC3E}">
        <p14:creationId xmlns:p14="http://schemas.microsoft.com/office/powerpoint/2010/main" val="3746278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Meal Pattern</a:t>
            </a:r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15199" y="1600200"/>
            <a:ext cx="3360106" cy="4351338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38399" y="1600200"/>
            <a:ext cx="4744995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cs typeface="Arial" charset="0"/>
              </a:rPr>
              <a:t>All</a:t>
            </a:r>
            <a:r>
              <a:rPr lang="en-US" altLang="en-US" dirty="0">
                <a:solidFill>
                  <a:srgbClr val="002060"/>
                </a:solidFill>
                <a:cs typeface="Arial" charset="0"/>
              </a:rPr>
              <a:t> staff members should be trained  on:</a:t>
            </a:r>
          </a:p>
          <a:p>
            <a:pPr marL="0" indent="0">
              <a:buFont typeface="Arial"/>
              <a:buNone/>
              <a:defRPr/>
            </a:pPr>
            <a:endParaRPr lang="en-US" altLang="en-US" dirty="0">
              <a:solidFill>
                <a:srgbClr val="002060"/>
              </a:solidFill>
              <a:cs typeface="Arial" charset="0"/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altLang="en-US" dirty="0">
                <a:solidFill>
                  <a:srgbClr val="002060"/>
                </a:solidFill>
                <a:cs typeface="Arial" charset="0"/>
              </a:rPr>
              <a:t>Food components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en-US" altLang="en-US" dirty="0">
              <a:solidFill>
                <a:srgbClr val="002060"/>
              </a:solidFill>
              <a:cs typeface="Arial" charset="0"/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altLang="en-US" dirty="0">
                <a:solidFill>
                  <a:srgbClr val="002060"/>
                </a:solidFill>
                <a:cs typeface="Arial" charset="0"/>
              </a:rPr>
              <a:t>Minimum portion sizes.</a:t>
            </a:r>
          </a:p>
        </p:txBody>
      </p:sp>
    </p:spTree>
    <p:extLst>
      <p:ext uri="{BB962C8B-B14F-4D97-AF65-F5344CB8AC3E}">
        <p14:creationId xmlns:p14="http://schemas.microsoft.com/office/powerpoint/2010/main" val="325059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</a:t>
            </a:r>
          </a:p>
        </p:txBody>
      </p:sp>
      <p:pic>
        <p:nvPicPr>
          <p:cNvPr id="5" name="Picture 7" descr="C:\Users\sschnitzer\AppData\Local\Microsoft\Windows\Temporary Internet Files\Content.IE5\YUA3X1JP\money2[1]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05" y="2223508"/>
            <a:ext cx="32194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07909" y="2592370"/>
            <a:ext cx="5731498" cy="1875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Menu Production errors </a:t>
            </a:r>
          </a:p>
          <a:p>
            <a:pPr marL="0" indent="0" algn="ctr">
              <a:buFont typeface="Arial"/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add up </a:t>
            </a:r>
          </a:p>
          <a:p>
            <a:pPr marL="0" indent="0" algn="ctr">
              <a:buFont typeface="Arial"/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to </a:t>
            </a:r>
            <a:r>
              <a:rPr lang="en-US" altLang="en-US" sz="4000" dirty="0">
                <a:solidFill>
                  <a:srgbClr val="FF0000"/>
                </a:solidFill>
                <a:cs typeface="Arial" panose="020B0604020202020204" pitchFamily="34" charset="0"/>
              </a:rPr>
              <a:t>large</a:t>
            </a:r>
            <a:r>
              <a:rPr lang="en-US" altLang="en-US" sz="4000" dirty="0">
                <a:cs typeface="Arial" panose="020B0604020202020204" pitchFamily="34" charset="0"/>
              </a:rPr>
              <a:t> over claims</a:t>
            </a:r>
          </a:p>
          <a:p>
            <a:pPr marL="0" indent="0">
              <a:buFont typeface="Arial"/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6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	</a:t>
            </a:r>
          </a:p>
        </p:txBody>
      </p:sp>
      <p:pic>
        <p:nvPicPr>
          <p:cNvPr id="4" name="Picture 7" descr="C:\Users\sschnitzer\AppData\Local\Microsoft\Windows\Temporary Internet Files\Content.IE5\APOTWFTG\milk_glass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15" y="3238886"/>
            <a:ext cx="2174532" cy="257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C:\Users\sschnitzer\AppData\Local\Microsoft\Windows\Temporary Internet Files\Content.IE5\C00P33KL\plastic-cups-drinking-straws-clipping-path-included-4085625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781" y="1338648"/>
            <a:ext cx="31242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73459" y="1911178"/>
            <a:ext cx="5566719" cy="460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minimum portion size must be served to participants.</a:t>
            </a:r>
          </a:p>
          <a:p>
            <a:pPr marL="0" indent="0">
              <a:buFont typeface="Arial"/>
              <a:buNone/>
              <a:defRPr/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  <a:defRPr/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  <a:defRPr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which serve family style 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provide glasses large enough to hold the minimum portion size. </a:t>
            </a:r>
          </a:p>
        </p:txBody>
      </p:sp>
    </p:spTree>
    <p:extLst>
      <p:ext uri="{BB962C8B-B14F-4D97-AF65-F5344CB8AC3E}">
        <p14:creationId xmlns:p14="http://schemas.microsoft.com/office/powerpoint/2010/main" val="282175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9795" y="1975597"/>
            <a:ext cx="4534566" cy="302769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7166919" y="1965757"/>
            <a:ext cx="4522318" cy="397230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Doing the right thing, </a:t>
            </a:r>
          </a:p>
          <a:p>
            <a:pPr marL="0" indent="0"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sz="3600" dirty="0">
              <a:solidFill>
                <a:srgbClr val="002060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even when no one is looking.</a:t>
            </a:r>
          </a:p>
          <a:p>
            <a:pPr marL="0" indent="0"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002060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002060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It is called </a:t>
            </a:r>
            <a:r>
              <a:rPr lang="en-US" altLang="en-US" sz="3600" b="1" i="1" dirty="0">
                <a:solidFill>
                  <a:srgbClr val="002060"/>
                </a:solidFill>
              </a:rPr>
              <a:t>integrity</a:t>
            </a:r>
            <a:endParaRPr lang="en-US" alt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7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952367" y="2041697"/>
            <a:ext cx="4802659" cy="3421878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Menu Production Records </a:t>
            </a:r>
          </a:p>
          <a:p>
            <a:pPr marL="0" indent="0" algn="ctr" eaLnBrk="1" hangingPunct="1">
              <a:buNone/>
            </a:pPr>
            <a:r>
              <a:rPr lang="en-US" altLang="en-US" sz="3600" dirty="0">
                <a:cs typeface="Arial" panose="020B0604020202020204" pitchFamily="34" charset="0"/>
              </a:rPr>
              <a:t>are to be completed </a:t>
            </a:r>
          </a:p>
          <a:p>
            <a:pPr marL="0" indent="0" algn="ctr" eaLnBrk="1" hangingPunct="1">
              <a:buNone/>
            </a:pPr>
            <a:r>
              <a:rPr lang="en-US" altLang="en-US" sz="3600" dirty="0">
                <a:cs typeface="Arial" panose="020B0604020202020204" pitchFamily="34" charset="0"/>
              </a:rPr>
              <a:t>at the time of </a:t>
            </a:r>
          </a:p>
          <a:p>
            <a:pPr marL="0" indent="0" algn="ctr" eaLnBrk="1" hangingPunct="1">
              <a:buNone/>
            </a:pPr>
            <a:r>
              <a:rPr lang="en-US" altLang="en-US" sz="3600" dirty="0">
                <a:cs typeface="Arial" panose="020B0604020202020204" pitchFamily="34" charset="0"/>
              </a:rPr>
              <a:t>meal preparation </a:t>
            </a:r>
          </a:p>
        </p:txBody>
      </p:sp>
      <p:pic>
        <p:nvPicPr>
          <p:cNvPr id="5" name="Picture 5" descr="C:\Users\sschnitzer\AppData\Local\Microsoft\Windows\Temporary Internet Files\Content.IE5\CWJ99Y92\balanced-meal-plann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26" y="2257168"/>
            <a:ext cx="3169980" cy="31699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05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Tips &amp; Reminders	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111680" y="1746792"/>
            <a:ext cx="4004086" cy="2440696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Kitchens should be equipped with measuring tools and scales</a:t>
            </a:r>
          </a:p>
        </p:txBody>
      </p:sp>
      <p:pic>
        <p:nvPicPr>
          <p:cNvPr id="11" name="Picture 10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1822D8C9-0B10-E6B5-CB2A-668E36FC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45980" y="3808593"/>
            <a:ext cx="4762500" cy="2590800"/>
          </a:xfrm>
          <a:prstGeom prst="rect">
            <a:avLst/>
          </a:prstGeom>
        </p:spPr>
      </p:pic>
      <p:pic>
        <p:nvPicPr>
          <p:cNvPr id="9" name="Picture 8" descr="A picture containing text, device, scale&#10;&#10;Description automatically generated">
            <a:extLst>
              <a:ext uri="{FF2B5EF4-FFF2-40B4-BE49-F238E27FC236}">
                <a16:creationId xmlns:a16="http://schemas.microsoft.com/office/drawing/2014/main" id="{B7C4E526-FDA7-1256-8F07-570669820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63329" y="1737438"/>
            <a:ext cx="2171307" cy="26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3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34" y="1690688"/>
            <a:ext cx="3555546" cy="32725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Grains Chart</a:t>
            </a:r>
            <a:br>
              <a:rPr lang="en-US" dirty="0"/>
            </a:br>
            <a:r>
              <a:rPr lang="en-US" sz="2400" dirty="0"/>
              <a:t>Ounce Equivalent Chart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6824" y="1690688"/>
            <a:ext cx="3270205" cy="43513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12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Resources</a:t>
            </a:r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00" y="1851706"/>
            <a:ext cx="4004086" cy="308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29400" y="2084172"/>
            <a:ext cx="4966398" cy="2779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4400" dirty="0">
                <a:solidFill>
                  <a:srgbClr val="002060"/>
                </a:solidFill>
              </a:rPr>
              <a:t>Website Resources:</a:t>
            </a:r>
          </a:p>
          <a:p>
            <a:pPr marL="0" indent="0" algn="ctr">
              <a:buFont typeface="Arial"/>
              <a:buNone/>
            </a:pPr>
            <a:r>
              <a:rPr lang="en-US" altLang="en-US" sz="4400" dirty="0">
                <a:solidFill>
                  <a:srgbClr val="002060"/>
                </a:solidFill>
              </a:rPr>
              <a:t>USDA Team Nutrition </a:t>
            </a:r>
          </a:p>
          <a:p>
            <a:pPr marL="0" indent="0" algn="ctr">
              <a:buFont typeface="Arial"/>
              <a:buNone/>
            </a:pPr>
            <a:r>
              <a:rPr lang="en-US" altLang="en-US" dirty="0">
                <a:solidFill>
                  <a:srgbClr val="002060"/>
                </a:solidFill>
                <a:hlinkClick r:id="rId3"/>
              </a:rPr>
              <a:t>https://www.fns.usda.gov/tn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Clr>
                <a:srgbClr val="C4BD97"/>
              </a:buClr>
              <a:buFont typeface="Arial"/>
              <a:buNone/>
            </a:pPr>
            <a:endParaRPr lang="en-US" altLang="en-US" sz="1600" dirty="0">
              <a:solidFill>
                <a:srgbClr val="002060"/>
              </a:solidFill>
            </a:endParaRPr>
          </a:p>
          <a:p>
            <a:pPr marL="0" indent="0" algn="ctr">
              <a:buFont typeface="Arial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6167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BC29-064F-473E-B3C0-E18F3A9DD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92231"/>
            <a:ext cx="8915400" cy="8330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CACFP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Forms &amp; Resource Center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7A8EB-D0B0-4F7C-90DA-B7DA8FC5A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36464" y="1282899"/>
            <a:ext cx="10355536" cy="451633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3"/>
              </a:rPr>
              <a:t>https://www.education.ne.gov/ns/forms-resources/child-and-adult-care-food-program</a:t>
            </a:r>
            <a:r>
              <a:rPr lang="en-US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0E01F0-AB42-4525-9564-B0E67F26AF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2559802" y="2080259"/>
            <a:ext cx="4984663" cy="3793689"/>
          </a:xfrm>
          <a:ln w="38100">
            <a:solidFill>
              <a:srgbClr val="003DB8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8D2E83-8C3A-4B8D-A4B5-4EA48917CC75}"/>
              </a:ext>
            </a:extLst>
          </p:cNvPr>
          <p:cNvSpPr txBox="1"/>
          <p:nvPr/>
        </p:nvSpPr>
        <p:spPr>
          <a:xfrm>
            <a:off x="7889983" y="2016363"/>
            <a:ext cx="388400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Forms available on website: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B82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Administration, Record Keeping &amp; Finance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Food &amp; Nutrition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Training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USDA Resources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USDA Regulation &amp; Policy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82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WIC Resources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82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B93F9-CE54-3982-5203-62E7D4E4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3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50A70B-B4D0-4E16-8F8B-EB2D251EF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891" y="2340493"/>
            <a:ext cx="4421156" cy="170147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A07A23-E347-434D-A185-BF0F59444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108" y="2391408"/>
            <a:ext cx="4421156" cy="163963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FF7B0F-4A98-4229-9AB3-0B4C0403E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764" y="991502"/>
            <a:ext cx="4000500" cy="762000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74B4163-F806-4AE5-AB04-EC40635129DE}"/>
              </a:ext>
            </a:extLst>
          </p:cNvPr>
          <p:cNvSpPr txBox="1">
            <a:spLocks/>
          </p:cNvSpPr>
          <p:nvPr/>
        </p:nvSpPr>
        <p:spPr>
          <a:xfrm>
            <a:off x="7433724" y="1107379"/>
            <a:ext cx="4097323" cy="71001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www.ssic.org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54504A1-4CEF-41D6-A30E-5A75B462F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108" y="1927419"/>
            <a:ext cx="10058400" cy="42291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Articles 					Activities</a:t>
            </a:r>
          </a:p>
          <a:p>
            <a:pPr marL="0" indent="0">
              <a:buNone/>
            </a:pP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Recipes 					  Videos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8B2F96-1299-40FD-8B39-1B5EEE5C5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652" y="4507036"/>
            <a:ext cx="4529612" cy="1698605"/>
          </a:xfrm>
          <a:prstGeom prst="rect">
            <a:avLst/>
          </a:prstGeom>
          <a:ln>
            <a:solidFill>
              <a:srgbClr val="48885D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B22083-4D04-4183-BFC3-239DACB88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822" y="4507036"/>
            <a:ext cx="4421156" cy="1649483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4AB01BC-D062-53E3-05F6-9B064A58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785" y="229502"/>
            <a:ext cx="7876995" cy="762000"/>
          </a:xfrm>
        </p:spPr>
        <p:txBody>
          <a:bodyPr/>
          <a:lstStyle/>
          <a:p>
            <a:r>
              <a:rPr lang="en-US" dirty="0"/>
              <a:t>CACFP Resources</a:t>
            </a:r>
          </a:p>
        </p:txBody>
      </p:sp>
    </p:spTree>
    <p:extLst>
      <p:ext uri="{BB962C8B-B14F-4D97-AF65-F5344CB8AC3E}">
        <p14:creationId xmlns:p14="http://schemas.microsoft.com/office/powerpoint/2010/main" val="77237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509" y="141496"/>
            <a:ext cx="8915400" cy="1325563"/>
          </a:xfrm>
        </p:spPr>
        <p:txBody>
          <a:bodyPr/>
          <a:lstStyle/>
          <a:p>
            <a:r>
              <a:rPr lang="en-US" dirty="0"/>
              <a:t>CACFP On-line Training &amp;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9081" y="1467059"/>
            <a:ext cx="7419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Institute of Child Nutrition 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https://theicn.org/cacfp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081" y="2702567"/>
            <a:ext cx="7228703" cy="2928330"/>
          </a:xfrm>
          <a:custGeom>
            <a:avLst/>
            <a:gdLst>
              <a:gd name="connsiteX0" fmla="*/ 0 w 7228703"/>
              <a:gd name="connsiteY0" fmla="*/ 0 h 2928330"/>
              <a:gd name="connsiteX1" fmla="*/ 512581 w 7228703"/>
              <a:gd name="connsiteY1" fmla="*/ 0 h 2928330"/>
              <a:gd name="connsiteX2" fmla="*/ 952874 w 7228703"/>
              <a:gd name="connsiteY2" fmla="*/ 0 h 2928330"/>
              <a:gd name="connsiteX3" fmla="*/ 1754603 w 7228703"/>
              <a:gd name="connsiteY3" fmla="*/ 0 h 2928330"/>
              <a:gd name="connsiteX4" fmla="*/ 2484045 w 7228703"/>
              <a:gd name="connsiteY4" fmla="*/ 0 h 2928330"/>
              <a:gd name="connsiteX5" fmla="*/ 2996626 w 7228703"/>
              <a:gd name="connsiteY5" fmla="*/ 0 h 2928330"/>
              <a:gd name="connsiteX6" fmla="*/ 3436920 w 7228703"/>
              <a:gd name="connsiteY6" fmla="*/ 0 h 2928330"/>
              <a:gd name="connsiteX7" fmla="*/ 4021787 w 7228703"/>
              <a:gd name="connsiteY7" fmla="*/ 0 h 2928330"/>
              <a:gd name="connsiteX8" fmla="*/ 4606655 w 7228703"/>
              <a:gd name="connsiteY8" fmla="*/ 0 h 2928330"/>
              <a:gd name="connsiteX9" fmla="*/ 5191523 w 7228703"/>
              <a:gd name="connsiteY9" fmla="*/ 0 h 2928330"/>
              <a:gd name="connsiteX10" fmla="*/ 5993252 w 7228703"/>
              <a:gd name="connsiteY10" fmla="*/ 0 h 2928330"/>
              <a:gd name="connsiteX11" fmla="*/ 7228703 w 7228703"/>
              <a:gd name="connsiteY11" fmla="*/ 0 h 2928330"/>
              <a:gd name="connsiteX12" fmla="*/ 7228703 w 7228703"/>
              <a:gd name="connsiteY12" fmla="*/ 497816 h 2928330"/>
              <a:gd name="connsiteX13" fmla="*/ 7228703 w 7228703"/>
              <a:gd name="connsiteY13" fmla="*/ 1083482 h 2928330"/>
              <a:gd name="connsiteX14" fmla="*/ 7228703 w 7228703"/>
              <a:gd name="connsiteY14" fmla="*/ 1727715 h 2928330"/>
              <a:gd name="connsiteX15" fmla="*/ 7228703 w 7228703"/>
              <a:gd name="connsiteY15" fmla="*/ 2284097 h 2928330"/>
              <a:gd name="connsiteX16" fmla="*/ 7228703 w 7228703"/>
              <a:gd name="connsiteY16" fmla="*/ 2928330 h 2928330"/>
              <a:gd name="connsiteX17" fmla="*/ 6426974 w 7228703"/>
              <a:gd name="connsiteY17" fmla="*/ 2928330 h 2928330"/>
              <a:gd name="connsiteX18" fmla="*/ 5769819 w 7228703"/>
              <a:gd name="connsiteY18" fmla="*/ 2928330 h 2928330"/>
              <a:gd name="connsiteX19" fmla="*/ 5257239 w 7228703"/>
              <a:gd name="connsiteY19" fmla="*/ 2928330 h 2928330"/>
              <a:gd name="connsiteX20" fmla="*/ 4816945 w 7228703"/>
              <a:gd name="connsiteY20" fmla="*/ 2928330 h 2928330"/>
              <a:gd name="connsiteX21" fmla="*/ 4376651 w 7228703"/>
              <a:gd name="connsiteY21" fmla="*/ 2928330 h 2928330"/>
              <a:gd name="connsiteX22" fmla="*/ 3864070 w 7228703"/>
              <a:gd name="connsiteY22" fmla="*/ 2928330 h 2928330"/>
              <a:gd name="connsiteX23" fmla="*/ 3062341 w 7228703"/>
              <a:gd name="connsiteY23" fmla="*/ 2928330 h 2928330"/>
              <a:gd name="connsiteX24" fmla="*/ 2405187 w 7228703"/>
              <a:gd name="connsiteY24" fmla="*/ 2928330 h 2928330"/>
              <a:gd name="connsiteX25" fmla="*/ 1748032 w 7228703"/>
              <a:gd name="connsiteY25" fmla="*/ 2928330 h 2928330"/>
              <a:gd name="connsiteX26" fmla="*/ 946303 w 7228703"/>
              <a:gd name="connsiteY26" fmla="*/ 2928330 h 2928330"/>
              <a:gd name="connsiteX27" fmla="*/ 0 w 7228703"/>
              <a:gd name="connsiteY27" fmla="*/ 2928330 h 2928330"/>
              <a:gd name="connsiteX28" fmla="*/ 0 w 7228703"/>
              <a:gd name="connsiteY28" fmla="*/ 2371947 h 2928330"/>
              <a:gd name="connsiteX29" fmla="*/ 0 w 7228703"/>
              <a:gd name="connsiteY29" fmla="*/ 1844848 h 2928330"/>
              <a:gd name="connsiteX30" fmla="*/ 0 w 7228703"/>
              <a:gd name="connsiteY30" fmla="*/ 1229899 h 2928330"/>
              <a:gd name="connsiteX31" fmla="*/ 0 w 7228703"/>
              <a:gd name="connsiteY31" fmla="*/ 614949 h 2928330"/>
              <a:gd name="connsiteX32" fmla="*/ 0 w 7228703"/>
              <a:gd name="connsiteY32" fmla="*/ 0 h 292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28703" h="2928330" fill="none" extrusionOk="0">
                <a:moveTo>
                  <a:pt x="0" y="0"/>
                </a:moveTo>
                <a:cubicBezTo>
                  <a:pt x="214561" y="19768"/>
                  <a:pt x="341578" y="-20459"/>
                  <a:pt x="512581" y="0"/>
                </a:cubicBezTo>
                <a:cubicBezTo>
                  <a:pt x="683584" y="20459"/>
                  <a:pt x="752775" y="10773"/>
                  <a:pt x="952874" y="0"/>
                </a:cubicBezTo>
                <a:cubicBezTo>
                  <a:pt x="1152973" y="-10773"/>
                  <a:pt x="1497596" y="-14907"/>
                  <a:pt x="1754603" y="0"/>
                </a:cubicBezTo>
                <a:cubicBezTo>
                  <a:pt x="2011610" y="14907"/>
                  <a:pt x="2274541" y="8689"/>
                  <a:pt x="2484045" y="0"/>
                </a:cubicBezTo>
                <a:cubicBezTo>
                  <a:pt x="2693549" y="-8689"/>
                  <a:pt x="2856239" y="15674"/>
                  <a:pt x="2996626" y="0"/>
                </a:cubicBezTo>
                <a:cubicBezTo>
                  <a:pt x="3137013" y="-15674"/>
                  <a:pt x="3283739" y="2513"/>
                  <a:pt x="3436920" y="0"/>
                </a:cubicBezTo>
                <a:cubicBezTo>
                  <a:pt x="3590101" y="-2513"/>
                  <a:pt x="3902715" y="11037"/>
                  <a:pt x="4021787" y="0"/>
                </a:cubicBezTo>
                <a:cubicBezTo>
                  <a:pt x="4140859" y="-11037"/>
                  <a:pt x="4358827" y="1465"/>
                  <a:pt x="4606655" y="0"/>
                </a:cubicBezTo>
                <a:cubicBezTo>
                  <a:pt x="4854483" y="-1465"/>
                  <a:pt x="4912335" y="-11309"/>
                  <a:pt x="5191523" y="0"/>
                </a:cubicBezTo>
                <a:cubicBezTo>
                  <a:pt x="5470711" y="11309"/>
                  <a:pt x="5636165" y="-32950"/>
                  <a:pt x="5993252" y="0"/>
                </a:cubicBezTo>
                <a:cubicBezTo>
                  <a:pt x="6350339" y="32950"/>
                  <a:pt x="6867571" y="10600"/>
                  <a:pt x="7228703" y="0"/>
                </a:cubicBezTo>
                <a:cubicBezTo>
                  <a:pt x="7244723" y="115474"/>
                  <a:pt x="7229505" y="294319"/>
                  <a:pt x="7228703" y="497816"/>
                </a:cubicBezTo>
                <a:cubicBezTo>
                  <a:pt x="7227901" y="701313"/>
                  <a:pt x="7220672" y="966092"/>
                  <a:pt x="7228703" y="1083482"/>
                </a:cubicBezTo>
                <a:cubicBezTo>
                  <a:pt x="7236734" y="1200872"/>
                  <a:pt x="7236159" y="1462117"/>
                  <a:pt x="7228703" y="1727715"/>
                </a:cubicBezTo>
                <a:cubicBezTo>
                  <a:pt x="7221247" y="1993313"/>
                  <a:pt x="7255262" y="2077219"/>
                  <a:pt x="7228703" y="2284097"/>
                </a:cubicBezTo>
                <a:cubicBezTo>
                  <a:pt x="7202144" y="2490975"/>
                  <a:pt x="7229562" y="2741504"/>
                  <a:pt x="7228703" y="2928330"/>
                </a:cubicBezTo>
                <a:cubicBezTo>
                  <a:pt x="7018425" y="2950091"/>
                  <a:pt x="6721735" y="2928973"/>
                  <a:pt x="6426974" y="2928330"/>
                </a:cubicBezTo>
                <a:cubicBezTo>
                  <a:pt x="6132213" y="2927687"/>
                  <a:pt x="5940800" y="2931228"/>
                  <a:pt x="5769819" y="2928330"/>
                </a:cubicBezTo>
                <a:cubicBezTo>
                  <a:pt x="5598839" y="2925432"/>
                  <a:pt x="5385319" y="2921715"/>
                  <a:pt x="5257239" y="2928330"/>
                </a:cubicBezTo>
                <a:cubicBezTo>
                  <a:pt x="5129159" y="2934945"/>
                  <a:pt x="4914611" y="2940534"/>
                  <a:pt x="4816945" y="2928330"/>
                </a:cubicBezTo>
                <a:cubicBezTo>
                  <a:pt x="4719279" y="2916126"/>
                  <a:pt x="4506616" y="2917672"/>
                  <a:pt x="4376651" y="2928330"/>
                </a:cubicBezTo>
                <a:cubicBezTo>
                  <a:pt x="4246686" y="2938988"/>
                  <a:pt x="3969567" y="2939297"/>
                  <a:pt x="3864070" y="2928330"/>
                </a:cubicBezTo>
                <a:cubicBezTo>
                  <a:pt x="3758573" y="2917363"/>
                  <a:pt x="3301144" y="2929925"/>
                  <a:pt x="3062341" y="2928330"/>
                </a:cubicBezTo>
                <a:cubicBezTo>
                  <a:pt x="2823538" y="2926735"/>
                  <a:pt x="2687608" y="2940538"/>
                  <a:pt x="2405187" y="2928330"/>
                </a:cubicBezTo>
                <a:cubicBezTo>
                  <a:pt x="2122766" y="2916122"/>
                  <a:pt x="1929630" y="2899041"/>
                  <a:pt x="1748032" y="2928330"/>
                </a:cubicBezTo>
                <a:cubicBezTo>
                  <a:pt x="1566435" y="2957619"/>
                  <a:pt x="1174590" y="2952199"/>
                  <a:pt x="946303" y="2928330"/>
                </a:cubicBezTo>
                <a:cubicBezTo>
                  <a:pt x="718016" y="2904461"/>
                  <a:pt x="211591" y="2961506"/>
                  <a:pt x="0" y="2928330"/>
                </a:cubicBezTo>
                <a:cubicBezTo>
                  <a:pt x="20850" y="2772476"/>
                  <a:pt x="-24845" y="2533325"/>
                  <a:pt x="0" y="2371947"/>
                </a:cubicBezTo>
                <a:cubicBezTo>
                  <a:pt x="24845" y="2210569"/>
                  <a:pt x="2820" y="1960660"/>
                  <a:pt x="0" y="1844848"/>
                </a:cubicBezTo>
                <a:cubicBezTo>
                  <a:pt x="-2820" y="1729036"/>
                  <a:pt x="-6820" y="1450032"/>
                  <a:pt x="0" y="1229899"/>
                </a:cubicBezTo>
                <a:cubicBezTo>
                  <a:pt x="6820" y="1009766"/>
                  <a:pt x="12317" y="795827"/>
                  <a:pt x="0" y="614949"/>
                </a:cubicBezTo>
                <a:cubicBezTo>
                  <a:pt x="-12317" y="434071"/>
                  <a:pt x="7518" y="244277"/>
                  <a:pt x="0" y="0"/>
                </a:cubicBezTo>
                <a:close/>
              </a:path>
              <a:path w="7228703" h="2928330" stroke="0" extrusionOk="0">
                <a:moveTo>
                  <a:pt x="0" y="0"/>
                </a:moveTo>
                <a:cubicBezTo>
                  <a:pt x="324284" y="-26514"/>
                  <a:pt x="569972" y="18416"/>
                  <a:pt x="729442" y="0"/>
                </a:cubicBezTo>
                <a:cubicBezTo>
                  <a:pt x="888912" y="-18416"/>
                  <a:pt x="1246698" y="10172"/>
                  <a:pt x="1531171" y="0"/>
                </a:cubicBezTo>
                <a:cubicBezTo>
                  <a:pt x="1815644" y="-10172"/>
                  <a:pt x="1993307" y="36932"/>
                  <a:pt x="2332900" y="0"/>
                </a:cubicBezTo>
                <a:cubicBezTo>
                  <a:pt x="2672493" y="-36932"/>
                  <a:pt x="2639986" y="20721"/>
                  <a:pt x="2773193" y="0"/>
                </a:cubicBezTo>
                <a:cubicBezTo>
                  <a:pt x="2906400" y="-20721"/>
                  <a:pt x="3241427" y="-10738"/>
                  <a:pt x="3502635" y="0"/>
                </a:cubicBezTo>
                <a:cubicBezTo>
                  <a:pt x="3763843" y="10738"/>
                  <a:pt x="3953912" y="29664"/>
                  <a:pt x="4159790" y="0"/>
                </a:cubicBezTo>
                <a:cubicBezTo>
                  <a:pt x="4365668" y="-29664"/>
                  <a:pt x="4586566" y="32046"/>
                  <a:pt x="4816945" y="0"/>
                </a:cubicBezTo>
                <a:cubicBezTo>
                  <a:pt x="5047325" y="-32046"/>
                  <a:pt x="5326594" y="5191"/>
                  <a:pt x="5618674" y="0"/>
                </a:cubicBezTo>
                <a:cubicBezTo>
                  <a:pt x="5910754" y="-5191"/>
                  <a:pt x="6161284" y="33442"/>
                  <a:pt x="6420403" y="0"/>
                </a:cubicBezTo>
                <a:cubicBezTo>
                  <a:pt x="6679522" y="-33442"/>
                  <a:pt x="6882558" y="-25276"/>
                  <a:pt x="7228703" y="0"/>
                </a:cubicBezTo>
                <a:cubicBezTo>
                  <a:pt x="7237789" y="204153"/>
                  <a:pt x="7215883" y="335719"/>
                  <a:pt x="7228703" y="527099"/>
                </a:cubicBezTo>
                <a:cubicBezTo>
                  <a:pt x="7241523" y="718479"/>
                  <a:pt x="7250295" y="919007"/>
                  <a:pt x="7228703" y="1054199"/>
                </a:cubicBezTo>
                <a:cubicBezTo>
                  <a:pt x="7207111" y="1189391"/>
                  <a:pt x="7216617" y="1394295"/>
                  <a:pt x="7228703" y="1639865"/>
                </a:cubicBezTo>
                <a:cubicBezTo>
                  <a:pt x="7240789" y="1885435"/>
                  <a:pt x="7213179" y="1917986"/>
                  <a:pt x="7228703" y="2137681"/>
                </a:cubicBezTo>
                <a:cubicBezTo>
                  <a:pt x="7244227" y="2357376"/>
                  <a:pt x="7218676" y="2586999"/>
                  <a:pt x="7228703" y="2928330"/>
                </a:cubicBezTo>
                <a:cubicBezTo>
                  <a:pt x="6953058" y="2948987"/>
                  <a:pt x="6852881" y="2901874"/>
                  <a:pt x="6643835" y="2928330"/>
                </a:cubicBezTo>
                <a:cubicBezTo>
                  <a:pt x="6434789" y="2954786"/>
                  <a:pt x="6327167" y="2904470"/>
                  <a:pt x="6058967" y="2928330"/>
                </a:cubicBezTo>
                <a:cubicBezTo>
                  <a:pt x="5790767" y="2952190"/>
                  <a:pt x="5764485" y="2950023"/>
                  <a:pt x="5618674" y="2928330"/>
                </a:cubicBezTo>
                <a:cubicBezTo>
                  <a:pt x="5472863" y="2906637"/>
                  <a:pt x="5361935" y="2943624"/>
                  <a:pt x="5106093" y="2928330"/>
                </a:cubicBezTo>
                <a:cubicBezTo>
                  <a:pt x="4850251" y="2913036"/>
                  <a:pt x="4807118" y="2931912"/>
                  <a:pt x="4665799" y="2928330"/>
                </a:cubicBezTo>
                <a:cubicBezTo>
                  <a:pt x="4524480" y="2924748"/>
                  <a:pt x="4407048" y="2908486"/>
                  <a:pt x="4153218" y="2928330"/>
                </a:cubicBezTo>
                <a:cubicBezTo>
                  <a:pt x="3899388" y="2948174"/>
                  <a:pt x="3607827" y="2918173"/>
                  <a:pt x="3351490" y="2928330"/>
                </a:cubicBezTo>
                <a:cubicBezTo>
                  <a:pt x="3095153" y="2938487"/>
                  <a:pt x="2717835" y="2896708"/>
                  <a:pt x="2549761" y="2928330"/>
                </a:cubicBezTo>
                <a:cubicBezTo>
                  <a:pt x="2381687" y="2959952"/>
                  <a:pt x="2150942" y="2949761"/>
                  <a:pt x="1820319" y="2928330"/>
                </a:cubicBezTo>
                <a:cubicBezTo>
                  <a:pt x="1489696" y="2906899"/>
                  <a:pt x="1267150" y="2935805"/>
                  <a:pt x="1090877" y="2928330"/>
                </a:cubicBezTo>
                <a:cubicBezTo>
                  <a:pt x="914604" y="2920855"/>
                  <a:pt x="826178" y="2922325"/>
                  <a:pt x="578296" y="2928330"/>
                </a:cubicBezTo>
                <a:cubicBezTo>
                  <a:pt x="330414" y="2934335"/>
                  <a:pt x="132343" y="2950301"/>
                  <a:pt x="0" y="2928330"/>
                </a:cubicBezTo>
                <a:cubicBezTo>
                  <a:pt x="26037" y="2739156"/>
                  <a:pt x="15306" y="2454966"/>
                  <a:pt x="0" y="2313381"/>
                </a:cubicBezTo>
                <a:cubicBezTo>
                  <a:pt x="-15306" y="2171796"/>
                  <a:pt x="-7753" y="2005298"/>
                  <a:pt x="0" y="1786281"/>
                </a:cubicBezTo>
                <a:cubicBezTo>
                  <a:pt x="7753" y="1567264"/>
                  <a:pt x="26054" y="1441285"/>
                  <a:pt x="0" y="1200615"/>
                </a:cubicBezTo>
                <a:cubicBezTo>
                  <a:pt x="-26054" y="959945"/>
                  <a:pt x="-13796" y="782957"/>
                  <a:pt x="0" y="673516"/>
                </a:cubicBezTo>
                <a:cubicBezTo>
                  <a:pt x="13796" y="564075"/>
                  <a:pt x="-32002" y="217591"/>
                  <a:pt x="0" y="0"/>
                </a:cubicBezTo>
                <a:close/>
              </a:path>
            </a:pathLst>
          </a:custGeom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6016443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405827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Char"/>
      </p:transition>
    </mc:Choice>
    <mc:Fallback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On-Line Training &amp; Resources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2033" y="1319447"/>
            <a:ext cx="74198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Institute of Child Nutrition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https://theicn.org/cacfp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AD99546-303B-F561-87E7-0033EF1D64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00" y="2465900"/>
            <a:ext cx="9250837" cy="3472164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dirty="0"/>
              <a:t>Food Allergy Fact Sheets</a:t>
            </a:r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dirty="0"/>
              <a:t>Nutrition 101 Training </a:t>
            </a:r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dirty="0"/>
              <a:t>Food Safe Training for Child Care &amp; Adult Care Programs</a:t>
            </a:r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dirty="0"/>
              <a:t>Along with a variety of recorded webinars </a:t>
            </a:r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1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5DAC-5F89-B08F-6512-74861D0F6602}"/>
              </a:ext>
            </a:extLst>
          </p:cNvPr>
          <p:cNvSpPr txBox="1">
            <a:spLocks/>
          </p:cNvSpPr>
          <p:nvPr/>
        </p:nvSpPr>
        <p:spPr>
          <a:xfrm>
            <a:off x="2277514" y="286574"/>
            <a:ext cx="5030862" cy="778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CACFP On-line Training</a:t>
            </a:r>
            <a:r>
              <a:rPr lang="en-US" dirty="0">
                <a:solidFill>
                  <a:schemeClr val="tx2"/>
                </a:solidFill>
                <a:latin typeface="Franklin Gothic Medium" panose="020B0603020102020204" pitchFamily="34" charset="0"/>
              </a:rPr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36F415-89BF-8A96-FEEC-6DCD86C4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97" y="1453728"/>
            <a:ext cx="3455988" cy="435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91FD7-F8B1-7B4E-032C-67469A93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7" t="1482"/>
          <a:stretch/>
        </p:blipFill>
        <p:spPr>
          <a:xfrm>
            <a:off x="3537662" y="1799432"/>
            <a:ext cx="3211929" cy="4261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17260C-60DD-DEC2-587A-7F48611EBE5D}"/>
              </a:ext>
            </a:extLst>
          </p:cNvPr>
          <p:cNvSpPr txBox="1"/>
          <p:nvPr/>
        </p:nvSpPr>
        <p:spPr>
          <a:xfrm>
            <a:off x="6928701" y="577607"/>
            <a:ext cx="4925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https://canvas.education.ne.gov/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0350B0-11F6-395C-1C05-526A266A4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084" y="1536129"/>
            <a:ext cx="4382584" cy="45251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27AA79B-ED57-8F3B-461D-B23993D3F8E4}"/>
              </a:ext>
            </a:extLst>
          </p:cNvPr>
          <p:cNvSpPr/>
          <p:nvPr/>
        </p:nvSpPr>
        <p:spPr>
          <a:xfrm>
            <a:off x="10560319" y="3610461"/>
            <a:ext cx="825190" cy="369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96C19-49AC-82AD-AEB9-CA5E3890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52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Cha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365125"/>
            <a:ext cx="9090581" cy="749847"/>
          </a:xfrm>
        </p:spPr>
        <p:txBody>
          <a:bodyPr>
            <a:normAutofit/>
          </a:bodyPr>
          <a:lstStyle/>
          <a:p>
            <a:r>
              <a:rPr lang="en-US" dirty="0"/>
              <a:t>CACFP On-line Training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73782" y="1286997"/>
            <a:ext cx="8229600" cy="641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b="1" dirty="0"/>
              <a:t>Training on Family Style Meal Service</a:t>
            </a:r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782" y="1928614"/>
            <a:ext cx="5582428" cy="266907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75934" y="4929387"/>
            <a:ext cx="999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https://www.education.ne.gov/ns/team-nutrition/cacfp/eat-family-style-dining</a:t>
            </a:r>
            <a:r>
              <a:rPr lang="en-US" sz="20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48D98-1625-4C0F-8D6B-774B344AA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627" y="2001518"/>
            <a:ext cx="2045616" cy="2506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855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CACFP On-line Training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39885" y="1825625"/>
            <a:ext cx="9213915" cy="4351338"/>
          </a:xfrm>
        </p:spPr>
        <p:txBody>
          <a:bodyPr>
            <a:normAutofit/>
          </a:bodyPr>
          <a:lstStyle/>
          <a:p>
            <a:r>
              <a:rPr lang="en-US" dirty="0"/>
              <a:t>SafeGuard Classes: </a:t>
            </a:r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https://sgclassesonline.com/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/>
              <a:t>Safeway Certifications: </a:t>
            </a: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https://www.responsibletraining.com/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  <a:p>
            <a:r>
              <a:rPr lang="en-US" dirty="0"/>
              <a:t>ServeSafe: </a:t>
            </a:r>
            <a:r>
              <a:rPr lang="en-US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https://www.servsafe.com/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42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Honesty 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956"/>
          <a:stretch/>
        </p:blipFill>
        <p:spPr bwMode="auto">
          <a:xfrm>
            <a:off x="3996965" y="1845917"/>
            <a:ext cx="4817048" cy="35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828020" y="1348929"/>
            <a:ext cx="541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Honesty is the best policy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36757" y="5459263"/>
            <a:ext cx="3592727" cy="581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1400" dirty="0">
                <a:solidFill>
                  <a:srgbClr val="301DBD"/>
                </a:solidFill>
                <a:cs typeface="Arial" panose="020B0604020202020204" pitchFamily="34" charset="0"/>
              </a:rPr>
              <a:t>Miguel de Cervantes Saavedra</a:t>
            </a:r>
          </a:p>
          <a:p>
            <a:pPr marL="0" indent="0" algn="ctr">
              <a:buNone/>
              <a:defRPr/>
            </a:pPr>
            <a:r>
              <a:rPr lang="en-US" altLang="en-US" sz="1400" i="1" dirty="0">
                <a:solidFill>
                  <a:srgbClr val="301DBD"/>
                </a:solidFill>
                <a:cs typeface="Arial" panose="020B0604020202020204" pitchFamily="34" charset="0"/>
              </a:rPr>
              <a:t>Don Quixote</a:t>
            </a:r>
          </a:p>
        </p:txBody>
      </p:sp>
    </p:spTree>
    <p:extLst>
      <p:ext uri="{BB962C8B-B14F-4D97-AF65-F5344CB8AC3E}">
        <p14:creationId xmlns:p14="http://schemas.microsoft.com/office/powerpoint/2010/main" val="216811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18AAB-D76F-46D1-BB3B-7272B1BEB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0530" y="2358081"/>
            <a:ext cx="4464279" cy="24582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2B82"/>
                </a:solidFill>
              </a:rPr>
              <a:t>Medical Statements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B82"/>
                </a:solidFill>
              </a:rPr>
              <a:t>&amp;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B82"/>
                </a:solidFill>
              </a:rPr>
              <a:t>Request for Meal Accommodation Forms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B82"/>
                </a:solidFill>
              </a:rPr>
              <a:t>located in the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B82"/>
                </a:solidFill>
              </a:rPr>
              <a:t>Special Diets Folder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EFF633-BA9B-4295-9C1D-42C324B5E0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323702" y="1732388"/>
            <a:ext cx="4934941" cy="3951288"/>
          </a:xfrm>
          <a:ln w="38100">
            <a:solidFill>
              <a:srgbClr val="003DB8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1FFB3C-590B-47B1-A397-122D9E6A5C89}"/>
              </a:ext>
            </a:extLst>
          </p:cNvPr>
          <p:cNvCxnSpPr/>
          <p:nvPr/>
        </p:nvCxnSpPr>
        <p:spPr>
          <a:xfrm flipH="1">
            <a:off x="7696200" y="5030644"/>
            <a:ext cx="3657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532BD2F-D3E3-4B64-81D5-B94ABA858B59}"/>
              </a:ext>
            </a:extLst>
          </p:cNvPr>
          <p:cNvSpPr txBox="1">
            <a:spLocks/>
          </p:cNvSpPr>
          <p:nvPr/>
        </p:nvSpPr>
        <p:spPr>
          <a:xfrm>
            <a:off x="2193303" y="854443"/>
            <a:ext cx="9567506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/>
              </a:rPr>
              <a:t>https://www.education.ne.gov/ns/forms-resources/child-and-adult-care-food-program/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BAD84F-9AE9-96B0-01C6-35C5C608BFE0}"/>
              </a:ext>
            </a:extLst>
          </p:cNvPr>
          <p:cNvSpPr txBox="1">
            <a:spLocks/>
          </p:cNvSpPr>
          <p:nvPr/>
        </p:nvSpPr>
        <p:spPr>
          <a:xfrm>
            <a:off x="2743200" y="292231"/>
            <a:ext cx="8915400" cy="83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CACFP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– Forms &amp; Resource 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E9309C-E858-1E2E-785E-4965944B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FY2024 PM Opening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5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Nebraska CACFP </a:t>
            </a:r>
          </a:p>
        </p:txBody>
      </p:sp>
      <p:sp>
        <p:nvSpPr>
          <p:cNvPr id="4" name="Freeform 12"/>
          <p:cNvSpPr>
            <a:spLocks noGrp="1"/>
          </p:cNvSpPr>
          <p:nvPr>
            <p:ph idx="1"/>
          </p:nvPr>
        </p:nvSpPr>
        <p:spPr bwMode="auto">
          <a:xfrm>
            <a:off x="2438400" y="1822450"/>
            <a:ext cx="8915400" cy="4351338"/>
          </a:xfrm>
          <a:custGeom>
            <a:avLst/>
            <a:gdLst>
              <a:gd name="T0" fmla="*/ 2147483646 w 2928"/>
              <a:gd name="T1" fmla="*/ 0 h 1349"/>
              <a:gd name="T2" fmla="*/ 2147483646 w 2928"/>
              <a:gd name="T3" fmla="*/ 2147483646 h 1349"/>
              <a:gd name="T4" fmla="*/ 2147483646 w 2928"/>
              <a:gd name="T5" fmla="*/ 2147483646 h 1349"/>
              <a:gd name="T6" fmla="*/ 2147483646 w 2928"/>
              <a:gd name="T7" fmla="*/ 2147483646 h 1349"/>
              <a:gd name="T8" fmla="*/ 2147483646 w 2928"/>
              <a:gd name="T9" fmla="*/ 2147483646 h 1349"/>
              <a:gd name="T10" fmla="*/ 2147483646 w 2928"/>
              <a:gd name="T11" fmla="*/ 2147483646 h 1349"/>
              <a:gd name="T12" fmla="*/ 2147483646 w 2928"/>
              <a:gd name="T13" fmla="*/ 2147483646 h 1349"/>
              <a:gd name="T14" fmla="*/ 2147483646 w 2928"/>
              <a:gd name="T15" fmla="*/ 2147483646 h 1349"/>
              <a:gd name="T16" fmla="*/ 2147483646 w 2928"/>
              <a:gd name="T17" fmla="*/ 2147483646 h 1349"/>
              <a:gd name="T18" fmla="*/ 2147483646 w 2928"/>
              <a:gd name="T19" fmla="*/ 2147483646 h 1349"/>
              <a:gd name="T20" fmla="*/ 2147483646 w 2928"/>
              <a:gd name="T21" fmla="*/ 2147483646 h 1349"/>
              <a:gd name="T22" fmla="*/ 2147483646 w 2928"/>
              <a:gd name="T23" fmla="*/ 2147483646 h 1349"/>
              <a:gd name="T24" fmla="*/ 2147483646 w 2928"/>
              <a:gd name="T25" fmla="*/ 2147483646 h 1349"/>
              <a:gd name="T26" fmla="*/ 2147483646 w 2928"/>
              <a:gd name="T27" fmla="*/ 2147483646 h 1349"/>
              <a:gd name="T28" fmla="*/ 2147483646 w 2928"/>
              <a:gd name="T29" fmla="*/ 2147483646 h 1349"/>
              <a:gd name="T30" fmla="*/ 2147483646 w 2928"/>
              <a:gd name="T31" fmla="*/ 2147483646 h 1349"/>
              <a:gd name="T32" fmla="*/ 2147483646 w 2928"/>
              <a:gd name="T33" fmla="*/ 2147483646 h 1349"/>
              <a:gd name="T34" fmla="*/ 2147483646 w 2928"/>
              <a:gd name="T35" fmla="*/ 2147483646 h 1349"/>
              <a:gd name="T36" fmla="*/ 2147483646 w 2928"/>
              <a:gd name="T37" fmla="*/ 2147483646 h 1349"/>
              <a:gd name="T38" fmla="*/ 2147483646 w 2928"/>
              <a:gd name="T39" fmla="*/ 2147483646 h 1349"/>
              <a:gd name="T40" fmla="*/ 2147483646 w 2928"/>
              <a:gd name="T41" fmla="*/ 2147483646 h 1349"/>
              <a:gd name="T42" fmla="*/ 2147483646 w 2928"/>
              <a:gd name="T43" fmla="*/ 2147483646 h 1349"/>
              <a:gd name="T44" fmla="*/ 2147483646 w 2928"/>
              <a:gd name="T45" fmla="*/ 2147483646 h 1349"/>
              <a:gd name="T46" fmla="*/ 2147483646 w 2928"/>
              <a:gd name="T47" fmla="*/ 2147483646 h 1349"/>
              <a:gd name="T48" fmla="*/ 2147483646 w 2928"/>
              <a:gd name="T49" fmla="*/ 2147483646 h 1349"/>
              <a:gd name="T50" fmla="*/ 2147483646 w 2928"/>
              <a:gd name="T51" fmla="*/ 2147483646 h 1349"/>
              <a:gd name="T52" fmla="*/ 2147483646 w 2928"/>
              <a:gd name="T53" fmla="*/ 2147483646 h 1349"/>
              <a:gd name="T54" fmla="*/ 2147483646 w 2928"/>
              <a:gd name="T55" fmla="*/ 2147483646 h 1349"/>
              <a:gd name="T56" fmla="*/ 2147483646 w 2928"/>
              <a:gd name="T57" fmla="*/ 2147483646 h 1349"/>
              <a:gd name="T58" fmla="*/ 2147483646 w 2928"/>
              <a:gd name="T59" fmla="*/ 2147483646 h 1349"/>
              <a:gd name="T60" fmla="*/ 2147483646 w 2928"/>
              <a:gd name="T61" fmla="*/ 2147483646 h 1349"/>
              <a:gd name="T62" fmla="*/ 2147483646 w 2928"/>
              <a:gd name="T63" fmla="*/ 2147483646 h 1349"/>
              <a:gd name="T64" fmla="*/ 2147483646 w 2928"/>
              <a:gd name="T65" fmla="*/ 2147483646 h 1349"/>
              <a:gd name="T66" fmla="*/ 2147483646 w 2928"/>
              <a:gd name="T67" fmla="*/ 2147483646 h 1349"/>
              <a:gd name="T68" fmla="*/ 2147483646 w 2928"/>
              <a:gd name="T69" fmla="*/ 2147483646 h 1349"/>
              <a:gd name="T70" fmla="*/ 2147483646 w 2928"/>
              <a:gd name="T71" fmla="*/ 2147483646 h 1349"/>
              <a:gd name="T72" fmla="*/ 0 w 2928"/>
              <a:gd name="T73" fmla="*/ 2147483646 h 13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928"/>
              <a:gd name="T112" fmla="*/ 0 h 1349"/>
              <a:gd name="T113" fmla="*/ 2928 w 2928"/>
              <a:gd name="T114" fmla="*/ 1349 h 134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928" h="1349">
                <a:moveTo>
                  <a:pt x="88" y="0"/>
                </a:moveTo>
                <a:lnTo>
                  <a:pt x="91" y="0"/>
                </a:lnTo>
                <a:lnTo>
                  <a:pt x="96" y="0"/>
                </a:lnTo>
                <a:lnTo>
                  <a:pt x="104" y="1"/>
                </a:lnTo>
                <a:lnTo>
                  <a:pt x="112" y="1"/>
                </a:lnTo>
                <a:lnTo>
                  <a:pt x="124" y="3"/>
                </a:lnTo>
                <a:lnTo>
                  <a:pt x="137" y="4"/>
                </a:lnTo>
                <a:lnTo>
                  <a:pt x="153" y="4"/>
                </a:lnTo>
                <a:lnTo>
                  <a:pt x="170" y="6"/>
                </a:lnTo>
                <a:lnTo>
                  <a:pt x="189" y="7"/>
                </a:lnTo>
                <a:lnTo>
                  <a:pt x="210" y="9"/>
                </a:lnTo>
                <a:lnTo>
                  <a:pt x="233" y="10"/>
                </a:lnTo>
                <a:lnTo>
                  <a:pt x="258" y="12"/>
                </a:lnTo>
                <a:lnTo>
                  <a:pt x="285" y="14"/>
                </a:lnTo>
                <a:lnTo>
                  <a:pt x="314" y="16"/>
                </a:lnTo>
                <a:lnTo>
                  <a:pt x="343" y="17"/>
                </a:lnTo>
                <a:lnTo>
                  <a:pt x="376" y="19"/>
                </a:lnTo>
                <a:lnTo>
                  <a:pt x="409" y="20"/>
                </a:lnTo>
                <a:lnTo>
                  <a:pt x="444" y="23"/>
                </a:lnTo>
                <a:lnTo>
                  <a:pt x="480" y="24"/>
                </a:lnTo>
                <a:lnTo>
                  <a:pt x="518" y="26"/>
                </a:lnTo>
                <a:lnTo>
                  <a:pt x="559" y="27"/>
                </a:lnTo>
                <a:lnTo>
                  <a:pt x="599" y="29"/>
                </a:lnTo>
                <a:lnTo>
                  <a:pt x="642" y="30"/>
                </a:lnTo>
                <a:lnTo>
                  <a:pt x="686" y="32"/>
                </a:lnTo>
                <a:lnTo>
                  <a:pt x="732" y="33"/>
                </a:lnTo>
                <a:lnTo>
                  <a:pt x="778" y="35"/>
                </a:lnTo>
                <a:lnTo>
                  <a:pt x="827" y="36"/>
                </a:lnTo>
                <a:lnTo>
                  <a:pt x="876" y="36"/>
                </a:lnTo>
                <a:lnTo>
                  <a:pt x="926" y="37"/>
                </a:lnTo>
                <a:lnTo>
                  <a:pt x="978" y="37"/>
                </a:lnTo>
                <a:lnTo>
                  <a:pt x="1031" y="39"/>
                </a:lnTo>
                <a:lnTo>
                  <a:pt x="1086" y="39"/>
                </a:lnTo>
                <a:lnTo>
                  <a:pt x="1191" y="40"/>
                </a:lnTo>
                <a:lnTo>
                  <a:pt x="1289" y="40"/>
                </a:lnTo>
                <a:lnTo>
                  <a:pt x="1377" y="42"/>
                </a:lnTo>
                <a:lnTo>
                  <a:pt x="1459" y="42"/>
                </a:lnTo>
                <a:lnTo>
                  <a:pt x="1531" y="43"/>
                </a:lnTo>
                <a:lnTo>
                  <a:pt x="1597" y="45"/>
                </a:lnTo>
                <a:lnTo>
                  <a:pt x="1655" y="45"/>
                </a:lnTo>
                <a:lnTo>
                  <a:pt x="1707" y="46"/>
                </a:lnTo>
                <a:lnTo>
                  <a:pt x="1751" y="46"/>
                </a:lnTo>
                <a:lnTo>
                  <a:pt x="1790" y="48"/>
                </a:lnTo>
                <a:lnTo>
                  <a:pt x="1822" y="48"/>
                </a:lnTo>
                <a:lnTo>
                  <a:pt x="1848" y="48"/>
                </a:lnTo>
                <a:lnTo>
                  <a:pt x="1868" y="49"/>
                </a:lnTo>
                <a:lnTo>
                  <a:pt x="1882" y="49"/>
                </a:lnTo>
                <a:lnTo>
                  <a:pt x="1892" y="49"/>
                </a:lnTo>
                <a:lnTo>
                  <a:pt x="1897" y="49"/>
                </a:lnTo>
                <a:lnTo>
                  <a:pt x="1944" y="117"/>
                </a:lnTo>
                <a:lnTo>
                  <a:pt x="2049" y="102"/>
                </a:lnTo>
                <a:lnTo>
                  <a:pt x="2156" y="193"/>
                </a:lnTo>
                <a:lnTo>
                  <a:pt x="2205" y="180"/>
                </a:lnTo>
                <a:lnTo>
                  <a:pt x="2250" y="144"/>
                </a:lnTo>
                <a:lnTo>
                  <a:pt x="2556" y="287"/>
                </a:lnTo>
                <a:lnTo>
                  <a:pt x="2559" y="333"/>
                </a:lnTo>
                <a:lnTo>
                  <a:pt x="2607" y="356"/>
                </a:lnTo>
                <a:lnTo>
                  <a:pt x="2582" y="448"/>
                </a:lnTo>
                <a:lnTo>
                  <a:pt x="2675" y="586"/>
                </a:lnTo>
                <a:lnTo>
                  <a:pt x="2663" y="621"/>
                </a:lnTo>
                <a:lnTo>
                  <a:pt x="2732" y="725"/>
                </a:lnTo>
                <a:lnTo>
                  <a:pt x="2709" y="828"/>
                </a:lnTo>
                <a:lnTo>
                  <a:pt x="2754" y="850"/>
                </a:lnTo>
                <a:lnTo>
                  <a:pt x="2767" y="885"/>
                </a:lnTo>
                <a:lnTo>
                  <a:pt x="2742" y="919"/>
                </a:lnTo>
                <a:lnTo>
                  <a:pt x="2777" y="987"/>
                </a:lnTo>
                <a:lnTo>
                  <a:pt x="2777" y="1069"/>
                </a:lnTo>
                <a:lnTo>
                  <a:pt x="2849" y="1161"/>
                </a:lnTo>
                <a:lnTo>
                  <a:pt x="2862" y="1252"/>
                </a:lnTo>
                <a:lnTo>
                  <a:pt x="2928" y="1287"/>
                </a:lnTo>
                <a:lnTo>
                  <a:pt x="2925" y="1349"/>
                </a:lnTo>
                <a:lnTo>
                  <a:pt x="638" y="1349"/>
                </a:lnTo>
                <a:lnTo>
                  <a:pt x="670" y="913"/>
                </a:lnTo>
                <a:lnTo>
                  <a:pt x="0" y="875"/>
                </a:lnTo>
                <a:lnTo>
                  <a:pt x="88" y="0"/>
                </a:lnTo>
                <a:close/>
              </a:path>
            </a:pathLst>
          </a:custGeom>
          <a:solidFill>
            <a:srgbClr val="FF3300"/>
          </a:solidFill>
          <a:ln w="222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54178" y="3708585"/>
            <a:ext cx="74676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accent2"/>
              </a:buClr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800 - 731- 2233</a:t>
            </a:r>
          </a:p>
        </p:txBody>
      </p:sp>
    </p:spTree>
    <p:extLst>
      <p:ext uri="{BB962C8B-B14F-4D97-AF65-F5344CB8AC3E}">
        <p14:creationId xmlns:p14="http://schemas.microsoft.com/office/powerpoint/2010/main" val="123272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38400" y="1491049"/>
            <a:ext cx="8915400" cy="468591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Meal Pattern Overview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Component Groups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Menu Production Records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Family Style Meals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/>
              <a:t>Farm to Preschool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2908A-47EB-412C-BAE4-E719D7B0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0834" y="844610"/>
            <a:ext cx="3645329" cy="4608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048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Today’s Objective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en-US" sz="2000"/>
              <a:t>How to prepare and document a reimbursable meal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FDF7A-3FA4-4A3A-9D74-23BCEE619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9" b="-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6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SSA Nebraska">
      <a:dk1>
        <a:srgbClr val="1F1646"/>
      </a:dk1>
      <a:lt1>
        <a:srgbClr val="FFFFFF"/>
      </a:lt1>
      <a:dk2>
        <a:srgbClr val="1F1646"/>
      </a:dk2>
      <a:lt2>
        <a:srgbClr val="FFFFFF"/>
      </a:lt2>
      <a:accent1>
        <a:srgbClr val="001689"/>
      </a:accent1>
      <a:accent2>
        <a:srgbClr val="E74C3C"/>
      </a:accent2>
      <a:accent3>
        <a:srgbClr val="FF6C00"/>
      </a:accent3>
      <a:accent4>
        <a:srgbClr val="A15CBD"/>
      </a:accent4>
      <a:accent5>
        <a:srgbClr val="1ABC9C"/>
      </a:accent5>
      <a:accent6>
        <a:srgbClr val="FFCE00"/>
      </a:accent6>
      <a:hlink>
        <a:srgbClr val="001689"/>
      </a:hlink>
      <a:folHlink>
        <a:srgbClr val="3593D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SSA Nebraska">
      <a:dk1>
        <a:srgbClr val="1F1646"/>
      </a:dk1>
      <a:lt1>
        <a:srgbClr val="FFFFFF"/>
      </a:lt1>
      <a:dk2>
        <a:srgbClr val="1F1646"/>
      </a:dk2>
      <a:lt2>
        <a:srgbClr val="FFFFFF"/>
      </a:lt2>
      <a:accent1>
        <a:srgbClr val="001689"/>
      </a:accent1>
      <a:accent2>
        <a:srgbClr val="E74C3C"/>
      </a:accent2>
      <a:accent3>
        <a:srgbClr val="FF6C00"/>
      </a:accent3>
      <a:accent4>
        <a:srgbClr val="A15CBD"/>
      </a:accent4>
      <a:accent5>
        <a:srgbClr val="1ABC9C"/>
      </a:accent5>
      <a:accent6>
        <a:srgbClr val="FFCE00"/>
      </a:accent6>
      <a:hlink>
        <a:srgbClr val="001689"/>
      </a:hlink>
      <a:folHlink>
        <a:srgbClr val="3593D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1EB4301FFBAE4EB7532DCBEAB7CA2A" ma:contentTypeVersion="18" ma:contentTypeDescription="Create a new document." ma:contentTypeScope="" ma:versionID="e3c41cc61e44148ba0d66bd183da2fe3">
  <xsd:schema xmlns:xsd="http://www.w3.org/2001/XMLSchema" xmlns:xs="http://www.w3.org/2001/XMLSchema" xmlns:p="http://schemas.microsoft.com/office/2006/metadata/properties" xmlns:ns2="66db93dd-6bc9-4ca7-8374-533ff30673a6" xmlns:ns3="871fca7b-edae-405e-906d-3fad5286d425" targetNamespace="http://schemas.microsoft.com/office/2006/metadata/properties" ma:root="true" ma:fieldsID="a89c59f1de57d3502c8b8c54df08fda5" ns2:_="" ns3:_="">
    <xsd:import namespace="66db93dd-6bc9-4ca7-8374-533ff30673a6"/>
    <xsd:import namespace="871fca7b-edae-405e-906d-3fad5286d425"/>
    <xsd:element name="properties">
      <xsd:complexType>
        <xsd:sequence>
          <xsd:element name="documentManagement">
            <xsd:complexType>
              <xsd:all>
                <xsd:element ref="ns2:FolderOrder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b93dd-6bc9-4ca7-8374-533ff30673a6" elementFormDefault="qualified">
    <xsd:import namespace="http://schemas.microsoft.com/office/2006/documentManagement/types"/>
    <xsd:import namespace="http://schemas.microsoft.com/office/infopath/2007/PartnerControls"/>
    <xsd:element name="FolderOrder" ma:index="2" nillable="true" ma:displayName="Folder Order" ma:format="Dropdown" ma:internalName="FolderOrder" ma:readOnly="false" ma:percentage="FALSE">
      <xsd:simpleType>
        <xsd:restriction base="dms:Number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6dbaca4-0a10-4075-9d26-b5ffa51738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fca7b-edae-405e-906d-3fad5286d4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bd3f7ed9-9f6c-49cc-93ad-8e4213b2a3bf}" ma:internalName="TaxCatchAll" ma:showField="CatchAllData" ma:web="871fca7b-edae-405e-906d-3fad5286d4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Order xmlns="66db93dd-6bc9-4ca7-8374-533ff30673a6" xsi:nil="true"/>
    <lcf76f155ced4ddcb4097134ff3c332f xmlns="66db93dd-6bc9-4ca7-8374-533ff30673a6">
      <Terms xmlns="http://schemas.microsoft.com/office/infopath/2007/PartnerControls"/>
    </lcf76f155ced4ddcb4097134ff3c332f>
    <TaxCatchAll xmlns="871fca7b-edae-405e-906d-3fad5286d425" xsi:nil="true"/>
  </documentManagement>
</p:properties>
</file>

<file path=customXml/itemProps1.xml><?xml version="1.0" encoding="utf-8"?>
<ds:datastoreItem xmlns:ds="http://schemas.openxmlformats.org/officeDocument/2006/customXml" ds:itemID="{4E7AF2AD-24C1-461A-A085-8A10424FC6EF}"/>
</file>

<file path=customXml/itemProps2.xml><?xml version="1.0" encoding="utf-8"?>
<ds:datastoreItem xmlns:ds="http://schemas.openxmlformats.org/officeDocument/2006/customXml" ds:itemID="{1F3E3F01-BCDC-4BA0-99E4-84F16F53DDD4}"/>
</file>

<file path=customXml/itemProps3.xml><?xml version="1.0" encoding="utf-8"?>
<ds:datastoreItem xmlns:ds="http://schemas.openxmlformats.org/officeDocument/2006/customXml" ds:itemID="{917F0583-5CB0-41CD-98F0-F508E5144B6C}"/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1268</Words>
  <Application>Microsoft Office PowerPoint</Application>
  <PresentationFormat>Widescreen</PresentationFormat>
  <Paragraphs>289</Paragraphs>
  <Slides>56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3" baseType="lpstr">
      <vt:lpstr>Arial</vt:lpstr>
      <vt:lpstr>Arial Black</vt:lpstr>
      <vt:lpstr>Baskerville Old Face</vt:lpstr>
      <vt:lpstr>Book Antiqua</vt:lpstr>
      <vt:lpstr>Calibri</vt:lpstr>
      <vt:lpstr>Century Gothic</vt:lpstr>
      <vt:lpstr>Copperplate Gothic Bold</vt:lpstr>
      <vt:lpstr>Franklin Gothic Medium</vt:lpstr>
      <vt:lpstr>Rockwell</vt:lpstr>
      <vt:lpstr>Sitka Display</vt:lpstr>
      <vt:lpstr>Tahoma</vt:lpstr>
      <vt:lpstr>Tw Cen MT</vt:lpstr>
      <vt:lpstr>Wingdings</vt:lpstr>
      <vt:lpstr>Wingdings 2</vt:lpstr>
      <vt:lpstr>Wingdings 3</vt:lpstr>
      <vt:lpstr>Office Theme</vt:lpstr>
      <vt:lpstr>1_Office Theme</vt:lpstr>
      <vt:lpstr>WELCOME!</vt:lpstr>
      <vt:lpstr>Nutrition Services’ Vision</vt:lpstr>
      <vt:lpstr>Workshop Staff </vt:lpstr>
      <vt:lpstr>https://www.education.ne.gov/NS </vt:lpstr>
      <vt:lpstr>CACFP – Forms &amp; Resource Center</vt:lpstr>
      <vt:lpstr>PowerPoint Presentation</vt:lpstr>
      <vt:lpstr>Nebraska CACFP </vt:lpstr>
      <vt:lpstr>Agenda</vt:lpstr>
      <vt:lpstr>Today’s Objective</vt:lpstr>
      <vt:lpstr>Tips for the Day</vt:lpstr>
      <vt:lpstr>Tips for the Day</vt:lpstr>
      <vt:lpstr>Tips for the Day</vt:lpstr>
      <vt:lpstr>Reminders </vt:lpstr>
      <vt:lpstr>Reminders</vt:lpstr>
      <vt:lpstr>Reminders</vt:lpstr>
      <vt:lpstr>Reminders</vt:lpstr>
      <vt:lpstr>Today, you will learn…</vt:lpstr>
      <vt:lpstr>Today, you will learn…</vt:lpstr>
      <vt:lpstr>Best Practices </vt:lpstr>
      <vt:lpstr>Today you will learn …</vt:lpstr>
      <vt:lpstr>Paperwork</vt:lpstr>
      <vt:lpstr>PowerPoint Presentation</vt:lpstr>
      <vt:lpstr>Integrity</vt:lpstr>
      <vt:lpstr>CACFP Motto </vt:lpstr>
      <vt:lpstr>Agenda</vt:lpstr>
      <vt:lpstr>USDA Crediting Handbook </vt:lpstr>
      <vt:lpstr>CACFP Tips</vt:lpstr>
      <vt:lpstr>Learning</vt:lpstr>
      <vt:lpstr>Farm to Preschool Website</vt:lpstr>
      <vt:lpstr>USDA Buying Guide</vt:lpstr>
      <vt:lpstr>Food Buying Guide</vt:lpstr>
      <vt:lpstr>Food Buying Guide – On-line Trainings</vt:lpstr>
      <vt:lpstr>Learning </vt:lpstr>
      <vt:lpstr>Agenda</vt:lpstr>
      <vt:lpstr>Farm to Preschool </vt:lpstr>
      <vt:lpstr>CACFP Wisdom </vt:lpstr>
      <vt:lpstr>Child Meal Pattern (Ages 1-18)</vt:lpstr>
      <vt:lpstr>CACFP Tips &amp; Reminders</vt:lpstr>
      <vt:lpstr>CACFP Tips &amp; Reminders</vt:lpstr>
      <vt:lpstr>CACFP Tips &amp; Reminders </vt:lpstr>
      <vt:lpstr>CACFP Tips &amp; Reminders </vt:lpstr>
      <vt:lpstr>Adult Meal Pattern</vt:lpstr>
      <vt:lpstr>CACFP Tips &amp; Reminders</vt:lpstr>
      <vt:lpstr>CACFP Tips &amp; Reminders </vt:lpstr>
      <vt:lpstr>Integrity</vt:lpstr>
      <vt:lpstr>CACFP Tips &amp; Reminders</vt:lpstr>
      <vt:lpstr>CACFP Tips &amp; Reminders </vt:lpstr>
      <vt:lpstr>CACFP Grains Chart Ounce Equivalent Chart</vt:lpstr>
      <vt:lpstr>CACFP Resources</vt:lpstr>
      <vt:lpstr>CACFP Resources</vt:lpstr>
      <vt:lpstr>CACFP On-line Training &amp; Resources</vt:lpstr>
      <vt:lpstr>CACFP On-Line Training &amp; Resources </vt:lpstr>
      <vt:lpstr>PowerPoint Presentation</vt:lpstr>
      <vt:lpstr>CACFP On-line Training</vt:lpstr>
      <vt:lpstr>CACFP On-line Training</vt:lpstr>
      <vt:lpstr>Honesty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Susanne Schnitzer</cp:lastModifiedBy>
  <cp:revision>43</cp:revision>
  <dcterms:created xsi:type="dcterms:W3CDTF">2019-03-29T21:28:08Z</dcterms:created>
  <dcterms:modified xsi:type="dcterms:W3CDTF">2023-07-12T14:59:34Z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0x010100A11EB4301FFBAE4EB7532DCBEAB7CA2A</vt:lpwstr>
  </property>
</Properties>
</file>