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7010400" cy="9296400"/>
  <p:embeddedFontLst>
    <p:embeddedFont>
      <p:font typeface="Arial Narrow" panose="020B060602020203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Open Sans Light" panose="020B03060305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99">
          <p15:clr>
            <a:srgbClr val="A4A3A4"/>
          </p15:clr>
        </p15:guide>
        <p15:guide id="2" pos="2687">
          <p15:clr>
            <a:srgbClr val="A4A3A4"/>
          </p15:clr>
        </p15:guide>
        <p15:guide id="3" orient="horz" pos="1007">
          <p15:clr>
            <a:srgbClr val="A4A3A4"/>
          </p15:clr>
        </p15:guide>
        <p15:guide id="4" pos="14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jem4gD/rJs7CkgWtS54taFxk6k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38" autoAdjust="0"/>
  </p:normalViewPr>
  <p:slideViewPr>
    <p:cSldViewPr snapToGrid="0">
      <p:cViewPr varScale="1">
        <p:scale>
          <a:sx n="37" d="100"/>
          <a:sy n="37" d="100"/>
        </p:scale>
        <p:origin x="1336" y="32"/>
      </p:cViewPr>
      <p:guideLst>
        <p:guide orient="horz" pos="1199"/>
        <p:guide pos="2687"/>
        <p:guide orient="horz" pos="1007"/>
        <p:guide pos="14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customschemas.google.com/relationships/presentationmetadata" Target="meta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bbels, Erika" userId="a08e32ff-d5a0-4552-b5fc-f7d1e54be1fc" providerId="ADAL" clId="{1EF58176-10CC-44F2-8DBE-605A7ED10A82}"/>
    <pc:docChg chg="undo custSel modSld">
      <pc:chgData name="Wibbels, Erika" userId="a08e32ff-d5a0-4552-b5fc-f7d1e54be1fc" providerId="ADAL" clId="{1EF58176-10CC-44F2-8DBE-605A7ED10A82}" dt="2023-12-21T17:48:55.986" v="5" actId="20577"/>
      <pc:docMkLst>
        <pc:docMk/>
      </pc:docMkLst>
      <pc:sldChg chg="modSp mod">
        <pc:chgData name="Wibbels, Erika" userId="a08e32ff-d5a0-4552-b5fc-f7d1e54be1fc" providerId="ADAL" clId="{1EF58176-10CC-44F2-8DBE-605A7ED10A82}" dt="2023-12-21T17:48:55.986" v="5" actId="20577"/>
        <pc:sldMkLst>
          <pc:docMk/>
          <pc:sldMk cId="0" sldId="266"/>
        </pc:sldMkLst>
        <pc:spChg chg="mod">
          <ac:chgData name="Wibbels, Erika" userId="a08e32ff-d5a0-4552-b5fc-f7d1e54be1fc" providerId="ADAL" clId="{1EF58176-10CC-44F2-8DBE-605A7ED10A82}" dt="2023-12-21T17:48:55.986" v="5" actId="20577"/>
          <ac:spMkLst>
            <pc:docMk/>
            <pc:sldMk cId="0" sldId="266"/>
            <ac:spMk id="182" creationId="{00000000-0000-0000-0000-000000000000}"/>
          </ac:spMkLst>
        </pc:spChg>
      </pc:sldChg>
      <pc:sldChg chg="modNotesTx">
        <pc:chgData name="Wibbels, Erika" userId="a08e32ff-d5a0-4552-b5fc-f7d1e54be1fc" providerId="ADAL" clId="{1EF58176-10CC-44F2-8DBE-605A7ED10A82}" dt="2023-12-21T17:47:33.766" v="2" actId="20577"/>
        <pc:sldMkLst>
          <pc:docMk/>
          <pc:sldMk cId="0" sldId="267"/>
        </pc:sldMkLst>
      </pc:sldChg>
      <pc:sldChg chg="mod modShow">
        <pc:chgData name="Wibbels, Erika" userId="a08e32ff-d5a0-4552-b5fc-f7d1e54be1fc" providerId="ADAL" clId="{1EF58176-10CC-44F2-8DBE-605A7ED10A82}" dt="2023-12-21T17:48:24.169" v="3" actId="729"/>
        <pc:sldMkLst>
          <pc:docMk/>
          <pc:sldMk cId="0" sldId="276"/>
        </pc:sldMkLst>
      </pc:sldChg>
      <pc:sldChg chg="modSp mod modShow">
        <pc:chgData name="Wibbels, Erika" userId="a08e32ff-d5a0-4552-b5fc-f7d1e54be1fc" providerId="ADAL" clId="{1EF58176-10CC-44F2-8DBE-605A7ED10A82}" dt="2023-12-21T17:48:47.744" v="4" actId="729"/>
        <pc:sldMkLst>
          <pc:docMk/>
          <pc:sldMk cId="0" sldId="280"/>
        </pc:sldMkLst>
        <pc:picChg chg="mod">
          <ac:chgData name="Wibbels, Erika" userId="a08e32ff-d5a0-4552-b5fc-f7d1e54be1fc" providerId="ADAL" clId="{1EF58176-10CC-44F2-8DBE-605A7ED10A82}" dt="2023-12-21T16:45:30.836" v="0" actId="1076"/>
          <ac:picMkLst>
            <pc:docMk/>
            <pc:sldMk cId="0" sldId="280"/>
            <ac:picMk id="344"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tx>
            <c:strRef>
              <c:f>Sheet1!$B$1</c:f>
              <c:strCache>
                <c:ptCount val="1"/>
                <c:pt idx="0">
                  <c:v>0-10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Succeeds in school</c:v>
                </c:pt>
                <c:pt idx="1">
                  <c:v>Values diversity</c:v>
                </c:pt>
                <c:pt idx="2">
                  <c:v>Maintains good health</c:v>
                </c:pt>
                <c:pt idx="3">
                  <c:v>Exhibits leadership</c:v>
                </c:pt>
              </c:strCache>
            </c:strRef>
          </c:cat>
          <c:val>
            <c:numRef>
              <c:f>Sheet1!$B$2:$B$5</c:f>
              <c:numCache>
                <c:formatCode>0%</c:formatCode>
                <c:ptCount val="4"/>
                <c:pt idx="0">
                  <c:v>0.1</c:v>
                </c:pt>
                <c:pt idx="1">
                  <c:v>0.32</c:v>
                </c:pt>
                <c:pt idx="2">
                  <c:v>0.28999999999999998</c:v>
                </c:pt>
                <c:pt idx="3">
                  <c:v>0.5</c:v>
                </c:pt>
              </c:numCache>
            </c:numRef>
          </c:val>
          <c:extLst>
            <c:ext xmlns:c16="http://schemas.microsoft.com/office/drawing/2014/chart" uri="{C3380CC4-5D6E-409C-BE32-E72D297353CC}">
              <c16:uniqueId val="{00000000-4C1A-4F72-8CA8-EB3EB0B89348}"/>
            </c:ext>
          </c:extLst>
        </c:ser>
        <c:ser>
          <c:idx val="1"/>
          <c:order val="1"/>
          <c:tx>
            <c:strRef>
              <c:f>Sheet1!$C$1</c:f>
              <c:strCache>
                <c:ptCount val="1"/>
                <c:pt idx="0">
                  <c:v>11-20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Succeeds in school</c:v>
                </c:pt>
                <c:pt idx="1">
                  <c:v>Values diversity</c:v>
                </c:pt>
                <c:pt idx="2">
                  <c:v>Maintains good health</c:v>
                </c:pt>
                <c:pt idx="3">
                  <c:v>Exhibits leadership</c:v>
                </c:pt>
              </c:strCache>
            </c:strRef>
          </c:cat>
          <c:val>
            <c:numRef>
              <c:f>Sheet1!$C$2:$C$5</c:f>
              <c:numCache>
                <c:formatCode>0%</c:formatCode>
                <c:ptCount val="4"/>
                <c:pt idx="0">
                  <c:v>0.23</c:v>
                </c:pt>
                <c:pt idx="1">
                  <c:v>0.53</c:v>
                </c:pt>
                <c:pt idx="2">
                  <c:v>0.5</c:v>
                </c:pt>
                <c:pt idx="3">
                  <c:v>0.68</c:v>
                </c:pt>
              </c:numCache>
            </c:numRef>
          </c:val>
          <c:extLst>
            <c:ext xmlns:c16="http://schemas.microsoft.com/office/drawing/2014/chart" uri="{C3380CC4-5D6E-409C-BE32-E72D297353CC}">
              <c16:uniqueId val="{00000001-4C1A-4F72-8CA8-EB3EB0B89348}"/>
            </c:ext>
          </c:extLst>
        </c:ser>
        <c:ser>
          <c:idx val="2"/>
          <c:order val="2"/>
          <c:tx>
            <c:strRef>
              <c:f>Sheet1!$D$1</c:f>
              <c:strCache>
                <c:ptCount val="1"/>
                <c:pt idx="0">
                  <c:v>21-30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Succeeds in school</c:v>
                </c:pt>
                <c:pt idx="1">
                  <c:v>Values diversity</c:v>
                </c:pt>
                <c:pt idx="2">
                  <c:v>Maintains good health</c:v>
                </c:pt>
                <c:pt idx="3">
                  <c:v>Exhibits leadership</c:v>
                </c:pt>
              </c:strCache>
            </c:strRef>
          </c:cat>
          <c:val>
            <c:numRef>
              <c:f>Sheet1!$D$2:$D$5</c:f>
              <c:numCache>
                <c:formatCode>0%</c:formatCode>
                <c:ptCount val="4"/>
                <c:pt idx="0">
                  <c:v>0.39</c:v>
                </c:pt>
                <c:pt idx="1">
                  <c:v>0.69</c:v>
                </c:pt>
                <c:pt idx="2">
                  <c:v>0.73</c:v>
                </c:pt>
                <c:pt idx="3">
                  <c:v>0.79</c:v>
                </c:pt>
              </c:numCache>
            </c:numRef>
          </c:val>
          <c:extLst>
            <c:ext xmlns:c16="http://schemas.microsoft.com/office/drawing/2014/chart" uri="{C3380CC4-5D6E-409C-BE32-E72D297353CC}">
              <c16:uniqueId val="{00000002-4C1A-4F72-8CA8-EB3EB0B89348}"/>
            </c:ext>
          </c:extLst>
        </c:ser>
        <c:ser>
          <c:idx val="3"/>
          <c:order val="3"/>
          <c:tx>
            <c:strRef>
              <c:f>Sheet1!$E$1</c:f>
              <c:strCache>
                <c:ptCount val="1"/>
                <c:pt idx="0">
                  <c:v>31-40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Succeeds in school</c:v>
                </c:pt>
                <c:pt idx="1">
                  <c:v>Values diversity</c:v>
                </c:pt>
                <c:pt idx="2">
                  <c:v>Maintains good health</c:v>
                </c:pt>
                <c:pt idx="3">
                  <c:v>Exhibits leadership</c:v>
                </c:pt>
              </c:strCache>
            </c:strRef>
          </c:cat>
          <c:val>
            <c:numRef>
              <c:f>Sheet1!$E$2:$E$5</c:f>
              <c:numCache>
                <c:formatCode>0%</c:formatCode>
                <c:ptCount val="4"/>
                <c:pt idx="0">
                  <c:v>0.56999999999999995</c:v>
                </c:pt>
                <c:pt idx="1">
                  <c:v>0.84</c:v>
                </c:pt>
                <c:pt idx="2">
                  <c:v>0.91</c:v>
                </c:pt>
                <c:pt idx="3">
                  <c:v>0.86</c:v>
                </c:pt>
              </c:numCache>
            </c:numRef>
          </c:val>
          <c:extLst>
            <c:ext xmlns:c16="http://schemas.microsoft.com/office/drawing/2014/chart" uri="{C3380CC4-5D6E-409C-BE32-E72D297353CC}">
              <c16:uniqueId val="{00000003-4C1A-4F72-8CA8-EB3EB0B89348}"/>
            </c:ext>
          </c:extLst>
        </c:ser>
        <c:dLbls>
          <c:showLegendKey val="0"/>
          <c:showVal val="1"/>
          <c:showCatName val="0"/>
          <c:showSerName val="0"/>
          <c:showPercent val="0"/>
          <c:showBubbleSize val="0"/>
        </c:dLbls>
        <c:gapWidth val="150"/>
        <c:overlap val="-25"/>
        <c:axId val="123132928"/>
        <c:axId val="123142912"/>
      </c:barChart>
      <c:catAx>
        <c:axId val="123132928"/>
        <c:scaling>
          <c:orientation val="minMax"/>
        </c:scaling>
        <c:delete val="0"/>
        <c:axPos val="b"/>
        <c:numFmt formatCode="General" sourceLinked="0"/>
        <c:majorTickMark val="none"/>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123142912"/>
        <c:crosses val="autoZero"/>
        <c:auto val="1"/>
        <c:lblAlgn val="ctr"/>
        <c:lblOffset val="100"/>
        <c:noMultiLvlLbl val="0"/>
      </c:catAx>
      <c:valAx>
        <c:axId val="123142912"/>
        <c:scaling>
          <c:orientation val="minMax"/>
        </c:scaling>
        <c:delete val="1"/>
        <c:axPos val="l"/>
        <c:numFmt formatCode="0%" sourceLinked="1"/>
        <c:majorTickMark val="out"/>
        <c:minorTickMark val="none"/>
        <c:tickLblPos val="nextTo"/>
        <c:crossAx val="123132928"/>
        <c:crosses val="autoZero"/>
        <c:crossBetween val="between"/>
      </c:valAx>
    </c:plotArea>
    <c:legend>
      <c:legendPos val="l"/>
      <c:overlay val="0"/>
      <c:txPr>
        <a:bodyPr/>
        <a:lstStyle/>
        <a:p>
          <a:pPr>
            <a:defRPr>
              <a:latin typeface="Times" panose="02020603050405020304" pitchFamily="18" charset="0"/>
              <a:cs typeface="Times" panose="02020603050405020304" pitchFamily="18" charset="0"/>
            </a:defRPr>
          </a:pPr>
          <a:endParaRPr lang="en-US"/>
        </a:p>
      </c:txPr>
    </c:legend>
    <c:plotVisOnly val="1"/>
    <c:dispBlanksAs val="gap"/>
    <c:showDLblsOverMax val="0"/>
  </c:chart>
  <c:txPr>
    <a:bodyPr/>
    <a:lstStyle/>
    <a:p>
      <a:pPr>
        <a:defRPr sz="1600" b="1">
          <a:latin typeface="Arial Narrow" panose="020B0606020202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8663288616700691"/>
          <c:y val="2.5139664804469275E-2"/>
          <c:w val="0.79330538543793139"/>
          <c:h val="0.88457616680596485"/>
        </c:manualLayout>
      </c:layout>
      <c:barChart>
        <c:barDir val="col"/>
        <c:grouping val="clustered"/>
        <c:varyColors val="0"/>
        <c:ser>
          <c:idx val="0"/>
          <c:order val="0"/>
          <c:tx>
            <c:strRef>
              <c:f>Sheet1!$B$1</c:f>
              <c:strCache>
                <c:ptCount val="1"/>
                <c:pt idx="0">
                  <c:v>0-10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Problem alcohol use</c:v>
                </c:pt>
                <c:pt idx="1">
                  <c:v>Illicit drug use</c:v>
                </c:pt>
                <c:pt idx="2">
                  <c:v>Sexual activity</c:v>
                </c:pt>
                <c:pt idx="3">
                  <c:v>Violence</c:v>
                </c:pt>
              </c:strCache>
            </c:strRef>
          </c:cat>
          <c:val>
            <c:numRef>
              <c:f>Sheet1!$B$2:$B$5</c:f>
              <c:numCache>
                <c:formatCode>0%</c:formatCode>
                <c:ptCount val="4"/>
                <c:pt idx="0">
                  <c:v>0.39</c:v>
                </c:pt>
                <c:pt idx="1">
                  <c:v>0.05</c:v>
                </c:pt>
                <c:pt idx="2">
                  <c:v>0.31</c:v>
                </c:pt>
                <c:pt idx="3">
                  <c:v>0.52</c:v>
                </c:pt>
              </c:numCache>
            </c:numRef>
          </c:val>
          <c:extLst>
            <c:ext xmlns:c16="http://schemas.microsoft.com/office/drawing/2014/chart" uri="{C3380CC4-5D6E-409C-BE32-E72D297353CC}">
              <c16:uniqueId val="{00000000-9D51-4AFB-8974-7C304A239987}"/>
            </c:ext>
          </c:extLst>
        </c:ser>
        <c:ser>
          <c:idx val="1"/>
          <c:order val="1"/>
          <c:tx>
            <c:strRef>
              <c:f>Sheet1!$C$1</c:f>
              <c:strCache>
                <c:ptCount val="1"/>
                <c:pt idx="0">
                  <c:v>11-20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Problem alcohol use</c:v>
                </c:pt>
                <c:pt idx="1">
                  <c:v>Illicit drug use</c:v>
                </c:pt>
                <c:pt idx="2">
                  <c:v>Sexual activity</c:v>
                </c:pt>
                <c:pt idx="3">
                  <c:v>Violence</c:v>
                </c:pt>
              </c:strCache>
            </c:strRef>
          </c:cat>
          <c:val>
            <c:numRef>
              <c:f>Sheet1!$C$2:$C$5</c:f>
              <c:numCache>
                <c:formatCode>0%</c:formatCode>
                <c:ptCount val="4"/>
                <c:pt idx="0">
                  <c:v>0.22</c:v>
                </c:pt>
                <c:pt idx="1">
                  <c:v>0.01</c:v>
                </c:pt>
                <c:pt idx="2">
                  <c:v>0.2</c:v>
                </c:pt>
                <c:pt idx="3">
                  <c:v>0.27</c:v>
                </c:pt>
              </c:numCache>
            </c:numRef>
          </c:val>
          <c:extLst>
            <c:ext xmlns:c16="http://schemas.microsoft.com/office/drawing/2014/chart" uri="{C3380CC4-5D6E-409C-BE32-E72D297353CC}">
              <c16:uniqueId val="{00000001-9D51-4AFB-8974-7C304A239987}"/>
            </c:ext>
          </c:extLst>
        </c:ser>
        <c:ser>
          <c:idx val="2"/>
          <c:order val="2"/>
          <c:tx>
            <c:strRef>
              <c:f>Sheet1!$D$1</c:f>
              <c:strCache>
                <c:ptCount val="1"/>
                <c:pt idx="0">
                  <c:v>21-30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Problem alcohol use</c:v>
                </c:pt>
                <c:pt idx="1">
                  <c:v>Illicit drug use</c:v>
                </c:pt>
                <c:pt idx="2">
                  <c:v>Sexual activity</c:v>
                </c:pt>
                <c:pt idx="3">
                  <c:v>Violence</c:v>
                </c:pt>
              </c:strCache>
            </c:strRef>
          </c:cat>
          <c:val>
            <c:numRef>
              <c:f>Sheet1!$D$2:$D$5</c:f>
              <c:numCache>
                <c:formatCode>0%</c:formatCode>
                <c:ptCount val="4"/>
                <c:pt idx="0">
                  <c:v>0.09</c:v>
                </c:pt>
                <c:pt idx="1">
                  <c:v>0</c:v>
                </c:pt>
                <c:pt idx="2">
                  <c:v>0.1</c:v>
                </c:pt>
                <c:pt idx="3">
                  <c:v>0.11</c:v>
                </c:pt>
              </c:numCache>
            </c:numRef>
          </c:val>
          <c:extLst>
            <c:ext xmlns:c16="http://schemas.microsoft.com/office/drawing/2014/chart" uri="{C3380CC4-5D6E-409C-BE32-E72D297353CC}">
              <c16:uniqueId val="{00000002-9D51-4AFB-8974-7C304A239987}"/>
            </c:ext>
          </c:extLst>
        </c:ser>
        <c:ser>
          <c:idx val="3"/>
          <c:order val="3"/>
          <c:tx>
            <c:strRef>
              <c:f>Sheet1!$E$1</c:f>
              <c:strCache>
                <c:ptCount val="1"/>
                <c:pt idx="0">
                  <c:v>31-40 Assets</c:v>
                </c:pt>
              </c:strCache>
            </c:strRef>
          </c:tx>
          <c:invertIfNegative val="0"/>
          <c:dLbls>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Problem alcohol use</c:v>
                </c:pt>
                <c:pt idx="1">
                  <c:v>Illicit drug use</c:v>
                </c:pt>
                <c:pt idx="2">
                  <c:v>Sexual activity</c:v>
                </c:pt>
                <c:pt idx="3">
                  <c:v>Violence</c:v>
                </c:pt>
              </c:strCache>
            </c:strRef>
          </c:cat>
          <c:val>
            <c:numRef>
              <c:f>Sheet1!$E$2:$E$5</c:f>
              <c:numCache>
                <c:formatCode>0%</c:formatCode>
                <c:ptCount val="4"/>
                <c:pt idx="0">
                  <c:v>0.02</c:v>
                </c:pt>
                <c:pt idx="1">
                  <c:v>0</c:v>
                </c:pt>
                <c:pt idx="2">
                  <c:v>0.03</c:v>
                </c:pt>
                <c:pt idx="3">
                  <c:v>0.03</c:v>
                </c:pt>
              </c:numCache>
            </c:numRef>
          </c:val>
          <c:extLst>
            <c:ext xmlns:c16="http://schemas.microsoft.com/office/drawing/2014/chart" uri="{C3380CC4-5D6E-409C-BE32-E72D297353CC}">
              <c16:uniqueId val="{00000003-9D51-4AFB-8974-7C304A239987}"/>
            </c:ext>
          </c:extLst>
        </c:ser>
        <c:dLbls>
          <c:showLegendKey val="0"/>
          <c:showVal val="1"/>
          <c:showCatName val="0"/>
          <c:showSerName val="0"/>
          <c:showPercent val="0"/>
          <c:showBubbleSize val="0"/>
        </c:dLbls>
        <c:gapWidth val="150"/>
        <c:overlap val="-25"/>
        <c:axId val="166280192"/>
        <c:axId val="166286080"/>
      </c:barChart>
      <c:catAx>
        <c:axId val="166280192"/>
        <c:scaling>
          <c:orientation val="minMax"/>
        </c:scaling>
        <c:delete val="0"/>
        <c:axPos val="b"/>
        <c:numFmt formatCode="General" sourceLinked="0"/>
        <c:majorTickMark val="none"/>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166286080"/>
        <c:crosses val="autoZero"/>
        <c:auto val="1"/>
        <c:lblAlgn val="ctr"/>
        <c:lblOffset val="100"/>
        <c:noMultiLvlLbl val="0"/>
      </c:catAx>
      <c:valAx>
        <c:axId val="166286080"/>
        <c:scaling>
          <c:orientation val="minMax"/>
        </c:scaling>
        <c:delete val="1"/>
        <c:axPos val="l"/>
        <c:numFmt formatCode="0%" sourceLinked="1"/>
        <c:majorTickMark val="out"/>
        <c:minorTickMark val="none"/>
        <c:tickLblPos val="nextTo"/>
        <c:crossAx val="166280192"/>
        <c:crosses val="autoZero"/>
        <c:crossBetween val="between"/>
      </c:valAx>
    </c:plotArea>
    <c:legend>
      <c:legendPos val="l"/>
      <c:overlay val="0"/>
      <c:txPr>
        <a:bodyPr/>
        <a:lstStyle/>
        <a:p>
          <a:pPr>
            <a:defRPr>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600" b="1">
          <a:latin typeface="Arial Narrow" panose="020B0606020202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Lbls>
            <c:dLbl>
              <c:idx val="0"/>
              <c:layout>
                <c:manualLayout>
                  <c:x val="0.13653300281909206"/>
                  <c:y val="4.9682619979765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203-4140-95BB-8693A12D1A20}"/>
                </c:ext>
              </c:extLst>
            </c:dLbl>
            <c:dLbl>
              <c:idx val="1"/>
              <c:layout>
                <c:manualLayout>
                  <c:x val="3.8601147078837252E-2"/>
                  <c:y val="-4.309791932433026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0203-4140-95BB-8693A12D1A20}"/>
                </c:ext>
              </c:extLst>
            </c:dLbl>
            <c:dLbl>
              <c:idx val="2"/>
              <c:layout>
                <c:manualLayout>
                  <c:x val="-3.8765189073588037E-2"/>
                  <c:y val="-2.398979457176791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203-4140-95BB-8693A12D1A20}"/>
                </c:ext>
              </c:extLst>
            </c:dLbl>
            <c:dLbl>
              <c:idx val="3"/>
              <c:layout>
                <c:manualLayout>
                  <c:x val="-0.10091571886847478"/>
                  <c:y val="1.89563629965248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203-4140-95BB-8693A12D1A20}"/>
                </c:ext>
              </c:extLst>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Sheet1!$A$3:$A$6</c:f>
              <c:strCache>
                <c:ptCount val="4"/>
                <c:pt idx="0">
                  <c:v>0-10 Assets</c:v>
                </c:pt>
                <c:pt idx="1">
                  <c:v>11-20 Assets</c:v>
                </c:pt>
                <c:pt idx="2">
                  <c:v>21-30 Assets</c:v>
                </c:pt>
                <c:pt idx="3">
                  <c:v>31-40 Assets</c:v>
                </c:pt>
              </c:strCache>
            </c:strRef>
          </c:cat>
          <c:val>
            <c:numRef>
              <c:f>Sheet1!$B$3:$B$6</c:f>
              <c:numCache>
                <c:formatCode>0%</c:formatCode>
                <c:ptCount val="4"/>
                <c:pt idx="0">
                  <c:v>0.11</c:v>
                </c:pt>
                <c:pt idx="1">
                  <c:v>0.39</c:v>
                </c:pt>
                <c:pt idx="2">
                  <c:v>0.39</c:v>
                </c:pt>
                <c:pt idx="3">
                  <c:v>0.11</c:v>
                </c:pt>
              </c:numCache>
            </c:numRef>
          </c:val>
          <c:extLst>
            <c:ext xmlns:c16="http://schemas.microsoft.com/office/drawing/2014/chart" uri="{C3380CC4-5D6E-409C-BE32-E72D297353CC}">
              <c16:uniqueId val="{00000000-0203-4140-95BB-8693A12D1A20}"/>
            </c:ext>
          </c:extLst>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600" b="1">
          <a:latin typeface="Arial Narrow" panose="020B060602020203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7840" cy="464820"/>
          </a:xfrm>
          <a:prstGeom prst="rect">
            <a:avLst/>
          </a:prstGeom>
          <a:noFill/>
          <a:ln>
            <a:noFill/>
          </a:ln>
        </p:spPr>
        <p:txBody>
          <a:bodyPr spcFirstLastPara="1" wrap="square" lIns="93125" tIns="46550" rIns="93125" bIns="465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2560" y="0"/>
            <a:ext cx="3037840" cy="464820"/>
          </a:xfrm>
          <a:prstGeom prst="rect">
            <a:avLst/>
          </a:prstGeom>
          <a:noFill/>
          <a:ln>
            <a:noFill/>
          </a:ln>
        </p:spPr>
        <p:txBody>
          <a:bodyPr spcFirstLastPara="1" wrap="square" lIns="93125" tIns="46550" rIns="93125" bIns="465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31580"/>
            <a:ext cx="3037840" cy="464820"/>
          </a:xfrm>
          <a:prstGeom prst="rect">
            <a:avLst/>
          </a:prstGeom>
          <a:noFill/>
          <a:ln>
            <a:noFill/>
          </a:ln>
        </p:spPr>
        <p:txBody>
          <a:bodyPr spcFirstLastPara="1" wrap="square" lIns="93125" tIns="46550" rIns="93125" bIns="465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arch-institute.org/our-research/development-assets/developmental-assets-framewo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cc02.safelinks.protection.outlook.com/?url=https%3A%2F%2Fjamboard.google.com%2Fd%2F1bKCCiYD3VL6br1E-MJ9ay6l9wAcxJZGj6Bm73m9X76U%2Fedit&amp;data=05%7C01%7Ccody.talarico%40nebraska.gov%7Cc8219e51657f4160ac3908dbdedba4c8%7C043207dfe6894bf6902001038f11f0b1%7C0%7C0%7C638348807160355461%7CUnknown%7CTWFpbGZsb3d8eyJWIjoiMC4wLjAwMDAiLCJQIjoiV2luMzIiLCJBTiI6Ik1haWwiLCJXVCI6Mn0%3D%7C3000%7C%7C%7C&amp;sdata=UMnr73xzq85JDP3n0QMi0y0YJK8tEiHBZr%2Bm7JBb1Uc%3D&amp;reserved=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smore.com/bp796" TargetMode="External"/><Relationship Id="rId13" Type="http://schemas.openxmlformats.org/officeDocument/2006/relationships/hyperlink" Target="https://www.education.ne.gov/finearts/" TargetMode="External"/><Relationship Id="rId3" Type="http://schemas.openxmlformats.org/officeDocument/2006/relationships/hyperlink" Target="https://www.smore.com/ve2ky" TargetMode="External"/><Relationship Id="rId7" Type="http://schemas.openxmlformats.org/officeDocument/2006/relationships/hyperlink" Target="https://www.smore.com/zc8n3" TargetMode="External"/><Relationship Id="rId12" Type="http://schemas.openxmlformats.org/officeDocument/2006/relationships/hyperlink" Target="https://drive.google.com/file/d/18Etp8ltrw5TDqRAfGnXh5Ke1MJezpn5d/view"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smore.com/dwu2m" TargetMode="External"/><Relationship Id="rId11" Type="http://schemas.openxmlformats.org/officeDocument/2006/relationships/hyperlink" Target="https://www.youtube.com/watch?v=lv2GZ2ciLzQ" TargetMode="External"/><Relationship Id="rId5" Type="http://schemas.openxmlformats.org/officeDocument/2006/relationships/hyperlink" Target="https://www.smore.com/m0kqa" TargetMode="External"/><Relationship Id="rId15" Type="http://schemas.openxmlformats.org/officeDocument/2006/relationships/hyperlink" Target="https://www.nebraskaarteducators.org/" TargetMode="External"/><Relationship Id="rId10" Type="http://schemas.openxmlformats.org/officeDocument/2006/relationships/hyperlink" Target="https://drive.google.com/file/d/1u_Dxqj2dl8NsFQ3oPgBfwYpejMLcap4b/view" TargetMode="External"/><Relationship Id="rId4" Type="http://schemas.openxmlformats.org/officeDocument/2006/relationships/hyperlink" Target="https://www.smore.com/4rwty" TargetMode="External"/><Relationship Id="rId9" Type="http://schemas.openxmlformats.org/officeDocument/2006/relationships/hyperlink" Target="https://www.youtube.com/watch?v=WJsjWoAFUBQ" TargetMode="External"/><Relationship Id="rId14" Type="http://schemas.openxmlformats.org/officeDocument/2006/relationships/hyperlink" Target="https://americanart.si.edu/educa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 name="Google Shape;55;p1: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dirty="0">
                <a:latin typeface="Arial"/>
                <a:ea typeface="Arial"/>
                <a:cs typeface="Arial"/>
                <a:sym typeface="Arial"/>
              </a:rPr>
              <a:t>Erika Welcome!</a:t>
            </a: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Erika’s bio: Erika is the Healthy Schools Program Specialist at the Nebraska Department of Education; she works with schools to enhance learning and achievement through supporting social, emotional, behavioral, mental, physical health &amp; safety of students. Erika’s love for youth gives her the drive to continue to engage, connect and make change to provide the best for students!</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sz="1100" dirty="0">
                <a:highlight>
                  <a:srgbClr val="FFFFFF"/>
                </a:highlight>
                <a:latin typeface="Arial"/>
                <a:ea typeface="Arial"/>
                <a:cs typeface="Arial"/>
                <a:sym typeface="Arial"/>
              </a:rPr>
              <a:t>Cody Talarico is a musician and supporter of arts education. Cody taught music in the Bellevue (NE) Public Schools.  He is currently serving Nebraska as the Fine Arts Education Specialist at the Nebraska Department of Education.  Cody holds pedagogical certification in Orff-Schulwerk, an elemental approach to music education. He is a professional church musician, too, and all-around fine arts fanatic.  </a:t>
            </a:r>
            <a:r>
              <a:rPr lang="en-US" sz="1100" dirty="0">
                <a:highlight>
                  <a:srgbClr val="FFFFFF"/>
                </a:highlight>
                <a:latin typeface="Century Gothic"/>
                <a:ea typeface="Century Gothic"/>
                <a:cs typeface="Century Gothic"/>
                <a:sym typeface="Century Gothic"/>
              </a:rPr>
              <a:t> </a:t>
            </a:r>
            <a:endParaRPr dirty="0">
              <a:latin typeface="Arial"/>
              <a:ea typeface="Arial"/>
              <a:cs typeface="Arial"/>
              <a:sym typeface="Arial"/>
            </a:endParaRPr>
          </a:p>
        </p:txBody>
      </p:sp>
      <p:sp>
        <p:nvSpPr>
          <p:cNvPr id="56" name="Google Shape;56;p1: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633cc444f3_0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633cc444f3_0_8: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Cody </a:t>
            </a: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We will now spend time considering the qualities of individuals who are asset builders. Take a few moments to think about someone who was or is an asset builder in your life. Someone who had a positive impact on your life when you were young.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On the note cards,  </a:t>
            </a:r>
            <a:endParaRPr>
              <a:latin typeface="Arial"/>
              <a:ea typeface="Arial"/>
              <a:cs typeface="Arial"/>
              <a:sym typeface="Arial"/>
            </a:endParaRPr>
          </a:p>
          <a:p>
            <a:pPr marL="457200" lvl="0" indent="-317500" algn="l" rtl="0">
              <a:spcBef>
                <a:spcPts val="360"/>
              </a:spcBef>
              <a:spcAft>
                <a:spcPts val="0"/>
              </a:spcAft>
              <a:buSzPts val="1400"/>
              <a:buChar char="●"/>
            </a:pPr>
            <a:r>
              <a:rPr lang="en-US">
                <a:latin typeface="Arial"/>
                <a:ea typeface="Arial"/>
                <a:cs typeface="Arial"/>
                <a:sym typeface="Arial"/>
              </a:rPr>
              <a:t>Write what it was about that person that allowed them or allows them to have that kind of positive impact in your life? (2 minutes)</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Share with neighbor who you choose and what you wrote. </a:t>
            </a:r>
            <a:endParaRPr>
              <a:latin typeface="Arial"/>
              <a:ea typeface="Arial"/>
              <a:cs typeface="Arial"/>
              <a:sym typeface="Arial"/>
            </a:endParaRPr>
          </a:p>
          <a:p>
            <a:pPr marL="0" lvl="0" indent="0" algn="l" rtl="0">
              <a:spcBef>
                <a:spcPts val="360"/>
              </a:spcBef>
              <a:spcAft>
                <a:spcPts val="0"/>
              </a:spcAft>
              <a:buNone/>
            </a:pPr>
            <a:endParaRPr/>
          </a:p>
        </p:txBody>
      </p:sp>
      <p:sp>
        <p:nvSpPr>
          <p:cNvPr id="155" name="Google Shape;155;g2633cc444f3_0_8: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633cc444f3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633cc444f3_0_20: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t>Erika </a:t>
            </a:r>
            <a:endParaRPr/>
          </a:p>
          <a:p>
            <a:pPr marL="457200" lvl="0" indent="-317500" algn="l" rtl="0">
              <a:spcBef>
                <a:spcPts val="360"/>
              </a:spcBef>
              <a:spcAft>
                <a:spcPts val="0"/>
              </a:spcAft>
              <a:buSzPts val="1400"/>
              <a:buFont typeface="Arial"/>
              <a:buChar char="●"/>
            </a:pPr>
            <a:r>
              <a:rPr lang="en-US">
                <a:latin typeface="Arial"/>
                <a:ea typeface="Arial"/>
                <a:cs typeface="Arial"/>
                <a:sym typeface="Arial"/>
              </a:rPr>
              <a:t>(bring back together) place a ➕sign next to items that are characteristics of who that person is (allow them a 1 minute to do this) NOW,  place a ⭐ next to items that reflect what that person does/did</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Do you notice that the ➕sign reflect “Who You Are” (attitudes, character, competencies, etc) and the ⭐ was “What You Do” (actions, relationships, modeling, etc)</a:t>
            </a:r>
            <a:endParaRPr>
              <a:latin typeface="Arial"/>
              <a:ea typeface="Arial"/>
              <a:cs typeface="Arial"/>
              <a:sym typeface="Arial"/>
            </a:endParaRPr>
          </a:p>
        </p:txBody>
      </p:sp>
      <p:sp>
        <p:nvSpPr>
          <p:cNvPr id="168" name="Google Shape;168;g2633cc444f3_0_20: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5: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dirty="0">
                <a:latin typeface="Arial"/>
                <a:ea typeface="Arial"/>
                <a:cs typeface="Arial"/>
                <a:sym typeface="Arial"/>
              </a:rPr>
              <a:t>Cody</a:t>
            </a: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In 1989, Search Institute asked the question, “</a:t>
            </a:r>
            <a:r>
              <a:rPr lang="en-US" b="1" dirty="0">
                <a:latin typeface="Arial"/>
                <a:ea typeface="Arial"/>
                <a:cs typeface="Arial"/>
                <a:sym typeface="Arial"/>
              </a:rPr>
              <a:t>Why do some kids grow up with relative ease, while others struggle? Another way of putting that would be to ask, “What are the factors that have an impact on healthy growth and development in young people?”</a:t>
            </a:r>
            <a:endParaRPr b="1"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The two types of assets are divided by their function. </a:t>
            </a:r>
            <a:r>
              <a:rPr lang="en-US" b="1" dirty="0">
                <a:latin typeface="Arial"/>
                <a:ea typeface="Arial"/>
                <a:cs typeface="Arial"/>
                <a:sym typeface="Arial"/>
              </a:rPr>
              <a:t>External factors</a:t>
            </a:r>
            <a:r>
              <a:rPr lang="en-US" dirty="0">
                <a:latin typeface="Arial"/>
                <a:ea typeface="Arial"/>
                <a:cs typeface="Arial"/>
                <a:sym typeface="Arial"/>
              </a:rPr>
              <a:t> are those that are in the environment that </a:t>
            </a:r>
            <a:r>
              <a:rPr lang="en-US" b="1" dirty="0">
                <a:latin typeface="Arial"/>
                <a:ea typeface="Arial"/>
                <a:cs typeface="Arial"/>
                <a:sym typeface="Arial"/>
              </a:rPr>
              <a:t>provide structure and support</a:t>
            </a:r>
            <a:r>
              <a:rPr lang="en-US" dirty="0">
                <a:latin typeface="Arial"/>
                <a:ea typeface="Arial"/>
                <a:cs typeface="Arial"/>
                <a:sym typeface="Arial"/>
              </a:rPr>
              <a:t> to young people. </a:t>
            </a:r>
            <a:r>
              <a:rPr lang="en-US" dirty="0" err="1">
                <a:latin typeface="Arial"/>
                <a:ea typeface="Arial"/>
                <a:cs typeface="Arial"/>
                <a:sym typeface="Arial"/>
              </a:rPr>
              <a:t>Tey</a:t>
            </a:r>
            <a:r>
              <a:rPr lang="en-US" dirty="0">
                <a:latin typeface="Arial"/>
                <a:ea typeface="Arial"/>
                <a:cs typeface="Arial"/>
                <a:sym typeface="Arial"/>
              </a:rPr>
              <a:t> are the relationships and opportunities they have. </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b="1" dirty="0">
                <a:latin typeface="Arial"/>
                <a:ea typeface="Arial"/>
                <a:cs typeface="Arial"/>
                <a:sym typeface="Arial"/>
              </a:rPr>
              <a:t>Internal assets</a:t>
            </a:r>
            <a:r>
              <a:rPr lang="en-US" dirty="0">
                <a:latin typeface="Arial"/>
                <a:ea typeface="Arial"/>
                <a:cs typeface="Arial"/>
                <a:sym typeface="Arial"/>
              </a:rPr>
              <a:t> reflect the </a:t>
            </a:r>
            <a:r>
              <a:rPr lang="en-US" b="1" dirty="0">
                <a:latin typeface="Arial"/>
                <a:ea typeface="Arial"/>
                <a:cs typeface="Arial"/>
                <a:sym typeface="Arial"/>
              </a:rPr>
              <a:t>personal character strengths, social-emotional skills</a:t>
            </a:r>
            <a:r>
              <a:rPr lang="en-US" dirty="0">
                <a:latin typeface="Arial"/>
                <a:ea typeface="Arial"/>
                <a:cs typeface="Arial"/>
                <a:sym typeface="Arial"/>
              </a:rPr>
              <a:t>, and </a:t>
            </a:r>
            <a:r>
              <a:rPr lang="en-US" b="1" dirty="0">
                <a:latin typeface="Arial"/>
                <a:ea typeface="Arial"/>
                <a:cs typeface="Arial"/>
                <a:sym typeface="Arial"/>
              </a:rPr>
              <a:t>attitudes</a:t>
            </a:r>
            <a:r>
              <a:rPr lang="en-US" dirty="0">
                <a:latin typeface="Arial"/>
                <a:ea typeface="Arial"/>
                <a:cs typeface="Arial"/>
                <a:sym typeface="Arial"/>
              </a:rPr>
              <a:t> that allow young people to fully engage in what’s around them.  </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It’s important to remember that the asset approach is one where more assets help young people thrive. No single asset is more important than the other. Rather, the more assets, the better. </a:t>
            </a:r>
            <a:endParaRPr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You can access and download the </a:t>
            </a:r>
            <a:r>
              <a:rPr lang="en-US" u="sng" dirty="0">
                <a:solidFill>
                  <a:schemeClr val="hlink"/>
                </a:solidFill>
                <a:hlinkClick r:id="rId3"/>
              </a:rPr>
              <a:t>40 Developmental Assets handouts from Search Institute</a:t>
            </a:r>
            <a:r>
              <a:rPr lang="en-US" dirty="0"/>
              <a:t>. </a:t>
            </a:r>
            <a:endParaRPr dirty="0"/>
          </a:p>
        </p:txBody>
      </p:sp>
      <p:sp>
        <p:nvSpPr>
          <p:cNvPr id="187" name="Google Shape;187;p5: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p6: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dirty="0">
                <a:latin typeface="Arial"/>
                <a:ea typeface="Arial"/>
                <a:cs typeface="Arial"/>
                <a:sym typeface="Arial"/>
              </a:rPr>
              <a:t>Here’s a list of the four external asset categories. Looking at your handout, the external assets are listed at the top. Take a moment to look over the these assets. On the right, you’ll notice the percentage of young people surveyed from June 2012 to May 2015 of young people who can identify that they have this asset in their life. What do you notice?</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Some highlights</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Other adult relationships - 52%</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Community Values Youth - 25%</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Adult Role Models - 32%</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Positive Peer Influences - 72%</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Creative Activities - 20%</a:t>
            </a:r>
            <a:endParaRPr dirty="0">
              <a:latin typeface="Arial"/>
              <a:ea typeface="Arial"/>
              <a:cs typeface="Arial"/>
              <a:sym typeface="Arial"/>
            </a:endParaRPr>
          </a:p>
          <a:p>
            <a:pPr marL="45720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196" name="Google Shape;196;p6: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4" name="Google Shape;204;p7: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dirty="0">
                <a:latin typeface="Arial"/>
                <a:ea typeface="Arial"/>
                <a:cs typeface="Arial"/>
                <a:sym typeface="Arial"/>
              </a:rPr>
              <a:t>Erika </a:t>
            </a: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Those external assets that we just took a look at are built through relationships and sometimes require courageous conversations. Now we are pivoting to look at internal assets that are driven more from </a:t>
            </a:r>
            <a:r>
              <a:rPr lang="en-US" b="1" dirty="0">
                <a:latin typeface="Arial"/>
                <a:ea typeface="Arial"/>
                <a:cs typeface="Arial"/>
                <a:sym typeface="Arial"/>
              </a:rPr>
              <a:t>internal beliefs. </a:t>
            </a:r>
            <a:endParaRPr b="1"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How can you demonstrate these assets for students:</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Commitment to learning: Encourage peer learning, be responsive to multiple learning styles, admit when you don’t have an answer</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Positive Values: Demonstrate care and concern for others, do not make or tolerate jokes or comments that are put downs of other people based on differences</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Social Competencies: Welcome and affirm the value of diversity within the group, openly address conflict</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US" dirty="0">
                <a:latin typeface="Arial"/>
                <a:ea typeface="Arial"/>
                <a:cs typeface="Arial"/>
                <a:sym typeface="Arial"/>
              </a:rPr>
              <a:t>Positive Identity: Tell your own story &amp; affirm the stories of others, celebrate your own learning &amp; learning of others</a:t>
            </a:r>
            <a:endParaRPr dirty="0">
              <a:latin typeface="Arial"/>
              <a:ea typeface="Arial"/>
              <a:cs typeface="Arial"/>
              <a:sym typeface="Arial"/>
            </a:endParaRPr>
          </a:p>
          <a:p>
            <a:pPr marL="45720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b="1" dirty="0">
                <a:latin typeface="Arial"/>
                <a:ea typeface="Arial"/>
                <a:cs typeface="Arial"/>
                <a:sym typeface="Arial"/>
              </a:rPr>
              <a:t>Age Categories: </a:t>
            </a:r>
            <a:endParaRPr b="1"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Compare assets (#20) for all different levels to see the difference.  </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205" name="Google Shape;205;p7: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p8: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Cody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(Five minutes)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Take 2 minutes to read through the 40 assets and think through the slide questions. As a group we will discuss thoughts and reactions to the asset list.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16" name="Google Shape;216;p8: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p9: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Looking at these graphs you can see the correlation across all the behaviors between increased number of assets and an increased outcome/behavior. When doing a quick dive into the charts we see a jump anywhere from 36%-62% increase between the 0-10 asset group versus the 31-40 asset group.  </a:t>
            </a:r>
            <a:endParaRPr>
              <a:latin typeface="Arial"/>
              <a:ea typeface="Arial"/>
              <a:cs typeface="Arial"/>
              <a:sym typeface="Arial"/>
            </a:endParaRPr>
          </a:p>
        </p:txBody>
      </p:sp>
      <p:sp>
        <p:nvSpPr>
          <p:cNvPr id="226" name="Google Shape;226;p9: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10: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 think we would all agree that we would love to help students stay clear of poor behavior choices.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These charts are showing the correlation between increased number of assets and a decreased likelihood that a young person will report being involved in these negative behaviors.</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Problem with alcohol use decreased 37%. Drug use was not even present with students who possessed 31-40 assets. Sexual activity decreased by 28%  and violence decreased by 49%.  </a:t>
            </a:r>
            <a:endParaRPr>
              <a:latin typeface="Arial"/>
              <a:ea typeface="Arial"/>
              <a:cs typeface="Arial"/>
              <a:sym typeface="Arial"/>
            </a:endParaRPr>
          </a:p>
        </p:txBody>
      </p:sp>
      <p:sp>
        <p:nvSpPr>
          <p:cNvPr id="235" name="Google Shape;235;p10: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e4f9118f9_0_1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5e4f9118f9_0_18: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Let’s take a dive into our Nebraska data on alcohol use, drug use, sexual activity and violence. Our Nebraska Youth Risk Behavior Survey shows the need to help our students build assets! You will also notice that students who have better mental health are less likely to report being a part of negative behaviors. </a:t>
            </a:r>
            <a:endParaRPr>
              <a:latin typeface="Arial"/>
              <a:ea typeface="Arial"/>
              <a:cs typeface="Arial"/>
              <a:sym typeface="Arial"/>
            </a:endParaRPr>
          </a:p>
        </p:txBody>
      </p:sp>
      <p:sp>
        <p:nvSpPr>
          <p:cNvPr id="244" name="Google Shape;244;g25e4f9118f9_0_18: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5e4f9118f9_0_32: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5e4f9118f9_0_32: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259" name="Google Shape;259;g25e4f9118f9_0_32: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60332b57b2_0_19: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60332b57b2_0_19: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At the NDE, we have be involved in an effort to bring coherence to our work across divisions and offices. Using Nebraska's Multi-Tiered System of Support, we are working to strengthen coherence across NDE Offices, improving the communication and services in the name of supporting student achievement and enhancing educational outcomes.</a:t>
            </a: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Visit nemtss.unl.edu to learn more. </a:t>
            </a:r>
            <a:endParaRPr>
              <a:latin typeface="Arial"/>
              <a:ea typeface="Arial"/>
              <a:cs typeface="Arial"/>
              <a:sym typeface="Arial"/>
            </a:endParaRPr>
          </a:p>
          <a:p>
            <a:pPr marL="0" lvl="0" indent="0" algn="l" rtl="0">
              <a:spcBef>
                <a:spcPts val="360"/>
              </a:spcBef>
              <a:spcAft>
                <a:spcPts val="0"/>
              </a:spcAft>
              <a:buNone/>
            </a:pPr>
            <a:endParaRPr/>
          </a:p>
        </p:txBody>
      </p:sp>
      <p:sp>
        <p:nvSpPr>
          <p:cNvPr id="67" name="Google Shape;67;g260332b57b2_0_19: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e4f9118f9_0_4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e4f9118f9_0_46: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274" name="Google Shape;274;g25e4f9118f9_0_46: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11: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 (slides 11-13 = 2 minutes)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50% of youth experience fewer than 21 assets. Search Institute has identified that the optimum is for youth to experience 31 or more assets. The challenge is clearly one of building up the Developmental Assets of youth, so that greater numbers of young people can experience the protective and promotional power of a stronger asset base. </a:t>
            </a:r>
            <a:endParaRPr>
              <a:latin typeface="Arial"/>
              <a:ea typeface="Arial"/>
              <a:cs typeface="Arial"/>
              <a:sym typeface="Arial"/>
            </a:endParaRPr>
          </a:p>
        </p:txBody>
      </p:sp>
      <p:sp>
        <p:nvSpPr>
          <p:cNvPr id="286" name="Google Shape;286;p11: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4" name="Google Shape;294;p12: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Cody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power of one! You are an asset builder. Let’s begin to develop your ability to build assets in young people. In small groups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Introduce yourself.</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On which asset category are your focusing?</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US">
                <a:latin typeface="Arial"/>
                <a:ea typeface="Arial"/>
                <a:cs typeface="Arial"/>
                <a:sym typeface="Arial"/>
              </a:rPr>
              <a:t>Keep in mind the ideas that were generated. We hope you’ll bring these into the larger group discussions.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 few important takeaways</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Asset building is not new. It’s just that now we’re being intentional about it.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We’re choosing to more intentional about asset building and to focus on it.</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Assets can be built in many places and in many ways. </a:t>
            </a:r>
            <a:endParaRPr>
              <a:latin typeface="Arial"/>
              <a:ea typeface="Arial"/>
              <a:cs typeface="Arial"/>
              <a:sym typeface="Arial"/>
            </a:endParaRPr>
          </a:p>
          <a:p>
            <a:pPr marL="457200" lvl="0" indent="-317500" algn="l" rtl="0">
              <a:spcBef>
                <a:spcPts val="0"/>
              </a:spcBef>
              <a:spcAft>
                <a:spcPts val="0"/>
              </a:spcAft>
              <a:buSzPts val="1400"/>
              <a:buChar char="●"/>
            </a:pPr>
            <a:r>
              <a:rPr lang="en-US">
                <a:latin typeface="Arial"/>
                <a:ea typeface="Arial"/>
                <a:cs typeface="Arial"/>
                <a:sym typeface="Arial"/>
              </a:rPr>
              <a:t>The assets are intertwined. You’ll likely build more than asset, even if you are focusing on one in particular.  </a:t>
            </a:r>
            <a:endParaRPr>
              <a:latin typeface="Arial"/>
              <a:ea typeface="Arial"/>
              <a:cs typeface="Arial"/>
              <a:sym typeface="Arial"/>
            </a:endParaRPr>
          </a:p>
        </p:txBody>
      </p:sp>
      <p:sp>
        <p:nvSpPr>
          <p:cNvPr id="295" name="Google Shape;295;p12: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p14: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 V- #12 ON PG 23</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Handout #3</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Being:</a:t>
            </a:r>
            <a:r>
              <a:rPr lang="en-US">
                <a:latin typeface="Arial"/>
                <a:ea typeface="Arial"/>
                <a:cs typeface="Arial"/>
                <a:sym typeface="Arial"/>
              </a:rPr>
              <a:t> our communities and organizations are full of people who have some of these qualities and characteristics, but if they never translate into action they have no impact. Tragically so many people don’t take action because they believe that they don’t have a role to play unless they are professionals or connected to a youth program or a school. Forty Developmental Assets works. EVERYONE is invited to play a role. The framework  provides simple ideas for action.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Doing:</a:t>
            </a:r>
            <a:r>
              <a:rPr lang="en-US">
                <a:latin typeface="Arial"/>
                <a:ea typeface="Arial"/>
                <a:cs typeface="Arial"/>
                <a:sym typeface="Arial"/>
              </a:rPr>
              <a:t> Sometimes people are busy doing, but their actions don’t come from positive core qualities like the ones we identified in our asset builders. Their actions may actually have unintended negative effects on youth and can breed resentment because so much of the action is conditionally based on how youth respond.  </a:t>
            </a:r>
            <a:endParaRPr>
              <a:latin typeface="Arial"/>
              <a:ea typeface="Arial"/>
              <a:cs typeface="Arial"/>
              <a:sym typeface="Arial"/>
            </a:endParaRPr>
          </a:p>
        </p:txBody>
      </p:sp>
      <p:sp>
        <p:nvSpPr>
          <p:cNvPr id="305" name="Google Shape;305;p14: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p15: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 - pg 23</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Characteristics discussed reflect pieces of each of us. No one has all the characteristics, but as individuals we each</a:t>
            </a:r>
            <a:r>
              <a:rPr lang="en-US" b="1">
                <a:latin typeface="Arial"/>
                <a:ea typeface="Arial"/>
                <a:cs typeface="Arial"/>
                <a:sym typeface="Arial"/>
              </a:rPr>
              <a:t> bring to asset building areas of strength</a:t>
            </a:r>
            <a:r>
              <a:rPr lang="en-US">
                <a:latin typeface="Arial"/>
                <a:ea typeface="Arial"/>
                <a:cs typeface="Arial"/>
                <a:sym typeface="Arial"/>
              </a:rPr>
              <a:t> and </a:t>
            </a:r>
            <a:r>
              <a:rPr lang="en-US" b="1">
                <a:latin typeface="Arial"/>
                <a:ea typeface="Arial"/>
                <a:cs typeface="Arial"/>
                <a:sym typeface="Arial"/>
              </a:rPr>
              <a:t>points of challenge</a:t>
            </a:r>
            <a:r>
              <a:rPr lang="en-US">
                <a:latin typeface="Arial"/>
                <a:ea typeface="Arial"/>
                <a:cs typeface="Arial"/>
                <a:sym typeface="Arial"/>
              </a:rPr>
              <a:t> in our own being (who we are) and doing (what we do). BOTH BEING AND DOING are essential for individuals who are effective asset builders.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Self-Reflection: </a:t>
            </a:r>
            <a:r>
              <a:rPr lang="en-US">
                <a:latin typeface="Arial"/>
                <a:ea typeface="Arial"/>
                <a:cs typeface="Arial"/>
                <a:sym typeface="Arial"/>
              </a:rPr>
              <a:t>Review the items from Handout #3 and circle one area of personal strength listed on the handout and circle an identified area of challenge.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314" name="Google Shape;314;p15: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16: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Cody  -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Link to Jamboard - </a:t>
            </a:r>
            <a:r>
              <a:rPr lang="en-US" u="sng">
                <a:solidFill>
                  <a:schemeClr val="hlink"/>
                </a:solidFill>
                <a:highlight>
                  <a:srgbClr val="FFFFFF"/>
                </a:highlight>
                <a:latin typeface="Arial"/>
                <a:ea typeface="Arial"/>
                <a:cs typeface="Arial"/>
                <a:sym typeface="Arial"/>
                <a:hlinkClick r:id="rId3"/>
              </a:rPr>
              <a:t>https://jamboard.google.com/d/1bKCCiYD3VL6br1E-MJ9ay6l9wAcxJZGj6Bm73m9X76U/edit</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It’s our hope that asset building becomes just part of who you are and how you look to support young people. </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What’s your greatest gift in asset building? Think back to a time to someone in your life that built assets for you? How did it make you fee? What did they do? What context did they have in your life and in the lives on others? </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Stephen Covey identifies circles of influence as those places where you naturally can have influence and impact. Are there areas of your life that you have greater influence or impact?</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Let’s consider your own circle of influence.</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Handout #4</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b="1">
                <a:latin typeface="Arial"/>
                <a:ea typeface="Arial"/>
                <a:cs typeface="Arial"/>
                <a:sym typeface="Arial"/>
              </a:rPr>
              <a:t>Place your name in the innermost circle.</a:t>
            </a:r>
            <a:endParaRPr b="1">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What areas of your life do you have influence? Write the areas of influence that you have in the circles closest to the center. Here you likely have greater capacity to build assets. You don’t need to list every areas of your life, just the ones of which you feel you can have influence.</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Time to work.</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Discuss with someone one area of which you’d like to focus and why that is important to you.</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Now, look for someone who has a match to an area that you do and share. What strategies, ideas can you gain or give in support?</a:t>
            </a:r>
            <a:endParaRPr>
              <a:latin typeface="Arial"/>
              <a:ea typeface="Arial"/>
              <a:cs typeface="Arial"/>
              <a:sym typeface="Arial"/>
            </a:endParaRPr>
          </a:p>
          <a:p>
            <a:pPr marL="457200" lvl="0" indent="-304800" algn="l" rtl="0">
              <a:spcBef>
                <a:spcPts val="0"/>
              </a:spcBef>
              <a:spcAft>
                <a:spcPts val="0"/>
              </a:spcAft>
              <a:buSzPts val="1200"/>
              <a:buAutoNum type="arabicPeriod"/>
            </a:pPr>
            <a:r>
              <a:rPr lang="en-US">
                <a:latin typeface="Arial"/>
                <a:ea typeface="Arial"/>
                <a:cs typeface="Arial"/>
                <a:sym typeface="Arial"/>
              </a:rPr>
              <a:t>Record areas that resonate with you. </a:t>
            </a:r>
            <a:endParaRPr>
              <a:latin typeface="Arial"/>
              <a:ea typeface="Arial"/>
              <a:cs typeface="Arial"/>
              <a:sym typeface="Arial"/>
            </a:endParaRPr>
          </a:p>
          <a:p>
            <a:pPr marL="457200" lvl="0" indent="-317500" algn="l" rtl="0">
              <a:spcBef>
                <a:spcPts val="0"/>
              </a:spcBef>
              <a:spcAft>
                <a:spcPts val="0"/>
              </a:spcAft>
              <a:buSzPts val="1400"/>
              <a:buFont typeface="Arial"/>
              <a:buAutoNum type="arabicPeriod"/>
            </a:pPr>
            <a:r>
              <a:rPr lang="en-US">
                <a:latin typeface="Arial"/>
                <a:ea typeface="Arial"/>
                <a:cs typeface="Arial"/>
                <a:sym typeface="Arial"/>
              </a:rPr>
              <a:t>On the jamboard, list one sphere of influence on the jamboard. Use the specific group or organization. </a:t>
            </a:r>
            <a:endParaRPr>
              <a:latin typeface="Arial"/>
              <a:ea typeface="Arial"/>
              <a:cs typeface="Arial"/>
              <a:sym typeface="Arial"/>
            </a:endParaRPr>
          </a:p>
        </p:txBody>
      </p:sp>
      <p:sp>
        <p:nvSpPr>
          <p:cNvPr id="324" name="Google Shape;324;p16: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17:notes"/>
          <p:cNvSpPr txBox="1">
            <a:spLocks noGrp="1"/>
          </p:cNvSpPr>
          <p:nvPr>
            <p:ph type="body" idx="1"/>
          </p:nvPr>
        </p:nvSpPr>
        <p:spPr>
          <a:xfrm>
            <a:off x="934720" y="4415790"/>
            <a:ext cx="5140960" cy="418338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 - page 29</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HANDOUT #5</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Use to create a culture within the school or organization you are with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Where, When, How and With Who (in groups)</a:t>
            </a:r>
            <a:endParaRPr>
              <a:latin typeface="Arial"/>
              <a:ea typeface="Arial"/>
              <a:cs typeface="Arial"/>
              <a:sym typeface="Arial"/>
            </a:endParaRPr>
          </a:p>
        </p:txBody>
      </p:sp>
      <p:sp>
        <p:nvSpPr>
          <p:cNvPr id="348" name="Google Shape;348;p17:notes"/>
          <p:cNvSpPr txBox="1">
            <a:spLocks noGrp="1"/>
          </p:cNvSpPr>
          <p:nvPr>
            <p:ph type="sldNum" idx="12"/>
          </p:nvPr>
        </p:nvSpPr>
        <p:spPr>
          <a:xfrm>
            <a:off x="3972560" y="8831580"/>
            <a:ext cx="3037840" cy="46482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txBox="1">
            <a:spLocks noGrp="1"/>
          </p:cNvSpPr>
          <p:nvPr>
            <p:ph type="body" idx="1"/>
          </p:nvPr>
        </p:nvSpPr>
        <p:spPr>
          <a:xfrm>
            <a:off x="934720" y="4415790"/>
            <a:ext cx="5140960" cy="418338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Cody  </a:t>
            </a: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You are an asset builder. On the reverse side of your notecard, share you who are, what you value, and what asset building action you will do. We encourage you to have this handy, tack it up next to your desk or put it somewhere you will see it. Be intentional because you are an asset builder. </a:t>
            </a:r>
            <a:endParaRPr>
              <a:latin typeface="Arial"/>
              <a:ea typeface="Arial"/>
              <a:cs typeface="Arial"/>
              <a:sym typeface="Arial"/>
            </a:endParaRPr>
          </a:p>
        </p:txBody>
      </p:sp>
      <p:sp>
        <p:nvSpPr>
          <p:cNvPr id="357" name="Google Shape;357;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ed70ea1eb_1_2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7ed70ea1eb_1_26: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lnSpc>
                <a:spcPct val="90000"/>
              </a:lnSpc>
              <a:spcBef>
                <a:spcPts val="1000"/>
              </a:spcBef>
              <a:spcAft>
                <a:spcPts val="0"/>
              </a:spcAft>
              <a:buNone/>
            </a:pPr>
            <a:r>
              <a:rPr lang="en-US">
                <a:latin typeface="Arial"/>
                <a:ea typeface="Arial"/>
                <a:cs typeface="Arial"/>
                <a:sym typeface="Arial"/>
              </a:rPr>
              <a:t>Erika </a:t>
            </a:r>
            <a:endParaRPr>
              <a:latin typeface="Arial"/>
              <a:ea typeface="Arial"/>
              <a:cs typeface="Arial"/>
              <a:sym typeface="Arial"/>
            </a:endParaRPr>
          </a:p>
          <a:p>
            <a:pPr marL="457200" lvl="0" indent="-317500" algn="l" rtl="0">
              <a:lnSpc>
                <a:spcPct val="90000"/>
              </a:lnSpc>
              <a:spcBef>
                <a:spcPts val="1000"/>
              </a:spcBef>
              <a:spcAft>
                <a:spcPts val="0"/>
              </a:spcAft>
              <a:buSzPts val="1400"/>
              <a:buFont typeface="Arial"/>
              <a:buChar char="●"/>
            </a:pPr>
            <a:r>
              <a:rPr lang="en-US">
                <a:latin typeface="Arial"/>
                <a:ea typeface="Arial"/>
                <a:cs typeface="Arial"/>
                <a:sym typeface="Arial"/>
              </a:rPr>
              <a:t>You can contact us about presenting to your school. You could also inquire about being trained as a trainer. </a:t>
            </a:r>
            <a:endParaRPr>
              <a:latin typeface="Arial"/>
              <a:ea typeface="Arial"/>
              <a:cs typeface="Arial"/>
              <a:sym typeface="Arial"/>
            </a:endParaRPr>
          </a:p>
          <a:p>
            <a:pPr marL="457200" lvl="0" indent="-317500" algn="l" rtl="0">
              <a:lnSpc>
                <a:spcPct val="90000"/>
              </a:lnSpc>
              <a:spcBef>
                <a:spcPts val="0"/>
              </a:spcBef>
              <a:spcAft>
                <a:spcPts val="0"/>
              </a:spcAft>
              <a:buSzPts val="1400"/>
              <a:buFont typeface="Arial"/>
              <a:buChar char="●"/>
            </a:pPr>
            <a:r>
              <a:rPr lang="en-US">
                <a:latin typeface="Arial"/>
                <a:ea typeface="Arial"/>
                <a:cs typeface="Arial"/>
                <a:sym typeface="Arial"/>
              </a:rPr>
              <a:t>Preview of the developmental relationships. </a:t>
            </a:r>
            <a:endParaRPr>
              <a:latin typeface="Arial"/>
              <a:ea typeface="Arial"/>
              <a:cs typeface="Arial"/>
              <a:sym typeface="Arial"/>
            </a:endParaRPr>
          </a:p>
          <a:p>
            <a:pPr marL="457200" lvl="0" indent="-317500" algn="l" rtl="0">
              <a:lnSpc>
                <a:spcPct val="90000"/>
              </a:lnSpc>
              <a:spcBef>
                <a:spcPts val="0"/>
              </a:spcBef>
              <a:spcAft>
                <a:spcPts val="0"/>
              </a:spcAft>
              <a:buSzPts val="1400"/>
              <a:buFont typeface="Arial"/>
              <a:buChar char="●"/>
            </a:pPr>
            <a:r>
              <a:rPr lang="en-US">
                <a:latin typeface="Arial"/>
                <a:ea typeface="Arial"/>
                <a:cs typeface="Arial"/>
                <a:sym typeface="Arial"/>
              </a:rPr>
              <a:t>Showcase books &amp; supplies </a:t>
            </a:r>
            <a:endParaRPr>
              <a:latin typeface="Arial"/>
              <a:ea typeface="Arial"/>
              <a:cs typeface="Arial"/>
              <a:sym typeface="Arial"/>
            </a:endParaRPr>
          </a:p>
          <a:p>
            <a:pPr marL="0" lvl="0" indent="0" algn="l" rtl="0">
              <a:lnSpc>
                <a:spcPct val="90000"/>
              </a:lnSpc>
              <a:spcBef>
                <a:spcPts val="1000"/>
              </a:spcBef>
              <a:spcAft>
                <a:spcPts val="0"/>
              </a:spcAft>
              <a:buNone/>
            </a:pPr>
            <a:r>
              <a:rPr lang="en-US">
                <a:latin typeface="Arial"/>
                <a:ea typeface="Arial"/>
                <a:cs typeface="Arial"/>
                <a:sym typeface="Arial"/>
              </a:rPr>
              <a:t>Red QR code is search institute</a:t>
            </a:r>
            <a:endParaRPr>
              <a:latin typeface="Arial"/>
              <a:ea typeface="Arial"/>
              <a:cs typeface="Arial"/>
              <a:sym typeface="Arial"/>
            </a:endParaRPr>
          </a:p>
          <a:p>
            <a:pPr marL="0" lvl="0" indent="0" algn="l" rtl="0">
              <a:lnSpc>
                <a:spcPct val="90000"/>
              </a:lnSpc>
              <a:spcBef>
                <a:spcPts val="1000"/>
              </a:spcBef>
              <a:spcAft>
                <a:spcPts val="0"/>
              </a:spcAft>
              <a:buNone/>
            </a:pPr>
            <a:r>
              <a:rPr lang="en-US">
                <a:latin typeface="Arial"/>
                <a:ea typeface="Arial"/>
                <a:cs typeface="Arial"/>
                <a:sym typeface="Arial"/>
              </a:rPr>
              <a:t>Blue QR code is 40 Developmental Assets by age category</a:t>
            </a:r>
            <a:endParaRPr>
              <a:latin typeface="Arial"/>
              <a:ea typeface="Arial"/>
              <a:cs typeface="Arial"/>
              <a:sym typeface="Arial"/>
            </a:endParaRPr>
          </a:p>
        </p:txBody>
      </p:sp>
      <p:sp>
        <p:nvSpPr>
          <p:cNvPr id="367" name="Google Shape;367;g27ed70ea1eb_1_26: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4ad8bb5cca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4ad8bb5cca_1_0: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t>Erika </a:t>
            </a:r>
            <a:endParaRPr/>
          </a:p>
        </p:txBody>
      </p:sp>
      <p:sp>
        <p:nvSpPr>
          <p:cNvPr id="378" name="Google Shape;378;g24ad8bb5cca_1_0: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e4f9118f9_1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e4f9118f9_1_0: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the NDE, we have be involved in an effort to bring coherence to our work across divisions and offices. Using Nebraska's Multi-Tiered System of Support, we are working to strengthen coherence across NDE Offices, improving the communication and services in the name of supporting student achievement and enhancing educational outcomes.</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Visit nemtss.unl.edu to learn more. </a:t>
            </a:r>
            <a:endParaRPr dirty="0">
              <a:latin typeface="Arial"/>
              <a:ea typeface="Arial"/>
              <a:cs typeface="Arial"/>
              <a:sym typeface="Arial"/>
            </a:endParaRPr>
          </a:p>
          <a:p>
            <a:pPr marL="0" lvl="0" indent="0" algn="l" rtl="0">
              <a:spcBef>
                <a:spcPts val="360"/>
              </a:spcBef>
              <a:spcAft>
                <a:spcPts val="0"/>
              </a:spcAft>
              <a:buNone/>
            </a:pPr>
            <a:endParaRPr dirty="0"/>
          </a:p>
        </p:txBody>
      </p:sp>
      <p:sp>
        <p:nvSpPr>
          <p:cNvPr id="76" name="Google Shape;76;g25e4f9118f9_1_0: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60332b57b2_0_3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60332b57b2_0_30: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sz="1400" b="1">
                <a:latin typeface="Century Gothic"/>
                <a:ea typeface="Century Gothic"/>
                <a:cs typeface="Century Gothic"/>
                <a:sym typeface="Century Gothic"/>
              </a:rPr>
              <a:t>Fine Arts Exchange</a:t>
            </a:r>
            <a:endParaRPr sz="1400">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a:latin typeface="Century Gothic"/>
                <a:ea typeface="Century Gothic"/>
                <a:cs typeface="Century Gothic"/>
                <a:sym typeface="Century Gothic"/>
              </a:rPr>
              <a:t>In its second year, the Fine Arts Exchange is a hybrid event designed to connect arts educators with arts organizations (nonprofits and state agencies) that have opportunities to extend, enhance, and enrich arts learning. This year will includes 39 visual art, music, and theatre organizations from across Nebraska. New this year! You can meet arts org staff members via zoom. </a:t>
            </a:r>
            <a:endParaRPr>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a:latin typeface="Century Gothic"/>
                <a:ea typeface="Century Gothic"/>
                <a:cs typeface="Century Gothic"/>
                <a:sym typeface="Century Gothic"/>
              </a:rPr>
              <a:t>The 2023 Fine Arts Exchange website is coming soon. You can view the first four newsletters of the Exchange: </a:t>
            </a:r>
            <a:r>
              <a:rPr lang="en-US" u="sng">
                <a:solidFill>
                  <a:srgbClr val="1155CC"/>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No. 1</a:t>
            </a:r>
            <a:r>
              <a:rPr lang="en-US">
                <a:latin typeface="Century Gothic"/>
                <a:ea typeface="Century Gothic"/>
                <a:cs typeface="Century Gothic"/>
                <a:sym typeface="Century Gothic"/>
              </a:rPr>
              <a:t>, </a:t>
            </a:r>
            <a:r>
              <a:rPr lang="en-US" u="sng">
                <a:solidFill>
                  <a:srgbClr val="1155CC"/>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No. 2,</a:t>
            </a:r>
            <a:r>
              <a:rPr lang="en-US">
                <a:latin typeface="Century Gothic"/>
                <a:ea typeface="Century Gothic"/>
                <a:cs typeface="Century Gothic"/>
                <a:sym typeface="Century Gothic"/>
              </a:rPr>
              <a:t> </a:t>
            </a:r>
            <a:r>
              <a:rPr lang="en-US" u="sng">
                <a:solidFill>
                  <a:srgbClr val="1155CC"/>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No. 3</a:t>
            </a:r>
            <a:r>
              <a:rPr lang="en-US">
                <a:latin typeface="Century Gothic"/>
                <a:ea typeface="Century Gothic"/>
                <a:cs typeface="Century Gothic"/>
                <a:sym typeface="Century Gothic"/>
              </a:rPr>
              <a:t>, </a:t>
            </a:r>
            <a:r>
              <a:rPr lang="en-US" u="sng">
                <a:solidFill>
                  <a:srgbClr val="1155CC"/>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No. 4</a:t>
            </a:r>
            <a:r>
              <a:rPr lang="en-US">
                <a:latin typeface="Century Gothic"/>
                <a:ea typeface="Century Gothic"/>
                <a:cs typeface="Century Gothic"/>
                <a:sym typeface="Century Gothic"/>
              </a:rPr>
              <a:t>,  </a:t>
            </a:r>
            <a:r>
              <a:rPr lang="en-US" u="sng">
                <a:solidFill>
                  <a:srgbClr val="1155CC"/>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No. 5</a:t>
            </a:r>
            <a:r>
              <a:rPr lang="en-US">
                <a:latin typeface="Century Gothic"/>
                <a:ea typeface="Century Gothic"/>
                <a:cs typeface="Century Gothic"/>
                <a:sym typeface="Century Gothic"/>
              </a:rPr>
              <a:t>, </a:t>
            </a:r>
            <a:r>
              <a:rPr lang="en-US" u="sng">
                <a:solidFill>
                  <a:srgbClr val="1155CC"/>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No. 6</a:t>
            </a:r>
            <a:endParaRPr>
              <a:latin typeface="Century Gothic"/>
              <a:ea typeface="Century Gothic"/>
              <a:cs typeface="Century Gothic"/>
              <a:sym typeface="Century Gothic"/>
            </a:endParaRPr>
          </a:p>
          <a:p>
            <a:pPr marL="0" lvl="0" indent="0" algn="l" rtl="0">
              <a:spcBef>
                <a:spcPts val="360"/>
              </a:spcBef>
              <a:spcAft>
                <a:spcPts val="0"/>
              </a:spcAft>
              <a:buNone/>
            </a:pPr>
            <a:endParaRPr/>
          </a:p>
          <a:p>
            <a:pPr marL="0" lvl="0" indent="0" algn="l" rtl="0">
              <a:spcBef>
                <a:spcPts val="0"/>
              </a:spcBef>
              <a:spcAft>
                <a:spcPts val="0"/>
              </a:spcAft>
              <a:buClr>
                <a:schemeClr val="dk1"/>
              </a:buClr>
              <a:buSzPts val="1100"/>
              <a:buFont typeface="Arial"/>
              <a:buNone/>
            </a:pPr>
            <a:r>
              <a:rPr lang="en-US" sz="1400" b="1">
                <a:latin typeface="Century Gothic"/>
                <a:ea typeface="Century Gothic"/>
                <a:cs typeface="Century Gothic"/>
                <a:sym typeface="Century Gothic"/>
              </a:rPr>
              <a:t>Professional Learning Recordings</a:t>
            </a:r>
            <a:endParaRPr sz="1400" b="1">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a:latin typeface="Century Gothic"/>
                <a:ea typeface="Century Gothic"/>
                <a:cs typeface="Century Gothic"/>
                <a:sym typeface="Century Gothic"/>
              </a:rPr>
              <a:t>NDE Fine Arts, Nebraska Art Teachers Association (NATA) and Smithsonian American Art Museum (SAAM)</a:t>
            </a:r>
            <a:endParaRPr>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US" sz="1300">
                <a:latin typeface="Century Gothic"/>
                <a:ea typeface="Century Gothic"/>
                <a:cs typeface="Century Gothic"/>
                <a:sym typeface="Century Gothic"/>
              </a:rPr>
              <a:t>Art Museums Can Help Me Teach? - February 2023</a:t>
            </a:r>
            <a:endParaRPr sz="1300">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Recording</a:t>
            </a:r>
            <a:endParaRPr>
              <a:solidFill>
                <a:srgbClr val="434343"/>
              </a:solidFill>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Slide Deck</a:t>
            </a:r>
            <a:endParaRPr>
              <a:solidFill>
                <a:srgbClr val="434343"/>
              </a:solidFill>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US" sz="1300">
                <a:latin typeface="Century Gothic"/>
                <a:ea typeface="Century Gothic"/>
                <a:cs typeface="Century Gothic"/>
                <a:sym typeface="Century Gothic"/>
              </a:rPr>
              <a:t>More Ways Art Museums Can Help Me Teach - March 2023</a:t>
            </a:r>
            <a:endParaRPr sz="1300">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Recording</a:t>
            </a:r>
            <a:endParaRPr>
              <a:solidFill>
                <a:srgbClr val="434343"/>
              </a:solidFill>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Slide Deck</a:t>
            </a:r>
            <a:endParaRPr>
              <a:solidFill>
                <a:srgbClr val="434343"/>
              </a:solidFill>
              <a:latin typeface="Century Gothic"/>
              <a:ea typeface="Century Gothic"/>
              <a:cs typeface="Century Gothic"/>
              <a:sym typeface="Century Gothic"/>
            </a:endParaRPr>
          </a:p>
          <a:p>
            <a:pPr marL="457200" lvl="0" indent="-311150" algn="l" rtl="0">
              <a:spcBef>
                <a:spcPts val="0"/>
              </a:spcBef>
              <a:spcAft>
                <a:spcPts val="0"/>
              </a:spcAft>
              <a:buClr>
                <a:schemeClr val="dk1"/>
              </a:buClr>
              <a:buSzPts val="1300"/>
              <a:buFont typeface="Century Gothic"/>
              <a:buChar char="●"/>
            </a:pPr>
            <a:r>
              <a:rPr lang="en-US" sz="1300">
                <a:latin typeface="Century Gothic"/>
                <a:ea typeface="Century Gothic"/>
                <a:cs typeface="Century Gothic"/>
                <a:sym typeface="Century Gothic"/>
              </a:rPr>
              <a:t>Recordings and Slide Decks are available on the </a:t>
            </a:r>
            <a:r>
              <a:rPr lang="en-US" sz="1300" u="sng">
                <a:solidFill>
                  <a:srgbClr val="1155CC"/>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NDE Fine Arts Education Website</a:t>
            </a:r>
            <a:endParaRPr sz="1300">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Smithsonian American Art Museum</a:t>
            </a:r>
            <a:r>
              <a:rPr lang="en-US">
                <a:solidFill>
                  <a:srgbClr val="434343"/>
                </a:solidFill>
                <a:latin typeface="Century Gothic"/>
                <a:ea typeface="Century Gothic"/>
                <a:cs typeface="Century Gothic"/>
                <a:sym typeface="Century Gothic"/>
              </a:rPr>
              <a:t>, presenter</a:t>
            </a:r>
            <a:endParaRPr>
              <a:solidFill>
                <a:srgbClr val="434343"/>
              </a:solidFill>
              <a:latin typeface="Century Gothic"/>
              <a:ea typeface="Century Gothic"/>
              <a:cs typeface="Century Gothic"/>
              <a:sym typeface="Century Gothic"/>
            </a:endParaRPr>
          </a:p>
          <a:p>
            <a:pPr marL="914400" lvl="1" indent="-304800" algn="l" rtl="0">
              <a:spcBef>
                <a:spcPts val="0"/>
              </a:spcBef>
              <a:spcAft>
                <a:spcPts val="0"/>
              </a:spcAft>
              <a:buClr>
                <a:srgbClr val="434343"/>
              </a:buClr>
              <a:buSzPts val="1200"/>
              <a:buFont typeface="Century Gothic"/>
              <a:buChar char="○"/>
            </a:pPr>
            <a:r>
              <a:rPr lang="en-US" u="sng">
                <a:solidFill>
                  <a:srgbClr val="1155CC"/>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Nebraska Art Teachers Association</a:t>
            </a:r>
            <a:r>
              <a:rPr lang="en-US">
                <a:solidFill>
                  <a:srgbClr val="434343"/>
                </a:solidFill>
                <a:latin typeface="Century Gothic"/>
                <a:ea typeface="Century Gothic"/>
                <a:cs typeface="Century Gothic"/>
                <a:sym typeface="Century Gothic"/>
              </a:rPr>
              <a:t>, co-sponsor	</a:t>
            </a:r>
            <a:endParaRPr>
              <a:solidFill>
                <a:srgbClr val="434343"/>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a:p>
            <a:pPr marL="0" lvl="0" indent="0" algn="l" rtl="0">
              <a:spcBef>
                <a:spcPts val="0"/>
              </a:spcBef>
              <a:spcAft>
                <a:spcPts val="0"/>
              </a:spcAft>
              <a:buNone/>
            </a:pPr>
            <a:r>
              <a:rPr lang="en-US" sz="1500" b="1">
                <a:solidFill>
                  <a:srgbClr val="434343"/>
                </a:solidFill>
                <a:latin typeface="Century Gothic"/>
                <a:ea typeface="Century Gothic"/>
                <a:cs typeface="Century Gothic"/>
                <a:sym typeface="Century Gothic"/>
              </a:rPr>
              <a:t>Arts Education Data Project</a:t>
            </a:r>
            <a:endParaRPr sz="1500" b="1">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1100">
                <a:solidFill>
                  <a:srgbClr val="434343"/>
                </a:solidFill>
                <a:latin typeface="Century Gothic"/>
                <a:ea typeface="Century Gothic"/>
                <a:cs typeface="Century Gothic"/>
                <a:sym typeface="Century Gothic"/>
              </a:rPr>
              <a:t>In addition, Nebraska is also preparing for entry into the Arts Education Data Project (AEDP)  through an opportunity and partnership with the Nebraska Arts Council.</a:t>
            </a: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1100">
                <a:solidFill>
                  <a:srgbClr val="434343"/>
                </a:solidFill>
                <a:latin typeface="Century Gothic"/>
                <a:ea typeface="Century Gothic"/>
                <a:cs typeface="Century Gothic"/>
                <a:sym typeface="Century Gothic"/>
              </a:rPr>
              <a:t>The AEDP is a national project that takes publicly reported arts education enrollment, access, and participation data, standardizes it, and provides the information in interactive, publicly available, data visualization dashboards. The project will allow us, as decision makers, to make better data-informed decisions regarding arts education in Nebraska. </a:t>
            </a: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1100">
                <a:solidFill>
                  <a:srgbClr val="434343"/>
                </a:solidFill>
                <a:latin typeface="Century Gothic"/>
                <a:ea typeface="Century Gothic"/>
                <a:cs typeface="Century Gothic"/>
                <a:sym typeface="Century Gothic"/>
              </a:rPr>
              <a:t>You can look at other state's arts education data at artseddata.org. </a:t>
            </a: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1100">
                <a:solidFill>
                  <a:srgbClr val="434343"/>
                </a:solidFill>
                <a:latin typeface="Century Gothic"/>
                <a:ea typeface="Century Gothic"/>
                <a:cs typeface="Century Gothic"/>
                <a:sym typeface="Century Gothic"/>
              </a:rPr>
              <a:t>The project currently has over 30 states participating and can be accessed at artseddata.org. A national report from 2019 is also available. In 2019, only 19 states were involved in the project. Click on the map of participating states to go into each states data dashboard.   </a:t>
            </a: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sz="1100">
              <a:solidFill>
                <a:srgbClr val="434343"/>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US" sz="1100">
                <a:solidFill>
                  <a:srgbClr val="434343"/>
                </a:solidFill>
                <a:latin typeface="Century Gothic"/>
                <a:ea typeface="Century Gothic"/>
                <a:cs typeface="Century Gothic"/>
                <a:sym typeface="Century Gothic"/>
              </a:rPr>
              <a:t>You can learn more about the Arts Ed Data Project at artseddata.org. </a:t>
            </a:r>
            <a:endParaRPr sz="1100">
              <a:solidFill>
                <a:srgbClr val="434343"/>
              </a:solidFill>
              <a:latin typeface="Century Gothic"/>
              <a:ea typeface="Century Gothic"/>
              <a:cs typeface="Century Gothic"/>
              <a:sym typeface="Century Gothic"/>
            </a:endParaRPr>
          </a:p>
          <a:p>
            <a:pPr marL="0" lvl="0" indent="0" algn="l" rtl="0">
              <a:spcBef>
                <a:spcPts val="0"/>
              </a:spcBef>
              <a:spcAft>
                <a:spcPts val="0"/>
              </a:spcAft>
              <a:buNone/>
            </a:pPr>
            <a:r>
              <a:rPr lang="en-US" sz="1500" b="1">
                <a:solidFill>
                  <a:srgbClr val="434343"/>
                </a:solidFill>
                <a:latin typeface="Century Gothic"/>
                <a:ea typeface="Century Gothic"/>
                <a:cs typeface="Century Gothic"/>
                <a:sym typeface="Century Gothic"/>
              </a:rPr>
              <a:t>Other Resources available from NDE Fine Arts.</a:t>
            </a:r>
            <a:endParaRPr sz="1500" b="1">
              <a:solidFill>
                <a:srgbClr val="434343"/>
              </a:solidFill>
              <a:latin typeface="Century Gothic"/>
              <a:ea typeface="Century Gothic"/>
              <a:cs typeface="Century Gothic"/>
              <a:sym typeface="Century Gothic"/>
            </a:endParaRPr>
          </a:p>
          <a:p>
            <a:pPr marL="457200" lvl="0" indent="0" algn="l" rtl="0">
              <a:spcBef>
                <a:spcPts val="0"/>
              </a:spcBef>
              <a:spcAft>
                <a:spcPts val="0"/>
              </a:spcAft>
              <a:buNone/>
            </a:pPr>
            <a:r>
              <a:rPr lang="en-US">
                <a:solidFill>
                  <a:srgbClr val="434343"/>
                </a:solidFill>
                <a:latin typeface="Century Gothic"/>
                <a:ea typeface="Century Gothic"/>
                <a:cs typeface="Century Gothic"/>
                <a:sym typeface="Century Gothic"/>
              </a:rPr>
              <a:t>Visit education.ne.gov/finearts/ to learn more.</a:t>
            </a:r>
            <a:endParaRPr>
              <a:solidFill>
                <a:srgbClr val="434343"/>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434343"/>
              </a:solidFill>
              <a:latin typeface="Century Gothic"/>
              <a:ea typeface="Century Gothic"/>
              <a:cs typeface="Century Gothic"/>
              <a:sym typeface="Century Gothic"/>
            </a:endParaRPr>
          </a:p>
        </p:txBody>
      </p:sp>
      <p:sp>
        <p:nvSpPr>
          <p:cNvPr id="387" name="Google Shape;387;g260332b57b2_0_30: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e4f9118f9_0_11: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5e4f9118f9_0_11: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endParaRPr/>
          </a:p>
        </p:txBody>
      </p:sp>
      <p:sp>
        <p:nvSpPr>
          <p:cNvPr id="404" name="Google Shape;404;g25e4f9118f9_0_11: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5e4f9118f9_1_6: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5e4f9118f9_1_6: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The four essential elements of the NeMTSS Framework are infrastructure and shared leadership, layered continuum of supports, data-based decision making, and communication and collaboration.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Visit https://nemtss.unl.edu/about/ to learn more about these elements and how they comprise the NeMTSS Framework.  </a:t>
            </a:r>
            <a:endParaRPr>
              <a:latin typeface="Arial"/>
              <a:ea typeface="Arial"/>
              <a:cs typeface="Arial"/>
              <a:sym typeface="Arial"/>
            </a:endParaRPr>
          </a:p>
          <a:p>
            <a:pPr marL="0" lvl="0" indent="0" algn="l" rtl="0">
              <a:spcBef>
                <a:spcPts val="360"/>
              </a:spcBef>
              <a:spcAft>
                <a:spcPts val="0"/>
              </a:spcAft>
              <a:buNone/>
            </a:pPr>
            <a:endParaRPr/>
          </a:p>
        </p:txBody>
      </p:sp>
      <p:sp>
        <p:nvSpPr>
          <p:cNvPr id="86" name="Google Shape;86;g25e4f9118f9_1_6: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ed70ea1eb_1_0: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7ed70ea1eb_1_0: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Erika</a:t>
            </a:r>
            <a:endParaRPr>
              <a:latin typeface="Arial"/>
              <a:ea typeface="Arial"/>
              <a:cs typeface="Arial"/>
              <a:sym typeface="Arial"/>
            </a:endParaRPr>
          </a:p>
        </p:txBody>
      </p:sp>
      <p:sp>
        <p:nvSpPr>
          <p:cNvPr id="95" name="Google Shape;95;g27ed70ea1eb_1_0: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ed70ea1eb_1_8: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ed70ea1eb_1_8: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dirty="0">
                <a:latin typeface="Arial"/>
                <a:ea typeface="Arial"/>
                <a:cs typeface="Arial"/>
                <a:sym typeface="Arial"/>
              </a:rPr>
              <a:t>Cody -</a:t>
            </a:r>
            <a:endParaRPr dirty="0">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Look at the following individuals. What is your first impression? What do you think about each person?</a:t>
            </a:r>
            <a:endParaRPr dirty="0">
              <a:latin typeface="Arial"/>
              <a:ea typeface="Arial"/>
              <a:cs typeface="Arial"/>
              <a:sym typeface="Arial"/>
            </a:endParaRPr>
          </a:p>
        </p:txBody>
      </p:sp>
      <p:sp>
        <p:nvSpPr>
          <p:cNvPr id="106" name="Google Shape;106;g27ed70ea1eb_1_8: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aec45ca2f_0_14: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4aec45ca2f_0_14: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Cody</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Now, you can see these individuals careers? Were your assumptions correct? How did they differ?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As adults, we tend to focus on positive attributes when making a first impression. Search Institute has found that too often youth feel that the first impression formed is a negative one.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It’s important to realize that while one may identify with their chosen career that as individuals there are many layers to identity. </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b="1">
                <a:latin typeface="Arial"/>
                <a:ea typeface="Arial"/>
                <a:cs typeface="Arial"/>
                <a:sym typeface="Arial"/>
              </a:rPr>
              <a:t>As an asset builder, our task is to consistently challenge our thinking and view youth as resources, not as problems. Youth have positive attributes and can be celebrated and supported. Through building assets, we contribute to their ability to thrive. </a:t>
            </a:r>
            <a:endParaRPr b="1">
              <a:latin typeface="Arial"/>
              <a:ea typeface="Arial"/>
              <a:cs typeface="Arial"/>
              <a:sym typeface="Arial"/>
            </a:endParaRPr>
          </a:p>
        </p:txBody>
      </p:sp>
      <p:sp>
        <p:nvSpPr>
          <p:cNvPr id="124" name="Google Shape;124;g24aec45ca2f_0_14: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ed70ea1eb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7ed70ea1eb_0_1:notes"/>
          <p:cNvSpPr txBox="1">
            <a:spLocks noGrp="1"/>
          </p:cNvSpPr>
          <p:nvPr>
            <p:ph type="body" idx="1"/>
          </p:nvPr>
        </p:nvSpPr>
        <p:spPr>
          <a:xfrm>
            <a:off x="934720" y="4415790"/>
            <a:ext cx="5141100" cy="4183500"/>
          </a:xfrm>
          <a:prstGeom prst="rect">
            <a:avLst/>
          </a:prstGeom>
        </p:spPr>
        <p:txBody>
          <a:bodyPr spcFirstLastPara="1" wrap="square" lIns="93125" tIns="46550" rIns="93125" bIns="46550" anchor="t" anchorCtr="0">
            <a:noAutofit/>
          </a:bodyPr>
          <a:lstStyle/>
          <a:p>
            <a:pPr marL="0" lvl="0" indent="0" algn="l" rtl="0">
              <a:spcBef>
                <a:spcPts val="360"/>
              </a:spcBef>
              <a:spcAft>
                <a:spcPts val="0"/>
              </a:spcAft>
              <a:buNone/>
            </a:pPr>
            <a:r>
              <a:rPr lang="en-US">
                <a:latin typeface="Arial"/>
                <a:ea typeface="Arial"/>
                <a:cs typeface="Arial"/>
                <a:sym typeface="Arial"/>
              </a:rPr>
              <a:t>Erika (slides 1-6 = 5 minutes)</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(Read objectives). As you can see on the agenda, we will work through 6 sections. Let’s begin!</a:t>
            </a:r>
            <a:endParaRPr>
              <a:latin typeface="Arial"/>
              <a:ea typeface="Arial"/>
              <a:cs typeface="Arial"/>
              <a:sym typeface="Arial"/>
            </a:endParaRPr>
          </a:p>
        </p:txBody>
      </p:sp>
      <p:sp>
        <p:nvSpPr>
          <p:cNvPr id="179" name="Google Shape;179;g27ed70ea1eb_0_1:notes"/>
          <p:cNvSpPr txBox="1">
            <a:spLocks noGrp="1"/>
          </p:cNvSpPr>
          <p:nvPr>
            <p:ph type="sldNum" idx="12"/>
          </p:nvPr>
        </p:nvSpPr>
        <p:spPr>
          <a:xfrm>
            <a:off x="3972560" y="8831580"/>
            <a:ext cx="3037800" cy="464700"/>
          </a:xfrm>
          <a:prstGeom prst="rect">
            <a:avLst/>
          </a:prstGeom>
        </p:spPr>
        <p:txBody>
          <a:bodyPr spcFirstLastPara="1" wrap="square" lIns="93125" tIns="46550" rIns="93125" bIns="46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633cc444f3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2633cc444f3_0_0:notes"/>
          <p:cNvSpPr txBox="1">
            <a:spLocks noGrp="1"/>
          </p:cNvSpPr>
          <p:nvPr>
            <p:ph type="body" idx="1"/>
          </p:nvPr>
        </p:nvSpPr>
        <p:spPr>
          <a:xfrm>
            <a:off x="934720" y="4415790"/>
            <a:ext cx="5141100" cy="4183500"/>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r>
              <a:rPr lang="en-US">
                <a:latin typeface="Arial"/>
                <a:ea typeface="Arial"/>
                <a:cs typeface="Arial"/>
                <a:sym typeface="Arial"/>
              </a:rPr>
              <a:t>Erika  p 19-20 #9</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Much of asset building occurs within the context of individual relationships.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All young people need assets </a:t>
            </a:r>
            <a:endParaRPr>
              <a:latin typeface="Arial"/>
              <a:ea typeface="Arial"/>
              <a:cs typeface="Arial"/>
              <a:sym typeface="Arial"/>
            </a:endParaRPr>
          </a:p>
          <a:p>
            <a:pPr marL="914400" lvl="0" indent="-317500" algn="l" rtl="0">
              <a:spcBef>
                <a:spcPts val="0"/>
              </a:spcBef>
              <a:spcAft>
                <a:spcPts val="0"/>
              </a:spcAft>
              <a:buSzPts val="1400"/>
              <a:buChar char="●"/>
            </a:pPr>
            <a:r>
              <a:rPr lang="en-US">
                <a:latin typeface="Arial"/>
                <a:ea typeface="Arial"/>
                <a:cs typeface="Arial"/>
                <a:sym typeface="Arial"/>
              </a:rPr>
              <a:t>Urie Bronfenbrenner (YURE-ee BRAHN-fen-bren-ner) has looked extensively at- young people who persevere and grow up healthy in spite of significant stress and difficulty. He has noted that such resilient youth have at least 1 adult who cares deeply for them. He describes this caring as “irrational love” and adds that youth who have many such adults in their lives are luckier still.</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Everyone can build assets </a:t>
            </a:r>
            <a:endParaRPr>
              <a:latin typeface="Arial"/>
              <a:ea typeface="Arial"/>
              <a:cs typeface="Arial"/>
              <a:sym typeface="Arial"/>
            </a:endParaRPr>
          </a:p>
          <a:p>
            <a:pPr marL="914400" lvl="0" indent="-317500" algn="l" rtl="0">
              <a:spcBef>
                <a:spcPts val="0"/>
              </a:spcBef>
              <a:spcAft>
                <a:spcPts val="0"/>
              </a:spcAft>
              <a:buSzPts val="1400"/>
              <a:buChar char="●"/>
            </a:pPr>
            <a:r>
              <a:rPr lang="en-US">
                <a:latin typeface="Arial"/>
                <a:ea typeface="Arial"/>
                <a:cs typeface="Arial"/>
                <a:sym typeface="Arial"/>
              </a:rPr>
              <a:t>There is much research on adolescent development that points to the impact of positive peer influence on healthy growth and development. Young people have great potential for asset building through caring friendships with their peers. </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Relationships are key. It’s about people more than programs, which is why Search does not promote programs; rather tools &amp; resources</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Asset building is an ongoing process.</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Consistent messages are crucial.</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Repetition is important.</a:t>
            </a:r>
            <a:endParaRPr>
              <a:latin typeface="Arial"/>
              <a:ea typeface="Arial"/>
              <a:cs typeface="Arial"/>
              <a:sym typeface="Arial"/>
            </a:endParaRPr>
          </a:p>
          <a:p>
            <a:pPr marL="457200" lvl="0" indent="-317500" algn="l" rtl="0">
              <a:spcBef>
                <a:spcPts val="0"/>
              </a:spcBef>
              <a:spcAft>
                <a:spcPts val="0"/>
              </a:spcAft>
              <a:buSzPts val="1400"/>
              <a:buAutoNum type="arabicPeriod"/>
            </a:pPr>
            <a:r>
              <a:rPr lang="en-US">
                <a:latin typeface="Arial"/>
                <a:ea typeface="Arial"/>
                <a:cs typeface="Arial"/>
                <a:sym typeface="Arial"/>
              </a:rPr>
              <a:t>Start Early…</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One finishing thought from another study: </a:t>
            </a:r>
            <a:endParaRPr>
              <a:latin typeface="Arial"/>
              <a:ea typeface="Arial"/>
              <a:cs typeface="Arial"/>
              <a:sym typeface="Arial"/>
            </a:endParaRPr>
          </a:p>
          <a:p>
            <a:pPr marL="914400" lvl="0" indent="-317500" algn="l" rtl="0">
              <a:spcBef>
                <a:spcPts val="0"/>
              </a:spcBef>
              <a:spcAft>
                <a:spcPts val="0"/>
              </a:spcAft>
              <a:buSzPts val="1400"/>
              <a:buChar char="●"/>
            </a:pPr>
            <a:r>
              <a:rPr lang="en-US">
                <a:latin typeface="Arial"/>
                <a:ea typeface="Arial"/>
                <a:cs typeface="Arial"/>
                <a:sym typeface="Arial"/>
              </a:rPr>
              <a:t>Milbrey W. McLaughlin, Merita A. Irby &amp; Juliet Langman have researched the places in urban settings where youth find sustenance and support, and describe such places in their book. They point to the important role of individuals within such places and call them wizards. They can have almost magical powers in kids’ lives due primarily to their capacity to care and communicate that caring to young people whom they meet. </a:t>
            </a:r>
            <a:endParaRPr>
              <a:latin typeface="Arial"/>
              <a:ea typeface="Arial"/>
              <a:cs typeface="Arial"/>
              <a:sym typeface="Arial"/>
            </a:endParaRPr>
          </a:p>
          <a:p>
            <a:pPr marL="0" lvl="0" indent="0" algn="l" rtl="0">
              <a:spcBef>
                <a:spcPts val="0"/>
              </a:spcBef>
              <a:spcAft>
                <a:spcPts val="0"/>
              </a:spcAft>
              <a:buNone/>
            </a:pPr>
            <a:endParaRPr/>
          </a:p>
        </p:txBody>
      </p:sp>
      <p:sp>
        <p:nvSpPr>
          <p:cNvPr id="146" name="Google Shape;146;g2633cc444f3_0_0:notes"/>
          <p:cNvSpPr txBox="1">
            <a:spLocks noGrp="1"/>
          </p:cNvSpPr>
          <p:nvPr>
            <p:ph type="sldNum" idx="12"/>
          </p:nvPr>
        </p:nvSpPr>
        <p:spPr>
          <a:xfrm>
            <a:off x="3972560" y="8831580"/>
            <a:ext cx="3037800" cy="464700"/>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0"/>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0" i="0" u="none" strike="noStrike" cap="none">
                <a:solidFill>
                  <a:schemeClr val="dk1"/>
                </a:solidFill>
                <a:latin typeface="Arial"/>
                <a:ea typeface="Arial"/>
                <a:cs typeface="Arial"/>
                <a:sym typeface="Arial"/>
              </a:defRPr>
            </a:lvl1pPr>
            <a:lvl2pPr marL="0" lvl="1" indent="0" algn="l">
              <a:spcBef>
                <a:spcPts val="0"/>
              </a:spcBef>
              <a:spcAft>
                <a:spcPts val="0"/>
              </a:spcAft>
              <a:buNone/>
              <a:defRPr sz="1000" b="0" i="0" u="none" strike="noStrike" cap="none">
                <a:solidFill>
                  <a:schemeClr val="dk1"/>
                </a:solidFill>
                <a:latin typeface="Arial"/>
                <a:ea typeface="Arial"/>
                <a:cs typeface="Arial"/>
                <a:sym typeface="Arial"/>
              </a:defRPr>
            </a:lvl2pPr>
            <a:lvl3pPr marL="0" lvl="2" indent="0" algn="l">
              <a:spcBef>
                <a:spcPts val="0"/>
              </a:spcBef>
              <a:spcAft>
                <a:spcPts val="0"/>
              </a:spcAft>
              <a:buNone/>
              <a:defRPr sz="1000" b="0" i="0" u="none" strike="noStrike" cap="none">
                <a:solidFill>
                  <a:schemeClr val="dk1"/>
                </a:solidFill>
                <a:latin typeface="Arial"/>
                <a:ea typeface="Arial"/>
                <a:cs typeface="Arial"/>
                <a:sym typeface="Arial"/>
              </a:defRPr>
            </a:lvl3pPr>
            <a:lvl4pPr marL="0" lvl="3" indent="0" algn="l">
              <a:spcBef>
                <a:spcPts val="0"/>
              </a:spcBef>
              <a:spcAft>
                <a:spcPts val="0"/>
              </a:spcAft>
              <a:buNone/>
              <a:defRPr sz="1000" b="0" i="0" u="none" strike="noStrike" cap="none">
                <a:solidFill>
                  <a:schemeClr val="dk1"/>
                </a:solidFill>
                <a:latin typeface="Arial"/>
                <a:ea typeface="Arial"/>
                <a:cs typeface="Arial"/>
                <a:sym typeface="Arial"/>
              </a:defRPr>
            </a:lvl4pPr>
            <a:lvl5pPr marL="0" lvl="4" indent="0" algn="l">
              <a:spcBef>
                <a:spcPts val="0"/>
              </a:spcBef>
              <a:spcAft>
                <a:spcPts val="0"/>
              </a:spcAft>
              <a:buNone/>
              <a:defRPr sz="1000" b="0" i="0" u="none" strike="noStrike" cap="none">
                <a:solidFill>
                  <a:schemeClr val="dk1"/>
                </a:solidFill>
                <a:latin typeface="Arial"/>
                <a:ea typeface="Arial"/>
                <a:cs typeface="Arial"/>
                <a:sym typeface="Arial"/>
              </a:defRPr>
            </a:lvl5pPr>
            <a:lvl6pPr marL="0" lvl="5" indent="0" algn="l">
              <a:spcBef>
                <a:spcPts val="0"/>
              </a:spcBef>
              <a:spcAft>
                <a:spcPts val="0"/>
              </a:spcAft>
              <a:buNone/>
              <a:defRPr sz="1000" b="0" i="0" u="none" strike="noStrike" cap="none">
                <a:solidFill>
                  <a:schemeClr val="dk1"/>
                </a:solidFill>
                <a:latin typeface="Arial"/>
                <a:ea typeface="Arial"/>
                <a:cs typeface="Arial"/>
                <a:sym typeface="Arial"/>
              </a:defRPr>
            </a:lvl6pPr>
            <a:lvl7pPr marL="0" lvl="6" indent="0" algn="l">
              <a:spcBef>
                <a:spcPts val="0"/>
              </a:spcBef>
              <a:spcAft>
                <a:spcPts val="0"/>
              </a:spcAft>
              <a:buNone/>
              <a:defRPr sz="1000" b="0" i="0" u="none" strike="noStrike" cap="none">
                <a:solidFill>
                  <a:schemeClr val="dk1"/>
                </a:solidFill>
                <a:latin typeface="Arial"/>
                <a:ea typeface="Arial"/>
                <a:cs typeface="Arial"/>
                <a:sym typeface="Arial"/>
              </a:defRPr>
            </a:lvl7pPr>
            <a:lvl8pPr marL="0" lvl="7" indent="0" algn="l">
              <a:spcBef>
                <a:spcPts val="0"/>
              </a:spcBef>
              <a:spcAft>
                <a:spcPts val="0"/>
              </a:spcAft>
              <a:buNone/>
              <a:defRPr sz="1000" b="0" i="0" u="none" strike="noStrike" cap="none">
                <a:solidFill>
                  <a:schemeClr val="dk1"/>
                </a:solidFill>
                <a:latin typeface="Arial"/>
                <a:ea typeface="Arial"/>
                <a:cs typeface="Arial"/>
                <a:sym typeface="Arial"/>
              </a:defRPr>
            </a:lvl8pPr>
            <a:lvl9pPr marL="0" lvl="8" indent="0" algn="l">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21"/>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0" i="0" u="none" strike="noStrike" cap="none">
                <a:solidFill>
                  <a:schemeClr val="dk1"/>
                </a:solidFill>
                <a:latin typeface="Arial"/>
                <a:ea typeface="Arial"/>
                <a:cs typeface="Arial"/>
                <a:sym typeface="Arial"/>
              </a:defRPr>
            </a:lvl1pPr>
            <a:lvl2pPr marL="0" lvl="1" indent="0" algn="l">
              <a:spcBef>
                <a:spcPts val="0"/>
              </a:spcBef>
              <a:spcAft>
                <a:spcPts val="0"/>
              </a:spcAft>
              <a:buNone/>
              <a:defRPr sz="1000" b="0" i="0" u="none" strike="noStrike" cap="none">
                <a:solidFill>
                  <a:schemeClr val="dk1"/>
                </a:solidFill>
                <a:latin typeface="Arial"/>
                <a:ea typeface="Arial"/>
                <a:cs typeface="Arial"/>
                <a:sym typeface="Arial"/>
              </a:defRPr>
            </a:lvl2pPr>
            <a:lvl3pPr marL="0" lvl="2" indent="0" algn="l">
              <a:spcBef>
                <a:spcPts val="0"/>
              </a:spcBef>
              <a:spcAft>
                <a:spcPts val="0"/>
              </a:spcAft>
              <a:buNone/>
              <a:defRPr sz="1000" b="0" i="0" u="none" strike="noStrike" cap="none">
                <a:solidFill>
                  <a:schemeClr val="dk1"/>
                </a:solidFill>
                <a:latin typeface="Arial"/>
                <a:ea typeface="Arial"/>
                <a:cs typeface="Arial"/>
                <a:sym typeface="Arial"/>
              </a:defRPr>
            </a:lvl3pPr>
            <a:lvl4pPr marL="0" lvl="3" indent="0" algn="l">
              <a:spcBef>
                <a:spcPts val="0"/>
              </a:spcBef>
              <a:spcAft>
                <a:spcPts val="0"/>
              </a:spcAft>
              <a:buNone/>
              <a:defRPr sz="1000" b="0" i="0" u="none" strike="noStrike" cap="none">
                <a:solidFill>
                  <a:schemeClr val="dk1"/>
                </a:solidFill>
                <a:latin typeface="Arial"/>
                <a:ea typeface="Arial"/>
                <a:cs typeface="Arial"/>
                <a:sym typeface="Arial"/>
              </a:defRPr>
            </a:lvl4pPr>
            <a:lvl5pPr marL="0" lvl="4" indent="0" algn="l">
              <a:spcBef>
                <a:spcPts val="0"/>
              </a:spcBef>
              <a:spcAft>
                <a:spcPts val="0"/>
              </a:spcAft>
              <a:buNone/>
              <a:defRPr sz="1000" b="0" i="0" u="none" strike="noStrike" cap="none">
                <a:solidFill>
                  <a:schemeClr val="dk1"/>
                </a:solidFill>
                <a:latin typeface="Arial"/>
                <a:ea typeface="Arial"/>
                <a:cs typeface="Arial"/>
                <a:sym typeface="Arial"/>
              </a:defRPr>
            </a:lvl5pPr>
            <a:lvl6pPr marL="0" lvl="5" indent="0" algn="l">
              <a:spcBef>
                <a:spcPts val="0"/>
              </a:spcBef>
              <a:spcAft>
                <a:spcPts val="0"/>
              </a:spcAft>
              <a:buNone/>
              <a:defRPr sz="1000" b="0" i="0" u="none" strike="noStrike" cap="none">
                <a:solidFill>
                  <a:schemeClr val="dk1"/>
                </a:solidFill>
                <a:latin typeface="Arial"/>
                <a:ea typeface="Arial"/>
                <a:cs typeface="Arial"/>
                <a:sym typeface="Arial"/>
              </a:defRPr>
            </a:lvl6pPr>
            <a:lvl7pPr marL="0" lvl="6" indent="0" algn="l">
              <a:spcBef>
                <a:spcPts val="0"/>
              </a:spcBef>
              <a:spcAft>
                <a:spcPts val="0"/>
              </a:spcAft>
              <a:buNone/>
              <a:defRPr sz="1000" b="0" i="0" u="none" strike="noStrike" cap="none">
                <a:solidFill>
                  <a:schemeClr val="dk1"/>
                </a:solidFill>
                <a:latin typeface="Arial"/>
                <a:ea typeface="Arial"/>
                <a:cs typeface="Arial"/>
                <a:sym typeface="Arial"/>
              </a:defRPr>
            </a:lvl7pPr>
            <a:lvl8pPr marL="0" lvl="7" indent="0" algn="l">
              <a:spcBef>
                <a:spcPts val="0"/>
              </a:spcBef>
              <a:spcAft>
                <a:spcPts val="0"/>
              </a:spcAft>
              <a:buNone/>
              <a:defRPr sz="1000" b="0" i="0" u="none" strike="noStrike" cap="none">
                <a:solidFill>
                  <a:schemeClr val="dk1"/>
                </a:solidFill>
                <a:latin typeface="Arial"/>
                <a:ea typeface="Arial"/>
                <a:cs typeface="Arial"/>
                <a:sym typeface="Arial"/>
              </a:defRPr>
            </a:lvl8pPr>
            <a:lvl9pPr marL="0" lvl="8" indent="0" algn="l">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628650" y="208929"/>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0" i="0" u="none" strike="noStrike" cap="none">
                <a:solidFill>
                  <a:schemeClr val="dk1"/>
                </a:solidFill>
                <a:latin typeface="Arial"/>
                <a:ea typeface="Arial"/>
                <a:cs typeface="Arial"/>
                <a:sym typeface="Arial"/>
              </a:defRPr>
            </a:lvl1pPr>
            <a:lvl2pPr marL="0" lvl="1" indent="0" algn="l">
              <a:spcBef>
                <a:spcPts val="0"/>
              </a:spcBef>
              <a:spcAft>
                <a:spcPts val="0"/>
              </a:spcAft>
              <a:buNone/>
              <a:defRPr sz="1000" b="0" i="0" u="none" strike="noStrike" cap="none">
                <a:solidFill>
                  <a:schemeClr val="dk1"/>
                </a:solidFill>
                <a:latin typeface="Arial"/>
                <a:ea typeface="Arial"/>
                <a:cs typeface="Arial"/>
                <a:sym typeface="Arial"/>
              </a:defRPr>
            </a:lvl2pPr>
            <a:lvl3pPr marL="0" lvl="2" indent="0" algn="l">
              <a:spcBef>
                <a:spcPts val="0"/>
              </a:spcBef>
              <a:spcAft>
                <a:spcPts val="0"/>
              </a:spcAft>
              <a:buNone/>
              <a:defRPr sz="1000" b="0" i="0" u="none" strike="noStrike" cap="none">
                <a:solidFill>
                  <a:schemeClr val="dk1"/>
                </a:solidFill>
                <a:latin typeface="Arial"/>
                <a:ea typeface="Arial"/>
                <a:cs typeface="Arial"/>
                <a:sym typeface="Arial"/>
              </a:defRPr>
            </a:lvl3pPr>
            <a:lvl4pPr marL="0" lvl="3" indent="0" algn="l">
              <a:spcBef>
                <a:spcPts val="0"/>
              </a:spcBef>
              <a:spcAft>
                <a:spcPts val="0"/>
              </a:spcAft>
              <a:buNone/>
              <a:defRPr sz="1000" b="0" i="0" u="none" strike="noStrike" cap="none">
                <a:solidFill>
                  <a:schemeClr val="dk1"/>
                </a:solidFill>
                <a:latin typeface="Arial"/>
                <a:ea typeface="Arial"/>
                <a:cs typeface="Arial"/>
                <a:sym typeface="Arial"/>
              </a:defRPr>
            </a:lvl4pPr>
            <a:lvl5pPr marL="0" lvl="4" indent="0" algn="l">
              <a:spcBef>
                <a:spcPts val="0"/>
              </a:spcBef>
              <a:spcAft>
                <a:spcPts val="0"/>
              </a:spcAft>
              <a:buNone/>
              <a:defRPr sz="1000" b="0" i="0" u="none" strike="noStrike" cap="none">
                <a:solidFill>
                  <a:schemeClr val="dk1"/>
                </a:solidFill>
                <a:latin typeface="Arial"/>
                <a:ea typeface="Arial"/>
                <a:cs typeface="Arial"/>
                <a:sym typeface="Arial"/>
              </a:defRPr>
            </a:lvl5pPr>
            <a:lvl6pPr marL="0" lvl="5" indent="0" algn="l">
              <a:spcBef>
                <a:spcPts val="0"/>
              </a:spcBef>
              <a:spcAft>
                <a:spcPts val="0"/>
              </a:spcAft>
              <a:buNone/>
              <a:defRPr sz="1000" b="0" i="0" u="none" strike="noStrike" cap="none">
                <a:solidFill>
                  <a:schemeClr val="dk1"/>
                </a:solidFill>
                <a:latin typeface="Arial"/>
                <a:ea typeface="Arial"/>
                <a:cs typeface="Arial"/>
                <a:sym typeface="Arial"/>
              </a:defRPr>
            </a:lvl6pPr>
            <a:lvl7pPr marL="0" lvl="6" indent="0" algn="l">
              <a:spcBef>
                <a:spcPts val="0"/>
              </a:spcBef>
              <a:spcAft>
                <a:spcPts val="0"/>
              </a:spcAft>
              <a:buNone/>
              <a:defRPr sz="1000" b="0" i="0" u="none" strike="noStrike" cap="none">
                <a:solidFill>
                  <a:schemeClr val="dk1"/>
                </a:solidFill>
                <a:latin typeface="Arial"/>
                <a:ea typeface="Arial"/>
                <a:cs typeface="Arial"/>
                <a:sym typeface="Arial"/>
              </a:defRPr>
            </a:lvl7pPr>
            <a:lvl8pPr marL="0" lvl="7" indent="0" algn="l">
              <a:spcBef>
                <a:spcPts val="0"/>
              </a:spcBef>
              <a:spcAft>
                <a:spcPts val="0"/>
              </a:spcAft>
              <a:buNone/>
              <a:defRPr sz="1000" b="0" i="0" u="none" strike="noStrike" cap="none">
                <a:solidFill>
                  <a:schemeClr val="dk1"/>
                </a:solidFill>
                <a:latin typeface="Arial"/>
                <a:ea typeface="Arial"/>
                <a:cs typeface="Arial"/>
                <a:sym typeface="Arial"/>
              </a:defRPr>
            </a:lvl8pPr>
            <a:lvl9pPr marL="0" lvl="8" indent="0" algn="l">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628650" y="18255"/>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3"/>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24"/>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628650" y="168275"/>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5"/>
          <p:cNvSpPr txBox="1">
            <a:spLocks noGrp="1"/>
          </p:cNvSpPr>
          <p:nvPr>
            <p:ph type="body" idx="2"/>
          </p:nvPr>
        </p:nvSpPr>
        <p:spPr>
          <a:xfrm>
            <a:off x="464820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a:solidFill>
                  <a:schemeClr val="dk1"/>
                </a:solidFill>
                <a:latin typeface="Arial"/>
                <a:ea typeface="Arial"/>
                <a:cs typeface="Arial"/>
                <a:sym typeface="Arial"/>
              </a:defRPr>
            </a:lvl1pPr>
            <a:lvl2pPr marL="0" lvl="1" indent="0" algn="l">
              <a:spcBef>
                <a:spcPts val="0"/>
              </a:spcBef>
              <a:spcAft>
                <a:spcPts val="0"/>
              </a:spcAft>
              <a:buNone/>
              <a:defRPr sz="1000">
                <a:solidFill>
                  <a:schemeClr val="dk1"/>
                </a:solidFill>
                <a:latin typeface="Arial"/>
                <a:ea typeface="Arial"/>
                <a:cs typeface="Arial"/>
                <a:sym typeface="Arial"/>
              </a:defRPr>
            </a:lvl2pPr>
            <a:lvl3pPr marL="0" lvl="2" indent="0" algn="l">
              <a:spcBef>
                <a:spcPts val="0"/>
              </a:spcBef>
              <a:spcAft>
                <a:spcPts val="0"/>
              </a:spcAft>
              <a:buNone/>
              <a:defRPr sz="1000">
                <a:solidFill>
                  <a:schemeClr val="dk1"/>
                </a:solidFill>
                <a:latin typeface="Arial"/>
                <a:ea typeface="Arial"/>
                <a:cs typeface="Arial"/>
                <a:sym typeface="Arial"/>
              </a:defRPr>
            </a:lvl3pPr>
            <a:lvl4pPr marL="0" lvl="3" indent="0" algn="l">
              <a:spcBef>
                <a:spcPts val="0"/>
              </a:spcBef>
              <a:spcAft>
                <a:spcPts val="0"/>
              </a:spcAft>
              <a:buNone/>
              <a:defRPr sz="1000">
                <a:solidFill>
                  <a:schemeClr val="dk1"/>
                </a:solidFill>
                <a:latin typeface="Arial"/>
                <a:ea typeface="Arial"/>
                <a:cs typeface="Arial"/>
                <a:sym typeface="Arial"/>
              </a:defRPr>
            </a:lvl4pPr>
            <a:lvl5pPr marL="0" lvl="4" indent="0" algn="l">
              <a:spcBef>
                <a:spcPts val="0"/>
              </a:spcBef>
              <a:spcAft>
                <a:spcPts val="0"/>
              </a:spcAft>
              <a:buNone/>
              <a:defRPr sz="1000">
                <a:solidFill>
                  <a:schemeClr val="dk1"/>
                </a:solidFill>
                <a:latin typeface="Arial"/>
                <a:ea typeface="Arial"/>
                <a:cs typeface="Arial"/>
                <a:sym typeface="Arial"/>
              </a:defRPr>
            </a:lvl5pPr>
            <a:lvl6pPr marL="0" lvl="5" indent="0" algn="l">
              <a:spcBef>
                <a:spcPts val="0"/>
              </a:spcBef>
              <a:spcAft>
                <a:spcPts val="0"/>
              </a:spcAft>
              <a:buNone/>
              <a:defRPr sz="1000">
                <a:solidFill>
                  <a:schemeClr val="dk1"/>
                </a:solidFill>
                <a:latin typeface="Arial"/>
                <a:ea typeface="Arial"/>
                <a:cs typeface="Arial"/>
                <a:sym typeface="Arial"/>
              </a:defRPr>
            </a:lvl6pPr>
            <a:lvl7pPr marL="0" lvl="6" indent="0" algn="l">
              <a:spcBef>
                <a:spcPts val="0"/>
              </a:spcBef>
              <a:spcAft>
                <a:spcPts val="0"/>
              </a:spcAft>
              <a:buNone/>
              <a:defRPr sz="1000">
                <a:solidFill>
                  <a:schemeClr val="dk1"/>
                </a:solidFill>
                <a:latin typeface="Arial"/>
                <a:ea typeface="Arial"/>
                <a:cs typeface="Arial"/>
                <a:sym typeface="Arial"/>
              </a:defRPr>
            </a:lvl7pPr>
            <a:lvl8pPr marL="0" lvl="7" indent="0" algn="l">
              <a:spcBef>
                <a:spcPts val="0"/>
              </a:spcBef>
              <a:spcAft>
                <a:spcPts val="0"/>
              </a:spcAft>
              <a:buNone/>
              <a:defRPr sz="1000">
                <a:solidFill>
                  <a:schemeClr val="dk1"/>
                </a:solidFill>
                <a:latin typeface="Arial"/>
                <a:ea typeface="Arial"/>
                <a:cs typeface="Arial"/>
                <a:sym typeface="Arial"/>
              </a:defRPr>
            </a:lvl8pPr>
            <a:lvl9pPr marL="0" lvl="8" indent="0" algn="l">
              <a:spcBef>
                <a:spcPts val="0"/>
              </a:spcBef>
              <a:spcAft>
                <a:spcPts val="0"/>
              </a:spcAft>
              <a:buNone/>
              <a:defRPr sz="10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628650" y="168275"/>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body" idx="1"/>
          </p:nvPr>
        </p:nvSpPr>
        <p:spPr>
          <a:xfrm>
            <a:off x="628650" y="1825625"/>
            <a:ext cx="38671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6"/>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a:solidFill>
                  <a:schemeClr val="dk1"/>
                </a:solidFill>
                <a:latin typeface="Arial"/>
                <a:ea typeface="Arial"/>
                <a:cs typeface="Arial"/>
                <a:sym typeface="Arial"/>
              </a:defRPr>
            </a:lvl1pPr>
            <a:lvl2pPr marL="0" lvl="1" indent="0" algn="l">
              <a:spcBef>
                <a:spcPts val="0"/>
              </a:spcBef>
              <a:spcAft>
                <a:spcPts val="0"/>
              </a:spcAft>
              <a:buNone/>
              <a:defRPr sz="1000">
                <a:solidFill>
                  <a:schemeClr val="dk1"/>
                </a:solidFill>
                <a:latin typeface="Arial"/>
                <a:ea typeface="Arial"/>
                <a:cs typeface="Arial"/>
                <a:sym typeface="Arial"/>
              </a:defRPr>
            </a:lvl2pPr>
            <a:lvl3pPr marL="0" lvl="2" indent="0" algn="l">
              <a:spcBef>
                <a:spcPts val="0"/>
              </a:spcBef>
              <a:spcAft>
                <a:spcPts val="0"/>
              </a:spcAft>
              <a:buNone/>
              <a:defRPr sz="1000">
                <a:solidFill>
                  <a:schemeClr val="dk1"/>
                </a:solidFill>
                <a:latin typeface="Arial"/>
                <a:ea typeface="Arial"/>
                <a:cs typeface="Arial"/>
                <a:sym typeface="Arial"/>
              </a:defRPr>
            </a:lvl3pPr>
            <a:lvl4pPr marL="0" lvl="3" indent="0" algn="l">
              <a:spcBef>
                <a:spcPts val="0"/>
              </a:spcBef>
              <a:spcAft>
                <a:spcPts val="0"/>
              </a:spcAft>
              <a:buNone/>
              <a:defRPr sz="1000">
                <a:solidFill>
                  <a:schemeClr val="dk1"/>
                </a:solidFill>
                <a:latin typeface="Arial"/>
                <a:ea typeface="Arial"/>
                <a:cs typeface="Arial"/>
                <a:sym typeface="Arial"/>
              </a:defRPr>
            </a:lvl4pPr>
            <a:lvl5pPr marL="0" lvl="4" indent="0" algn="l">
              <a:spcBef>
                <a:spcPts val="0"/>
              </a:spcBef>
              <a:spcAft>
                <a:spcPts val="0"/>
              </a:spcAft>
              <a:buNone/>
              <a:defRPr sz="1000">
                <a:solidFill>
                  <a:schemeClr val="dk1"/>
                </a:solidFill>
                <a:latin typeface="Arial"/>
                <a:ea typeface="Arial"/>
                <a:cs typeface="Arial"/>
                <a:sym typeface="Arial"/>
              </a:defRPr>
            </a:lvl5pPr>
            <a:lvl6pPr marL="0" lvl="5" indent="0" algn="l">
              <a:spcBef>
                <a:spcPts val="0"/>
              </a:spcBef>
              <a:spcAft>
                <a:spcPts val="0"/>
              </a:spcAft>
              <a:buNone/>
              <a:defRPr sz="1000">
                <a:solidFill>
                  <a:schemeClr val="dk1"/>
                </a:solidFill>
                <a:latin typeface="Arial"/>
                <a:ea typeface="Arial"/>
                <a:cs typeface="Arial"/>
                <a:sym typeface="Arial"/>
              </a:defRPr>
            </a:lvl6pPr>
            <a:lvl7pPr marL="0" lvl="6" indent="0" algn="l">
              <a:spcBef>
                <a:spcPts val="0"/>
              </a:spcBef>
              <a:spcAft>
                <a:spcPts val="0"/>
              </a:spcAft>
              <a:buNone/>
              <a:defRPr sz="1000">
                <a:solidFill>
                  <a:schemeClr val="dk1"/>
                </a:solidFill>
                <a:latin typeface="Arial"/>
                <a:ea typeface="Arial"/>
                <a:cs typeface="Arial"/>
                <a:sym typeface="Arial"/>
              </a:defRPr>
            </a:lvl7pPr>
            <a:lvl8pPr marL="0" lvl="7" indent="0" algn="l">
              <a:spcBef>
                <a:spcPts val="0"/>
              </a:spcBef>
              <a:spcAft>
                <a:spcPts val="0"/>
              </a:spcAft>
              <a:buNone/>
              <a:defRPr sz="1000">
                <a:solidFill>
                  <a:schemeClr val="dk1"/>
                </a:solidFill>
                <a:latin typeface="Arial"/>
                <a:ea typeface="Arial"/>
                <a:cs typeface="Arial"/>
                <a:sym typeface="Arial"/>
              </a:defRPr>
            </a:lvl8pPr>
            <a:lvl9pPr marL="0" lvl="8" indent="0" algn="l">
              <a:spcBef>
                <a:spcPts val="0"/>
              </a:spcBef>
              <a:spcAft>
                <a:spcPts val="0"/>
              </a:spcAft>
              <a:buNone/>
              <a:defRPr sz="10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28650" y="18255"/>
            <a:ext cx="78867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9"/>
          <p:cNvGrpSpPr/>
          <p:nvPr/>
        </p:nvGrpSpPr>
        <p:grpSpPr>
          <a:xfrm>
            <a:off x="-10714" y="6802437"/>
            <a:ext cx="9200548" cy="90488"/>
            <a:chOff x="606161" y="2106824"/>
            <a:chExt cx="6205940" cy="1241188"/>
          </a:xfrm>
        </p:grpSpPr>
        <p:sp>
          <p:nvSpPr>
            <p:cNvPr id="13" name="Google Shape;13;p19"/>
            <p:cNvSpPr/>
            <p:nvPr/>
          </p:nvSpPr>
          <p:spPr>
            <a:xfrm>
              <a:off x="606161" y="2106824"/>
              <a:ext cx="124102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14" name="Google Shape;14;p19"/>
            <p:cNvSpPr/>
            <p:nvPr/>
          </p:nvSpPr>
          <p:spPr>
            <a:xfrm>
              <a:off x="1847189" y="2106824"/>
              <a:ext cx="1241429"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15" name="Google Shape;15;p19"/>
            <p:cNvSpPr/>
            <p:nvPr/>
          </p:nvSpPr>
          <p:spPr>
            <a:xfrm>
              <a:off x="3088617" y="2106824"/>
              <a:ext cx="1241027"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16" name="Google Shape;16;p19"/>
            <p:cNvSpPr/>
            <p:nvPr/>
          </p:nvSpPr>
          <p:spPr>
            <a:xfrm>
              <a:off x="4329645" y="2106824"/>
              <a:ext cx="1241429"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17" name="Google Shape;17;p19"/>
            <p:cNvSpPr/>
            <p:nvPr/>
          </p:nvSpPr>
          <p:spPr>
            <a:xfrm>
              <a:off x="5571073" y="2106824"/>
              <a:ext cx="124102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grpSp>
      <p:pic>
        <p:nvPicPr>
          <p:cNvPr id="18" name="Google Shape;18;p19" descr="search_logo"/>
          <p:cNvPicPr preferRelativeResize="0"/>
          <p:nvPr/>
        </p:nvPicPr>
        <p:blipFill rotWithShape="1">
          <a:blip r:embed="rId9">
            <a:alphaModFix/>
          </a:blip>
          <a:srcRect/>
          <a:stretch/>
        </p:blipFill>
        <p:spPr>
          <a:xfrm>
            <a:off x="7736498" y="6311900"/>
            <a:ext cx="1066800" cy="374650"/>
          </a:xfrm>
          <a:prstGeom prst="rect">
            <a:avLst/>
          </a:prstGeom>
          <a:noFill/>
          <a:ln>
            <a:noFill/>
          </a:ln>
        </p:spPr>
      </p:pic>
      <p:sp>
        <p:nvSpPr>
          <p:cNvPr id="19" name="Google Shape;19;p19"/>
          <p:cNvSpPr txBox="1">
            <a:spLocks noGrp="1"/>
          </p:cNvSpPr>
          <p:nvPr>
            <p:ph type="sldNum" idx="12"/>
          </p:nvPr>
        </p:nvSpPr>
        <p:spPr>
          <a:xfrm>
            <a:off x="381000" y="6324600"/>
            <a:ext cx="381000" cy="3746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1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1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1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1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1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1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1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 name="Google Shape;20;p19"/>
          <p:cNvSpPr txBox="1"/>
          <p:nvPr/>
        </p:nvSpPr>
        <p:spPr>
          <a:xfrm>
            <a:off x="2171700" y="6323598"/>
            <a:ext cx="48006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Used with permission as part of the </a:t>
            </a:r>
            <a:r>
              <a:rPr lang="en-US" sz="800" b="0" i="1" u="none" strike="noStrike" cap="none">
                <a:solidFill>
                  <a:schemeClr val="dk1"/>
                </a:solidFill>
                <a:latin typeface="Arial"/>
                <a:ea typeface="Arial"/>
                <a:cs typeface="Arial"/>
                <a:sym typeface="Arial"/>
              </a:rPr>
              <a:t>Essentials of Asset Building</a:t>
            </a:r>
            <a:r>
              <a:rPr lang="en-US" sz="800" b="0" i="0" u="none" strike="noStrike" cap="none">
                <a:solidFill>
                  <a:schemeClr val="dk1"/>
                </a:solidFill>
                <a:latin typeface="Arial"/>
                <a:ea typeface="Arial"/>
                <a:cs typeface="Arial"/>
                <a:sym typeface="Arial"/>
              </a:rPr>
              <a:t> Training of Trainers workshop. </a:t>
            </a:r>
            <a:endParaRPr/>
          </a:p>
          <a:p>
            <a:pPr marL="0" marR="0" lvl="0" indent="0" algn="ctr" rtl="0">
              <a:spcBef>
                <a:spcPts val="0"/>
              </a:spcBef>
              <a:spcAft>
                <a:spcPts val="0"/>
              </a:spcAft>
              <a:buNone/>
            </a:pPr>
            <a:r>
              <a:rPr lang="en-US" sz="800" b="0" i="0" u="none" strike="noStrike" cap="none">
                <a:solidFill>
                  <a:schemeClr val="dk1"/>
                </a:solidFill>
                <a:latin typeface="Arial"/>
                <a:ea typeface="Arial"/>
                <a:cs typeface="Arial"/>
                <a:sym typeface="Arial"/>
              </a:rPr>
              <a:t>Copyright © 2008, 2017 by Search Institute, 800-888-7828, www.search-institute.org/training</a:t>
            </a:r>
            <a:endParaRPr sz="800" b="0" i="0" u="none" strike="noStrike" cap="none">
              <a:solidFill>
                <a:schemeClr val="dk1"/>
              </a:solidFill>
              <a:latin typeface="Arial"/>
              <a:ea typeface="Arial"/>
              <a:cs typeface="Arial"/>
              <a:sym typeface="Arial"/>
            </a:endParaRPr>
          </a:p>
        </p:txBody>
      </p:sp>
      <p:grpSp>
        <p:nvGrpSpPr>
          <p:cNvPr id="21" name="Google Shape;21;p19"/>
          <p:cNvGrpSpPr/>
          <p:nvPr/>
        </p:nvGrpSpPr>
        <p:grpSpPr>
          <a:xfrm>
            <a:off x="-28274" y="1377156"/>
            <a:ext cx="9200548" cy="90488"/>
            <a:chOff x="606161" y="2106824"/>
            <a:chExt cx="6205940" cy="1241188"/>
          </a:xfrm>
        </p:grpSpPr>
        <p:sp>
          <p:nvSpPr>
            <p:cNvPr id="22" name="Google Shape;22;p19"/>
            <p:cNvSpPr/>
            <p:nvPr/>
          </p:nvSpPr>
          <p:spPr>
            <a:xfrm>
              <a:off x="606161" y="2106824"/>
              <a:ext cx="124102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23" name="Google Shape;23;p19"/>
            <p:cNvSpPr/>
            <p:nvPr/>
          </p:nvSpPr>
          <p:spPr>
            <a:xfrm>
              <a:off x="1847189" y="2106824"/>
              <a:ext cx="1241429"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24" name="Google Shape;24;p19"/>
            <p:cNvSpPr/>
            <p:nvPr/>
          </p:nvSpPr>
          <p:spPr>
            <a:xfrm>
              <a:off x="3088617" y="2106824"/>
              <a:ext cx="1241027"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25" name="Google Shape;25;p19"/>
            <p:cNvSpPr/>
            <p:nvPr/>
          </p:nvSpPr>
          <p:spPr>
            <a:xfrm>
              <a:off x="4329645" y="2106824"/>
              <a:ext cx="1241429"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sp>
          <p:nvSpPr>
            <p:cNvPr id="26" name="Google Shape;26;p19"/>
            <p:cNvSpPr/>
            <p:nvPr/>
          </p:nvSpPr>
          <p:spPr>
            <a:xfrm>
              <a:off x="5571073" y="2106824"/>
              <a:ext cx="124102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13"/>
                <a:buFont typeface="Arial"/>
                <a:buNone/>
              </a:pPr>
              <a:endParaRPr sz="1612" b="0" i="0" u="none" strike="noStrike" cap="none">
                <a:solidFill>
                  <a:schemeClr val="lt1"/>
                </a:solidFill>
                <a:latin typeface="Open Sans Light"/>
                <a:ea typeface="Open Sans Light"/>
                <a:cs typeface="Open Sans Light"/>
                <a:sym typeface="Open Sans Light"/>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slow" p14:dur="13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4xG2aJa6Uy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aodpartnership.org/wp-content/uploads/2016/03/40-developmental-assets-for-children.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4xG2aJa6Uy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3bnPneb8a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www.youtube.com/watch?v=r9jQBN4Dfu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keepconnected.searchinstitute.or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hyperlink" Target="https://docs.google.com/forms/d/e/1FAIpQLSdq5ZBKk7AYfXOyG0cKHULPR9c_w1MYZFj3JsNCFQb26EUwCQ/viewform" TargetMode="External"/><Relationship Id="rId3" Type="http://schemas.openxmlformats.org/officeDocument/2006/relationships/hyperlink" Target="https://gcc02.safelinks.protection.outlook.com/?url=https%3A%2F%2Fportal.networkofcare.org%2FNebraskaBehavioralHealth&amp;data=05%7C01%7CMariella.Resendiz%40nebraska.gov%7C317f64e9e8fa48e8c4bb08db515ca25b%7C043207dfe6894bf6902001038f11f0b1%7C0%7C0%7C638193230568639531%7CUnknown%7CTWFpbGZsb3d8eyJWIjoiMC4wLjAwMDAiLCJQIjoiV2luMzIiLCJBTiI6Ik1haWwiLCJXVCI6Mn0%3D%7C3000%7C%7C%7C&amp;sdata=PCTW2PgCQ19sT9u4slVmt8QnfBSOhGJ58oEG2nfLkt8%3D&amp;reserved=0" TargetMode="External"/><Relationship Id="rId7" Type="http://schemas.openxmlformats.org/officeDocument/2006/relationships/hyperlink" Target="https://www.education.ne.gov/safety/"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www.education.ne.gov/csss/school-health-education-and-services/#1651767506183-f4ce9008-ada0" TargetMode="External"/><Relationship Id="rId5" Type="http://schemas.openxmlformats.org/officeDocument/2006/relationships/hyperlink" Target="https://events.education.ne.gov/events/school-mental-health-webinar-series/" TargetMode="External"/><Relationship Id="rId4" Type="http://schemas.openxmlformats.org/officeDocument/2006/relationships/hyperlink" Target="https://www.education.ne.gov/csss/creating-healthy-minds/" TargetMode="External"/><Relationship Id="rId9" Type="http://schemas.openxmlformats.org/officeDocument/2006/relationships/hyperlink" Target="https://www.education.ne.gov/family/nebraska-school-family-and-community-engagement-framewo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hyperlink" Target="mailto:erika.wibbels@nebraska.gov"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
          <p:cNvSpPr txBox="1">
            <a:spLocks noGrp="1"/>
          </p:cNvSpPr>
          <p:nvPr>
            <p:ph type="ctrTitle"/>
          </p:nvPr>
        </p:nvSpPr>
        <p:spPr>
          <a:xfrm>
            <a:off x="533400" y="-17721"/>
            <a:ext cx="8382000" cy="1160721"/>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Times New Roman"/>
              <a:buNone/>
            </a:pPr>
            <a:r>
              <a:rPr lang="en-US" sz="5400">
                <a:latin typeface="Arial"/>
                <a:ea typeface="Arial"/>
                <a:cs typeface="Arial"/>
                <a:sym typeface="Arial"/>
              </a:rPr>
              <a:t>Everyone’s An Asset Builder</a:t>
            </a:r>
            <a:endParaRPr>
              <a:latin typeface="Arial"/>
              <a:ea typeface="Arial"/>
              <a:cs typeface="Arial"/>
              <a:sym typeface="Arial"/>
            </a:endParaRPr>
          </a:p>
        </p:txBody>
      </p:sp>
      <p:sp>
        <p:nvSpPr>
          <p:cNvPr id="59" name="Google Shape;59;p1"/>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a:t>
            </a:fld>
            <a:endParaRPr/>
          </a:p>
        </p:txBody>
      </p:sp>
      <p:pic>
        <p:nvPicPr>
          <p:cNvPr id="60" name="Google Shape;60;p1" descr="A group of people around each other&#10;&#10;Description automatically generated"/>
          <p:cNvPicPr preferRelativeResize="0"/>
          <p:nvPr/>
        </p:nvPicPr>
        <p:blipFill rotWithShape="1">
          <a:blip r:embed="rId3">
            <a:alphaModFix/>
          </a:blip>
          <a:srcRect/>
          <a:stretch/>
        </p:blipFill>
        <p:spPr>
          <a:xfrm>
            <a:off x="2680562" y="1988388"/>
            <a:ext cx="3782875" cy="2524652"/>
          </a:xfrm>
          <a:prstGeom prst="rect">
            <a:avLst/>
          </a:prstGeom>
          <a:noFill/>
          <a:ln>
            <a:noFill/>
          </a:ln>
        </p:spPr>
      </p:pic>
      <p:pic>
        <p:nvPicPr>
          <p:cNvPr id="61" name="Google Shape;61;p1" descr="A group of people standing in front of a crowd posing for the camera&#10;&#10;Description automatically generated"/>
          <p:cNvPicPr preferRelativeResize="0"/>
          <p:nvPr/>
        </p:nvPicPr>
        <p:blipFill rotWithShape="1">
          <a:blip r:embed="rId4">
            <a:alphaModFix/>
          </a:blip>
          <a:srcRect/>
          <a:stretch/>
        </p:blipFill>
        <p:spPr>
          <a:xfrm>
            <a:off x="1807525" y="1818550"/>
            <a:ext cx="5414397" cy="3609302"/>
          </a:xfrm>
          <a:prstGeom prst="rect">
            <a:avLst/>
          </a:prstGeom>
          <a:noFill/>
          <a:ln>
            <a:noFill/>
          </a:ln>
        </p:spPr>
      </p:pic>
      <p:pic>
        <p:nvPicPr>
          <p:cNvPr id="62" name="Google Shape;62;p1"/>
          <p:cNvPicPr preferRelativeResize="0"/>
          <p:nvPr/>
        </p:nvPicPr>
        <p:blipFill>
          <a:blip r:embed="rId5">
            <a:alphaModFix/>
          </a:blip>
          <a:stretch>
            <a:fillRect/>
          </a:stretch>
        </p:blipFill>
        <p:spPr>
          <a:xfrm>
            <a:off x="161575" y="5892174"/>
            <a:ext cx="873750" cy="873750"/>
          </a:xfrm>
          <a:prstGeom prst="rect">
            <a:avLst/>
          </a:prstGeom>
          <a:noFill/>
          <a:ln>
            <a:noFill/>
          </a:ln>
        </p:spPr>
      </p:pic>
      <p:sp>
        <p:nvSpPr>
          <p:cNvPr id="63" name="Google Shape;63;p1"/>
          <p:cNvSpPr txBox="1"/>
          <p:nvPr/>
        </p:nvSpPr>
        <p:spPr>
          <a:xfrm>
            <a:off x="-89825" y="5529025"/>
            <a:ext cx="9391500" cy="11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Erika Wibbels, Healthy Schools Specialist </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633cc444f3_0_8"/>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200">
                <a:solidFill>
                  <a:srgbClr val="000000"/>
                </a:solidFill>
                <a:latin typeface="Arial"/>
                <a:ea typeface="Arial"/>
                <a:cs typeface="Arial"/>
                <a:sym typeface="Arial"/>
              </a:rPr>
              <a:t>Characteristics of an Asset Builder Activity</a:t>
            </a:r>
            <a:endParaRPr sz="3200">
              <a:latin typeface="Arial"/>
              <a:ea typeface="Arial"/>
              <a:cs typeface="Arial"/>
              <a:sym typeface="Arial"/>
            </a:endParaRPr>
          </a:p>
        </p:txBody>
      </p:sp>
      <p:sp>
        <p:nvSpPr>
          <p:cNvPr id="158" name="Google Shape;158;g2633cc444f3_0_8"/>
          <p:cNvSpPr txBox="1">
            <a:spLocks noGrp="1"/>
          </p:cNvSpPr>
          <p:nvPr>
            <p:ph type="body" idx="1"/>
          </p:nvPr>
        </p:nvSpPr>
        <p:spPr>
          <a:xfrm>
            <a:off x="628650" y="1825625"/>
            <a:ext cx="7886700" cy="1807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Step 1: </a:t>
            </a:r>
            <a:r>
              <a:rPr lang="en-US" sz="2400"/>
              <a:t>Think about someone who was or is an asset builder in your life. They have made a positive impact on you!</a:t>
            </a:r>
            <a:endParaRPr sz="2400"/>
          </a:p>
        </p:txBody>
      </p:sp>
      <p:sp>
        <p:nvSpPr>
          <p:cNvPr id="159" name="Google Shape;159;g2633cc444f3_0_8"/>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
        <p:nvSpPr>
          <p:cNvPr id="160" name="Google Shape;160;g2633cc444f3_0_8"/>
          <p:cNvSpPr txBox="1">
            <a:spLocks noGrp="1"/>
          </p:cNvSpPr>
          <p:nvPr>
            <p:ph type="body" idx="1"/>
          </p:nvPr>
        </p:nvSpPr>
        <p:spPr>
          <a:xfrm>
            <a:off x="628650" y="2822775"/>
            <a:ext cx="7886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Step 2:</a:t>
            </a:r>
            <a:r>
              <a:rPr lang="en-US" sz="2400"/>
              <a:t> Record on the notecard what it was about that person that allowed/allows them to have that kind of positive impact in your life?</a:t>
            </a:r>
            <a:endParaRPr sz="2400"/>
          </a:p>
          <a:p>
            <a:pPr marL="0" lvl="0" indent="0" algn="l" rtl="0">
              <a:spcBef>
                <a:spcPts val="1000"/>
              </a:spcBef>
              <a:spcAft>
                <a:spcPts val="0"/>
              </a:spcAft>
              <a:buNone/>
            </a:pPr>
            <a:r>
              <a:rPr lang="en-US" sz="2100"/>
              <a:t>** Note, if you do not want to identify a specific person, it is an option write down what kind of person would make a positive impact on lives. </a:t>
            </a:r>
            <a:endParaRPr sz="2100"/>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161" name="Google Shape;161;g2633cc444f3_0_8"/>
          <p:cNvSpPr txBox="1"/>
          <p:nvPr/>
        </p:nvSpPr>
        <p:spPr>
          <a:xfrm>
            <a:off x="628650" y="4799075"/>
            <a:ext cx="51369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Step 3:</a:t>
            </a:r>
            <a:r>
              <a:rPr lang="en-US" sz="2400">
                <a:solidFill>
                  <a:schemeClr val="dk1"/>
                </a:solidFill>
                <a:latin typeface="Calibri"/>
                <a:ea typeface="Calibri"/>
                <a:cs typeface="Calibri"/>
                <a:sym typeface="Calibri"/>
              </a:rPr>
              <a:t> Share in the chat </a:t>
            </a:r>
            <a:endParaRPr sz="2400">
              <a:solidFill>
                <a:schemeClr val="dk1"/>
              </a:solidFill>
              <a:latin typeface="Calibri"/>
              <a:ea typeface="Calibri"/>
              <a:cs typeface="Calibri"/>
              <a:sym typeface="Calibri"/>
            </a:endParaRPr>
          </a:p>
        </p:txBody>
      </p:sp>
      <p:sp>
        <p:nvSpPr>
          <p:cNvPr id="162" name="Google Shape;162;g2633cc444f3_0_8"/>
          <p:cNvSpPr txBox="1"/>
          <p:nvPr/>
        </p:nvSpPr>
        <p:spPr>
          <a:xfrm rot="323912">
            <a:off x="5597208" y="4925673"/>
            <a:ext cx="2729507" cy="815723"/>
          </a:xfrm>
          <a:prstGeom prst="rect">
            <a:avLst/>
          </a:prstGeom>
          <a:noFill/>
          <a:ln>
            <a:noFill/>
          </a:ln>
        </p:spPr>
        <p:txBody>
          <a:bodyPr spcFirstLastPara="1" wrap="square" lIns="91425" tIns="91425" rIns="91425" bIns="91425" anchor="t" anchorCtr="0">
            <a:spAutoFit/>
          </a:bodyPr>
          <a:lstStyle/>
          <a:p>
            <a:pPr marL="457200" lvl="0" indent="0" algn="l" rtl="0">
              <a:spcBef>
                <a:spcPts val="360"/>
              </a:spcBef>
              <a:spcAft>
                <a:spcPts val="0"/>
              </a:spcAft>
              <a:buNone/>
            </a:pPr>
            <a:r>
              <a:rPr lang="en-US" sz="4100">
                <a:solidFill>
                  <a:schemeClr val="dk1"/>
                </a:solidFill>
                <a:latin typeface="Calibri"/>
                <a:ea typeface="Calibri"/>
                <a:cs typeface="Calibri"/>
                <a:sym typeface="Calibri"/>
              </a:rPr>
              <a:t> </a:t>
            </a:r>
            <a:endParaRPr sz="4300"/>
          </a:p>
        </p:txBody>
      </p:sp>
      <p:sp>
        <p:nvSpPr>
          <p:cNvPr id="163" name="Google Shape;163;g2633cc444f3_0_8"/>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64" name="Google Shape;164;g2633cc444f3_0_8" descr="This timer counts down silently until it reaches 0:00, then a police siren sounds to alert you that time is up." title="2 Minute Timer">
            <a:hlinkClick r:id="rId3"/>
          </p:cNvPr>
          <p:cNvPicPr preferRelativeResize="0"/>
          <p:nvPr/>
        </p:nvPicPr>
        <p:blipFill>
          <a:blip r:embed="rId4">
            <a:alphaModFix/>
          </a:blip>
          <a:stretch>
            <a:fillRect/>
          </a:stretch>
        </p:blipFill>
        <p:spPr>
          <a:xfrm>
            <a:off x="5076638" y="4799072"/>
            <a:ext cx="2211375" cy="1243875"/>
          </a:xfrm>
          <a:prstGeom prst="rect">
            <a:avLst/>
          </a:prstGeom>
          <a:noFill/>
          <a:ln w="2857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633cc444f3_0_20"/>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200">
                <a:solidFill>
                  <a:srgbClr val="000000"/>
                </a:solidFill>
                <a:latin typeface="Arial"/>
                <a:ea typeface="Arial"/>
                <a:cs typeface="Arial"/>
                <a:sym typeface="Arial"/>
              </a:rPr>
              <a:t>Characteristics of an Asset Builder Activity</a:t>
            </a:r>
            <a:endParaRPr sz="3200">
              <a:latin typeface="Arial"/>
              <a:ea typeface="Arial"/>
              <a:cs typeface="Arial"/>
              <a:sym typeface="Arial"/>
            </a:endParaRPr>
          </a:p>
        </p:txBody>
      </p:sp>
      <p:sp>
        <p:nvSpPr>
          <p:cNvPr id="171" name="Google Shape;171;g2633cc444f3_0_20"/>
          <p:cNvSpPr txBox="1">
            <a:spLocks noGrp="1"/>
          </p:cNvSpPr>
          <p:nvPr>
            <p:ph type="body" idx="1"/>
          </p:nvPr>
        </p:nvSpPr>
        <p:spPr>
          <a:xfrm>
            <a:off x="628650" y="1825625"/>
            <a:ext cx="7886700" cy="1807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Step 4: </a:t>
            </a:r>
            <a:r>
              <a:rPr lang="en-US" sz="2400"/>
              <a:t>Place a ➕ sign next to items that are characteristic of who that person is </a:t>
            </a:r>
            <a:endParaRPr sz="2400"/>
          </a:p>
        </p:txBody>
      </p:sp>
      <p:sp>
        <p:nvSpPr>
          <p:cNvPr id="172" name="Google Shape;172;g2633cc444f3_0_20"/>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sp>
        <p:nvSpPr>
          <p:cNvPr id="173" name="Google Shape;173;g2633cc444f3_0_20"/>
          <p:cNvSpPr txBox="1">
            <a:spLocks noGrp="1"/>
          </p:cNvSpPr>
          <p:nvPr>
            <p:ph type="body" idx="1"/>
          </p:nvPr>
        </p:nvSpPr>
        <p:spPr>
          <a:xfrm>
            <a:off x="628650" y="2822775"/>
            <a:ext cx="7886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Step 5:</a:t>
            </a:r>
            <a:r>
              <a:rPr lang="en-US" sz="2400"/>
              <a:t> </a:t>
            </a:r>
            <a:r>
              <a:rPr lang="en-US" sz="1200"/>
              <a:t> </a:t>
            </a:r>
            <a:r>
              <a:rPr lang="en-US" sz="2400"/>
              <a:t>Place a ⭐ next to items that reflect what that person does/did</a:t>
            </a:r>
            <a:endParaRPr sz="2400"/>
          </a:p>
          <a:p>
            <a:pPr marL="0" lvl="0" indent="0" algn="l" rtl="0">
              <a:spcBef>
                <a:spcPts val="1000"/>
              </a:spcBef>
              <a:spcAft>
                <a:spcPts val="0"/>
              </a:spcAft>
              <a:buNone/>
            </a:pPr>
            <a:endParaRPr sz="2400"/>
          </a:p>
          <a:p>
            <a:pPr marL="0" lvl="0" indent="0" algn="l" rtl="0">
              <a:spcBef>
                <a:spcPts val="1000"/>
              </a:spcBef>
              <a:spcAft>
                <a:spcPts val="0"/>
              </a:spcAft>
              <a:buNone/>
            </a:pPr>
            <a:endParaRPr sz="2100"/>
          </a:p>
          <a:p>
            <a:pPr marL="0" lvl="0" indent="0" algn="l" rtl="0">
              <a:spcBef>
                <a:spcPts val="1000"/>
              </a:spcBef>
              <a:spcAft>
                <a:spcPts val="0"/>
              </a:spcAft>
              <a:buNone/>
            </a:pPr>
            <a:endParaRPr/>
          </a:p>
          <a:p>
            <a:pPr marL="0" lvl="0" indent="0" algn="l" rtl="0">
              <a:spcBef>
                <a:spcPts val="1000"/>
              </a:spcBef>
              <a:spcAft>
                <a:spcPts val="0"/>
              </a:spcAft>
              <a:buNone/>
            </a:pPr>
            <a:endParaRPr/>
          </a:p>
        </p:txBody>
      </p:sp>
      <p:pic>
        <p:nvPicPr>
          <p:cNvPr id="174" name="Google Shape;174;g2633cc444f3_0_20"/>
          <p:cNvPicPr preferRelativeResize="0"/>
          <p:nvPr/>
        </p:nvPicPr>
        <p:blipFill>
          <a:blip r:embed="rId3">
            <a:alphaModFix/>
          </a:blip>
          <a:stretch>
            <a:fillRect/>
          </a:stretch>
        </p:blipFill>
        <p:spPr>
          <a:xfrm>
            <a:off x="1979175" y="3599724"/>
            <a:ext cx="5499525" cy="3102100"/>
          </a:xfrm>
          <a:prstGeom prst="rect">
            <a:avLst/>
          </a:prstGeom>
          <a:noFill/>
          <a:ln>
            <a:noFill/>
          </a:ln>
        </p:spPr>
      </p:pic>
      <p:sp>
        <p:nvSpPr>
          <p:cNvPr id="175" name="Google Shape;175;g2633cc444f3_0_20"/>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12</a:t>
            </a:fld>
            <a:endParaRPr/>
          </a:p>
        </p:txBody>
      </p:sp>
      <p:sp>
        <p:nvSpPr>
          <p:cNvPr id="190" name="Google Shape;190;p5"/>
          <p:cNvSpPr txBox="1">
            <a:spLocks noGrp="1"/>
          </p:cNvSpPr>
          <p:nvPr>
            <p:ph type="title" idx="4294967295"/>
          </p:nvPr>
        </p:nvSpPr>
        <p:spPr>
          <a:xfrm>
            <a:off x="628649"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sz="4800">
                <a:solidFill>
                  <a:srgbClr val="000000"/>
                </a:solidFill>
                <a:latin typeface="Arial"/>
                <a:ea typeface="Arial"/>
                <a:cs typeface="Arial"/>
                <a:sym typeface="Arial"/>
              </a:rPr>
              <a:t>Two Types of Assets</a:t>
            </a:r>
            <a:endParaRPr sz="4800">
              <a:latin typeface="Arial"/>
              <a:ea typeface="Arial"/>
              <a:cs typeface="Arial"/>
              <a:sym typeface="Arial"/>
            </a:endParaRPr>
          </a:p>
        </p:txBody>
      </p:sp>
      <p:sp>
        <p:nvSpPr>
          <p:cNvPr id="191" name="Google Shape;191;p5"/>
          <p:cNvSpPr txBox="1">
            <a:spLocks noGrp="1"/>
          </p:cNvSpPr>
          <p:nvPr>
            <p:ph type="body" idx="4294967295"/>
          </p:nvPr>
        </p:nvSpPr>
        <p:spPr>
          <a:xfrm>
            <a:off x="438715" y="1628631"/>
            <a:ext cx="8272761" cy="3151188"/>
          </a:xfrm>
          <a:prstGeom prst="rect">
            <a:avLst/>
          </a:prstGeom>
          <a:noFill/>
          <a:ln>
            <a:noFill/>
          </a:ln>
        </p:spPr>
        <p:txBody>
          <a:bodyPr spcFirstLastPara="1" wrap="square" lIns="91425" tIns="45700" rIns="91425" bIns="45700" anchor="t" anchorCtr="0">
            <a:normAutofit/>
          </a:bodyPr>
          <a:lstStyle/>
          <a:p>
            <a:pPr marL="228600" lvl="0" indent="-248920" algn="l" rtl="0">
              <a:lnSpc>
                <a:spcPct val="90000"/>
              </a:lnSpc>
              <a:spcBef>
                <a:spcPts val="1000"/>
              </a:spcBef>
              <a:spcAft>
                <a:spcPts val="0"/>
              </a:spcAft>
              <a:buClr>
                <a:srgbClr val="EA8B00"/>
              </a:buClr>
              <a:buSzPts val="3920"/>
              <a:buFont typeface="Noto Sans Symbols"/>
              <a:buChar char="▪"/>
            </a:pPr>
            <a:r>
              <a:rPr lang="en-US" dirty="0">
                <a:latin typeface="Arial"/>
                <a:ea typeface="Arial"/>
                <a:cs typeface="Arial"/>
                <a:sym typeface="Arial"/>
              </a:rPr>
              <a:t>External Assets</a:t>
            </a:r>
            <a:endParaRPr dirty="0"/>
          </a:p>
          <a:p>
            <a:pPr marL="685800" lvl="1" indent="-228600" algn="l" rtl="0">
              <a:lnSpc>
                <a:spcPct val="90000"/>
              </a:lnSpc>
              <a:spcBef>
                <a:spcPts val="500"/>
              </a:spcBef>
              <a:spcAft>
                <a:spcPts val="0"/>
              </a:spcAft>
              <a:buClr>
                <a:srgbClr val="0070C0"/>
              </a:buClr>
              <a:buSzPts val="3000"/>
              <a:buFont typeface="Noto Sans Symbols"/>
              <a:buChar char="▪"/>
            </a:pPr>
            <a:r>
              <a:rPr lang="en-US" i="1" dirty="0">
                <a:latin typeface="Arial"/>
                <a:ea typeface="Arial"/>
                <a:cs typeface="Arial"/>
                <a:sym typeface="Arial"/>
              </a:rPr>
              <a:t>The supports, opportunities, and relationships young people need across all aspects of their lives.</a:t>
            </a:r>
            <a:endParaRPr dirty="0"/>
          </a:p>
          <a:p>
            <a:pPr marL="228600" lvl="0" indent="-248920" algn="l" rtl="0">
              <a:lnSpc>
                <a:spcPct val="90000"/>
              </a:lnSpc>
              <a:spcBef>
                <a:spcPts val="1000"/>
              </a:spcBef>
              <a:spcAft>
                <a:spcPts val="0"/>
              </a:spcAft>
              <a:buClr>
                <a:srgbClr val="EA8B00"/>
              </a:buClr>
              <a:buSzPts val="3920"/>
              <a:buFont typeface="Noto Sans Symbols"/>
              <a:buChar char="▪"/>
            </a:pPr>
            <a:r>
              <a:rPr lang="en-US" dirty="0">
                <a:latin typeface="Arial"/>
                <a:ea typeface="Arial"/>
                <a:cs typeface="Arial"/>
                <a:sym typeface="Arial"/>
              </a:rPr>
              <a:t>Internal Assets:</a:t>
            </a:r>
            <a:endParaRPr dirty="0"/>
          </a:p>
          <a:p>
            <a:pPr marL="685800" lvl="1" indent="-228600" algn="l" rtl="0">
              <a:lnSpc>
                <a:spcPct val="90000"/>
              </a:lnSpc>
              <a:spcBef>
                <a:spcPts val="500"/>
              </a:spcBef>
              <a:spcAft>
                <a:spcPts val="0"/>
              </a:spcAft>
              <a:buClr>
                <a:srgbClr val="0070C0"/>
              </a:buClr>
              <a:buSzPts val="3000"/>
              <a:buFont typeface="Noto Sans Symbols"/>
              <a:buChar char="▪"/>
            </a:pPr>
            <a:r>
              <a:rPr lang="en-US" i="1" dirty="0">
                <a:latin typeface="Arial"/>
                <a:ea typeface="Arial"/>
                <a:cs typeface="Arial"/>
                <a:sym typeface="Arial"/>
              </a:rPr>
              <a:t>The personal skills, commitments, and values they need to make good choices, take responsibility for their own lives, and be independent and fulfilled. </a:t>
            </a:r>
            <a:endParaRPr dirty="0"/>
          </a:p>
          <a:p>
            <a:pPr marL="228600" lvl="0" indent="-50800" algn="l" rtl="0">
              <a:lnSpc>
                <a:spcPct val="90000"/>
              </a:lnSpc>
              <a:spcBef>
                <a:spcPts val="1000"/>
              </a:spcBef>
              <a:spcAft>
                <a:spcPts val="0"/>
              </a:spcAft>
              <a:buClr>
                <a:schemeClr val="dk1"/>
              </a:buClr>
              <a:buSzPts val="2800"/>
              <a:buNone/>
            </a:pPr>
            <a:endParaRPr dirty="0">
              <a:latin typeface="Calibri"/>
              <a:ea typeface="Calibri"/>
              <a:cs typeface="Calibri"/>
              <a:sym typeface="Calibri"/>
            </a:endParaRPr>
          </a:p>
        </p:txBody>
      </p:sp>
      <p:sp>
        <p:nvSpPr>
          <p:cNvPr id="192" name="Google Shape;192;p5"/>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TextBox 2">
            <a:extLst>
              <a:ext uri="{FF2B5EF4-FFF2-40B4-BE49-F238E27FC236}">
                <a16:creationId xmlns:a16="http://schemas.microsoft.com/office/drawing/2014/main" id="{DC18A04D-0F3F-A473-4EED-636A0DD8D82F}"/>
              </a:ext>
            </a:extLst>
          </p:cNvPr>
          <p:cNvSpPr txBox="1"/>
          <p:nvPr/>
        </p:nvSpPr>
        <p:spPr>
          <a:xfrm>
            <a:off x="5538632" y="5298244"/>
            <a:ext cx="2542260" cy="523220"/>
          </a:xfrm>
          <a:prstGeom prst="rect">
            <a:avLst/>
          </a:prstGeom>
          <a:noFill/>
        </p:spPr>
        <p:txBody>
          <a:bodyPr wrap="square" rtlCol="0">
            <a:spAutoFit/>
          </a:bodyPr>
          <a:lstStyle/>
          <a:p>
            <a:r>
              <a:rPr lang="en-US" b="1" dirty="0"/>
              <a:t>P. 3 – </a:t>
            </a:r>
          </a:p>
          <a:p>
            <a:r>
              <a:rPr lang="en-US" b="1" dirty="0"/>
              <a:t>40 Developmental Assets</a:t>
            </a:r>
          </a:p>
        </p:txBody>
      </p:sp>
      <p:pic>
        <p:nvPicPr>
          <p:cNvPr id="4" name="Picture 3" descr="Scatter chart, qr code&#10;&#10;Description automatically generated">
            <a:extLst>
              <a:ext uri="{FF2B5EF4-FFF2-40B4-BE49-F238E27FC236}">
                <a16:creationId xmlns:a16="http://schemas.microsoft.com/office/drawing/2014/main" id="{CCA7F10C-AAE0-2F29-04B1-DDB6BE3AD181}"/>
              </a:ext>
            </a:extLst>
          </p:cNvPr>
          <p:cNvPicPr>
            <a:picLocks noChangeAspect="1"/>
          </p:cNvPicPr>
          <p:nvPr/>
        </p:nvPicPr>
        <p:blipFill>
          <a:blip r:embed="rId3"/>
          <a:stretch>
            <a:fillRect/>
          </a:stretch>
        </p:blipFill>
        <p:spPr>
          <a:xfrm>
            <a:off x="3715453" y="4516711"/>
            <a:ext cx="1823179" cy="18231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6"/>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13</a:t>
            </a:fld>
            <a:endParaRPr/>
          </a:p>
        </p:txBody>
      </p:sp>
      <p:sp>
        <p:nvSpPr>
          <p:cNvPr id="199" name="Google Shape;199;p6"/>
          <p:cNvSpPr txBox="1">
            <a:spLocks noGrp="1"/>
          </p:cNvSpPr>
          <p:nvPr>
            <p:ph type="title" idx="4294967295"/>
          </p:nvPr>
        </p:nvSpPr>
        <p:spPr>
          <a:xfrm>
            <a:off x="628649" y="-1905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External Assets</a:t>
            </a:r>
            <a:endParaRPr>
              <a:latin typeface="Arial"/>
              <a:ea typeface="Arial"/>
              <a:cs typeface="Arial"/>
              <a:sym typeface="Arial"/>
            </a:endParaRPr>
          </a:p>
        </p:txBody>
      </p:sp>
      <p:pic>
        <p:nvPicPr>
          <p:cNvPr id="200" name="Google Shape;200;p6" descr="Image result for search institute developmental assets"/>
          <p:cNvPicPr preferRelativeResize="0">
            <a:picLocks noGrp="1"/>
          </p:cNvPicPr>
          <p:nvPr>
            <p:ph type="body" idx="4294967295"/>
          </p:nvPr>
        </p:nvPicPr>
        <p:blipFill rotWithShape="1">
          <a:blip r:embed="rId3">
            <a:alphaModFix/>
          </a:blip>
          <a:srcRect t="16313" r="48908"/>
          <a:stretch/>
        </p:blipFill>
        <p:spPr>
          <a:xfrm>
            <a:off x="1717113" y="1499572"/>
            <a:ext cx="5709900" cy="4416300"/>
          </a:xfrm>
          <a:prstGeom prst="rect">
            <a:avLst/>
          </a:prstGeom>
          <a:noFill/>
          <a:ln>
            <a:noFill/>
          </a:ln>
        </p:spPr>
      </p:pic>
      <p:sp>
        <p:nvSpPr>
          <p:cNvPr id="201" name="Google Shape;201;p6"/>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14</a:t>
            </a:fld>
            <a:endParaRPr/>
          </a:p>
        </p:txBody>
      </p:sp>
      <p:sp>
        <p:nvSpPr>
          <p:cNvPr id="208" name="Google Shape;208;p7"/>
          <p:cNvSpPr txBox="1">
            <a:spLocks noGrp="1"/>
          </p:cNvSpPr>
          <p:nvPr>
            <p:ph type="title" idx="4294967295"/>
          </p:nvPr>
        </p:nvSpPr>
        <p:spPr>
          <a:xfrm>
            <a:off x="628649"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Internal Assets</a:t>
            </a:r>
            <a:endParaRPr>
              <a:latin typeface="Arial"/>
              <a:ea typeface="Arial"/>
              <a:cs typeface="Arial"/>
              <a:sym typeface="Arial"/>
            </a:endParaRPr>
          </a:p>
        </p:txBody>
      </p:sp>
      <p:pic>
        <p:nvPicPr>
          <p:cNvPr id="209" name="Google Shape;209;p7" descr="Image result for search institute developmental assets"/>
          <p:cNvPicPr preferRelativeResize="0"/>
          <p:nvPr/>
        </p:nvPicPr>
        <p:blipFill rotWithShape="1">
          <a:blip r:embed="rId3">
            <a:alphaModFix/>
          </a:blip>
          <a:srcRect l="54514" t="11703"/>
          <a:stretch/>
        </p:blipFill>
        <p:spPr>
          <a:xfrm>
            <a:off x="1188627" y="1598621"/>
            <a:ext cx="4987645" cy="4572000"/>
          </a:xfrm>
          <a:prstGeom prst="rect">
            <a:avLst/>
          </a:prstGeom>
          <a:noFill/>
          <a:ln>
            <a:noFill/>
          </a:ln>
        </p:spPr>
      </p:pic>
      <p:pic>
        <p:nvPicPr>
          <p:cNvPr id="210" name="Google Shape;210;p7">
            <a:hlinkClick r:id="rId4"/>
          </p:cNvPr>
          <p:cNvPicPr preferRelativeResize="0"/>
          <p:nvPr/>
        </p:nvPicPr>
        <p:blipFill>
          <a:blip r:embed="rId5">
            <a:alphaModFix/>
          </a:blip>
          <a:stretch>
            <a:fillRect/>
          </a:stretch>
        </p:blipFill>
        <p:spPr>
          <a:xfrm>
            <a:off x="7195950" y="3231963"/>
            <a:ext cx="1613275" cy="1613275"/>
          </a:xfrm>
          <a:prstGeom prst="rect">
            <a:avLst/>
          </a:prstGeom>
          <a:noFill/>
          <a:ln w="19050" cap="flat" cmpd="sng">
            <a:solidFill>
              <a:schemeClr val="dk1"/>
            </a:solidFill>
            <a:prstDash val="solid"/>
            <a:round/>
            <a:headEnd type="none" w="sm" len="sm"/>
            <a:tailEnd type="none" w="sm" len="sm"/>
          </a:ln>
        </p:spPr>
      </p:pic>
      <p:sp>
        <p:nvSpPr>
          <p:cNvPr id="211" name="Google Shape;211;p7"/>
          <p:cNvSpPr txBox="1"/>
          <p:nvPr/>
        </p:nvSpPr>
        <p:spPr>
          <a:xfrm>
            <a:off x="7077238" y="4845225"/>
            <a:ext cx="1850700" cy="7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40 Developmental Assets by Age Category</a:t>
            </a:r>
            <a:endParaRPr b="1"/>
          </a:p>
        </p:txBody>
      </p:sp>
      <p:sp>
        <p:nvSpPr>
          <p:cNvPr id="212" name="Google Shape;212;p7"/>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8"/>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15</a:t>
            </a:fld>
            <a:endParaRPr/>
          </a:p>
        </p:txBody>
      </p:sp>
      <p:sp>
        <p:nvSpPr>
          <p:cNvPr id="219" name="Google Shape;219;p8"/>
          <p:cNvSpPr txBox="1">
            <a:spLocks noGrp="1"/>
          </p:cNvSpPr>
          <p:nvPr>
            <p:ph type="title" idx="4294967295"/>
          </p:nvPr>
        </p:nvSpPr>
        <p:spPr>
          <a:xfrm>
            <a:off x="687456"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Focus Questions</a:t>
            </a:r>
            <a:endParaRPr>
              <a:latin typeface="Arial"/>
              <a:ea typeface="Arial"/>
              <a:cs typeface="Arial"/>
              <a:sym typeface="Arial"/>
            </a:endParaRPr>
          </a:p>
        </p:txBody>
      </p:sp>
      <p:sp>
        <p:nvSpPr>
          <p:cNvPr id="220" name="Google Shape;220;p8"/>
          <p:cNvSpPr txBox="1">
            <a:spLocks noGrp="1"/>
          </p:cNvSpPr>
          <p:nvPr>
            <p:ph type="body" idx="4294967295"/>
          </p:nvPr>
        </p:nvSpPr>
        <p:spPr>
          <a:xfrm>
            <a:off x="712265" y="1905000"/>
            <a:ext cx="5754102" cy="2386013"/>
          </a:xfrm>
          <a:prstGeom prst="rect">
            <a:avLst/>
          </a:prstGeom>
          <a:noFill/>
          <a:ln>
            <a:noFill/>
          </a:ln>
        </p:spPr>
        <p:txBody>
          <a:bodyPr spcFirstLastPara="1" wrap="square" lIns="91425" tIns="45700" rIns="91425" bIns="45700" anchor="t" anchorCtr="0">
            <a:normAutofit/>
          </a:bodyPr>
          <a:lstStyle/>
          <a:p>
            <a:pPr marL="228600" lvl="0" indent="-248920" algn="l" rtl="0">
              <a:lnSpc>
                <a:spcPct val="150000"/>
              </a:lnSpc>
              <a:spcBef>
                <a:spcPts val="0"/>
              </a:spcBef>
              <a:spcAft>
                <a:spcPts val="0"/>
              </a:spcAft>
              <a:buClr>
                <a:srgbClr val="EA8B00"/>
              </a:buClr>
              <a:buSzPts val="3920"/>
              <a:buFont typeface="Noto Sans Symbols"/>
              <a:buChar char="▪"/>
            </a:pPr>
            <a:r>
              <a:rPr lang="en-US">
                <a:solidFill>
                  <a:schemeClr val="dk1"/>
                </a:solidFill>
                <a:latin typeface="Arial"/>
                <a:ea typeface="Arial"/>
                <a:cs typeface="Arial"/>
                <a:sym typeface="Arial"/>
              </a:rPr>
              <a:t>What is most important to you?</a:t>
            </a:r>
            <a:endParaRPr>
              <a:latin typeface="Arial"/>
              <a:ea typeface="Arial"/>
              <a:cs typeface="Arial"/>
              <a:sym typeface="Arial"/>
            </a:endParaRPr>
          </a:p>
          <a:p>
            <a:pPr marL="228600" lvl="0" indent="-248920" algn="l" rtl="0">
              <a:lnSpc>
                <a:spcPct val="150000"/>
              </a:lnSpc>
              <a:spcBef>
                <a:spcPts val="1000"/>
              </a:spcBef>
              <a:spcAft>
                <a:spcPts val="0"/>
              </a:spcAft>
              <a:buClr>
                <a:srgbClr val="EA8B00"/>
              </a:buClr>
              <a:buSzPts val="3920"/>
              <a:buFont typeface="Noto Sans Symbols"/>
              <a:buChar char="▪"/>
            </a:pPr>
            <a:r>
              <a:rPr lang="en-US">
                <a:solidFill>
                  <a:schemeClr val="dk1"/>
                </a:solidFill>
                <a:latin typeface="Arial"/>
                <a:ea typeface="Arial"/>
                <a:cs typeface="Arial"/>
                <a:sym typeface="Arial"/>
              </a:rPr>
              <a:t>What is most interesting to you?</a:t>
            </a:r>
            <a:endParaRPr>
              <a:latin typeface="Arial"/>
              <a:ea typeface="Arial"/>
              <a:cs typeface="Arial"/>
              <a:sym typeface="Arial"/>
            </a:endParaRPr>
          </a:p>
          <a:p>
            <a:pPr marL="228600" lvl="0" indent="-248920" algn="l" rtl="0">
              <a:lnSpc>
                <a:spcPct val="150000"/>
              </a:lnSpc>
              <a:spcBef>
                <a:spcPts val="1000"/>
              </a:spcBef>
              <a:spcAft>
                <a:spcPts val="0"/>
              </a:spcAft>
              <a:buClr>
                <a:srgbClr val="EA8B00"/>
              </a:buClr>
              <a:buSzPts val="3920"/>
              <a:buFont typeface="Noto Sans Symbols"/>
              <a:buChar char="▪"/>
            </a:pPr>
            <a:r>
              <a:rPr lang="en-US">
                <a:solidFill>
                  <a:schemeClr val="dk1"/>
                </a:solidFill>
                <a:latin typeface="Arial"/>
                <a:ea typeface="Arial"/>
                <a:cs typeface="Arial"/>
                <a:sym typeface="Arial"/>
              </a:rPr>
              <a:t>What is most surprising to you?</a:t>
            </a:r>
            <a:endParaRPr>
              <a:latin typeface="Arial"/>
              <a:ea typeface="Arial"/>
              <a:cs typeface="Arial"/>
              <a:sym typeface="Arial"/>
            </a:endParaRPr>
          </a:p>
        </p:txBody>
      </p:sp>
      <p:sp>
        <p:nvSpPr>
          <p:cNvPr id="221" name="Google Shape;221;p8"/>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22" name="Google Shape;222;p8" descr="This timer counts down silently until it reaches 0:00, then a police siren sounds to alert you that time is up." title="2 Minute Timer">
            <a:hlinkClick r:id="rId3"/>
          </p:cNvPr>
          <p:cNvPicPr preferRelativeResize="0"/>
          <p:nvPr/>
        </p:nvPicPr>
        <p:blipFill>
          <a:blip r:embed="rId4">
            <a:alphaModFix/>
          </a:blip>
          <a:stretch>
            <a:fillRect/>
          </a:stretch>
        </p:blipFill>
        <p:spPr>
          <a:xfrm>
            <a:off x="3466313" y="4870447"/>
            <a:ext cx="2211375" cy="1243875"/>
          </a:xfrm>
          <a:prstGeom prst="rect">
            <a:avLst/>
          </a:prstGeom>
          <a:noFill/>
          <a:ln w="2857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16</a:t>
            </a:fld>
            <a:endParaRPr/>
          </a:p>
        </p:txBody>
      </p:sp>
      <p:sp>
        <p:nvSpPr>
          <p:cNvPr id="229" name="Google Shape;229;p9"/>
          <p:cNvSpPr txBox="1">
            <a:spLocks noGrp="1"/>
          </p:cNvSpPr>
          <p:nvPr>
            <p:ph type="title" idx="4294967295"/>
          </p:nvPr>
        </p:nvSpPr>
        <p:spPr>
          <a:xfrm>
            <a:off x="628649" y="3810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Power of Assets to Promote</a:t>
            </a:r>
            <a:endParaRPr>
              <a:latin typeface="Arial"/>
              <a:ea typeface="Arial"/>
              <a:cs typeface="Arial"/>
              <a:sym typeface="Arial"/>
            </a:endParaRPr>
          </a:p>
        </p:txBody>
      </p:sp>
      <p:graphicFrame>
        <p:nvGraphicFramePr>
          <p:cNvPr id="230" name="Google Shape;230;p9"/>
          <p:cNvGraphicFramePr/>
          <p:nvPr/>
        </p:nvGraphicFramePr>
        <p:xfrm>
          <a:off x="0" y="1592263"/>
          <a:ext cx="9144000" cy="4656137"/>
        </p:xfrm>
        <a:graphic>
          <a:graphicData uri="http://schemas.openxmlformats.org/drawingml/2006/chart">
            <c:chart xmlns:c="http://schemas.openxmlformats.org/drawingml/2006/chart" xmlns:r="http://schemas.openxmlformats.org/officeDocument/2006/relationships" r:id="rId3"/>
          </a:graphicData>
        </a:graphic>
      </p:graphicFrame>
      <p:sp>
        <p:nvSpPr>
          <p:cNvPr id="231" name="Google Shape;231;p9"/>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17</a:t>
            </a:fld>
            <a:endParaRPr/>
          </a:p>
        </p:txBody>
      </p:sp>
      <p:sp>
        <p:nvSpPr>
          <p:cNvPr id="238" name="Google Shape;238;p10"/>
          <p:cNvSpPr txBox="1">
            <a:spLocks noGrp="1"/>
          </p:cNvSpPr>
          <p:nvPr>
            <p:ph type="title" idx="4294967295"/>
          </p:nvPr>
        </p:nvSpPr>
        <p:spPr>
          <a:xfrm>
            <a:off x="623637"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Power of Assets to Protect</a:t>
            </a:r>
            <a:endParaRPr>
              <a:latin typeface="Arial"/>
              <a:ea typeface="Arial"/>
              <a:cs typeface="Arial"/>
              <a:sym typeface="Arial"/>
            </a:endParaRPr>
          </a:p>
        </p:txBody>
      </p:sp>
      <p:graphicFrame>
        <p:nvGraphicFramePr>
          <p:cNvPr id="239" name="Google Shape;239;p10"/>
          <p:cNvGraphicFramePr/>
          <p:nvPr/>
        </p:nvGraphicFramePr>
        <p:xfrm>
          <a:off x="0" y="1477963"/>
          <a:ext cx="9144000" cy="4618037"/>
        </p:xfrm>
        <a:graphic>
          <a:graphicData uri="http://schemas.openxmlformats.org/drawingml/2006/chart">
            <c:chart xmlns:c="http://schemas.openxmlformats.org/drawingml/2006/chart" xmlns:r="http://schemas.openxmlformats.org/officeDocument/2006/relationships" r:id="rId3"/>
          </a:graphicData>
        </a:graphic>
      </p:graphicFrame>
      <p:sp>
        <p:nvSpPr>
          <p:cNvPr id="240" name="Google Shape;240;p10"/>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25e4f9118f9_0_18"/>
          <p:cNvPicPr preferRelativeResize="0"/>
          <p:nvPr/>
        </p:nvPicPr>
        <p:blipFill rotWithShape="1">
          <a:blip r:embed="rId3">
            <a:alphaModFix/>
          </a:blip>
          <a:srcRect l="2691" t="30424" r="49245" b="53931"/>
          <a:stretch/>
        </p:blipFill>
        <p:spPr>
          <a:xfrm>
            <a:off x="5510450" y="4339138"/>
            <a:ext cx="2547799" cy="1072824"/>
          </a:xfrm>
          <a:prstGeom prst="rect">
            <a:avLst/>
          </a:prstGeom>
          <a:noFill/>
          <a:ln>
            <a:noFill/>
          </a:ln>
        </p:spPr>
      </p:pic>
      <p:sp>
        <p:nvSpPr>
          <p:cNvPr id="247" name="Google Shape;247;g25e4f9118f9_0_18"/>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
        <p:nvSpPr>
          <p:cNvPr id="248" name="Google Shape;248;g25e4f9118f9_0_18"/>
          <p:cNvSpPr txBox="1">
            <a:spLocks noGrp="1"/>
          </p:cNvSpPr>
          <p:nvPr>
            <p:ph type="title" idx="4294967295"/>
          </p:nvPr>
        </p:nvSpPr>
        <p:spPr>
          <a:xfrm>
            <a:off x="623637"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Nebraska Results</a:t>
            </a:r>
            <a:endParaRPr>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4000"/>
              <a:buFont typeface="Times New Roman"/>
              <a:buNone/>
            </a:pPr>
            <a:r>
              <a:rPr lang="en-US" sz="3500">
                <a:solidFill>
                  <a:srgbClr val="000000"/>
                </a:solidFill>
                <a:latin typeface="Arial"/>
                <a:ea typeface="Arial"/>
                <a:cs typeface="Arial"/>
                <a:sym typeface="Arial"/>
              </a:rPr>
              <a:t>2021 Youth Risk Behavior Survey </a:t>
            </a:r>
            <a:endParaRPr sz="3500">
              <a:solidFill>
                <a:srgbClr val="000000"/>
              </a:solidFill>
              <a:latin typeface="Arial"/>
              <a:ea typeface="Arial"/>
              <a:cs typeface="Arial"/>
              <a:sym typeface="Arial"/>
            </a:endParaRPr>
          </a:p>
        </p:txBody>
      </p:sp>
      <p:sp>
        <p:nvSpPr>
          <p:cNvPr id="249" name="Google Shape;249;g25e4f9118f9_0_18"/>
          <p:cNvSpPr txBox="1"/>
          <p:nvPr/>
        </p:nvSpPr>
        <p:spPr>
          <a:xfrm>
            <a:off x="1815175" y="1572575"/>
            <a:ext cx="5866500" cy="25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Times New Roman"/>
                <a:ea typeface="Times New Roman"/>
                <a:cs typeface="Times New Roman"/>
                <a:sym typeface="Times New Roman"/>
              </a:rPr>
              <a:t>Alcohol Use</a:t>
            </a:r>
            <a:endParaRPr sz="2000" b="1">
              <a:latin typeface="Times New Roman"/>
              <a:ea typeface="Times New Roman"/>
              <a:cs typeface="Times New Roman"/>
              <a:sym typeface="Times New Roman"/>
            </a:endParaRPr>
          </a:p>
        </p:txBody>
      </p:sp>
      <p:pic>
        <p:nvPicPr>
          <p:cNvPr id="250" name="Google Shape;250;g25e4f9118f9_0_18"/>
          <p:cNvPicPr preferRelativeResize="0"/>
          <p:nvPr/>
        </p:nvPicPr>
        <p:blipFill rotWithShape="1">
          <a:blip r:embed="rId4">
            <a:alphaModFix/>
          </a:blip>
          <a:srcRect t="75434" r="44258" b="6980"/>
          <a:stretch/>
        </p:blipFill>
        <p:spPr>
          <a:xfrm>
            <a:off x="227025" y="2396175"/>
            <a:ext cx="4251325" cy="1735127"/>
          </a:xfrm>
          <a:prstGeom prst="rect">
            <a:avLst/>
          </a:prstGeom>
          <a:noFill/>
          <a:ln>
            <a:noFill/>
          </a:ln>
        </p:spPr>
      </p:pic>
      <p:pic>
        <p:nvPicPr>
          <p:cNvPr id="251" name="Google Shape;251;g25e4f9118f9_0_18"/>
          <p:cNvPicPr preferRelativeResize="0"/>
          <p:nvPr/>
        </p:nvPicPr>
        <p:blipFill rotWithShape="1">
          <a:blip r:embed="rId4">
            <a:alphaModFix/>
          </a:blip>
          <a:srcRect l="57965"/>
          <a:stretch/>
        </p:blipFill>
        <p:spPr>
          <a:xfrm>
            <a:off x="485946" y="82625"/>
            <a:ext cx="2228175" cy="6857999"/>
          </a:xfrm>
          <a:prstGeom prst="rect">
            <a:avLst/>
          </a:prstGeom>
          <a:noFill/>
          <a:ln>
            <a:noFill/>
          </a:ln>
        </p:spPr>
      </p:pic>
      <p:pic>
        <p:nvPicPr>
          <p:cNvPr id="252" name="Google Shape;252;g25e4f9118f9_0_18"/>
          <p:cNvPicPr preferRelativeResize="0"/>
          <p:nvPr/>
        </p:nvPicPr>
        <p:blipFill rotWithShape="1">
          <a:blip r:embed="rId3">
            <a:alphaModFix/>
          </a:blip>
          <a:srcRect l="48872" t="1918" b="79647"/>
          <a:stretch/>
        </p:blipFill>
        <p:spPr>
          <a:xfrm>
            <a:off x="4947500" y="2280476"/>
            <a:ext cx="3967900" cy="1850824"/>
          </a:xfrm>
          <a:prstGeom prst="rect">
            <a:avLst/>
          </a:prstGeom>
          <a:noFill/>
          <a:ln>
            <a:noFill/>
          </a:ln>
        </p:spPr>
      </p:pic>
      <p:sp>
        <p:nvSpPr>
          <p:cNvPr id="253" name="Google Shape;253;g25e4f9118f9_0_18"/>
          <p:cNvSpPr txBox="1"/>
          <p:nvPr/>
        </p:nvSpPr>
        <p:spPr>
          <a:xfrm>
            <a:off x="4762500" y="1768200"/>
            <a:ext cx="5866500" cy="25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Times New Roman"/>
                <a:ea typeface="Times New Roman"/>
                <a:cs typeface="Times New Roman"/>
                <a:sym typeface="Times New Roman"/>
              </a:rPr>
              <a:t>Drug Use</a:t>
            </a:r>
            <a:endParaRPr sz="2000" b="1">
              <a:latin typeface="Times New Roman"/>
              <a:ea typeface="Times New Roman"/>
              <a:cs typeface="Times New Roman"/>
              <a:sym typeface="Times New Roman"/>
            </a:endParaRPr>
          </a:p>
        </p:txBody>
      </p:sp>
      <p:pic>
        <p:nvPicPr>
          <p:cNvPr id="254" name="Google Shape;254;g25e4f9118f9_0_18"/>
          <p:cNvPicPr preferRelativeResize="0"/>
          <p:nvPr/>
        </p:nvPicPr>
        <p:blipFill rotWithShape="1">
          <a:blip r:embed="rId3">
            <a:alphaModFix/>
          </a:blip>
          <a:srcRect t="46391" b="25420"/>
          <a:stretch/>
        </p:blipFill>
        <p:spPr>
          <a:xfrm>
            <a:off x="2041399" y="3878851"/>
            <a:ext cx="6706423" cy="2445752"/>
          </a:xfrm>
          <a:prstGeom prst="rect">
            <a:avLst/>
          </a:prstGeom>
          <a:noFill/>
          <a:ln>
            <a:noFill/>
          </a:ln>
        </p:spPr>
      </p:pic>
      <p:sp>
        <p:nvSpPr>
          <p:cNvPr id="255" name="Google Shape;255;g25e4f9118f9_0_18"/>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5e4f9118f9_0_32"/>
          <p:cNvSpPr txBox="1"/>
          <p:nvPr/>
        </p:nvSpPr>
        <p:spPr>
          <a:xfrm>
            <a:off x="4762500" y="1768200"/>
            <a:ext cx="5866500" cy="25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Times New Roman"/>
                <a:ea typeface="Times New Roman"/>
                <a:cs typeface="Times New Roman"/>
                <a:sym typeface="Times New Roman"/>
              </a:rPr>
              <a:t>Violence/Sexual Activity Use</a:t>
            </a:r>
            <a:endParaRPr sz="2000" b="1">
              <a:latin typeface="Times New Roman"/>
              <a:ea typeface="Times New Roman"/>
              <a:cs typeface="Times New Roman"/>
              <a:sym typeface="Times New Roman"/>
            </a:endParaRPr>
          </a:p>
        </p:txBody>
      </p:sp>
      <p:sp>
        <p:nvSpPr>
          <p:cNvPr id="262" name="Google Shape;262;g25e4f9118f9_0_32"/>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19</a:t>
            </a:fld>
            <a:endParaRPr/>
          </a:p>
        </p:txBody>
      </p:sp>
      <p:sp>
        <p:nvSpPr>
          <p:cNvPr id="263" name="Google Shape;263;g25e4f9118f9_0_32"/>
          <p:cNvSpPr txBox="1">
            <a:spLocks noGrp="1"/>
          </p:cNvSpPr>
          <p:nvPr>
            <p:ph type="title" idx="4294967295"/>
          </p:nvPr>
        </p:nvSpPr>
        <p:spPr>
          <a:xfrm>
            <a:off x="623637"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Nebraska Results</a:t>
            </a:r>
            <a:endParaRPr>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4000"/>
              <a:buFont typeface="Times New Roman"/>
              <a:buNone/>
            </a:pPr>
            <a:r>
              <a:rPr lang="en-US" sz="3500">
                <a:solidFill>
                  <a:srgbClr val="000000"/>
                </a:solidFill>
                <a:latin typeface="Arial"/>
                <a:ea typeface="Arial"/>
                <a:cs typeface="Arial"/>
                <a:sym typeface="Arial"/>
              </a:rPr>
              <a:t>2021 Youth Risk Behavior Survey </a:t>
            </a:r>
            <a:endParaRPr sz="3500">
              <a:solidFill>
                <a:srgbClr val="000000"/>
              </a:solidFill>
              <a:latin typeface="Arial"/>
              <a:ea typeface="Arial"/>
              <a:cs typeface="Arial"/>
              <a:sym typeface="Arial"/>
            </a:endParaRPr>
          </a:p>
        </p:txBody>
      </p:sp>
      <p:sp>
        <p:nvSpPr>
          <p:cNvPr id="264" name="Google Shape;264;g25e4f9118f9_0_32"/>
          <p:cNvSpPr txBox="1"/>
          <p:nvPr/>
        </p:nvSpPr>
        <p:spPr>
          <a:xfrm>
            <a:off x="381000" y="1768200"/>
            <a:ext cx="5866500" cy="25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Times New Roman"/>
                <a:ea typeface="Times New Roman"/>
                <a:cs typeface="Times New Roman"/>
                <a:sym typeface="Times New Roman"/>
              </a:rPr>
              <a:t>Tobacco Use</a:t>
            </a:r>
            <a:endParaRPr sz="2000" b="1">
              <a:latin typeface="Times New Roman"/>
              <a:ea typeface="Times New Roman"/>
              <a:cs typeface="Times New Roman"/>
              <a:sym typeface="Times New Roman"/>
            </a:endParaRPr>
          </a:p>
        </p:txBody>
      </p:sp>
      <p:pic>
        <p:nvPicPr>
          <p:cNvPr id="265" name="Google Shape;265;g25e4f9118f9_0_32"/>
          <p:cNvPicPr preferRelativeResize="0"/>
          <p:nvPr/>
        </p:nvPicPr>
        <p:blipFill rotWithShape="1">
          <a:blip r:embed="rId3">
            <a:alphaModFix/>
          </a:blip>
          <a:srcRect l="40631" b="83365"/>
          <a:stretch/>
        </p:blipFill>
        <p:spPr>
          <a:xfrm>
            <a:off x="0" y="2338313"/>
            <a:ext cx="4786624" cy="1735127"/>
          </a:xfrm>
          <a:prstGeom prst="rect">
            <a:avLst/>
          </a:prstGeom>
          <a:noFill/>
          <a:ln>
            <a:noFill/>
          </a:ln>
        </p:spPr>
      </p:pic>
      <p:pic>
        <p:nvPicPr>
          <p:cNvPr id="266" name="Google Shape;266;g25e4f9118f9_0_32"/>
          <p:cNvPicPr preferRelativeResize="0"/>
          <p:nvPr/>
        </p:nvPicPr>
        <p:blipFill rotWithShape="1">
          <a:blip r:embed="rId3">
            <a:alphaModFix/>
          </a:blip>
          <a:srcRect t="55430" b="22408"/>
          <a:stretch/>
        </p:blipFill>
        <p:spPr>
          <a:xfrm>
            <a:off x="227018" y="4287900"/>
            <a:ext cx="7176155" cy="2057426"/>
          </a:xfrm>
          <a:prstGeom prst="rect">
            <a:avLst/>
          </a:prstGeom>
          <a:noFill/>
          <a:ln>
            <a:noFill/>
          </a:ln>
        </p:spPr>
      </p:pic>
      <p:pic>
        <p:nvPicPr>
          <p:cNvPr id="267" name="Google Shape;267;g25e4f9118f9_0_32"/>
          <p:cNvPicPr preferRelativeResize="0"/>
          <p:nvPr/>
        </p:nvPicPr>
        <p:blipFill rotWithShape="1">
          <a:blip r:embed="rId4">
            <a:alphaModFix/>
          </a:blip>
          <a:srcRect t="72504" r="50499" b="12464"/>
          <a:stretch/>
        </p:blipFill>
        <p:spPr>
          <a:xfrm>
            <a:off x="4574975" y="2561439"/>
            <a:ext cx="4416629" cy="1735127"/>
          </a:xfrm>
          <a:prstGeom prst="rect">
            <a:avLst/>
          </a:prstGeom>
          <a:noFill/>
          <a:ln>
            <a:noFill/>
          </a:ln>
        </p:spPr>
      </p:pic>
      <p:pic>
        <p:nvPicPr>
          <p:cNvPr id="268" name="Google Shape;268;g25e4f9118f9_0_32"/>
          <p:cNvPicPr preferRelativeResize="0"/>
          <p:nvPr/>
        </p:nvPicPr>
        <p:blipFill rotWithShape="1">
          <a:blip r:embed="rId5">
            <a:alphaModFix/>
          </a:blip>
          <a:srcRect t="13558" r="51126" b="53428"/>
          <a:stretch/>
        </p:blipFill>
        <p:spPr>
          <a:xfrm>
            <a:off x="4786625" y="2297012"/>
            <a:ext cx="2590750" cy="2263977"/>
          </a:xfrm>
          <a:prstGeom prst="rect">
            <a:avLst/>
          </a:prstGeom>
          <a:noFill/>
          <a:ln>
            <a:noFill/>
          </a:ln>
        </p:spPr>
      </p:pic>
      <p:pic>
        <p:nvPicPr>
          <p:cNvPr id="269" name="Google Shape;269;g25e4f9118f9_0_32"/>
          <p:cNvPicPr preferRelativeResize="0"/>
          <p:nvPr/>
        </p:nvPicPr>
        <p:blipFill rotWithShape="1">
          <a:blip r:embed="rId4">
            <a:alphaModFix/>
          </a:blip>
          <a:srcRect l="51126" b="37949"/>
          <a:stretch/>
        </p:blipFill>
        <p:spPr>
          <a:xfrm>
            <a:off x="6247501" y="1995850"/>
            <a:ext cx="2590750" cy="4255273"/>
          </a:xfrm>
          <a:prstGeom prst="rect">
            <a:avLst/>
          </a:prstGeom>
          <a:noFill/>
          <a:ln>
            <a:noFill/>
          </a:ln>
        </p:spPr>
      </p:pic>
      <p:sp>
        <p:nvSpPr>
          <p:cNvPr id="270" name="Google Shape;270;g25e4f9118f9_0_32"/>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60332b57b2_0_19"/>
          <p:cNvSpPr txBox="1">
            <a:spLocks noGrp="1"/>
          </p:cNvSpPr>
          <p:nvPr>
            <p:ph type="subTitle" idx="1"/>
          </p:nvPr>
        </p:nvSpPr>
        <p:spPr>
          <a:xfrm>
            <a:off x="4637475" y="2030775"/>
            <a:ext cx="4005300" cy="3733500"/>
          </a:xfrm>
          <a:prstGeom prst="rect">
            <a:avLst/>
          </a:prstGeom>
        </p:spPr>
        <p:txBody>
          <a:bodyPr spcFirstLastPara="1" wrap="square" lIns="91425" tIns="45700" rIns="91425" bIns="45700" anchor="t" anchorCtr="0">
            <a:normAutofit fontScale="62500" lnSpcReduction="20000"/>
          </a:bodyPr>
          <a:lstStyle/>
          <a:p>
            <a:pPr marL="0" lvl="0" indent="0" algn="l" rtl="0">
              <a:lnSpc>
                <a:spcPct val="150000"/>
              </a:lnSpc>
              <a:spcBef>
                <a:spcPts val="0"/>
              </a:spcBef>
              <a:spcAft>
                <a:spcPts val="0"/>
              </a:spcAft>
              <a:buNone/>
            </a:pPr>
            <a:r>
              <a:rPr lang="en-US" sz="4250"/>
              <a:t>The mission of the Nebraska Department of Education is to lead and support the preparation of all Nebraskans for learning, earning, and living.  </a:t>
            </a:r>
            <a:endParaRPr sz="4250"/>
          </a:p>
          <a:p>
            <a:pPr marL="0" lvl="0" indent="0" algn="ctr" rtl="0">
              <a:spcBef>
                <a:spcPts val="1000"/>
              </a:spcBef>
              <a:spcAft>
                <a:spcPts val="0"/>
              </a:spcAft>
              <a:buNone/>
            </a:pPr>
            <a:endParaRPr b="1"/>
          </a:p>
        </p:txBody>
      </p:sp>
      <p:sp>
        <p:nvSpPr>
          <p:cNvPr id="70" name="Google Shape;70;g260332b57b2_0_19"/>
          <p:cNvSpPr txBox="1">
            <a:spLocks noGrp="1"/>
          </p:cNvSpPr>
          <p:nvPr>
            <p:ph type="ctrTitle"/>
          </p:nvPr>
        </p:nvSpPr>
        <p:spPr>
          <a:xfrm>
            <a:off x="1075775" y="204369"/>
            <a:ext cx="6858000" cy="1192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a:latin typeface="Arial"/>
                <a:ea typeface="Arial"/>
                <a:cs typeface="Arial"/>
                <a:sym typeface="Arial"/>
              </a:rPr>
              <a:t>Nebraska </a:t>
            </a:r>
            <a:endParaRPr sz="4200">
              <a:latin typeface="Arial"/>
              <a:ea typeface="Arial"/>
              <a:cs typeface="Arial"/>
              <a:sym typeface="Arial"/>
            </a:endParaRPr>
          </a:p>
          <a:p>
            <a:pPr marL="0" lvl="0" indent="0" algn="ctr" rtl="0">
              <a:spcBef>
                <a:spcPts val="0"/>
              </a:spcBef>
              <a:spcAft>
                <a:spcPts val="0"/>
              </a:spcAft>
              <a:buSzPts val="990"/>
              <a:buNone/>
            </a:pPr>
            <a:r>
              <a:rPr lang="en-US" sz="4200">
                <a:latin typeface="Arial"/>
                <a:ea typeface="Arial"/>
                <a:cs typeface="Arial"/>
                <a:sym typeface="Arial"/>
              </a:rPr>
              <a:t>Department of Education</a:t>
            </a:r>
            <a:endParaRPr sz="4200">
              <a:latin typeface="Arial"/>
              <a:ea typeface="Arial"/>
              <a:cs typeface="Arial"/>
              <a:sym typeface="Arial"/>
            </a:endParaRPr>
          </a:p>
        </p:txBody>
      </p:sp>
      <p:pic>
        <p:nvPicPr>
          <p:cNvPr id="71" name="Google Shape;71;g260332b57b2_0_19"/>
          <p:cNvPicPr preferRelativeResize="0"/>
          <p:nvPr/>
        </p:nvPicPr>
        <p:blipFill>
          <a:blip r:embed="rId3">
            <a:alphaModFix/>
          </a:blip>
          <a:stretch>
            <a:fillRect/>
          </a:stretch>
        </p:blipFill>
        <p:spPr>
          <a:xfrm>
            <a:off x="227025" y="1751027"/>
            <a:ext cx="4135374" cy="4135374"/>
          </a:xfrm>
          <a:prstGeom prst="rect">
            <a:avLst/>
          </a:prstGeom>
          <a:noFill/>
          <a:ln>
            <a:noFill/>
          </a:ln>
        </p:spPr>
      </p:pic>
      <p:sp>
        <p:nvSpPr>
          <p:cNvPr id="72" name="Google Shape;72;g260332b57b2_0_19"/>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5e4f9118f9_0_46"/>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20</a:t>
            </a:fld>
            <a:endParaRPr/>
          </a:p>
        </p:txBody>
      </p:sp>
      <p:sp>
        <p:nvSpPr>
          <p:cNvPr id="277" name="Google Shape;277;g25e4f9118f9_0_46"/>
          <p:cNvSpPr txBox="1">
            <a:spLocks noGrp="1"/>
          </p:cNvSpPr>
          <p:nvPr>
            <p:ph type="title" idx="4294967295"/>
          </p:nvPr>
        </p:nvSpPr>
        <p:spPr>
          <a:xfrm>
            <a:off x="623637"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Nebraska Results</a:t>
            </a:r>
            <a:endParaRPr>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4000"/>
              <a:buFont typeface="Times New Roman"/>
              <a:buNone/>
            </a:pPr>
            <a:r>
              <a:rPr lang="en-US" sz="3500">
                <a:solidFill>
                  <a:srgbClr val="000000"/>
                </a:solidFill>
                <a:latin typeface="Arial"/>
                <a:ea typeface="Arial"/>
                <a:cs typeface="Arial"/>
                <a:sym typeface="Arial"/>
              </a:rPr>
              <a:t>2021 Youth Risk Behavior Survey </a:t>
            </a:r>
            <a:endParaRPr sz="3500">
              <a:solidFill>
                <a:srgbClr val="000000"/>
              </a:solidFill>
              <a:latin typeface="Arial"/>
              <a:ea typeface="Arial"/>
              <a:cs typeface="Arial"/>
              <a:sym typeface="Arial"/>
            </a:endParaRPr>
          </a:p>
        </p:txBody>
      </p:sp>
      <p:pic>
        <p:nvPicPr>
          <p:cNvPr id="278" name="Google Shape;278;g25e4f9118f9_0_46"/>
          <p:cNvPicPr preferRelativeResize="0"/>
          <p:nvPr/>
        </p:nvPicPr>
        <p:blipFill rotWithShape="1">
          <a:blip r:embed="rId3">
            <a:alphaModFix/>
          </a:blip>
          <a:srcRect l="63804" b="18633"/>
          <a:stretch/>
        </p:blipFill>
        <p:spPr>
          <a:xfrm>
            <a:off x="5859150" y="1739250"/>
            <a:ext cx="1677901" cy="4880077"/>
          </a:xfrm>
          <a:prstGeom prst="rect">
            <a:avLst/>
          </a:prstGeom>
          <a:noFill/>
          <a:ln>
            <a:noFill/>
          </a:ln>
        </p:spPr>
      </p:pic>
      <p:pic>
        <p:nvPicPr>
          <p:cNvPr id="279" name="Google Shape;279;g25e4f9118f9_0_46"/>
          <p:cNvPicPr preferRelativeResize="0"/>
          <p:nvPr/>
        </p:nvPicPr>
        <p:blipFill rotWithShape="1">
          <a:blip r:embed="rId3">
            <a:alphaModFix/>
          </a:blip>
          <a:srcRect t="81244"/>
          <a:stretch/>
        </p:blipFill>
        <p:spPr>
          <a:xfrm>
            <a:off x="4452050" y="3836515"/>
            <a:ext cx="4635748" cy="1124823"/>
          </a:xfrm>
          <a:prstGeom prst="rect">
            <a:avLst/>
          </a:prstGeom>
          <a:noFill/>
          <a:ln>
            <a:noFill/>
          </a:ln>
        </p:spPr>
      </p:pic>
      <p:sp>
        <p:nvSpPr>
          <p:cNvPr id="280" name="Google Shape;280;g25e4f9118f9_0_46"/>
          <p:cNvSpPr/>
          <p:nvPr/>
        </p:nvSpPr>
        <p:spPr>
          <a:xfrm>
            <a:off x="4262725" y="5928800"/>
            <a:ext cx="1677900" cy="76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1" name="Google Shape;281;g25e4f9118f9_0_46"/>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82" name="Google Shape;282;g25e4f9118f9_0_46"/>
          <p:cNvPicPr preferRelativeResize="0"/>
          <p:nvPr/>
        </p:nvPicPr>
        <p:blipFill>
          <a:blip r:embed="rId4">
            <a:alphaModFix/>
          </a:blip>
          <a:stretch>
            <a:fillRect/>
          </a:stretch>
        </p:blipFill>
        <p:spPr>
          <a:xfrm>
            <a:off x="152401" y="1500600"/>
            <a:ext cx="4141021" cy="5357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87"/>
        <p:cNvGrpSpPr/>
        <p:nvPr/>
      </p:nvGrpSpPr>
      <p:grpSpPr>
        <a:xfrm>
          <a:off x="0" y="0"/>
          <a:ext cx="0" cy="0"/>
          <a:chOff x="0" y="0"/>
          <a:chExt cx="0" cy="0"/>
        </a:xfrm>
      </p:grpSpPr>
      <p:sp>
        <p:nvSpPr>
          <p:cNvPr id="288" name="Google Shape;288;p11"/>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21</a:t>
            </a:fld>
            <a:endParaRPr/>
          </a:p>
        </p:txBody>
      </p:sp>
      <p:sp>
        <p:nvSpPr>
          <p:cNvPr id="289" name="Google Shape;289;p11"/>
          <p:cNvSpPr txBox="1">
            <a:spLocks noGrp="1"/>
          </p:cNvSpPr>
          <p:nvPr>
            <p:ph type="title" idx="4294967295"/>
          </p:nvPr>
        </p:nvSpPr>
        <p:spPr>
          <a:xfrm>
            <a:off x="628649" y="5080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Youth with </a:t>
            </a:r>
            <a:endParaRPr>
              <a:solidFill>
                <a:srgbClr val="000000"/>
              </a:solidFill>
              <a:latin typeface="Arial"/>
              <a:ea typeface="Arial"/>
              <a:cs typeface="Arial"/>
              <a:sym typeface="Arial"/>
            </a:endParaRPr>
          </a:p>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Different Levels of Assets</a:t>
            </a:r>
            <a:endParaRPr>
              <a:latin typeface="Arial"/>
              <a:ea typeface="Arial"/>
              <a:cs typeface="Arial"/>
              <a:sym typeface="Arial"/>
            </a:endParaRPr>
          </a:p>
        </p:txBody>
      </p:sp>
      <p:graphicFrame>
        <p:nvGraphicFramePr>
          <p:cNvPr id="290" name="Google Shape;290;p11"/>
          <p:cNvGraphicFramePr/>
          <p:nvPr/>
        </p:nvGraphicFramePr>
        <p:xfrm>
          <a:off x="314326" y="1604963"/>
          <a:ext cx="8515349" cy="4643437"/>
        </p:xfrm>
        <a:graphic>
          <a:graphicData uri="http://schemas.openxmlformats.org/drawingml/2006/chart">
            <c:chart xmlns:c="http://schemas.openxmlformats.org/drawingml/2006/chart" xmlns:r="http://schemas.openxmlformats.org/officeDocument/2006/relationships" r:id="rId3"/>
          </a:graphicData>
        </a:graphic>
      </p:graphicFrame>
      <p:sp>
        <p:nvSpPr>
          <p:cNvPr id="291" name="Google Shape;291;p11"/>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12"/>
          <p:cNvSpPr txBox="1">
            <a:spLocks noGrp="1"/>
          </p:cNvSpPr>
          <p:nvPr>
            <p:ph type="title"/>
          </p:nvPr>
        </p:nvSpPr>
        <p:spPr>
          <a:xfrm>
            <a:off x="628650" y="18255"/>
            <a:ext cx="78867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Times New Roman"/>
              <a:buNone/>
            </a:pPr>
            <a:r>
              <a:rPr lang="en-US">
                <a:solidFill>
                  <a:schemeClr val="dk1"/>
                </a:solidFill>
                <a:latin typeface="Arial"/>
                <a:ea typeface="Arial"/>
                <a:cs typeface="Arial"/>
                <a:sym typeface="Arial"/>
              </a:rPr>
              <a:t>Asset Category Groups</a:t>
            </a:r>
            <a:endParaRPr>
              <a:latin typeface="Arial"/>
              <a:ea typeface="Arial"/>
              <a:cs typeface="Arial"/>
              <a:sym typeface="Arial"/>
            </a:endParaRPr>
          </a:p>
        </p:txBody>
      </p:sp>
      <p:sp>
        <p:nvSpPr>
          <p:cNvPr id="298" name="Google Shape;298;p12"/>
          <p:cNvSpPr txBox="1">
            <a:spLocks noGrp="1"/>
          </p:cNvSpPr>
          <p:nvPr>
            <p:ph type="body" idx="1"/>
          </p:nvPr>
        </p:nvSpPr>
        <p:spPr>
          <a:xfrm>
            <a:off x="727886" y="1941512"/>
            <a:ext cx="6968313" cy="2974975"/>
          </a:xfrm>
          <a:prstGeom prst="rect">
            <a:avLst/>
          </a:prstGeom>
          <a:noFill/>
          <a:ln>
            <a:noFill/>
          </a:ln>
        </p:spPr>
        <p:txBody>
          <a:bodyPr spcFirstLastPara="1" wrap="square" lIns="91425" tIns="45700" rIns="91425" bIns="45700" anchor="t" anchorCtr="0">
            <a:normAutofit/>
          </a:bodyPr>
          <a:lstStyle/>
          <a:p>
            <a:pPr marL="228600" lvl="0" indent="-248920" algn="l" rtl="0">
              <a:lnSpc>
                <a:spcPct val="90000"/>
              </a:lnSpc>
              <a:spcBef>
                <a:spcPts val="1000"/>
              </a:spcBef>
              <a:spcAft>
                <a:spcPts val="0"/>
              </a:spcAft>
              <a:buClr>
                <a:srgbClr val="EA8B00"/>
              </a:buClr>
              <a:buSzPts val="3920"/>
              <a:buFont typeface="Noto Sans Symbols"/>
              <a:buChar char="▪"/>
            </a:pPr>
            <a:r>
              <a:rPr lang="en-US">
                <a:latin typeface="Arial"/>
                <a:ea typeface="Arial"/>
                <a:cs typeface="Arial"/>
                <a:sym typeface="Arial"/>
              </a:rPr>
              <a:t>Record all the ways in which this asset category was built for you when you were young or is being built in the lives of youth today</a:t>
            </a:r>
            <a:endParaRPr/>
          </a:p>
          <a:p>
            <a:pPr marL="228600" lvl="0" indent="-5080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sp>
        <p:nvSpPr>
          <p:cNvPr id="299" name="Google Shape;299;p12"/>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22</a:t>
            </a:fld>
            <a:endParaRPr/>
          </a:p>
        </p:txBody>
      </p:sp>
      <p:pic>
        <p:nvPicPr>
          <p:cNvPr id="300" name="Google Shape;300;p12" descr="This 2 minute pumpkin themed autumn timer counts down silently and ends with a simple, whimsical sound to alert you when the time is done.&#10;&#10;Sound effects by Epidemic Sound (http://www.epidemicsound.com)" title="2 Minute Autumn Pumpkin Timer">
            <a:hlinkClick r:id="rId3"/>
          </p:cNvPr>
          <p:cNvPicPr preferRelativeResize="0"/>
          <p:nvPr/>
        </p:nvPicPr>
        <p:blipFill>
          <a:blip r:embed="rId4">
            <a:alphaModFix/>
          </a:blip>
          <a:stretch>
            <a:fillRect/>
          </a:stretch>
        </p:blipFill>
        <p:spPr>
          <a:xfrm>
            <a:off x="2561223" y="4077998"/>
            <a:ext cx="3339500" cy="1878475"/>
          </a:xfrm>
          <a:prstGeom prst="rect">
            <a:avLst/>
          </a:prstGeom>
          <a:noFill/>
          <a:ln w="19050" cap="flat" cmpd="sng">
            <a:solidFill>
              <a:schemeClr val="dk1"/>
            </a:solidFill>
            <a:prstDash val="solid"/>
            <a:round/>
            <a:headEnd type="none" w="sm" len="sm"/>
            <a:tailEnd type="none" w="sm" len="sm"/>
          </a:ln>
        </p:spPr>
      </p:pic>
      <p:sp>
        <p:nvSpPr>
          <p:cNvPr id="301" name="Google Shape;301;p12"/>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4"/>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23</a:t>
            </a:fld>
            <a:endParaRPr/>
          </a:p>
        </p:txBody>
      </p:sp>
      <p:sp>
        <p:nvSpPr>
          <p:cNvPr id="308" name="Google Shape;308;p14"/>
          <p:cNvSpPr txBox="1">
            <a:spLocks noGrp="1"/>
          </p:cNvSpPr>
          <p:nvPr>
            <p:ph type="title" idx="4294967295"/>
          </p:nvPr>
        </p:nvSpPr>
        <p:spPr>
          <a:xfrm>
            <a:off x="628649" y="1905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What are Asset Builders Like?</a:t>
            </a:r>
            <a:endParaRPr>
              <a:latin typeface="Arial"/>
              <a:ea typeface="Arial"/>
              <a:cs typeface="Arial"/>
              <a:sym typeface="Arial"/>
            </a:endParaRPr>
          </a:p>
        </p:txBody>
      </p:sp>
      <p:pic>
        <p:nvPicPr>
          <p:cNvPr id="309" name="Google Shape;309;p14" descr="A group of people posing for a photo&#10;&#10;Description automatically generated"/>
          <p:cNvPicPr preferRelativeResize="0"/>
          <p:nvPr/>
        </p:nvPicPr>
        <p:blipFill rotWithShape="1">
          <a:blip r:embed="rId3">
            <a:alphaModFix/>
          </a:blip>
          <a:srcRect/>
          <a:stretch/>
        </p:blipFill>
        <p:spPr>
          <a:xfrm>
            <a:off x="1254872" y="1624067"/>
            <a:ext cx="6634256" cy="4624333"/>
          </a:xfrm>
          <a:prstGeom prst="rect">
            <a:avLst/>
          </a:prstGeom>
          <a:noFill/>
          <a:ln>
            <a:noFill/>
          </a:ln>
        </p:spPr>
      </p:pic>
      <p:sp>
        <p:nvSpPr>
          <p:cNvPr id="310" name="Google Shape;310;p14"/>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315"/>
        <p:cNvGrpSpPr/>
        <p:nvPr/>
      </p:nvGrpSpPr>
      <p:grpSpPr>
        <a:xfrm>
          <a:off x="0" y="0"/>
          <a:ext cx="0" cy="0"/>
          <a:chOff x="0" y="0"/>
          <a:chExt cx="0" cy="0"/>
        </a:xfrm>
      </p:grpSpPr>
      <p:sp>
        <p:nvSpPr>
          <p:cNvPr id="316" name="Google Shape;316;p15"/>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24</a:t>
            </a:fld>
            <a:endParaRPr/>
          </a:p>
        </p:txBody>
      </p:sp>
      <p:sp>
        <p:nvSpPr>
          <p:cNvPr id="317" name="Google Shape;317;p15"/>
          <p:cNvSpPr txBox="1">
            <a:spLocks noGrp="1"/>
          </p:cNvSpPr>
          <p:nvPr>
            <p:ph type="title" idx="4294967295"/>
          </p:nvPr>
        </p:nvSpPr>
        <p:spPr>
          <a:xfrm>
            <a:off x="628649" y="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What Do Asset Builders Do?</a:t>
            </a:r>
            <a:endParaRPr>
              <a:latin typeface="Arial"/>
              <a:ea typeface="Arial"/>
              <a:cs typeface="Arial"/>
              <a:sym typeface="Arial"/>
            </a:endParaRPr>
          </a:p>
        </p:txBody>
      </p:sp>
      <p:pic>
        <p:nvPicPr>
          <p:cNvPr id="318" name="Google Shape;318;p15"/>
          <p:cNvPicPr preferRelativeResize="0"/>
          <p:nvPr/>
        </p:nvPicPr>
        <p:blipFill rotWithShape="1">
          <a:blip r:embed="rId3">
            <a:alphaModFix/>
          </a:blip>
          <a:srcRect/>
          <a:stretch/>
        </p:blipFill>
        <p:spPr>
          <a:xfrm>
            <a:off x="3048000" y="1600200"/>
            <a:ext cx="3048000" cy="4572000"/>
          </a:xfrm>
          <a:prstGeom prst="rect">
            <a:avLst/>
          </a:prstGeom>
          <a:noFill/>
          <a:ln>
            <a:noFill/>
          </a:ln>
        </p:spPr>
      </p:pic>
      <p:pic>
        <p:nvPicPr>
          <p:cNvPr id="319" name="Google Shape;319;p15" descr="This timer counts down until it reaches 0:00, then time is up!" title="1 Minute Timer - Clean and Simple">
            <a:hlinkClick r:id="rId4"/>
          </p:cNvPr>
          <p:cNvPicPr preferRelativeResize="0"/>
          <p:nvPr/>
        </p:nvPicPr>
        <p:blipFill>
          <a:blip r:embed="rId5">
            <a:alphaModFix/>
          </a:blip>
          <a:stretch>
            <a:fillRect/>
          </a:stretch>
        </p:blipFill>
        <p:spPr>
          <a:xfrm>
            <a:off x="6248400" y="2657463"/>
            <a:ext cx="2743200" cy="1543050"/>
          </a:xfrm>
          <a:prstGeom prst="rect">
            <a:avLst/>
          </a:prstGeom>
          <a:noFill/>
          <a:ln w="19050" cap="flat" cmpd="sng">
            <a:solidFill>
              <a:schemeClr val="dk1"/>
            </a:solidFill>
            <a:prstDash val="solid"/>
            <a:round/>
            <a:headEnd type="none" w="sm" len="sm"/>
            <a:tailEnd type="none" w="sm" len="sm"/>
          </a:ln>
        </p:spPr>
      </p:pic>
      <p:sp>
        <p:nvSpPr>
          <p:cNvPr id="320" name="Google Shape;320;p15"/>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16"/>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25</a:t>
            </a:fld>
            <a:endParaRPr/>
          </a:p>
        </p:txBody>
      </p:sp>
      <p:sp>
        <p:nvSpPr>
          <p:cNvPr id="327" name="Google Shape;327;p16"/>
          <p:cNvSpPr txBox="1">
            <a:spLocks noGrp="1"/>
          </p:cNvSpPr>
          <p:nvPr>
            <p:ph type="title" idx="4294967295"/>
          </p:nvPr>
        </p:nvSpPr>
        <p:spPr>
          <a:xfrm>
            <a:off x="628649" y="3810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Circles of Influence</a:t>
            </a:r>
            <a:endParaRPr>
              <a:latin typeface="Arial"/>
              <a:ea typeface="Arial"/>
              <a:cs typeface="Arial"/>
              <a:sym typeface="Arial"/>
            </a:endParaRPr>
          </a:p>
        </p:txBody>
      </p:sp>
      <p:grpSp>
        <p:nvGrpSpPr>
          <p:cNvPr id="328" name="Google Shape;328;p16"/>
          <p:cNvGrpSpPr/>
          <p:nvPr/>
        </p:nvGrpSpPr>
        <p:grpSpPr>
          <a:xfrm>
            <a:off x="2438400" y="1609383"/>
            <a:ext cx="4343400" cy="4191000"/>
            <a:chOff x="2438400" y="1943100"/>
            <a:chExt cx="4343400" cy="4191000"/>
          </a:xfrm>
        </p:grpSpPr>
        <p:sp>
          <p:nvSpPr>
            <p:cNvPr id="329" name="Google Shape;329;p16"/>
            <p:cNvSpPr/>
            <p:nvPr/>
          </p:nvSpPr>
          <p:spPr>
            <a:xfrm>
              <a:off x="2438400" y="1943100"/>
              <a:ext cx="4343400" cy="4191000"/>
            </a:xfrm>
            <a:prstGeom prst="ellipse">
              <a:avLst/>
            </a:prstGeom>
            <a:solidFill>
              <a:srgbClr val="EA8B00"/>
            </a:solidFill>
            <a:ln w="127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0" name="Google Shape;330;p16"/>
            <p:cNvSpPr/>
            <p:nvPr/>
          </p:nvSpPr>
          <p:spPr>
            <a:xfrm>
              <a:off x="2971800" y="2438400"/>
              <a:ext cx="3276600" cy="3200400"/>
            </a:xfrm>
            <a:prstGeom prst="ellipse">
              <a:avLst/>
            </a:prstGeom>
            <a:solidFill>
              <a:srgbClr val="0099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1" name="Google Shape;331;p16"/>
            <p:cNvSpPr/>
            <p:nvPr/>
          </p:nvSpPr>
          <p:spPr>
            <a:xfrm>
              <a:off x="3429000" y="2895600"/>
              <a:ext cx="2362200" cy="2286000"/>
            </a:xfrm>
            <a:prstGeom prst="ellipse">
              <a:avLst/>
            </a:prstGeom>
            <a:solidFill>
              <a:srgbClr val="FFC000"/>
            </a:solidFill>
            <a:ln w="9525" cap="flat" cmpd="sng">
              <a:solidFill>
                <a:srgbClr val="D9A65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2" name="Google Shape;332;p16"/>
            <p:cNvSpPr/>
            <p:nvPr/>
          </p:nvSpPr>
          <p:spPr>
            <a:xfrm>
              <a:off x="3810000" y="3276600"/>
              <a:ext cx="1600200" cy="1524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nvGrpSpPr>
          <p:cNvPr id="333" name="Google Shape;333;p16"/>
          <p:cNvGrpSpPr/>
          <p:nvPr/>
        </p:nvGrpSpPr>
        <p:grpSpPr>
          <a:xfrm>
            <a:off x="381000" y="1493350"/>
            <a:ext cx="8602144" cy="4865078"/>
            <a:chOff x="600" y="1360"/>
            <a:chExt cx="5054" cy="2870"/>
          </a:xfrm>
        </p:grpSpPr>
        <p:sp>
          <p:nvSpPr>
            <p:cNvPr id="334" name="Google Shape;334;p16"/>
            <p:cNvSpPr/>
            <p:nvPr/>
          </p:nvSpPr>
          <p:spPr>
            <a:xfrm>
              <a:off x="683" y="1360"/>
              <a:ext cx="1500" cy="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2800" b="0" u="none">
                  <a:solidFill>
                    <a:schemeClr val="dk1"/>
                  </a:solidFill>
                  <a:latin typeface="Arial Narrow"/>
                  <a:ea typeface="Arial Narrow"/>
                  <a:cs typeface="Arial Narrow"/>
                  <a:sym typeface="Arial Narrow"/>
                </a:rPr>
                <a:t>Neighborhood</a:t>
              </a:r>
              <a:endParaRPr/>
            </a:p>
          </p:txBody>
        </p:sp>
        <p:sp>
          <p:nvSpPr>
            <p:cNvPr id="335" name="Google Shape;335;p16"/>
            <p:cNvSpPr/>
            <p:nvPr/>
          </p:nvSpPr>
          <p:spPr>
            <a:xfrm>
              <a:off x="905" y="1950"/>
              <a:ext cx="600" cy="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2800" b="0" u="none">
                  <a:solidFill>
                    <a:schemeClr val="dk1"/>
                  </a:solidFill>
                  <a:latin typeface="Arial Narrow"/>
                  <a:ea typeface="Arial Narrow"/>
                  <a:cs typeface="Arial Narrow"/>
                  <a:sym typeface="Arial Narrow"/>
                </a:rPr>
                <a:t>Work</a:t>
              </a:r>
              <a:endParaRPr/>
            </a:p>
          </p:txBody>
        </p:sp>
        <p:sp>
          <p:nvSpPr>
            <p:cNvPr id="336" name="Google Shape;336;p16"/>
            <p:cNvSpPr/>
            <p:nvPr/>
          </p:nvSpPr>
          <p:spPr>
            <a:xfrm>
              <a:off x="4408" y="2639"/>
              <a:ext cx="1200" cy="600"/>
            </a:xfrm>
            <a:prstGeom prst="rect">
              <a:avLst/>
            </a:prstGeom>
            <a:noFill/>
            <a:ln>
              <a:noFill/>
            </a:ln>
          </p:spPr>
          <p:txBody>
            <a:bodyPr spcFirstLastPara="1" wrap="square" lIns="90000" tIns="45000" rIns="90000" bIns="45000" anchor="t" anchorCtr="0">
              <a:spAutoFit/>
            </a:bodyPr>
            <a:lstStyle/>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Faith</a:t>
              </a:r>
              <a:endParaRPr/>
            </a:p>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community</a:t>
              </a:r>
              <a:endParaRPr/>
            </a:p>
          </p:txBody>
        </p:sp>
        <p:sp>
          <p:nvSpPr>
            <p:cNvPr id="337" name="Google Shape;337;p16"/>
            <p:cNvSpPr/>
            <p:nvPr/>
          </p:nvSpPr>
          <p:spPr>
            <a:xfrm>
              <a:off x="746" y="2540"/>
              <a:ext cx="600" cy="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2800" b="0" u="none">
                  <a:solidFill>
                    <a:schemeClr val="dk1"/>
                  </a:solidFill>
                  <a:latin typeface="Arial Narrow"/>
                  <a:ea typeface="Arial Narrow"/>
                  <a:cs typeface="Arial Narrow"/>
                  <a:sym typeface="Arial Narrow"/>
                </a:rPr>
                <a:t>Clubs</a:t>
              </a:r>
              <a:endParaRPr/>
            </a:p>
          </p:txBody>
        </p:sp>
        <p:sp>
          <p:nvSpPr>
            <p:cNvPr id="338" name="Google Shape;338;p16"/>
            <p:cNvSpPr/>
            <p:nvPr/>
          </p:nvSpPr>
          <p:spPr>
            <a:xfrm>
              <a:off x="4754" y="2097"/>
              <a:ext cx="900" cy="3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2800" b="0" u="none">
                  <a:solidFill>
                    <a:schemeClr val="dk1"/>
                  </a:solidFill>
                  <a:latin typeface="Arial Narrow"/>
                  <a:ea typeface="Arial Narrow"/>
                  <a:cs typeface="Arial Narrow"/>
                  <a:sym typeface="Arial Narrow"/>
                </a:rPr>
                <a:t>School</a:t>
              </a:r>
              <a:endParaRPr/>
            </a:p>
          </p:txBody>
        </p:sp>
        <p:sp>
          <p:nvSpPr>
            <p:cNvPr id="339" name="Google Shape;339;p16"/>
            <p:cNvSpPr/>
            <p:nvPr/>
          </p:nvSpPr>
          <p:spPr>
            <a:xfrm>
              <a:off x="4093" y="1511"/>
              <a:ext cx="900" cy="300"/>
            </a:xfrm>
            <a:prstGeom prst="rect">
              <a:avLst/>
            </a:prstGeom>
            <a:noFill/>
            <a:ln>
              <a:noFill/>
            </a:ln>
          </p:spPr>
          <p:txBody>
            <a:bodyPr spcFirstLastPara="1" wrap="square" lIns="90000" tIns="45000" rIns="90000" bIns="45000" anchor="t" anchorCtr="0">
              <a:spAutoFit/>
            </a:bodyPr>
            <a:lstStyle/>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Family</a:t>
              </a:r>
              <a:endParaRPr sz="2800" b="1" u="none">
                <a:solidFill>
                  <a:srgbClr val="000000"/>
                </a:solidFill>
                <a:latin typeface="Arial Narrow"/>
                <a:ea typeface="Arial Narrow"/>
                <a:cs typeface="Arial Narrow"/>
                <a:sym typeface="Arial Narrow"/>
              </a:endParaRPr>
            </a:p>
          </p:txBody>
        </p:sp>
        <p:sp>
          <p:nvSpPr>
            <p:cNvPr id="340" name="Google Shape;340;p16"/>
            <p:cNvSpPr/>
            <p:nvPr/>
          </p:nvSpPr>
          <p:spPr>
            <a:xfrm>
              <a:off x="1092" y="3630"/>
              <a:ext cx="1200" cy="600"/>
            </a:xfrm>
            <a:prstGeom prst="rect">
              <a:avLst/>
            </a:prstGeom>
            <a:noFill/>
            <a:ln>
              <a:noFill/>
            </a:ln>
          </p:spPr>
          <p:txBody>
            <a:bodyPr spcFirstLastPara="1" wrap="square" lIns="90000" tIns="45000" rIns="90000" bIns="45000" anchor="t" anchorCtr="0">
              <a:spAutoFit/>
            </a:bodyPr>
            <a:lstStyle/>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Community</a:t>
              </a:r>
              <a:endParaRPr/>
            </a:p>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organizations</a:t>
              </a:r>
              <a:endParaRPr sz="2800" b="1" u="none">
                <a:solidFill>
                  <a:srgbClr val="000000"/>
                </a:solidFill>
                <a:latin typeface="Arial Narrow"/>
                <a:ea typeface="Arial Narrow"/>
                <a:cs typeface="Arial Narrow"/>
                <a:sym typeface="Arial Narrow"/>
              </a:endParaRPr>
            </a:p>
          </p:txBody>
        </p:sp>
        <p:sp>
          <p:nvSpPr>
            <p:cNvPr id="341" name="Google Shape;341;p16"/>
            <p:cNvSpPr/>
            <p:nvPr/>
          </p:nvSpPr>
          <p:spPr>
            <a:xfrm>
              <a:off x="600" y="2965"/>
              <a:ext cx="1500" cy="600"/>
            </a:xfrm>
            <a:prstGeom prst="rect">
              <a:avLst/>
            </a:prstGeom>
            <a:noFill/>
            <a:ln>
              <a:noFill/>
            </a:ln>
          </p:spPr>
          <p:txBody>
            <a:bodyPr spcFirstLastPara="1" wrap="square" lIns="90000" tIns="45000" rIns="90000" bIns="45000" anchor="t" anchorCtr="0">
              <a:spAutoFit/>
            </a:bodyPr>
            <a:lstStyle/>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Friends, peers,</a:t>
              </a:r>
              <a:endParaRPr/>
            </a:p>
            <a:p>
              <a:pPr marL="0" marR="0" lvl="0" indent="0" algn="l" rtl="0">
                <a:spcBef>
                  <a:spcPts val="0"/>
                </a:spcBef>
                <a:spcAft>
                  <a:spcPts val="0"/>
                </a:spcAft>
                <a:buNone/>
              </a:pPr>
              <a:r>
                <a:rPr lang="en-US" sz="2800" b="0" u="none">
                  <a:solidFill>
                    <a:schemeClr val="dk1"/>
                  </a:solidFill>
                  <a:latin typeface="Arial Narrow"/>
                  <a:ea typeface="Arial Narrow"/>
                  <a:cs typeface="Arial Narrow"/>
                  <a:sym typeface="Arial Narrow"/>
                </a:rPr>
                <a:t>colleagues</a:t>
              </a:r>
              <a:endParaRPr/>
            </a:p>
          </p:txBody>
        </p:sp>
      </p:grpSp>
      <p:sp>
        <p:nvSpPr>
          <p:cNvPr id="343" name="Google Shape;343;p16"/>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44" name="Google Shape;344;p16"/>
          <p:cNvPicPr preferRelativeResize="0"/>
          <p:nvPr/>
        </p:nvPicPr>
        <p:blipFill>
          <a:blip r:embed="rId3">
            <a:alphaModFix/>
          </a:blip>
          <a:stretch>
            <a:fillRect/>
          </a:stretch>
        </p:blipFill>
        <p:spPr>
          <a:xfrm>
            <a:off x="1592429" y="1609383"/>
            <a:ext cx="6486760" cy="486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anim calcmode="lin" valueType="num">
                                      <p:cBhvr additive="base">
                                        <p:cTn id="7" dur="500"/>
                                        <p:tgtEl>
                                          <p:spTgt spid="333"/>
                                        </p:tgtEl>
                                        <p:attrNameLst>
                                          <p:attrName>ppt_w</p:attrName>
                                        </p:attrNameLst>
                                      </p:cBhvr>
                                      <p:tavLst>
                                        <p:tav tm="0">
                                          <p:val>
                                            <p:strVal val="0"/>
                                          </p:val>
                                        </p:tav>
                                        <p:tav tm="100000">
                                          <p:val>
                                            <p:strVal val="#ppt_w"/>
                                          </p:val>
                                        </p:tav>
                                      </p:tavLst>
                                    </p:anim>
                                    <p:anim calcmode="lin" valueType="num">
                                      <p:cBhvr additive="base">
                                        <p:cTn id="8" dur="500"/>
                                        <p:tgtEl>
                                          <p:spTgt spid="33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7"/>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26</a:t>
            </a:fld>
            <a:endParaRPr/>
          </a:p>
        </p:txBody>
      </p:sp>
      <p:sp>
        <p:nvSpPr>
          <p:cNvPr id="351" name="Google Shape;351;p17"/>
          <p:cNvSpPr txBox="1">
            <a:spLocks noGrp="1"/>
          </p:cNvSpPr>
          <p:nvPr>
            <p:ph type="title" idx="4294967295"/>
          </p:nvPr>
        </p:nvSpPr>
        <p:spPr>
          <a:xfrm>
            <a:off x="628649" y="19050"/>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Strategies for Action</a:t>
            </a:r>
            <a:endParaRPr>
              <a:latin typeface="Arial"/>
              <a:ea typeface="Arial"/>
              <a:cs typeface="Arial"/>
              <a:sym typeface="Arial"/>
            </a:endParaRPr>
          </a:p>
        </p:txBody>
      </p:sp>
      <p:sp>
        <p:nvSpPr>
          <p:cNvPr id="352" name="Google Shape;352;p17"/>
          <p:cNvSpPr txBox="1">
            <a:spLocks noGrp="1"/>
          </p:cNvSpPr>
          <p:nvPr>
            <p:ph type="body" idx="4294967295"/>
          </p:nvPr>
        </p:nvSpPr>
        <p:spPr>
          <a:xfrm>
            <a:off x="628650" y="1825625"/>
            <a:ext cx="7886700" cy="3079500"/>
          </a:xfrm>
          <a:prstGeom prst="rect">
            <a:avLst/>
          </a:prstGeom>
          <a:noFill/>
          <a:ln>
            <a:noFill/>
          </a:ln>
        </p:spPr>
        <p:txBody>
          <a:bodyPr spcFirstLastPara="1" wrap="square" lIns="91425" tIns="45700" rIns="91425" bIns="45700" anchor="t" anchorCtr="0">
            <a:normAutofit/>
          </a:bodyPr>
          <a:lstStyle/>
          <a:p>
            <a:pPr marL="228600" lvl="0" indent="-248920" algn="l" rtl="0">
              <a:lnSpc>
                <a:spcPct val="90000"/>
              </a:lnSpc>
              <a:spcBef>
                <a:spcPts val="0"/>
              </a:spcBef>
              <a:spcAft>
                <a:spcPts val="0"/>
              </a:spcAft>
              <a:buClr>
                <a:srgbClr val="EA8B00"/>
              </a:buClr>
              <a:buSzPts val="3920"/>
              <a:buChar char="•"/>
            </a:pPr>
            <a:r>
              <a:rPr lang="en-US">
                <a:solidFill>
                  <a:schemeClr val="dk1"/>
                </a:solidFill>
                <a:latin typeface="Arial"/>
                <a:ea typeface="Arial"/>
                <a:cs typeface="Arial"/>
                <a:sym typeface="Arial"/>
              </a:rPr>
              <a:t>Make It Possible</a:t>
            </a:r>
            <a:endParaRPr>
              <a:latin typeface="Arial"/>
              <a:ea typeface="Arial"/>
              <a:cs typeface="Arial"/>
              <a:sym typeface="Arial"/>
            </a:endParaRPr>
          </a:p>
          <a:p>
            <a:pPr marL="228600" lvl="0" indent="-248920" algn="l" rtl="0">
              <a:lnSpc>
                <a:spcPct val="90000"/>
              </a:lnSpc>
              <a:spcBef>
                <a:spcPts val="1000"/>
              </a:spcBef>
              <a:spcAft>
                <a:spcPts val="0"/>
              </a:spcAft>
              <a:buClr>
                <a:srgbClr val="EA8B00"/>
              </a:buClr>
              <a:buSzPts val="3920"/>
              <a:buChar char="•"/>
            </a:pPr>
            <a:r>
              <a:rPr lang="en-US">
                <a:solidFill>
                  <a:schemeClr val="dk1"/>
                </a:solidFill>
                <a:latin typeface="Arial"/>
                <a:ea typeface="Arial"/>
                <a:cs typeface="Arial"/>
                <a:sym typeface="Arial"/>
              </a:rPr>
              <a:t>Make It Simple</a:t>
            </a:r>
            <a:endParaRPr>
              <a:latin typeface="Arial"/>
              <a:ea typeface="Arial"/>
              <a:cs typeface="Arial"/>
              <a:sym typeface="Arial"/>
            </a:endParaRPr>
          </a:p>
          <a:p>
            <a:pPr marL="228600" lvl="0" indent="-248920" algn="l" rtl="0">
              <a:lnSpc>
                <a:spcPct val="90000"/>
              </a:lnSpc>
              <a:spcBef>
                <a:spcPts val="1000"/>
              </a:spcBef>
              <a:spcAft>
                <a:spcPts val="0"/>
              </a:spcAft>
              <a:buClr>
                <a:srgbClr val="EA8B00"/>
              </a:buClr>
              <a:buSzPts val="3920"/>
              <a:buChar char="•"/>
            </a:pPr>
            <a:r>
              <a:rPr lang="en-US">
                <a:solidFill>
                  <a:schemeClr val="dk1"/>
                </a:solidFill>
                <a:latin typeface="Arial"/>
                <a:ea typeface="Arial"/>
                <a:cs typeface="Arial"/>
                <a:sym typeface="Arial"/>
              </a:rPr>
              <a:t>Make the Most of Your Available Time</a:t>
            </a:r>
            <a:endParaRPr>
              <a:latin typeface="Arial"/>
              <a:ea typeface="Arial"/>
              <a:cs typeface="Arial"/>
              <a:sym typeface="Arial"/>
            </a:endParaRPr>
          </a:p>
          <a:p>
            <a:pPr marL="228600" lvl="0" indent="-248920" algn="l" rtl="0">
              <a:lnSpc>
                <a:spcPct val="90000"/>
              </a:lnSpc>
              <a:spcBef>
                <a:spcPts val="1000"/>
              </a:spcBef>
              <a:spcAft>
                <a:spcPts val="0"/>
              </a:spcAft>
              <a:buClr>
                <a:srgbClr val="EA8B00"/>
              </a:buClr>
              <a:buSzPts val="3920"/>
              <a:buChar char="•"/>
            </a:pPr>
            <a:r>
              <a:rPr lang="en-US">
                <a:solidFill>
                  <a:schemeClr val="dk1"/>
                </a:solidFill>
                <a:latin typeface="Arial"/>
                <a:ea typeface="Arial"/>
                <a:cs typeface="Arial"/>
                <a:sym typeface="Arial"/>
              </a:rPr>
              <a:t>Commit and Don’t Forget</a:t>
            </a:r>
            <a:endParaRPr>
              <a:latin typeface="Arial"/>
              <a:ea typeface="Arial"/>
              <a:cs typeface="Arial"/>
              <a:sym typeface="Arial"/>
            </a:endParaRPr>
          </a:p>
          <a:p>
            <a:pPr marL="0" lvl="0" indent="0" algn="l" rtl="0">
              <a:lnSpc>
                <a:spcPct val="90000"/>
              </a:lnSpc>
              <a:spcBef>
                <a:spcPts val="1000"/>
              </a:spcBef>
              <a:spcAft>
                <a:spcPts val="0"/>
              </a:spcAft>
              <a:buClr>
                <a:srgbClr val="EA8B00"/>
              </a:buClr>
              <a:buSzPts val="3920"/>
              <a:buNone/>
            </a:pPr>
            <a:endParaRPr b="0">
              <a:latin typeface="Calibri"/>
              <a:ea typeface="Calibri"/>
              <a:cs typeface="Calibri"/>
              <a:sym typeface="Calibri"/>
            </a:endParaRPr>
          </a:p>
        </p:txBody>
      </p:sp>
      <p:sp>
        <p:nvSpPr>
          <p:cNvPr id="353" name="Google Shape;353;p17"/>
          <p:cNvSpPr txBox="1"/>
          <p:nvPr/>
        </p:nvSpPr>
        <p:spPr>
          <a:xfrm>
            <a:off x="1306050" y="4263000"/>
            <a:ext cx="6531900" cy="180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t>Now What?</a:t>
            </a:r>
            <a:endParaRPr sz="3000" b="1"/>
          </a:p>
          <a:p>
            <a:pPr marL="0" lvl="0" indent="0" algn="ctr" rtl="0">
              <a:spcBef>
                <a:spcPts val="0"/>
              </a:spcBef>
              <a:spcAft>
                <a:spcPts val="0"/>
              </a:spcAft>
              <a:buNone/>
            </a:pPr>
            <a:endParaRPr sz="2000" b="1"/>
          </a:p>
          <a:p>
            <a:pPr marL="0" lvl="0" indent="0" algn="ctr" rtl="0">
              <a:spcBef>
                <a:spcPts val="0"/>
              </a:spcBef>
              <a:spcAft>
                <a:spcPts val="0"/>
              </a:spcAft>
              <a:buNone/>
            </a:pPr>
            <a:r>
              <a:rPr lang="en-US" sz="3000" b="1"/>
              <a:t>How  can 40 Developmental Assets be part of what you do?</a:t>
            </a:r>
            <a:endParaRPr sz="3000" b="1"/>
          </a:p>
        </p:txBody>
      </p:sp>
      <p:sp>
        <p:nvSpPr>
          <p:cNvPr id="354" name="Google Shape;354;p17"/>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58"/>
        <p:cNvGrpSpPr/>
        <p:nvPr/>
      </p:nvGrpSpPr>
      <p:grpSpPr>
        <a:xfrm>
          <a:off x="0" y="0"/>
          <a:ext cx="0" cy="0"/>
          <a:chOff x="0" y="0"/>
          <a:chExt cx="0" cy="0"/>
        </a:xfrm>
      </p:grpSpPr>
      <p:sp>
        <p:nvSpPr>
          <p:cNvPr id="359" name="Google Shape;359;p18"/>
          <p:cNvSpPr txBox="1">
            <a:spLocks noGrp="1"/>
          </p:cNvSpPr>
          <p:nvPr>
            <p:ph type="title"/>
          </p:nvPr>
        </p:nvSpPr>
        <p:spPr>
          <a:xfrm>
            <a:off x="628650" y="18255"/>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Times New Roman"/>
              <a:buNone/>
            </a:pPr>
            <a:r>
              <a:rPr lang="en-US">
                <a:latin typeface="Arial"/>
                <a:ea typeface="Arial"/>
                <a:cs typeface="Arial"/>
                <a:sym typeface="Arial"/>
              </a:rPr>
              <a:t>Hi! I’m an Asset Builder</a:t>
            </a:r>
            <a:endParaRPr>
              <a:latin typeface="Arial"/>
              <a:ea typeface="Arial"/>
              <a:cs typeface="Arial"/>
              <a:sym typeface="Arial"/>
            </a:endParaRPr>
          </a:p>
        </p:txBody>
      </p:sp>
      <p:sp>
        <p:nvSpPr>
          <p:cNvPr id="360" name="Google Shape;360;p18"/>
          <p:cNvSpPr txBox="1">
            <a:spLocks noGrp="1"/>
          </p:cNvSpPr>
          <p:nvPr>
            <p:ph type="body" idx="1"/>
          </p:nvPr>
        </p:nvSpPr>
        <p:spPr>
          <a:xfrm>
            <a:off x="628650" y="2057399"/>
            <a:ext cx="7886700" cy="3979059"/>
          </a:xfrm>
          <a:prstGeom prst="rect">
            <a:avLst/>
          </a:prstGeom>
          <a:noFill/>
          <a:ln>
            <a:noFill/>
          </a:ln>
        </p:spPr>
        <p:txBody>
          <a:bodyPr spcFirstLastPara="1" wrap="square" lIns="91425" tIns="45700" rIns="91425" bIns="45700" anchor="t" anchorCtr="0">
            <a:normAutofit/>
          </a:bodyPr>
          <a:lstStyle/>
          <a:p>
            <a:pPr marL="228600" lvl="0" indent="-248920" algn="l" rtl="0">
              <a:lnSpc>
                <a:spcPct val="90000"/>
              </a:lnSpc>
              <a:spcBef>
                <a:spcPts val="0"/>
              </a:spcBef>
              <a:spcAft>
                <a:spcPts val="0"/>
              </a:spcAft>
              <a:buClr>
                <a:srgbClr val="EA8B00"/>
              </a:buClr>
              <a:buSzPts val="3920"/>
              <a:buChar char="•"/>
            </a:pPr>
            <a:r>
              <a:rPr lang="en-US">
                <a:latin typeface="Arial"/>
                <a:ea typeface="Arial"/>
                <a:cs typeface="Arial"/>
                <a:sym typeface="Arial"/>
              </a:rPr>
              <a:t>Who I Am</a:t>
            </a:r>
            <a:endParaRPr/>
          </a:p>
          <a:p>
            <a:pPr marL="228600" lvl="0" indent="0" algn="l" rtl="0">
              <a:lnSpc>
                <a:spcPct val="90000"/>
              </a:lnSpc>
              <a:spcBef>
                <a:spcPts val="1000"/>
              </a:spcBef>
              <a:spcAft>
                <a:spcPts val="0"/>
              </a:spcAft>
              <a:buClr>
                <a:srgbClr val="EA8B00"/>
              </a:buClr>
              <a:buSzPts val="3920"/>
              <a:buNone/>
            </a:pPr>
            <a:endParaRPr>
              <a:latin typeface="Arial"/>
              <a:ea typeface="Arial"/>
              <a:cs typeface="Arial"/>
              <a:sym typeface="Arial"/>
            </a:endParaRPr>
          </a:p>
          <a:p>
            <a:pPr marL="228600" lvl="0" indent="-248920" algn="l" rtl="0">
              <a:lnSpc>
                <a:spcPct val="90000"/>
              </a:lnSpc>
              <a:spcBef>
                <a:spcPts val="1000"/>
              </a:spcBef>
              <a:spcAft>
                <a:spcPts val="0"/>
              </a:spcAft>
              <a:buClr>
                <a:srgbClr val="EA8B00"/>
              </a:buClr>
              <a:buSzPts val="3920"/>
              <a:buChar char="•"/>
            </a:pPr>
            <a:r>
              <a:rPr lang="en-US">
                <a:latin typeface="Arial"/>
                <a:ea typeface="Arial"/>
                <a:cs typeface="Arial"/>
                <a:sym typeface="Arial"/>
              </a:rPr>
              <a:t>What I Value</a:t>
            </a:r>
            <a:endParaRPr/>
          </a:p>
          <a:p>
            <a:pPr marL="228600" lvl="0" indent="0" algn="l" rtl="0">
              <a:lnSpc>
                <a:spcPct val="90000"/>
              </a:lnSpc>
              <a:spcBef>
                <a:spcPts val="1000"/>
              </a:spcBef>
              <a:spcAft>
                <a:spcPts val="0"/>
              </a:spcAft>
              <a:buClr>
                <a:srgbClr val="EA8B00"/>
              </a:buClr>
              <a:buSzPts val="3920"/>
              <a:buNone/>
            </a:pPr>
            <a:endParaRPr>
              <a:latin typeface="Arial"/>
              <a:ea typeface="Arial"/>
              <a:cs typeface="Arial"/>
              <a:sym typeface="Arial"/>
            </a:endParaRPr>
          </a:p>
          <a:p>
            <a:pPr marL="228600" lvl="0" indent="-248920" algn="l" rtl="0">
              <a:lnSpc>
                <a:spcPct val="90000"/>
              </a:lnSpc>
              <a:spcBef>
                <a:spcPts val="1000"/>
              </a:spcBef>
              <a:spcAft>
                <a:spcPts val="0"/>
              </a:spcAft>
              <a:buClr>
                <a:srgbClr val="EA8B00"/>
              </a:buClr>
              <a:buSzPts val="3920"/>
              <a:buChar char="•"/>
            </a:pPr>
            <a:r>
              <a:rPr lang="en-US">
                <a:latin typeface="Arial"/>
                <a:ea typeface="Arial"/>
                <a:cs typeface="Arial"/>
                <a:sym typeface="Arial"/>
              </a:rPr>
              <a:t>What I Do</a:t>
            </a:r>
            <a:endParaRPr/>
          </a:p>
        </p:txBody>
      </p:sp>
      <p:sp>
        <p:nvSpPr>
          <p:cNvPr id="361" name="Google Shape;361;p18"/>
          <p:cNvSpPr txBox="1">
            <a:spLocks noGrp="1"/>
          </p:cNvSpPr>
          <p:nvPr>
            <p:ph type="sldNum" idx="12"/>
          </p:nvPr>
        </p:nvSpPr>
        <p:spPr>
          <a:xfrm>
            <a:off x="381000" y="6324600"/>
            <a:ext cx="20574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27</a:t>
            </a:fld>
            <a:endParaRPr/>
          </a:p>
        </p:txBody>
      </p:sp>
      <p:pic>
        <p:nvPicPr>
          <p:cNvPr id="362" name="Google Shape;362;p18"/>
          <p:cNvPicPr preferRelativeResize="0"/>
          <p:nvPr/>
        </p:nvPicPr>
        <p:blipFill>
          <a:blip r:embed="rId3">
            <a:alphaModFix/>
          </a:blip>
          <a:stretch>
            <a:fillRect/>
          </a:stretch>
        </p:blipFill>
        <p:spPr>
          <a:xfrm>
            <a:off x="4265625" y="2206601"/>
            <a:ext cx="3667249" cy="2444800"/>
          </a:xfrm>
          <a:prstGeom prst="rect">
            <a:avLst/>
          </a:prstGeom>
          <a:noFill/>
          <a:ln>
            <a:noFill/>
          </a:ln>
        </p:spPr>
      </p:pic>
      <p:sp>
        <p:nvSpPr>
          <p:cNvPr id="363" name="Google Shape;363;p18"/>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7ed70ea1eb_1_26"/>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Arial"/>
                <a:ea typeface="Arial"/>
                <a:cs typeface="Arial"/>
                <a:sym typeface="Arial"/>
              </a:rPr>
              <a:t>What’s Next?</a:t>
            </a:r>
            <a:endParaRPr>
              <a:latin typeface="Arial"/>
              <a:ea typeface="Arial"/>
              <a:cs typeface="Arial"/>
              <a:sym typeface="Arial"/>
            </a:endParaRPr>
          </a:p>
        </p:txBody>
      </p:sp>
      <p:sp>
        <p:nvSpPr>
          <p:cNvPr id="370" name="Google Shape;370;g27ed70ea1eb_1_26"/>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Bring the training to your club, staff parents </a:t>
            </a:r>
            <a:endParaRPr/>
          </a:p>
          <a:p>
            <a:pPr marL="457200" lvl="0" indent="-342900" algn="l" rtl="0">
              <a:spcBef>
                <a:spcPts val="0"/>
              </a:spcBef>
              <a:spcAft>
                <a:spcPts val="0"/>
              </a:spcAft>
              <a:buSzPts val="1800"/>
              <a:buChar char="-"/>
            </a:pPr>
            <a:r>
              <a:rPr lang="en-US"/>
              <a:t>Explore Search Institute</a:t>
            </a:r>
            <a:endParaRPr/>
          </a:p>
          <a:p>
            <a:pPr marL="914400" lvl="1" indent="-342900" algn="l" rtl="0">
              <a:spcBef>
                <a:spcPts val="0"/>
              </a:spcBef>
              <a:spcAft>
                <a:spcPts val="0"/>
              </a:spcAft>
              <a:buSzPts val="1800"/>
              <a:buChar char="-"/>
            </a:pPr>
            <a:r>
              <a:rPr lang="en-US"/>
              <a:t>Surveys</a:t>
            </a:r>
            <a:endParaRPr/>
          </a:p>
          <a:p>
            <a:pPr marL="914400" lvl="1" indent="-342900" algn="l" rtl="0">
              <a:spcBef>
                <a:spcPts val="0"/>
              </a:spcBef>
              <a:spcAft>
                <a:spcPts val="0"/>
              </a:spcAft>
              <a:buSzPts val="1800"/>
              <a:buChar char="-"/>
            </a:pPr>
            <a:r>
              <a:rPr lang="en-US"/>
              <a:t>Developmental Relationship training &amp; resources</a:t>
            </a:r>
            <a:endParaRPr/>
          </a:p>
          <a:p>
            <a:pPr marL="914400" lvl="1" indent="-342900" algn="l" rtl="0">
              <a:spcBef>
                <a:spcPts val="0"/>
              </a:spcBef>
              <a:spcAft>
                <a:spcPts val="0"/>
              </a:spcAft>
              <a:buSzPts val="1800"/>
              <a:buChar char="-"/>
            </a:pPr>
            <a:r>
              <a:rPr lang="en-US" u="sng">
                <a:solidFill>
                  <a:schemeClr val="hlink"/>
                </a:solidFill>
                <a:hlinkClick r:id="rId3"/>
              </a:rPr>
              <a:t>Family Connections </a:t>
            </a:r>
            <a:endParaRPr/>
          </a:p>
          <a:p>
            <a:pPr marL="457200" lvl="0" indent="-342900" algn="l" rtl="0">
              <a:spcBef>
                <a:spcPts val="0"/>
              </a:spcBef>
              <a:spcAft>
                <a:spcPts val="0"/>
              </a:spcAft>
              <a:buSzPts val="1800"/>
              <a:buChar char="-"/>
            </a:pPr>
            <a:r>
              <a:rPr lang="en-US"/>
              <a:t>Explore 40 Development Asset Supplies</a:t>
            </a:r>
            <a:endParaRPr/>
          </a:p>
          <a:p>
            <a:pPr marL="457200" lvl="0" indent="0" algn="l" rtl="0">
              <a:spcBef>
                <a:spcPts val="1000"/>
              </a:spcBef>
              <a:spcAft>
                <a:spcPts val="0"/>
              </a:spcAft>
              <a:buNone/>
            </a:pPr>
            <a:endParaRPr/>
          </a:p>
          <a:p>
            <a:pPr marL="0" lvl="0" indent="0" algn="ctr" rtl="0">
              <a:spcBef>
                <a:spcPts val="1000"/>
              </a:spcBef>
              <a:spcAft>
                <a:spcPts val="0"/>
              </a:spcAft>
              <a:buNone/>
            </a:pPr>
            <a:r>
              <a:rPr lang="en-US"/>
              <a:t>Future Funding possible!</a:t>
            </a:r>
            <a:endParaRPr/>
          </a:p>
          <a:p>
            <a:pPr marL="0" lvl="0" indent="0" algn="l" rtl="0">
              <a:spcBef>
                <a:spcPts val="1000"/>
              </a:spcBef>
              <a:spcAft>
                <a:spcPts val="0"/>
              </a:spcAft>
              <a:buNone/>
            </a:pPr>
            <a:endParaRPr/>
          </a:p>
          <a:p>
            <a:pPr marL="0" lvl="0" indent="0" algn="ctr" rtl="0">
              <a:spcBef>
                <a:spcPts val="1000"/>
              </a:spcBef>
              <a:spcAft>
                <a:spcPts val="0"/>
              </a:spcAft>
              <a:buNone/>
            </a:pPr>
            <a:endParaRPr/>
          </a:p>
        </p:txBody>
      </p:sp>
      <p:sp>
        <p:nvSpPr>
          <p:cNvPr id="371" name="Google Shape;371;g27ed70ea1eb_1_26"/>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pic>
        <p:nvPicPr>
          <p:cNvPr id="372" name="Google Shape;372;g27ed70ea1eb_1_26"/>
          <p:cNvPicPr preferRelativeResize="0"/>
          <p:nvPr/>
        </p:nvPicPr>
        <p:blipFill>
          <a:blip r:embed="rId4">
            <a:alphaModFix/>
          </a:blip>
          <a:stretch>
            <a:fillRect/>
          </a:stretch>
        </p:blipFill>
        <p:spPr>
          <a:xfrm>
            <a:off x="7045725" y="4187151"/>
            <a:ext cx="1796725" cy="1755625"/>
          </a:xfrm>
          <a:prstGeom prst="rect">
            <a:avLst/>
          </a:prstGeom>
          <a:noFill/>
          <a:ln w="19050" cap="flat" cmpd="sng">
            <a:solidFill>
              <a:srgbClr val="333333"/>
            </a:solidFill>
            <a:prstDash val="solid"/>
            <a:round/>
            <a:headEnd type="none" w="sm" len="sm"/>
            <a:tailEnd type="none" w="sm" len="sm"/>
          </a:ln>
        </p:spPr>
      </p:pic>
      <p:pic>
        <p:nvPicPr>
          <p:cNvPr id="373" name="Google Shape;373;g27ed70ea1eb_1_26"/>
          <p:cNvPicPr preferRelativeResize="0"/>
          <p:nvPr/>
        </p:nvPicPr>
        <p:blipFill>
          <a:blip r:embed="rId5">
            <a:alphaModFix/>
          </a:blip>
          <a:stretch>
            <a:fillRect/>
          </a:stretch>
        </p:blipFill>
        <p:spPr>
          <a:xfrm>
            <a:off x="381000" y="4329500"/>
            <a:ext cx="1613275" cy="1613275"/>
          </a:xfrm>
          <a:prstGeom prst="rect">
            <a:avLst/>
          </a:prstGeom>
          <a:noFill/>
          <a:ln w="19050" cap="flat" cmpd="sng">
            <a:solidFill>
              <a:srgbClr val="333333"/>
            </a:solidFill>
            <a:prstDash val="solid"/>
            <a:round/>
            <a:headEnd type="none" w="sm" len="sm"/>
            <a:tailEnd type="none" w="sm" len="sm"/>
          </a:ln>
        </p:spPr>
      </p:pic>
      <p:sp>
        <p:nvSpPr>
          <p:cNvPr id="374" name="Google Shape;374;g27ed70ea1eb_1_26"/>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g24ad8bb5cca_1_0"/>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NDE Highlights</a:t>
            </a:r>
            <a:endParaRPr/>
          </a:p>
        </p:txBody>
      </p:sp>
      <p:sp>
        <p:nvSpPr>
          <p:cNvPr id="381" name="Google Shape;381;g24ad8bb5cca_1_0"/>
          <p:cNvSpPr txBox="1">
            <a:spLocks noGrp="1"/>
          </p:cNvSpPr>
          <p:nvPr>
            <p:ph type="body" idx="1"/>
          </p:nvPr>
        </p:nvSpPr>
        <p:spPr>
          <a:xfrm>
            <a:off x="381000" y="1598625"/>
            <a:ext cx="8638500" cy="53703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endParaRPr sz="1400">
              <a:latin typeface="Century Gothic"/>
              <a:ea typeface="Century Gothic"/>
              <a:cs typeface="Century Gothic"/>
              <a:sym typeface="Century Gothic"/>
            </a:endParaRPr>
          </a:p>
          <a:p>
            <a:pPr marL="457200" lvl="0" indent="-331835" algn="l" rtl="0">
              <a:lnSpc>
                <a:spcPct val="115000"/>
              </a:lnSpc>
              <a:spcBef>
                <a:spcPts val="1200"/>
              </a:spcBef>
              <a:spcAft>
                <a:spcPts val="0"/>
              </a:spcAft>
              <a:buSzPts val="1626"/>
              <a:buFont typeface="Arial"/>
              <a:buChar char="•"/>
            </a:pPr>
            <a:r>
              <a:rPr lang="en-US" sz="1625"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The Nebraska Network of Care</a:t>
            </a:r>
            <a:r>
              <a:rPr lang="en-US" sz="1625">
                <a:latin typeface="Arial"/>
                <a:ea typeface="Arial"/>
                <a:cs typeface="Arial"/>
                <a:sym typeface="Arial"/>
              </a:rPr>
              <a:t>.</a:t>
            </a:r>
            <a:endParaRPr sz="1625">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u="sng">
                <a:solidFill>
                  <a:srgbClr val="009668"/>
                </a:solidFill>
                <a:latin typeface="Arial"/>
                <a:ea typeface="Arial"/>
                <a:cs typeface="Arial"/>
                <a:sym typeface="Arial"/>
                <a:hlinkClick r:id="rId4">
                  <a:extLst>
                    <a:ext uri="{A12FA001-AC4F-418D-AE19-62706E023703}">
                      <ahyp:hlinkClr xmlns:ahyp="http://schemas.microsoft.com/office/drawing/2018/hyperlinkcolor" val="tx"/>
                    </a:ext>
                  </a:extLst>
                </a:hlinkClick>
              </a:rPr>
              <a:t>Mental Health Webinars</a:t>
            </a:r>
            <a:endParaRPr sz="1625">
              <a:solidFill>
                <a:srgbClr val="695D46"/>
              </a:solidFill>
              <a:latin typeface="Arial"/>
              <a:ea typeface="Arial"/>
              <a:cs typeface="Arial"/>
              <a:sym typeface="Arial"/>
            </a:endParaRPr>
          </a:p>
          <a:p>
            <a:pPr marL="914400" lvl="1" indent="-331835" algn="l" rtl="0">
              <a:lnSpc>
                <a:spcPct val="115000"/>
              </a:lnSpc>
              <a:spcBef>
                <a:spcPts val="0"/>
              </a:spcBef>
              <a:spcAft>
                <a:spcPts val="0"/>
              </a:spcAft>
              <a:buSzPts val="1626"/>
              <a:buFont typeface="Arial"/>
              <a:buChar char="•"/>
            </a:pPr>
            <a:r>
              <a:rPr lang="en-US" sz="1625">
                <a:latin typeface="Arial"/>
                <a:ea typeface="Arial"/>
                <a:cs typeface="Arial"/>
                <a:sym typeface="Arial"/>
              </a:rPr>
              <a:t>Setting Healthy Boundaries Wednesday November 29th 3:30-4:30pm </a:t>
            </a:r>
            <a:endParaRPr sz="1625">
              <a:latin typeface="Arial"/>
              <a:ea typeface="Arial"/>
              <a:cs typeface="Arial"/>
              <a:sym typeface="Arial"/>
            </a:endParaRPr>
          </a:p>
          <a:p>
            <a:pPr marL="914400" lvl="1" indent="-319135" algn="l" rtl="0">
              <a:lnSpc>
                <a:spcPct val="115000"/>
              </a:lnSpc>
              <a:spcBef>
                <a:spcPts val="0"/>
              </a:spcBef>
              <a:spcAft>
                <a:spcPts val="0"/>
              </a:spcAft>
              <a:buSzPts val="1426"/>
              <a:buFont typeface="Arial"/>
              <a:buChar char="•"/>
            </a:pPr>
            <a:r>
              <a:rPr lang="en-US" sz="1425">
                <a:latin typeface="Arial"/>
                <a:ea typeface="Arial"/>
                <a:cs typeface="Arial"/>
                <a:sym typeface="Arial"/>
              </a:rPr>
              <a:t>OBJECTIVE: To empower school staff with the knowledge &amp; skills to establish &amp; maintain healthy boundaries in their professional roles. </a:t>
            </a:r>
            <a:endParaRPr sz="1425">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u="sng">
                <a:solidFill>
                  <a:schemeClr val="hlink"/>
                </a:solidFill>
                <a:latin typeface="Arial"/>
                <a:ea typeface="Arial"/>
                <a:cs typeface="Arial"/>
                <a:sym typeface="Arial"/>
                <a:hlinkClick r:id="rId5"/>
              </a:rPr>
              <a:t>School Mental Health Webinar Series</a:t>
            </a:r>
            <a:r>
              <a:rPr lang="en-US" sz="1625">
                <a:latin typeface="Arial"/>
                <a:ea typeface="Arial"/>
                <a:cs typeface="Arial"/>
                <a:sym typeface="Arial"/>
              </a:rPr>
              <a:t> </a:t>
            </a:r>
            <a:endParaRPr sz="1625">
              <a:latin typeface="Arial"/>
              <a:ea typeface="Arial"/>
              <a:cs typeface="Arial"/>
              <a:sym typeface="Arial"/>
            </a:endParaRPr>
          </a:p>
          <a:p>
            <a:pPr marL="914400" lvl="1" indent="-331835" algn="l" rtl="0">
              <a:lnSpc>
                <a:spcPct val="115000"/>
              </a:lnSpc>
              <a:spcBef>
                <a:spcPts val="0"/>
              </a:spcBef>
              <a:spcAft>
                <a:spcPts val="0"/>
              </a:spcAft>
              <a:buClr>
                <a:srgbClr val="444444"/>
              </a:buClr>
              <a:buSzPts val="1626"/>
              <a:buFont typeface="Arial"/>
              <a:buChar char="•"/>
            </a:pPr>
            <a:r>
              <a:rPr lang="en-US" sz="1625" b="1">
                <a:solidFill>
                  <a:srgbClr val="444444"/>
                </a:solidFill>
                <a:highlight>
                  <a:schemeClr val="lt1"/>
                </a:highlight>
                <a:latin typeface="Arial"/>
                <a:ea typeface="Arial"/>
                <a:cs typeface="Arial"/>
                <a:sym typeface="Arial"/>
              </a:rPr>
              <a:t>November 14th</a:t>
            </a:r>
            <a:r>
              <a:rPr lang="en-US" sz="1625">
                <a:solidFill>
                  <a:srgbClr val="444444"/>
                </a:solidFill>
                <a:highlight>
                  <a:schemeClr val="lt1"/>
                </a:highlight>
                <a:latin typeface="Arial"/>
                <a:ea typeface="Arial"/>
                <a:cs typeface="Arial"/>
                <a:sym typeface="Arial"/>
              </a:rPr>
              <a:t> – </a:t>
            </a:r>
            <a:r>
              <a:rPr lang="en-US" sz="1625" i="1">
                <a:solidFill>
                  <a:srgbClr val="444444"/>
                </a:solidFill>
                <a:highlight>
                  <a:schemeClr val="lt1"/>
                </a:highlight>
                <a:latin typeface="Arial"/>
                <a:ea typeface="Arial"/>
                <a:cs typeface="Arial"/>
                <a:sym typeface="Arial"/>
              </a:rPr>
              <a:t>Reframing Defiant Behaviors </a:t>
            </a:r>
            <a:r>
              <a:rPr lang="en-US" sz="1625">
                <a:solidFill>
                  <a:srgbClr val="444444"/>
                </a:solidFill>
                <a:highlight>
                  <a:schemeClr val="lt1"/>
                </a:highlight>
                <a:latin typeface="Arial"/>
                <a:ea typeface="Arial"/>
                <a:cs typeface="Arial"/>
                <a:sym typeface="Arial"/>
              </a:rPr>
              <a:t>(Alexandra Murtaugh)</a:t>
            </a:r>
            <a:endParaRPr sz="1625">
              <a:solidFill>
                <a:srgbClr val="695D46"/>
              </a:solidFill>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u="sng">
                <a:solidFill>
                  <a:srgbClr val="009668"/>
                </a:solidFill>
                <a:latin typeface="Arial"/>
                <a:ea typeface="Arial"/>
                <a:cs typeface="Arial"/>
                <a:sym typeface="Arial"/>
                <a:hlinkClick r:id="rId6">
                  <a:extLst>
                    <a:ext uri="{A12FA001-AC4F-418D-AE19-62706E023703}">
                      <ahyp:hlinkClr xmlns:ahyp="http://schemas.microsoft.com/office/drawing/2018/hyperlinkcolor" val="tx"/>
                    </a:ext>
                  </a:extLst>
                </a:hlinkClick>
              </a:rPr>
              <a:t>School Health Services </a:t>
            </a:r>
            <a:endParaRPr sz="1625">
              <a:solidFill>
                <a:srgbClr val="695D46"/>
              </a:solidFill>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a:latin typeface="Arial"/>
                <a:ea typeface="Arial"/>
                <a:cs typeface="Arial"/>
                <a:sym typeface="Arial"/>
              </a:rPr>
              <a:t>School Health Learning Collaborative</a:t>
            </a:r>
            <a:endParaRPr sz="1625">
              <a:latin typeface="Arial"/>
              <a:ea typeface="Arial"/>
              <a:cs typeface="Arial"/>
              <a:sym typeface="Arial"/>
            </a:endParaRPr>
          </a:p>
          <a:p>
            <a:pPr marL="914400" lvl="1" indent="-331835" algn="l" rtl="0">
              <a:lnSpc>
                <a:spcPct val="115000"/>
              </a:lnSpc>
              <a:spcBef>
                <a:spcPts val="0"/>
              </a:spcBef>
              <a:spcAft>
                <a:spcPts val="0"/>
              </a:spcAft>
              <a:buSzPts val="1626"/>
              <a:buFont typeface="Arial"/>
              <a:buChar char="•"/>
            </a:pPr>
            <a:r>
              <a:rPr lang="en-US" sz="1625">
                <a:latin typeface="Arial"/>
                <a:ea typeface="Arial"/>
                <a:cs typeface="Arial"/>
                <a:sym typeface="Arial"/>
              </a:rPr>
              <a:t>XX Date &amp; time</a:t>
            </a:r>
            <a:endParaRPr sz="1625">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u="sng">
                <a:solidFill>
                  <a:srgbClr val="009668"/>
                </a:solidFill>
                <a:latin typeface="Arial"/>
                <a:ea typeface="Arial"/>
                <a:cs typeface="Arial"/>
                <a:sym typeface="Arial"/>
                <a:hlinkClick r:id="rId7">
                  <a:extLst>
                    <a:ext uri="{A12FA001-AC4F-418D-AE19-62706E023703}">
                      <ahyp:hlinkClr xmlns:ahyp="http://schemas.microsoft.com/office/drawing/2018/hyperlinkcolor" val="tx"/>
                    </a:ext>
                  </a:extLst>
                </a:hlinkClick>
              </a:rPr>
              <a:t>School Safety </a:t>
            </a:r>
            <a:endParaRPr sz="1625">
              <a:solidFill>
                <a:srgbClr val="695D46"/>
              </a:solidFill>
              <a:latin typeface="Arial"/>
              <a:ea typeface="Arial"/>
              <a:cs typeface="Arial"/>
              <a:sym typeface="Arial"/>
            </a:endParaRPr>
          </a:p>
          <a:p>
            <a:pPr marL="914400" lvl="1" indent="-331835" algn="l" rtl="0">
              <a:lnSpc>
                <a:spcPct val="115000"/>
              </a:lnSpc>
              <a:spcBef>
                <a:spcPts val="0"/>
              </a:spcBef>
              <a:spcAft>
                <a:spcPts val="0"/>
              </a:spcAft>
              <a:buSzPts val="1626"/>
              <a:buFont typeface="Arial"/>
              <a:buChar char="•"/>
            </a:pPr>
            <a:r>
              <a:rPr lang="en-US" sz="1625">
                <a:latin typeface="Arial"/>
                <a:ea typeface="Arial"/>
                <a:cs typeface="Arial"/>
                <a:sym typeface="Arial"/>
              </a:rPr>
              <a:t>Psychological First Aid for Schools (PFA-S) Team Virtual Training</a:t>
            </a:r>
            <a:endParaRPr sz="1625">
              <a:latin typeface="Arial"/>
              <a:ea typeface="Arial"/>
              <a:cs typeface="Arial"/>
              <a:sym typeface="Arial"/>
            </a:endParaRPr>
          </a:p>
          <a:p>
            <a:pPr marL="1371600" lvl="2" indent="-331835" algn="l" rtl="0">
              <a:lnSpc>
                <a:spcPct val="115000"/>
              </a:lnSpc>
              <a:spcBef>
                <a:spcPts val="0"/>
              </a:spcBef>
              <a:spcAft>
                <a:spcPts val="0"/>
              </a:spcAft>
              <a:buSzPts val="1626"/>
              <a:buFont typeface="Arial"/>
              <a:buChar char="•"/>
            </a:pPr>
            <a:r>
              <a:rPr lang="en-US" sz="1625">
                <a:latin typeface="Arial"/>
                <a:ea typeface="Arial"/>
                <a:cs typeface="Arial"/>
                <a:sym typeface="Arial"/>
              </a:rPr>
              <a:t>February 20-21, 2024 </a:t>
            </a:r>
            <a:r>
              <a:rPr lang="en-US" sz="1625">
                <a:solidFill>
                  <a:srgbClr val="0954A3"/>
                </a:solidFill>
                <a:latin typeface="Arial"/>
                <a:ea typeface="Arial"/>
                <a:cs typeface="Arial"/>
                <a:sym typeface="Arial"/>
              </a:rPr>
              <a:t>   </a:t>
            </a:r>
            <a:r>
              <a:rPr lang="en-US" sz="1625" u="sng">
                <a:solidFill>
                  <a:srgbClr val="0A54A3"/>
                </a:solidFill>
                <a:latin typeface="Arial"/>
                <a:ea typeface="Arial"/>
                <a:cs typeface="Arial"/>
                <a:sym typeface="Arial"/>
                <a:hlinkClick r:id="rId8">
                  <a:extLst>
                    <a:ext uri="{A12FA001-AC4F-418D-AE19-62706E023703}">
                      <ahyp:hlinkClr xmlns:ahyp="http://schemas.microsoft.com/office/drawing/2018/hyperlinkcolor" val="tx"/>
                    </a:ext>
                  </a:extLst>
                </a:hlinkClick>
              </a:rPr>
              <a:t>Register here</a:t>
            </a:r>
            <a:endParaRPr sz="1625">
              <a:solidFill>
                <a:srgbClr val="695D46"/>
              </a:solidFill>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a:latin typeface="Arial"/>
                <a:ea typeface="Arial"/>
                <a:cs typeface="Arial"/>
                <a:sym typeface="Arial"/>
              </a:rPr>
              <a:t>Youth Risk Behavior Survey Results</a:t>
            </a:r>
            <a:endParaRPr sz="1625">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a:latin typeface="Arial"/>
                <a:ea typeface="Arial"/>
                <a:cs typeface="Arial"/>
                <a:sym typeface="Arial"/>
              </a:rPr>
              <a:t>School Health Profiles Survey</a:t>
            </a:r>
            <a:endParaRPr sz="1625">
              <a:latin typeface="Arial"/>
              <a:ea typeface="Arial"/>
              <a:cs typeface="Arial"/>
              <a:sym typeface="Arial"/>
            </a:endParaRPr>
          </a:p>
          <a:p>
            <a:pPr marL="457200" lvl="0" indent="-331835" algn="l" rtl="0">
              <a:lnSpc>
                <a:spcPct val="115000"/>
              </a:lnSpc>
              <a:spcBef>
                <a:spcPts val="0"/>
              </a:spcBef>
              <a:spcAft>
                <a:spcPts val="0"/>
              </a:spcAft>
              <a:buSzPts val="1626"/>
              <a:buFont typeface="Arial"/>
              <a:buChar char="•"/>
            </a:pPr>
            <a:r>
              <a:rPr lang="en-US" sz="1625" u="sng">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Nebraska School, Family, and Community Engagement Framework</a:t>
            </a:r>
            <a:r>
              <a:rPr lang="en-US" sz="1625">
                <a:latin typeface="Arial"/>
                <a:ea typeface="Arial"/>
                <a:cs typeface="Arial"/>
                <a:sym typeface="Arial"/>
              </a:rPr>
              <a:t> </a:t>
            </a:r>
            <a:endParaRPr sz="1625">
              <a:latin typeface="Arial"/>
              <a:ea typeface="Arial"/>
              <a:cs typeface="Arial"/>
              <a:sym typeface="Arial"/>
            </a:endParaRPr>
          </a:p>
          <a:p>
            <a:pPr marL="914400" lvl="1" indent="-331835" algn="l" rtl="0">
              <a:lnSpc>
                <a:spcPct val="115000"/>
              </a:lnSpc>
              <a:spcBef>
                <a:spcPts val="0"/>
              </a:spcBef>
              <a:spcAft>
                <a:spcPts val="0"/>
              </a:spcAft>
              <a:buClr>
                <a:srgbClr val="333333"/>
              </a:buClr>
              <a:buSzPts val="1626"/>
              <a:buFont typeface="Arial"/>
              <a:buChar char="•"/>
            </a:pPr>
            <a:r>
              <a:rPr lang="en-US" sz="1625">
                <a:solidFill>
                  <a:srgbClr val="333333"/>
                </a:solidFill>
                <a:highlight>
                  <a:schemeClr val="lt1"/>
                </a:highlight>
                <a:latin typeface="Arial"/>
                <a:ea typeface="Arial"/>
                <a:cs typeface="Arial"/>
                <a:sym typeface="Arial"/>
              </a:rPr>
              <a:t>This Framework is a tool to help Nebraska educators as they reach out to families and community partners.</a:t>
            </a:r>
            <a:endParaRPr sz="1625">
              <a:solidFill>
                <a:srgbClr val="695D46"/>
              </a:solidFill>
              <a:latin typeface="Arial"/>
              <a:ea typeface="Arial"/>
              <a:cs typeface="Arial"/>
              <a:sym typeface="Arial"/>
            </a:endParaRPr>
          </a:p>
          <a:p>
            <a:pPr marL="0" lvl="0" indent="0" algn="l" rtl="0">
              <a:lnSpc>
                <a:spcPct val="100000"/>
              </a:lnSpc>
              <a:spcBef>
                <a:spcPts val="1200"/>
              </a:spcBef>
              <a:spcAft>
                <a:spcPts val="1200"/>
              </a:spcAft>
              <a:buNone/>
            </a:pPr>
            <a:endParaRPr sz="1625">
              <a:latin typeface="Century Gothic"/>
              <a:ea typeface="Century Gothic"/>
              <a:cs typeface="Century Gothic"/>
              <a:sym typeface="Century Gothic"/>
            </a:endParaRPr>
          </a:p>
        </p:txBody>
      </p:sp>
      <p:sp>
        <p:nvSpPr>
          <p:cNvPr id="382" name="Google Shape;382;g24ad8bb5cca_1_0"/>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
        <p:nvSpPr>
          <p:cNvPr id="383" name="Google Shape;383;g24ad8bb5cca_1_0"/>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77"/>
        <p:cNvGrpSpPr/>
        <p:nvPr/>
      </p:nvGrpSpPr>
      <p:grpSpPr>
        <a:xfrm>
          <a:off x="0" y="0"/>
          <a:ext cx="0" cy="0"/>
          <a:chOff x="0" y="0"/>
          <a:chExt cx="0" cy="0"/>
        </a:xfrm>
      </p:grpSpPr>
      <p:sp>
        <p:nvSpPr>
          <p:cNvPr id="78" name="Google Shape;78;g25e4f9118f9_1_0"/>
          <p:cNvSpPr txBox="1">
            <a:spLocks noGrp="1"/>
          </p:cNvSpPr>
          <p:nvPr>
            <p:ph type="subTitle" idx="1"/>
          </p:nvPr>
        </p:nvSpPr>
        <p:spPr>
          <a:xfrm>
            <a:off x="471600" y="1991475"/>
            <a:ext cx="4005300" cy="37335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523"/>
              <a:buFont typeface="Arial"/>
              <a:buNone/>
            </a:pPr>
            <a:r>
              <a:rPr lang="en-US" sz="2218">
                <a:latin typeface="Arial"/>
                <a:ea typeface="Arial"/>
                <a:cs typeface="Arial"/>
                <a:sym typeface="Arial"/>
              </a:rPr>
              <a:t>Strengthen coherence across NDE Offices, improving the communication and services in the name of  supporting student achievement and enhancing their educational outcomes. </a:t>
            </a:r>
            <a:endParaRPr sz="2218">
              <a:latin typeface="Arial"/>
              <a:ea typeface="Arial"/>
              <a:cs typeface="Arial"/>
              <a:sym typeface="Arial"/>
            </a:endParaRPr>
          </a:p>
          <a:p>
            <a:pPr marL="0" lvl="0" indent="0" algn="ctr" rtl="0">
              <a:spcBef>
                <a:spcPts val="1000"/>
              </a:spcBef>
              <a:spcAft>
                <a:spcPts val="0"/>
              </a:spcAft>
              <a:buSzPts val="523"/>
              <a:buNone/>
            </a:pPr>
            <a:endParaRPr sz="1140" b="1"/>
          </a:p>
        </p:txBody>
      </p:sp>
      <p:sp>
        <p:nvSpPr>
          <p:cNvPr id="79" name="Google Shape;79;g25e4f9118f9_1_0"/>
          <p:cNvSpPr txBox="1">
            <a:spLocks noGrp="1"/>
          </p:cNvSpPr>
          <p:nvPr>
            <p:ph type="ctrTitle"/>
          </p:nvPr>
        </p:nvSpPr>
        <p:spPr>
          <a:xfrm>
            <a:off x="1075775" y="232069"/>
            <a:ext cx="6858000" cy="1192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a:latin typeface="Arial"/>
                <a:ea typeface="Arial"/>
                <a:cs typeface="Arial"/>
                <a:sym typeface="Arial"/>
              </a:rPr>
              <a:t>Nebraska’s Multi-Tiered Systems of Support</a:t>
            </a:r>
            <a:endParaRPr sz="4200">
              <a:latin typeface="Arial"/>
              <a:ea typeface="Arial"/>
              <a:cs typeface="Arial"/>
              <a:sym typeface="Arial"/>
            </a:endParaRPr>
          </a:p>
        </p:txBody>
      </p:sp>
      <p:pic>
        <p:nvPicPr>
          <p:cNvPr id="80" name="Google Shape;80;g25e4f9118f9_1_0"/>
          <p:cNvPicPr preferRelativeResize="0"/>
          <p:nvPr/>
        </p:nvPicPr>
        <p:blipFill>
          <a:blip r:embed="rId3">
            <a:alphaModFix/>
          </a:blip>
          <a:stretch>
            <a:fillRect/>
          </a:stretch>
        </p:blipFill>
        <p:spPr>
          <a:xfrm>
            <a:off x="4629300" y="1715519"/>
            <a:ext cx="4362299" cy="4214424"/>
          </a:xfrm>
          <a:prstGeom prst="rect">
            <a:avLst/>
          </a:prstGeom>
          <a:noFill/>
          <a:ln>
            <a:noFill/>
          </a:ln>
        </p:spPr>
      </p:pic>
      <p:sp>
        <p:nvSpPr>
          <p:cNvPr id="81" name="Google Shape;81;g25e4f9118f9_1_0"/>
          <p:cNvSpPr txBox="1"/>
          <p:nvPr/>
        </p:nvSpPr>
        <p:spPr>
          <a:xfrm>
            <a:off x="568150" y="5790325"/>
            <a:ext cx="22794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nemtss.unl.edu</a:t>
            </a:r>
            <a:endParaRPr sz="1100"/>
          </a:p>
        </p:txBody>
      </p:sp>
      <p:sp>
        <p:nvSpPr>
          <p:cNvPr id="82" name="Google Shape;82;g25e4f9118f9_1_0"/>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88"/>
        <p:cNvGrpSpPr/>
        <p:nvPr/>
      </p:nvGrpSpPr>
      <p:grpSpPr>
        <a:xfrm>
          <a:off x="0" y="0"/>
          <a:ext cx="0" cy="0"/>
          <a:chOff x="0" y="0"/>
          <a:chExt cx="0" cy="0"/>
        </a:xfrm>
      </p:grpSpPr>
      <p:sp>
        <p:nvSpPr>
          <p:cNvPr id="389" name="Google Shape;389;g260332b57b2_0_30"/>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Arial"/>
                <a:ea typeface="Arial"/>
                <a:cs typeface="Arial"/>
                <a:sym typeface="Arial"/>
              </a:rPr>
              <a:t>NDE Fine Arts</a:t>
            </a:r>
            <a:endParaRPr>
              <a:latin typeface="Arial"/>
              <a:ea typeface="Arial"/>
              <a:cs typeface="Arial"/>
              <a:sym typeface="Arial"/>
            </a:endParaRPr>
          </a:p>
        </p:txBody>
      </p:sp>
      <p:sp>
        <p:nvSpPr>
          <p:cNvPr id="390" name="Google Shape;390;g260332b57b2_0_30"/>
          <p:cNvSpPr txBox="1">
            <a:spLocks noGrp="1"/>
          </p:cNvSpPr>
          <p:nvPr>
            <p:ph type="body" idx="1"/>
          </p:nvPr>
        </p:nvSpPr>
        <p:spPr>
          <a:xfrm>
            <a:off x="227025" y="1689775"/>
            <a:ext cx="2917800" cy="435120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US" sz="2500"/>
              <a:t>Resources</a:t>
            </a:r>
            <a:endParaRPr sz="2500"/>
          </a:p>
          <a:p>
            <a:pPr marL="0" lvl="0" indent="0" algn="ctr" rtl="0">
              <a:lnSpc>
                <a:spcPct val="100000"/>
              </a:lnSpc>
              <a:spcBef>
                <a:spcPts val="1200"/>
              </a:spcBef>
              <a:spcAft>
                <a:spcPts val="1200"/>
              </a:spcAft>
              <a:buNone/>
            </a:pPr>
            <a:endParaRPr sz="1625">
              <a:latin typeface="Century Gothic"/>
              <a:ea typeface="Century Gothic"/>
              <a:cs typeface="Century Gothic"/>
              <a:sym typeface="Century Gothic"/>
            </a:endParaRPr>
          </a:p>
        </p:txBody>
      </p:sp>
      <p:sp>
        <p:nvSpPr>
          <p:cNvPr id="391" name="Google Shape;391;g260332b57b2_0_30"/>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pic>
        <p:nvPicPr>
          <p:cNvPr id="392" name="Google Shape;392;g260332b57b2_0_30"/>
          <p:cNvPicPr preferRelativeResize="0"/>
          <p:nvPr/>
        </p:nvPicPr>
        <p:blipFill>
          <a:blip r:embed="rId3">
            <a:alphaModFix/>
          </a:blip>
          <a:stretch>
            <a:fillRect/>
          </a:stretch>
        </p:blipFill>
        <p:spPr>
          <a:xfrm>
            <a:off x="471500" y="2282550"/>
            <a:ext cx="2301025" cy="1927544"/>
          </a:xfrm>
          <a:prstGeom prst="rect">
            <a:avLst/>
          </a:prstGeom>
          <a:noFill/>
          <a:ln w="9525" cap="flat" cmpd="sng">
            <a:solidFill>
              <a:schemeClr val="dk1"/>
            </a:solidFill>
            <a:prstDash val="solid"/>
            <a:round/>
            <a:headEnd type="none" w="sm" len="sm"/>
            <a:tailEnd type="none" w="sm" len="sm"/>
          </a:ln>
        </p:spPr>
      </p:pic>
      <p:sp>
        <p:nvSpPr>
          <p:cNvPr id="393" name="Google Shape;393;g260332b57b2_0_30"/>
          <p:cNvSpPr txBox="1">
            <a:spLocks noGrp="1"/>
          </p:cNvSpPr>
          <p:nvPr>
            <p:ph type="body" idx="1"/>
          </p:nvPr>
        </p:nvSpPr>
        <p:spPr>
          <a:xfrm>
            <a:off x="4987625" y="2282550"/>
            <a:ext cx="3741000" cy="4351200"/>
          </a:xfrm>
          <a:prstGeom prst="rect">
            <a:avLst/>
          </a:prstGeom>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SzPts val="1900"/>
              <a:buChar char="•"/>
            </a:pPr>
            <a:r>
              <a:rPr lang="en-US" sz="1900"/>
              <a:t>APL for Arts Educators for students working with divergent needs</a:t>
            </a:r>
            <a:endParaRPr sz="1900"/>
          </a:p>
          <a:p>
            <a:pPr marL="457200" lvl="0" indent="0" algn="l" rtl="0">
              <a:lnSpc>
                <a:spcPct val="115000"/>
              </a:lnSpc>
              <a:spcBef>
                <a:spcPts val="0"/>
              </a:spcBef>
              <a:spcAft>
                <a:spcPts val="0"/>
              </a:spcAft>
              <a:buNone/>
            </a:pPr>
            <a:endParaRPr sz="1900"/>
          </a:p>
          <a:p>
            <a:pPr marL="457200" lvl="0" indent="-349250" algn="l" rtl="0">
              <a:lnSpc>
                <a:spcPct val="100000"/>
              </a:lnSpc>
              <a:spcBef>
                <a:spcPts val="0"/>
              </a:spcBef>
              <a:spcAft>
                <a:spcPts val="0"/>
              </a:spcAft>
              <a:buSzPts val="1900"/>
              <a:buChar char="•"/>
            </a:pPr>
            <a:r>
              <a:rPr lang="en-US" sz="1900"/>
              <a:t>Supporting students with artistic creation in collaboration with NDE School Based Mental Health Team</a:t>
            </a:r>
            <a:endParaRPr sz="1900"/>
          </a:p>
          <a:p>
            <a:pPr marL="0" lvl="0" indent="0" algn="l" rtl="0">
              <a:lnSpc>
                <a:spcPct val="100000"/>
              </a:lnSpc>
              <a:spcBef>
                <a:spcPts val="0"/>
              </a:spcBef>
              <a:spcAft>
                <a:spcPts val="0"/>
              </a:spcAft>
              <a:buNone/>
            </a:pPr>
            <a:endParaRPr sz="1900"/>
          </a:p>
          <a:p>
            <a:pPr marL="457200" lvl="0" indent="-349250" algn="l" rtl="0">
              <a:lnSpc>
                <a:spcPct val="100000"/>
              </a:lnSpc>
              <a:spcBef>
                <a:spcPts val="0"/>
              </a:spcBef>
              <a:spcAft>
                <a:spcPts val="0"/>
              </a:spcAft>
              <a:buSzPts val="1900"/>
              <a:buChar char="•"/>
            </a:pPr>
            <a:r>
              <a:rPr lang="en-US" sz="1900"/>
              <a:t>NFTA - Supporting Your Arts Education Program</a:t>
            </a:r>
            <a:endParaRPr sz="1900"/>
          </a:p>
          <a:p>
            <a:pPr marL="0" lvl="0" indent="0" algn="ctr" rtl="0">
              <a:lnSpc>
                <a:spcPct val="100000"/>
              </a:lnSpc>
              <a:spcBef>
                <a:spcPts val="1200"/>
              </a:spcBef>
              <a:spcAft>
                <a:spcPts val="1200"/>
              </a:spcAft>
              <a:buNone/>
            </a:pPr>
            <a:endParaRPr sz="1625">
              <a:latin typeface="Century Gothic"/>
              <a:ea typeface="Century Gothic"/>
              <a:cs typeface="Century Gothic"/>
              <a:sym typeface="Century Gothic"/>
            </a:endParaRPr>
          </a:p>
        </p:txBody>
      </p:sp>
      <p:pic>
        <p:nvPicPr>
          <p:cNvPr id="394" name="Google Shape;394;g260332b57b2_0_30" descr="More Ways Art Museums Help Me Teach graphic"/>
          <p:cNvPicPr preferRelativeResize="0"/>
          <p:nvPr/>
        </p:nvPicPr>
        <p:blipFill>
          <a:blip r:embed="rId4">
            <a:alphaModFix/>
          </a:blip>
          <a:stretch>
            <a:fillRect/>
          </a:stretch>
        </p:blipFill>
        <p:spPr>
          <a:xfrm>
            <a:off x="471500" y="4291875"/>
            <a:ext cx="2301025" cy="1513175"/>
          </a:xfrm>
          <a:prstGeom prst="rect">
            <a:avLst/>
          </a:prstGeom>
          <a:noFill/>
          <a:ln w="12700" cap="flat" cmpd="sng">
            <a:solidFill>
              <a:srgbClr val="000000"/>
            </a:solidFill>
            <a:prstDash val="solid"/>
            <a:miter lim="8000"/>
            <a:headEnd type="none" w="sm" len="sm"/>
            <a:tailEnd type="none" w="sm" len="sm"/>
          </a:ln>
        </p:spPr>
      </p:pic>
      <p:pic>
        <p:nvPicPr>
          <p:cNvPr id="395" name="Google Shape;395;g260332b57b2_0_30"/>
          <p:cNvPicPr preferRelativeResize="0"/>
          <p:nvPr/>
        </p:nvPicPr>
        <p:blipFill>
          <a:blip r:embed="rId5">
            <a:alphaModFix/>
          </a:blip>
          <a:stretch>
            <a:fillRect/>
          </a:stretch>
        </p:blipFill>
        <p:spPr>
          <a:xfrm>
            <a:off x="3338866" y="2379525"/>
            <a:ext cx="1853525" cy="1325700"/>
          </a:xfrm>
          <a:prstGeom prst="rect">
            <a:avLst/>
          </a:prstGeom>
          <a:noFill/>
          <a:ln>
            <a:noFill/>
          </a:ln>
        </p:spPr>
      </p:pic>
      <p:sp>
        <p:nvSpPr>
          <p:cNvPr id="396" name="Google Shape;396;g260332b57b2_0_30"/>
          <p:cNvSpPr txBox="1">
            <a:spLocks noGrp="1"/>
          </p:cNvSpPr>
          <p:nvPr>
            <p:ph type="body" idx="1"/>
          </p:nvPr>
        </p:nvSpPr>
        <p:spPr>
          <a:xfrm>
            <a:off x="3338875" y="1646775"/>
            <a:ext cx="5389800" cy="429900"/>
          </a:xfrm>
          <a:prstGeom prst="rect">
            <a:avLst/>
          </a:prstGeom>
        </p:spPr>
        <p:txBody>
          <a:bodyPr spcFirstLastPara="1" wrap="square" lIns="91425" tIns="45700" rIns="91425" bIns="45700" anchor="t" anchorCtr="0">
            <a:noAutofit/>
          </a:bodyPr>
          <a:lstStyle/>
          <a:p>
            <a:pPr marL="0" lvl="0" indent="0" algn="ctr" rtl="0">
              <a:lnSpc>
                <a:spcPct val="80000"/>
              </a:lnSpc>
              <a:spcBef>
                <a:spcPts val="0"/>
              </a:spcBef>
              <a:spcAft>
                <a:spcPts val="0"/>
              </a:spcAft>
              <a:buNone/>
            </a:pPr>
            <a:r>
              <a:rPr lang="en-US" sz="2500"/>
              <a:t>Upcoming Work</a:t>
            </a:r>
            <a:endParaRPr sz="2500">
              <a:latin typeface="Century Gothic"/>
              <a:ea typeface="Century Gothic"/>
              <a:cs typeface="Century Gothic"/>
              <a:sym typeface="Century Gothic"/>
            </a:endParaRPr>
          </a:p>
        </p:txBody>
      </p:sp>
      <p:cxnSp>
        <p:nvCxnSpPr>
          <p:cNvPr id="397" name="Google Shape;397;g260332b57b2_0_30"/>
          <p:cNvCxnSpPr/>
          <p:nvPr/>
        </p:nvCxnSpPr>
        <p:spPr>
          <a:xfrm rot="10800000" flipH="1">
            <a:off x="471050" y="2140575"/>
            <a:ext cx="2341500" cy="13800"/>
          </a:xfrm>
          <a:prstGeom prst="straightConnector1">
            <a:avLst/>
          </a:prstGeom>
          <a:noFill/>
          <a:ln w="38100" cap="flat" cmpd="sng">
            <a:solidFill>
              <a:schemeClr val="dk2"/>
            </a:solidFill>
            <a:prstDash val="solid"/>
            <a:round/>
            <a:headEnd type="none" w="med" len="med"/>
            <a:tailEnd type="none" w="med" len="med"/>
          </a:ln>
        </p:spPr>
      </p:cxnSp>
      <p:cxnSp>
        <p:nvCxnSpPr>
          <p:cNvPr id="398" name="Google Shape;398;g260332b57b2_0_30"/>
          <p:cNvCxnSpPr/>
          <p:nvPr/>
        </p:nvCxnSpPr>
        <p:spPr>
          <a:xfrm>
            <a:off x="3401525" y="2147463"/>
            <a:ext cx="5327100" cy="0"/>
          </a:xfrm>
          <a:prstGeom prst="straightConnector1">
            <a:avLst/>
          </a:prstGeom>
          <a:noFill/>
          <a:ln w="38100" cap="flat" cmpd="sng">
            <a:solidFill>
              <a:schemeClr val="dk2"/>
            </a:solidFill>
            <a:prstDash val="solid"/>
            <a:round/>
            <a:headEnd type="none" w="med" len="med"/>
            <a:tailEnd type="none" w="med" len="med"/>
          </a:ln>
        </p:spPr>
      </p:cxnSp>
      <p:pic>
        <p:nvPicPr>
          <p:cNvPr id="399" name="Google Shape;399;g260332b57b2_0_30"/>
          <p:cNvPicPr preferRelativeResize="0"/>
          <p:nvPr/>
        </p:nvPicPr>
        <p:blipFill rotWithShape="1">
          <a:blip r:embed="rId6">
            <a:alphaModFix/>
          </a:blip>
          <a:srcRect l="22322" t="29007" r="22094" b="33020"/>
          <a:stretch/>
        </p:blipFill>
        <p:spPr>
          <a:xfrm>
            <a:off x="3341588" y="4901925"/>
            <a:ext cx="1848074" cy="817399"/>
          </a:xfrm>
          <a:prstGeom prst="rect">
            <a:avLst/>
          </a:prstGeom>
          <a:noFill/>
          <a:ln>
            <a:noFill/>
          </a:ln>
        </p:spPr>
      </p:pic>
      <p:sp>
        <p:nvSpPr>
          <p:cNvPr id="400" name="Google Shape;400;g260332b57b2_0_30"/>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5e4f9118f9_0_11"/>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Arial"/>
                <a:ea typeface="Arial"/>
                <a:cs typeface="Arial"/>
                <a:sym typeface="Arial"/>
              </a:rPr>
              <a:t>Thank You!</a:t>
            </a:r>
            <a:endParaRPr>
              <a:latin typeface="Arial"/>
              <a:ea typeface="Arial"/>
              <a:cs typeface="Arial"/>
              <a:sym typeface="Arial"/>
            </a:endParaRPr>
          </a:p>
        </p:txBody>
      </p:sp>
      <p:sp>
        <p:nvSpPr>
          <p:cNvPr id="407" name="Google Shape;407;g25e4f9118f9_0_11"/>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3600">
                <a:latin typeface="Arial"/>
                <a:ea typeface="Arial"/>
                <a:cs typeface="Arial"/>
                <a:sym typeface="Arial"/>
              </a:rPr>
              <a:t>QUESTIONS?</a:t>
            </a:r>
            <a:endParaRPr sz="3600">
              <a:latin typeface="Arial"/>
              <a:ea typeface="Arial"/>
              <a:cs typeface="Arial"/>
              <a:sym typeface="Arial"/>
            </a:endParaRPr>
          </a:p>
          <a:p>
            <a:pPr marL="0" lvl="0" indent="0" algn="l" rtl="0">
              <a:spcBef>
                <a:spcPts val="1000"/>
              </a:spcBef>
              <a:spcAft>
                <a:spcPts val="0"/>
              </a:spcAft>
              <a:buNone/>
            </a:pPr>
            <a:endParaRPr/>
          </a:p>
          <a:p>
            <a:pPr marL="0" lvl="0" indent="0" algn="ctr" rtl="0">
              <a:spcBef>
                <a:spcPts val="1000"/>
              </a:spcBef>
              <a:spcAft>
                <a:spcPts val="0"/>
              </a:spcAft>
              <a:buClr>
                <a:schemeClr val="dk1"/>
              </a:buClr>
              <a:buSzPts val="1100"/>
              <a:buFont typeface="Arial"/>
              <a:buNone/>
            </a:pPr>
            <a:r>
              <a:rPr lang="en-US">
                <a:latin typeface="Arial"/>
                <a:ea typeface="Arial"/>
                <a:cs typeface="Arial"/>
                <a:sym typeface="Arial"/>
              </a:rPr>
              <a:t>Erika - </a:t>
            </a:r>
            <a:r>
              <a:rPr lang="en-US" u="sng">
                <a:solidFill>
                  <a:schemeClr val="hlink"/>
                </a:solidFill>
                <a:latin typeface="Arial"/>
                <a:ea typeface="Arial"/>
                <a:cs typeface="Arial"/>
                <a:sym typeface="Arial"/>
                <a:hlinkClick r:id="rId3"/>
              </a:rPr>
              <a:t>erika.wibbels@nebraska.gov</a:t>
            </a:r>
            <a:r>
              <a:rPr lang="en-US">
                <a:latin typeface="Arial"/>
                <a:ea typeface="Arial"/>
                <a:cs typeface="Arial"/>
                <a:sym typeface="Arial"/>
              </a:rPr>
              <a:t> </a:t>
            </a:r>
            <a:endParaRPr>
              <a:latin typeface="Arial"/>
              <a:ea typeface="Arial"/>
              <a:cs typeface="Arial"/>
              <a:sym typeface="Arial"/>
            </a:endParaRPr>
          </a:p>
          <a:p>
            <a:pPr marL="0" lvl="0" indent="0" algn="ctr" rtl="0">
              <a:spcBef>
                <a:spcPts val="100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408" name="Google Shape;408;g25e4f9118f9_0_11"/>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87"/>
        <p:cNvGrpSpPr/>
        <p:nvPr/>
      </p:nvGrpSpPr>
      <p:grpSpPr>
        <a:xfrm>
          <a:off x="0" y="0"/>
          <a:ext cx="0" cy="0"/>
          <a:chOff x="0" y="0"/>
          <a:chExt cx="0" cy="0"/>
        </a:xfrm>
      </p:grpSpPr>
      <p:sp>
        <p:nvSpPr>
          <p:cNvPr id="88" name="Google Shape;88;g25e4f9118f9_1_6"/>
          <p:cNvSpPr txBox="1">
            <a:spLocks noGrp="1"/>
          </p:cNvSpPr>
          <p:nvPr>
            <p:ph type="ctrTitle"/>
          </p:nvPr>
        </p:nvSpPr>
        <p:spPr>
          <a:xfrm>
            <a:off x="904875" y="65825"/>
            <a:ext cx="7277100" cy="1192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a:latin typeface="Arial"/>
                <a:ea typeface="Arial"/>
                <a:cs typeface="Arial"/>
                <a:sym typeface="Arial"/>
              </a:rPr>
              <a:t>NeMTSS Essential Elements</a:t>
            </a:r>
            <a:endParaRPr sz="4200">
              <a:latin typeface="Arial"/>
              <a:ea typeface="Arial"/>
              <a:cs typeface="Arial"/>
              <a:sym typeface="Arial"/>
            </a:endParaRPr>
          </a:p>
        </p:txBody>
      </p:sp>
      <p:pic>
        <p:nvPicPr>
          <p:cNvPr id="89" name="Google Shape;89;g25e4f9118f9_1_6"/>
          <p:cNvPicPr preferRelativeResize="0"/>
          <p:nvPr/>
        </p:nvPicPr>
        <p:blipFill>
          <a:blip r:embed="rId3">
            <a:alphaModFix/>
          </a:blip>
          <a:stretch>
            <a:fillRect/>
          </a:stretch>
        </p:blipFill>
        <p:spPr>
          <a:xfrm>
            <a:off x="152400" y="1791719"/>
            <a:ext cx="8839204" cy="4009580"/>
          </a:xfrm>
          <a:prstGeom prst="rect">
            <a:avLst/>
          </a:prstGeom>
          <a:noFill/>
          <a:ln>
            <a:noFill/>
          </a:ln>
        </p:spPr>
      </p:pic>
      <p:sp>
        <p:nvSpPr>
          <p:cNvPr id="90" name="Google Shape;90;g25e4f9118f9_1_6"/>
          <p:cNvSpPr txBox="1"/>
          <p:nvPr/>
        </p:nvSpPr>
        <p:spPr>
          <a:xfrm>
            <a:off x="6489500" y="5685525"/>
            <a:ext cx="2279400" cy="3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100"/>
              <a:t>nemtss.unl.edu/about</a:t>
            </a:r>
            <a:endParaRPr sz="1100"/>
          </a:p>
        </p:txBody>
      </p:sp>
      <p:sp>
        <p:nvSpPr>
          <p:cNvPr id="91" name="Google Shape;91;g25e4f9118f9_1_6"/>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6"/>
        <p:cNvGrpSpPr/>
        <p:nvPr/>
      </p:nvGrpSpPr>
      <p:grpSpPr>
        <a:xfrm>
          <a:off x="0" y="0"/>
          <a:ext cx="0" cy="0"/>
          <a:chOff x="0" y="0"/>
          <a:chExt cx="0" cy="0"/>
        </a:xfrm>
      </p:grpSpPr>
      <p:sp>
        <p:nvSpPr>
          <p:cNvPr id="97" name="Google Shape;97;g27ed70ea1eb_1_0"/>
          <p:cNvSpPr txBox="1">
            <a:spLocks noGrp="1"/>
          </p:cNvSpPr>
          <p:nvPr>
            <p:ph type="ctrTitle"/>
          </p:nvPr>
        </p:nvSpPr>
        <p:spPr>
          <a:xfrm>
            <a:off x="1075775" y="65819"/>
            <a:ext cx="6858000" cy="1192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200">
                <a:latin typeface="Arial"/>
                <a:ea typeface="Arial"/>
                <a:cs typeface="Arial"/>
                <a:sym typeface="Arial"/>
              </a:rPr>
              <a:t>Office of Coordinated Student Support Services</a:t>
            </a:r>
            <a:endParaRPr sz="4200">
              <a:latin typeface="Arial"/>
              <a:ea typeface="Arial"/>
              <a:cs typeface="Arial"/>
              <a:sym typeface="Arial"/>
            </a:endParaRPr>
          </a:p>
        </p:txBody>
      </p:sp>
      <p:sp>
        <p:nvSpPr>
          <p:cNvPr id="98" name="Google Shape;98;g27ed70ea1eb_1_0"/>
          <p:cNvSpPr txBox="1">
            <a:spLocks noGrp="1"/>
          </p:cNvSpPr>
          <p:nvPr>
            <p:ph type="subTitle" idx="1"/>
          </p:nvPr>
        </p:nvSpPr>
        <p:spPr>
          <a:xfrm>
            <a:off x="4982800" y="1691225"/>
            <a:ext cx="3894900" cy="44430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a:latin typeface="Arial"/>
                <a:ea typeface="Arial"/>
                <a:cs typeface="Arial"/>
                <a:sym typeface="Arial"/>
              </a:rPr>
              <a:t>Created based on the Whole School, Whole Community, Whole Child Model. </a:t>
            </a: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600">
              <a:latin typeface="Arial"/>
              <a:ea typeface="Arial"/>
              <a:cs typeface="Arial"/>
              <a:sym typeface="Arial"/>
            </a:endParaRPr>
          </a:p>
          <a:p>
            <a:pPr marL="609600" lvl="0" indent="-406556" algn="l" rtl="0">
              <a:lnSpc>
                <a:spcPct val="115000"/>
              </a:lnSpc>
              <a:spcBef>
                <a:spcPts val="0"/>
              </a:spcBef>
              <a:spcAft>
                <a:spcPts val="0"/>
              </a:spcAft>
              <a:buClr>
                <a:srgbClr val="87BF40"/>
              </a:buClr>
              <a:buSzPts val="1600"/>
              <a:buChar char="•"/>
            </a:pPr>
            <a:r>
              <a:rPr lang="en-US" sz="1600">
                <a:latin typeface="Arial"/>
                <a:ea typeface="Arial"/>
                <a:cs typeface="Arial"/>
                <a:sym typeface="Arial"/>
              </a:rPr>
              <a:t>Developed by ASCD and adopted by CDC in 2014.</a:t>
            </a:r>
            <a:endParaRPr sz="1600">
              <a:latin typeface="Arial"/>
              <a:ea typeface="Arial"/>
              <a:cs typeface="Arial"/>
              <a:sym typeface="Arial"/>
            </a:endParaRPr>
          </a:p>
          <a:p>
            <a:pPr marL="609600" lvl="0" indent="-406556" algn="l" rtl="0">
              <a:lnSpc>
                <a:spcPct val="115000"/>
              </a:lnSpc>
              <a:spcBef>
                <a:spcPts val="0"/>
              </a:spcBef>
              <a:spcAft>
                <a:spcPts val="0"/>
              </a:spcAft>
              <a:buClr>
                <a:srgbClr val="87BF40"/>
              </a:buClr>
              <a:buSzPts val="1600"/>
              <a:buChar char="•"/>
            </a:pPr>
            <a:r>
              <a:rPr lang="en-US" sz="1600">
                <a:latin typeface="Arial"/>
                <a:ea typeface="Arial"/>
                <a:cs typeface="Arial"/>
                <a:sym typeface="Arial"/>
              </a:rPr>
              <a:t>Evolution of the Coordinated School Health model</a:t>
            </a:r>
            <a:endParaRPr sz="1600">
              <a:latin typeface="Arial"/>
              <a:ea typeface="Arial"/>
              <a:cs typeface="Arial"/>
              <a:sym typeface="Arial"/>
            </a:endParaRPr>
          </a:p>
          <a:p>
            <a:pPr marL="0" lvl="0" indent="0" algn="l" rtl="0">
              <a:lnSpc>
                <a:spcPct val="115000"/>
              </a:lnSpc>
              <a:spcBef>
                <a:spcPts val="800"/>
              </a:spcBef>
              <a:spcAft>
                <a:spcPts val="0"/>
              </a:spcAft>
              <a:buNone/>
            </a:pPr>
            <a:r>
              <a:rPr lang="en-US" sz="1600">
                <a:latin typeface="Arial"/>
                <a:ea typeface="Arial"/>
                <a:cs typeface="Arial"/>
                <a:sym typeface="Arial"/>
              </a:rPr>
              <a:t>●Coordinate and collaborate among component areas</a:t>
            </a:r>
            <a:endParaRPr sz="1600">
              <a:latin typeface="Arial"/>
              <a:ea typeface="Arial"/>
              <a:cs typeface="Arial"/>
              <a:sym typeface="Arial"/>
            </a:endParaRPr>
          </a:p>
          <a:p>
            <a:pPr marL="0" lvl="0" indent="0" algn="l" rtl="0">
              <a:lnSpc>
                <a:spcPct val="115000"/>
              </a:lnSpc>
              <a:spcBef>
                <a:spcPts val="1300"/>
              </a:spcBef>
              <a:spcAft>
                <a:spcPts val="0"/>
              </a:spcAft>
              <a:buNone/>
            </a:pPr>
            <a:r>
              <a:rPr lang="en-US" sz="1600">
                <a:latin typeface="Arial"/>
                <a:ea typeface="Arial"/>
                <a:cs typeface="Arial"/>
                <a:sym typeface="Arial"/>
              </a:rPr>
              <a:t>●Facilitate awareness of student need</a:t>
            </a:r>
            <a:endParaRPr sz="1600">
              <a:latin typeface="Arial"/>
              <a:ea typeface="Arial"/>
              <a:cs typeface="Arial"/>
              <a:sym typeface="Arial"/>
            </a:endParaRPr>
          </a:p>
          <a:p>
            <a:pPr marL="0" lvl="0" indent="0" algn="l" rtl="0">
              <a:lnSpc>
                <a:spcPct val="115000"/>
              </a:lnSpc>
              <a:spcBef>
                <a:spcPts val="1300"/>
              </a:spcBef>
              <a:spcAft>
                <a:spcPts val="0"/>
              </a:spcAft>
              <a:buNone/>
            </a:pPr>
            <a:r>
              <a:rPr lang="en-US" sz="1600">
                <a:latin typeface="Arial"/>
                <a:ea typeface="Arial"/>
                <a:cs typeface="Arial"/>
                <a:sym typeface="Arial"/>
              </a:rPr>
              <a:t>●Leverage resources</a:t>
            </a:r>
            <a:endParaRPr sz="1600">
              <a:latin typeface="Arial"/>
              <a:ea typeface="Arial"/>
              <a:cs typeface="Arial"/>
              <a:sym typeface="Arial"/>
            </a:endParaRPr>
          </a:p>
          <a:p>
            <a:pPr marL="0" lvl="0" indent="0" algn="l" rtl="0">
              <a:lnSpc>
                <a:spcPct val="115000"/>
              </a:lnSpc>
              <a:spcBef>
                <a:spcPts val="1300"/>
              </a:spcBef>
              <a:spcAft>
                <a:spcPts val="0"/>
              </a:spcAft>
              <a:buNone/>
            </a:pPr>
            <a:r>
              <a:rPr lang="en-US" sz="1600">
                <a:latin typeface="Arial"/>
                <a:ea typeface="Arial"/>
                <a:cs typeface="Arial"/>
                <a:sym typeface="Arial"/>
              </a:rPr>
              <a:t>●Reduce program duplication and fill gaps</a:t>
            </a:r>
            <a:endParaRPr sz="1600">
              <a:latin typeface="Arial"/>
              <a:ea typeface="Arial"/>
              <a:cs typeface="Arial"/>
              <a:sym typeface="Arial"/>
            </a:endParaRPr>
          </a:p>
        </p:txBody>
      </p:sp>
      <p:pic>
        <p:nvPicPr>
          <p:cNvPr id="99" name="Google Shape;99;g27ed70ea1eb_1_0"/>
          <p:cNvPicPr preferRelativeResize="0"/>
          <p:nvPr/>
        </p:nvPicPr>
        <p:blipFill rotWithShape="1">
          <a:blip r:embed="rId3">
            <a:alphaModFix/>
          </a:blip>
          <a:srcRect/>
          <a:stretch/>
        </p:blipFill>
        <p:spPr>
          <a:xfrm>
            <a:off x="1013099" y="1903434"/>
            <a:ext cx="3682800" cy="3761952"/>
          </a:xfrm>
          <a:prstGeom prst="rect">
            <a:avLst/>
          </a:prstGeom>
          <a:noFill/>
          <a:ln>
            <a:noFill/>
          </a:ln>
        </p:spPr>
      </p:pic>
      <p:pic>
        <p:nvPicPr>
          <p:cNvPr id="100" name="Google Shape;100;g27ed70ea1eb_1_0"/>
          <p:cNvPicPr preferRelativeResize="0"/>
          <p:nvPr/>
        </p:nvPicPr>
        <p:blipFill rotWithShape="1">
          <a:blip r:embed="rId4">
            <a:alphaModFix/>
          </a:blip>
          <a:srcRect l="56524" t="27756" r="5295" b="8066"/>
          <a:stretch/>
        </p:blipFill>
        <p:spPr>
          <a:xfrm>
            <a:off x="7616571" y="88638"/>
            <a:ext cx="1261130" cy="1192500"/>
          </a:xfrm>
          <a:prstGeom prst="rect">
            <a:avLst/>
          </a:prstGeom>
          <a:noFill/>
          <a:ln>
            <a:noFill/>
          </a:ln>
        </p:spPr>
      </p:pic>
      <p:pic>
        <p:nvPicPr>
          <p:cNvPr id="101" name="Google Shape;101;g27ed70ea1eb_1_0"/>
          <p:cNvPicPr preferRelativeResize="0"/>
          <p:nvPr/>
        </p:nvPicPr>
        <p:blipFill>
          <a:blip r:embed="rId5">
            <a:alphaModFix/>
          </a:blip>
          <a:stretch>
            <a:fillRect/>
          </a:stretch>
        </p:blipFill>
        <p:spPr>
          <a:xfrm>
            <a:off x="227025" y="106150"/>
            <a:ext cx="1157475" cy="1157475"/>
          </a:xfrm>
          <a:prstGeom prst="rect">
            <a:avLst/>
          </a:prstGeom>
          <a:noFill/>
          <a:ln>
            <a:noFill/>
          </a:ln>
        </p:spPr>
      </p:pic>
      <p:sp>
        <p:nvSpPr>
          <p:cNvPr id="102" name="Google Shape;102;g27ed70ea1eb_1_0"/>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07"/>
        <p:cNvGrpSpPr/>
        <p:nvPr/>
      </p:nvGrpSpPr>
      <p:grpSpPr>
        <a:xfrm>
          <a:off x="0" y="0"/>
          <a:ext cx="0" cy="0"/>
          <a:chOff x="0" y="0"/>
          <a:chExt cx="0" cy="0"/>
        </a:xfrm>
      </p:grpSpPr>
      <p:sp>
        <p:nvSpPr>
          <p:cNvPr id="108" name="Google Shape;108;g27ed70ea1eb_1_8"/>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latin typeface="Arial"/>
                <a:ea typeface="Arial"/>
                <a:cs typeface="Arial"/>
                <a:sym typeface="Arial"/>
              </a:rPr>
              <a:t>What’s you first impression? What would you guess about each person? </a:t>
            </a:r>
            <a:endParaRPr sz="1300">
              <a:latin typeface="Arial"/>
              <a:ea typeface="Arial"/>
              <a:cs typeface="Arial"/>
              <a:sym typeface="Arial"/>
            </a:endParaRPr>
          </a:p>
          <a:p>
            <a:pPr marL="0" lvl="0" indent="0" algn="ctr" rtl="0">
              <a:spcBef>
                <a:spcPts val="0"/>
              </a:spcBef>
              <a:spcAft>
                <a:spcPts val="0"/>
              </a:spcAft>
              <a:buNone/>
            </a:pPr>
            <a:endParaRPr sz="1300"/>
          </a:p>
        </p:txBody>
      </p:sp>
      <p:sp>
        <p:nvSpPr>
          <p:cNvPr id="109" name="Google Shape;109;g27ed70ea1eb_1_8"/>
          <p:cNvSpPr txBox="1">
            <a:spLocks noGrp="1"/>
          </p:cNvSpPr>
          <p:nvPr>
            <p:ph type="body" idx="1"/>
          </p:nvPr>
        </p:nvSpPr>
        <p:spPr>
          <a:xfrm>
            <a:off x="628650" y="1799275"/>
            <a:ext cx="7886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10" name="Google Shape;110;g27ed70ea1eb_1_8"/>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a:p>
        </p:txBody>
      </p:sp>
      <p:pic>
        <p:nvPicPr>
          <p:cNvPr id="111" name="Google Shape;111;g27ed70ea1eb_1_8"/>
          <p:cNvPicPr preferRelativeResize="0"/>
          <p:nvPr/>
        </p:nvPicPr>
        <p:blipFill rotWithShape="1">
          <a:blip r:embed="rId3">
            <a:alphaModFix/>
          </a:blip>
          <a:srcRect r="2837"/>
          <a:stretch/>
        </p:blipFill>
        <p:spPr>
          <a:xfrm>
            <a:off x="680500" y="1903425"/>
            <a:ext cx="3131601" cy="2408825"/>
          </a:xfrm>
          <a:prstGeom prst="rect">
            <a:avLst/>
          </a:prstGeom>
          <a:noFill/>
          <a:ln>
            <a:noFill/>
          </a:ln>
        </p:spPr>
      </p:pic>
      <p:pic>
        <p:nvPicPr>
          <p:cNvPr id="112" name="Google Shape;112;g27ed70ea1eb_1_8"/>
          <p:cNvPicPr preferRelativeResize="0"/>
          <p:nvPr/>
        </p:nvPicPr>
        <p:blipFill>
          <a:blip r:embed="rId4">
            <a:alphaModFix/>
          </a:blip>
          <a:stretch>
            <a:fillRect/>
          </a:stretch>
        </p:blipFill>
        <p:spPr>
          <a:xfrm>
            <a:off x="3979663" y="2714813"/>
            <a:ext cx="2095500" cy="3019425"/>
          </a:xfrm>
          <a:prstGeom prst="rect">
            <a:avLst/>
          </a:prstGeom>
          <a:noFill/>
          <a:ln>
            <a:noFill/>
          </a:ln>
        </p:spPr>
      </p:pic>
      <p:sp>
        <p:nvSpPr>
          <p:cNvPr id="113" name="Google Shape;113;g27ed70ea1eb_1_8"/>
          <p:cNvSpPr txBox="1"/>
          <p:nvPr/>
        </p:nvSpPr>
        <p:spPr>
          <a:xfrm>
            <a:off x="4735275" y="5186725"/>
            <a:ext cx="21516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14" name="Google Shape;114;g27ed70ea1eb_1_8"/>
          <p:cNvPicPr preferRelativeResize="0"/>
          <p:nvPr/>
        </p:nvPicPr>
        <p:blipFill>
          <a:blip r:embed="rId5">
            <a:alphaModFix/>
          </a:blip>
          <a:stretch>
            <a:fillRect/>
          </a:stretch>
        </p:blipFill>
        <p:spPr>
          <a:xfrm>
            <a:off x="680500" y="4324300"/>
            <a:ext cx="3131600" cy="1753695"/>
          </a:xfrm>
          <a:prstGeom prst="rect">
            <a:avLst/>
          </a:prstGeom>
          <a:noFill/>
          <a:ln>
            <a:noFill/>
          </a:ln>
        </p:spPr>
      </p:pic>
      <p:sp>
        <p:nvSpPr>
          <p:cNvPr id="115" name="Google Shape;115;g27ed70ea1eb_1_8"/>
          <p:cNvSpPr txBox="1"/>
          <p:nvPr/>
        </p:nvSpPr>
        <p:spPr>
          <a:xfrm>
            <a:off x="7386275" y="3774775"/>
            <a:ext cx="177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16" name="Google Shape;116;g27ed70ea1eb_1_8"/>
          <p:cNvPicPr preferRelativeResize="0"/>
          <p:nvPr/>
        </p:nvPicPr>
        <p:blipFill rotWithShape="1">
          <a:blip r:embed="rId6">
            <a:alphaModFix/>
          </a:blip>
          <a:srcRect b="-10350"/>
          <a:stretch/>
        </p:blipFill>
        <p:spPr>
          <a:xfrm>
            <a:off x="6242725" y="1799276"/>
            <a:ext cx="2455125" cy="2466099"/>
          </a:xfrm>
          <a:prstGeom prst="rect">
            <a:avLst/>
          </a:prstGeom>
          <a:noFill/>
          <a:ln>
            <a:noFill/>
          </a:ln>
        </p:spPr>
      </p:pic>
      <p:sp>
        <p:nvSpPr>
          <p:cNvPr id="117" name="Google Shape;117;g27ed70ea1eb_1_8"/>
          <p:cNvSpPr txBox="1"/>
          <p:nvPr/>
        </p:nvSpPr>
        <p:spPr>
          <a:xfrm>
            <a:off x="6608250" y="2394825"/>
            <a:ext cx="2857500" cy="6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C000"/>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18" name="Google Shape;118;g27ed70ea1eb_1_8"/>
          <p:cNvPicPr preferRelativeResize="0"/>
          <p:nvPr/>
        </p:nvPicPr>
        <p:blipFill rotWithShape="1">
          <a:blip r:embed="rId7">
            <a:alphaModFix/>
          </a:blip>
          <a:srcRect l="-1558" r="15941" b="10257"/>
          <a:stretch/>
        </p:blipFill>
        <p:spPr>
          <a:xfrm>
            <a:off x="6219950" y="4098800"/>
            <a:ext cx="2500675" cy="2109325"/>
          </a:xfrm>
          <a:prstGeom prst="rect">
            <a:avLst/>
          </a:prstGeom>
          <a:noFill/>
          <a:ln>
            <a:noFill/>
          </a:ln>
        </p:spPr>
      </p:pic>
      <p:sp>
        <p:nvSpPr>
          <p:cNvPr id="119" name="Google Shape;119;g27ed70ea1eb_1_8"/>
          <p:cNvSpPr txBox="1"/>
          <p:nvPr/>
        </p:nvSpPr>
        <p:spPr>
          <a:xfrm>
            <a:off x="-816425" y="4668050"/>
            <a:ext cx="1248600" cy="10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0" name="Google Shape;120;g27ed70ea1eb_1_8"/>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25"/>
        <p:cNvGrpSpPr/>
        <p:nvPr/>
      </p:nvGrpSpPr>
      <p:grpSpPr>
        <a:xfrm>
          <a:off x="0" y="0"/>
          <a:ext cx="0" cy="0"/>
          <a:chOff x="0" y="0"/>
          <a:chExt cx="0" cy="0"/>
        </a:xfrm>
      </p:grpSpPr>
      <p:sp>
        <p:nvSpPr>
          <p:cNvPr id="126" name="Google Shape;126;g24aec45ca2f_0_14"/>
          <p:cNvSpPr txBox="1">
            <a:spLocks noGrp="1"/>
          </p:cNvSpPr>
          <p:nvPr>
            <p:ph type="title"/>
          </p:nvPr>
        </p:nvSpPr>
        <p:spPr>
          <a:xfrm>
            <a:off x="628650" y="18255"/>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2800">
                <a:latin typeface="Arial"/>
                <a:ea typeface="Arial"/>
                <a:cs typeface="Arial"/>
                <a:sym typeface="Arial"/>
              </a:rPr>
              <a:t>How did your first impression compare to reality? </a:t>
            </a:r>
            <a:endParaRPr sz="1300">
              <a:latin typeface="Arial"/>
              <a:ea typeface="Arial"/>
              <a:cs typeface="Arial"/>
              <a:sym typeface="Arial"/>
            </a:endParaRPr>
          </a:p>
          <a:p>
            <a:pPr marL="0" lvl="0" indent="0" algn="ctr" rtl="0">
              <a:spcBef>
                <a:spcPts val="0"/>
              </a:spcBef>
              <a:spcAft>
                <a:spcPts val="0"/>
              </a:spcAft>
              <a:buNone/>
            </a:pPr>
            <a:endParaRPr sz="1300"/>
          </a:p>
        </p:txBody>
      </p:sp>
      <p:sp>
        <p:nvSpPr>
          <p:cNvPr id="127" name="Google Shape;127;g24aec45ca2f_0_14"/>
          <p:cNvSpPr txBox="1">
            <a:spLocks noGrp="1"/>
          </p:cNvSpPr>
          <p:nvPr>
            <p:ph type="body" idx="1"/>
          </p:nvPr>
        </p:nvSpPr>
        <p:spPr>
          <a:xfrm>
            <a:off x="628650" y="1799275"/>
            <a:ext cx="7886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28" name="Google Shape;128;g24aec45ca2f_0_14"/>
          <p:cNvSpPr txBox="1">
            <a:spLocks noGrp="1"/>
          </p:cNvSpPr>
          <p:nvPr>
            <p:ph type="sldNum" idx="12"/>
          </p:nvPr>
        </p:nvSpPr>
        <p:spPr>
          <a:xfrm>
            <a:off x="381000" y="6324600"/>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pic>
        <p:nvPicPr>
          <p:cNvPr id="129" name="Google Shape;129;g24aec45ca2f_0_14"/>
          <p:cNvPicPr preferRelativeResize="0"/>
          <p:nvPr/>
        </p:nvPicPr>
        <p:blipFill rotWithShape="1">
          <a:blip r:embed="rId3">
            <a:alphaModFix/>
          </a:blip>
          <a:srcRect r="2837"/>
          <a:stretch/>
        </p:blipFill>
        <p:spPr>
          <a:xfrm>
            <a:off x="680500" y="1903425"/>
            <a:ext cx="3131601" cy="2408825"/>
          </a:xfrm>
          <a:prstGeom prst="rect">
            <a:avLst/>
          </a:prstGeom>
          <a:noFill/>
          <a:ln>
            <a:noFill/>
          </a:ln>
        </p:spPr>
      </p:pic>
      <p:pic>
        <p:nvPicPr>
          <p:cNvPr id="130" name="Google Shape;130;g24aec45ca2f_0_14"/>
          <p:cNvPicPr preferRelativeResize="0"/>
          <p:nvPr/>
        </p:nvPicPr>
        <p:blipFill>
          <a:blip r:embed="rId4">
            <a:alphaModFix/>
          </a:blip>
          <a:stretch>
            <a:fillRect/>
          </a:stretch>
        </p:blipFill>
        <p:spPr>
          <a:xfrm>
            <a:off x="3979663" y="2714813"/>
            <a:ext cx="2095500" cy="3019425"/>
          </a:xfrm>
          <a:prstGeom prst="rect">
            <a:avLst/>
          </a:prstGeom>
          <a:noFill/>
          <a:ln>
            <a:noFill/>
          </a:ln>
        </p:spPr>
      </p:pic>
      <p:pic>
        <p:nvPicPr>
          <p:cNvPr id="131" name="Google Shape;131;g24aec45ca2f_0_14"/>
          <p:cNvPicPr preferRelativeResize="0"/>
          <p:nvPr/>
        </p:nvPicPr>
        <p:blipFill>
          <a:blip r:embed="rId5">
            <a:alphaModFix/>
          </a:blip>
          <a:stretch>
            <a:fillRect/>
          </a:stretch>
        </p:blipFill>
        <p:spPr>
          <a:xfrm>
            <a:off x="680500" y="4324300"/>
            <a:ext cx="3131600" cy="1753695"/>
          </a:xfrm>
          <a:prstGeom prst="rect">
            <a:avLst/>
          </a:prstGeom>
          <a:noFill/>
          <a:ln>
            <a:noFill/>
          </a:ln>
        </p:spPr>
      </p:pic>
      <p:sp>
        <p:nvSpPr>
          <p:cNvPr id="132" name="Google Shape;132;g24aec45ca2f_0_14"/>
          <p:cNvSpPr txBox="1"/>
          <p:nvPr/>
        </p:nvSpPr>
        <p:spPr>
          <a:xfrm>
            <a:off x="7386275" y="3774775"/>
            <a:ext cx="177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33" name="Google Shape;133;g24aec45ca2f_0_14"/>
          <p:cNvPicPr preferRelativeResize="0"/>
          <p:nvPr/>
        </p:nvPicPr>
        <p:blipFill rotWithShape="1">
          <a:blip r:embed="rId6">
            <a:alphaModFix/>
          </a:blip>
          <a:srcRect b="-10350"/>
          <a:stretch/>
        </p:blipFill>
        <p:spPr>
          <a:xfrm>
            <a:off x="6242725" y="1799276"/>
            <a:ext cx="2455125" cy="2466099"/>
          </a:xfrm>
          <a:prstGeom prst="rect">
            <a:avLst/>
          </a:prstGeom>
          <a:noFill/>
          <a:ln>
            <a:noFill/>
          </a:ln>
        </p:spPr>
      </p:pic>
      <p:sp>
        <p:nvSpPr>
          <p:cNvPr id="134" name="Google Shape;134;g24aec45ca2f_0_14"/>
          <p:cNvSpPr txBox="1"/>
          <p:nvPr/>
        </p:nvSpPr>
        <p:spPr>
          <a:xfrm>
            <a:off x="6608250" y="2394825"/>
            <a:ext cx="2857500" cy="6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C000"/>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5" name="Google Shape;135;g24aec45ca2f_0_14"/>
          <p:cNvPicPr preferRelativeResize="0"/>
          <p:nvPr/>
        </p:nvPicPr>
        <p:blipFill rotWithShape="1">
          <a:blip r:embed="rId7">
            <a:alphaModFix/>
          </a:blip>
          <a:srcRect l="-1558" r="15941" b="10257"/>
          <a:stretch/>
        </p:blipFill>
        <p:spPr>
          <a:xfrm>
            <a:off x="6219950" y="4098800"/>
            <a:ext cx="2500675" cy="2109325"/>
          </a:xfrm>
          <a:prstGeom prst="rect">
            <a:avLst/>
          </a:prstGeom>
          <a:noFill/>
          <a:ln>
            <a:noFill/>
          </a:ln>
        </p:spPr>
      </p:pic>
      <p:sp>
        <p:nvSpPr>
          <p:cNvPr id="136" name="Google Shape;136;g24aec45ca2f_0_14"/>
          <p:cNvSpPr txBox="1"/>
          <p:nvPr/>
        </p:nvSpPr>
        <p:spPr>
          <a:xfrm>
            <a:off x="-816425" y="4668050"/>
            <a:ext cx="1248600" cy="10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7" name="Google Shape;137;g24aec45ca2f_0_14"/>
          <p:cNvSpPr txBox="1"/>
          <p:nvPr/>
        </p:nvSpPr>
        <p:spPr>
          <a:xfrm>
            <a:off x="680500" y="4014925"/>
            <a:ext cx="3131700" cy="278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Frank Anderson, Ballet Dancer</a:t>
            </a:r>
            <a:endParaRPr>
              <a:solidFill>
                <a:schemeClr val="lt1"/>
              </a:solidFill>
              <a:latin typeface="Calibri"/>
              <a:ea typeface="Calibri"/>
              <a:cs typeface="Calibri"/>
              <a:sym typeface="Calibri"/>
            </a:endParaRPr>
          </a:p>
        </p:txBody>
      </p:sp>
      <p:sp>
        <p:nvSpPr>
          <p:cNvPr id="138" name="Google Shape;138;g24aec45ca2f_0_14"/>
          <p:cNvSpPr txBox="1"/>
          <p:nvPr/>
        </p:nvSpPr>
        <p:spPr>
          <a:xfrm>
            <a:off x="680500" y="5810450"/>
            <a:ext cx="3131700" cy="278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a:solidFill>
                  <a:schemeClr val="lt1"/>
                </a:solidFill>
                <a:latin typeface="Calibri"/>
                <a:ea typeface="Calibri"/>
                <a:cs typeface="Calibri"/>
                <a:sym typeface="Calibri"/>
              </a:rPr>
              <a:t>Ali Sabur, College Professor at age 18</a:t>
            </a:r>
            <a:endParaRPr>
              <a:solidFill>
                <a:schemeClr val="lt1"/>
              </a:solidFill>
              <a:latin typeface="Calibri"/>
              <a:ea typeface="Calibri"/>
              <a:cs typeface="Calibri"/>
              <a:sym typeface="Calibri"/>
            </a:endParaRPr>
          </a:p>
        </p:txBody>
      </p:sp>
      <p:sp>
        <p:nvSpPr>
          <p:cNvPr id="139" name="Google Shape;139;g24aec45ca2f_0_14"/>
          <p:cNvSpPr txBox="1"/>
          <p:nvPr/>
        </p:nvSpPr>
        <p:spPr>
          <a:xfrm>
            <a:off x="3980450" y="5673350"/>
            <a:ext cx="2095500" cy="44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Jennifer Doudna, Nobel Winner in Biochemistry</a:t>
            </a:r>
            <a:endParaRPr>
              <a:solidFill>
                <a:schemeClr val="lt1"/>
              </a:solidFill>
              <a:latin typeface="Calibri"/>
              <a:ea typeface="Calibri"/>
              <a:cs typeface="Calibri"/>
              <a:sym typeface="Calibri"/>
            </a:endParaRPr>
          </a:p>
        </p:txBody>
      </p:sp>
      <p:sp>
        <p:nvSpPr>
          <p:cNvPr id="140" name="Google Shape;140;g24aec45ca2f_0_14"/>
          <p:cNvSpPr txBox="1"/>
          <p:nvPr/>
        </p:nvSpPr>
        <p:spPr>
          <a:xfrm>
            <a:off x="6242750" y="3565225"/>
            <a:ext cx="2455200" cy="44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Jennifer Welter</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US">
                <a:solidFill>
                  <a:schemeClr val="lt1"/>
                </a:solidFill>
                <a:latin typeface="Calibri"/>
                <a:ea typeface="Calibri"/>
                <a:cs typeface="Calibri"/>
                <a:sym typeface="Calibri"/>
              </a:rPr>
              <a:t>Professional Football Player</a:t>
            </a:r>
            <a:endParaRPr>
              <a:solidFill>
                <a:schemeClr val="lt1"/>
              </a:solidFill>
              <a:latin typeface="Calibri"/>
              <a:ea typeface="Calibri"/>
              <a:cs typeface="Calibri"/>
              <a:sym typeface="Calibri"/>
            </a:endParaRPr>
          </a:p>
        </p:txBody>
      </p:sp>
      <p:sp>
        <p:nvSpPr>
          <p:cNvPr id="141" name="Google Shape;141;g24aec45ca2f_0_14"/>
          <p:cNvSpPr txBox="1"/>
          <p:nvPr/>
        </p:nvSpPr>
        <p:spPr>
          <a:xfrm>
            <a:off x="6244300" y="5673350"/>
            <a:ext cx="2455200" cy="44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Levon Helm</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US">
                <a:solidFill>
                  <a:schemeClr val="lt1"/>
                </a:solidFill>
                <a:latin typeface="Calibri"/>
                <a:ea typeface="Calibri"/>
                <a:cs typeface="Calibri"/>
                <a:sym typeface="Calibri"/>
              </a:rPr>
              <a:t>Rock Band Drummer</a:t>
            </a:r>
            <a:endParaRPr>
              <a:solidFill>
                <a:schemeClr val="lt1"/>
              </a:solidFill>
              <a:latin typeface="Calibri"/>
              <a:ea typeface="Calibri"/>
              <a:cs typeface="Calibri"/>
              <a:sym typeface="Calibri"/>
            </a:endParaRPr>
          </a:p>
        </p:txBody>
      </p:sp>
      <p:sp>
        <p:nvSpPr>
          <p:cNvPr id="142" name="Google Shape;142;g24aec45ca2f_0_14"/>
          <p:cNvSpPr/>
          <p:nvPr/>
        </p:nvSpPr>
        <p:spPr>
          <a:xfrm>
            <a:off x="0" y="6534975"/>
            <a:ext cx="294900" cy="261900"/>
          </a:xfrm>
          <a:prstGeom prst="rect">
            <a:avLst/>
          </a:prstGeom>
          <a:solidFill>
            <a:srgbClr val="0954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6" name="Picture 5" descr="Scatter chart, qr code&#10;&#10;Description automatically generated">
            <a:extLst>
              <a:ext uri="{FF2B5EF4-FFF2-40B4-BE49-F238E27FC236}">
                <a16:creationId xmlns:a16="http://schemas.microsoft.com/office/drawing/2014/main" id="{678984DA-4C7D-01B7-B84A-CE78FCF82291}"/>
              </a:ext>
            </a:extLst>
          </p:cNvPr>
          <p:cNvPicPr>
            <a:picLocks noChangeAspect="1"/>
          </p:cNvPicPr>
          <p:nvPr/>
        </p:nvPicPr>
        <p:blipFill>
          <a:blip r:embed="rId3"/>
          <a:stretch>
            <a:fillRect/>
          </a:stretch>
        </p:blipFill>
        <p:spPr>
          <a:xfrm>
            <a:off x="7149673" y="3989284"/>
            <a:ext cx="1823179" cy="1823179"/>
          </a:xfrm>
          <a:prstGeom prst="rect">
            <a:avLst/>
          </a:prstGeom>
        </p:spPr>
      </p:pic>
      <p:sp>
        <p:nvSpPr>
          <p:cNvPr id="181" name="Google Shape;181;g27ed70ea1eb_0_1"/>
          <p:cNvSpPr txBox="1">
            <a:spLocks noGrp="1"/>
          </p:cNvSpPr>
          <p:nvPr>
            <p:ph type="title" idx="4294967295"/>
          </p:nvPr>
        </p:nvSpPr>
        <p:spPr>
          <a:xfrm>
            <a:off x="628649" y="272925"/>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sz="4800">
                <a:solidFill>
                  <a:srgbClr val="000000"/>
                </a:solidFill>
                <a:latin typeface="Arial"/>
                <a:ea typeface="Arial"/>
                <a:cs typeface="Arial"/>
                <a:sym typeface="Arial"/>
              </a:rPr>
              <a:t>Workshop Overview</a:t>
            </a:r>
            <a:endParaRPr sz="4800">
              <a:latin typeface="Arial"/>
              <a:ea typeface="Arial"/>
              <a:cs typeface="Arial"/>
              <a:sym typeface="Arial"/>
            </a:endParaRPr>
          </a:p>
        </p:txBody>
      </p:sp>
      <p:sp>
        <p:nvSpPr>
          <p:cNvPr id="182" name="Google Shape;182;g27ed70ea1eb_0_1"/>
          <p:cNvSpPr txBox="1"/>
          <p:nvPr/>
        </p:nvSpPr>
        <p:spPr>
          <a:xfrm>
            <a:off x="742650" y="1134775"/>
            <a:ext cx="7826100" cy="513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t>Learning Objectives</a:t>
            </a:r>
            <a:endParaRPr sz="1600" b="1" dirty="0"/>
          </a:p>
          <a:p>
            <a:pPr marL="914400" lvl="0" indent="-330200" algn="l" rtl="0">
              <a:spcBef>
                <a:spcPts val="0"/>
              </a:spcBef>
              <a:spcAft>
                <a:spcPts val="0"/>
              </a:spcAft>
              <a:buSzPts val="1600"/>
              <a:buChar char="●"/>
            </a:pPr>
            <a:r>
              <a:rPr lang="en-US" sz="1600" dirty="0"/>
              <a:t>Understand Search Institute’s framework of Developmental Assets and the role of individual asset builders;</a:t>
            </a:r>
            <a:endParaRPr sz="1600" dirty="0"/>
          </a:p>
          <a:p>
            <a:pPr marL="914400" lvl="0" indent="-330200" algn="l" rtl="0">
              <a:spcBef>
                <a:spcPts val="0"/>
              </a:spcBef>
              <a:spcAft>
                <a:spcPts val="0"/>
              </a:spcAft>
              <a:buSzPts val="1600"/>
              <a:buChar char="●"/>
            </a:pPr>
            <a:r>
              <a:rPr lang="en-US" sz="1600" dirty="0"/>
              <a:t>Identify the general characteristics of effective asset builders and their own personal areas of strength and challenge;</a:t>
            </a:r>
            <a:endParaRPr sz="1600" dirty="0"/>
          </a:p>
          <a:p>
            <a:pPr marL="914400" lvl="0" indent="-330200" algn="l" rtl="0">
              <a:spcBef>
                <a:spcPts val="0"/>
              </a:spcBef>
              <a:spcAft>
                <a:spcPts val="0"/>
              </a:spcAft>
              <a:buSzPts val="1600"/>
              <a:buChar char="●"/>
            </a:pPr>
            <a:r>
              <a:rPr lang="en-US" sz="1600" dirty="0"/>
              <a:t>Understand the concept of “circles of influence” and identify the circles in which they have the greatest potential for personal asset-building impact;</a:t>
            </a:r>
            <a:endParaRPr sz="1600" dirty="0"/>
          </a:p>
          <a:p>
            <a:pPr marL="914400" lvl="0" indent="-330200" algn="l" rtl="0">
              <a:spcBef>
                <a:spcPts val="0"/>
              </a:spcBef>
              <a:spcAft>
                <a:spcPts val="0"/>
              </a:spcAft>
              <a:buSzPts val="1600"/>
              <a:buChar char="●"/>
            </a:pPr>
            <a:r>
              <a:rPr lang="en-US" sz="1600" dirty="0"/>
              <a:t>Explore barriers to being an individual asset builder and strategies for moving toward action; and</a:t>
            </a:r>
            <a:endParaRPr sz="1600" dirty="0"/>
          </a:p>
          <a:p>
            <a:pPr marL="914400" lvl="0" indent="-330200" algn="l" rtl="0">
              <a:spcBef>
                <a:spcPts val="0"/>
              </a:spcBef>
              <a:spcAft>
                <a:spcPts val="0"/>
              </a:spcAft>
              <a:buSzPts val="1600"/>
              <a:buChar char="●"/>
            </a:pPr>
            <a:r>
              <a:rPr lang="en-US" sz="1600" dirty="0"/>
              <a:t>Make &amp; share a personal action commitment to asset-building action</a:t>
            </a:r>
            <a:endParaRPr sz="1600" dirty="0"/>
          </a:p>
          <a:p>
            <a:pPr marL="0" lvl="0" indent="0" algn="l" rtl="0">
              <a:spcBef>
                <a:spcPts val="0"/>
              </a:spcBef>
              <a:spcAft>
                <a:spcPts val="0"/>
              </a:spcAft>
              <a:buNone/>
            </a:pPr>
            <a:endParaRPr b="1" dirty="0"/>
          </a:p>
          <a:p>
            <a:pPr marL="0" lvl="0" indent="0" algn="l" rtl="0">
              <a:spcBef>
                <a:spcPts val="0"/>
              </a:spcBef>
              <a:spcAft>
                <a:spcPts val="0"/>
              </a:spcAft>
              <a:buNone/>
            </a:pPr>
            <a:r>
              <a:rPr lang="en-US" sz="1600" b="1" dirty="0"/>
              <a:t>Agenda</a:t>
            </a:r>
            <a:endParaRPr sz="1600" b="1" dirty="0"/>
          </a:p>
          <a:p>
            <a:pPr marL="914400" indent="-330200">
              <a:buSzPts val="1600"/>
              <a:buFont typeface="Arial"/>
              <a:buChar char="●"/>
            </a:pPr>
            <a:r>
              <a:rPr lang="en-US" sz="1600" dirty="0"/>
              <a:t>Characteristics of an Asset Builder</a:t>
            </a:r>
          </a:p>
          <a:p>
            <a:pPr marL="914400" lvl="0" indent="-330200" algn="l" rtl="0">
              <a:spcBef>
                <a:spcPts val="0"/>
              </a:spcBef>
              <a:spcAft>
                <a:spcPts val="0"/>
              </a:spcAft>
              <a:buSzPts val="1600"/>
              <a:buChar char="●"/>
            </a:pPr>
            <a:r>
              <a:rPr lang="en-US" sz="1600" dirty="0"/>
              <a:t>The Developmental Assets Framework</a:t>
            </a:r>
            <a:endParaRPr sz="1600" dirty="0"/>
          </a:p>
          <a:p>
            <a:pPr marL="914400" lvl="0" indent="-330200" algn="l" rtl="0">
              <a:spcBef>
                <a:spcPts val="0"/>
              </a:spcBef>
              <a:spcAft>
                <a:spcPts val="0"/>
              </a:spcAft>
              <a:buSzPts val="1600"/>
              <a:buChar char="●"/>
            </a:pPr>
            <a:r>
              <a:rPr lang="en-US" sz="1600" dirty="0"/>
              <a:t>Exploring the Assets</a:t>
            </a:r>
            <a:endParaRPr sz="1600" dirty="0"/>
          </a:p>
          <a:p>
            <a:pPr marL="914400" lvl="0" indent="-330200" algn="l" rtl="0">
              <a:spcBef>
                <a:spcPts val="0"/>
              </a:spcBef>
              <a:spcAft>
                <a:spcPts val="0"/>
              </a:spcAft>
              <a:buSzPts val="1600"/>
              <a:buChar char="●"/>
            </a:pPr>
            <a:r>
              <a:rPr lang="en-US" sz="1600"/>
              <a:t>Overcoming </a:t>
            </a:r>
            <a:r>
              <a:rPr lang="en-US" sz="1600" dirty="0"/>
              <a:t>Barriers: Moving toward Action</a:t>
            </a:r>
            <a:endParaRPr sz="1600" dirty="0"/>
          </a:p>
          <a:p>
            <a:pPr marL="914400" lvl="0" indent="-330200" algn="l" rtl="0">
              <a:spcBef>
                <a:spcPts val="0"/>
              </a:spcBef>
              <a:spcAft>
                <a:spcPts val="0"/>
              </a:spcAft>
              <a:buSzPts val="1600"/>
              <a:buChar char="●"/>
            </a:pPr>
            <a:r>
              <a:rPr lang="en-US" sz="1600" dirty="0"/>
              <a:t>Who We Are, What We Value &amp; What We’ll Do</a:t>
            </a:r>
            <a:endParaRPr sz="1600" dirty="0"/>
          </a:p>
        </p:txBody>
      </p:sp>
      <p:sp>
        <p:nvSpPr>
          <p:cNvPr id="183" name="Google Shape;183;g27ed70ea1eb_0_1"/>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 name="TextBox 3">
            <a:extLst>
              <a:ext uri="{FF2B5EF4-FFF2-40B4-BE49-F238E27FC236}">
                <a16:creationId xmlns:a16="http://schemas.microsoft.com/office/drawing/2014/main" id="{428712FC-CEFA-2C7B-25BF-2E3B5337AC8A}"/>
              </a:ext>
            </a:extLst>
          </p:cNvPr>
          <p:cNvSpPr txBox="1"/>
          <p:nvPr/>
        </p:nvSpPr>
        <p:spPr>
          <a:xfrm>
            <a:off x="7458077" y="5552847"/>
            <a:ext cx="1514775" cy="369332"/>
          </a:xfrm>
          <a:prstGeom prst="rect">
            <a:avLst/>
          </a:prstGeom>
          <a:noFill/>
        </p:spPr>
        <p:txBody>
          <a:bodyPr wrap="square" rtlCol="0">
            <a:spAutoFit/>
          </a:bodyPr>
          <a:lstStyle/>
          <a:p>
            <a:r>
              <a:rPr lang="en-US" sz="1800" b="1" dirty="0"/>
              <a:t>Handouts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633cc444f3_0_0"/>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4000"/>
              <a:buFont typeface="Times New Roman"/>
              <a:buNone/>
            </a:pPr>
            <a:r>
              <a:rPr lang="en-US">
                <a:solidFill>
                  <a:srgbClr val="000000"/>
                </a:solidFill>
                <a:latin typeface="Arial"/>
                <a:ea typeface="Arial"/>
                <a:cs typeface="Arial"/>
                <a:sym typeface="Arial"/>
              </a:rPr>
              <a:t>Principles of Asset Building</a:t>
            </a:r>
            <a:endParaRPr>
              <a:latin typeface="Arial"/>
              <a:ea typeface="Arial"/>
              <a:cs typeface="Arial"/>
              <a:sym typeface="Arial"/>
            </a:endParaRPr>
          </a:p>
        </p:txBody>
      </p:sp>
      <p:sp>
        <p:nvSpPr>
          <p:cNvPr id="149" name="Google Shape;149;g2633cc444f3_0_0"/>
          <p:cNvSpPr txBox="1">
            <a:spLocks noGrp="1"/>
          </p:cNvSpPr>
          <p:nvPr>
            <p:ph type="body" idx="1"/>
          </p:nvPr>
        </p:nvSpPr>
        <p:spPr>
          <a:xfrm>
            <a:off x="838200" y="1752600"/>
            <a:ext cx="6934200" cy="5182200"/>
          </a:xfrm>
          <a:prstGeom prst="rect">
            <a:avLst/>
          </a:prstGeom>
          <a:noFill/>
          <a:ln>
            <a:noFill/>
          </a:ln>
        </p:spPr>
        <p:txBody>
          <a:bodyPr spcFirstLastPara="1" wrap="square" lIns="91425" tIns="45700" rIns="91425" bIns="45700" anchor="t" anchorCtr="0">
            <a:noAutofit/>
          </a:bodyPr>
          <a:lstStyle/>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All young people need assets</a:t>
            </a:r>
            <a:endParaRPr sz="24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Everyone can build assets</a:t>
            </a:r>
            <a:endParaRPr sz="24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Relationships are key…</a:t>
            </a:r>
            <a:endParaRPr sz="2400"/>
          </a:p>
          <a:p>
            <a:pPr marL="1143000" lvl="2" indent="-203200" algn="l" rtl="0">
              <a:lnSpc>
                <a:spcPct val="100000"/>
              </a:lnSpc>
              <a:spcBef>
                <a:spcPts val="0"/>
              </a:spcBef>
              <a:spcAft>
                <a:spcPts val="0"/>
              </a:spcAft>
              <a:buClr>
                <a:srgbClr val="0070C0"/>
              </a:buClr>
              <a:buSzPts val="2100"/>
              <a:buFont typeface="Noto Sans Symbols"/>
              <a:buChar char="▪"/>
            </a:pPr>
            <a:r>
              <a:rPr lang="en-US" sz="1600" i="1">
                <a:latin typeface="Arial"/>
                <a:ea typeface="Arial"/>
                <a:cs typeface="Arial"/>
                <a:sym typeface="Arial"/>
              </a:rPr>
              <a:t>It’s about people more than programs</a:t>
            </a:r>
            <a:endParaRPr sz="16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Asset building is an ongoing process</a:t>
            </a:r>
            <a:endParaRPr sz="2400"/>
          </a:p>
          <a:p>
            <a:pPr marL="1143000" lvl="2" indent="-203200" algn="l" rtl="0">
              <a:lnSpc>
                <a:spcPct val="100000"/>
              </a:lnSpc>
              <a:spcBef>
                <a:spcPts val="0"/>
              </a:spcBef>
              <a:spcAft>
                <a:spcPts val="0"/>
              </a:spcAft>
              <a:buClr>
                <a:srgbClr val="0070C0"/>
              </a:buClr>
              <a:buSzPts val="2100"/>
              <a:buFont typeface="Noto Sans Symbols"/>
              <a:buChar char="▪"/>
            </a:pPr>
            <a:r>
              <a:rPr lang="en-US" sz="1600" i="1">
                <a:latin typeface="Arial"/>
                <a:ea typeface="Arial"/>
                <a:cs typeface="Arial"/>
                <a:sym typeface="Arial"/>
              </a:rPr>
              <a:t>Start where you can</a:t>
            </a:r>
            <a:endParaRPr sz="1600"/>
          </a:p>
          <a:p>
            <a:pPr marL="1143000" lvl="2" indent="-203200" algn="l" rtl="0">
              <a:lnSpc>
                <a:spcPct val="100000"/>
              </a:lnSpc>
              <a:spcBef>
                <a:spcPts val="0"/>
              </a:spcBef>
              <a:spcAft>
                <a:spcPts val="0"/>
              </a:spcAft>
              <a:buClr>
                <a:srgbClr val="0070C0"/>
              </a:buClr>
              <a:buSzPts val="2100"/>
              <a:buFont typeface="Noto Sans Symbols"/>
              <a:buChar char="▪"/>
            </a:pPr>
            <a:r>
              <a:rPr lang="en-US" sz="1600" i="1">
                <a:latin typeface="Arial"/>
                <a:ea typeface="Arial"/>
                <a:cs typeface="Arial"/>
                <a:sym typeface="Arial"/>
              </a:rPr>
              <a:t>Small steps make a big difference</a:t>
            </a:r>
            <a:endParaRPr sz="16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Consistent messages are crucial</a:t>
            </a:r>
            <a:endParaRPr sz="24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Repetition is important</a:t>
            </a:r>
            <a:endParaRPr sz="2400"/>
          </a:p>
          <a:p>
            <a:pPr marL="1143000" lvl="2" indent="-203200" algn="l" rtl="0">
              <a:lnSpc>
                <a:spcPct val="100000"/>
              </a:lnSpc>
              <a:spcBef>
                <a:spcPts val="0"/>
              </a:spcBef>
              <a:spcAft>
                <a:spcPts val="0"/>
              </a:spcAft>
              <a:buClr>
                <a:srgbClr val="0070C0"/>
              </a:buClr>
              <a:buSzPts val="2100"/>
              <a:buFont typeface="Noto Sans Symbols"/>
              <a:buChar char="▪"/>
            </a:pPr>
            <a:r>
              <a:rPr lang="en-US" sz="1600" i="1">
                <a:latin typeface="Arial"/>
                <a:ea typeface="Arial"/>
                <a:cs typeface="Arial"/>
                <a:sym typeface="Arial"/>
              </a:rPr>
              <a:t>It’s cumulative—little things add up</a:t>
            </a:r>
            <a:endParaRPr sz="1600"/>
          </a:p>
          <a:p>
            <a:pPr marL="228600" lvl="0" indent="-203200" algn="l" rtl="0">
              <a:lnSpc>
                <a:spcPct val="100000"/>
              </a:lnSpc>
              <a:spcBef>
                <a:spcPts val="0"/>
              </a:spcBef>
              <a:spcAft>
                <a:spcPts val="0"/>
              </a:spcAft>
              <a:buClr>
                <a:srgbClr val="EA8B00"/>
              </a:buClr>
              <a:buSzPts val="2960"/>
              <a:buFont typeface="Noto Sans Symbols"/>
              <a:buChar char="▪"/>
            </a:pPr>
            <a:r>
              <a:rPr lang="en-US" sz="2000">
                <a:latin typeface="Arial"/>
                <a:ea typeface="Arial"/>
                <a:cs typeface="Arial"/>
                <a:sym typeface="Arial"/>
              </a:rPr>
              <a:t>Start early…and it’s never too late</a:t>
            </a:r>
            <a:endParaRPr sz="2400"/>
          </a:p>
          <a:p>
            <a:pPr marL="228600" lvl="0" indent="-76200" algn="l" rtl="0">
              <a:lnSpc>
                <a:spcPct val="100000"/>
              </a:lnSpc>
              <a:spcBef>
                <a:spcPts val="0"/>
              </a:spcBef>
              <a:spcAft>
                <a:spcPts val="0"/>
              </a:spcAft>
              <a:buClr>
                <a:schemeClr val="dk1"/>
              </a:buClr>
              <a:buSzPts val="2400"/>
              <a:buNone/>
            </a:pPr>
            <a:endParaRPr sz="2400"/>
          </a:p>
        </p:txBody>
      </p:sp>
      <p:sp>
        <p:nvSpPr>
          <p:cNvPr id="150" name="Google Shape;150;g2633cc444f3_0_0"/>
          <p:cNvSpPr txBox="1">
            <a:spLocks noGrp="1"/>
          </p:cNvSpPr>
          <p:nvPr>
            <p:ph type="sldNum" idx="12"/>
          </p:nvPr>
        </p:nvSpPr>
        <p:spPr>
          <a:xfrm>
            <a:off x="381000" y="6324600"/>
            <a:ext cx="2057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9</a:t>
            </a:fld>
            <a:endParaRPr/>
          </a:p>
        </p:txBody>
      </p:sp>
      <p:sp>
        <p:nvSpPr>
          <p:cNvPr id="151" name="Google Shape;151;g2633cc444f3_0_0"/>
          <p:cNvSpPr/>
          <p:nvPr/>
        </p:nvSpPr>
        <p:spPr>
          <a:xfrm>
            <a:off x="0" y="6534975"/>
            <a:ext cx="294900" cy="261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3895</Words>
  <Application>Microsoft Office PowerPoint</Application>
  <PresentationFormat>On-screen Show (4:3)</PresentationFormat>
  <Paragraphs>407</Paragraphs>
  <Slides>31</Slides>
  <Notes>31</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 Narrow</vt:lpstr>
      <vt:lpstr>Calibri</vt:lpstr>
      <vt:lpstr>Times New Roman</vt:lpstr>
      <vt:lpstr>Open Sans Light</vt:lpstr>
      <vt:lpstr>Noto Sans Symbols</vt:lpstr>
      <vt:lpstr>Arial</vt:lpstr>
      <vt:lpstr>Century Gothic</vt:lpstr>
      <vt:lpstr>Custom Design</vt:lpstr>
      <vt:lpstr>Everyone’s An Asset Builder</vt:lpstr>
      <vt:lpstr>Nebraska  Department of Education</vt:lpstr>
      <vt:lpstr>Nebraska’s Multi-Tiered Systems of Support</vt:lpstr>
      <vt:lpstr>NeMTSS Essential Elements</vt:lpstr>
      <vt:lpstr>Office of Coordinated Student Support Services</vt:lpstr>
      <vt:lpstr>What’s you first impression? What would you guess about each person?  </vt:lpstr>
      <vt:lpstr>How did your first impression compare to reality?  </vt:lpstr>
      <vt:lpstr>Workshop Overview</vt:lpstr>
      <vt:lpstr>Principles of Asset Building</vt:lpstr>
      <vt:lpstr>Characteristics of an Asset Builder Activity</vt:lpstr>
      <vt:lpstr>Characteristics of an Asset Builder Activity</vt:lpstr>
      <vt:lpstr>Two Types of Assets</vt:lpstr>
      <vt:lpstr>External Assets</vt:lpstr>
      <vt:lpstr>Internal Assets</vt:lpstr>
      <vt:lpstr>Focus Questions</vt:lpstr>
      <vt:lpstr>Power of Assets to Promote</vt:lpstr>
      <vt:lpstr>Power of Assets to Protect</vt:lpstr>
      <vt:lpstr>Nebraska Results 2021 Youth Risk Behavior Survey </vt:lpstr>
      <vt:lpstr>Nebraska Results 2021 Youth Risk Behavior Survey </vt:lpstr>
      <vt:lpstr>Nebraska Results 2021 Youth Risk Behavior Survey </vt:lpstr>
      <vt:lpstr>Youth with  Different Levels of Assets</vt:lpstr>
      <vt:lpstr>Asset Category Groups</vt:lpstr>
      <vt:lpstr>What are Asset Builders Like?</vt:lpstr>
      <vt:lpstr>What Do Asset Builders Do?</vt:lpstr>
      <vt:lpstr>Circles of Influence</vt:lpstr>
      <vt:lpstr>Strategies for Action</vt:lpstr>
      <vt:lpstr>Hi! I’m an Asset Builder</vt:lpstr>
      <vt:lpstr>What’s Next?</vt:lpstr>
      <vt:lpstr>NDE Highlights</vt:lpstr>
      <vt:lpstr>NDE Fine Arts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Everyone’s An Asset Builder</dc:title>
  <dc:creator>klw</dc:creator>
  <cp:lastModifiedBy>Wibbels, Erika</cp:lastModifiedBy>
  <cp:revision>1</cp:revision>
  <dcterms:created xsi:type="dcterms:W3CDTF">2010-12-04T21:02:06Z</dcterms:created>
  <dcterms:modified xsi:type="dcterms:W3CDTF">2023-12-21T17:48:58Z</dcterms:modified>
</cp:coreProperties>
</file>