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5" r:id="rId3"/>
    <p:sldId id="516" r:id="rId4"/>
    <p:sldId id="264" r:id="rId5"/>
    <p:sldId id="266" r:id="rId6"/>
    <p:sldId id="517" r:id="rId7"/>
    <p:sldId id="518" r:id="rId8"/>
    <p:sldId id="272" r:id="rId9"/>
    <p:sldId id="289" r:id="rId10"/>
    <p:sldId id="290" r:id="rId11"/>
    <p:sldId id="519" r:id="rId12"/>
    <p:sldId id="520" r:id="rId13"/>
    <p:sldId id="269" r:id="rId14"/>
    <p:sldId id="273" r:id="rId15"/>
    <p:sldId id="291" r:id="rId16"/>
    <p:sldId id="275" r:id="rId17"/>
    <p:sldId id="276" r:id="rId18"/>
    <p:sldId id="292" r:id="rId19"/>
    <p:sldId id="293" r:id="rId20"/>
    <p:sldId id="294" r:id="rId21"/>
    <p:sldId id="295" r:id="rId22"/>
    <p:sldId id="296" r:id="rId23"/>
    <p:sldId id="297" r:id="rId24"/>
    <p:sldId id="298" r:id="rId25"/>
    <p:sldId id="270" r:id="rId26"/>
    <p:sldId id="285" r:id="rId27"/>
    <p:sldId id="286" r:id="rId28"/>
    <p:sldId id="287" r:id="rId29"/>
    <p:sldId id="271" r:id="rId30"/>
    <p:sldId id="299" r:id="rId31"/>
    <p:sldId id="515" r:id="rId32"/>
    <p:sldId id="485" r:id="rId33"/>
    <p:sldId id="284" r:id="rId34"/>
    <p:sldId id="260"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EB361-F5CB-4598-B912-5A631A688512}" v="24" dt="2023-07-24T20:24:55.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37"/>
  </p:normalViewPr>
  <p:slideViewPr>
    <p:cSldViewPr snapToGrid="0">
      <p:cViewPr varScale="1">
        <p:scale>
          <a:sx n="62" d="100"/>
          <a:sy n="62" d="100"/>
        </p:scale>
        <p:origin x="10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D9A14-A2A2-4770-B484-3C9251A4B4C8}"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2FB2E-E315-46A9-A716-3A2E1737C0FE}" type="slidenum">
              <a:rPr lang="en-US" smtClean="0"/>
              <a:t>‹#›</a:t>
            </a:fld>
            <a:endParaRPr lang="en-US"/>
          </a:p>
        </p:txBody>
      </p:sp>
    </p:spTree>
    <p:extLst>
      <p:ext uri="{BB962C8B-B14F-4D97-AF65-F5344CB8AC3E}">
        <p14:creationId xmlns:p14="http://schemas.microsoft.com/office/powerpoint/2010/main" val="310248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Montserrat" panose="020B0604020202020204" pitchFamily="2" charset="0"/>
              </a:rPr>
              <a:t>EBAE has been retired as a braille option. ACT will continue to offer UEB Math/Science and UEB with Nemeth forms to support our blind and visually impaired students.</a:t>
            </a:r>
          </a:p>
          <a:p>
            <a:r>
              <a:rPr lang="en-US" b="0" i="0" dirty="0">
                <a:solidFill>
                  <a:srgbClr val="444444"/>
                </a:solidFill>
                <a:effectLst/>
                <a:latin typeface="Montserrat" panose="020B0604020202020204" pitchFamily="2" charset="0"/>
              </a:rPr>
              <a:t>Thanks to Dr. Trudy Clark’s persistence, </a:t>
            </a:r>
            <a:r>
              <a:rPr lang="en-US" b="0" i="0" dirty="0">
                <a:solidFill>
                  <a:srgbClr val="444444"/>
                </a:solidFill>
                <a:effectLst/>
                <a:latin typeface="Montserrat"/>
              </a:rPr>
              <a:t>The ACT Prohibited Behavior policy has been updated. Examinees who have been dismissed for prohibited behaviors will be allowed to retest. </a:t>
            </a:r>
          </a:p>
          <a:p>
            <a:r>
              <a:rPr lang="en-US" b="0" i="0" dirty="0">
                <a:solidFill>
                  <a:srgbClr val="444444"/>
                </a:solidFill>
                <a:effectLst/>
                <a:latin typeface="Montserrat"/>
              </a:rPr>
              <a:t>The ACT Calculator Policy will no longer be shipped with test materials.  Please see the link in the resources page of this slide deck.</a:t>
            </a:r>
          </a:p>
          <a:p>
            <a:r>
              <a:rPr lang="en-US" dirty="0"/>
              <a:t>ACT does not allow closed-circuit television (CCTV) in the test center/site. Please disable or cover CCTV cameras in the testing room. If your test center/site must use CCTV cameras in the testing room, and they cannot be removed, you must take steps to ensure the cameras are not positioned to capture test content during testing. The test center's/site's use of video monitoring and storage of recordings must fully comply with the laws of your jurisdiction, and you agree that the recording is not done at ACT's request. As a reminder, no other cameras are allowed in testing rooms.</a:t>
            </a:r>
          </a:p>
          <a:p>
            <a:r>
              <a:rPr lang="en-US" b="0" i="0" dirty="0">
                <a:solidFill>
                  <a:srgbClr val="444444"/>
                </a:solidFill>
                <a:effectLst/>
                <a:latin typeface="Montserrat" panose="020B0604020202020204"/>
              </a:rPr>
              <a:t>Pre-recorded audio is no longer distributed on USB drives. Pre-recorded audio will be available via the internet. Information will be provided in the </a:t>
            </a:r>
            <a:r>
              <a:rPr lang="en-US" b="0" i="1" dirty="0">
                <a:solidFill>
                  <a:srgbClr val="444444"/>
                </a:solidFill>
                <a:effectLst/>
                <a:latin typeface="Montserrat" panose="020B0604020202020204"/>
              </a:rPr>
              <a:t>Pre-recorded Audio Supplement</a:t>
            </a:r>
            <a:r>
              <a:rPr lang="en-US" b="0" i="0" dirty="0">
                <a:solidFill>
                  <a:srgbClr val="444444"/>
                </a:solidFill>
                <a:effectLst/>
                <a:latin typeface="Montserrat"/>
              </a:rPr>
              <a:t>, which will be posted on your test administration platform home page closer to test dates. If you are unable to access pre-recorded audio via the internet, contact ACT for options.</a:t>
            </a:r>
          </a:p>
          <a:p>
            <a:r>
              <a:rPr lang="en-US" b="0" i="0" dirty="0">
                <a:solidFill>
                  <a:srgbClr val="444444"/>
                </a:solidFill>
                <a:effectLst/>
                <a:latin typeface="Montserrat"/>
              </a:rPr>
              <a:t>ACT no longer recommends proctor caching for online testing, and the proctor caching process has been removed from test administration manuals. Eliminating proctor caching will simplify technical readiness documentation from ACT and reduce setup complexity for sites, while not increasing online testing risks.</a:t>
            </a:r>
          </a:p>
          <a:p>
            <a:endParaRPr lang="en-US" b="0" i="0" dirty="0">
              <a:solidFill>
                <a:srgbClr val="444444"/>
              </a:solidFill>
              <a:effectLst/>
              <a:latin typeface="Montserrat"/>
            </a:endParaRPr>
          </a:p>
          <a:p>
            <a:endParaRPr lang="en-US" b="0" i="0" dirty="0">
              <a:solidFill>
                <a:srgbClr val="444444"/>
              </a:solidFill>
              <a:effectLst/>
              <a:latin typeface="Montserrat"/>
            </a:endParaRPr>
          </a:p>
          <a:p>
            <a:endParaRPr lang="en-US" dirty="0"/>
          </a:p>
        </p:txBody>
      </p:sp>
      <p:sp>
        <p:nvSpPr>
          <p:cNvPr id="4" name="Slide Number Placeholder 3"/>
          <p:cNvSpPr>
            <a:spLocks noGrp="1"/>
          </p:cNvSpPr>
          <p:nvPr>
            <p:ph type="sldNum" sz="quarter" idx="5"/>
          </p:nvPr>
        </p:nvSpPr>
        <p:spPr/>
        <p:txBody>
          <a:bodyPr/>
          <a:lstStyle/>
          <a:p>
            <a:fld id="{844BE001-71B3-4BAF-8BFD-CE3A8ACF4785}" type="slidenum">
              <a:rPr lang="en-US" smtClean="0"/>
              <a:t>16</a:t>
            </a:fld>
            <a:endParaRPr lang="en-US"/>
          </a:p>
        </p:txBody>
      </p:sp>
    </p:spTree>
    <p:extLst>
      <p:ext uri="{BB962C8B-B14F-4D97-AF65-F5344CB8AC3E}">
        <p14:creationId xmlns:p14="http://schemas.microsoft.com/office/powerpoint/2010/main" val="304702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10"/>
          </p:nvPr>
        </p:nvSpPr>
        <p:spPr/>
        <p:txBody>
          <a:bodyPr/>
          <a:lstStyle/>
          <a:p>
            <a:fld id="{CDFF2A5C-00B7-47B9-AE30-D8321488DBFD}" type="slidenum">
              <a:rPr lang="en-US" smtClean="0"/>
              <a:t>31</a:t>
            </a:fld>
            <a:endParaRPr lang="en-US"/>
          </a:p>
        </p:txBody>
      </p:sp>
    </p:spTree>
    <p:extLst>
      <p:ext uri="{BB962C8B-B14F-4D97-AF65-F5344CB8AC3E}">
        <p14:creationId xmlns:p14="http://schemas.microsoft.com/office/powerpoint/2010/main" val="122400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FF2A5C-00B7-47B9-AE30-D8321488DBFD}" type="slidenum">
              <a:rPr lang="en-US" smtClean="0"/>
              <a:t>32</a:t>
            </a:fld>
            <a:endParaRPr lang="en-US"/>
          </a:p>
        </p:txBody>
      </p:sp>
    </p:spTree>
    <p:extLst>
      <p:ext uri="{BB962C8B-B14F-4D97-AF65-F5344CB8AC3E}">
        <p14:creationId xmlns:p14="http://schemas.microsoft.com/office/powerpoint/2010/main" val="211865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3E5F93-1DBD-3845-79C4-3E350E04BEF2}"/>
              </a:ext>
            </a:extLst>
          </p:cNvPr>
          <p:cNvSpPr>
            <a:spLocks noGrp="1"/>
          </p:cNvSpPr>
          <p:nvPr>
            <p:ph type="subTitle" idx="1"/>
          </p:nvPr>
        </p:nvSpPr>
        <p:spPr>
          <a:xfrm>
            <a:off x="6529389" y="3873503"/>
            <a:ext cx="4824411" cy="755650"/>
          </a:xfrm>
        </p:spPr>
        <p:txBody>
          <a:bodyPr/>
          <a:lstStyle>
            <a:lvl1pPr marL="0" indent="0" algn="l">
              <a:buNone/>
              <a:defRPr sz="2400">
                <a:solidFill>
                  <a:schemeClr val="bg1"/>
                </a:solidFill>
                <a:latin typeface="Century Gothic Pro"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C1B2DE7C-2201-CAA2-E0DE-BEE6C0BCCBAE}"/>
              </a:ext>
            </a:extLst>
          </p:cNvPr>
          <p:cNvSpPr>
            <a:spLocks noGrp="1"/>
          </p:cNvSpPr>
          <p:nvPr>
            <p:ph type="title"/>
          </p:nvPr>
        </p:nvSpPr>
        <p:spPr>
          <a:xfrm>
            <a:off x="6529388" y="2344739"/>
            <a:ext cx="4824412" cy="132556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95840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274-8400-B8FA-5E6B-894BF2F7830B}"/>
              </a:ext>
            </a:extLst>
          </p:cNvPr>
          <p:cNvSpPr>
            <a:spLocks noGrp="1"/>
          </p:cNvSpPr>
          <p:nvPr>
            <p:ph type="title"/>
          </p:nvPr>
        </p:nvSpPr>
        <p:spPr>
          <a:xfrm>
            <a:off x="1676400" y="193675"/>
            <a:ext cx="10515600" cy="96361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FB41A-79BA-51F7-15C6-DB7B0AEB2D22}"/>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71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274-8400-B8FA-5E6B-894BF2F7830B}"/>
              </a:ext>
            </a:extLst>
          </p:cNvPr>
          <p:cNvSpPr>
            <a:spLocks noGrp="1"/>
          </p:cNvSpPr>
          <p:nvPr>
            <p:ph type="title"/>
          </p:nvPr>
        </p:nvSpPr>
        <p:spPr>
          <a:xfrm>
            <a:off x="1676400" y="193675"/>
            <a:ext cx="10515600" cy="96361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FB41A-79BA-51F7-15C6-DB7B0AEB2D22}"/>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39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274-8400-B8FA-5E6B-894BF2F7830B}"/>
              </a:ext>
            </a:extLst>
          </p:cNvPr>
          <p:cNvSpPr>
            <a:spLocks noGrp="1"/>
          </p:cNvSpPr>
          <p:nvPr>
            <p:ph type="title"/>
          </p:nvPr>
        </p:nvSpPr>
        <p:spPr>
          <a:xfrm>
            <a:off x="1676400" y="193675"/>
            <a:ext cx="10515600" cy="963613"/>
          </a:xfrm>
        </p:spPr>
        <p:txBody>
          <a:bodyPr/>
          <a:lstStyle>
            <a:lvl1pP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BFB41A-79BA-51F7-15C6-DB7B0AEB2D22}"/>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10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09A6-AB2F-532F-3FFD-57C677137904}"/>
              </a:ext>
            </a:extLst>
          </p:cNvPr>
          <p:cNvSpPr>
            <a:spLocks noGrp="1"/>
          </p:cNvSpPr>
          <p:nvPr>
            <p:ph type="title"/>
          </p:nvPr>
        </p:nvSpPr>
        <p:spPr>
          <a:xfrm>
            <a:off x="1331913" y="199589"/>
            <a:ext cx="10515600" cy="903230"/>
          </a:xfrm>
        </p:spPr>
        <p:txBody>
          <a:bodyPr anchor="b">
            <a:normAutofit/>
          </a:bodyPr>
          <a:lstStyle>
            <a:lvl1pPr>
              <a:defRPr sz="4800" b="1" i="0">
                <a:solidFill>
                  <a:srgbClr val="001489"/>
                </a:solidFill>
                <a:latin typeface="Century Gothic Pro"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0CD12D1-AF75-149F-5F74-BF2EAA02D43C}"/>
              </a:ext>
            </a:extLst>
          </p:cNvPr>
          <p:cNvSpPr>
            <a:spLocks noGrp="1"/>
          </p:cNvSpPr>
          <p:nvPr>
            <p:ph type="body" idx="1"/>
          </p:nvPr>
        </p:nvSpPr>
        <p:spPr>
          <a:xfrm>
            <a:off x="831850" y="1860332"/>
            <a:ext cx="10515600" cy="4481568"/>
          </a:xfrm>
        </p:spPr>
        <p:txBody>
          <a:bodyPr/>
          <a:lstStyle>
            <a:lvl1pPr marL="0" indent="0">
              <a:buNone/>
              <a:defRPr sz="2400">
                <a:solidFill>
                  <a:schemeClr val="bg1"/>
                </a:solidFill>
                <a:latin typeface="Century Gothic Pro"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401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FE2-6AAB-0A45-1677-390A41A32702}"/>
              </a:ext>
            </a:extLst>
          </p:cNvPr>
          <p:cNvSpPr>
            <a:spLocks noGrp="1"/>
          </p:cNvSpPr>
          <p:nvPr>
            <p:ph type="title"/>
          </p:nvPr>
        </p:nvSpPr>
        <p:spPr>
          <a:xfrm>
            <a:off x="0" y="1"/>
            <a:ext cx="12192000" cy="1529254"/>
          </a:xfrm>
        </p:spPr>
        <p:txBody>
          <a:bodyPr/>
          <a:lstStyle>
            <a:lvl1pPr algn="ctr">
              <a:defRPr b="1" i="0">
                <a:solidFill>
                  <a:schemeClr val="bg1"/>
                </a:solidFill>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B63D4BA-33AD-B747-1933-F5040089C104}"/>
              </a:ext>
            </a:extLst>
          </p:cNvPr>
          <p:cNvSpPr>
            <a:spLocks noGrp="1"/>
          </p:cNvSpPr>
          <p:nvPr>
            <p:ph sz="half" idx="1"/>
          </p:nvPr>
        </p:nvSpPr>
        <p:spPr>
          <a:xfrm>
            <a:off x="838200" y="1825624"/>
            <a:ext cx="5181600" cy="4701299"/>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B6AE5-4A4B-E5A1-91F0-D52FC1FF3D0D}"/>
              </a:ext>
            </a:extLst>
          </p:cNvPr>
          <p:cNvSpPr>
            <a:spLocks noGrp="1"/>
          </p:cNvSpPr>
          <p:nvPr>
            <p:ph sz="half" idx="2"/>
          </p:nvPr>
        </p:nvSpPr>
        <p:spPr>
          <a:xfrm>
            <a:off x="6172200" y="1825624"/>
            <a:ext cx="5181600" cy="4701299"/>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14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C2CA-4934-77D6-A499-B78E36607C5D}"/>
              </a:ext>
            </a:extLst>
          </p:cNvPr>
          <p:cNvSpPr>
            <a:spLocks noGrp="1"/>
          </p:cNvSpPr>
          <p:nvPr>
            <p:ph type="title"/>
          </p:nvPr>
        </p:nvSpPr>
        <p:spPr>
          <a:xfrm>
            <a:off x="531810" y="0"/>
            <a:ext cx="4402797" cy="6858000"/>
          </a:xfrm>
        </p:spPr>
        <p:txBody>
          <a:bodyPr/>
          <a:lstStyle>
            <a:lvl1pPr algn="l">
              <a:defRPr b="1" i="0">
                <a:solidFill>
                  <a:srgbClr val="001489"/>
                </a:solidFill>
                <a:latin typeface="Century Gothic Pro" panose="020B0502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9C051A9D-5908-2409-7AF3-78912723CF88}"/>
              </a:ext>
            </a:extLst>
          </p:cNvPr>
          <p:cNvSpPr>
            <a:spLocks noGrp="1"/>
          </p:cNvSpPr>
          <p:nvPr>
            <p:ph sz="quarter" idx="4"/>
          </p:nvPr>
        </p:nvSpPr>
        <p:spPr>
          <a:xfrm>
            <a:off x="6096000" y="851337"/>
            <a:ext cx="5183188" cy="5155325"/>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76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7286-7B74-4A31-8CE7-023C869B5A36}"/>
              </a:ext>
            </a:extLst>
          </p:cNvPr>
          <p:cNvSpPr>
            <a:spLocks noGrp="1"/>
          </p:cNvSpPr>
          <p:nvPr>
            <p:ph type="title"/>
          </p:nvPr>
        </p:nvSpPr>
        <p:spPr>
          <a:xfrm>
            <a:off x="838200" y="271849"/>
            <a:ext cx="10515600" cy="1036689"/>
          </a:xfrm>
        </p:spPr>
        <p:txBody>
          <a:bodyPr/>
          <a:lstStyle>
            <a:lvl1pPr algn="ctr">
              <a:defRPr b="1" i="0">
                <a:solidFill>
                  <a:srgbClr val="001489"/>
                </a:solidFill>
                <a:latin typeface="Century Gothic Pro" panose="020B0502020202020204" pitchFamily="34"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F4698136-1C2F-9311-1B96-39790154E751}"/>
              </a:ext>
            </a:extLst>
          </p:cNvPr>
          <p:cNvSpPr>
            <a:spLocks noGrp="1"/>
          </p:cNvSpPr>
          <p:nvPr>
            <p:ph sz="quarter" idx="4"/>
          </p:nvPr>
        </p:nvSpPr>
        <p:spPr>
          <a:xfrm>
            <a:off x="838200" y="1813035"/>
            <a:ext cx="10515600" cy="3752194"/>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05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F7810-B754-A16C-3249-2FD8514BE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D9C52A-1243-BFDC-FFE0-255DDFECE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5FC3F-96CE-7DE0-2CEE-99312B7B2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9378D-2966-2A42-9897-381F676A7BE6}" type="datetimeFigureOut">
              <a:rPr lang="en-US" smtClean="0"/>
              <a:t>11/28/2023</a:t>
            </a:fld>
            <a:endParaRPr lang="en-US"/>
          </a:p>
        </p:txBody>
      </p:sp>
      <p:sp>
        <p:nvSpPr>
          <p:cNvPr id="5" name="Footer Placeholder 4">
            <a:extLst>
              <a:ext uri="{FF2B5EF4-FFF2-40B4-BE49-F238E27FC236}">
                <a16:creationId xmlns:a16="http://schemas.microsoft.com/office/drawing/2014/main" id="{FECEB1F7-795D-C5B9-61BB-154933007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A6CAE1-7007-0FCA-1D8E-FC97E3B38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B5299-8216-3847-86F9-51AFF917964F}" type="slidenum">
              <a:rPr lang="en-US" smtClean="0"/>
              <a:t>‹#›</a:t>
            </a:fld>
            <a:endParaRPr lang="en-US"/>
          </a:p>
        </p:txBody>
      </p:sp>
    </p:spTree>
    <p:extLst>
      <p:ext uri="{BB962C8B-B14F-4D97-AF65-F5344CB8AC3E}">
        <p14:creationId xmlns:p14="http://schemas.microsoft.com/office/powerpoint/2010/main" val="363343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ne.gov/wp-content/uploads/2023/07/2023-2024_NSCAS_Test_Window-7-21-23.pdf" TargetMode="Externa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hyperlink" Target="https://event.on24.com/wcc/r/4240882/A8BBEBBF3986872185F27C3DC97C84AF" TargetMode="Externa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hyperlink" Target="mailto:ACTStateAccoms@act.org" TargetMode="External"/><Relationship Id="rId3" Type="http://schemas.openxmlformats.org/officeDocument/2006/relationships/hyperlink" Target="https://www.act.org/content/act/en/products-and-services/state-and-district-solutions/nebraska.html" TargetMode="External"/><Relationship Id="rId7" Type="http://schemas.openxmlformats.org/officeDocument/2006/relationships/hyperlink" Target="mailto:iris.a.owens@act.org" TargetMode="Externa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hyperlink" Target="https://success.act.org/s/" TargetMode="External"/><Relationship Id="rId5" Type="http://schemas.openxmlformats.org/officeDocument/2006/relationships/hyperlink" Target="https://testadmin.act.org/customer/index.action" TargetMode="External"/><Relationship Id="rId4" Type="http://schemas.openxmlformats.org/officeDocument/2006/relationships/hyperlink" Target="https://www.education.ne.gov/assessment/a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mailto:polly.bowhay@nebraska.gov" TargetMode="Externa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hyperlink" Target="https://www.education.ne.gov/assessment/science-classroom-formative-task-repository-for-grades-5-8/" TargetMode="Externa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ne.gov/wp-content/uploads/2023/07/Interpreting-Student-NSCAS-Growth-Scores_06.08.23.pdf" TargetMode="Externa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D98433-A4C7-A4A9-6F5B-AEED2F345FD4}"/>
              </a:ext>
            </a:extLst>
          </p:cNvPr>
          <p:cNvSpPr>
            <a:spLocks noGrp="1"/>
          </p:cNvSpPr>
          <p:nvPr>
            <p:ph type="subTitle" idx="1"/>
          </p:nvPr>
        </p:nvSpPr>
        <p:spPr/>
        <p:txBody>
          <a:bodyPr>
            <a:normAutofit/>
          </a:bodyPr>
          <a:lstStyle/>
          <a:p>
            <a:r>
              <a:rPr lang="en-US" sz="4000" dirty="0"/>
              <a:t>and Beyond</a:t>
            </a:r>
          </a:p>
        </p:txBody>
      </p:sp>
      <p:sp>
        <p:nvSpPr>
          <p:cNvPr id="3" name="Title 2">
            <a:extLst>
              <a:ext uri="{FF2B5EF4-FFF2-40B4-BE49-F238E27FC236}">
                <a16:creationId xmlns:a16="http://schemas.microsoft.com/office/drawing/2014/main" id="{E871F61D-8D4D-EF89-DB1C-DED3A862558C}"/>
              </a:ext>
            </a:extLst>
          </p:cNvPr>
          <p:cNvSpPr>
            <a:spLocks noGrp="1"/>
          </p:cNvSpPr>
          <p:nvPr>
            <p:ph type="title"/>
          </p:nvPr>
        </p:nvSpPr>
        <p:spPr/>
        <p:txBody>
          <a:bodyPr>
            <a:normAutofit/>
          </a:bodyPr>
          <a:lstStyle/>
          <a:p>
            <a:r>
              <a:rPr lang="en-US" sz="4800" dirty="0"/>
              <a:t>NSCAS 2023-24</a:t>
            </a:r>
          </a:p>
        </p:txBody>
      </p:sp>
    </p:spTree>
    <p:custDataLst>
      <p:tags r:id="rId1"/>
    </p:custDataLst>
    <p:extLst>
      <p:ext uri="{BB962C8B-B14F-4D97-AF65-F5344CB8AC3E}">
        <p14:creationId xmlns:p14="http://schemas.microsoft.com/office/powerpoint/2010/main" val="32220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43B7-24AA-FD8D-8B10-0D7C171374C3}"/>
              </a:ext>
            </a:extLst>
          </p:cNvPr>
          <p:cNvSpPr>
            <a:spLocks noGrp="1"/>
          </p:cNvSpPr>
          <p:nvPr>
            <p:ph type="title"/>
          </p:nvPr>
        </p:nvSpPr>
        <p:spPr/>
        <p:txBody>
          <a:bodyPr/>
          <a:lstStyle/>
          <a:p>
            <a:r>
              <a:rPr lang="en-US" dirty="0"/>
              <a:t>Keep in mind…</a:t>
            </a:r>
          </a:p>
        </p:txBody>
      </p:sp>
      <p:sp>
        <p:nvSpPr>
          <p:cNvPr id="3" name="Content Placeholder 2">
            <a:extLst>
              <a:ext uri="{FF2B5EF4-FFF2-40B4-BE49-F238E27FC236}">
                <a16:creationId xmlns:a16="http://schemas.microsoft.com/office/drawing/2014/main" id="{F320DE04-7BAA-8DCC-957B-F9919ECE3081}"/>
              </a:ext>
            </a:extLst>
          </p:cNvPr>
          <p:cNvSpPr>
            <a:spLocks noGrp="1"/>
          </p:cNvSpPr>
          <p:nvPr>
            <p:ph idx="1"/>
          </p:nvPr>
        </p:nvSpPr>
        <p:spPr/>
        <p:txBody>
          <a:bodyPr>
            <a:normAutofit/>
          </a:bodyPr>
          <a:lstStyle/>
          <a:p>
            <a:r>
              <a:rPr lang="en-US" dirty="0"/>
              <a:t>Item difficulty is referred to in terms of how likely a student is to correctly answer the question based on their ability level. </a:t>
            </a:r>
          </a:p>
          <a:p>
            <a:r>
              <a:rPr lang="en-US" dirty="0"/>
              <a:t>NSCAS Growth item difficulty is set with the barely proficient student in mind (i.e., a student’s score is right at the cut score for proficiency).</a:t>
            </a:r>
          </a:p>
          <a:p>
            <a:pPr lvl="1"/>
            <a:r>
              <a:rPr lang="en-US" sz="2800" dirty="0"/>
              <a:t>Easy = the student has a 75% probability or better of answering correctly</a:t>
            </a:r>
          </a:p>
          <a:p>
            <a:pPr lvl="1"/>
            <a:r>
              <a:rPr lang="en-US" sz="2800" dirty="0"/>
              <a:t>Medium = the student has between 40% and 75% probability of answering correctly</a:t>
            </a:r>
          </a:p>
          <a:p>
            <a:pPr lvl="1"/>
            <a:r>
              <a:rPr lang="en-US" sz="2800" dirty="0"/>
              <a:t>Hard = the student has a 40% probability or less of answering correctly</a:t>
            </a:r>
          </a:p>
        </p:txBody>
      </p:sp>
    </p:spTree>
    <p:custDataLst>
      <p:tags r:id="rId1"/>
    </p:custDataLst>
    <p:extLst>
      <p:ext uri="{BB962C8B-B14F-4D97-AF65-F5344CB8AC3E}">
        <p14:creationId xmlns:p14="http://schemas.microsoft.com/office/powerpoint/2010/main" val="113772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A339-75EB-614D-A65E-1B03DA818B66}"/>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Test Dates</a:t>
            </a:r>
            <a:endParaRPr lang="en-US" dirty="0"/>
          </a:p>
        </p:txBody>
      </p:sp>
      <p:pic>
        <p:nvPicPr>
          <p:cNvPr id="5" name="Picture 4">
            <a:extLst>
              <a:ext uri="{FF2B5EF4-FFF2-40B4-BE49-F238E27FC236}">
                <a16:creationId xmlns:a16="http://schemas.microsoft.com/office/drawing/2014/main" id="{78939250-8687-CC6A-10E2-3FECFC89B7E9}"/>
              </a:ext>
            </a:extLst>
          </p:cNvPr>
          <p:cNvPicPr>
            <a:picLocks noChangeAspect="1"/>
          </p:cNvPicPr>
          <p:nvPr/>
        </p:nvPicPr>
        <p:blipFill>
          <a:blip r:embed="rId4"/>
          <a:stretch>
            <a:fillRect/>
          </a:stretch>
        </p:blipFill>
        <p:spPr>
          <a:xfrm>
            <a:off x="439252" y="1479479"/>
            <a:ext cx="11273287" cy="4993240"/>
          </a:xfrm>
          <a:prstGeom prst="rect">
            <a:avLst/>
          </a:prstGeom>
        </p:spPr>
      </p:pic>
    </p:spTree>
    <p:custDataLst>
      <p:tags r:id="rId1"/>
    </p:custDataLst>
    <p:extLst>
      <p:ext uri="{BB962C8B-B14F-4D97-AF65-F5344CB8AC3E}">
        <p14:creationId xmlns:p14="http://schemas.microsoft.com/office/powerpoint/2010/main" val="417444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6878-62A6-4234-11EC-E12E1493A579}"/>
              </a:ext>
            </a:extLst>
          </p:cNvPr>
          <p:cNvSpPr>
            <a:spLocks noGrp="1"/>
          </p:cNvSpPr>
          <p:nvPr>
            <p:ph type="title"/>
          </p:nvPr>
        </p:nvSpPr>
        <p:spPr/>
        <p:txBody>
          <a:bodyPr/>
          <a:lstStyle/>
          <a:p>
            <a:r>
              <a:rPr lang="en-US" dirty="0"/>
              <a:t>NSCAS Roadshow</a:t>
            </a:r>
          </a:p>
        </p:txBody>
      </p:sp>
      <p:sp>
        <p:nvSpPr>
          <p:cNvPr id="3" name="Content Placeholder 2">
            <a:extLst>
              <a:ext uri="{FF2B5EF4-FFF2-40B4-BE49-F238E27FC236}">
                <a16:creationId xmlns:a16="http://schemas.microsoft.com/office/drawing/2014/main" id="{8E7104BF-2E2F-C401-D74D-01693C904B9E}"/>
              </a:ext>
            </a:extLst>
          </p:cNvPr>
          <p:cNvSpPr>
            <a:spLocks noGrp="1"/>
          </p:cNvSpPr>
          <p:nvPr>
            <p:ph idx="1"/>
          </p:nvPr>
        </p:nvSpPr>
        <p:spPr/>
        <p:txBody>
          <a:bodyPr>
            <a:normAutofit/>
          </a:bodyPr>
          <a:lstStyle/>
          <a:p>
            <a:pPr marL="0" indent="0">
              <a:buNone/>
            </a:pPr>
            <a:r>
              <a:rPr lang="en-US" sz="3200" dirty="0"/>
              <a:t>The Assessment Team will visit the following locations and provide updates. </a:t>
            </a:r>
          </a:p>
          <a:p>
            <a:r>
              <a:rPr lang="en-US" sz="3200" dirty="0"/>
              <a:t>Kearney – September 6 (Great Platte River Road Archway)</a:t>
            </a:r>
          </a:p>
          <a:p>
            <a:r>
              <a:rPr lang="en-US" sz="3200" dirty="0"/>
              <a:t>Norfolk – September 7 (Lifelong Learning Center)</a:t>
            </a:r>
          </a:p>
          <a:p>
            <a:r>
              <a:rPr lang="en-US" sz="3200" dirty="0"/>
              <a:t>Scottsbluff – September 12 (ESU 13)</a:t>
            </a:r>
          </a:p>
          <a:p>
            <a:r>
              <a:rPr lang="en-US" sz="3200" dirty="0"/>
              <a:t>Lincoln – September 19</a:t>
            </a:r>
            <a:r>
              <a:rPr lang="en-US" sz="3200" baseline="30000" dirty="0"/>
              <a:t>th</a:t>
            </a:r>
            <a:r>
              <a:rPr lang="en-US" sz="3200" dirty="0"/>
              <a:t> (Courtyard by Marriott)</a:t>
            </a:r>
          </a:p>
          <a:p>
            <a:r>
              <a:rPr lang="en-US" sz="3200" dirty="0"/>
              <a:t>Omaha – September 26</a:t>
            </a:r>
            <a:r>
              <a:rPr lang="en-US" sz="3200" baseline="30000" dirty="0"/>
              <a:t>th</a:t>
            </a:r>
            <a:r>
              <a:rPr lang="en-US" sz="3200" dirty="0"/>
              <a:t> (TAC Board Room)</a:t>
            </a:r>
          </a:p>
        </p:txBody>
      </p:sp>
    </p:spTree>
    <p:custDataLst>
      <p:tags r:id="rId1"/>
    </p:custDataLst>
    <p:extLst>
      <p:ext uri="{BB962C8B-B14F-4D97-AF65-F5344CB8AC3E}">
        <p14:creationId xmlns:p14="http://schemas.microsoft.com/office/powerpoint/2010/main" val="396368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3AE0-4165-9951-8DEB-D523D6650013}"/>
              </a:ext>
            </a:extLst>
          </p:cNvPr>
          <p:cNvSpPr>
            <a:spLocks noGrp="1"/>
          </p:cNvSpPr>
          <p:nvPr>
            <p:ph type="title"/>
          </p:nvPr>
        </p:nvSpPr>
        <p:spPr/>
        <p:txBody>
          <a:bodyPr/>
          <a:lstStyle/>
          <a:p>
            <a:r>
              <a:rPr lang="en-US" dirty="0"/>
              <a:t>and beyond…ACT</a:t>
            </a:r>
          </a:p>
        </p:txBody>
      </p:sp>
      <p:pic>
        <p:nvPicPr>
          <p:cNvPr id="1027" name="x__x0000_i1028">
            <a:extLst>
              <a:ext uri="{FF2B5EF4-FFF2-40B4-BE49-F238E27FC236}">
                <a16:creationId xmlns:a16="http://schemas.microsoft.com/office/drawing/2014/main" id="{007B72ED-3530-A4F8-CB2C-9FA81EDF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698" y="2554048"/>
            <a:ext cx="6544639" cy="174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0818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C404-D0D2-4F08-AAE5-6D75C0DE8E87}"/>
              </a:ext>
            </a:extLst>
          </p:cNvPr>
          <p:cNvSpPr>
            <a:spLocks noGrp="1"/>
          </p:cNvSpPr>
          <p:nvPr>
            <p:ph type="title"/>
          </p:nvPr>
        </p:nvSpPr>
        <p:spPr/>
        <p:txBody>
          <a:bodyPr/>
          <a:lstStyle/>
          <a:p>
            <a:pPr algn="ctr"/>
            <a:r>
              <a:rPr lang="en-US" dirty="0"/>
              <a:t>NSCAS ACT </a:t>
            </a:r>
            <a:br>
              <a:rPr lang="en-US" dirty="0"/>
            </a:br>
            <a:br>
              <a:rPr lang="en-US" dirty="0"/>
            </a:br>
            <a:r>
              <a:rPr lang="en-US" sz="2800" dirty="0"/>
              <a:t>Iris Owens</a:t>
            </a:r>
          </a:p>
        </p:txBody>
      </p:sp>
      <p:sp>
        <p:nvSpPr>
          <p:cNvPr id="3" name="Content Placeholder 2">
            <a:extLst>
              <a:ext uri="{FF2B5EF4-FFF2-40B4-BE49-F238E27FC236}">
                <a16:creationId xmlns:a16="http://schemas.microsoft.com/office/drawing/2014/main" id="{590B102A-7D39-4B6D-9158-824A5F93ACB0}"/>
              </a:ext>
            </a:extLst>
          </p:cNvPr>
          <p:cNvSpPr>
            <a:spLocks noGrp="1"/>
          </p:cNvSpPr>
          <p:nvPr>
            <p:ph sz="quarter" idx="4"/>
          </p:nvPr>
        </p:nvSpPr>
        <p:spPr/>
        <p:txBody>
          <a:bodyPr/>
          <a:lstStyle/>
          <a:p>
            <a:r>
              <a:rPr lang="en-US" dirty="0"/>
              <a:t>Overview of 2022-2023</a:t>
            </a:r>
          </a:p>
          <a:p>
            <a:r>
              <a:rPr lang="en-US" dirty="0"/>
              <a:t>What is new for 2023-2024</a:t>
            </a:r>
          </a:p>
          <a:p>
            <a:r>
              <a:rPr lang="en-US" dirty="0"/>
              <a:t>Test Dates and Makeups</a:t>
            </a:r>
          </a:p>
          <a:p>
            <a:r>
              <a:rPr lang="en-US" dirty="0"/>
              <a:t>Lessons Learned</a:t>
            </a:r>
          </a:p>
          <a:p>
            <a:r>
              <a:rPr lang="en-US" dirty="0"/>
              <a:t>PreACT and ACT Online Prep</a:t>
            </a:r>
          </a:p>
          <a:p>
            <a:r>
              <a:rPr lang="en-US" dirty="0"/>
              <a:t>Resources Page</a:t>
            </a:r>
          </a:p>
          <a:p>
            <a:endParaRPr lang="en-US" dirty="0"/>
          </a:p>
        </p:txBody>
      </p:sp>
    </p:spTree>
    <p:custDataLst>
      <p:tags r:id="rId1"/>
    </p:custDataLst>
    <p:extLst>
      <p:ext uri="{BB962C8B-B14F-4D97-AF65-F5344CB8AC3E}">
        <p14:creationId xmlns:p14="http://schemas.microsoft.com/office/powerpoint/2010/main" val="142056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9B6E-C431-4132-9AF3-D6AA580CBA19}"/>
              </a:ext>
            </a:extLst>
          </p:cNvPr>
          <p:cNvSpPr>
            <a:spLocks noGrp="1"/>
          </p:cNvSpPr>
          <p:nvPr>
            <p:ph type="title"/>
          </p:nvPr>
        </p:nvSpPr>
        <p:spPr/>
        <p:txBody>
          <a:bodyPr/>
          <a:lstStyle/>
          <a:p>
            <a:r>
              <a:rPr lang="en-US" dirty="0"/>
              <a:t>NSCAS ACT REPORTING UPDATE</a:t>
            </a:r>
          </a:p>
        </p:txBody>
      </p:sp>
      <p:sp>
        <p:nvSpPr>
          <p:cNvPr id="3" name="Content Placeholder 2">
            <a:extLst>
              <a:ext uri="{FF2B5EF4-FFF2-40B4-BE49-F238E27FC236}">
                <a16:creationId xmlns:a16="http://schemas.microsoft.com/office/drawing/2014/main" id="{70D2187D-E06C-4DD3-BA8C-04DDE08FC219}"/>
              </a:ext>
            </a:extLst>
          </p:cNvPr>
          <p:cNvSpPr>
            <a:spLocks noGrp="1"/>
          </p:cNvSpPr>
          <p:nvPr>
            <p:ph idx="1"/>
          </p:nvPr>
        </p:nvSpPr>
        <p:spPr/>
        <p:txBody>
          <a:bodyPr/>
          <a:lstStyle/>
          <a:p>
            <a:r>
              <a:rPr lang="en-US" dirty="0"/>
              <a:t>NDE is currently working on finalizing the data for spring 2023 testing for ACT. </a:t>
            </a:r>
          </a:p>
          <a:p>
            <a:r>
              <a:rPr lang="en-US" dirty="0"/>
              <a:t>The date for final NSCAS ACT data found in Success as well as reports to download will be available on FRIDAY, AUGUST 11, 2023.</a:t>
            </a:r>
          </a:p>
          <a:p>
            <a:r>
              <a:rPr lang="en-US" dirty="0"/>
              <a:t>This data, along with all NSCAS data, is embargoed until the NDE Portal is open to the public, that date has yet to be determined. </a:t>
            </a:r>
          </a:p>
        </p:txBody>
      </p:sp>
    </p:spTree>
    <p:custDataLst>
      <p:tags r:id="rId1"/>
    </p:custDataLst>
    <p:extLst>
      <p:ext uri="{BB962C8B-B14F-4D97-AF65-F5344CB8AC3E}">
        <p14:creationId xmlns:p14="http://schemas.microsoft.com/office/powerpoint/2010/main" val="128253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1E4BF5-C301-6A4A-FD8E-F07202870EF8}"/>
              </a:ext>
            </a:extLst>
          </p:cNvPr>
          <p:cNvSpPr>
            <a:spLocks noGrp="1"/>
          </p:cNvSpPr>
          <p:nvPr>
            <p:ph type="title"/>
          </p:nvPr>
        </p:nvSpPr>
        <p:spPr/>
        <p:txBody>
          <a:bodyPr/>
          <a:lstStyle/>
          <a:p>
            <a:r>
              <a:rPr lang="en-US" dirty="0"/>
              <a:t>What’s New for 2023-2024</a:t>
            </a:r>
          </a:p>
        </p:txBody>
      </p:sp>
      <p:sp>
        <p:nvSpPr>
          <p:cNvPr id="5" name="Content Placeholder 4">
            <a:extLst>
              <a:ext uri="{FF2B5EF4-FFF2-40B4-BE49-F238E27FC236}">
                <a16:creationId xmlns:a16="http://schemas.microsoft.com/office/drawing/2014/main" id="{A0700F3D-5268-FC6D-5149-F72DDF49FCEF}"/>
              </a:ext>
            </a:extLst>
          </p:cNvPr>
          <p:cNvSpPr>
            <a:spLocks noGrp="1"/>
          </p:cNvSpPr>
          <p:nvPr>
            <p:ph idx="1"/>
          </p:nvPr>
        </p:nvSpPr>
        <p:spPr/>
        <p:txBody>
          <a:bodyPr>
            <a:normAutofit lnSpcReduction="10000"/>
          </a:bodyPr>
          <a:lstStyle/>
          <a:p>
            <a:r>
              <a:rPr lang="en-US" dirty="0">
                <a:latin typeface="Century Gothic Pro" panose="020B0502020202020204"/>
              </a:rPr>
              <a:t>EBAE has been retired as a Braille Test Option</a:t>
            </a:r>
          </a:p>
          <a:p>
            <a:r>
              <a:rPr lang="en-US" dirty="0">
                <a:latin typeface="Century Gothic Pro" panose="020B0502020202020204"/>
              </a:rPr>
              <a:t>Prohibited Behavior policy is updated</a:t>
            </a:r>
          </a:p>
          <a:p>
            <a:r>
              <a:rPr lang="en-US" dirty="0">
                <a:latin typeface="Century Gothic Pro" panose="020B0502020202020204"/>
              </a:rPr>
              <a:t>Calculator Policy will no longer be shipped with test materials</a:t>
            </a:r>
          </a:p>
          <a:p>
            <a:r>
              <a:rPr lang="en-US" b="0" i="0" dirty="0">
                <a:effectLst/>
                <a:latin typeface="Century Gothic Pro" panose="020B0502020202020204"/>
              </a:rPr>
              <a:t>Styli for iPad Approved for Online Testing</a:t>
            </a:r>
          </a:p>
          <a:p>
            <a:r>
              <a:rPr lang="en-US" b="0" i="0" dirty="0">
                <a:effectLst/>
                <a:latin typeface="Century Gothic Pro" panose="020B0502020202020204"/>
              </a:rPr>
              <a:t>Video Monitoring Systems Policy Added to Test Administration Manuals</a:t>
            </a:r>
            <a:endParaRPr lang="en-US" dirty="0">
              <a:latin typeface="Century Gothic Pro" panose="020B0502020202020204"/>
            </a:endParaRPr>
          </a:p>
          <a:p>
            <a:r>
              <a:rPr lang="en-US" b="0" i="0" dirty="0">
                <a:effectLst/>
                <a:latin typeface="Century Gothic Pro" panose="020B0502020202020204"/>
              </a:rPr>
              <a:t>Pre-recorded Audio</a:t>
            </a:r>
          </a:p>
          <a:p>
            <a:r>
              <a:rPr lang="en-US" b="0" i="0" dirty="0">
                <a:effectLst/>
                <a:latin typeface="Century Gothic Pro" panose="020B0502020202020204"/>
              </a:rPr>
              <a:t>Proctor Caching No Longer Recommended</a:t>
            </a:r>
          </a:p>
          <a:p>
            <a:r>
              <a:rPr lang="en-US" dirty="0">
                <a:latin typeface="Century Gothic Pro" panose="020B0502020202020204"/>
              </a:rPr>
              <a:t>Extended Online Testing</a:t>
            </a:r>
          </a:p>
          <a:p>
            <a:pPr marL="0" indent="0">
              <a:buNone/>
            </a:pPr>
            <a:endParaRPr lang="en-US" dirty="0"/>
          </a:p>
        </p:txBody>
      </p:sp>
    </p:spTree>
    <p:custDataLst>
      <p:tags r:id="rId1"/>
    </p:custDataLst>
    <p:extLst>
      <p:ext uri="{BB962C8B-B14F-4D97-AF65-F5344CB8AC3E}">
        <p14:creationId xmlns:p14="http://schemas.microsoft.com/office/powerpoint/2010/main" val="108852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C3C1-39C0-4186-A239-D5EAD07F5A44}"/>
              </a:ext>
            </a:extLst>
          </p:cNvPr>
          <p:cNvSpPr>
            <a:spLocks noGrp="1"/>
          </p:cNvSpPr>
          <p:nvPr>
            <p:ph type="title"/>
          </p:nvPr>
        </p:nvSpPr>
        <p:spPr/>
        <p:txBody>
          <a:bodyPr/>
          <a:lstStyle/>
          <a:p>
            <a:r>
              <a:rPr lang="en-US" dirty="0"/>
              <a:t>Test Dates and Makeup Opportunities</a:t>
            </a:r>
          </a:p>
        </p:txBody>
      </p:sp>
      <p:sp>
        <p:nvSpPr>
          <p:cNvPr id="3" name="Content Placeholder 2">
            <a:extLst>
              <a:ext uri="{FF2B5EF4-FFF2-40B4-BE49-F238E27FC236}">
                <a16:creationId xmlns:a16="http://schemas.microsoft.com/office/drawing/2014/main" id="{C3F2E3BE-1007-437B-A978-EE1C857B7DBA}"/>
              </a:ext>
            </a:extLst>
          </p:cNvPr>
          <p:cNvSpPr>
            <a:spLocks noGrp="1"/>
          </p:cNvSpPr>
          <p:nvPr>
            <p:ph idx="1"/>
          </p:nvPr>
        </p:nvSpPr>
        <p:spPr>
          <a:xfrm>
            <a:off x="616449" y="1825625"/>
            <a:ext cx="11137187" cy="4838700"/>
          </a:xfrm>
        </p:spPr>
        <p:txBody>
          <a:bodyPr>
            <a:normAutofit fontScale="70000" lnSpcReduction="20000"/>
          </a:bodyPr>
          <a:lstStyle/>
          <a:p>
            <a:pPr marL="0" indent="0" rtl="0">
              <a:buNone/>
            </a:pPr>
            <a:r>
              <a:rPr lang="en-US" sz="4400" b="1" dirty="0">
                <a:effectLst/>
              </a:rPr>
              <a:t>NSCAS ACT 2023-2024 Test Window Dates</a:t>
            </a:r>
            <a:endParaRPr lang="en-US" sz="4400" dirty="0">
              <a:effectLst/>
            </a:endParaRPr>
          </a:p>
          <a:p>
            <a:pPr marL="0" indent="0" rtl="0">
              <a:buNone/>
            </a:pPr>
            <a:r>
              <a:rPr lang="en-US" sz="3200" b="1" dirty="0">
                <a:effectLst/>
              </a:rPr>
              <a:t>NSCAS ACT 2023-2024 Test Window 1 </a:t>
            </a:r>
            <a:r>
              <a:rPr lang="en-US" sz="3200" b="1" dirty="0">
                <a:solidFill>
                  <a:srgbClr val="C00000"/>
                </a:solidFill>
                <a:effectLst/>
              </a:rPr>
              <a:t>Initial</a:t>
            </a:r>
            <a:endParaRPr lang="en-US" sz="3200" dirty="0">
              <a:solidFill>
                <a:srgbClr val="C00000"/>
              </a:solidFill>
              <a:effectLst/>
            </a:endParaRPr>
          </a:p>
          <a:p>
            <a:r>
              <a:rPr lang="en-US" sz="3200" b="1" dirty="0">
                <a:solidFill>
                  <a:schemeClr val="accent1">
                    <a:lumMod val="50000"/>
                  </a:schemeClr>
                </a:solidFill>
              </a:rPr>
              <a:t>Standard Administration (Paper): March 26, 2024</a:t>
            </a:r>
            <a:endParaRPr lang="en-US" sz="3200" dirty="0">
              <a:solidFill>
                <a:schemeClr val="accent1">
                  <a:lumMod val="50000"/>
                </a:schemeClr>
              </a:solidFill>
            </a:endParaRPr>
          </a:p>
          <a:p>
            <a:r>
              <a:rPr lang="en-US" sz="3200" b="1" dirty="0">
                <a:solidFill>
                  <a:schemeClr val="accent1">
                    <a:lumMod val="50000"/>
                  </a:schemeClr>
                </a:solidFill>
              </a:rPr>
              <a:t>Accommodations Administration (Paper): March 26-29 &amp; April 1-5</a:t>
            </a:r>
            <a:endParaRPr lang="en-US" sz="3200" dirty="0">
              <a:solidFill>
                <a:schemeClr val="accent1">
                  <a:lumMod val="50000"/>
                </a:schemeClr>
              </a:solidFill>
            </a:endParaRPr>
          </a:p>
          <a:p>
            <a:r>
              <a:rPr lang="en-US" sz="3200" b="1" dirty="0">
                <a:solidFill>
                  <a:schemeClr val="accent1">
                    <a:lumMod val="50000"/>
                  </a:schemeClr>
                </a:solidFill>
              </a:rPr>
              <a:t>Standard &amp; ACT-Authorized Accommodations (Online): March 26-29 &amp; April 1-5</a:t>
            </a:r>
            <a:endParaRPr lang="en-US" sz="3200" dirty="0">
              <a:solidFill>
                <a:schemeClr val="accent1">
                  <a:lumMod val="50000"/>
                </a:schemeClr>
              </a:solidFill>
            </a:endParaRPr>
          </a:p>
          <a:p>
            <a:pPr marL="0" indent="0" rtl="0">
              <a:buNone/>
            </a:pPr>
            <a:r>
              <a:rPr lang="en-US" sz="3200" b="1" dirty="0">
                <a:effectLst/>
              </a:rPr>
              <a:t>NSCAS ACT 2023-2024 Test Window 2 </a:t>
            </a:r>
            <a:r>
              <a:rPr lang="en-US" sz="3200" b="1" dirty="0">
                <a:solidFill>
                  <a:srgbClr val="C00000"/>
                </a:solidFill>
                <a:effectLst/>
              </a:rPr>
              <a:t>Initial and Makeup</a:t>
            </a:r>
            <a:endParaRPr lang="en-US" sz="3200" dirty="0">
              <a:solidFill>
                <a:srgbClr val="C00000"/>
              </a:solidFill>
              <a:effectLst/>
            </a:endParaRPr>
          </a:p>
          <a:p>
            <a:r>
              <a:rPr lang="en-US" sz="3200" b="1" dirty="0">
                <a:solidFill>
                  <a:schemeClr val="accent1">
                    <a:lumMod val="50000"/>
                  </a:schemeClr>
                </a:solidFill>
              </a:rPr>
              <a:t>Standard Administration (Paper): April 9, 2024</a:t>
            </a:r>
            <a:endParaRPr lang="en-US" sz="3200" dirty="0">
              <a:solidFill>
                <a:schemeClr val="accent1">
                  <a:lumMod val="50000"/>
                </a:schemeClr>
              </a:solidFill>
            </a:endParaRPr>
          </a:p>
          <a:p>
            <a:r>
              <a:rPr lang="en-US" sz="3200" b="1" dirty="0">
                <a:solidFill>
                  <a:schemeClr val="accent1">
                    <a:lumMod val="50000"/>
                  </a:schemeClr>
                </a:solidFill>
              </a:rPr>
              <a:t>Accommodations Administration (Paper): April 9-12 &amp; April 15-19</a:t>
            </a:r>
            <a:endParaRPr lang="en-US" sz="3200" dirty="0">
              <a:solidFill>
                <a:schemeClr val="accent1">
                  <a:lumMod val="50000"/>
                </a:schemeClr>
              </a:solidFill>
            </a:endParaRPr>
          </a:p>
          <a:p>
            <a:r>
              <a:rPr lang="en-US" sz="3200" b="1" dirty="0">
                <a:solidFill>
                  <a:schemeClr val="accent1">
                    <a:lumMod val="50000"/>
                  </a:schemeClr>
                </a:solidFill>
              </a:rPr>
              <a:t>Standard &amp; ACT-Authorized Accommodations (Online): April 9-12 &amp; April 15-19</a:t>
            </a:r>
            <a:endParaRPr lang="en-US" sz="3200" dirty="0">
              <a:solidFill>
                <a:schemeClr val="accent1">
                  <a:lumMod val="50000"/>
                </a:schemeClr>
              </a:solidFill>
            </a:endParaRPr>
          </a:p>
          <a:p>
            <a:pPr marL="0" indent="0" rtl="0">
              <a:buNone/>
            </a:pPr>
            <a:r>
              <a:rPr lang="en-US" sz="3200" b="1" dirty="0">
                <a:effectLst/>
              </a:rPr>
              <a:t>NSCAS ACT 2023-2024 Test Window 3 </a:t>
            </a:r>
            <a:r>
              <a:rPr lang="en-US" sz="3200" b="1" dirty="0">
                <a:solidFill>
                  <a:srgbClr val="C00000"/>
                </a:solidFill>
                <a:effectLst/>
              </a:rPr>
              <a:t>Make-up Only</a:t>
            </a:r>
            <a:endParaRPr lang="en-US" sz="3200" dirty="0">
              <a:solidFill>
                <a:srgbClr val="C00000"/>
              </a:solidFill>
              <a:effectLst/>
            </a:endParaRPr>
          </a:p>
          <a:p>
            <a:r>
              <a:rPr lang="en-US" sz="3200" b="1" dirty="0">
                <a:solidFill>
                  <a:schemeClr val="accent1">
                    <a:lumMod val="50000"/>
                  </a:schemeClr>
                </a:solidFill>
              </a:rPr>
              <a:t>Standard Administration (Paper): April 23, 2024</a:t>
            </a:r>
            <a:endParaRPr lang="en-US" sz="3200" dirty="0">
              <a:solidFill>
                <a:schemeClr val="accent1">
                  <a:lumMod val="50000"/>
                </a:schemeClr>
              </a:solidFill>
            </a:endParaRPr>
          </a:p>
          <a:p>
            <a:r>
              <a:rPr lang="en-US" sz="3200" b="1" dirty="0">
                <a:solidFill>
                  <a:schemeClr val="accent1">
                    <a:lumMod val="50000"/>
                  </a:schemeClr>
                </a:solidFill>
              </a:rPr>
              <a:t>Accommodations Administration (Paper): April 23-26 &amp; April 29-30, May 1-3</a:t>
            </a:r>
            <a:endParaRPr lang="en-US" sz="3200" dirty="0">
              <a:solidFill>
                <a:schemeClr val="accent1">
                  <a:lumMod val="50000"/>
                </a:schemeClr>
              </a:solidFill>
            </a:endParaRPr>
          </a:p>
          <a:p>
            <a:r>
              <a:rPr lang="en-US" sz="3200" b="1" dirty="0">
                <a:solidFill>
                  <a:schemeClr val="accent1">
                    <a:lumMod val="50000"/>
                  </a:schemeClr>
                </a:solidFill>
              </a:rPr>
              <a:t>Standard &amp; ACT-Authorized Accommodations (Online): April 23-26 &amp; April 29-30, May 1-3</a:t>
            </a:r>
            <a:endParaRPr lang="en-US" sz="3200" dirty="0">
              <a:solidFill>
                <a:schemeClr val="accent1">
                  <a:lumMod val="50000"/>
                </a:schemeClr>
              </a:solidFill>
            </a:endParaRPr>
          </a:p>
          <a:p>
            <a:endParaRPr lang="en-US" dirty="0"/>
          </a:p>
        </p:txBody>
      </p:sp>
    </p:spTree>
    <p:custDataLst>
      <p:tags r:id="rId1"/>
    </p:custDataLst>
    <p:extLst>
      <p:ext uri="{BB962C8B-B14F-4D97-AF65-F5344CB8AC3E}">
        <p14:creationId xmlns:p14="http://schemas.microsoft.com/office/powerpoint/2010/main" val="210004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F059-1406-413B-89FE-5F3B24A7C4C5}"/>
              </a:ext>
            </a:extLst>
          </p:cNvPr>
          <p:cNvSpPr>
            <a:spLocks noGrp="1"/>
          </p:cNvSpPr>
          <p:nvPr>
            <p:ph type="title"/>
          </p:nvPr>
        </p:nvSpPr>
        <p:spPr/>
        <p:txBody>
          <a:bodyPr/>
          <a:lstStyle/>
          <a:p>
            <a:r>
              <a:rPr lang="en-US" dirty="0"/>
              <a:t>NSCAS ACT- Lessons Learned</a:t>
            </a:r>
          </a:p>
        </p:txBody>
      </p:sp>
      <p:sp>
        <p:nvSpPr>
          <p:cNvPr id="3" name="Content Placeholder 2">
            <a:extLst>
              <a:ext uri="{FF2B5EF4-FFF2-40B4-BE49-F238E27FC236}">
                <a16:creationId xmlns:a16="http://schemas.microsoft.com/office/drawing/2014/main" id="{F6889794-08B0-49A1-9F53-0D23C2A7E35E}"/>
              </a:ext>
            </a:extLst>
          </p:cNvPr>
          <p:cNvSpPr>
            <a:spLocks noGrp="1"/>
          </p:cNvSpPr>
          <p:nvPr>
            <p:ph idx="1"/>
          </p:nvPr>
        </p:nvSpPr>
        <p:spPr>
          <a:xfrm>
            <a:off x="838200" y="1545021"/>
            <a:ext cx="10515600" cy="4631942"/>
          </a:xfrm>
        </p:spPr>
        <p:txBody>
          <a:bodyPr/>
          <a:lstStyle/>
          <a:p>
            <a:pPr marL="0" indent="0">
              <a:buNone/>
            </a:pPr>
            <a:r>
              <a:rPr lang="en-US" dirty="0"/>
              <a:t>Misadministrations 2023: 16 misadministrations were investigated, a rise of 100% over the 2022 numbers</a:t>
            </a:r>
          </a:p>
          <a:p>
            <a:r>
              <a:rPr lang="en-US" dirty="0"/>
              <a:t>Missing test times, timing overages and wrong test materials were the issues </a:t>
            </a:r>
          </a:p>
          <a:p>
            <a:r>
              <a:rPr lang="en-US" dirty="0"/>
              <a:t>Testing with unauthorized or unapproved accommodations </a:t>
            </a:r>
          </a:p>
          <a:p>
            <a:r>
              <a:rPr lang="en-US" dirty="0"/>
              <a:t>Irregularity reports also mentioned bells and announcements were reported as interruptions to testing</a:t>
            </a:r>
          </a:p>
          <a:p>
            <a:r>
              <a:rPr lang="en-US" dirty="0"/>
              <a:t>Online issues included firewalls not allowing access to the online platform, lack of internet access and sessions set up incorrectly</a:t>
            </a:r>
          </a:p>
        </p:txBody>
      </p:sp>
    </p:spTree>
    <p:custDataLst>
      <p:tags r:id="rId1"/>
    </p:custDataLst>
    <p:extLst>
      <p:ext uri="{BB962C8B-B14F-4D97-AF65-F5344CB8AC3E}">
        <p14:creationId xmlns:p14="http://schemas.microsoft.com/office/powerpoint/2010/main" val="5130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3D1F-E19B-4AA1-8C38-085F0326D4A4}"/>
              </a:ext>
            </a:extLst>
          </p:cNvPr>
          <p:cNvSpPr>
            <a:spLocks noGrp="1"/>
          </p:cNvSpPr>
          <p:nvPr>
            <p:ph type="title"/>
          </p:nvPr>
        </p:nvSpPr>
        <p:spPr/>
        <p:txBody>
          <a:bodyPr/>
          <a:lstStyle/>
          <a:p>
            <a:r>
              <a:rPr lang="en-US" dirty="0"/>
              <a:t>NSCAS ACT- Lessons Learned</a:t>
            </a:r>
          </a:p>
        </p:txBody>
      </p:sp>
      <p:sp>
        <p:nvSpPr>
          <p:cNvPr id="3" name="Content Placeholder 2">
            <a:extLst>
              <a:ext uri="{FF2B5EF4-FFF2-40B4-BE49-F238E27FC236}">
                <a16:creationId xmlns:a16="http://schemas.microsoft.com/office/drawing/2014/main" id="{A63684C5-9C18-4463-A060-2D9CCE13ECB5}"/>
              </a:ext>
            </a:extLst>
          </p:cNvPr>
          <p:cNvSpPr>
            <a:spLocks noGrp="1"/>
          </p:cNvSpPr>
          <p:nvPr>
            <p:ph idx="1"/>
          </p:nvPr>
        </p:nvSpPr>
        <p:spPr/>
        <p:txBody>
          <a:bodyPr/>
          <a:lstStyle/>
          <a:p>
            <a:pPr marL="0" indent="0">
              <a:buNone/>
            </a:pPr>
            <a:r>
              <a:rPr lang="en-US" dirty="0"/>
              <a:t>Prohibited Behaviors 2023: 65 prohibited behaviors ended in voided scores; this is slightly less than with previous years.</a:t>
            </a:r>
          </a:p>
          <a:p>
            <a:r>
              <a:rPr lang="en-US" dirty="0"/>
              <a:t>Working ahead or behind</a:t>
            </a:r>
          </a:p>
          <a:p>
            <a:r>
              <a:rPr lang="en-US" dirty="0"/>
              <a:t>Electronic Device going off during testing</a:t>
            </a:r>
          </a:p>
          <a:p>
            <a:r>
              <a:rPr lang="en-US" dirty="0"/>
              <a:t>Disruptive behavior</a:t>
            </a:r>
          </a:p>
          <a:p>
            <a:pPr marL="0" indent="0">
              <a:buNone/>
            </a:pPr>
            <a:br>
              <a:rPr lang="en-US" dirty="0"/>
            </a:br>
            <a:endParaRPr lang="en-US" dirty="0"/>
          </a:p>
        </p:txBody>
      </p:sp>
    </p:spTree>
    <p:custDataLst>
      <p:tags r:id="rId1"/>
    </p:custDataLst>
    <p:extLst>
      <p:ext uri="{BB962C8B-B14F-4D97-AF65-F5344CB8AC3E}">
        <p14:creationId xmlns:p14="http://schemas.microsoft.com/office/powerpoint/2010/main" val="188977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2BC54-F374-4AAF-1E27-B364A315237E}"/>
              </a:ext>
            </a:extLst>
          </p:cNvPr>
          <p:cNvSpPr>
            <a:spLocks noGrp="1"/>
          </p:cNvSpPr>
          <p:nvPr>
            <p:ph type="title"/>
          </p:nvPr>
        </p:nvSpPr>
        <p:spPr/>
        <p:txBody>
          <a:bodyPr/>
          <a:lstStyle/>
          <a:p>
            <a:r>
              <a:rPr lang="en-US" dirty="0"/>
              <a:t>Statewide Assessment Staff</a:t>
            </a:r>
          </a:p>
        </p:txBody>
      </p:sp>
      <p:sp>
        <p:nvSpPr>
          <p:cNvPr id="5" name="Content Placeholder 4">
            <a:extLst>
              <a:ext uri="{FF2B5EF4-FFF2-40B4-BE49-F238E27FC236}">
                <a16:creationId xmlns:a16="http://schemas.microsoft.com/office/drawing/2014/main" id="{F8784F0B-B317-B6F0-773F-8C198A3F5AF2}"/>
              </a:ext>
            </a:extLst>
          </p:cNvPr>
          <p:cNvSpPr>
            <a:spLocks noGrp="1"/>
          </p:cNvSpPr>
          <p:nvPr>
            <p:ph idx="1"/>
          </p:nvPr>
        </p:nvSpPr>
        <p:spPr/>
        <p:txBody>
          <a:bodyPr>
            <a:normAutofit/>
          </a:bodyPr>
          <a:lstStyle/>
          <a:p>
            <a:r>
              <a:rPr lang="en-US" dirty="0"/>
              <a:t>Director – Trudy K Clark, </a:t>
            </a:r>
            <a:r>
              <a:rPr lang="en-US"/>
              <a:t>Ed.D.</a:t>
            </a:r>
            <a:endParaRPr lang="en-US" dirty="0"/>
          </a:p>
          <a:p>
            <a:r>
              <a:rPr lang="en-US" dirty="0"/>
              <a:t>Assistant Director – Cassandra </a:t>
            </a:r>
            <a:r>
              <a:rPr lang="en-US" dirty="0" err="1"/>
              <a:t>Seiboldt</a:t>
            </a:r>
            <a:endParaRPr lang="en-US" dirty="0"/>
          </a:p>
          <a:p>
            <a:r>
              <a:rPr lang="en-US" dirty="0"/>
              <a:t>Assessment Program Coordinator - Margaret Sis </a:t>
            </a:r>
          </a:p>
          <a:p>
            <a:r>
              <a:rPr lang="en-US" dirty="0"/>
              <a:t>Special Education Assessment Liaison - Sharon Heater </a:t>
            </a:r>
          </a:p>
          <a:p>
            <a:r>
              <a:rPr lang="en-US" dirty="0"/>
              <a:t>ACT Coordinator, Onsite Liaison for the NDE – Iris  Owens</a:t>
            </a:r>
          </a:p>
          <a:p>
            <a:r>
              <a:rPr lang="en-US" dirty="0"/>
              <a:t>Competitive Grants for State Assessments Specialist - Rhonda True  </a:t>
            </a:r>
          </a:p>
          <a:p>
            <a:r>
              <a:rPr lang="en-US" dirty="0"/>
              <a:t>Senior Professional Learning Consultant - Aly Martinez Wilkinson </a:t>
            </a:r>
          </a:p>
          <a:p>
            <a:r>
              <a:rPr lang="en-US" dirty="0"/>
              <a:t>NAEP Coordinator – Polly Bowhay</a:t>
            </a:r>
          </a:p>
        </p:txBody>
      </p:sp>
    </p:spTree>
    <p:custDataLst>
      <p:tags r:id="rId1"/>
    </p:custDataLst>
    <p:extLst>
      <p:ext uri="{BB962C8B-B14F-4D97-AF65-F5344CB8AC3E}">
        <p14:creationId xmlns:p14="http://schemas.microsoft.com/office/powerpoint/2010/main" val="114295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0A02-BF23-41CA-9F11-31F8FE4A99A6}"/>
              </a:ext>
            </a:extLst>
          </p:cNvPr>
          <p:cNvSpPr>
            <a:spLocks noGrp="1"/>
          </p:cNvSpPr>
          <p:nvPr>
            <p:ph type="title"/>
          </p:nvPr>
        </p:nvSpPr>
        <p:spPr/>
        <p:txBody>
          <a:bodyPr>
            <a:normAutofit/>
          </a:bodyPr>
          <a:lstStyle/>
          <a:p>
            <a:r>
              <a:rPr lang="en-US" dirty="0"/>
              <a:t>NSCAS ACT</a:t>
            </a:r>
          </a:p>
        </p:txBody>
      </p:sp>
      <p:sp>
        <p:nvSpPr>
          <p:cNvPr id="3" name="Content Placeholder 2">
            <a:extLst>
              <a:ext uri="{FF2B5EF4-FFF2-40B4-BE49-F238E27FC236}">
                <a16:creationId xmlns:a16="http://schemas.microsoft.com/office/drawing/2014/main" id="{43F008DC-6318-4511-B523-C934C1FA97FF}"/>
              </a:ext>
            </a:extLst>
          </p:cNvPr>
          <p:cNvSpPr>
            <a:spLocks noGrp="1"/>
          </p:cNvSpPr>
          <p:nvPr>
            <p:ph idx="1"/>
          </p:nvPr>
        </p:nvSpPr>
        <p:spPr>
          <a:xfrm>
            <a:off x="838200" y="1481958"/>
            <a:ext cx="10515600" cy="4908331"/>
          </a:xfrm>
        </p:spPr>
        <p:txBody>
          <a:bodyPr>
            <a:normAutofit/>
          </a:bodyPr>
          <a:lstStyle/>
          <a:p>
            <a:pPr marL="0" indent="0">
              <a:buNone/>
            </a:pPr>
            <a:r>
              <a:rPr lang="en-US" b="1" dirty="0"/>
              <a:t>External Programs, Foreign Exchange and Alternate Students</a:t>
            </a:r>
          </a:p>
          <a:p>
            <a:r>
              <a:rPr lang="en-US" dirty="0"/>
              <a:t>If you have a 3</a:t>
            </a:r>
            <a:r>
              <a:rPr lang="en-US" baseline="30000" dirty="0"/>
              <a:t>rd</a:t>
            </a:r>
            <a:r>
              <a:rPr lang="en-US" dirty="0"/>
              <a:t> year cohort student who is enrolled in your district, and is not an alternate student, they are expected to test.</a:t>
            </a:r>
          </a:p>
          <a:p>
            <a:r>
              <a:rPr lang="en-US" dirty="0"/>
              <a:t>Work with the external program directly or contact Iris or Maggie for assistance. If the student has accommodations, the district/school is expected to request the accommodations for the ACT.</a:t>
            </a:r>
          </a:p>
          <a:p>
            <a:r>
              <a:rPr lang="en-US" dirty="0"/>
              <a:t>Foreign Exchange students that are part of the 3</a:t>
            </a:r>
            <a:r>
              <a:rPr lang="en-US" baseline="30000" dirty="0"/>
              <a:t>rd</a:t>
            </a:r>
            <a:r>
              <a:rPr lang="en-US" dirty="0"/>
              <a:t> year cohort are expected to test, as are EL students, including New Arrival students. </a:t>
            </a:r>
          </a:p>
          <a:p>
            <a:r>
              <a:rPr lang="en-US" dirty="0"/>
              <a:t>ACT does not have an Alternate test, either students will use the standard test or accommodations materials with ACT </a:t>
            </a:r>
            <a:r>
              <a:rPr lang="en-US"/>
              <a:t>approval.</a:t>
            </a:r>
            <a:endParaRPr lang="en-US" dirty="0"/>
          </a:p>
        </p:txBody>
      </p:sp>
    </p:spTree>
    <p:custDataLst>
      <p:tags r:id="rId1"/>
    </p:custDataLst>
    <p:extLst>
      <p:ext uri="{BB962C8B-B14F-4D97-AF65-F5344CB8AC3E}">
        <p14:creationId xmlns:p14="http://schemas.microsoft.com/office/powerpoint/2010/main" val="400336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3AE0-4165-9951-8DEB-D523D6650013}"/>
              </a:ext>
            </a:extLst>
          </p:cNvPr>
          <p:cNvSpPr>
            <a:spLocks noGrp="1"/>
          </p:cNvSpPr>
          <p:nvPr>
            <p:ph type="title"/>
          </p:nvPr>
        </p:nvSpPr>
        <p:spPr/>
        <p:txBody>
          <a:bodyPr/>
          <a:lstStyle/>
          <a:p>
            <a:r>
              <a:rPr lang="en-US" dirty="0"/>
              <a:t>District Choice PreACT</a:t>
            </a:r>
          </a:p>
        </p:txBody>
      </p:sp>
      <p:sp>
        <p:nvSpPr>
          <p:cNvPr id="3" name="Content Placeholder 2">
            <a:extLst>
              <a:ext uri="{FF2B5EF4-FFF2-40B4-BE49-F238E27FC236}">
                <a16:creationId xmlns:a16="http://schemas.microsoft.com/office/drawing/2014/main" id="{818A81A9-2724-3B53-C906-CEE25A306774}"/>
              </a:ext>
            </a:extLst>
          </p:cNvPr>
          <p:cNvSpPr>
            <a:spLocks noGrp="1"/>
          </p:cNvSpPr>
          <p:nvPr>
            <p:ph idx="1"/>
          </p:nvPr>
        </p:nvSpPr>
        <p:spPr/>
        <p:txBody>
          <a:bodyPr>
            <a:normAutofit/>
          </a:bodyPr>
          <a:lstStyle/>
          <a:p>
            <a:pPr marL="0" indent="0">
              <a:buNone/>
            </a:pPr>
            <a:r>
              <a:rPr lang="en-US" b="1" dirty="0"/>
              <a:t>Fall and Spring Ordering and Test Windows</a:t>
            </a:r>
          </a:p>
          <a:p>
            <a:pPr marL="0" indent="0">
              <a:buNone/>
            </a:pPr>
            <a:endParaRPr lang="en-US" b="1" dirty="0"/>
          </a:p>
          <a:p>
            <a:pPr marL="0" marR="0">
              <a:lnSpc>
                <a:spcPct val="107000"/>
              </a:lnSpc>
              <a:spcBef>
                <a:spcPts val="0"/>
              </a:spcBef>
              <a:spcAft>
                <a:spcPts val="800"/>
              </a:spcAft>
            </a:pPr>
            <a:r>
              <a:rPr lang="en-US" b="1" dirty="0">
                <a:solidFill>
                  <a:srgbClr val="A64C0E"/>
                </a:solidFill>
                <a:effectLst/>
                <a:latin typeface="Century Gothic Pro" panose="020B0502020202020204"/>
                <a:ea typeface="Calibri" panose="020F0502020204030204" pitchFamily="34" charset="0"/>
                <a:cs typeface="Times New Roman" panose="02020603050405020304" pitchFamily="18" charset="0"/>
              </a:rPr>
              <a:t>PreACT Fall</a:t>
            </a:r>
            <a:r>
              <a:rPr lang="en-US" b="1" dirty="0">
                <a:solidFill>
                  <a:srgbClr val="A64C0E"/>
                </a:solidFill>
                <a:latin typeface="Century Gothic Pro" panose="020B0502020202020204"/>
                <a:ea typeface="Calibri" panose="020F0502020204030204" pitchFamily="34" charset="0"/>
                <a:cs typeface="Times New Roman" panose="02020603050405020304" pitchFamily="18" charset="0"/>
              </a:rPr>
              <a:t>-</a:t>
            </a:r>
            <a:r>
              <a:rPr lang="en-US" dirty="0">
                <a:solidFill>
                  <a:srgbClr val="A64C0E"/>
                </a:solidFill>
                <a:effectLst/>
                <a:latin typeface="Century Gothic Pro" panose="020B0502020202020204"/>
                <a:ea typeface="Calibri" panose="020F0502020204030204" pitchFamily="34" charset="0"/>
                <a:cs typeface="Times New Roman" panose="02020603050405020304" pitchFamily="18" charset="0"/>
              </a:rPr>
              <a:t>  </a:t>
            </a:r>
            <a:r>
              <a:rPr lang="en-US" dirty="0">
                <a:effectLst/>
                <a:latin typeface="Century Gothic Pro" panose="020B0502020202020204"/>
                <a:ea typeface="Calibri" panose="020F0502020204030204" pitchFamily="34" charset="0"/>
                <a:cs typeface="Times New Roman" panose="02020603050405020304" pitchFamily="18" charset="0"/>
              </a:rPr>
              <a:t>You may order materials from August 21-November 1, 2023. The test window is October 2– November 22, 2023.</a:t>
            </a:r>
          </a:p>
          <a:p>
            <a:pPr marL="0" marR="0">
              <a:lnSpc>
                <a:spcPct val="107000"/>
              </a:lnSpc>
              <a:spcBef>
                <a:spcPts val="0"/>
              </a:spcBef>
              <a:spcAft>
                <a:spcPts val="800"/>
              </a:spcAft>
            </a:pPr>
            <a:r>
              <a:rPr lang="en-US" b="1" dirty="0">
                <a:solidFill>
                  <a:srgbClr val="23953E"/>
                </a:solidFill>
                <a:effectLst/>
                <a:latin typeface="Century Gothic Pro" panose="020B0502020202020204"/>
                <a:ea typeface="Calibri" panose="020F0502020204030204" pitchFamily="34" charset="0"/>
                <a:cs typeface="Times New Roman" panose="02020603050405020304" pitchFamily="18" charset="0"/>
              </a:rPr>
              <a:t>PreACT Spring- </a:t>
            </a:r>
            <a:r>
              <a:rPr lang="en-US" dirty="0">
                <a:effectLst/>
                <a:latin typeface="Century Gothic Pro" panose="020B0502020202020204"/>
                <a:ea typeface="Calibri" panose="020F0502020204030204" pitchFamily="34" charset="0"/>
                <a:cs typeface="Times New Roman" panose="02020603050405020304" pitchFamily="18" charset="0"/>
              </a:rPr>
              <a:t>You may order materials from January 22- March 22, 2024.  The test window is March 4 – April 12, 2024.</a:t>
            </a:r>
          </a:p>
          <a:p>
            <a:endParaRPr lang="en-US" dirty="0"/>
          </a:p>
        </p:txBody>
      </p:sp>
    </p:spTree>
    <p:custDataLst>
      <p:tags r:id="rId1"/>
    </p:custDataLst>
    <p:extLst>
      <p:ext uri="{BB962C8B-B14F-4D97-AF65-F5344CB8AC3E}">
        <p14:creationId xmlns:p14="http://schemas.microsoft.com/office/powerpoint/2010/main" val="101378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71D-19F7-4943-84BF-59560E18D936}"/>
              </a:ext>
            </a:extLst>
          </p:cNvPr>
          <p:cNvSpPr>
            <a:spLocks noGrp="1"/>
          </p:cNvSpPr>
          <p:nvPr>
            <p:ph type="title"/>
          </p:nvPr>
        </p:nvSpPr>
        <p:spPr/>
        <p:txBody>
          <a:bodyPr/>
          <a:lstStyle/>
          <a:p>
            <a:r>
              <a:rPr lang="en-US" dirty="0"/>
              <a:t>PreACT Ordering Update-ACT Central</a:t>
            </a:r>
          </a:p>
        </p:txBody>
      </p:sp>
      <p:sp>
        <p:nvSpPr>
          <p:cNvPr id="3" name="Content Placeholder 2">
            <a:extLst>
              <a:ext uri="{FF2B5EF4-FFF2-40B4-BE49-F238E27FC236}">
                <a16:creationId xmlns:a16="http://schemas.microsoft.com/office/drawing/2014/main" id="{6D5242CD-8E3B-47B7-B4CF-452A6EFEB400}"/>
              </a:ext>
            </a:extLst>
          </p:cNvPr>
          <p:cNvSpPr>
            <a:spLocks noGrp="1"/>
          </p:cNvSpPr>
          <p:nvPr>
            <p:ph idx="1"/>
          </p:nvPr>
        </p:nvSpPr>
        <p:spPr/>
        <p:txBody>
          <a:bodyPr/>
          <a:lstStyle/>
          <a:p>
            <a:r>
              <a:rPr lang="en-US" dirty="0"/>
              <a:t>ACT has created a new platform for ordering and access for systems called ACT Central</a:t>
            </a:r>
          </a:p>
          <a:p>
            <a:r>
              <a:rPr lang="en-US" dirty="0"/>
              <a:t>On July 31, 2023, ACT will have migrated all logins to the new system.</a:t>
            </a:r>
          </a:p>
          <a:p>
            <a:r>
              <a:rPr lang="en-US" dirty="0"/>
              <a:t>If you or your staff have a login for the CCRIS system for ACT orders such as PreACT or ACT fee waivers, this will be a new platform to login.</a:t>
            </a:r>
          </a:p>
          <a:p>
            <a:r>
              <a:rPr lang="en-US" dirty="0"/>
              <a:t>Emails will be sent to all users on July 31 with details on how to login.</a:t>
            </a:r>
          </a:p>
          <a:p>
            <a:endParaRPr lang="en-US" dirty="0"/>
          </a:p>
        </p:txBody>
      </p:sp>
    </p:spTree>
    <p:custDataLst>
      <p:tags r:id="rId1"/>
    </p:custDataLst>
    <p:extLst>
      <p:ext uri="{BB962C8B-B14F-4D97-AF65-F5344CB8AC3E}">
        <p14:creationId xmlns:p14="http://schemas.microsoft.com/office/powerpoint/2010/main" val="97814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241C-1AF8-4F03-BDC9-8D324F9D64AA}"/>
              </a:ext>
            </a:extLst>
          </p:cNvPr>
          <p:cNvSpPr>
            <a:spLocks noGrp="1"/>
          </p:cNvSpPr>
          <p:nvPr>
            <p:ph type="title"/>
          </p:nvPr>
        </p:nvSpPr>
        <p:spPr/>
        <p:txBody>
          <a:bodyPr/>
          <a:lstStyle/>
          <a:p>
            <a:r>
              <a:rPr lang="en-US" dirty="0"/>
              <a:t>District Choice- ACT Online Prep (AOP)</a:t>
            </a:r>
          </a:p>
        </p:txBody>
      </p:sp>
      <p:sp>
        <p:nvSpPr>
          <p:cNvPr id="3" name="Content Placeholder 2">
            <a:extLst>
              <a:ext uri="{FF2B5EF4-FFF2-40B4-BE49-F238E27FC236}">
                <a16:creationId xmlns:a16="http://schemas.microsoft.com/office/drawing/2014/main" id="{22E7338E-F1B1-47DB-8C63-3639D3C92580}"/>
              </a:ext>
            </a:extLst>
          </p:cNvPr>
          <p:cNvSpPr>
            <a:spLocks noGrp="1"/>
          </p:cNvSpPr>
          <p:nvPr>
            <p:ph idx="1"/>
          </p:nvPr>
        </p:nvSpPr>
        <p:spPr/>
        <p:txBody>
          <a:bodyPr/>
          <a:lstStyle/>
          <a:p>
            <a:r>
              <a:rPr lang="en-US" dirty="0"/>
              <a:t>ACT Online Prep offered to almost 3,000 students, only 740 participated</a:t>
            </a:r>
          </a:p>
          <a:p>
            <a:r>
              <a:rPr lang="en-US" dirty="0"/>
              <a:t>This year the opportunity to use AOP will be available on August 1, 2023.</a:t>
            </a:r>
          </a:p>
          <a:p>
            <a:r>
              <a:rPr lang="en-US" dirty="0"/>
              <a:t>New website with new videos and helps</a:t>
            </a:r>
          </a:p>
          <a:p>
            <a:r>
              <a:rPr lang="en-US" dirty="0"/>
              <a:t>Webinar on August 8 at 10 am CT, link for </a:t>
            </a:r>
            <a:r>
              <a:rPr lang="en-US" dirty="0">
                <a:hlinkClick r:id="rId3"/>
              </a:rPr>
              <a:t>registration</a:t>
            </a:r>
            <a:endParaRPr lang="en-US" dirty="0"/>
          </a:p>
        </p:txBody>
      </p:sp>
    </p:spTree>
    <p:custDataLst>
      <p:tags r:id="rId1"/>
    </p:custDataLst>
    <p:extLst>
      <p:ext uri="{BB962C8B-B14F-4D97-AF65-F5344CB8AC3E}">
        <p14:creationId xmlns:p14="http://schemas.microsoft.com/office/powerpoint/2010/main" val="71651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E53191-0DAA-F4BA-07F5-597B52207F0E}"/>
              </a:ext>
            </a:extLst>
          </p:cNvPr>
          <p:cNvSpPr>
            <a:spLocks noGrp="1"/>
          </p:cNvSpPr>
          <p:nvPr>
            <p:ph type="title"/>
          </p:nvPr>
        </p:nvSpPr>
        <p:spPr/>
        <p:txBody>
          <a:bodyPr/>
          <a:lstStyle/>
          <a:p>
            <a:r>
              <a:rPr lang="en-US" dirty="0"/>
              <a:t>NSCAS ACT RESOURCES</a:t>
            </a:r>
          </a:p>
        </p:txBody>
      </p:sp>
      <p:sp>
        <p:nvSpPr>
          <p:cNvPr id="5" name="Content Placeholder 4">
            <a:extLst>
              <a:ext uri="{FF2B5EF4-FFF2-40B4-BE49-F238E27FC236}">
                <a16:creationId xmlns:a16="http://schemas.microsoft.com/office/drawing/2014/main" id="{02DEF8F0-ADD0-8C07-4120-12FFCA2E124B}"/>
              </a:ext>
            </a:extLst>
          </p:cNvPr>
          <p:cNvSpPr>
            <a:spLocks noGrp="1"/>
          </p:cNvSpPr>
          <p:nvPr>
            <p:ph sz="half" idx="1"/>
          </p:nvPr>
        </p:nvSpPr>
        <p:spPr/>
        <p:txBody>
          <a:bodyPr/>
          <a:lstStyle/>
          <a:p>
            <a:r>
              <a:rPr lang="en-US" dirty="0">
                <a:hlinkClick r:id="rId3"/>
              </a:rPr>
              <a:t>ACT-Nebraska Website</a:t>
            </a:r>
            <a:endParaRPr lang="en-US" dirty="0"/>
          </a:p>
          <a:p>
            <a:endParaRPr lang="en-US" dirty="0"/>
          </a:p>
          <a:p>
            <a:r>
              <a:rPr lang="en-US" dirty="0">
                <a:hlinkClick r:id="rId4"/>
              </a:rPr>
              <a:t>NDE NSCAS ACT Page</a:t>
            </a:r>
            <a:endParaRPr lang="en-US" dirty="0"/>
          </a:p>
          <a:p>
            <a:endParaRPr lang="en-US" dirty="0"/>
          </a:p>
          <a:p>
            <a:r>
              <a:rPr lang="en-US" dirty="0">
                <a:hlinkClick r:id="rId5"/>
              </a:rPr>
              <a:t>PearsonAccess next</a:t>
            </a:r>
            <a:endParaRPr lang="en-US" dirty="0"/>
          </a:p>
          <a:p>
            <a:endParaRPr lang="en-US" dirty="0"/>
          </a:p>
          <a:p>
            <a:r>
              <a:rPr lang="en-US" dirty="0">
                <a:hlinkClick r:id="rId6"/>
              </a:rPr>
              <a:t>ACT Success (Online Reporting and Accommodations)</a:t>
            </a:r>
            <a:endParaRPr lang="en-US" dirty="0"/>
          </a:p>
        </p:txBody>
      </p:sp>
      <p:sp>
        <p:nvSpPr>
          <p:cNvPr id="6" name="Content Placeholder 5">
            <a:extLst>
              <a:ext uri="{FF2B5EF4-FFF2-40B4-BE49-F238E27FC236}">
                <a16:creationId xmlns:a16="http://schemas.microsoft.com/office/drawing/2014/main" id="{DF9AF9CF-CD1A-AE0A-A380-AA3AA6268A65}"/>
              </a:ext>
            </a:extLst>
          </p:cNvPr>
          <p:cNvSpPr>
            <a:spLocks noGrp="1"/>
          </p:cNvSpPr>
          <p:nvPr>
            <p:ph sz="half" idx="2"/>
          </p:nvPr>
        </p:nvSpPr>
        <p:spPr/>
        <p:txBody>
          <a:bodyPr/>
          <a:lstStyle/>
          <a:p>
            <a:r>
              <a:rPr lang="en-US" dirty="0"/>
              <a:t>Iris Owens- </a:t>
            </a:r>
            <a:r>
              <a:rPr lang="en-US" dirty="0">
                <a:hlinkClick r:id="rId7"/>
              </a:rPr>
              <a:t>iris.a.owens@act.org</a:t>
            </a:r>
            <a:r>
              <a:rPr lang="en-US" dirty="0"/>
              <a:t> 531-207-9019</a:t>
            </a:r>
          </a:p>
          <a:p>
            <a:pPr marL="0" indent="0">
              <a:buNone/>
            </a:pPr>
            <a:endParaRPr lang="en-US" dirty="0"/>
          </a:p>
          <a:p>
            <a:r>
              <a:rPr lang="en-US" dirty="0"/>
              <a:t>ACT Customer Service 800-553-6244 </a:t>
            </a:r>
            <a:r>
              <a:rPr lang="en-US"/>
              <a:t>x 2800</a:t>
            </a:r>
          </a:p>
          <a:p>
            <a:pPr marL="0" indent="0">
              <a:buNone/>
            </a:pPr>
            <a:endParaRPr lang="en-US" dirty="0"/>
          </a:p>
          <a:p>
            <a:r>
              <a:rPr lang="en-US" dirty="0"/>
              <a:t>ACT Accommodations 800-553-6244 x 1788 </a:t>
            </a:r>
            <a:r>
              <a:rPr lang="en-US" dirty="0">
                <a:hlinkClick r:id="rId8"/>
              </a:rPr>
              <a:t>ACTStateAccoms@act.org</a:t>
            </a:r>
            <a:endParaRPr lang="en-US" dirty="0"/>
          </a:p>
          <a:p>
            <a:endParaRPr lang="en-US" dirty="0"/>
          </a:p>
        </p:txBody>
      </p:sp>
    </p:spTree>
    <p:custDataLst>
      <p:tags r:id="rId1"/>
    </p:custDataLst>
    <p:extLst>
      <p:ext uri="{BB962C8B-B14F-4D97-AF65-F5344CB8AC3E}">
        <p14:creationId xmlns:p14="http://schemas.microsoft.com/office/powerpoint/2010/main" val="30223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C805-4548-F846-717B-B642449CB915}"/>
              </a:ext>
            </a:extLst>
          </p:cNvPr>
          <p:cNvSpPr>
            <a:spLocks noGrp="1"/>
          </p:cNvSpPr>
          <p:nvPr>
            <p:ph type="title"/>
          </p:nvPr>
        </p:nvSpPr>
        <p:spPr/>
        <p:txBody>
          <a:bodyPr/>
          <a:lstStyle/>
          <a:p>
            <a:r>
              <a:rPr lang="en-US" dirty="0"/>
              <a:t>and beyond…NAEP</a:t>
            </a:r>
          </a:p>
        </p:txBody>
      </p:sp>
      <p:pic>
        <p:nvPicPr>
          <p:cNvPr id="5" name="Picture 4">
            <a:extLst>
              <a:ext uri="{FF2B5EF4-FFF2-40B4-BE49-F238E27FC236}">
                <a16:creationId xmlns:a16="http://schemas.microsoft.com/office/drawing/2014/main" id="{19C2E01B-5559-E794-F9B4-888323E09BEA}"/>
              </a:ext>
            </a:extLst>
          </p:cNvPr>
          <p:cNvPicPr>
            <a:picLocks noChangeAspect="1"/>
          </p:cNvPicPr>
          <p:nvPr/>
        </p:nvPicPr>
        <p:blipFill>
          <a:blip r:embed="rId3"/>
          <a:stretch>
            <a:fillRect/>
          </a:stretch>
        </p:blipFill>
        <p:spPr>
          <a:xfrm>
            <a:off x="4025757" y="1502318"/>
            <a:ext cx="4140485" cy="4975538"/>
          </a:xfrm>
          <a:prstGeom prst="rect">
            <a:avLst/>
          </a:prstGeom>
        </p:spPr>
      </p:pic>
    </p:spTree>
    <p:custDataLst>
      <p:tags r:id="rId1"/>
    </p:custDataLst>
    <p:extLst>
      <p:ext uri="{BB962C8B-B14F-4D97-AF65-F5344CB8AC3E}">
        <p14:creationId xmlns:p14="http://schemas.microsoft.com/office/powerpoint/2010/main" val="3808816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2BC54-F374-4AAF-1E27-B364A315237E}"/>
              </a:ext>
            </a:extLst>
          </p:cNvPr>
          <p:cNvSpPr>
            <a:spLocks noGrp="1"/>
          </p:cNvSpPr>
          <p:nvPr>
            <p:ph type="title"/>
          </p:nvPr>
        </p:nvSpPr>
        <p:spPr/>
        <p:txBody>
          <a:bodyPr>
            <a:normAutofit fontScale="90000"/>
          </a:bodyPr>
          <a:lstStyle/>
          <a:p>
            <a:r>
              <a:rPr lang="en-US" dirty="0"/>
              <a:t>NAEP </a:t>
            </a:r>
            <a:r>
              <a:rPr lang="en-US" sz="4000" dirty="0"/>
              <a:t>(National Assessment of Educational Progress)</a:t>
            </a:r>
          </a:p>
        </p:txBody>
      </p:sp>
      <p:sp>
        <p:nvSpPr>
          <p:cNvPr id="5" name="Content Placeholder 4">
            <a:extLst>
              <a:ext uri="{FF2B5EF4-FFF2-40B4-BE49-F238E27FC236}">
                <a16:creationId xmlns:a16="http://schemas.microsoft.com/office/drawing/2014/main" id="{F8784F0B-B317-B6F0-773F-8C198A3F5AF2}"/>
              </a:ext>
            </a:extLst>
          </p:cNvPr>
          <p:cNvSpPr>
            <a:spLocks noGrp="1"/>
          </p:cNvSpPr>
          <p:nvPr>
            <p:ph idx="1"/>
          </p:nvPr>
        </p:nvSpPr>
        <p:spPr/>
        <p:txBody>
          <a:bodyPr>
            <a:normAutofit/>
          </a:bodyPr>
          <a:lstStyle/>
          <a:p>
            <a:pPr marL="0" indent="0">
              <a:buNone/>
            </a:pPr>
            <a:r>
              <a:rPr lang="en-US" dirty="0"/>
              <a:t>				</a:t>
            </a:r>
            <a:r>
              <a:rPr lang="en-US" sz="4400" dirty="0"/>
              <a:t>     NAEP 2024</a:t>
            </a:r>
          </a:p>
          <a:p>
            <a:r>
              <a:rPr lang="en-US" dirty="0"/>
              <a:t>Schools are randomly selected for participation by NAEP statisticians</a:t>
            </a:r>
          </a:p>
          <a:p>
            <a:endParaRPr lang="en-US" dirty="0"/>
          </a:p>
          <a:p>
            <a:r>
              <a:rPr lang="en-US" dirty="0"/>
              <a:t> NAEP participation is required by the U. S. Department of Education</a:t>
            </a:r>
          </a:p>
          <a:p>
            <a:endParaRPr lang="en-US" dirty="0"/>
          </a:p>
          <a:p>
            <a:r>
              <a:rPr lang="en-US" dirty="0"/>
              <a:t>Grades 4, 8 and 12 will be assessed in mathematics and reading </a:t>
            </a:r>
          </a:p>
          <a:p>
            <a:endParaRPr lang="en-US" dirty="0"/>
          </a:p>
          <a:p>
            <a:r>
              <a:rPr lang="en-US" dirty="0"/>
              <a:t>Grade 8 grade will be assessed in science</a:t>
            </a:r>
          </a:p>
        </p:txBody>
      </p:sp>
    </p:spTree>
    <p:custDataLst>
      <p:tags r:id="rId1"/>
    </p:custDataLst>
    <p:extLst>
      <p:ext uri="{BB962C8B-B14F-4D97-AF65-F5344CB8AC3E}">
        <p14:creationId xmlns:p14="http://schemas.microsoft.com/office/powerpoint/2010/main" val="1545529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518B-6E9A-D503-30C7-468397DF637D}"/>
              </a:ext>
            </a:extLst>
          </p:cNvPr>
          <p:cNvSpPr>
            <a:spLocks noGrp="1"/>
          </p:cNvSpPr>
          <p:nvPr>
            <p:ph type="title"/>
          </p:nvPr>
        </p:nvSpPr>
        <p:spPr>
          <a:xfrm>
            <a:off x="1500026" y="193675"/>
            <a:ext cx="11024171" cy="963613"/>
          </a:xfrm>
        </p:spPr>
        <p:txBody>
          <a:bodyPr>
            <a:normAutofit/>
          </a:bodyPr>
          <a:lstStyle/>
          <a:p>
            <a:r>
              <a:rPr lang="en-US" sz="3800" dirty="0"/>
              <a:t>NAEP (National Assessment of Educational Progress)</a:t>
            </a:r>
          </a:p>
        </p:txBody>
      </p:sp>
      <p:sp>
        <p:nvSpPr>
          <p:cNvPr id="3" name="Content Placeholder 2">
            <a:extLst>
              <a:ext uri="{FF2B5EF4-FFF2-40B4-BE49-F238E27FC236}">
                <a16:creationId xmlns:a16="http://schemas.microsoft.com/office/drawing/2014/main" id="{E929A802-7B61-108A-EF11-55F02CD06C63}"/>
              </a:ext>
            </a:extLst>
          </p:cNvPr>
          <p:cNvSpPr>
            <a:spLocks noGrp="1"/>
          </p:cNvSpPr>
          <p:nvPr>
            <p:ph idx="1"/>
          </p:nvPr>
        </p:nvSpPr>
        <p:spPr>
          <a:xfrm>
            <a:off x="838200" y="1825624"/>
            <a:ext cx="10515600" cy="4561179"/>
          </a:xfrm>
        </p:spPr>
        <p:txBody>
          <a:bodyPr>
            <a:normAutofit/>
          </a:bodyPr>
          <a:lstStyle/>
          <a:p>
            <a:endParaRPr lang="en-US" dirty="0"/>
          </a:p>
          <a:p>
            <a:r>
              <a:rPr lang="en-US" dirty="0"/>
              <a:t> Assessment Window-January 29 through March 8</a:t>
            </a:r>
          </a:p>
          <a:p>
            <a:endParaRPr lang="en-US" dirty="0"/>
          </a:p>
          <a:p>
            <a:r>
              <a:rPr lang="en-US" dirty="0"/>
              <a:t>Districts/schools will be notified via email in August if they have been selected </a:t>
            </a:r>
          </a:p>
          <a:p>
            <a:endParaRPr lang="en-US" dirty="0"/>
          </a:p>
          <a:p>
            <a:r>
              <a:rPr lang="en-US" dirty="0"/>
              <a:t>100 districts and 200 Nebraska schools will be selected to participate</a:t>
            </a:r>
          </a:p>
          <a:p>
            <a:pPr marL="0" indent="0">
              <a:buNone/>
            </a:pPr>
            <a:endParaRPr lang="en-US" dirty="0"/>
          </a:p>
          <a:p>
            <a:r>
              <a:rPr lang="en-US" dirty="0"/>
              <a:t>Every school will continue to designate a building testing coordinator</a:t>
            </a:r>
          </a:p>
          <a:p>
            <a:pPr marL="0" indent="0">
              <a:buNone/>
            </a:pPr>
            <a:endParaRPr lang="en-US" dirty="0"/>
          </a:p>
        </p:txBody>
      </p:sp>
    </p:spTree>
    <p:custDataLst>
      <p:tags r:id="rId1"/>
    </p:custDataLst>
    <p:extLst>
      <p:ext uri="{BB962C8B-B14F-4D97-AF65-F5344CB8AC3E}">
        <p14:creationId xmlns:p14="http://schemas.microsoft.com/office/powerpoint/2010/main" val="216279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1E4BF5-C301-6A4A-FD8E-F07202870EF8}"/>
              </a:ext>
            </a:extLst>
          </p:cNvPr>
          <p:cNvSpPr>
            <a:spLocks noGrp="1"/>
          </p:cNvSpPr>
          <p:nvPr>
            <p:ph type="title"/>
          </p:nvPr>
        </p:nvSpPr>
        <p:spPr>
          <a:xfrm>
            <a:off x="1510301" y="193675"/>
            <a:ext cx="10681699" cy="963613"/>
          </a:xfrm>
        </p:spPr>
        <p:txBody>
          <a:bodyPr>
            <a:noAutofit/>
          </a:bodyPr>
          <a:lstStyle/>
          <a:p>
            <a:r>
              <a:rPr lang="en-US" sz="3800" dirty="0"/>
              <a:t>NAEP (National Assessment of Educational Progress)</a:t>
            </a:r>
          </a:p>
        </p:txBody>
      </p:sp>
      <p:sp>
        <p:nvSpPr>
          <p:cNvPr id="5" name="Content Placeholder 4">
            <a:extLst>
              <a:ext uri="{FF2B5EF4-FFF2-40B4-BE49-F238E27FC236}">
                <a16:creationId xmlns:a16="http://schemas.microsoft.com/office/drawing/2014/main" id="{A0700F3D-5268-FC6D-5149-F72DDF49FCEF}"/>
              </a:ext>
            </a:extLst>
          </p:cNvPr>
          <p:cNvSpPr>
            <a:spLocks noGrp="1"/>
          </p:cNvSpPr>
          <p:nvPr>
            <p:ph idx="1"/>
          </p:nvPr>
        </p:nvSpPr>
        <p:spPr>
          <a:xfrm>
            <a:off x="838200" y="1825624"/>
            <a:ext cx="10515600" cy="4677918"/>
          </a:xfrm>
        </p:spPr>
        <p:txBody>
          <a:bodyPr>
            <a:normAutofit/>
          </a:bodyPr>
          <a:lstStyle/>
          <a:p>
            <a:r>
              <a:rPr lang="en-US" sz="3200" dirty="0">
                <a:solidFill>
                  <a:srgbClr val="FF0000"/>
                </a:solidFill>
              </a:rPr>
              <a:t>*New this year</a:t>
            </a:r>
            <a:r>
              <a:rPr lang="en-US" sz="3200" dirty="0"/>
              <a:t>-every school will designate a technology coordinator</a:t>
            </a:r>
          </a:p>
          <a:p>
            <a:pPr marL="0" indent="0">
              <a:buNone/>
            </a:pPr>
            <a:endParaRPr lang="en-US" sz="3200" dirty="0"/>
          </a:p>
          <a:p>
            <a:r>
              <a:rPr lang="en-US" sz="3200" dirty="0"/>
              <a:t>NAEP assessment team will continue to bring equipment and coordinate testing in each building</a:t>
            </a:r>
          </a:p>
          <a:p>
            <a:pPr marL="0" indent="0">
              <a:buNone/>
            </a:pPr>
            <a:endParaRPr lang="en-US" dirty="0"/>
          </a:p>
          <a:p>
            <a:pPr marL="0" indent="0">
              <a:buNone/>
            </a:pPr>
            <a:r>
              <a:rPr lang="en-US" dirty="0"/>
              <a:t>Please contact NAEP Coordinator-Polly Bowhay with any questions.</a:t>
            </a:r>
          </a:p>
          <a:p>
            <a:pPr marL="0" indent="0">
              <a:buNone/>
            </a:pPr>
            <a:r>
              <a:rPr lang="en-US" sz="2400" dirty="0"/>
              <a:t>531-207-4252</a:t>
            </a:r>
          </a:p>
          <a:p>
            <a:pPr marL="0" indent="0">
              <a:buNone/>
            </a:pPr>
            <a:r>
              <a:rPr lang="en-US" sz="2400" dirty="0">
                <a:hlinkClick r:id="rId3"/>
              </a:rPr>
              <a:t>polly.bowhay@nebraska.gov</a:t>
            </a:r>
            <a:r>
              <a:rPr lang="en-US" sz="2400" dirty="0"/>
              <a:t> </a:t>
            </a:r>
          </a:p>
        </p:txBody>
      </p:sp>
    </p:spTree>
    <p:custDataLst>
      <p:tags r:id="rId1"/>
    </p:custDataLst>
    <p:extLst>
      <p:ext uri="{BB962C8B-B14F-4D97-AF65-F5344CB8AC3E}">
        <p14:creationId xmlns:p14="http://schemas.microsoft.com/office/powerpoint/2010/main" val="3678097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B147-A756-F12C-3BF9-027467F60F63}"/>
              </a:ext>
            </a:extLst>
          </p:cNvPr>
          <p:cNvSpPr>
            <a:spLocks noGrp="1"/>
          </p:cNvSpPr>
          <p:nvPr>
            <p:ph type="title"/>
          </p:nvPr>
        </p:nvSpPr>
        <p:spPr>
          <a:xfrm>
            <a:off x="1366463" y="193675"/>
            <a:ext cx="11137186" cy="963613"/>
          </a:xfrm>
        </p:spPr>
        <p:txBody>
          <a:bodyPr>
            <a:noAutofit/>
          </a:bodyPr>
          <a:lstStyle/>
          <a:p>
            <a:r>
              <a:rPr lang="en-US" sz="3600" dirty="0"/>
              <a:t>and beyond…Formative Assessment Supports Network</a:t>
            </a:r>
          </a:p>
        </p:txBody>
      </p:sp>
      <p:pic>
        <p:nvPicPr>
          <p:cNvPr id="4" name="Picture 3" descr="Chart, diagram, schematic">
            <a:extLst>
              <a:ext uri="{FF2B5EF4-FFF2-40B4-BE49-F238E27FC236}">
                <a16:creationId xmlns:a16="http://schemas.microsoft.com/office/drawing/2014/main" id="{E86B87D1-5584-EF81-FF09-5851BCD7BE99}"/>
              </a:ext>
            </a:extLst>
          </p:cNvPr>
          <p:cNvPicPr>
            <a:picLocks noChangeAspect="1"/>
          </p:cNvPicPr>
          <p:nvPr/>
        </p:nvPicPr>
        <p:blipFill>
          <a:blip r:embed="rId3"/>
          <a:stretch>
            <a:fillRect/>
          </a:stretch>
        </p:blipFill>
        <p:spPr>
          <a:xfrm>
            <a:off x="3515046" y="1398142"/>
            <a:ext cx="5161908" cy="5161908"/>
          </a:xfrm>
          <a:prstGeom prst="rect">
            <a:avLst/>
          </a:prstGeom>
        </p:spPr>
      </p:pic>
    </p:spTree>
    <p:custDataLst>
      <p:tags r:id="rId1"/>
    </p:custDataLst>
    <p:extLst>
      <p:ext uri="{BB962C8B-B14F-4D97-AF65-F5344CB8AC3E}">
        <p14:creationId xmlns:p14="http://schemas.microsoft.com/office/powerpoint/2010/main" val="5285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60B2-F5DE-AC78-B202-EEA36D46AF5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935BDEC-6C7A-A03C-5DD5-901540DB394E}"/>
              </a:ext>
            </a:extLst>
          </p:cNvPr>
          <p:cNvSpPr>
            <a:spLocks noGrp="1"/>
          </p:cNvSpPr>
          <p:nvPr>
            <p:ph idx="1"/>
          </p:nvPr>
        </p:nvSpPr>
        <p:spPr/>
        <p:txBody>
          <a:bodyPr>
            <a:normAutofit lnSpcReduction="10000"/>
          </a:bodyPr>
          <a:lstStyle/>
          <a:p>
            <a:pPr marL="0" indent="0">
              <a:buNone/>
            </a:pPr>
            <a:r>
              <a:rPr lang="en-US" sz="3200" dirty="0"/>
              <a:t>Thank you to all the educators that participated in</a:t>
            </a:r>
          </a:p>
          <a:p>
            <a:pPr lvl="1"/>
            <a:r>
              <a:rPr lang="en-US" sz="2800" dirty="0"/>
              <a:t>Item writing</a:t>
            </a:r>
          </a:p>
          <a:p>
            <a:pPr lvl="1"/>
            <a:r>
              <a:rPr lang="en-US" sz="2800" dirty="0"/>
              <a:t>Alignment studies</a:t>
            </a:r>
          </a:p>
          <a:p>
            <a:pPr lvl="1"/>
            <a:r>
              <a:rPr lang="en-US" sz="2800" dirty="0"/>
              <a:t>English Language Arts Achievement Level Descriptor reviews</a:t>
            </a:r>
          </a:p>
          <a:p>
            <a:pPr lvl="1"/>
            <a:r>
              <a:rPr lang="en-US" sz="2800" dirty="0"/>
              <a:t>English Language Arts instructional supports reviews</a:t>
            </a:r>
          </a:p>
          <a:p>
            <a:pPr lvl="1"/>
            <a:r>
              <a:rPr lang="en-US" sz="2800" dirty="0"/>
              <a:t>Math extended indicator review</a:t>
            </a:r>
          </a:p>
          <a:p>
            <a:pPr lvl="1"/>
            <a:r>
              <a:rPr lang="en-US" sz="2800" dirty="0"/>
              <a:t>Standard setting and policy reviews </a:t>
            </a:r>
          </a:p>
          <a:p>
            <a:pPr marL="0" indent="0">
              <a:buNone/>
            </a:pPr>
            <a:r>
              <a:rPr lang="en-US" sz="3200" dirty="0"/>
              <a:t>that took place this spring and summer!!! You have amazing educators in your buildings! We appreciate them giving us their valuable time! </a:t>
            </a:r>
          </a:p>
        </p:txBody>
      </p:sp>
    </p:spTree>
    <p:custDataLst>
      <p:tags r:id="rId1"/>
    </p:custDataLst>
    <p:extLst>
      <p:ext uri="{BB962C8B-B14F-4D97-AF65-F5344CB8AC3E}">
        <p14:creationId xmlns:p14="http://schemas.microsoft.com/office/powerpoint/2010/main" val="3369340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CFAE-0E19-8DC0-B7FF-550D22931898}"/>
              </a:ext>
            </a:extLst>
          </p:cNvPr>
          <p:cNvSpPr>
            <a:spLocks noGrp="1"/>
          </p:cNvSpPr>
          <p:nvPr>
            <p:ph type="title"/>
          </p:nvPr>
        </p:nvSpPr>
        <p:spPr/>
        <p:txBody>
          <a:bodyPr/>
          <a:lstStyle/>
          <a:p>
            <a:r>
              <a:rPr lang="en-US" sz="4400" dirty="0"/>
              <a:t>Formative Assessment Supports Network</a:t>
            </a:r>
            <a:endParaRPr lang="en-US" dirty="0"/>
          </a:p>
        </p:txBody>
      </p:sp>
      <p:sp>
        <p:nvSpPr>
          <p:cNvPr id="3" name="Content Placeholder 2">
            <a:extLst>
              <a:ext uri="{FF2B5EF4-FFF2-40B4-BE49-F238E27FC236}">
                <a16:creationId xmlns:a16="http://schemas.microsoft.com/office/drawing/2014/main" id="{B75A057A-963A-FD69-2952-0F7FEF1E597E}"/>
              </a:ext>
            </a:extLst>
          </p:cNvPr>
          <p:cNvSpPr>
            <a:spLocks noGrp="1"/>
          </p:cNvSpPr>
          <p:nvPr>
            <p:ph idx="1"/>
          </p:nvPr>
        </p:nvSpPr>
        <p:spPr/>
        <p:txBody>
          <a:bodyPr>
            <a:normAutofit/>
          </a:bodyPr>
          <a:lstStyle/>
          <a:p>
            <a:r>
              <a:rPr lang="en-US" sz="4400" dirty="0"/>
              <a:t>Formative Assessment Supports Network </a:t>
            </a:r>
          </a:p>
          <a:p>
            <a:pPr lvl="1"/>
            <a:r>
              <a:rPr lang="en-US" sz="4000" b="0" i="0" dirty="0">
                <a:solidFill>
                  <a:srgbClr val="333333"/>
                </a:solidFill>
                <a:effectLst/>
                <a:latin typeface="Source Sans Pro" panose="020B0503030403020204" pitchFamily="34" charset="0"/>
              </a:rPr>
              <a:t>A system of supports for Nebraska educators designed to advance assessment literacy and focus on the implementation of formative assessment practices to strengthen effective instruction and propel student learning statewide.</a:t>
            </a:r>
          </a:p>
        </p:txBody>
      </p:sp>
    </p:spTree>
    <p:custDataLst>
      <p:tags r:id="rId1"/>
    </p:custDataLst>
    <p:extLst>
      <p:ext uri="{BB962C8B-B14F-4D97-AF65-F5344CB8AC3E}">
        <p14:creationId xmlns:p14="http://schemas.microsoft.com/office/powerpoint/2010/main" val="595984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01305-E31F-4B2C-A6CF-064F04D82BF9}"/>
              </a:ext>
            </a:extLst>
          </p:cNvPr>
          <p:cNvSpPr>
            <a:spLocks noGrp="1"/>
          </p:cNvSpPr>
          <p:nvPr>
            <p:ph type="title"/>
          </p:nvPr>
        </p:nvSpPr>
        <p:spPr/>
        <p:txBody>
          <a:bodyPr/>
          <a:lstStyle/>
          <a:p>
            <a:r>
              <a:rPr lang="en-US"/>
              <a:t>What are the supports?</a:t>
            </a:r>
          </a:p>
        </p:txBody>
      </p:sp>
      <p:sp>
        <p:nvSpPr>
          <p:cNvPr id="4" name="Text Placeholder 3">
            <a:extLst>
              <a:ext uri="{FF2B5EF4-FFF2-40B4-BE49-F238E27FC236}">
                <a16:creationId xmlns:a16="http://schemas.microsoft.com/office/drawing/2014/main" id="{6DC32120-CBDB-4BC6-9A4F-21E1D286F12B}"/>
              </a:ext>
            </a:extLst>
          </p:cNvPr>
          <p:cNvSpPr>
            <a:spLocks noGrp="1"/>
          </p:cNvSpPr>
          <p:nvPr>
            <p:ph idx="1"/>
          </p:nvPr>
        </p:nvSpPr>
        <p:spPr/>
        <p:txBody>
          <a:bodyPr/>
          <a:lstStyle/>
          <a:p>
            <a:r>
              <a:rPr lang="en-US"/>
              <a:t>Professional learning for all program participants</a:t>
            </a:r>
          </a:p>
          <a:p>
            <a:r>
              <a:rPr lang="en-US"/>
              <a:t>Coaching for teachers </a:t>
            </a:r>
          </a:p>
          <a:p>
            <a:r>
              <a:rPr lang="en-US"/>
              <a:t>Professional learning communities </a:t>
            </a:r>
          </a:p>
          <a:p>
            <a:r>
              <a:rPr lang="en-US"/>
              <a:t>Coaches’ network </a:t>
            </a:r>
          </a:p>
          <a:p>
            <a:r>
              <a:rPr lang="en-US"/>
              <a:t>Customized professional learning for coaches </a:t>
            </a:r>
          </a:p>
          <a:p>
            <a:r>
              <a:rPr lang="en-US"/>
              <a:t>Professional Learning consultant support for coaches </a:t>
            </a:r>
          </a:p>
          <a:p>
            <a:r>
              <a:rPr lang="en-US"/>
              <a:t>Asynchronous learning resources</a:t>
            </a:r>
          </a:p>
        </p:txBody>
      </p:sp>
    </p:spTree>
    <p:custDataLst>
      <p:tags r:id="rId1"/>
    </p:custDataLst>
    <p:extLst>
      <p:ext uri="{BB962C8B-B14F-4D97-AF65-F5344CB8AC3E}">
        <p14:creationId xmlns:p14="http://schemas.microsoft.com/office/powerpoint/2010/main" val="2096432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11A8-455E-4BED-AF18-D6E802775C4C}"/>
              </a:ext>
            </a:extLst>
          </p:cNvPr>
          <p:cNvSpPr>
            <a:spLocks noGrp="1"/>
          </p:cNvSpPr>
          <p:nvPr>
            <p:ph type="title"/>
          </p:nvPr>
        </p:nvSpPr>
        <p:spPr/>
        <p:txBody>
          <a:bodyPr/>
          <a:lstStyle/>
          <a:p>
            <a:r>
              <a:rPr lang="en-US"/>
              <a:t>Empowering learning</a:t>
            </a:r>
          </a:p>
        </p:txBody>
      </p:sp>
      <p:sp>
        <p:nvSpPr>
          <p:cNvPr id="3" name="Text Placeholder 2">
            <a:extLst>
              <a:ext uri="{FF2B5EF4-FFF2-40B4-BE49-F238E27FC236}">
                <a16:creationId xmlns:a16="http://schemas.microsoft.com/office/drawing/2014/main" id="{221FBDE5-DB8E-465B-98CA-210AED3AFC1E}"/>
              </a:ext>
            </a:extLst>
          </p:cNvPr>
          <p:cNvSpPr>
            <a:spLocks noGrp="1"/>
          </p:cNvSpPr>
          <p:nvPr>
            <p:ph idx="1"/>
          </p:nvPr>
        </p:nvSpPr>
        <p:spPr>
          <a:xfrm>
            <a:off x="838200" y="1825625"/>
            <a:ext cx="5257799" cy="4035244"/>
          </a:xfrm>
        </p:spPr>
        <p:txBody>
          <a:bodyPr>
            <a:normAutofit/>
          </a:bodyPr>
          <a:lstStyle/>
          <a:p>
            <a:pPr marL="0" indent="0">
              <a:buNone/>
            </a:pPr>
            <a:r>
              <a:rPr lang="en-US">
                <a:latin typeface="Century Gothic" panose="020B0502020202020204" pitchFamily="34" charset="0"/>
              </a:rPr>
              <a:t>“The success of formative assessment as an enabler of learning depends on the knowledge and skills of teachers to implement this approach in collaboration with their students . . . .”</a:t>
            </a:r>
          </a:p>
          <a:p>
            <a:pPr marL="0" indent="0">
              <a:buNone/>
            </a:pPr>
            <a:r>
              <a:rPr lang="en-US">
                <a:latin typeface="Century Gothic" panose="020B0502020202020204" pitchFamily="34" charset="0"/>
              </a:rPr>
              <a:t>—Margaret Heritage</a:t>
            </a:r>
            <a:endParaRPr lang="en-US" baseline="30000">
              <a:latin typeface="Century Gothic" panose="020B0502020202020204" pitchFamily="34" charset="0"/>
            </a:endParaRPr>
          </a:p>
          <a:p>
            <a:endParaRPr lang="en-US"/>
          </a:p>
        </p:txBody>
      </p:sp>
      <p:sp>
        <p:nvSpPr>
          <p:cNvPr id="4" name="TextBox 3">
            <a:extLst>
              <a:ext uri="{FF2B5EF4-FFF2-40B4-BE49-F238E27FC236}">
                <a16:creationId xmlns:a16="http://schemas.microsoft.com/office/drawing/2014/main" id="{0FE41792-780C-4158-8E95-6453DA42BF35}"/>
              </a:ext>
            </a:extLst>
          </p:cNvPr>
          <p:cNvSpPr txBox="1"/>
          <p:nvPr/>
        </p:nvSpPr>
        <p:spPr>
          <a:xfrm>
            <a:off x="2786061" y="6036270"/>
            <a:ext cx="6611327" cy="523220"/>
          </a:xfrm>
          <a:prstGeom prst="rect">
            <a:avLst/>
          </a:prstGeom>
          <a:noFill/>
        </p:spPr>
        <p:txBody>
          <a:bodyPr wrap="square" rtlCol="0">
            <a:spAutoFit/>
          </a:bodyPr>
          <a:lstStyle/>
          <a:p>
            <a:r>
              <a:rPr lang="en-US" sz="1400">
                <a:effectLst/>
                <a:latin typeface="Century Gothic" panose="020B0502020202020204" pitchFamily="34" charset="0"/>
                <a:ea typeface="Calibri" panose="020F0502020204030204" pitchFamily="34" charset="0"/>
                <a:cs typeface="Arial" panose="020B0604020202020204" pitchFamily="34" charset="0"/>
              </a:rPr>
              <a:t>Source: Margaret Heritage, “Formative Assessment: An Enabler of Learning,” </a:t>
            </a:r>
            <a:r>
              <a:rPr lang="en-US" sz="1400" i="1">
                <a:effectLst/>
                <a:latin typeface="Century Gothic" panose="020B0502020202020204" pitchFamily="34" charset="0"/>
                <a:ea typeface="Calibri" panose="020F0502020204030204" pitchFamily="34" charset="0"/>
                <a:cs typeface="Arial" panose="020B0604020202020204" pitchFamily="34" charset="0"/>
              </a:rPr>
              <a:t>Better: Evidence-Based Education </a:t>
            </a:r>
            <a:r>
              <a:rPr lang="en-US" sz="1400">
                <a:effectLst/>
                <a:latin typeface="Century Gothic" panose="020B0502020202020204" pitchFamily="34" charset="0"/>
                <a:ea typeface="Calibri" panose="020F0502020204030204" pitchFamily="34" charset="0"/>
                <a:cs typeface="Arial" panose="020B0604020202020204" pitchFamily="34" charset="0"/>
              </a:rPr>
              <a:t>(Spring 2011): 19.</a:t>
            </a:r>
            <a:endParaRPr lang="en-US" sz="1400">
              <a:latin typeface="Century Gothic" panose="020B0502020202020204" pitchFamily="34" charset="0"/>
            </a:endParaRPr>
          </a:p>
        </p:txBody>
      </p:sp>
      <p:pic>
        <p:nvPicPr>
          <p:cNvPr id="9" name="Picture 8">
            <a:extLst>
              <a:ext uri="{FF2B5EF4-FFF2-40B4-BE49-F238E27FC236}">
                <a16:creationId xmlns:a16="http://schemas.microsoft.com/office/drawing/2014/main" id="{93BB0836-C87B-4200-90A1-2F642B1E83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6787" y="1332689"/>
            <a:ext cx="4346608" cy="4351867"/>
          </a:xfrm>
          <a:prstGeom prst="rect">
            <a:avLst/>
          </a:prstGeom>
        </p:spPr>
      </p:pic>
    </p:spTree>
    <p:custDataLst>
      <p:tags r:id="rId1"/>
    </p:custDataLst>
    <p:extLst>
      <p:ext uri="{BB962C8B-B14F-4D97-AF65-F5344CB8AC3E}">
        <p14:creationId xmlns:p14="http://schemas.microsoft.com/office/powerpoint/2010/main" val="400894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2BC54-F374-4AAF-1E27-B364A315237E}"/>
              </a:ext>
            </a:extLst>
          </p:cNvPr>
          <p:cNvSpPr>
            <a:spLocks noGrp="1"/>
          </p:cNvSpPr>
          <p:nvPr>
            <p:ph type="title"/>
          </p:nvPr>
        </p:nvSpPr>
        <p:spPr/>
        <p:txBody>
          <a:bodyPr>
            <a:normAutofit fontScale="90000"/>
          </a:bodyPr>
          <a:lstStyle/>
          <a:p>
            <a:r>
              <a:rPr lang="en-US" dirty="0"/>
              <a:t>Science Classroom Formative Task Repository </a:t>
            </a:r>
          </a:p>
        </p:txBody>
      </p:sp>
      <p:sp>
        <p:nvSpPr>
          <p:cNvPr id="5" name="Content Placeholder 4">
            <a:extLst>
              <a:ext uri="{FF2B5EF4-FFF2-40B4-BE49-F238E27FC236}">
                <a16:creationId xmlns:a16="http://schemas.microsoft.com/office/drawing/2014/main" id="{F8784F0B-B317-B6F0-773F-8C198A3F5AF2}"/>
              </a:ext>
            </a:extLst>
          </p:cNvPr>
          <p:cNvSpPr>
            <a:spLocks noGrp="1"/>
          </p:cNvSpPr>
          <p:nvPr>
            <p:ph idx="1"/>
          </p:nvPr>
        </p:nvSpPr>
        <p:spPr>
          <a:xfrm>
            <a:off x="838200" y="1570892"/>
            <a:ext cx="10515600" cy="4962770"/>
          </a:xfrm>
        </p:spPr>
        <p:txBody>
          <a:bodyPr>
            <a:normAutofit fontScale="77500" lnSpcReduction="20000"/>
          </a:bodyPr>
          <a:lstStyle/>
          <a:p>
            <a:pPr marL="0" indent="0">
              <a:buNone/>
            </a:pPr>
            <a:r>
              <a:rPr lang="en-US" dirty="0">
                <a:hlinkClick r:id="rId3"/>
              </a:rPr>
              <a:t>Link</a:t>
            </a:r>
            <a:r>
              <a:rPr lang="en-US" dirty="0"/>
              <a:t>     Password- </a:t>
            </a:r>
            <a:r>
              <a:rPr lang="en-US" dirty="0" err="1"/>
              <a:t>ScienceFA</a:t>
            </a:r>
            <a:r>
              <a:rPr lang="en-US" dirty="0"/>
              <a:t> </a:t>
            </a:r>
          </a:p>
          <a:p>
            <a:pPr marL="0" indent="0">
              <a:buNone/>
            </a:pPr>
            <a:endParaRPr lang="en-US" dirty="0"/>
          </a:p>
          <a:p>
            <a:pPr marL="514350" indent="-514350">
              <a:buFont typeface="+mj-lt"/>
              <a:buAutoNum type="arabicPeriod"/>
            </a:pPr>
            <a:r>
              <a:rPr lang="en-US" dirty="0"/>
              <a:t>K-12 science tasks aligned to the standards at the indicator level and written by Nebraska educators.</a:t>
            </a:r>
          </a:p>
          <a:p>
            <a:pPr lvl="1"/>
            <a:r>
              <a:rPr lang="en-US" dirty="0"/>
              <a:t>Includes:</a:t>
            </a:r>
          </a:p>
          <a:p>
            <a:pPr lvl="2"/>
            <a:r>
              <a:rPr lang="en-US" dirty="0"/>
              <a:t>administration &amp; scoring guidance for teachers</a:t>
            </a:r>
          </a:p>
          <a:p>
            <a:pPr lvl="2"/>
            <a:r>
              <a:rPr lang="en-US" dirty="0"/>
              <a:t>design tools</a:t>
            </a:r>
          </a:p>
          <a:p>
            <a:pPr lvl="2"/>
            <a:r>
              <a:rPr lang="en-US" dirty="0"/>
              <a:t>learning modules</a:t>
            </a:r>
          </a:p>
          <a:p>
            <a:pPr lvl="2"/>
            <a:r>
              <a:rPr lang="en-US" dirty="0"/>
              <a:t>blank templates</a:t>
            </a:r>
          </a:p>
          <a:p>
            <a:pPr marL="514350" indent="-514350">
              <a:buFont typeface="+mj-lt"/>
              <a:buAutoNum type="arabicPeriod"/>
            </a:pPr>
            <a:r>
              <a:rPr lang="en-US" dirty="0"/>
              <a:t>5</a:t>
            </a:r>
            <a:r>
              <a:rPr lang="en-US" baseline="30000" dirty="0"/>
              <a:t>th</a:t>
            </a:r>
            <a:r>
              <a:rPr lang="en-US" dirty="0"/>
              <a:t> &amp; 8</a:t>
            </a:r>
            <a:r>
              <a:rPr lang="en-US" baseline="30000" dirty="0"/>
              <a:t>th</a:t>
            </a:r>
            <a:r>
              <a:rPr lang="en-US" dirty="0"/>
              <a:t> grade end of unit tasks (EOUs) aligned to bundled NE standards/indicators and developed by SIPS grant work.</a:t>
            </a:r>
          </a:p>
          <a:p>
            <a:pPr lvl="1"/>
            <a:r>
              <a:rPr lang="en-US" dirty="0"/>
              <a:t>Includes:</a:t>
            </a:r>
          </a:p>
          <a:p>
            <a:pPr lvl="2"/>
            <a:r>
              <a:rPr lang="en-US" dirty="0"/>
              <a:t>4 EOUs per grade level (Interim)</a:t>
            </a:r>
          </a:p>
          <a:p>
            <a:pPr lvl="2"/>
            <a:r>
              <a:rPr lang="en-US" dirty="0"/>
              <a:t>Crosswalk of the EOU bundles to NE standards  </a:t>
            </a:r>
          </a:p>
          <a:p>
            <a:pPr lvl="2"/>
            <a:r>
              <a:rPr lang="en-US" dirty="0"/>
              <a:t>Scoring guidance for teachers</a:t>
            </a:r>
          </a:p>
          <a:p>
            <a:pPr lvl="2"/>
            <a:r>
              <a:rPr lang="en-US" dirty="0"/>
              <a:t>Instructional Framework for each unit</a:t>
            </a:r>
          </a:p>
          <a:p>
            <a:pPr lvl="3"/>
            <a:endParaRPr lang="en-US" dirty="0"/>
          </a:p>
          <a:p>
            <a:pPr marL="457200" lvl="1" indent="0">
              <a:buNone/>
            </a:pPr>
            <a:r>
              <a:rPr lang="en-US" dirty="0">
                <a:solidFill>
                  <a:srgbClr val="FF0000"/>
                </a:solidFill>
              </a:rPr>
              <a:t>Developed with the same processes as NSCAS Science summative</a:t>
            </a:r>
          </a:p>
          <a:p>
            <a:endParaRPr lang="en-US" dirty="0"/>
          </a:p>
        </p:txBody>
      </p:sp>
    </p:spTree>
    <p:custDataLst>
      <p:tags r:id="rId1"/>
    </p:custDataLst>
    <p:extLst>
      <p:ext uri="{BB962C8B-B14F-4D97-AF65-F5344CB8AC3E}">
        <p14:creationId xmlns:p14="http://schemas.microsoft.com/office/powerpoint/2010/main" val="2372298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1AE36F-8C33-973B-03BA-41B9AF6739F4}"/>
              </a:ext>
            </a:extLst>
          </p:cNvPr>
          <p:cNvSpPr>
            <a:spLocks noGrp="1"/>
          </p:cNvSpPr>
          <p:nvPr>
            <p:ph type="title"/>
          </p:nvPr>
        </p:nvSpPr>
        <p:spPr/>
        <p:txBody>
          <a:bodyPr/>
          <a:lstStyle/>
          <a:p>
            <a:r>
              <a:rPr lang="en-US" dirty="0"/>
              <a:t>Thank you! </a:t>
            </a:r>
          </a:p>
        </p:txBody>
      </p:sp>
      <p:sp>
        <p:nvSpPr>
          <p:cNvPr id="5" name="Text Placeholder 4">
            <a:extLst>
              <a:ext uri="{FF2B5EF4-FFF2-40B4-BE49-F238E27FC236}">
                <a16:creationId xmlns:a16="http://schemas.microsoft.com/office/drawing/2014/main" id="{19976629-9EF8-9854-F376-10F422DFC5D3}"/>
              </a:ext>
            </a:extLst>
          </p:cNvPr>
          <p:cNvSpPr>
            <a:spLocks noGrp="1"/>
          </p:cNvSpPr>
          <p:nvPr>
            <p:ph type="body" idx="1"/>
          </p:nvPr>
        </p:nvSpPr>
        <p:spPr/>
        <p:txBody>
          <a:bodyPr>
            <a:normAutofit/>
          </a:bodyPr>
          <a:lstStyle/>
          <a:p>
            <a:r>
              <a:rPr lang="en-US" sz="8000" dirty="0"/>
              <a:t>Questions?</a:t>
            </a:r>
          </a:p>
        </p:txBody>
      </p:sp>
    </p:spTree>
    <p:custDataLst>
      <p:tags r:id="rId1"/>
    </p:custDataLst>
    <p:extLst>
      <p:ext uri="{BB962C8B-B14F-4D97-AF65-F5344CB8AC3E}">
        <p14:creationId xmlns:p14="http://schemas.microsoft.com/office/powerpoint/2010/main" val="58550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518B-6E9A-D503-30C7-468397DF637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929A802-7B61-108A-EF11-55F02CD06C63}"/>
              </a:ext>
            </a:extLst>
          </p:cNvPr>
          <p:cNvSpPr>
            <a:spLocks noGrp="1"/>
          </p:cNvSpPr>
          <p:nvPr>
            <p:ph idx="1"/>
          </p:nvPr>
        </p:nvSpPr>
        <p:spPr/>
        <p:txBody>
          <a:bodyPr>
            <a:normAutofit fontScale="85000" lnSpcReduction="20000"/>
          </a:bodyPr>
          <a:lstStyle/>
          <a:p>
            <a:pPr marL="0" indent="0">
              <a:buNone/>
            </a:pPr>
            <a:r>
              <a:rPr lang="en-US" dirty="0"/>
              <a:t>NSCAS 2023 – 2024 </a:t>
            </a:r>
          </a:p>
          <a:p>
            <a:r>
              <a:rPr lang="en-US" dirty="0"/>
              <a:t>What to expect</a:t>
            </a:r>
          </a:p>
          <a:p>
            <a:r>
              <a:rPr lang="en-US" dirty="0"/>
              <a:t>Reminders</a:t>
            </a:r>
          </a:p>
          <a:p>
            <a:r>
              <a:rPr lang="en-US" dirty="0"/>
              <a:t>Test Dates</a:t>
            </a:r>
          </a:p>
          <a:p>
            <a:r>
              <a:rPr lang="en-US"/>
              <a:t>Assessment Roadshow</a:t>
            </a:r>
            <a:endParaRPr lang="en-US" dirty="0"/>
          </a:p>
          <a:p>
            <a:pPr marL="0" indent="0">
              <a:buNone/>
            </a:pPr>
            <a:endParaRPr lang="en-US" dirty="0"/>
          </a:p>
          <a:p>
            <a:pPr marL="0" indent="0">
              <a:buNone/>
            </a:pPr>
            <a:r>
              <a:rPr lang="en-US" dirty="0"/>
              <a:t>And beyond</a:t>
            </a:r>
          </a:p>
          <a:p>
            <a:r>
              <a:rPr lang="en-US" dirty="0"/>
              <a:t>ACT</a:t>
            </a:r>
          </a:p>
          <a:p>
            <a:r>
              <a:rPr lang="en-US" dirty="0"/>
              <a:t>NAEP</a:t>
            </a:r>
          </a:p>
          <a:p>
            <a:r>
              <a:rPr lang="en-US" dirty="0"/>
              <a:t>Science</a:t>
            </a:r>
          </a:p>
          <a:p>
            <a:r>
              <a:rPr lang="en-US" dirty="0"/>
              <a:t>Formative Assessment Supports Network (FASN)</a:t>
            </a:r>
          </a:p>
          <a:p>
            <a:pPr marL="0" indent="0">
              <a:buNone/>
            </a:pPr>
            <a:endParaRPr lang="en-US" dirty="0"/>
          </a:p>
        </p:txBody>
      </p:sp>
    </p:spTree>
    <p:custDataLst>
      <p:tags r:id="rId1"/>
    </p:custDataLst>
    <p:extLst>
      <p:ext uri="{BB962C8B-B14F-4D97-AF65-F5344CB8AC3E}">
        <p14:creationId xmlns:p14="http://schemas.microsoft.com/office/powerpoint/2010/main" val="389743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1E4BF5-C301-6A4A-FD8E-F07202870EF8}"/>
              </a:ext>
            </a:extLst>
          </p:cNvPr>
          <p:cNvSpPr>
            <a:spLocks noGrp="1"/>
          </p:cNvSpPr>
          <p:nvPr>
            <p:ph type="title"/>
          </p:nvPr>
        </p:nvSpPr>
        <p:spPr/>
        <p:txBody>
          <a:bodyPr/>
          <a:lstStyle/>
          <a:p>
            <a:r>
              <a:rPr lang="en-US" dirty="0"/>
              <a:t>What to expect 2023-2024</a:t>
            </a:r>
          </a:p>
        </p:txBody>
      </p:sp>
      <p:sp>
        <p:nvSpPr>
          <p:cNvPr id="5" name="Content Placeholder 4">
            <a:extLst>
              <a:ext uri="{FF2B5EF4-FFF2-40B4-BE49-F238E27FC236}">
                <a16:creationId xmlns:a16="http://schemas.microsoft.com/office/drawing/2014/main" id="{A0700F3D-5268-FC6D-5149-F72DDF49FCEF}"/>
              </a:ext>
            </a:extLst>
          </p:cNvPr>
          <p:cNvSpPr>
            <a:spLocks noGrp="1"/>
          </p:cNvSpPr>
          <p:nvPr>
            <p:ph idx="1"/>
          </p:nvPr>
        </p:nvSpPr>
        <p:spPr>
          <a:xfrm>
            <a:off x="421240" y="1825625"/>
            <a:ext cx="10932560" cy="4760110"/>
          </a:xfrm>
        </p:spPr>
        <p:txBody>
          <a:bodyPr>
            <a:normAutofit lnSpcReduction="10000"/>
          </a:bodyPr>
          <a:lstStyle/>
          <a:p>
            <a:r>
              <a:rPr lang="en-US" dirty="0"/>
              <a:t>NSCAS Growth optional fall &amp; winter, required in spring</a:t>
            </a:r>
          </a:p>
          <a:p>
            <a:r>
              <a:rPr lang="en-US" dirty="0"/>
              <a:t>MAP Growth K-10 optional fall, winter, spring</a:t>
            </a:r>
          </a:p>
          <a:p>
            <a:r>
              <a:rPr lang="en-US" dirty="0"/>
              <a:t>Test design – 2 grades above, no floor </a:t>
            </a:r>
          </a:p>
          <a:p>
            <a:pPr lvl="1"/>
            <a:r>
              <a:rPr lang="en-US" dirty="0"/>
              <a:t>Depending on the student, he/she may not access the full blueprint in F/W</a:t>
            </a:r>
          </a:p>
          <a:p>
            <a:pPr lvl="1"/>
            <a:r>
              <a:rPr lang="en-US" dirty="0"/>
              <a:t>Only in spring will student be guaranteed to meet the blueprint – accountability score comes from spring </a:t>
            </a:r>
          </a:p>
          <a:p>
            <a:pPr lvl="2"/>
            <a:r>
              <a:rPr lang="en-US" dirty="0"/>
              <a:t>First 27 items on-grade level items form the basis of the proficiency/accountability score</a:t>
            </a:r>
          </a:p>
          <a:p>
            <a:pPr lvl="2"/>
            <a:r>
              <a:rPr lang="en-US" dirty="0"/>
              <a:t>All 40-45 items form the basis of the RIT score (with the exception of those items measuring writing standards)</a:t>
            </a:r>
          </a:p>
          <a:p>
            <a:r>
              <a:rPr lang="en-US" dirty="0"/>
              <a:t>NSCAS Growth RIT will report to the hundredth place, like MAP Growth RIT, &amp; will populate MAP Growth Reporting Suite as it did in spring 2023 if it has the smallest SEM</a:t>
            </a:r>
          </a:p>
        </p:txBody>
      </p:sp>
    </p:spTree>
    <p:custDataLst>
      <p:tags r:id="rId1"/>
    </p:custDataLst>
    <p:extLst>
      <p:ext uri="{BB962C8B-B14F-4D97-AF65-F5344CB8AC3E}">
        <p14:creationId xmlns:p14="http://schemas.microsoft.com/office/powerpoint/2010/main" val="407010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AABB-0A48-DA64-A6AD-4E70B77EB590}"/>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D3DECD06-29F7-3D67-1CAC-2201483100B4}"/>
              </a:ext>
            </a:extLst>
          </p:cNvPr>
          <p:cNvSpPr>
            <a:spLocks noGrp="1"/>
          </p:cNvSpPr>
          <p:nvPr>
            <p:ph idx="1"/>
          </p:nvPr>
        </p:nvSpPr>
        <p:spPr/>
        <p:txBody>
          <a:bodyPr>
            <a:normAutofit fontScale="85000" lnSpcReduction="20000"/>
          </a:bodyPr>
          <a:lstStyle/>
          <a:p>
            <a:pPr marL="0" indent="0">
              <a:spcBef>
                <a:spcPts val="0"/>
              </a:spcBef>
              <a:buNone/>
            </a:pPr>
            <a:r>
              <a:rPr lang="en-US" sz="3800" dirty="0"/>
              <a:t>“Because you enter the data, you control its accuracy!”</a:t>
            </a:r>
          </a:p>
          <a:p>
            <a:pPr marL="0" indent="0">
              <a:spcBef>
                <a:spcPts val="0"/>
              </a:spcBef>
              <a:buNone/>
            </a:pPr>
            <a:endParaRPr lang="en-US" sz="3800" dirty="0"/>
          </a:p>
          <a:p>
            <a:pPr>
              <a:spcBef>
                <a:spcPts val="0"/>
              </a:spcBef>
            </a:pPr>
            <a:r>
              <a:rPr lang="en-US" sz="2900" dirty="0"/>
              <a:t>ADVISER data is generated by the district through scheduled bridges between your SIS and ADVISER</a:t>
            </a:r>
          </a:p>
          <a:p>
            <a:pPr>
              <a:spcBef>
                <a:spcPts val="0"/>
              </a:spcBef>
            </a:pPr>
            <a:r>
              <a:rPr lang="en-US" sz="2900" dirty="0"/>
              <a:t>Run regular comparisons of your students’ names and DOB between your SIS and ADVISER Person ID</a:t>
            </a:r>
          </a:p>
          <a:p>
            <a:pPr lvl="1">
              <a:spcBef>
                <a:spcPts val="0"/>
              </a:spcBef>
            </a:pPr>
            <a:r>
              <a:rPr lang="en-US" sz="2900" dirty="0"/>
              <a:t>Name and DOB corrections must be made within ADVISER Person ID</a:t>
            </a:r>
          </a:p>
          <a:p>
            <a:pPr lvl="1">
              <a:spcBef>
                <a:spcPts val="0"/>
              </a:spcBef>
            </a:pPr>
            <a:r>
              <a:rPr lang="en-US" sz="2900" dirty="0"/>
              <a:t>If you use Preferred names in your SIS, then populate this information in ADVISER Person ID as well.</a:t>
            </a:r>
          </a:p>
          <a:p>
            <a:pPr lvl="1">
              <a:spcBef>
                <a:spcPts val="0"/>
              </a:spcBef>
            </a:pPr>
            <a:r>
              <a:rPr lang="en-US" sz="2900" dirty="0"/>
              <a:t>When NDE pulls NSCAS rosters the Preferred names are pulled first, if blank then we pull legal names</a:t>
            </a:r>
          </a:p>
          <a:p>
            <a:pPr>
              <a:spcBef>
                <a:spcPts val="0"/>
              </a:spcBef>
            </a:pPr>
            <a:r>
              <a:rPr lang="en-US" sz="2900" dirty="0"/>
              <a:t>Ensure all SPED data has been bridged accurately to ADVISER Validation</a:t>
            </a:r>
          </a:p>
          <a:p>
            <a:pPr lvl="1">
              <a:spcBef>
                <a:spcPts val="0"/>
              </a:spcBef>
            </a:pPr>
            <a:r>
              <a:rPr lang="en-US" sz="2900" dirty="0"/>
              <a:t>Disability and the Assessment Student data element are the most common errors on SPED records</a:t>
            </a:r>
          </a:p>
          <a:p>
            <a:pPr marL="457200" marR="0" lvl="1" indent="0">
              <a:spcBef>
                <a:spcPts val="0"/>
              </a:spcBef>
              <a:spcAft>
                <a:spcPts val="0"/>
              </a:spcAft>
              <a:buNone/>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5479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8677-C26B-7EA8-D157-8186EE5EDF2A}"/>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5EFB0F4A-5960-3282-C300-0892C45720B3}"/>
              </a:ext>
            </a:extLst>
          </p:cNvPr>
          <p:cNvSpPr>
            <a:spLocks noGrp="1"/>
          </p:cNvSpPr>
          <p:nvPr>
            <p:ph idx="1"/>
          </p:nvPr>
        </p:nvSpPr>
        <p:spPr/>
        <p:txBody>
          <a:bodyPr>
            <a:normAutofit fontScale="92500" lnSpcReduction="20000"/>
          </a:bodyPr>
          <a:lstStyle/>
          <a:p>
            <a:pPr>
              <a:spcBef>
                <a:spcPts val="0"/>
              </a:spcBef>
            </a:pPr>
            <a:r>
              <a:rPr lang="en-US" sz="2900" dirty="0"/>
              <a:t>Ensure student enrollment and demographics are bridged accurately to ADVISER Validation</a:t>
            </a:r>
          </a:p>
          <a:p>
            <a:pPr lvl="1">
              <a:spcBef>
                <a:spcPts val="0"/>
              </a:spcBef>
            </a:pPr>
            <a:r>
              <a:rPr lang="en-US" sz="2900" dirty="0"/>
              <a:t>Resident districts are still responsible for reporting any students attending an external program (Rule 18 program, ESU program, or approved contracted service)</a:t>
            </a:r>
          </a:p>
          <a:p>
            <a:pPr lvl="2">
              <a:spcBef>
                <a:spcPts val="0"/>
              </a:spcBef>
            </a:pPr>
            <a:r>
              <a:rPr lang="en-US" sz="2500" dirty="0"/>
              <a:t>Resident districts are still responsible for NSCAS testing these students attending an external program</a:t>
            </a:r>
          </a:p>
          <a:p>
            <a:pPr lvl="2">
              <a:spcBef>
                <a:spcPts val="0"/>
              </a:spcBef>
            </a:pPr>
            <a:r>
              <a:rPr lang="en-US" sz="2500" dirty="0"/>
              <a:t>This includes students that a ward of the court or state</a:t>
            </a:r>
          </a:p>
          <a:p>
            <a:pPr lvl="1">
              <a:spcBef>
                <a:spcPts val="0"/>
              </a:spcBef>
            </a:pPr>
            <a:r>
              <a:rPr lang="en-US" sz="2900" dirty="0"/>
              <a:t>Foreign exchange students in the high school 3rd-year cohort are expected to participate in the NSCAS ACT (accommodations are available)</a:t>
            </a:r>
          </a:p>
          <a:p>
            <a:pPr lvl="1">
              <a:spcBef>
                <a:spcPts val="0"/>
              </a:spcBef>
            </a:pPr>
            <a:r>
              <a:rPr lang="en-US" sz="2900" dirty="0"/>
              <a:t>New EL students are expected to participate in the appropriate NSCAS test, including Recent Arrivals (accommodations are available)</a:t>
            </a:r>
          </a:p>
          <a:p>
            <a:pPr>
              <a:spcBef>
                <a:spcPts val="0"/>
              </a:spcBef>
            </a:pPr>
            <a:r>
              <a:rPr lang="en-US" sz="2900" dirty="0"/>
              <a:t>ADVISER does have Error Reports that should be checked regularly</a:t>
            </a:r>
          </a:p>
          <a:p>
            <a:pPr marL="0" indent="0">
              <a:buNone/>
            </a:pPr>
            <a:endParaRPr lang="en-US" dirty="0"/>
          </a:p>
        </p:txBody>
      </p:sp>
    </p:spTree>
    <p:custDataLst>
      <p:tags r:id="rId1"/>
    </p:custDataLst>
    <p:extLst>
      <p:ext uri="{BB962C8B-B14F-4D97-AF65-F5344CB8AC3E}">
        <p14:creationId xmlns:p14="http://schemas.microsoft.com/office/powerpoint/2010/main" val="160635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3A58-7891-BCE8-71CC-7FD646D597E5}"/>
              </a:ext>
            </a:extLst>
          </p:cNvPr>
          <p:cNvSpPr>
            <a:spLocks noGrp="1"/>
          </p:cNvSpPr>
          <p:nvPr>
            <p:ph type="title"/>
          </p:nvPr>
        </p:nvSpPr>
        <p:spPr>
          <a:xfrm>
            <a:off x="1701478" y="193675"/>
            <a:ext cx="10490522" cy="963613"/>
          </a:xfrm>
        </p:spPr>
        <p:txBody>
          <a:bodyPr/>
          <a:lstStyle/>
          <a:p>
            <a:r>
              <a:rPr lang="en-US" dirty="0">
                <a:hlinkClick r:id="rId3">
                  <a:extLst>
                    <a:ext uri="{A12FA001-AC4F-418D-AE19-62706E023703}">
                      <ahyp:hlinkClr xmlns:ahyp="http://schemas.microsoft.com/office/drawing/2018/hyperlinkcolor" val="tx"/>
                    </a:ext>
                  </a:extLst>
                </a:hlinkClick>
              </a:rPr>
              <a:t>Keep in Mind</a:t>
            </a:r>
            <a:r>
              <a:rPr lang="en-US" dirty="0"/>
              <a:t>…</a:t>
            </a:r>
          </a:p>
        </p:txBody>
      </p:sp>
      <p:sp>
        <p:nvSpPr>
          <p:cNvPr id="3" name="Content Placeholder 2">
            <a:extLst>
              <a:ext uri="{FF2B5EF4-FFF2-40B4-BE49-F238E27FC236}">
                <a16:creationId xmlns:a16="http://schemas.microsoft.com/office/drawing/2014/main" id="{1376BF25-35B3-840A-3F90-FD10F4387158}"/>
              </a:ext>
            </a:extLst>
          </p:cNvPr>
          <p:cNvSpPr>
            <a:spLocks noGrp="1"/>
          </p:cNvSpPr>
          <p:nvPr>
            <p:ph idx="1"/>
          </p:nvPr>
        </p:nvSpPr>
        <p:spPr/>
        <p:txBody>
          <a:bodyPr/>
          <a:lstStyle/>
          <a:p>
            <a:r>
              <a:rPr lang="en-US" dirty="0"/>
              <a:t>Computer adaptive tests select items that are tailored to a student’s performance throughout the assessment.</a:t>
            </a:r>
          </a:p>
          <a:p>
            <a:pPr lvl="1"/>
            <a:r>
              <a:rPr lang="en-US" dirty="0"/>
              <a:t>Items get easier or harder based on a student’s response to any given item</a:t>
            </a:r>
          </a:p>
          <a:p>
            <a:r>
              <a:rPr lang="en-US" dirty="0"/>
              <a:t>Items can be difficult or easy for students even within grade.</a:t>
            </a:r>
          </a:p>
          <a:p>
            <a:r>
              <a:rPr lang="en-US" dirty="0"/>
              <a:t>On the diagnostic portion of NSCAS, the algorithm selects items based on the difficulty level of the items, not its grade level. </a:t>
            </a:r>
          </a:p>
          <a:p>
            <a:pPr lvl="1"/>
            <a:r>
              <a:rPr lang="en-US" dirty="0"/>
              <a:t>A student in 7</a:t>
            </a:r>
            <a:r>
              <a:rPr lang="en-US" baseline="30000" dirty="0"/>
              <a:t>th</a:t>
            </a:r>
            <a:r>
              <a:rPr lang="en-US" dirty="0"/>
              <a:t> or 8</a:t>
            </a:r>
            <a:r>
              <a:rPr lang="en-US" baseline="30000" dirty="0"/>
              <a:t>th</a:t>
            </a:r>
            <a:r>
              <a:rPr lang="en-US" dirty="0"/>
              <a:t> grade could see items aligned to 9-12</a:t>
            </a:r>
            <a:r>
              <a:rPr lang="en-US" baseline="30000" dirty="0"/>
              <a:t>th</a:t>
            </a:r>
            <a:r>
              <a:rPr lang="en-US" dirty="0"/>
              <a:t> grade level standards because they are treated as one grade. </a:t>
            </a:r>
          </a:p>
          <a:p>
            <a:pPr lvl="1"/>
            <a:r>
              <a:rPr lang="en-US" dirty="0"/>
              <a:t>A student in 6</a:t>
            </a:r>
            <a:r>
              <a:rPr lang="en-US" baseline="30000" dirty="0"/>
              <a:t>th</a:t>
            </a:r>
            <a:r>
              <a:rPr lang="en-US" dirty="0"/>
              <a:t> grade could see items aligned well below grade level because of the item difficulty. </a:t>
            </a:r>
          </a:p>
        </p:txBody>
      </p:sp>
    </p:spTree>
    <p:custDataLst>
      <p:tags r:id="rId1"/>
    </p:custDataLst>
    <p:extLst>
      <p:ext uri="{BB962C8B-B14F-4D97-AF65-F5344CB8AC3E}">
        <p14:creationId xmlns:p14="http://schemas.microsoft.com/office/powerpoint/2010/main" val="198823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C187-C8EF-FF21-0947-C4D1DE1E9AFB}"/>
              </a:ext>
            </a:extLst>
          </p:cNvPr>
          <p:cNvSpPr>
            <a:spLocks noGrp="1"/>
          </p:cNvSpPr>
          <p:nvPr>
            <p:ph type="title"/>
          </p:nvPr>
        </p:nvSpPr>
        <p:spPr/>
        <p:txBody>
          <a:bodyPr/>
          <a:lstStyle/>
          <a:p>
            <a:r>
              <a:rPr lang="en-US" dirty="0"/>
              <a:t>Keep in mind…</a:t>
            </a:r>
          </a:p>
        </p:txBody>
      </p:sp>
      <p:sp>
        <p:nvSpPr>
          <p:cNvPr id="3" name="Content Placeholder 2">
            <a:extLst>
              <a:ext uri="{FF2B5EF4-FFF2-40B4-BE49-F238E27FC236}">
                <a16:creationId xmlns:a16="http://schemas.microsoft.com/office/drawing/2014/main" id="{23612421-DC25-300A-A77D-46D8996CC2DE}"/>
              </a:ext>
            </a:extLst>
          </p:cNvPr>
          <p:cNvSpPr>
            <a:spLocks noGrp="1"/>
          </p:cNvSpPr>
          <p:nvPr>
            <p:ph idx="1"/>
          </p:nvPr>
        </p:nvSpPr>
        <p:spPr/>
        <p:txBody>
          <a:bodyPr>
            <a:normAutofit/>
          </a:bodyPr>
          <a:lstStyle/>
          <a:p>
            <a:r>
              <a:rPr lang="en-US" dirty="0"/>
              <a:t>A student’s RIT score is calculated based on a mixture of student responses (i.e., right/wrong) and item difficulty. </a:t>
            </a:r>
          </a:p>
          <a:p>
            <a:pPr lvl="1"/>
            <a:r>
              <a:rPr lang="en-US" sz="2800" dirty="0"/>
              <a:t>Cannot compare number of right or wrong items – more nuanced</a:t>
            </a:r>
          </a:p>
          <a:p>
            <a:r>
              <a:rPr lang="en-US" dirty="0"/>
              <a:t>Also impacting student score…</a:t>
            </a:r>
          </a:p>
          <a:p>
            <a:pPr lvl="1"/>
            <a:r>
              <a:rPr lang="en-US" sz="2800" dirty="0"/>
              <a:t>Specific set of items &amp; item difficulty</a:t>
            </a:r>
          </a:p>
          <a:p>
            <a:pPr lvl="1"/>
            <a:r>
              <a:rPr lang="en-US" sz="2800" dirty="0"/>
              <a:t>Student results on specific domains (e.g., numbers, algebra)</a:t>
            </a:r>
          </a:p>
          <a:p>
            <a:pPr lvl="1"/>
            <a:r>
              <a:rPr lang="en-US" sz="2800" dirty="0"/>
              <a:t>Total number of points a student receives on an item</a:t>
            </a:r>
          </a:p>
          <a:p>
            <a:pPr lvl="1"/>
            <a:r>
              <a:rPr lang="en-US" sz="2800" dirty="0"/>
              <a:t>The number of diagnostic items  </a:t>
            </a:r>
          </a:p>
        </p:txBody>
      </p:sp>
    </p:spTree>
    <p:custDataLst>
      <p:tags r:id="rId1"/>
    </p:custDataLst>
    <p:extLst>
      <p:ext uri="{BB962C8B-B14F-4D97-AF65-F5344CB8AC3E}">
        <p14:creationId xmlns:p14="http://schemas.microsoft.com/office/powerpoint/2010/main" val="1190286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TotalTime>
  <Words>2389</Words>
  <Application>Microsoft Office PowerPoint</Application>
  <PresentationFormat>Widescreen</PresentationFormat>
  <Paragraphs>241</Paragraphs>
  <Slides>34</Slides>
  <Notes>3</Notes>
  <HiddenSlides>17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Century Gothic</vt:lpstr>
      <vt:lpstr>Century Gothic Pro</vt:lpstr>
      <vt:lpstr>Montserrat</vt:lpstr>
      <vt:lpstr>Source Sans Pro</vt:lpstr>
      <vt:lpstr>Office Theme</vt:lpstr>
      <vt:lpstr>NSCAS 2023-24</vt:lpstr>
      <vt:lpstr>Statewide Assessment Staff</vt:lpstr>
      <vt:lpstr>Thank you!!!!</vt:lpstr>
      <vt:lpstr>Agenda</vt:lpstr>
      <vt:lpstr>What to expect 2023-2024</vt:lpstr>
      <vt:lpstr>Reminders</vt:lpstr>
      <vt:lpstr>Reminders…</vt:lpstr>
      <vt:lpstr>Keep in Mind…</vt:lpstr>
      <vt:lpstr>Keep in mind…</vt:lpstr>
      <vt:lpstr>Keep in mind…</vt:lpstr>
      <vt:lpstr>Test Dates</vt:lpstr>
      <vt:lpstr>NSCAS Roadshow</vt:lpstr>
      <vt:lpstr>and beyond…ACT</vt:lpstr>
      <vt:lpstr>NSCAS ACT   Iris Owens</vt:lpstr>
      <vt:lpstr>NSCAS ACT REPORTING UPDATE</vt:lpstr>
      <vt:lpstr>What’s New for 2023-2024</vt:lpstr>
      <vt:lpstr>Test Dates and Makeup Opportunities</vt:lpstr>
      <vt:lpstr>NSCAS ACT- Lessons Learned</vt:lpstr>
      <vt:lpstr>NSCAS ACT- Lessons Learned</vt:lpstr>
      <vt:lpstr>NSCAS ACT</vt:lpstr>
      <vt:lpstr>District Choice PreACT</vt:lpstr>
      <vt:lpstr>PreACT Ordering Update-ACT Central</vt:lpstr>
      <vt:lpstr>District Choice- ACT Online Prep (AOP)</vt:lpstr>
      <vt:lpstr>NSCAS ACT RESOURCES</vt:lpstr>
      <vt:lpstr>and beyond…NAEP</vt:lpstr>
      <vt:lpstr>NAEP (National Assessment of Educational Progress)</vt:lpstr>
      <vt:lpstr>NAEP (National Assessment of Educational Progress)</vt:lpstr>
      <vt:lpstr>NAEP (National Assessment of Educational Progress)</vt:lpstr>
      <vt:lpstr>and beyond…Formative Assessment Supports Network</vt:lpstr>
      <vt:lpstr>Formative Assessment Supports Network</vt:lpstr>
      <vt:lpstr>What are the supports?</vt:lpstr>
      <vt:lpstr>Empowering learning</vt:lpstr>
      <vt:lpstr>Science Classroom Formative Task Repository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Wolfe, Sydney</dc:creator>
  <cp:lastModifiedBy>Seiboldt, Cassie</cp:lastModifiedBy>
  <cp:revision>5</cp:revision>
  <dcterms:created xsi:type="dcterms:W3CDTF">2023-05-16T02:21:52Z</dcterms:created>
  <dcterms:modified xsi:type="dcterms:W3CDTF">2023-11-28T21:40:22Z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6391942E-E69E-4EEB-BA9F-B0EE5432CFF4</vt:lpwstr>
  </property>
  <property fmtid="{D5CDD505-2E9C-101B-9397-08002B2CF9AE}" pid="3" name="ArticulatePath">
    <vt:lpwstr>https://needucation-my.sharepoint.com/personal/trudy_clark_education_ne_gov/Documents/Desktop/Learning Earning and Living_PptTemplate</vt:lpwstr>
  </property>
</Properties>
</file>