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heme/themeOverride1.xml" ContentType="application/vnd.openxmlformats-officedocument.themeOverride+xml"/>
  <Override PartName="/ppt/tags/tag29.xml" ContentType="application/vnd.openxmlformats-officedocument.presentationml.tags+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ppt/tags/tag32.xml" ContentType="application/vnd.openxmlformats-officedocument.presentationml.tags+xml"/>
  <Override PartName="/ppt/notesSlides/notesSlide32.xml" ContentType="application/vnd.openxmlformats-officedocument.presentationml.notesSlide+xml"/>
  <Override PartName="/ppt/tags/tag33.xml" ContentType="application/vnd.openxmlformats-officedocument.presentationml.tags+xml"/>
  <Override PartName="/ppt/notesSlides/notesSlide33.xml" ContentType="application/vnd.openxmlformats-officedocument.presentationml.notesSlide+xml"/>
  <Override PartName="/ppt/tags/tag34.xml" ContentType="application/vnd.openxmlformats-officedocument.presentationml.tags+xml"/>
  <Override PartName="/ppt/notesSlides/notesSlide34.xml" ContentType="application/vnd.openxmlformats-officedocument.presentationml.notesSlide+xml"/>
  <Override PartName="/ppt/tags/tag35.xml" ContentType="application/vnd.openxmlformats-officedocument.presentationml.tags+xml"/>
  <Override PartName="/ppt/notesSlides/notesSlide35.xml" ContentType="application/vnd.openxmlformats-officedocument.presentationml.notesSlide+xml"/>
  <Override PartName="/ppt/tags/tag3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8.xml" ContentType="application/vnd.openxmlformats-officedocument.presentationml.tags+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tags/tag50.xml" ContentType="application/vnd.openxmlformats-officedocument.presentationml.tags+xml"/>
  <Override PartName="/ppt/notesSlides/notesSlide52.xml" ContentType="application/vnd.openxmlformats-officedocument.presentationml.notesSlide+xml"/>
  <Override PartName="/ppt/tags/tag51.xml" ContentType="application/vnd.openxmlformats-officedocument.presentationml.tags+xml"/>
  <Override PartName="/ppt/notesSlides/notesSlide53.xml" ContentType="application/vnd.openxmlformats-officedocument.presentationml.notesSlide+xml"/>
  <Override PartName="/ppt/tags/tag52.xml" ContentType="application/vnd.openxmlformats-officedocument.presentationml.tags+xml"/>
  <Override PartName="/ppt/notesSlides/notesSlide54.xml" ContentType="application/vnd.openxmlformats-officedocument.presentationml.notesSlide+xml"/>
  <Override PartName="/ppt/tags/tag53.xml" ContentType="application/vnd.openxmlformats-officedocument.presentationml.tags+xml"/>
  <Override PartName="/ppt/notesSlides/notesSlide55.xml" ContentType="application/vnd.openxmlformats-officedocument.presentationml.notesSlide+xml"/>
  <Override PartName="/ppt/tags/tag54.xml" ContentType="application/vnd.openxmlformats-officedocument.presentationml.tags+xml"/>
  <Override PartName="/ppt/notesSlides/notesSlide56.xml" ContentType="application/vnd.openxmlformats-officedocument.presentationml.notesSlide+xml"/>
  <Override PartName="/ppt/tags/tag55.xml" ContentType="application/vnd.openxmlformats-officedocument.presentationml.tags+xml"/>
  <Override PartName="/ppt/notesSlides/notesSlide57.xml" ContentType="application/vnd.openxmlformats-officedocument.presentationml.notesSlide+xml"/>
  <Override PartName="/ppt/tags/tag56.xml" ContentType="application/vnd.openxmlformats-officedocument.presentationml.tags+xml"/>
  <Override PartName="/ppt/notesSlides/notesSlide58.xml" ContentType="application/vnd.openxmlformats-officedocument.presentationml.notesSlide+xml"/>
  <Override PartName="/ppt/tags/tag57.xml" ContentType="application/vnd.openxmlformats-officedocument.presentationml.tags+xml"/>
  <Override PartName="/ppt/notesSlides/notesSlide59.xml" ContentType="application/vnd.openxmlformats-officedocument.presentationml.notesSlide+xml"/>
  <Override PartName="/ppt/tags/tag58.xml" ContentType="application/vnd.openxmlformats-officedocument.presentationml.tags+xml"/>
  <Override PartName="/ppt/notesSlides/notesSlide60.xml" ContentType="application/vnd.openxmlformats-officedocument.presentationml.notesSlide+xml"/>
  <Override PartName="/ppt/tags/tag59.xml" ContentType="application/vnd.openxmlformats-officedocument.presentationml.tags+xml"/>
  <Override PartName="/ppt/notesSlides/notesSlide61.xml" ContentType="application/vnd.openxmlformats-officedocument.presentationml.notesSlide+xml"/>
  <Override PartName="/ppt/tags/tag60.xml" ContentType="application/vnd.openxmlformats-officedocument.presentationml.tags+xml"/>
  <Override PartName="/ppt/notesSlides/notesSlide62.xml" ContentType="application/vnd.openxmlformats-officedocument.presentationml.notesSlide+xml"/>
  <Override PartName="/ppt/tags/tag61.xml" ContentType="application/vnd.openxmlformats-officedocument.presentationml.tags+xml"/>
  <Override PartName="/ppt/notesSlides/notesSlide63.xml" ContentType="application/vnd.openxmlformats-officedocument.presentationml.notesSlide+xml"/>
  <Override PartName="/ppt/tags/tag62.xml" ContentType="application/vnd.openxmlformats-officedocument.presentationml.tags+xml"/>
  <Override PartName="/ppt/notesSlides/notesSlide64.xml" ContentType="application/vnd.openxmlformats-officedocument.presentationml.notesSlide+xml"/>
  <Override PartName="/ppt/tags/tag63.xml" ContentType="application/vnd.openxmlformats-officedocument.presentationml.tags+xml"/>
  <Override PartName="/ppt/notesSlides/notesSlide65.xml" ContentType="application/vnd.openxmlformats-officedocument.presentationml.notesSlide+xml"/>
  <Override PartName="/ppt/tags/tag64.xml" ContentType="application/vnd.openxmlformats-officedocument.presentationml.tags+xml"/>
  <Override PartName="/ppt/notesSlides/notesSlide66.xml" ContentType="application/vnd.openxmlformats-officedocument.presentationml.notesSlide+xml"/>
  <Override PartName="/ppt/tags/tag65.xml" ContentType="application/vnd.openxmlformats-officedocument.presentationml.tags+xml"/>
  <Override PartName="/ppt/notesSlides/notesSlide67.xml" ContentType="application/vnd.openxmlformats-officedocument.presentationml.notesSlide+xml"/>
  <Override PartName="/ppt/tags/tag66.xml" ContentType="application/vnd.openxmlformats-officedocument.presentationml.tags+xml"/>
  <Override PartName="/ppt/notesSlides/notesSlide68.xml" ContentType="application/vnd.openxmlformats-officedocument.presentationml.notesSlide+xml"/>
  <Override PartName="/ppt/tags/tag67.xml" ContentType="application/vnd.openxmlformats-officedocument.presentationml.tags+xml"/>
  <Override PartName="/ppt/notesSlides/notesSlide69.xml" ContentType="application/vnd.openxmlformats-officedocument.presentationml.notesSlide+xml"/>
  <Override PartName="/ppt/tags/tag68.xml" ContentType="application/vnd.openxmlformats-officedocument.presentationml.tags+xml"/>
  <Override PartName="/ppt/notesSlides/notesSlide70.xml" ContentType="application/vnd.openxmlformats-officedocument.presentationml.notesSlide+xml"/>
  <Override PartName="/ppt/tags/tag69.xml" ContentType="application/vnd.openxmlformats-officedocument.presentationml.tags+xml"/>
  <Override PartName="/ppt/notesSlides/notesSlide71.xml" ContentType="application/vnd.openxmlformats-officedocument.presentationml.notesSlide+xml"/>
  <Override PartName="/ppt/tags/tag70.xml" ContentType="application/vnd.openxmlformats-officedocument.presentationml.tags+xml"/>
  <Override PartName="/ppt/notesSlides/notesSlide72.xml" ContentType="application/vnd.openxmlformats-officedocument.presentationml.notesSlide+xml"/>
  <Override PartName="/ppt/tags/tag71.xml" ContentType="application/vnd.openxmlformats-officedocument.presentationml.tags+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tags/tag72.xml" ContentType="application/vnd.openxmlformats-officedocument.presentationml.tags+xml"/>
  <Override PartName="/ppt/notesSlides/notesSlide76.xml" ContentType="application/vnd.openxmlformats-officedocument.presentationml.notesSlide+xml"/>
  <Override PartName="/ppt/tags/tag73.xml" ContentType="application/vnd.openxmlformats-officedocument.presentationml.tags+xml"/>
  <Override PartName="/ppt/notesSlides/notesSlide77.xml" ContentType="application/vnd.openxmlformats-officedocument.presentationml.notesSlide+xml"/>
  <Override PartName="/ppt/tags/tag74.xml" ContentType="application/vnd.openxmlformats-officedocument.presentationml.tags+xml"/>
  <Override PartName="/ppt/notesSlides/notesSlide78.xml" ContentType="application/vnd.openxmlformats-officedocument.presentationml.notesSlide+xml"/>
  <Override PartName="/ppt/tags/tag75.xml" ContentType="application/vnd.openxmlformats-officedocument.presentationml.tags+xml"/>
  <Override PartName="/ppt/notesSlides/notesSlide79.xml" ContentType="application/vnd.openxmlformats-officedocument.presentationml.notesSlide+xml"/>
  <Override PartName="/ppt/tags/tag76.xml" ContentType="application/vnd.openxmlformats-officedocument.presentationml.tags+xml"/>
  <Override PartName="/ppt/notesSlides/notesSlide80.xml" ContentType="application/vnd.openxmlformats-officedocument.presentationml.notesSlide+xml"/>
  <Override PartName="/ppt/tags/tag77.xml" ContentType="application/vnd.openxmlformats-officedocument.presentationml.tags+xml"/>
  <Override PartName="/ppt/notesSlides/notesSlide8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5"/>
    <p:sldMasterId id="2147483648" r:id="rId6"/>
  </p:sldMasterIdLst>
  <p:notesMasterIdLst>
    <p:notesMasterId r:id="rId89"/>
  </p:notesMasterIdLst>
  <p:handoutMasterIdLst>
    <p:handoutMasterId r:id="rId90"/>
  </p:handoutMasterIdLst>
  <p:sldIdLst>
    <p:sldId id="430" r:id="rId7"/>
    <p:sldId id="286" r:id="rId8"/>
    <p:sldId id="283" r:id="rId9"/>
    <p:sldId id="287" r:id="rId10"/>
    <p:sldId id="485" r:id="rId11"/>
    <p:sldId id="284" r:id="rId12"/>
    <p:sldId id="599" r:id="rId13"/>
    <p:sldId id="285" r:id="rId14"/>
    <p:sldId id="600" r:id="rId15"/>
    <p:sldId id="466" r:id="rId16"/>
    <p:sldId id="632" r:id="rId17"/>
    <p:sldId id="613" r:id="rId18"/>
    <p:sldId id="465" r:id="rId19"/>
    <p:sldId id="362" r:id="rId20"/>
    <p:sldId id="653" r:id="rId21"/>
    <p:sldId id="291" r:id="rId22"/>
    <p:sldId id="614" r:id="rId23"/>
    <p:sldId id="671" r:id="rId24"/>
    <p:sldId id="652" r:id="rId25"/>
    <p:sldId id="380" r:id="rId26"/>
    <p:sldId id="672" r:id="rId27"/>
    <p:sldId id="616" r:id="rId28"/>
    <p:sldId id="481" r:id="rId29"/>
    <p:sldId id="492" r:id="rId30"/>
    <p:sldId id="493" r:id="rId31"/>
    <p:sldId id="686" r:id="rId32"/>
    <p:sldId id="665" r:id="rId33"/>
    <p:sldId id="604" r:id="rId34"/>
    <p:sldId id="553" r:id="rId35"/>
    <p:sldId id="666" r:id="rId36"/>
    <p:sldId id="495" r:id="rId37"/>
    <p:sldId id="606" r:id="rId38"/>
    <p:sldId id="668" r:id="rId39"/>
    <p:sldId id="617" r:id="rId40"/>
    <p:sldId id="482" r:id="rId41"/>
    <p:sldId id="607" r:id="rId42"/>
    <p:sldId id="649" r:id="rId43"/>
    <p:sldId id="641" r:id="rId44"/>
    <p:sldId id="618" r:id="rId45"/>
    <p:sldId id="479" r:id="rId46"/>
    <p:sldId id="307" r:id="rId47"/>
    <p:sldId id="505" r:id="rId48"/>
    <p:sldId id="670" r:id="rId49"/>
    <p:sldId id="611" r:id="rId50"/>
    <p:sldId id="620" r:id="rId51"/>
    <p:sldId id="675" r:id="rId52"/>
    <p:sldId id="662" r:id="rId53"/>
    <p:sldId id="525" r:id="rId54"/>
    <p:sldId id="526" r:id="rId55"/>
    <p:sldId id="500" r:id="rId56"/>
    <p:sldId id="625" r:id="rId57"/>
    <p:sldId id="626" r:id="rId58"/>
    <p:sldId id="322" r:id="rId59"/>
    <p:sldId id="651" r:id="rId60"/>
    <p:sldId id="324" r:id="rId61"/>
    <p:sldId id="627" r:id="rId62"/>
    <p:sldId id="628" r:id="rId63"/>
    <p:sldId id="643" r:id="rId64"/>
    <p:sldId id="633" r:id="rId65"/>
    <p:sldId id="661" r:id="rId66"/>
    <p:sldId id="325" r:id="rId67"/>
    <p:sldId id="519" r:id="rId68"/>
    <p:sldId id="474" r:id="rId69"/>
    <p:sldId id="596" r:id="rId70"/>
    <p:sldId id="677" r:id="rId71"/>
    <p:sldId id="687" r:id="rId72"/>
    <p:sldId id="609" r:id="rId73"/>
    <p:sldId id="682" r:id="rId74"/>
    <p:sldId id="681" r:id="rId75"/>
    <p:sldId id="683" r:id="rId76"/>
    <p:sldId id="684" r:id="rId77"/>
    <p:sldId id="543" r:id="rId78"/>
    <p:sldId id="595" r:id="rId79"/>
    <p:sldId id="664" r:id="rId80"/>
    <p:sldId id="656" r:id="rId81"/>
    <p:sldId id="658" r:id="rId82"/>
    <p:sldId id="654" r:id="rId83"/>
    <p:sldId id="472" r:id="rId84"/>
    <p:sldId id="328" r:id="rId85"/>
    <p:sldId id="488" r:id="rId86"/>
    <p:sldId id="361" r:id="rId87"/>
    <p:sldId id="357" r:id="rId88"/>
  </p:sldIdLst>
  <p:sldSz cx="9144000" cy="6858000" type="screen4x3"/>
  <p:notesSz cx="7315200" cy="9601200"/>
  <p:custDataLst>
    <p:tags r:id="rId9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9A8002-322D-8ED9-156F-93EEE4623EAF}" name="Alex Luisi" initials="AL" userId="S::alex.luisi@nwea.org::f932914f-f7fa-4e4b-bc5d-12d9f536b1e1" providerId="AD"/>
  <p188:author id="{24191512-173B-C1E2-AC5A-EFB3A16B72D2}" name="Michelle Sorem" initials="MS" userId="S::michelle.sorem@nwea.org::0d1cd5e7-5afb-45f2-bf72-59b7bc1257ce" providerId="AD"/>
  <p188:author id="{79867324-4F6F-7D71-85A8-0183E7890D40}" name="Karen Davies" initials="KD" userId="S::karen.davies@nwea.org::438f0ce8-6132-4de4-9430-c0878fbdacc2" providerId="AD"/>
  <p188:author id="{9D874E6C-524A-2736-D102-D2DF3B2B3FB3}" name="Sis, Margaret" initials="SM" userId="S::margaret.sis@education.ne.gov::2df05030-9c3a-4e12-bc28-1e6971ede776" providerId="AD"/>
  <p188:author id="{6C4D176F-8ADA-134F-D6DD-388D6FE2891B}" name="Amanda Sterling" initials="AS" userId="S::amanda.sterling@nwea.org::76ac2962-4d4d-4129-804e-61e964d53044" providerId="AD"/>
  <p188:author id="{3B03509A-928C-D6A1-FA9E-4E7C4768DBC2}" name="Ricky Foust" initials="RF" userId="Ricky Foust" providerId="None"/>
  <p188:author id="{49BF4AF8-0A79-14CA-0C46-713FD175045C}" name="Thomas Wells" initials="TW" userId="S::thomas.wells@nwea.org::194accea-eaea-4690-93ad-9018173f47b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nda Orta" initials="MO" lastIdx="3" clrIdx="0">
    <p:extLst>
      <p:ext uri="{19B8F6BF-5375-455C-9EA6-DF929625EA0E}">
        <p15:presenceInfo xmlns:p15="http://schemas.microsoft.com/office/powerpoint/2012/main" userId="S-1-5-21-1192046546-1560294445-313073093-32235" providerId="AD"/>
      </p:ext>
    </p:extLst>
  </p:cmAuthor>
  <p:cmAuthor id="2" name="Katrina Fitzpatrick" initials="KF" lastIdx="45" clrIdx="1">
    <p:extLst>
      <p:ext uri="{19B8F6BF-5375-455C-9EA6-DF929625EA0E}">
        <p15:presenceInfo xmlns:p15="http://schemas.microsoft.com/office/powerpoint/2012/main" userId="S-1-5-21-1192046546-1560294445-313073093-32412" providerId="AD"/>
      </p:ext>
    </p:extLst>
  </p:cmAuthor>
  <p:cmAuthor id="3" name="Kumudha Rangachari" initials="KR" lastIdx="14" clrIdx="2">
    <p:extLst>
      <p:ext uri="{19B8F6BF-5375-455C-9EA6-DF929625EA0E}">
        <p15:presenceInfo xmlns:p15="http://schemas.microsoft.com/office/powerpoint/2012/main" userId="S00300009F4B4EC2@LIVE.COM" providerId="AD"/>
      </p:ext>
    </p:extLst>
  </p:cmAuthor>
  <p:cmAuthor id="4" name="Dacia Hopfensperger" initials="DH" lastIdx="22" clrIdx="3">
    <p:extLst>
      <p:ext uri="{19B8F6BF-5375-455C-9EA6-DF929625EA0E}">
        <p15:presenceInfo xmlns:p15="http://schemas.microsoft.com/office/powerpoint/2012/main" userId="S00300009A90AF08@LIVE.COM" providerId="AD"/>
      </p:ext>
    </p:extLst>
  </p:cmAuthor>
  <p:cmAuthor id="5" name="Sarah Wilson" initials="SW" lastIdx="14" clrIdx="4">
    <p:extLst>
      <p:ext uri="{19B8F6BF-5375-455C-9EA6-DF929625EA0E}">
        <p15:presenceInfo xmlns:p15="http://schemas.microsoft.com/office/powerpoint/2012/main" userId="S0037FFE9D820B0E@LIVE.COM" providerId="AD"/>
      </p:ext>
    </p:extLst>
  </p:cmAuthor>
  <p:cmAuthor id="6" name="Dacia Hopfensperger" initials="DH [2]" lastIdx="1" clrIdx="5">
    <p:extLst>
      <p:ext uri="{19B8F6BF-5375-455C-9EA6-DF929625EA0E}">
        <p15:presenceInfo xmlns:p15="http://schemas.microsoft.com/office/powerpoint/2012/main" userId="S-1-5-21-1192046546-1560294445-313073093-32201" providerId="AD"/>
      </p:ext>
    </p:extLst>
  </p:cmAuthor>
  <p:cmAuthor id="7" name="Rock Sharma" initials="RS" lastIdx="5" clrIdx="6">
    <p:extLst>
      <p:ext uri="{19B8F6BF-5375-455C-9EA6-DF929625EA0E}">
        <p15:presenceInfo xmlns:p15="http://schemas.microsoft.com/office/powerpoint/2012/main" userId="S003BFFD8963F6F9@LIVE.COM" providerId="AD"/>
      </p:ext>
    </p:extLst>
  </p:cmAuthor>
  <p:cmAuthor id="8" name="Katrina Fitzpatrick" initials="KF [2]" lastIdx="121" clrIdx="7">
    <p:extLst>
      <p:ext uri="{19B8F6BF-5375-455C-9EA6-DF929625EA0E}">
        <p15:presenceInfo xmlns:p15="http://schemas.microsoft.com/office/powerpoint/2012/main" userId="S::katrina.fitzpatrick@nwea.org::06d60706-ea94-402d-8694-c82fa6b740d5" providerId="AD"/>
      </p:ext>
    </p:extLst>
  </p:cmAuthor>
  <p:cmAuthor id="9" name="Kumudha Rangachari" initials="KR [2]" lastIdx="28" clrIdx="8">
    <p:extLst>
      <p:ext uri="{19B8F6BF-5375-455C-9EA6-DF929625EA0E}">
        <p15:presenceInfo xmlns:p15="http://schemas.microsoft.com/office/powerpoint/2012/main" userId="S::kumudha.rangachari@nwea.org::c33e9e48-28b5-455d-a5ea-9d6e433145bc" providerId="AD"/>
      </p:ext>
    </p:extLst>
  </p:cmAuthor>
  <p:cmAuthor id="10" name="Sarah Wilson" initials="SW [2]" lastIdx="6" clrIdx="9">
    <p:extLst>
      <p:ext uri="{19B8F6BF-5375-455C-9EA6-DF929625EA0E}">
        <p15:presenceInfo xmlns:p15="http://schemas.microsoft.com/office/powerpoint/2012/main" userId="S::sarah.wilson@nwea.org::4ce8ba1d-979f-43cc-817e-06ab4fa1eb51" providerId="AD"/>
      </p:ext>
    </p:extLst>
  </p:cmAuthor>
  <p:cmAuthor id="11" name="Dacia Hopfensperger" initials="DH [3]" lastIdx="9" clrIdx="10">
    <p:extLst>
      <p:ext uri="{19B8F6BF-5375-455C-9EA6-DF929625EA0E}">
        <p15:presenceInfo xmlns:p15="http://schemas.microsoft.com/office/powerpoint/2012/main" userId="S::dacia.hopfensperger@nwea.org::7f8a77b0-8f12-40f1-b8cb-42458efc6fc8" providerId="AD"/>
      </p:ext>
    </p:extLst>
  </p:cmAuthor>
  <p:cmAuthor id="12" name="Melinda Orta" initials="MO [2]" lastIdx="7" clrIdx="11">
    <p:extLst>
      <p:ext uri="{19B8F6BF-5375-455C-9EA6-DF929625EA0E}">
        <p15:presenceInfo xmlns:p15="http://schemas.microsoft.com/office/powerpoint/2012/main" userId="S::melinda.orta@nwea.org::c0286e8f-70dd-437b-b85a-717544e57c85" providerId="AD"/>
      </p:ext>
    </p:extLst>
  </p:cmAuthor>
  <p:cmAuthor id="13" name="Alex Luisi" initials="AL" lastIdx="103" clrIdx="12">
    <p:extLst>
      <p:ext uri="{19B8F6BF-5375-455C-9EA6-DF929625EA0E}">
        <p15:presenceInfo xmlns:p15="http://schemas.microsoft.com/office/powerpoint/2012/main" userId="S::alex.luisi@nwea.org::f932914f-f7fa-4e4b-bc5d-12d9f536b1e1" providerId="AD"/>
      </p:ext>
    </p:extLst>
  </p:cmAuthor>
  <p:cmAuthor id="14" name="LeeAnn Moldovanyi" initials="LM" lastIdx="6" clrIdx="13">
    <p:extLst>
      <p:ext uri="{19B8F6BF-5375-455C-9EA6-DF929625EA0E}">
        <p15:presenceInfo xmlns:p15="http://schemas.microsoft.com/office/powerpoint/2012/main" userId="S::leeann.moldovanyi@nwea.org::e1e71cf5-bb0f-480b-9f46-eb454b655781" providerId="AD"/>
      </p:ext>
    </p:extLst>
  </p:cmAuthor>
  <p:cmAuthor id="15" name="Alexis Gregerson" initials="AG" lastIdx="3" clrIdx="14">
    <p:extLst>
      <p:ext uri="{19B8F6BF-5375-455C-9EA6-DF929625EA0E}">
        <p15:presenceInfo xmlns:p15="http://schemas.microsoft.com/office/powerpoint/2012/main" userId="S::alexis.gregerson@nwea.org::e7761597-06a1-400f-99f7-0a721d26ca7b" providerId="AD"/>
      </p:ext>
    </p:extLst>
  </p:cmAuthor>
  <p:cmAuthor id="16" name="Clark, Trudy" initials="CT" lastIdx="17" clrIdx="15">
    <p:extLst>
      <p:ext uri="{19B8F6BF-5375-455C-9EA6-DF929625EA0E}">
        <p15:presenceInfo xmlns:p15="http://schemas.microsoft.com/office/powerpoint/2012/main" userId="S::Trudy.Clark@education.ne.gov::774b3e34-4174-4a04-9c1d-947716bef689" providerId="AD"/>
      </p:ext>
    </p:extLst>
  </p:cmAuthor>
  <p:cmAuthor id="17" name="Erika Sajdak" initials="ES" lastIdx="2" clrIdx="16">
    <p:extLst>
      <p:ext uri="{19B8F6BF-5375-455C-9EA6-DF929625EA0E}">
        <p15:presenceInfo xmlns:p15="http://schemas.microsoft.com/office/powerpoint/2012/main" userId="S::erika.sajdak@nwea.org::ae80ab41-2ea1-448a-b45a-d74223252dea" providerId="AD"/>
      </p:ext>
    </p:extLst>
  </p:cmAuthor>
  <p:cmAuthor id="18" name="Aly Martinez Wilkinson" initials="AMW" lastIdx="13" clrIdx="17">
    <p:extLst>
      <p:ext uri="{19B8F6BF-5375-455C-9EA6-DF929625EA0E}">
        <p15:presenceInfo xmlns:p15="http://schemas.microsoft.com/office/powerpoint/2012/main" userId="S::aly.martinez.wilkinson@nwea.org::453e66e6-cf6f-4739-880d-41f01ff85274" providerId="AD"/>
      </p:ext>
    </p:extLst>
  </p:cmAuthor>
  <p:cmAuthor id="19" name="Karen Davies" initials="KD" lastIdx="79" clrIdx="18">
    <p:extLst>
      <p:ext uri="{19B8F6BF-5375-455C-9EA6-DF929625EA0E}">
        <p15:presenceInfo xmlns:p15="http://schemas.microsoft.com/office/powerpoint/2012/main" userId="S::karen.davies@nwea.org::438f0ce8-6132-4de4-9430-c0878fbdacc2" providerId="AD"/>
      </p:ext>
    </p:extLst>
  </p:cmAuthor>
  <p:cmAuthor id="20" name="Janet Hensley" initials="JH" lastIdx="8" clrIdx="19">
    <p:extLst>
      <p:ext uri="{19B8F6BF-5375-455C-9EA6-DF929625EA0E}">
        <p15:presenceInfo xmlns:p15="http://schemas.microsoft.com/office/powerpoint/2012/main" userId="S::janet.hensley@nwea.org::1d5a70f5-9e30-4864-8465-8669c0351c96" providerId="AD"/>
      </p:ext>
    </p:extLst>
  </p:cmAuthor>
  <p:cmAuthor id="21" name="Heather Horton" initials="HH" lastIdx="3" clrIdx="20">
    <p:extLst>
      <p:ext uri="{19B8F6BF-5375-455C-9EA6-DF929625EA0E}">
        <p15:presenceInfo xmlns:p15="http://schemas.microsoft.com/office/powerpoint/2012/main" userId="S::heather.horton@nwea.org::c182afbe-0c82-4646-af3d-29047f8914e5" providerId="AD"/>
      </p:ext>
    </p:extLst>
  </p:cmAuthor>
  <p:cmAuthor id="22" name="Priti Maheshwari" initials="PM" lastIdx="2" clrIdx="21">
    <p:extLst>
      <p:ext uri="{19B8F6BF-5375-455C-9EA6-DF929625EA0E}">
        <p15:presenceInfo xmlns:p15="http://schemas.microsoft.com/office/powerpoint/2012/main" userId="S::priti.maheshwari@nwea.org::2ed0a4cf-b319-4182-bf9c-a5e5e5df1b53" providerId="AD"/>
      </p:ext>
    </p:extLst>
  </p:cmAuthor>
  <p:cmAuthor id="23" name="Dan Verdick" initials="DV" lastIdx="2" clrIdx="22">
    <p:extLst>
      <p:ext uri="{19B8F6BF-5375-455C-9EA6-DF929625EA0E}">
        <p15:presenceInfo xmlns:p15="http://schemas.microsoft.com/office/powerpoint/2012/main" userId="S::dan.verdick@nwea.org::1e318d82-a23c-43bf-acb2-ce16f41fdfea" providerId="AD"/>
      </p:ext>
    </p:extLst>
  </p:cmAuthor>
  <p:cmAuthor id="24" name="Val McCord" initials="VM" lastIdx="4" clrIdx="23">
    <p:extLst>
      <p:ext uri="{19B8F6BF-5375-455C-9EA6-DF929625EA0E}">
        <p15:presenceInfo xmlns:p15="http://schemas.microsoft.com/office/powerpoint/2012/main" userId="S::val.mccord@nwea.org::4aa01989-adea-495e-9e7f-ca5647913919" providerId="AD"/>
      </p:ext>
    </p:extLst>
  </p:cmAuthor>
  <p:cmAuthor id="25" name="Jami Wireman" initials="JW" lastIdx="2" clrIdx="24">
    <p:extLst>
      <p:ext uri="{19B8F6BF-5375-455C-9EA6-DF929625EA0E}">
        <p15:presenceInfo xmlns:p15="http://schemas.microsoft.com/office/powerpoint/2012/main" userId="S::jami.wireman@nwea.org::3bb8cce7-7cba-47e3-a4dd-463cfbd64f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44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1.xml"/><Relationship Id="rId90" Type="http://schemas.openxmlformats.org/officeDocument/2006/relationships/handoutMaster" Target="handoutMasters/handoutMaster1.xml"/><Relationship Id="rId95" Type="http://schemas.openxmlformats.org/officeDocument/2006/relationships/theme" Target="theme/theme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tags" Target="tags/tag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commentAuthors" Target="commentAuthor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presProps" Target="presProps.xml"/><Relationship Id="rId98"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Davies" userId="438f0ce8-6132-4de4-9430-c0878fbdacc2" providerId="ADAL" clId="{EE97C6A2-4E1D-4C1F-8669-0D2033505FE1}"/>
    <pc:docChg chg="">
      <pc:chgData name="Karen Davies" userId="438f0ce8-6132-4de4-9430-c0878fbdacc2" providerId="ADAL" clId="{EE97C6A2-4E1D-4C1F-8669-0D2033505FE1}" dt="2023-08-02T17:03:54.731" v="39"/>
      <pc:docMkLst>
        <pc:docMk/>
      </pc:docMkLst>
      <pc:sldChg chg="delCm">
        <pc:chgData name="Karen Davies" userId="438f0ce8-6132-4de4-9430-c0878fbdacc2" providerId="ADAL" clId="{EE97C6A2-4E1D-4C1F-8669-0D2033505FE1}" dt="2023-08-02T17:00:03.778" v="13"/>
        <pc:sldMkLst>
          <pc:docMk/>
          <pc:sldMk cId="3362507760" sldId="307"/>
        </pc:sldMkLst>
      </pc:sldChg>
      <pc:sldChg chg="delCm">
        <pc:chgData name="Karen Davies" userId="438f0ce8-6132-4de4-9430-c0878fbdacc2" providerId="ADAL" clId="{EE97C6A2-4E1D-4C1F-8669-0D2033505FE1}" dt="2023-08-02T17:01:20.358" v="24"/>
        <pc:sldMkLst>
          <pc:docMk/>
          <pc:sldMk cId="1548138286" sldId="325"/>
        </pc:sldMkLst>
      </pc:sldChg>
      <pc:sldChg chg="delCm">
        <pc:chgData name="Karen Davies" userId="438f0ce8-6132-4de4-9430-c0878fbdacc2" providerId="ADAL" clId="{EE97C6A2-4E1D-4C1F-8669-0D2033505FE1}" dt="2023-08-02T16:57:52.255" v="3"/>
        <pc:sldMkLst>
          <pc:docMk/>
          <pc:sldMk cId="161303434" sldId="357"/>
        </pc:sldMkLst>
      </pc:sldChg>
      <pc:sldChg chg="delCm">
        <pc:chgData name="Karen Davies" userId="438f0ce8-6132-4de4-9430-c0878fbdacc2" providerId="ADAL" clId="{EE97C6A2-4E1D-4C1F-8669-0D2033505FE1}" dt="2023-08-02T17:03:49.642" v="38"/>
        <pc:sldMkLst>
          <pc:docMk/>
          <pc:sldMk cId="1047025373" sldId="380"/>
        </pc:sldMkLst>
      </pc:sldChg>
      <pc:sldChg chg="delCm">
        <pc:chgData name="Karen Davies" userId="438f0ce8-6132-4de4-9430-c0878fbdacc2" providerId="ADAL" clId="{EE97C6A2-4E1D-4C1F-8669-0D2033505FE1}" dt="2023-08-02T16:59:41.719" v="10"/>
        <pc:sldMkLst>
          <pc:docMk/>
          <pc:sldMk cId="2316796805" sldId="482"/>
        </pc:sldMkLst>
      </pc:sldChg>
      <pc:sldChg chg="delCm">
        <pc:chgData name="Karen Davies" userId="438f0ce8-6132-4de4-9430-c0878fbdacc2" providerId="ADAL" clId="{EE97C6A2-4E1D-4C1F-8669-0D2033505FE1}" dt="2023-08-02T16:59:28.770" v="7"/>
        <pc:sldMkLst>
          <pc:docMk/>
          <pc:sldMk cId="3451818131" sldId="495"/>
        </pc:sldMkLst>
      </pc:sldChg>
      <pc:sldChg chg="delCm">
        <pc:chgData name="Karen Davies" userId="438f0ce8-6132-4de4-9430-c0878fbdacc2" providerId="ADAL" clId="{EE97C6A2-4E1D-4C1F-8669-0D2033505FE1}" dt="2023-08-02T17:00:15.572" v="14"/>
        <pc:sldMkLst>
          <pc:docMk/>
          <pc:sldMk cId="617732834" sldId="505"/>
        </pc:sldMkLst>
      </pc:sldChg>
      <pc:sldChg chg="delCm">
        <pc:chgData name="Karen Davies" userId="438f0ce8-6132-4de4-9430-c0878fbdacc2" providerId="ADAL" clId="{EE97C6A2-4E1D-4C1F-8669-0D2033505FE1}" dt="2023-08-02T17:01:43.114" v="28"/>
        <pc:sldMkLst>
          <pc:docMk/>
          <pc:sldMk cId="3879171644" sldId="543"/>
        </pc:sldMkLst>
      </pc:sldChg>
      <pc:sldChg chg="delCm">
        <pc:chgData name="Karen Davies" userId="438f0ce8-6132-4de4-9430-c0878fbdacc2" providerId="ADAL" clId="{EE97C6A2-4E1D-4C1F-8669-0D2033505FE1}" dt="2023-08-02T16:57:29.080" v="2"/>
        <pc:sldMkLst>
          <pc:docMk/>
          <pc:sldMk cId="2357110660" sldId="595"/>
        </pc:sldMkLst>
      </pc:sldChg>
      <pc:sldChg chg="delCm">
        <pc:chgData name="Karen Davies" userId="438f0ce8-6132-4de4-9430-c0878fbdacc2" providerId="ADAL" clId="{EE97C6A2-4E1D-4C1F-8669-0D2033505FE1}" dt="2023-08-02T16:56:43.782" v="1"/>
        <pc:sldMkLst>
          <pc:docMk/>
          <pc:sldMk cId="847948780" sldId="606"/>
        </pc:sldMkLst>
      </pc:sldChg>
      <pc:sldChg chg="delCm">
        <pc:chgData name="Karen Davies" userId="438f0ce8-6132-4de4-9430-c0878fbdacc2" providerId="ADAL" clId="{EE97C6A2-4E1D-4C1F-8669-0D2033505FE1}" dt="2023-08-02T16:59:48.075" v="11"/>
        <pc:sldMkLst>
          <pc:docMk/>
          <pc:sldMk cId="2280750597" sldId="607"/>
        </pc:sldMkLst>
      </pc:sldChg>
      <pc:sldChg chg="delCm">
        <pc:chgData name="Karen Davies" userId="438f0ce8-6132-4de4-9430-c0878fbdacc2" providerId="ADAL" clId="{EE97C6A2-4E1D-4C1F-8669-0D2033505FE1}" dt="2023-08-02T17:00:34.122" v="18"/>
        <pc:sldMkLst>
          <pc:docMk/>
          <pc:sldMk cId="2812556533" sldId="611"/>
        </pc:sldMkLst>
      </pc:sldChg>
      <pc:sldChg chg="delCm">
        <pc:chgData name="Karen Davies" userId="438f0ce8-6132-4de4-9430-c0878fbdacc2" providerId="ADAL" clId="{EE97C6A2-4E1D-4C1F-8669-0D2033505FE1}" dt="2023-08-02T17:00:40.131" v="19"/>
        <pc:sldMkLst>
          <pc:docMk/>
          <pc:sldMk cId="3286840908" sldId="620"/>
        </pc:sldMkLst>
      </pc:sldChg>
      <pc:sldChg chg="delCm">
        <pc:chgData name="Karen Davies" userId="438f0ce8-6132-4de4-9430-c0878fbdacc2" providerId="ADAL" clId="{EE97C6A2-4E1D-4C1F-8669-0D2033505FE1}" dt="2023-08-02T16:59:55.178" v="12"/>
        <pc:sldMkLst>
          <pc:docMk/>
          <pc:sldMk cId="3965586301" sldId="649"/>
        </pc:sldMkLst>
      </pc:sldChg>
      <pc:sldChg chg="delCm">
        <pc:chgData name="Karen Davies" userId="438f0ce8-6132-4de4-9430-c0878fbdacc2" providerId="ADAL" clId="{EE97C6A2-4E1D-4C1F-8669-0D2033505FE1}" dt="2023-08-02T16:56:31.715" v="0"/>
        <pc:sldMkLst>
          <pc:docMk/>
          <pc:sldMk cId="3738373614" sldId="652"/>
        </pc:sldMkLst>
      </pc:sldChg>
      <pc:sldChg chg="delCm">
        <pc:chgData name="Karen Davies" userId="438f0ce8-6132-4de4-9430-c0878fbdacc2" providerId="ADAL" clId="{EE97C6A2-4E1D-4C1F-8669-0D2033505FE1}" dt="2023-08-02T17:01:57.258" v="36"/>
        <pc:sldMkLst>
          <pc:docMk/>
          <pc:sldMk cId="2187487263" sldId="656"/>
        </pc:sldMkLst>
      </pc:sldChg>
      <pc:sldChg chg="delCm">
        <pc:chgData name="Karen Davies" userId="438f0ce8-6132-4de4-9430-c0878fbdacc2" providerId="ADAL" clId="{EE97C6A2-4E1D-4C1F-8669-0D2033505FE1}" dt="2023-08-02T17:00:53.773" v="23"/>
        <pc:sldMkLst>
          <pc:docMk/>
          <pc:sldMk cId="451016060" sldId="662"/>
        </pc:sldMkLst>
      </pc:sldChg>
      <pc:sldChg chg="delCm">
        <pc:chgData name="Karen Davies" userId="438f0ce8-6132-4de4-9430-c0878fbdacc2" providerId="ADAL" clId="{EE97C6A2-4E1D-4C1F-8669-0D2033505FE1}" dt="2023-08-02T17:01:52.684" v="34"/>
        <pc:sldMkLst>
          <pc:docMk/>
          <pc:sldMk cId="2049501365" sldId="664"/>
        </pc:sldMkLst>
      </pc:sldChg>
      <pc:sldChg chg="delCm">
        <pc:chgData name="Karen Davies" userId="438f0ce8-6132-4de4-9430-c0878fbdacc2" providerId="ADAL" clId="{EE97C6A2-4E1D-4C1F-8669-0D2033505FE1}" dt="2023-08-02T17:03:54.731" v="39"/>
        <pc:sldMkLst>
          <pc:docMk/>
          <pc:sldMk cId="1180738015" sldId="665"/>
        </pc:sldMkLst>
      </pc:sldChg>
      <pc:sldChg chg="delCm">
        <pc:chgData name="Karen Davies" userId="438f0ce8-6132-4de4-9430-c0878fbdacc2" providerId="ADAL" clId="{EE97C6A2-4E1D-4C1F-8669-0D2033505FE1}" dt="2023-08-02T16:59:23.707" v="4"/>
        <pc:sldMkLst>
          <pc:docMk/>
          <pc:sldMk cId="4073219762" sldId="666"/>
        </pc:sldMkLst>
      </pc:sldChg>
      <pc:sldChg chg="delCm">
        <pc:chgData name="Karen Davies" userId="438f0ce8-6132-4de4-9430-c0878fbdacc2" providerId="ADAL" clId="{EE97C6A2-4E1D-4C1F-8669-0D2033505FE1}" dt="2023-08-02T16:59:34.831" v="8"/>
        <pc:sldMkLst>
          <pc:docMk/>
          <pc:sldMk cId="1149766092" sldId="668"/>
        </pc:sldMkLst>
      </pc:sldChg>
      <pc:sldChg chg="delCm">
        <pc:chgData name="Karen Davies" userId="438f0ce8-6132-4de4-9430-c0878fbdacc2" providerId="ADAL" clId="{EE97C6A2-4E1D-4C1F-8669-0D2033505FE1}" dt="2023-08-02T17:00:28.798" v="16"/>
        <pc:sldMkLst>
          <pc:docMk/>
          <pc:sldMk cId="4014561443" sldId="670"/>
        </pc:sldMkLst>
      </pc:sldChg>
      <pc:sldChg chg="delCm">
        <pc:chgData name="Karen Davies" userId="438f0ce8-6132-4de4-9430-c0878fbdacc2" providerId="ADAL" clId="{EE97C6A2-4E1D-4C1F-8669-0D2033505FE1}" dt="2023-08-02T17:00:47.631" v="20"/>
        <pc:sldMkLst>
          <pc:docMk/>
          <pc:sldMk cId="1101271909" sldId="675"/>
        </pc:sldMkLst>
      </pc:sldChg>
      <pc:sldChg chg="delCm">
        <pc:chgData name="Karen Davies" userId="438f0ce8-6132-4de4-9430-c0878fbdacc2" providerId="ADAL" clId="{EE97C6A2-4E1D-4C1F-8669-0D2033505FE1}" dt="2023-08-02T17:01:30.125" v="26"/>
        <pc:sldMkLst>
          <pc:docMk/>
          <pc:sldMk cId="344214868" sldId="6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471604-BC1B-4E7E-B084-9F6685A30594}" type="doc">
      <dgm:prSet loTypeId="urn:microsoft.com/office/officeart/2005/8/layout/process1" loCatId="process" qsTypeId="urn:microsoft.com/office/officeart/2005/8/quickstyle/simple1" qsCatId="simple" csTypeId="urn:microsoft.com/office/officeart/2005/8/colors/accent1_2" csCatId="accent1" phldr="1"/>
      <dgm:spPr/>
    </dgm:pt>
    <dgm:pt modelId="{C408E8E0-1E67-4F9D-BBE7-B548AFB050C5}">
      <dgm:prSet phldrT="[Text]"/>
      <dgm:spPr/>
      <dgm:t>
        <a:bodyPr/>
        <a:lstStyle/>
        <a:p>
          <a:r>
            <a:rPr lang="en-US"/>
            <a:t>Districts roster their students to MAP Growth</a:t>
          </a:r>
        </a:p>
      </dgm:t>
    </dgm:pt>
    <dgm:pt modelId="{EF6EEF72-30C5-4E6D-891D-7FFBD369F3D0}" type="parTrans" cxnId="{04C3BA6D-80EA-4FAC-BAD9-D449F78F5BB6}">
      <dgm:prSet/>
      <dgm:spPr/>
      <dgm:t>
        <a:bodyPr/>
        <a:lstStyle/>
        <a:p>
          <a:endParaRPr lang="en-US"/>
        </a:p>
      </dgm:t>
    </dgm:pt>
    <dgm:pt modelId="{9CAE2C21-FDEA-476D-809B-791785CB2BA5}" type="sibTrans" cxnId="{04C3BA6D-80EA-4FAC-BAD9-D449F78F5BB6}">
      <dgm:prSet/>
      <dgm:spPr/>
      <dgm:t>
        <a:bodyPr/>
        <a:lstStyle/>
        <a:p>
          <a:endParaRPr lang="en-US"/>
        </a:p>
      </dgm:t>
    </dgm:pt>
    <dgm:pt modelId="{44991CFC-1623-46D8-B37F-02E542EFBFDD}">
      <dgm:prSet phldrT="[Text]"/>
      <dgm:spPr/>
      <dgm:t>
        <a:bodyPr/>
        <a:lstStyle/>
        <a:p>
          <a:pPr rtl="0"/>
          <a:r>
            <a:rPr lang="en-US"/>
            <a:t>Data syncs between MAP Growth and NSCAS Growth nightly</a:t>
          </a:r>
        </a:p>
      </dgm:t>
    </dgm:pt>
    <dgm:pt modelId="{20992053-4D4A-4802-84D0-68A59829A407}" type="parTrans" cxnId="{7B83C3F2-3F1F-40B5-859D-1E8F0E785F09}">
      <dgm:prSet/>
      <dgm:spPr/>
      <dgm:t>
        <a:bodyPr/>
        <a:lstStyle/>
        <a:p>
          <a:endParaRPr lang="en-US"/>
        </a:p>
      </dgm:t>
    </dgm:pt>
    <dgm:pt modelId="{90F59AA8-9548-46F1-9F4B-414C19E1853C}" type="sibTrans" cxnId="{7B83C3F2-3F1F-40B5-859D-1E8F0E785F09}">
      <dgm:prSet/>
      <dgm:spPr/>
      <dgm:t>
        <a:bodyPr/>
        <a:lstStyle/>
        <a:p>
          <a:endParaRPr lang="en-US"/>
        </a:p>
      </dgm:t>
    </dgm:pt>
    <dgm:pt modelId="{1FA855C2-ABC5-4510-8C29-C5C015A6AC1A}">
      <dgm:prSet phldrT="[Text]"/>
      <dgm:spPr/>
      <dgm:t>
        <a:bodyPr/>
        <a:lstStyle/>
        <a:p>
          <a:r>
            <a:rPr lang="en-US"/>
            <a:t>Student Registrations are automatically created</a:t>
          </a:r>
        </a:p>
      </dgm:t>
    </dgm:pt>
    <dgm:pt modelId="{7565DE7D-66F4-4E13-BA81-B40648A78FA3}" type="parTrans" cxnId="{2861768E-C5AE-42C0-8CEA-DA53F3BB1C74}">
      <dgm:prSet/>
      <dgm:spPr/>
      <dgm:t>
        <a:bodyPr/>
        <a:lstStyle/>
        <a:p>
          <a:endParaRPr lang="en-US"/>
        </a:p>
      </dgm:t>
    </dgm:pt>
    <dgm:pt modelId="{9AC9C7F8-6D83-46EC-8ED7-DEC18EDD479E}" type="sibTrans" cxnId="{2861768E-C5AE-42C0-8CEA-DA53F3BB1C74}">
      <dgm:prSet/>
      <dgm:spPr/>
      <dgm:t>
        <a:bodyPr/>
        <a:lstStyle/>
        <a:p>
          <a:endParaRPr lang="en-US"/>
        </a:p>
      </dgm:t>
    </dgm:pt>
    <dgm:pt modelId="{27CD4080-9BD8-6B45-ABE0-BAA55A59B47B}">
      <dgm:prSet phldrT="[Text]"/>
      <dgm:spPr/>
      <dgm:t>
        <a:bodyPr/>
        <a:lstStyle/>
        <a:p>
          <a:pPr rtl="0"/>
          <a:r>
            <a:rPr lang="en-US"/>
            <a:t>Updated Student information will display in NSCAS Growth</a:t>
          </a:r>
        </a:p>
      </dgm:t>
    </dgm:pt>
    <dgm:pt modelId="{E8A71B6B-B702-6D44-88A2-2BB75E32D6DA}" type="parTrans" cxnId="{AF6A6050-DBF6-B547-AC5B-33371F0A495B}">
      <dgm:prSet/>
      <dgm:spPr/>
      <dgm:t>
        <a:bodyPr/>
        <a:lstStyle/>
        <a:p>
          <a:endParaRPr lang="en-US"/>
        </a:p>
      </dgm:t>
    </dgm:pt>
    <dgm:pt modelId="{FD23137F-6D36-074D-91D3-2304226EC93C}" type="sibTrans" cxnId="{AF6A6050-DBF6-B547-AC5B-33371F0A495B}">
      <dgm:prSet/>
      <dgm:spPr/>
      <dgm:t>
        <a:bodyPr/>
        <a:lstStyle/>
        <a:p>
          <a:endParaRPr lang="en-US"/>
        </a:p>
      </dgm:t>
    </dgm:pt>
    <dgm:pt modelId="{3E1211EF-391A-4B6A-94D3-5CF1EDBF1542}" type="pres">
      <dgm:prSet presAssocID="{16471604-BC1B-4E7E-B084-9F6685A30594}" presName="Name0" presStyleCnt="0">
        <dgm:presLayoutVars>
          <dgm:dir/>
          <dgm:resizeHandles val="exact"/>
        </dgm:presLayoutVars>
      </dgm:prSet>
      <dgm:spPr/>
    </dgm:pt>
    <dgm:pt modelId="{C37E4F3F-C767-40D0-957C-E723259EC7E1}" type="pres">
      <dgm:prSet presAssocID="{C408E8E0-1E67-4F9D-BBE7-B548AFB050C5}" presName="node" presStyleLbl="node1" presStyleIdx="0" presStyleCnt="4" custLinFactNeighborX="0" custLinFactNeighborY="40989">
        <dgm:presLayoutVars>
          <dgm:bulletEnabled val="1"/>
        </dgm:presLayoutVars>
      </dgm:prSet>
      <dgm:spPr/>
    </dgm:pt>
    <dgm:pt modelId="{C158012B-DF2C-4B87-8497-E809133E397A}" type="pres">
      <dgm:prSet presAssocID="{9CAE2C21-FDEA-476D-809B-791785CB2BA5}" presName="sibTrans" presStyleLbl="sibTrans2D1" presStyleIdx="0" presStyleCnt="3"/>
      <dgm:spPr/>
    </dgm:pt>
    <dgm:pt modelId="{A4C7B6D2-E62B-475F-BE62-A1B5931C9F0A}" type="pres">
      <dgm:prSet presAssocID="{9CAE2C21-FDEA-476D-809B-791785CB2BA5}" presName="connectorText" presStyleLbl="sibTrans2D1" presStyleIdx="0" presStyleCnt="3"/>
      <dgm:spPr/>
    </dgm:pt>
    <dgm:pt modelId="{A5221695-2F57-4488-BEF1-23D66AABBCF3}" type="pres">
      <dgm:prSet presAssocID="{44991CFC-1623-46D8-B37F-02E542EFBFDD}" presName="node" presStyleLbl="node1" presStyleIdx="1" presStyleCnt="4" custLinFactNeighborX="0" custLinFactNeighborY="40989">
        <dgm:presLayoutVars>
          <dgm:bulletEnabled val="1"/>
        </dgm:presLayoutVars>
      </dgm:prSet>
      <dgm:spPr/>
    </dgm:pt>
    <dgm:pt modelId="{7F964CFC-19F7-4002-8C0D-027497DEC8F4}" type="pres">
      <dgm:prSet presAssocID="{90F59AA8-9548-46F1-9F4B-414C19E1853C}" presName="sibTrans" presStyleLbl="sibTrans2D1" presStyleIdx="1" presStyleCnt="3"/>
      <dgm:spPr/>
    </dgm:pt>
    <dgm:pt modelId="{D8E5ECBC-8880-45E1-ADC1-865A0FD7C587}" type="pres">
      <dgm:prSet presAssocID="{90F59AA8-9548-46F1-9F4B-414C19E1853C}" presName="connectorText" presStyleLbl="sibTrans2D1" presStyleIdx="1" presStyleCnt="3"/>
      <dgm:spPr/>
    </dgm:pt>
    <dgm:pt modelId="{228286B9-096B-4BA6-951B-29B8C597D297}" type="pres">
      <dgm:prSet presAssocID="{1FA855C2-ABC5-4510-8C29-C5C015A6AC1A}" presName="node" presStyleLbl="node1" presStyleIdx="2" presStyleCnt="4" custLinFactNeighborX="0" custLinFactNeighborY="42697">
        <dgm:presLayoutVars>
          <dgm:bulletEnabled val="1"/>
        </dgm:presLayoutVars>
      </dgm:prSet>
      <dgm:spPr/>
    </dgm:pt>
    <dgm:pt modelId="{082B692C-CB2F-FA42-B594-8258CF55D0E2}" type="pres">
      <dgm:prSet presAssocID="{9AC9C7F8-6D83-46EC-8ED7-DEC18EDD479E}" presName="sibTrans" presStyleLbl="sibTrans2D1" presStyleIdx="2" presStyleCnt="3"/>
      <dgm:spPr/>
    </dgm:pt>
    <dgm:pt modelId="{C564D368-63EB-CE4B-A5CD-BCCC8CAE13C7}" type="pres">
      <dgm:prSet presAssocID="{9AC9C7F8-6D83-46EC-8ED7-DEC18EDD479E}" presName="connectorText" presStyleLbl="sibTrans2D1" presStyleIdx="2" presStyleCnt="3"/>
      <dgm:spPr/>
    </dgm:pt>
    <dgm:pt modelId="{F7466FD9-AC8F-254E-8145-65BAE94CD81B}" type="pres">
      <dgm:prSet presAssocID="{27CD4080-9BD8-6B45-ABE0-BAA55A59B47B}" presName="node" presStyleLbl="node1" presStyleIdx="3" presStyleCnt="4" custLinFactNeighborX="-4720" custLinFactNeighborY="40800">
        <dgm:presLayoutVars>
          <dgm:bulletEnabled val="1"/>
        </dgm:presLayoutVars>
      </dgm:prSet>
      <dgm:spPr/>
    </dgm:pt>
  </dgm:ptLst>
  <dgm:cxnLst>
    <dgm:cxn modelId="{2961E125-AA95-3548-8FC3-77A0E41947E8}" type="presOf" srcId="{9AC9C7F8-6D83-46EC-8ED7-DEC18EDD479E}" destId="{C564D368-63EB-CE4B-A5CD-BCCC8CAE13C7}" srcOrd="1" destOrd="0" presId="urn:microsoft.com/office/officeart/2005/8/layout/process1"/>
    <dgm:cxn modelId="{49F49F68-415C-E44F-B6EB-2771C65A5949}" type="presOf" srcId="{27CD4080-9BD8-6B45-ABE0-BAA55A59B47B}" destId="{F7466FD9-AC8F-254E-8145-65BAE94CD81B}" srcOrd="0" destOrd="0" presId="urn:microsoft.com/office/officeart/2005/8/layout/process1"/>
    <dgm:cxn modelId="{9DA8874B-7F19-41DF-8872-895F2BDA9B64}" type="presOf" srcId="{90F59AA8-9548-46F1-9F4B-414C19E1853C}" destId="{7F964CFC-19F7-4002-8C0D-027497DEC8F4}" srcOrd="0" destOrd="0" presId="urn:microsoft.com/office/officeart/2005/8/layout/process1"/>
    <dgm:cxn modelId="{04C3BA6D-80EA-4FAC-BAD9-D449F78F5BB6}" srcId="{16471604-BC1B-4E7E-B084-9F6685A30594}" destId="{C408E8E0-1E67-4F9D-BBE7-B548AFB050C5}" srcOrd="0" destOrd="0" parTransId="{EF6EEF72-30C5-4E6D-891D-7FFBD369F3D0}" sibTransId="{9CAE2C21-FDEA-476D-809B-791785CB2BA5}"/>
    <dgm:cxn modelId="{AF6A6050-DBF6-B547-AC5B-33371F0A495B}" srcId="{16471604-BC1B-4E7E-B084-9F6685A30594}" destId="{27CD4080-9BD8-6B45-ABE0-BAA55A59B47B}" srcOrd="3" destOrd="0" parTransId="{E8A71B6B-B702-6D44-88A2-2BB75E32D6DA}" sibTransId="{FD23137F-6D36-074D-91D3-2304226EC93C}"/>
    <dgm:cxn modelId="{588A2D59-CC05-478C-BE1F-E9D7154BF34F}" type="presOf" srcId="{90F59AA8-9548-46F1-9F4B-414C19E1853C}" destId="{D8E5ECBC-8880-45E1-ADC1-865A0FD7C587}" srcOrd="1" destOrd="0" presId="urn:microsoft.com/office/officeart/2005/8/layout/process1"/>
    <dgm:cxn modelId="{3F912680-E83D-450F-A09A-EF03BF29721A}" type="presOf" srcId="{9CAE2C21-FDEA-476D-809B-791785CB2BA5}" destId="{A4C7B6D2-E62B-475F-BE62-A1B5931C9F0A}" srcOrd="1" destOrd="0" presId="urn:microsoft.com/office/officeart/2005/8/layout/process1"/>
    <dgm:cxn modelId="{2861768E-C5AE-42C0-8CEA-DA53F3BB1C74}" srcId="{16471604-BC1B-4E7E-B084-9F6685A30594}" destId="{1FA855C2-ABC5-4510-8C29-C5C015A6AC1A}" srcOrd="2" destOrd="0" parTransId="{7565DE7D-66F4-4E13-BA81-B40648A78FA3}" sibTransId="{9AC9C7F8-6D83-46EC-8ED7-DEC18EDD479E}"/>
    <dgm:cxn modelId="{97930D93-D886-45E0-B43F-863569FE68D1}" type="presOf" srcId="{44991CFC-1623-46D8-B37F-02E542EFBFDD}" destId="{A5221695-2F57-4488-BEF1-23D66AABBCF3}" srcOrd="0" destOrd="0" presId="urn:microsoft.com/office/officeart/2005/8/layout/process1"/>
    <dgm:cxn modelId="{1D0FA79B-11E2-4779-A3D9-15AD682F1F2E}" type="presOf" srcId="{9CAE2C21-FDEA-476D-809B-791785CB2BA5}" destId="{C158012B-DF2C-4B87-8497-E809133E397A}" srcOrd="0" destOrd="0" presId="urn:microsoft.com/office/officeart/2005/8/layout/process1"/>
    <dgm:cxn modelId="{B447A29F-ED5A-477D-924D-68D700D3EC3D}" type="presOf" srcId="{C408E8E0-1E67-4F9D-BBE7-B548AFB050C5}" destId="{C37E4F3F-C767-40D0-957C-E723259EC7E1}" srcOrd="0" destOrd="0" presId="urn:microsoft.com/office/officeart/2005/8/layout/process1"/>
    <dgm:cxn modelId="{D5A665A1-EF25-40EF-A12F-09B36307C6C3}" type="presOf" srcId="{1FA855C2-ABC5-4510-8C29-C5C015A6AC1A}" destId="{228286B9-096B-4BA6-951B-29B8C597D297}" srcOrd="0" destOrd="0" presId="urn:microsoft.com/office/officeart/2005/8/layout/process1"/>
    <dgm:cxn modelId="{EF5D99D7-8CC1-4095-93CB-C85718B95F56}" type="presOf" srcId="{16471604-BC1B-4E7E-B084-9F6685A30594}" destId="{3E1211EF-391A-4B6A-94D3-5CF1EDBF1542}" srcOrd="0" destOrd="0" presId="urn:microsoft.com/office/officeart/2005/8/layout/process1"/>
    <dgm:cxn modelId="{1D87C5F1-2675-A648-9396-229549F2AADC}" type="presOf" srcId="{9AC9C7F8-6D83-46EC-8ED7-DEC18EDD479E}" destId="{082B692C-CB2F-FA42-B594-8258CF55D0E2}" srcOrd="0" destOrd="0" presId="urn:microsoft.com/office/officeart/2005/8/layout/process1"/>
    <dgm:cxn modelId="{7B83C3F2-3F1F-40B5-859D-1E8F0E785F09}" srcId="{16471604-BC1B-4E7E-B084-9F6685A30594}" destId="{44991CFC-1623-46D8-B37F-02E542EFBFDD}" srcOrd="1" destOrd="0" parTransId="{20992053-4D4A-4802-84D0-68A59829A407}" sibTransId="{90F59AA8-9548-46F1-9F4B-414C19E1853C}"/>
    <dgm:cxn modelId="{BC158C4E-176F-40E2-B353-F2C9BF455AFC}" type="presParOf" srcId="{3E1211EF-391A-4B6A-94D3-5CF1EDBF1542}" destId="{C37E4F3F-C767-40D0-957C-E723259EC7E1}" srcOrd="0" destOrd="0" presId="urn:microsoft.com/office/officeart/2005/8/layout/process1"/>
    <dgm:cxn modelId="{AB41F281-F669-47BF-8B0C-9B267BFACD08}" type="presParOf" srcId="{3E1211EF-391A-4B6A-94D3-5CF1EDBF1542}" destId="{C158012B-DF2C-4B87-8497-E809133E397A}" srcOrd="1" destOrd="0" presId="urn:microsoft.com/office/officeart/2005/8/layout/process1"/>
    <dgm:cxn modelId="{EFA92A5B-8D28-493C-85AE-4EF0AEAD592A}" type="presParOf" srcId="{C158012B-DF2C-4B87-8497-E809133E397A}" destId="{A4C7B6D2-E62B-475F-BE62-A1B5931C9F0A}" srcOrd="0" destOrd="0" presId="urn:microsoft.com/office/officeart/2005/8/layout/process1"/>
    <dgm:cxn modelId="{D970B02E-5283-4740-8C79-46458C86730B}" type="presParOf" srcId="{3E1211EF-391A-4B6A-94D3-5CF1EDBF1542}" destId="{A5221695-2F57-4488-BEF1-23D66AABBCF3}" srcOrd="2" destOrd="0" presId="urn:microsoft.com/office/officeart/2005/8/layout/process1"/>
    <dgm:cxn modelId="{4FF7CF99-B62C-475B-8806-5EF51ADAD5BF}" type="presParOf" srcId="{3E1211EF-391A-4B6A-94D3-5CF1EDBF1542}" destId="{7F964CFC-19F7-4002-8C0D-027497DEC8F4}" srcOrd="3" destOrd="0" presId="urn:microsoft.com/office/officeart/2005/8/layout/process1"/>
    <dgm:cxn modelId="{E3234BD9-8705-4B1D-825E-F2A792787DE4}" type="presParOf" srcId="{7F964CFC-19F7-4002-8C0D-027497DEC8F4}" destId="{D8E5ECBC-8880-45E1-ADC1-865A0FD7C587}" srcOrd="0" destOrd="0" presId="urn:microsoft.com/office/officeart/2005/8/layout/process1"/>
    <dgm:cxn modelId="{7C5FC5F0-F4A6-48B8-A478-C65FB3C4360B}" type="presParOf" srcId="{3E1211EF-391A-4B6A-94D3-5CF1EDBF1542}" destId="{228286B9-096B-4BA6-951B-29B8C597D297}" srcOrd="4" destOrd="0" presId="urn:microsoft.com/office/officeart/2005/8/layout/process1"/>
    <dgm:cxn modelId="{420E29F4-EA2D-6040-9FA9-9F23AA39C22A}" type="presParOf" srcId="{3E1211EF-391A-4B6A-94D3-5CF1EDBF1542}" destId="{082B692C-CB2F-FA42-B594-8258CF55D0E2}" srcOrd="5" destOrd="0" presId="urn:microsoft.com/office/officeart/2005/8/layout/process1"/>
    <dgm:cxn modelId="{0753FB84-E6FC-A742-BE4B-53105815C739}" type="presParOf" srcId="{082B692C-CB2F-FA42-B594-8258CF55D0E2}" destId="{C564D368-63EB-CE4B-A5CD-BCCC8CAE13C7}" srcOrd="0" destOrd="0" presId="urn:microsoft.com/office/officeart/2005/8/layout/process1"/>
    <dgm:cxn modelId="{CEAD5797-06EF-D448-A119-EE7CD60E2BAD}" type="presParOf" srcId="{3E1211EF-391A-4B6A-94D3-5CF1EDBF1542}" destId="{F7466FD9-AC8F-254E-8145-65BAE94CD81B}"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F9F74-CABD-4F33-89BB-A00AF8ECA896}" type="doc">
      <dgm:prSet loTypeId="urn:microsoft.com/office/officeart/2005/8/layout/process1" loCatId="process" qsTypeId="urn:microsoft.com/office/officeart/2005/8/quickstyle/simple1" qsCatId="simple" csTypeId="urn:microsoft.com/office/officeart/2005/8/colors/accent1_2" csCatId="accent1" phldr="1"/>
      <dgm:spPr/>
    </dgm:pt>
    <dgm:pt modelId="{533C630D-98CE-468D-AB4A-5173F0E72FD9}">
      <dgm:prSet phldrT="[Text]"/>
      <dgm:spPr/>
      <dgm:t>
        <a:bodyPr/>
        <a:lstStyle/>
        <a:p>
          <a:r>
            <a:rPr lang="en-US"/>
            <a:t>Step 1:</a:t>
          </a:r>
        </a:p>
        <a:p>
          <a:pPr rtl="0"/>
          <a:r>
            <a:rPr lang="en-US">
              <a:latin typeface="Century Gothic"/>
            </a:rPr>
            <a:t> </a:t>
          </a:r>
          <a:r>
            <a:rPr lang="en-US"/>
            <a:t>Student launches secure browser</a:t>
          </a:r>
        </a:p>
      </dgm:t>
    </dgm:pt>
    <dgm:pt modelId="{F638E18A-0A9A-4EC7-9D29-7BD16C5B2B82}" type="parTrans" cxnId="{2DE20D5D-4B43-40DE-B5CC-D242E74C1D0C}">
      <dgm:prSet/>
      <dgm:spPr/>
      <dgm:t>
        <a:bodyPr/>
        <a:lstStyle/>
        <a:p>
          <a:endParaRPr lang="en-US"/>
        </a:p>
      </dgm:t>
    </dgm:pt>
    <dgm:pt modelId="{F5B56C32-2C8B-4887-A71F-54CCBD8B0BE6}" type="sibTrans" cxnId="{2DE20D5D-4B43-40DE-B5CC-D242E74C1D0C}">
      <dgm:prSet/>
      <dgm:spPr/>
      <dgm:t>
        <a:bodyPr/>
        <a:lstStyle/>
        <a:p>
          <a:endParaRPr lang="en-US"/>
        </a:p>
      </dgm:t>
    </dgm:pt>
    <dgm:pt modelId="{FDDEF3B4-B30F-4EF9-BE4D-C64703B3E675}">
      <dgm:prSet phldrT="[Text]"/>
      <dgm:spPr/>
      <dgm:t>
        <a:bodyPr/>
        <a:lstStyle/>
        <a:p>
          <a:r>
            <a:rPr lang="en-US"/>
            <a:t>Step 2: </a:t>
          </a:r>
        </a:p>
        <a:p>
          <a:pPr rtl="0"/>
          <a:r>
            <a:rPr lang="en-US"/>
            <a:t>From Test Ticket, student enters</a:t>
          </a:r>
          <a:r>
            <a:rPr lang="en-US">
              <a:latin typeface="Century Gothic"/>
            </a:rPr>
            <a:t> username, password, and</a:t>
          </a:r>
          <a:r>
            <a:rPr lang="en-US"/>
            <a:t> session </a:t>
          </a:r>
          <a:r>
            <a:rPr lang="en-US">
              <a:latin typeface="Century Gothic"/>
            </a:rPr>
            <a:t>ID</a:t>
          </a:r>
          <a:endParaRPr lang="en-US"/>
        </a:p>
      </dgm:t>
    </dgm:pt>
    <dgm:pt modelId="{9312DDC8-18E2-452E-9BBF-07A2264467A2}" type="parTrans" cxnId="{1AD9892E-6C14-438A-9D2F-30E16B89348B}">
      <dgm:prSet/>
      <dgm:spPr/>
      <dgm:t>
        <a:bodyPr/>
        <a:lstStyle/>
        <a:p>
          <a:endParaRPr lang="en-US"/>
        </a:p>
      </dgm:t>
    </dgm:pt>
    <dgm:pt modelId="{A6D26204-F4C0-428B-BD7B-9FE220FB2FB1}" type="sibTrans" cxnId="{1AD9892E-6C14-438A-9D2F-30E16B89348B}">
      <dgm:prSet/>
      <dgm:spPr/>
      <dgm:t>
        <a:bodyPr/>
        <a:lstStyle/>
        <a:p>
          <a:endParaRPr lang="en-US"/>
        </a:p>
      </dgm:t>
    </dgm:pt>
    <dgm:pt modelId="{CDBC1F68-2B00-4441-B845-959F6AD73043}">
      <dgm:prSet phldrT="[Text]"/>
      <dgm:spPr/>
      <dgm:t>
        <a:bodyPr/>
        <a:lstStyle/>
        <a:p>
          <a:pPr algn="ctr" rtl="0"/>
          <a:r>
            <a:rPr lang="en-US"/>
            <a:t>Step </a:t>
          </a:r>
          <a:r>
            <a:rPr lang="en-US">
              <a:latin typeface="Century Gothic"/>
            </a:rPr>
            <a:t>3</a:t>
          </a:r>
          <a:r>
            <a:rPr lang="en-US"/>
            <a:t>: </a:t>
          </a:r>
          <a:r>
            <a:rPr lang="en-US">
              <a:latin typeface="Century Gothic"/>
            </a:rPr>
            <a:t>Student verifies text on screen is accurate while Proctor monitors</a:t>
          </a:r>
          <a:endParaRPr lang="en-US"/>
        </a:p>
      </dgm:t>
    </dgm:pt>
    <dgm:pt modelId="{F599585A-46A3-4694-B3F0-13573A0A287C}" type="parTrans" cxnId="{C26C1040-1FEF-4151-A1E9-4FC09867489B}">
      <dgm:prSet/>
      <dgm:spPr/>
      <dgm:t>
        <a:bodyPr/>
        <a:lstStyle/>
        <a:p>
          <a:endParaRPr lang="en-US"/>
        </a:p>
      </dgm:t>
    </dgm:pt>
    <dgm:pt modelId="{5F62CB94-07C3-43A9-B4EA-C42724AD3E3D}" type="sibTrans" cxnId="{C26C1040-1FEF-4151-A1E9-4FC09867489B}">
      <dgm:prSet/>
      <dgm:spPr/>
      <dgm:t>
        <a:bodyPr/>
        <a:lstStyle/>
        <a:p>
          <a:endParaRPr lang="en-US"/>
        </a:p>
      </dgm:t>
    </dgm:pt>
    <dgm:pt modelId="{32A95A68-EED4-4619-B5C4-5C6F92923A1F}">
      <dgm:prSet phldr="0"/>
      <dgm:spPr/>
      <dgm:t>
        <a:bodyPr/>
        <a:lstStyle/>
        <a:p>
          <a:pPr algn="ctr" rtl="0"/>
          <a:r>
            <a:rPr lang="en-US">
              <a:latin typeface="Century Gothic"/>
            </a:rPr>
            <a:t>Step 4: Proctor gives verbal approval to start</a:t>
          </a:r>
        </a:p>
      </dgm:t>
    </dgm:pt>
    <dgm:pt modelId="{D1DEA4B8-511D-49AE-9F29-C1082CEAB8E3}" type="parTrans" cxnId="{B4849BAF-D973-4268-8532-78E2B676EF39}">
      <dgm:prSet/>
      <dgm:spPr/>
      <dgm:t>
        <a:bodyPr/>
        <a:lstStyle/>
        <a:p>
          <a:endParaRPr lang="en-US"/>
        </a:p>
      </dgm:t>
    </dgm:pt>
    <dgm:pt modelId="{E778F946-7494-4304-897A-A5C2DC448C5D}" type="sibTrans" cxnId="{B4849BAF-D973-4268-8532-78E2B676EF39}">
      <dgm:prSet/>
      <dgm:spPr/>
      <dgm:t>
        <a:bodyPr/>
        <a:lstStyle/>
        <a:p>
          <a:endParaRPr lang="en-US"/>
        </a:p>
      </dgm:t>
    </dgm:pt>
    <dgm:pt modelId="{8DF737A9-A86E-49E8-85B0-AC53F40855FC}" type="pres">
      <dgm:prSet presAssocID="{99FF9F74-CABD-4F33-89BB-A00AF8ECA896}" presName="Name0" presStyleCnt="0">
        <dgm:presLayoutVars>
          <dgm:dir/>
          <dgm:resizeHandles val="exact"/>
        </dgm:presLayoutVars>
      </dgm:prSet>
      <dgm:spPr/>
    </dgm:pt>
    <dgm:pt modelId="{1DD8B62F-E3EE-4E86-ADC6-610C171F6A07}" type="pres">
      <dgm:prSet presAssocID="{533C630D-98CE-468D-AB4A-5173F0E72FD9}" presName="node" presStyleLbl="node1" presStyleIdx="0" presStyleCnt="4" custScaleY="110128">
        <dgm:presLayoutVars>
          <dgm:bulletEnabled val="1"/>
        </dgm:presLayoutVars>
      </dgm:prSet>
      <dgm:spPr/>
    </dgm:pt>
    <dgm:pt modelId="{8404092A-090A-493D-A0A4-0997F7113456}" type="pres">
      <dgm:prSet presAssocID="{F5B56C32-2C8B-4887-A71F-54CCBD8B0BE6}" presName="sibTrans" presStyleLbl="sibTrans2D1" presStyleIdx="0" presStyleCnt="3"/>
      <dgm:spPr/>
    </dgm:pt>
    <dgm:pt modelId="{A5BBE5DB-902A-4CA8-90C1-DB16F4AE1C00}" type="pres">
      <dgm:prSet presAssocID="{F5B56C32-2C8B-4887-A71F-54CCBD8B0BE6}" presName="connectorText" presStyleLbl="sibTrans2D1" presStyleIdx="0" presStyleCnt="3"/>
      <dgm:spPr/>
    </dgm:pt>
    <dgm:pt modelId="{17D93809-C245-4E18-9EBB-BDCAC40DC5A2}" type="pres">
      <dgm:prSet presAssocID="{FDDEF3B4-B30F-4EF9-BE4D-C64703B3E675}" presName="node" presStyleLbl="node1" presStyleIdx="1" presStyleCnt="4" custScaleY="102916">
        <dgm:presLayoutVars>
          <dgm:bulletEnabled val="1"/>
        </dgm:presLayoutVars>
      </dgm:prSet>
      <dgm:spPr/>
    </dgm:pt>
    <dgm:pt modelId="{279F8BE8-71B3-4F99-AC0C-32C047806918}" type="pres">
      <dgm:prSet presAssocID="{A6D26204-F4C0-428B-BD7B-9FE220FB2FB1}" presName="sibTrans" presStyleLbl="sibTrans2D1" presStyleIdx="1" presStyleCnt="3"/>
      <dgm:spPr/>
    </dgm:pt>
    <dgm:pt modelId="{F5566AA3-B1CA-4A95-886C-204DDC8D92EA}" type="pres">
      <dgm:prSet presAssocID="{A6D26204-F4C0-428B-BD7B-9FE220FB2FB1}" presName="connectorText" presStyleLbl="sibTrans2D1" presStyleIdx="1" presStyleCnt="3"/>
      <dgm:spPr/>
    </dgm:pt>
    <dgm:pt modelId="{E1B9AE6D-4F69-4C8B-BD88-3F1C7CBD8152}" type="pres">
      <dgm:prSet presAssocID="{CDBC1F68-2B00-4441-B845-959F6AD73043}" presName="node" presStyleLbl="node1" presStyleIdx="2" presStyleCnt="4">
        <dgm:presLayoutVars>
          <dgm:bulletEnabled val="1"/>
        </dgm:presLayoutVars>
      </dgm:prSet>
      <dgm:spPr/>
    </dgm:pt>
    <dgm:pt modelId="{1E2D8177-3376-45F4-8E01-F0693E8C5961}" type="pres">
      <dgm:prSet presAssocID="{5F62CB94-07C3-43A9-B4EA-C42724AD3E3D}" presName="sibTrans" presStyleLbl="sibTrans2D1" presStyleIdx="2" presStyleCnt="3"/>
      <dgm:spPr/>
    </dgm:pt>
    <dgm:pt modelId="{B997DDAF-3F14-4681-9B28-431E86F22660}" type="pres">
      <dgm:prSet presAssocID="{5F62CB94-07C3-43A9-B4EA-C42724AD3E3D}" presName="connectorText" presStyleLbl="sibTrans2D1" presStyleIdx="2" presStyleCnt="3"/>
      <dgm:spPr/>
    </dgm:pt>
    <dgm:pt modelId="{274AC194-27E4-4A6F-B30D-AE0FEA71A14D}" type="pres">
      <dgm:prSet presAssocID="{32A95A68-EED4-4619-B5C4-5C6F92923A1F}" presName="node" presStyleLbl="node1" presStyleIdx="3" presStyleCnt="4">
        <dgm:presLayoutVars>
          <dgm:bulletEnabled val="1"/>
        </dgm:presLayoutVars>
      </dgm:prSet>
      <dgm:spPr/>
    </dgm:pt>
  </dgm:ptLst>
  <dgm:cxnLst>
    <dgm:cxn modelId="{F1129C12-3AE0-4EF1-80AA-3E047E1AF754}" type="presOf" srcId="{F5B56C32-2C8B-4887-A71F-54CCBD8B0BE6}" destId="{8404092A-090A-493D-A0A4-0997F7113456}" srcOrd="0" destOrd="0" presId="urn:microsoft.com/office/officeart/2005/8/layout/process1"/>
    <dgm:cxn modelId="{F614FC17-37E9-4918-9219-938567C04FFA}" type="presOf" srcId="{5F62CB94-07C3-43A9-B4EA-C42724AD3E3D}" destId="{1E2D8177-3376-45F4-8E01-F0693E8C5961}" srcOrd="0" destOrd="0" presId="urn:microsoft.com/office/officeart/2005/8/layout/process1"/>
    <dgm:cxn modelId="{4A76A61B-1DFE-483C-ACCC-7CCAC136F908}" type="presOf" srcId="{32A95A68-EED4-4619-B5C4-5C6F92923A1F}" destId="{274AC194-27E4-4A6F-B30D-AE0FEA71A14D}" srcOrd="0" destOrd="0" presId="urn:microsoft.com/office/officeart/2005/8/layout/process1"/>
    <dgm:cxn modelId="{F43AFD2D-4FC0-4472-B94A-360BAC1CE416}" type="presOf" srcId="{5F62CB94-07C3-43A9-B4EA-C42724AD3E3D}" destId="{B997DDAF-3F14-4681-9B28-431E86F22660}" srcOrd="1" destOrd="0" presId="urn:microsoft.com/office/officeart/2005/8/layout/process1"/>
    <dgm:cxn modelId="{1AD9892E-6C14-438A-9D2F-30E16B89348B}" srcId="{99FF9F74-CABD-4F33-89BB-A00AF8ECA896}" destId="{FDDEF3B4-B30F-4EF9-BE4D-C64703B3E675}" srcOrd="1" destOrd="0" parTransId="{9312DDC8-18E2-452E-9BBF-07A2264467A2}" sibTransId="{A6D26204-F4C0-428B-BD7B-9FE220FB2FB1}"/>
    <dgm:cxn modelId="{C26C1040-1FEF-4151-A1E9-4FC09867489B}" srcId="{99FF9F74-CABD-4F33-89BB-A00AF8ECA896}" destId="{CDBC1F68-2B00-4441-B845-959F6AD73043}" srcOrd="2" destOrd="0" parTransId="{F599585A-46A3-4694-B3F0-13573A0A287C}" sibTransId="{5F62CB94-07C3-43A9-B4EA-C42724AD3E3D}"/>
    <dgm:cxn modelId="{2DE20D5D-4B43-40DE-B5CC-D242E74C1D0C}" srcId="{99FF9F74-CABD-4F33-89BB-A00AF8ECA896}" destId="{533C630D-98CE-468D-AB4A-5173F0E72FD9}" srcOrd="0" destOrd="0" parTransId="{F638E18A-0A9A-4EC7-9D29-7BD16C5B2B82}" sibTransId="{F5B56C32-2C8B-4887-A71F-54CCBD8B0BE6}"/>
    <dgm:cxn modelId="{8320675E-9626-4F77-82B1-80543AC8D6C4}" type="presOf" srcId="{533C630D-98CE-468D-AB4A-5173F0E72FD9}" destId="{1DD8B62F-E3EE-4E86-ADC6-610C171F6A07}" srcOrd="0" destOrd="0" presId="urn:microsoft.com/office/officeart/2005/8/layout/process1"/>
    <dgm:cxn modelId="{8DAE5144-ABA7-488D-85F8-732574158E08}" type="presOf" srcId="{A6D26204-F4C0-428B-BD7B-9FE220FB2FB1}" destId="{F5566AA3-B1CA-4A95-886C-204DDC8D92EA}" srcOrd="1" destOrd="0" presId="urn:microsoft.com/office/officeart/2005/8/layout/process1"/>
    <dgm:cxn modelId="{C314C571-0B57-43A1-A928-DE35C3F1A3B7}" type="presOf" srcId="{CDBC1F68-2B00-4441-B845-959F6AD73043}" destId="{E1B9AE6D-4F69-4C8B-BD88-3F1C7CBD8152}" srcOrd="0" destOrd="0" presId="urn:microsoft.com/office/officeart/2005/8/layout/process1"/>
    <dgm:cxn modelId="{39337D58-6CA8-47B1-876F-FB18CF7B77B0}" type="presOf" srcId="{FDDEF3B4-B30F-4EF9-BE4D-C64703B3E675}" destId="{17D93809-C245-4E18-9EBB-BDCAC40DC5A2}" srcOrd="0" destOrd="0" presId="urn:microsoft.com/office/officeart/2005/8/layout/process1"/>
    <dgm:cxn modelId="{B4849BAF-D973-4268-8532-78E2B676EF39}" srcId="{99FF9F74-CABD-4F33-89BB-A00AF8ECA896}" destId="{32A95A68-EED4-4619-B5C4-5C6F92923A1F}" srcOrd="3" destOrd="0" parTransId="{D1DEA4B8-511D-49AE-9F29-C1082CEAB8E3}" sibTransId="{E778F946-7494-4304-897A-A5C2DC448C5D}"/>
    <dgm:cxn modelId="{637A7ED4-6434-4758-BF7C-E53A3944FF92}" type="presOf" srcId="{A6D26204-F4C0-428B-BD7B-9FE220FB2FB1}" destId="{279F8BE8-71B3-4F99-AC0C-32C047806918}" srcOrd="0" destOrd="0" presId="urn:microsoft.com/office/officeart/2005/8/layout/process1"/>
    <dgm:cxn modelId="{59AE32E4-1956-48B3-BD51-1BEEA96056E1}" type="presOf" srcId="{F5B56C32-2C8B-4887-A71F-54CCBD8B0BE6}" destId="{A5BBE5DB-902A-4CA8-90C1-DB16F4AE1C00}" srcOrd="1" destOrd="0" presId="urn:microsoft.com/office/officeart/2005/8/layout/process1"/>
    <dgm:cxn modelId="{9D6333EC-9DE8-482C-95A5-F0023679C886}" type="presOf" srcId="{99FF9F74-CABD-4F33-89BB-A00AF8ECA896}" destId="{8DF737A9-A86E-49E8-85B0-AC53F40855FC}" srcOrd="0" destOrd="0" presId="urn:microsoft.com/office/officeart/2005/8/layout/process1"/>
    <dgm:cxn modelId="{169D8415-2148-4A9C-AC50-FB4930251910}" type="presParOf" srcId="{8DF737A9-A86E-49E8-85B0-AC53F40855FC}" destId="{1DD8B62F-E3EE-4E86-ADC6-610C171F6A07}" srcOrd="0" destOrd="0" presId="urn:microsoft.com/office/officeart/2005/8/layout/process1"/>
    <dgm:cxn modelId="{20E75866-EF4D-404C-8A15-8B76C7084761}" type="presParOf" srcId="{8DF737A9-A86E-49E8-85B0-AC53F40855FC}" destId="{8404092A-090A-493D-A0A4-0997F7113456}" srcOrd="1" destOrd="0" presId="urn:microsoft.com/office/officeart/2005/8/layout/process1"/>
    <dgm:cxn modelId="{DA109ECD-AC5C-4252-9855-AA76D44226E8}" type="presParOf" srcId="{8404092A-090A-493D-A0A4-0997F7113456}" destId="{A5BBE5DB-902A-4CA8-90C1-DB16F4AE1C00}" srcOrd="0" destOrd="0" presId="urn:microsoft.com/office/officeart/2005/8/layout/process1"/>
    <dgm:cxn modelId="{6B58DDFC-015D-459A-9C17-9B65D84F3A55}" type="presParOf" srcId="{8DF737A9-A86E-49E8-85B0-AC53F40855FC}" destId="{17D93809-C245-4E18-9EBB-BDCAC40DC5A2}" srcOrd="2" destOrd="0" presId="urn:microsoft.com/office/officeart/2005/8/layout/process1"/>
    <dgm:cxn modelId="{5A4A88C0-4F53-4A1A-B872-773E16E83EFD}" type="presParOf" srcId="{8DF737A9-A86E-49E8-85B0-AC53F40855FC}" destId="{279F8BE8-71B3-4F99-AC0C-32C047806918}" srcOrd="3" destOrd="0" presId="urn:microsoft.com/office/officeart/2005/8/layout/process1"/>
    <dgm:cxn modelId="{89072BE3-9522-4999-8FB5-613BFBFB26F3}" type="presParOf" srcId="{279F8BE8-71B3-4F99-AC0C-32C047806918}" destId="{F5566AA3-B1CA-4A95-886C-204DDC8D92EA}" srcOrd="0" destOrd="0" presId="urn:microsoft.com/office/officeart/2005/8/layout/process1"/>
    <dgm:cxn modelId="{20BA2690-9E6D-4ECB-B99B-5442B28DB2BC}" type="presParOf" srcId="{8DF737A9-A86E-49E8-85B0-AC53F40855FC}" destId="{E1B9AE6D-4F69-4C8B-BD88-3F1C7CBD8152}" srcOrd="4" destOrd="0" presId="urn:microsoft.com/office/officeart/2005/8/layout/process1"/>
    <dgm:cxn modelId="{740D6316-BFCB-4F87-AC8F-3ADCC4F6D107}" type="presParOf" srcId="{8DF737A9-A86E-49E8-85B0-AC53F40855FC}" destId="{1E2D8177-3376-45F4-8E01-F0693E8C5961}" srcOrd="5" destOrd="0" presId="urn:microsoft.com/office/officeart/2005/8/layout/process1"/>
    <dgm:cxn modelId="{DE3E7255-BBA7-4D1C-AFDD-CD9D7F20B383}" type="presParOf" srcId="{1E2D8177-3376-45F4-8E01-F0693E8C5961}" destId="{B997DDAF-3F14-4681-9B28-431E86F22660}" srcOrd="0" destOrd="0" presId="urn:microsoft.com/office/officeart/2005/8/layout/process1"/>
    <dgm:cxn modelId="{4E00199D-D29F-4291-9551-D302EF4B370E}" type="presParOf" srcId="{8DF737A9-A86E-49E8-85B0-AC53F40855FC}" destId="{274AC194-27E4-4A6F-B30D-AE0FEA71A14D}" srcOrd="6"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E4F3F-C767-40D0-957C-E723259EC7E1}">
      <dsp:nvSpPr>
        <dsp:cNvPr id="0" name=""/>
        <dsp:cNvSpPr/>
      </dsp:nvSpPr>
      <dsp:spPr>
        <a:xfrm>
          <a:off x="2939" y="1290524"/>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Districts roster their students to MAP Growth</a:t>
          </a:r>
        </a:p>
      </dsp:txBody>
      <dsp:txXfrm>
        <a:off x="40215" y="1327800"/>
        <a:ext cx="1210687" cy="1198136"/>
      </dsp:txXfrm>
    </dsp:sp>
    <dsp:sp modelId="{C158012B-DF2C-4B87-8497-E809133E397A}">
      <dsp:nvSpPr>
        <dsp:cNvPr id="0" name=""/>
        <dsp:cNvSpPr/>
      </dsp:nvSpPr>
      <dsp:spPr>
        <a:xfrm>
          <a:off x="1416703" y="1767498"/>
          <a:ext cx="272470"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16703" y="1831246"/>
        <a:ext cx="190729" cy="191243"/>
      </dsp:txXfrm>
    </dsp:sp>
    <dsp:sp modelId="{A5221695-2F57-4488-BEF1-23D66AABBCF3}">
      <dsp:nvSpPr>
        <dsp:cNvPr id="0" name=""/>
        <dsp:cNvSpPr/>
      </dsp:nvSpPr>
      <dsp:spPr>
        <a:xfrm>
          <a:off x="1802274" y="1290524"/>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Data syncs between MAP Growth and NSCAS Growth nightly</a:t>
          </a:r>
        </a:p>
      </dsp:txBody>
      <dsp:txXfrm>
        <a:off x="1839550" y="1327800"/>
        <a:ext cx="1210687" cy="1198136"/>
      </dsp:txXfrm>
    </dsp:sp>
    <dsp:sp modelId="{7F964CFC-19F7-4002-8C0D-027497DEC8F4}">
      <dsp:nvSpPr>
        <dsp:cNvPr id="0" name=""/>
        <dsp:cNvSpPr/>
      </dsp:nvSpPr>
      <dsp:spPr>
        <a:xfrm rot="41529">
          <a:off x="3216028" y="1778460"/>
          <a:ext cx="272490"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3216031" y="1841714"/>
        <a:ext cx="190743" cy="191243"/>
      </dsp:txXfrm>
    </dsp:sp>
    <dsp:sp modelId="{228286B9-096B-4BA6-951B-29B8C597D297}">
      <dsp:nvSpPr>
        <dsp:cNvPr id="0" name=""/>
        <dsp:cNvSpPr/>
      </dsp:nvSpPr>
      <dsp:spPr>
        <a:xfrm>
          <a:off x="3601610" y="1312261"/>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Student Registrations are automatically created</a:t>
          </a:r>
        </a:p>
      </dsp:txBody>
      <dsp:txXfrm>
        <a:off x="3638886" y="1349537"/>
        <a:ext cx="1210687" cy="1198136"/>
      </dsp:txXfrm>
    </dsp:sp>
    <dsp:sp modelId="{082B692C-CB2F-FA42-B594-8258CF55D0E2}">
      <dsp:nvSpPr>
        <dsp:cNvPr id="0" name=""/>
        <dsp:cNvSpPr/>
      </dsp:nvSpPr>
      <dsp:spPr>
        <a:xfrm rot="21553246">
          <a:off x="5009295" y="1777064"/>
          <a:ext cx="259634" cy="3187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009299" y="1841342"/>
        <a:ext cx="181744" cy="191243"/>
      </dsp:txXfrm>
    </dsp:sp>
    <dsp:sp modelId="{F7466FD9-AC8F-254E-8145-65BAE94CD81B}">
      <dsp:nvSpPr>
        <dsp:cNvPr id="0" name=""/>
        <dsp:cNvSpPr/>
      </dsp:nvSpPr>
      <dsp:spPr>
        <a:xfrm>
          <a:off x="5376680" y="1288118"/>
          <a:ext cx="1285239" cy="12726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t>Updated Student information will display in NSCAS Growth</a:t>
          </a:r>
        </a:p>
      </dsp:txBody>
      <dsp:txXfrm>
        <a:off x="5413956" y="1325394"/>
        <a:ext cx="1210687" cy="1198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8B62F-E3EE-4E86-ADC6-610C171F6A07}">
      <dsp:nvSpPr>
        <dsp:cNvPr id="0" name=""/>
        <dsp:cNvSpPr/>
      </dsp:nvSpPr>
      <dsp:spPr>
        <a:xfrm>
          <a:off x="3690" y="1236234"/>
          <a:ext cx="1613362" cy="26651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Step 1:</a:t>
          </a:r>
        </a:p>
        <a:p>
          <a:pPr marL="0" lvl="0" indent="0" algn="ctr" defTabSz="711200" rtl="0">
            <a:lnSpc>
              <a:spcPct val="90000"/>
            </a:lnSpc>
            <a:spcBef>
              <a:spcPct val="0"/>
            </a:spcBef>
            <a:spcAft>
              <a:spcPct val="35000"/>
            </a:spcAft>
            <a:buNone/>
          </a:pPr>
          <a:r>
            <a:rPr lang="en-US" sz="1600" kern="1200">
              <a:latin typeface="Century Gothic"/>
            </a:rPr>
            <a:t> </a:t>
          </a:r>
          <a:r>
            <a:rPr lang="en-US" sz="1600" kern="1200"/>
            <a:t>Student launches secure browser</a:t>
          </a:r>
        </a:p>
      </dsp:txBody>
      <dsp:txXfrm>
        <a:off x="50944" y="1283488"/>
        <a:ext cx="1518854" cy="2570638"/>
      </dsp:txXfrm>
    </dsp:sp>
    <dsp:sp modelId="{8404092A-090A-493D-A0A4-0997F7113456}">
      <dsp:nvSpPr>
        <dsp:cNvPr id="0" name=""/>
        <dsp:cNvSpPr/>
      </dsp:nvSpPr>
      <dsp:spPr>
        <a:xfrm>
          <a:off x="1778389"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778389" y="2448773"/>
        <a:ext cx="239422" cy="240067"/>
      </dsp:txXfrm>
    </dsp:sp>
    <dsp:sp modelId="{17D93809-C245-4E18-9EBB-BDCAC40DC5A2}">
      <dsp:nvSpPr>
        <dsp:cNvPr id="0" name=""/>
        <dsp:cNvSpPr/>
      </dsp:nvSpPr>
      <dsp:spPr>
        <a:xfrm>
          <a:off x="2262398" y="1323501"/>
          <a:ext cx="1613362" cy="24906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Step 2: </a:t>
          </a:r>
        </a:p>
        <a:p>
          <a:pPr marL="0" lvl="0" indent="0" algn="ctr" defTabSz="711200" rtl="0">
            <a:lnSpc>
              <a:spcPct val="90000"/>
            </a:lnSpc>
            <a:spcBef>
              <a:spcPct val="0"/>
            </a:spcBef>
            <a:spcAft>
              <a:spcPct val="35000"/>
            </a:spcAft>
            <a:buNone/>
          </a:pPr>
          <a:r>
            <a:rPr lang="en-US" sz="1600" kern="1200"/>
            <a:t>From Test Ticket, student enters</a:t>
          </a:r>
          <a:r>
            <a:rPr lang="en-US" sz="1600" kern="1200">
              <a:latin typeface="Century Gothic"/>
            </a:rPr>
            <a:t> username, password, and</a:t>
          </a:r>
          <a:r>
            <a:rPr lang="en-US" sz="1600" kern="1200"/>
            <a:t> session </a:t>
          </a:r>
          <a:r>
            <a:rPr lang="en-US" sz="1600" kern="1200">
              <a:latin typeface="Century Gothic"/>
            </a:rPr>
            <a:t>ID</a:t>
          </a:r>
          <a:endParaRPr lang="en-US" sz="1600" kern="1200"/>
        </a:p>
      </dsp:txBody>
      <dsp:txXfrm>
        <a:off x="2309652" y="1370755"/>
        <a:ext cx="1518854" cy="2396104"/>
      </dsp:txXfrm>
    </dsp:sp>
    <dsp:sp modelId="{279F8BE8-71B3-4F99-AC0C-32C047806918}">
      <dsp:nvSpPr>
        <dsp:cNvPr id="0" name=""/>
        <dsp:cNvSpPr/>
      </dsp:nvSpPr>
      <dsp:spPr>
        <a:xfrm>
          <a:off x="4037097"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037097" y="2448773"/>
        <a:ext cx="239422" cy="240067"/>
      </dsp:txXfrm>
    </dsp:sp>
    <dsp:sp modelId="{E1B9AE6D-4F69-4C8B-BD88-3F1C7CBD8152}">
      <dsp:nvSpPr>
        <dsp:cNvPr id="0" name=""/>
        <dsp:cNvSpPr/>
      </dsp:nvSpPr>
      <dsp:spPr>
        <a:xfrm>
          <a:off x="4521106" y="1358785"/>
          <a:ext cx="1613362" cy="2420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Step </a:t>
          </a:r>
          <a:r>
            <a:rPr lang="en-US" sz="1600" kern="1200">
              <a:latin typeface="Century Gothic"/>
            </a:rPr>
            <a:t>3</a:t>
          </a:r>
          <a:r>
            <a:rPr lang="en-US" sz="1600" kern="1200"/>
            <a:t>: </a:t>
          </a:r>
          <a:r>
            <a:rPr lang="en-US" sz="1600" kern="1200">
              <a:latin typeface="Century Gothic"/>
            </a:rPr>
            <a:t>Student verifies text on screen is accurate while Proctor monitors</a:t>
          </a:r>
          <a:endParaRPr lang="en-US" sz="1600" kern="1200"/>
        </a:p>
      </dsp:txBody>
      <dsp:txXfrm>
        <a:off x="4568360" y="1406039"/>
        <a:ext cx="1518854" cy="2325536"/>
      </dsp:txXfrm>
    </dsp:sp>
    <dsp:sp modelId="{1E2D8177-3376-45F4-8E01-F0693E8C5961}">
      <dsp:nvSpPr>
        <dsp:cNvPr id="0" name=""/>
        <dsp:cNvSpPr/>
      </dsp:nvSpPr>
      <dsp:spPr>
        <a:xfrm>
          <a:off x="6295805" y="2368750"/>
          <a:ext cx="342032" cy="4001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295805" y="2448773"/>
        <a:ext cx="239422" cy="240067"/>
      </dsp:txXfrm>
    </dsp:sp>
    <dsp:sp modelId="{274AC194-27E4-4A6F-B30D-AE0FEA71A14D}">
      <dsp:nvSpPr>
        <dsp:cNvPr id="0" name=""/>
        <dsp:cNvSpPr/>
      </dsp:nvSpPr>
      <dsp:spPr>
        <a:xfrm>
          <a:off x="6779814" y="1358785"/>
          <a:ext cx="1613362" cy="24200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latin typeface="Century Gothic"/>
            </a:rPr>
            <a:t>Step 4: Proctor gives verbal approval to start</a:t>
          </a:r>
        </a:p>
      </dsp:txBody>
      <dsp:txXfrm>
        <a:off x="6827068" y="1406039"/>
        <a:ext cx="1518854" cy="23255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7550D2-D24C-4F28-A858-1D221DF30274}"/>
              </a:ext>
            </a:extLst>
          </p:cNvPr>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a:extLst>
              <a:ext uri="{FF2B5EF4-FFF2-40B4-BE49-F238E27FC236}">
                <a16:creationId xmlns:a16="http://schemas.microsoft.com/office/drawing/2014/main" id="{BD27483A-0243-4059-9126-7AAC1FB09866}"/>
              </a:ext>
            </a:extLst>
          </p:cNvPr>
          <p:cNvSpPr>
            <a:spLocks noGrp="1"/>
          </p:cNvSpPr>
          <p:nvPr>
            <p:ph type="dt" sz="quarter" idx="1"/>
          </p:nvPr>
        </p:nvSpPr>
        <p:spPr>
          <a:xfrm>
            <a:off x="4143587" y="0"/>
            <a:ext cx="3169920" cy="481727"/>
          </a:xfrm>
          <a:prstGeom prst="rect">
            <a:avLst/>
          </a:prstGeom>
        </p:spPr>
        <p:txBody>
          <a:bodyPr vert="horz" lIns="96651" tIns="48325" rIns="96651" bIns="48325" rtlCol="0"/>
          <a:lstStyle>
            <a:lvl1pPr algn="r">
              <a:defRPr sz="1200"/>
            </a:lvl1pPr>
          </a:lstStyle>
          <a:p>
            <a:fld id="{186F2ED6-622A-4E5C-B9C3-E65045CF4500}" type="datetimeFigureOut">
              <a:rPr lang="en-US" smtClean="0"/>
              <a:t>8/2/2023</a:t>
            </a:fld>
            <a:endParaRPr lang="en-US"/>
          </a:p>
        </p:txBody>
      </p:sp>
      <p:sp>
        <p:nvSpPr>
          <p:cNvPr id="4" name="Footer Placeholder 3">
            <a:extLst>
              <a:ext uri="{FF2B5EF4-FFF2-40B4-BE49-F238E27FC236}">
                <a16:creationId xmlns:a16="http://schemas.microsoft.com/office/drawing/2014/main" id="{18BC6C0A-FCD2-4E6B-9167-BC3AA51180DD}"/>
              </a:ext>
            </a:extLst>
          </p:cNvPr>
          <p:cNvSpPr>
            <a:spLocks noGrp="1"/>
          </p:cNvSpPr>
          <p:nvPr>
            <p:ph type="ftr" sz="quarter" idx="2"/>
          </p:nvPr>
        </p:nvSpPr>
        <p:spPr>
          <a:xfrm>
            <a:off x="0" y="9119474"/>
            <a:ext cx="3169920" cy="481726"/>
          </a:xfrm>
          <a:prstGeom prst="rect">
            <a:avLst/>
          </a:prstGeom>
        </p:spPr>
        <p:txBody>
          <a:bodyPr vert="horz" lIns="96651" tIns="48325" rIns="96651" bIns="48325" rtlCol="0" anchor="b"/>
          <a:lstStyle>
            <a:lvl1pPr algn="l">
              <a:defRPr sz="1200"/>
            </a:lvl1pPr>
          </a:lstStyle>
          <a:p>
            <a:r>
              <a:rPr lang="en-US"/>
              <a:t>DRAFT</a:t>
            </a:r>
          </a:p>
        </p:txBody>
      </p:sp>
      <p:sp>
        <p:nvSpPr>
          <p:cNvPr id="5" name="Slide Number Placeholder 4">
            <a:extLst>
              <a:ext uri="{FF2B5EF4-FFF2-40B4-BE49-F238E27FC236}">
                <a16:creationId xmlns:a16="http://schemas.microsoft.com/office/drawing/2014/main" id="{5C1623AD-69F2-4A50-B868-9CBA9EACA217}"/>
              </a:ext>
            </a:extLst>
          </p:cNvPr>
          <p:cNvSpPr>
            <a:spLocks noGrp="1"/>
          </p:cNvSpPr>
          <p:nvPr>
            <p:ph type="sldNum" sz="quarter" idx="3"/>
          </p:nvPr>
        </p:nvSpPr>
        <p:spPr>
          <a:xfrm>
            <a:off x="4143587" y="9119474"/>
            <a:ext cx="3169920" cy="481726"/>
          </a:xfrm>
          <a:prstGeom prst="rect">
            <a:avLst/>
          </a:prstGeom>
        </p:spPr>
        <p:txBody>
          <a:bodyPr vert="horz" lIns="96651" tIns="48325" rIns="96651" bIns="48325" rtlCol="0" anchor="b"/>
          <a:lstStyle>
            <a:lvl1pPr algn="r">
              <a:defRPr sz="1200"/>
            </a:lvl1pPr>
          </a:lstStyle>
          <a:p>
            <a:fld id="{C7D90728-055C-45A3-A33E-381D78EEE8E5}" type="slidenum">
              <a:rPr lang="en-US" smtClean="0"/>
              <a:t>‹#›</a:t>
            </a:fld>
            <a:endParaRPr lang="en-US"/>
          </a:p>
        </p:txBody>
      </p:sp>
    </p:spTree>
    <p:extLst>
      <p:ext uri="{BB962C8B-B14F-4D97-AF65-F5344CB8AC3E}">
        <p14:creationId xmlns:p14="http://schemas.microsoft.com/office/powerpoint/2010/main" val="33367361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0B2840C2-C5FB-4E27-B884-AB06BFE4BCEE}" type="datetimeFigureOut">
              <a:rPr lang="en-US" smtClean="0"/>
              <a:t>8/2/2023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r>
              <a:rPr lang="en-US"/>
              <a:t>DRAFT</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CDFF2A5C-00B7-47B9-AE30-D8321488DBFD}" type="slidenum">
              <a:rPr lang="en-US" smtClean="0"/>
              <a:t>‹#›</a:t>
            </a:fld>
            <a:endParaRPr lang="en-US"/>
          </a:p>
        </p:txBody>
      </p:sp>
    </p:spTree>
    <p:extLst>
      <p:ext uri="{BB962C8B-B14F-4D97-AF65-F5344CB8AC3E}">
        <p14:creationId xmlns:p14="http://schemas.microsoft.com/office/powerpoint/2010/main" val="94982680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83253">
              <a:defRPr/>
            </a:pPr>
            <a:fld id="{CDFF2A5C-00B7-47B9-AE30-D8321488DBFD}" type="slidenum">
              <a:rPr lang="en-US">
                <a:solidFill>
                  <a:prstClr val="black"/>
                </a:solidFill>
                <a:latin typeface="Calibri"/>
              </a:rPr>
              <a:pPr defTabSz="483253">
                <a:defRPr/>
              </a:pPr>
              <a:t>1</a:t>
            </a:fld>
            <a:endParaRPr lang="en-US">
              <a:solidFill>
                <a:prstClr val="black"/>
              </a:solidFill>
              <a:latin typeface="Calibri"/>
            </a:endParaRPr>
          </a:p>
        </p:txBody>
      </p:sp>
      <p:sp>
        <p:nvSpPr>
          <p:cNvPr id="5" name="Footer Placeholder 4">
            <a:extLst>
              <a:ext uri="{FF2B5EF4-FFF2-40B4-BE49-F238E27FC236}">
                <a16:creationId xmlns:a16="http://schemas.microsoft.com/office/drawing/2014/main" id="{15758C2A-07B3-4658-A109-9CF70B8DFA02}"/>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06476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ACTION' Rock will speak to how the tool is enhanced/different.</a:t>
            </a:r>
          </a:p>
        </p:txBody>
      </p:sp>
      <p:sp>
        <p:nvSpPr>
          <p:cNvPr id="4" name="Slide Number Placeholder 3"/>
          <p:cNvSpPr>
            <a:spLocks noGrp="1"/>
          </p:cNvSpPr>
          <p:nvPr>
            <p:ph type="sldNum" sz="quarter" idx="10"/>
          </p:nvPr>
        </p:nvSpPr>
        <p:spPr/>
        <p:txBody>
          <a:bodyPr/>
          <a:lstStyle/>
          <a:p>
            <a:fld id="{6D72A216-2807-4B17-B93F-D97B03D83585}" type="slidenum">
              <a:rPr lang="en-US" smtClean="0"/>
              <a:t>10</a:t>
            </a:fld>
            <a:endParaRPr lang="en-US"/>
          </a:p>
        </p:txBody>
      </p:sp>
      <p:sp>
        <p:nvSpPr>
          <p:cNvPr id="5" name="Footer Placeholder 4">
            <a:extLst>
              <a:ext uri="{FF2B5EF4-FFF2-40B4-BE49-F238E27FC236}">
                <a16:creationId xmlns:a16="http://schemas.microsoft.com/office/drawing/2014/main" id="{83D19B54-9247-4834-B359-5E6E3FA5F551}"/>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801392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11</a:t>
            </a:fld>
            <a:endParaRPr lang="en-US"/>
          </a:p>
        </p:txBody>
      </p:sp>
    </p:spTree>
    <p:extLst>
      <p:ext uri="{BB962C8B-B14F-4D97-AF65-F5344CB8AC3E}">
        <p14:creationId xmlns:p14="http://schemas.microsoft.com/office/powerpoint/2010/main" val="729321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12</a:t>
            </a:fld>
            <a:endParaRPr lang="en-US"/>
          </a:p>
        </p:txBody>
      </p:sp>
    </p:spTree>
    <p:extLst>
      <p:ext uri="{BB962C8B-B14F-4D97-AF65-F5344CB8AC3E}">
        <p14:creationId xmlns:p14="http://schemas.microsoft.com/office/powerpoint/2010/main" val="2890321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13</a:t>
            </a:fld>
            <a:endParaRPr lang="en-US"/>
          </a:p>
        </p:txBody>
      </p:sp>
    </p:spTree>
    <p:extLst>
      <p:ext uri="{BB962C8B-B14F-4D97-AF65-F5344CB8AC3E}">
        <p14:creationId xmlns:p14="http://schemas.microsoft.com/office/powerpoint/2010/main" val="1702877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14</a:t>
            </a:fld>
            <a:endParaRPr lang="en-US"/>
          </a:p>
        </p:txBody>
      </p:sp>
      <p:sp>
        <p:nvSpPr>
          <p:cNvPr id="5" name="Footer Placeholder 4">
            <a:extLst>
              <a:ext uri="{FF2B5EF4-FFF2-40B4-BE49-F238E27FC236}">
                <a16:creationId xmlns:a16="http://schemas.microsoft.com/office/drawing/2014/main" id="{7B07F17D-8A18-482C-AA92-1BA0FD993E9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11761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15</a:t>
            </a:fld>
            <a:endParaRPr lang="en-US"/>
          </a:p>
        </p:txBody>
      </p:sp>
      <p:sp>
        <p:nvSpPr>
          <p:cNvPr id="5" name="Footer Placeholder 4">
            <a:extLst>
              <a:ext uri="{FF2B5EF4-FFF2-40B4-BE49-F238E27FC236}">
                <a16:creationId xmlns:a16="http://schemas.microsoft.com/office/drawing/2014/main" id="{7B07F17D-8A18-482C-AA92-1BA0FD993E9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9959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16</a:t>
            </a:fld>
            <a:endParaRPr lang="en-US"/>
          </a:p>
        </p:txBody>
      </p:sp>
    </p:spTree>
    <p:extLst>
      <p:ext uri="{BB962C8B-B14F-4D97-AF65-F5344CB8AC3E}">
        <p14:creationId xmlns:p14="http://schemas.microsoft.com/office/powerpoint/2010/main" val="122813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17</a:t>
            </a:fld>
            <a:endParaRPr lang="en-US"/>
          </a:p>
        </p:txBody>
      </p:sp>
    </p:spTree>
    <p:extLst>
      <p:ext uri="{BB962C8B-B14F-4D97-AF65-F5344CB8AC3E}">
        <p14:creationId xmlns:p14="http://schemas.microsoft.com/office/powerpoint/2010/main" val="2609501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18</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34399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19</a:t>
            </a:fld>
            <a:endParaRPr lang="en-US"/>
          </a:p>
        </p:txBody>
      </p:sp>
      <p:sp>
        <p:nvSpPr>
          <p:cNvPr id="5" name="Footer Placeholder 4">
            <a:extLst>
              <a:ext uri="{FF2B5EF4-FFF2-40B4-BE49-F238E27FC236}">
                <a16:creationId xmlns:a16="http://schemas.microsoft.com/office/drawing/2014/main" id="{F257C3F9-2A24-47ED-9B30-DF914C45E1B6}"/>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630740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F2A5C-00B7-47B9-AE30-D8321488DBFD}" type="slidenum">
              <a:rPr lang="en-US" smtClean="0"/>
              <a:t>2</a:t>
            </a:fld>
            <a:endParaRPr lang="en-US"/>
          </a:p>
        </p:txBody>
      </p:sp>
      <p:sp>
        <p:nvSpPr>
          <p:cNvPr id="5" name="Footer Placeholder 4">
            <a:extLst>
              <a:ext uri="{FF2B5EF4-FFF2-40B4-BE49-F238E27FC236}">
                <a16:creationId xmlns:a16="http://schemas.microsoft.com/office/drawing/2014/main" id="{5DBB1277-EEF6-46C6-A94D-784B9C558470}"/>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51445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20</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029633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21</a:t>
            </a:fld>
            <a:endParaRPr lang="en-US"/>
          </a:p>
        </p:txBody>
      </p:sp>
      <p:sp>
        <p:nvSpPr>
          <p:cNvPr id="5" name="Footer Placeholder 4">
            <a:extLst>
              <a:ext uri="{FF2B5EF4-FFF2-40B4-BE49-F238E27FC236}">
                <a16:creationId xmlns:a16="http://schemas.microsoft.com/office/drawing/2014/main" id="{E682A46A-A8FF-4F01-A616-9BA05F30F54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658891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22</a:t>
            </a:fld>
            <a:endParaRPr lang="en-US"/>
          </a:p>
        </p:txBody>
      </p:sp>
    </p:spTree>
    <p:extLst>
      <p:ext uri="{BB962C8B-B14F-4D97-AF65-F5344CB8AC3E}">
        <p14:creationId xmlns:p14="http://schemas.microsoft.com/office/powerpoint/2010/main" val="4209838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23</a:t>
            </a:fld>
            <a:endParaRPr lang="en-US"/>
          </a:p>
        </p:txBody>
      </p:sp>
      <p:sp>
        <p:nvSpPr>
          <p:cNvPr id="5" name="Footer Placeholder 4">
            <a:extLst>
              <a:ext uri="{FF2B5EF4-FFF2-40B4-BE49-F238E27FC236}">
                <a16:creationId xmlns:a16="http://schemas.microsoft.com/office/drawing/2014/main" id="{F852685C-3B6A-47A3-A40E-3284174039C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452340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FF2A5C-00B7-47B9-AE30-D8321488DBFD}" type="slidenum">
              <a:rPr lang="en-US" smtClean="0"/>
              <a:t>24</a:t>
            </a:fld>
            <a:endParaRPr lang="en-US"/>
          </a:p>
        </p:txBody>
      </p:sp>
      <p:sp>
        <p:nvSpPr>
          <p:cNvPr id="5" name="Footer Placeholder 4">
            <a:extLst>
              <a:ext uri="{FF2B5EF4-FFF2-40B4-BE49-F238E27FC236}">
                <a16:creationId xmlns:a16="http://schemas.microsoft.com/office/drawing/2014/main" id="{361747CA-FDB9-4C1B-A58C-BEB3871D6E83}"/>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730659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25</a:t>
            </a:fld>
            <a:endParaRPr lang="en-US"/>
          </a:p>
        </p:txBody>
      </p:sp>
    </p:spTree>
    <p:extLst>
      <p:ext uri="{BB962C8B-B14F-4D97-AF65-F5344CB8AC3E}">
        <p14:creationId xmlns:p14="http://schemas.microsoft.com/office/powerpoint/2010/main" val="1304478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26</a:t>
            </a:fld>
            <a:endParaRPr lang="en-US"/>
          </a:p>
        </p:txBody>
      </p:sp>
    </p:spTree>
    <p:extLst>
      <p:ext uri="{BB962C8B-B14F-4D97-AF65-F5344CB8AC3E}">
        <p14:creationId xmlns:p14="http://schemas.microsoft.com/office/powerpoint/2010/main" val="4239484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27</a:t>
            </a:fld>
            <a:endParaRPr lang="en-US"/>
          </a:p>
        </p:txBody>
      </p:sp>
    </p:spTree>
    <p:extLst>
      <p:ext uri="{BB962C8B-B14F-4D97-AF65-F5344CB8AC3E}">
        <p14:creationId xmlns:p14="http://schemas.microsoft.com/office/powerpoint/2010/main" val="97997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28</a:t>
            </a:fld>
            <a:endParaRPr lang="en-US"/>
          </a:p>
        </p:txBody>
      </p:sp>
    </p:spTree>
    <p:extLst>
      <p:ext uri="{BB962C8B-B14F-4D97-AF65-F5344CB8AC3E}">
        <p14:creationId xmlns:p14="http://schemas.microsoft.com/office/powerpoint/2010/main" val="539870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29</a:t>
            </a:fld>
            <a:endParaRPr lang="en-US"/>
          </a:p>
        </p:txBody>
      </p:sp>
    </p:spTree>
    <p:extLst>
      <p:ext uri="{BB962C8B-B14F-4D97-AF65-F5344CB8AC3E}">
        <p14:creationId xmlns:p14="http://schemas.microsoft.com/office/powerpoint/2010/main" val="248248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3</a:t>
            </a:fld>
            <a:endParaRPr lang="en-US"/>
          </a:p>
        </p:txBody>
      </p:sp>
      <p:sp>
        <p:nvSpPr>
          <p:cNvPr id="5" name="Footer Placeholder 4">
            <a:extLst>
              <a:ext uri="{FF2B5EF4-FFF2-40B4-BE49-F238E27FC236}">
                <a16:creationId xmlns:a16="http://schemas.microsoft.com/office/drawing/2014/main" id="{17DBFA15-E9C6-4E1C-BAFB-A4D0C67C115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4381570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30</a:t>
            </a:fld>
            <a:endParaRPr lang="en-US"/>
          </a:p>
        </p:txBody>
      </p:sp>
    </p:spTree>
    <p:extLst>
      <p:ext uri="{BB962C8B-B14F-4D97-AF65-F5344CB8AC3E}">
        <p14:creationId xmlns:p14="http://schemas.microsoft.com/office/powerpoint/2010/main" val="98186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31</a:t>
            </a:fld>
            <a:endParaRPr lang="en-US"/>
          </a:p>
        </p:txBody>
      </p:sp>
    </p:spTree>
    <p:extLst>
      <p:ext uri="{BB962C8B-B14F-4D97-AF65-F5344CB8AC3E}">
        <p14:creationId xmlns:p14="http://schemas.microsoft.com/office/powerpoint/2010/main" val="19280373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32</a:t>
            </a:fld>
            <a:endParaRPr lang="en-US"/>
          </a:p>
        </p:txBody>
      </p:sp>
    </p:spTree>
    <p:extLst>
      <p:ext uri="{BB962C8B-B14F-4D97-AF65-F5344CB8AC3E}">
        <p14:creationId xmlns:p14="http://schemas.microsoft.com/office/powerpoint/2010/main" val="1781205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33</a:t>
            </a:fld>
            <a:endParaRPr lang="en-US"/>
          </a:p>
        </p:txBody>
      </p:sp>
    </p:spTree>
    <p:extLst>
      <p:ext uri="{BB962C8B-B14F-4D97-AF65-F5344CB8AC3E}">
        <p14:creationId xmlns:p14="http://schemas.microsoft.com/office/powerpoint/2010/main" val="3838369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34</a:t>
            </a:fld>
            <a:endParaRPr lang="en-US"/>
          </a:p>
        </p:txBody>
      </p:sp>
    </p:spTree>
    <p:extLst>
      <p:ext uri="{BB962C8B-B14F-4D97-AF65-F5344CB8AC3E}">
        <p14:creationId xmlns:p14="http://schemas.microsoft.com/office/powerpoint/2010/main" val="4251388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35</a:t>
            </a:fld>
            <a:endParaRPr lang="en-US"/>
          </a:p>
        </p:txBody>
      </p:sp>
      <p:sp>
        <p:nvSpPr>
          <p:cNvPr id="5" name="Footer Placeholder 4">
            <a:extLst>
              <a:ext uri="{FF2B5EF4-FFF2-40B4-BE49-F238E27FC236}">
                <a16:creationId xmlns:a16="http://schemas.microsoft.com/office/drawing/2014/main" id="{4B9C9C33-8356-4419-87A5-117B2CDF6617}"/>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8243042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36</a:t>
            </a:fld>
            <a:endParaRPr lang="en-US"/>
          </a:p>
        </p:txBody>
      </p:sp>
      <p:sp>
        <p:nvSpPr>
          <p:cNvPr id="5" name="Footer Placeholder 4">
            <a:extLst>
              <a:ext uri="{FF2B5EF4-FFF2-40B4-BE49-F238E27FC236}">
                <a16:creationId xmlns:a16="http://schemas.microsoft.com/office/drawing/2014/main" id="{C5E9489F-BBEC-4BBD-9403-6FF746CCF9C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599158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37</a:t>
            </a:fld>
            <a:endParaRPr lang="en-US"/>
          </a:p>
        </p:txBody>
      </p:sp>
    </p:spTree>
    <p:extLst>
      <p:ext uri="{BB962C8B-B14F-4D97-AF65-F5344CB8AC3E}">
        <p14:creationId xmlns:p14="http://schemas.microsoft.com/office/powerpoint/2010/main" val="1996950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38</a:t>
            </a:fld>
            <a:endParaRPr lang="en-US"/>
          </a:p>
        </p:txBody>
      </p:sp>
    </p:spTree>
    <p:extLst>
      <p:ext uri="{BB962C8B-B14F-4D97-AF65-F5344CB8AC3E}">
        <p14:creationId xmlns:p14="http://schemas.microsoft.com/office/powerpoint/2010/main" val="1443557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39</a:t>
            </a:fld>
            <a:endParaRPr lang="en-US"/>
          </a:p>
        </p:txBody>
      </p:sp>
    </p:spTree>
    <p:extLst>
      <p:ext uri="{BB962C8B-B14F-4D97-AF65-F5344CB8AC3E}">
        <p14:creationId xmlns:p14="http://schemas.microsoft.com/office/powerpoint/2010/main" val="238888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4</a:t>
            </a:fld>
            <a:endParaRPr lang="en-US"/>
          </a:p>
        </p:txBody>
      </p:sp>
      <p:sp>
        <p:nvSpPr>
          <p:cNvPr id="5" name="Footer Placeholder 4">
            <a:extLst>
              <a:ext uri="{FF2B5EF4-FFF2-40B4-BE49-F238E27FC236}">
                <a16:creationId xmlns:a16="http://schemas.microsoft.com/office/drawing/2014/main" id="{853E4689-99AD-49AA-8BCB-B7D3140CB654}"/>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411422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40</a:t>
            </a:fld>
            <a:endParaRPr lang="en-US"/>
          </a:p>
        </p:txBody>
      </p:sp>
    </p:spTree>
    <p:extLst>
      <p:ext uri="{BB962C8B-B14F-4D97-AF65-F5344CB8AC3E}">
        <p14:creationId xmlns:p14="http://schemas.microsoft.com/office/powerpoint/2010/main" val="13674810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41</a:t>
            </a:fld>
            <a:endParaRPr lang="en-US"/>
          </a:p>
        </p:txBody>
      </p:sp>
      <p:sp>
        <p:nvSpPr>
          <p:cNvPr id="5" name="Footer Placeholder 4">
            <a:extLst>
              <a:ext uri="{FF2B5EF4-FFF2-40B4-BE49-F238E27FC236}">
                <a16:creationId xmlns:a16="http://schemas.microsoft.com/office/drawing/2014/main" id="{D4BC02EE-169F-42E7-BA41-B893218CA0E7}"/>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2245479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42</a:t>
            </a:fld>
            <a:endParaRPr lang="en-US"/>
          </a:p>
        </p:txBody>
      </p:sp>
      <p:sp>
        <p:nvSpPr>
          <p:cNvPr id="5" name="Footer Placeholder 4">
            <a:extLst>
              <a:ext uri="{FF2B5EF4-FFF2-40B4-BE49-F238E27FC236}">
                <a16:creationId xmlns:a16="http://schemas.microsoft.com/office/drawing/2014/main" id="{D18BB347-2D74-4483-89F5-7EDB360065DB}"/>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8644716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43</a:t>
            </a:fld>
            <a:endParaRPr lang="en-US"/>
          </a:p>
        </p:txBody>
      </p:sp>
    </p:spTree>
    <p:extLst>
      <p:ext uri="{BB962C8B-B14F-4D97-AF65-F5344CB8AC3E}">
        <p14:creationId xmlns:p14="http://schemas.microsoft.com/office/powerpoint/2010/main" val="2666544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44</a:t>
            </a:fld>
            <a:endParaRPr lang="en-US"/>
          </a:p>
        </p:txBody>
      </p:sp>
    </p:spTree>
    <p:extLst>
      <p:ext uri="{BB962C8B-B14F-4D97-AF65-F5344CB8AC3E}">
        <p14:creationId xmlns:p14="http://schemas.microsoft.com/office/powerpoint/2010/main" val="913845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45</a:t>
            </a:fld>
            <a:endParaRPr lang="en-US"/>
          </a:p>
        </p:txBody>
      </p:sp>
    </p:spTree>
    <p:extLst>
      <p:ext uri="{BB962C8B-B14F-4D97-AF65-F5344CB8AC3E}">
        <p14:creationId xmlns:p14="http://schemas.microsoft.com/office/powerpoint/2010/main" val="941134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within district transfers do not enter NLE </a:t>
            </a:r>
          </a:p>
        </p:txBody>
      </p:sp>
      <p:sp>
        <p:nvSpPr>
          <p:cNvPr id="4" name="Slide Number Placeholder 3"/>
          <p:cNvSpPr>
            <a:spLocks noGrp="1"/>
          </p:cNvSpPr>
          <p:nvPr>
            <p:ph type="sldNum" sz="quarter" idx="5"/>
          </p:nvPr>
        </p:nvSpPr>
        <p:spPr/>
        <p:txBody>
          <a:bodyPr/>
          <a:lstStyle/>
          <a:p>
            <a:fld id="{CDFF2A5C-00B7-47B9-AE30-D8321488DBFD}" type="slidenum">
              <a:rPr lang="en-US" smtClean="0"/>
              <a:t>46</a:t>
            </a:fld>
            <a:endParaRPr lang="en-US"/>
          </a:p>
        </p:txBody>
      </p:sp>
      <p:sp>
        <p:nvSpPr>
          <p:cNvPr id="5" name="Footer Placeholder 4">
            <a:extLst>
              <a:ext uri="{FF2B5EF4-FFF2-40B4-BE49-F238E27FC236}">
                <a16:creationId xmlns:a16="http://schemas.microsoft.com/office/drawing/2014/main" id="{DBAF30BD-1DCF-4779-877D-B8B99760B70E}"/>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917768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47</a:t>
            </a:fld>
            <a:endParaRPr lang="en-US"/>
          </a:p>
        </p:txBody>
      </p:sp>
    </p:spTree>
    <p:extLst>
      <p:ext uri="{BB962C8B-B14F-4D97-AF65-F5344CB8AC3E}">
        <p14:creationId xmlns:p14="http://schemas.microsoft.com/office/powerpoint/2010/main" val="985463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48</a:t>
            </a:fld>
            <a:endParaRPr lang="en-US"/>
          </a:p>
        </p:txBody>
      </p:sp>
    </p:spTree>
    <p:extLst>
      <p:ext uri="{BB962C8B-B14F-4D97-AF65-F5344CB8AC3E}">
        <p14:creationId xmlns:p14="http://schemas.microsoft.com/office/powerpoint/2010/main" val="24173926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49</a:t>
            </a:fld>
            <a:endParaRPr lang="en-US"/>
          </a:p>
        </p:txBody>
      </p:sp>
      <p:sp>
        <p:nvSpPr>
          <p:cNvPr id="5" name="Footer Placeholder 4">
            <a:extLst>
              <a:ext uri="{FF2B5EF4-FFF2-40B4-BE49-F238E27FC236}">
                <a16:creationId xmlns:a16="http://schemas.microsoft.com/office/drawing/2014/main" id="{1F392F6D-0315-4052-A57D-85E1D4B042D1}"/>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084863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a:t>
            </a:fld>
            <a:endParaRPr lang="en-US"/>
          </a:p>
        </p:txBody>
      </p:sp>
    </p:spTree>
    <p:extLst>
      <p:ext uri="{BB962C8B-B14F-4D97-AF65-F5344CB8AC3E}">
        <p14:creationId xmlns:p14="http://schemas.microsoft.com/office/powerpoint/2010/main" val="1020582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50</a:t>
            </a:fld>
            <a:endParaRPr lang="en-US"/>
          </a:p>
        </p:txBody>
      </p:sp>
      <p:sp>
        <p:nvSpPr>
          <p:cNvPr id="5" name="Footer Placeholder 4">
            <a:extLst>
              <a:ext uri="{FF2B5EF4-FFF2-40B4-BE49-F238E27FC236}">
                <a16:creationId xmlns:a16="http://schemas.microsoft.com/office/drawing/2014/main" id="{13A809C1-F3E9-4D30-97A2-54267558D8B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7575103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51</a:t>
            </a:fld>
            <a:endParaRPr lang="en-US"/>
          </a:p>
        </p:txBody>
      </p:sp>
    </p:spTree>
    <p:extLst>
      <p:ext uri="{BB962C8B-B14F-4D97-AF65-F5344CB8AC3E}">
        <p14:creationId xmlns:p14="http://schemas.microsoft.com/office/powerpoint/2010/main" val="28122004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52</a:t>
            </a:fld>
            <a:endParaRPr lang="en-US"/>
          </a:p>
        </p:txBody>
      </p:sp>
    </p:spTree>
    <p:extLst>
      <p:ext uri="{BB962C8B-B14F-4D97-AF65-F5344CB8AC3E}">
        <p14:creationId xmlns:p14="http://schemas.microsoft.com/office/powerpoint/2010/main" val="1049879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53</a:t>
            </a:fld>
            <a:endParaRPr lang="en-US"/>
          </a:p>
        </p:txBody>
      </p:sp>
    </p:spTree>
    <p:extLst>
      <p:ext uri="{BB962C8B-B14F-4D97-AF65-F5344CB8AC3E}">
        <p14:creationId xmlns:p14="http://schemas.microsoft.com/office/powerpoint/2010/main" val="1633988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54</a:t>
            </a:fld>
            <a:endParaRPr lang="en-US"/>
          </a:p>
        </p:txBody>
      </p:sp>
    </p:spTree>
    <p:extLst>
      <p:ext uri="{BB962C8B-B14F-4D97-AF65-F5344CB8AC3E}">
        <p14:creationId xmlns:p14="http://schemas.microsoft.com/office/powerpoint/2010/main" val="1532303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55</a:t>
            </a:fld>
            <a:endParaRPr lang="en-US"/>
          </a:p>
        </p:txBody>
      </p:sp>
      <p:sp>
        <p:nvSpPr>
          <p:cNvPr id="5" name="Footer Placeholder 4">
            <a:extLst>
              <a:ext uri="{FF2B5EF4-FFF2-40B4-BE49-F238E27FC236}">
                <a16:creationId xmlns:a16="http://schemas.microsoft.com/office/drawing/2014/main" id="{E2859060-9FA3-4462-B0AB-26CCEFE4633B}"/>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4632781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56</a:t>
            </a:fld>
            <a:endParaRPr lang="en-US"/>
          </a:p>
        </p:txBody>
      </p:sp>
    </p:spTree>
    <p:extLst>
      <p:ext uri="{BB962C8B-B14F-4D97-AF65-F5344CB8AC3E}">
        <p14:creationId xmlns:p14="http://schemas.microsoft.com/office/powerpoint/2010/main" val="20153853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57</a:t>
            </a:fld>
            <a:endParaRPr lang="en-US"/>
          </a:p>
        </p:txBody>
      </p:sp>
    </p:spTree>
    <p:extLst>
      <p:ext uri="{BB962C8B-B14F-4D97-AF65-F5344CB8AC3E}">
        <p14:creationId xmlns:p14="http://schemas.microsoft.com/office/powerpoint/2010/main" val="10167060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58</a:t>
            </a:fld>
            <a:endParaRPr lang="en-US"/>
          </a:p>
        </p:txBody>
      </p:sp>
    </p:spTree>
    <p:extLst>
      <p:ext uri="{BB962C8B-B14F-4D97-AF65-F5344CB8AC3E}">
        <p14:creationId xmlns:p14="http://schemas.microsoft.com/office/powerpoint/2010/main" val="4601102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F2A5C-00B7-47B9-AE30-D8321488DBFD}" type="slidenum">
              <a:rPr lang="en-US" smtClean="0"/>
              <a:t>59</a:t>
            </a:fld>
            <a:endParaRPr lang="en-US"/>
          </a:p>
        </p:txBody>
      </p:sp>
      <p:sp>
        <p:nvSpPr>
          <p:cNvPr id="5" name="Footer Placeholder 4">
            <a:extLst>
              <a:ext uri="{FF2B5EF4-FFF2-40B4-BE49-F238E27FC236}">
                <a16:creationId xmlns:a16="http://schemas.microsoft.com/office/drawing/2014/main" id="{BF013FB3-7670-4E72-8CF8-735DB7F302BA}"/>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41869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6</a:t>
            </a:fld>
            <a:endParaRPr lang="en-US"/>
          </a:p>
        </p:txBody>
      </p:sp>
      <p:sp>
        <p:nvSpPr>
          <p:cNvPr id="5" name="Footer Placeholder 4">
            <a:extLst>
              <a:ext uri="{FF2B5EF4-FFF2-40B4-BE49-F238E27FC236}">
                <a16:creationId xmlns:a16="http://schemas.microsoft.com/office/drawing/2014/main" id="{A8FC16CC-185E-4AC1-AFE8-176261B81988}"/>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1655584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60</a:t>
            </a:fld>
            <a:endParaRPr lang="en-US"/>
          </a:p>
        </p:txBody>
      </p:sp>
    </p:spTree>
    <p:extLst>
      <p:ext uri="{BB962C8B-B14F-4D97-AF65-F5344CB8AC3E}">
        <p14:creationId xmlns:p14="http://schemas.microsoft.com/office/powerpoint/2010/main" val="29659008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61</a:t>
            </a:fld>
            <a:endParaRPr lang="en-US"/>
          </a:p>
        </p:txBody>
      </p:sp>
    </p:spTree>
    <p:extLst>
      <p:ext uri="{BB962C8B-B14F-4D97-AF65-F5344CB8AC3E}">
        <p14:creationId xmlns:p14="http://schemas.microsoft.com/office/powerpoint/2010/main" val="40450781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F2A5C-00B7-47B9-AE30-D8321488DBFD}" type="slidenum">
              <a:rPr lang="en-US" smtClean="0"/>
              <a:t>62</a:t>
            </a:fld>
            <a:endParaRPr lang="en-US"/>
          </a:p>
        </p:txBody>
      </p:sp>
      <p:sp>
        <p:nvSpPr>
          <p:cNvPr id="5" name="Footer Placeholder 4">
            <a:extLst>
              <a:ext uri="{FF2B5EF4-FFF2-40B4-BE49-F238E27FC236}">
                <a16:creationId xmlns:a16="http://schemas.microsoft.com/office/drawing/2014/main" id="{FD04A8D8-5A40-4C09-B3C5-A59538A0DF59}"/>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35713694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63</a:t>
            </a:fld>
            <a:endParaRPr lang="en-US"/>
          </a:p>
        </p:txBody>
      </p:sp>
    </p:spTree>
    <p:extLst>
      <p:ext uri="{BB962C8B-B14F-4D97-AF65-F5344CB8AC3E}">
        <p14:creationId xmlns:p14="http://schemas.microsoft.com/office/powerpoint/2010/main" val="3422053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64</a:t>
            </a:fld>
            <a:endParaRPr lang="en-US"/>
          </a:p>
        </p:txBody>
      </p:sp>
    </p:spTree>
    <p:extLst>
      <p:ext uri="{BB962C8B-B14F-4D97-AF65-F5344CB8AC3E}">
        <p14:creationId xmlns:p14="http://schemas.microsoft.com/office/powerpoint/2010/main" val="26757369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65</a:t>
            </a:fld>
            <a:endParaRPr lang="en-US"/>
          </a:p>
        </p:txBody>
      </p:sp>
    </p:spTree>
    <p:extLst>
      <p:ext uri="{BB962C8B-B14F-4D97-AF65-F5344CB8AC3E}">
        <p14:creationId xmlns:p14="http://schemas.microsoft.com/office/powerpoint/2010/main" val="12998342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66</a:t>
            </a:fld>
            <a:endParaRPr lang="en-US"/>
          </a:p>
        </p:txBody>
      </p:sp>
    </p:spTree>
    <p:extLst>
      <p:ext uri="{BB962C8B-B14F-4D97-AF65-F5344CB8AC3E}">
        <p14:creationId xmlns:p14="http://schemas.microsoft.com/office/powerpoint/2010/main" val="22338605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67</a:t>
            </a:fld>
            <a:endParaRPr lang="en-US"/>
          </a:p>
        </p:txBody>
      </p:sp>
    </p:spTree>
    <p:extLst>
      <p:ext uri="{BB962C8B-B14F-4D97-AF65-F5344CB8AC3E}">
        <p14:creationId xmlns:p14="http://schemas.microsoft.com/office/powerpoint/2010/main" val="8375261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68</a:t>
            </a:fld>
            <a:endParaRPr lang="en-US"/>
          </a:p>
        </p:txBody>
      </p:sp>
    </p:spTree>
    <p:extLst>
      <p:ext uri="{BB962C8B-B14F-4D97-AF65-F5344CB8AC3E}">
        <p14:creationId xmlns:p14="http://schemas.microsoft.com/office/powerpoint/2010/main" val="16810501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69</a:t>
            </a:fld>
            <a:endParaRPr lang="en-US"/>
          </a:p>
        </p:txBody>
      </p:sp>
    </p:spTree>
    <p:extLst>
      <p:ext uri="{BB962C8B-B14F-4D97-AF65-F5344CB8AC3E}">
        <p14:creationId xmlns:p14="http://schemas.microsoft.com/office/powerpoint/2010/main" val="1749209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a:t>
            </a:fld>
            <a:endParaRPr lang="en-US"/>
          </a:p>
        </p:txBody>
      </p:sp>
    </p:spTree>
    <p:extLst>
      <p:ext uri="{BB962C8B-B14F-4D97-AF65-F5344CB8AC3E}">
        <p14:creationId xmlns:p14="http://schemas.microsoft.com/office/powerpoint/2010/main" val="35866473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70</a:t>
            </a:fld>
            <a:endParaRPr lang="en-US"/>
          </a:p>
        </p:txBody>
      </p:sp>
    </p:spTree>
    <p:extLst>
      <p:ext uri="{BB962C8B-B14F-4D97-AF65-F5344CB8AC3E}">
        <p14:creationId xmlns:p14="http://schemas.microsoft.com/office/powerpoint/2010/main" val="36365014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71</a:t>
            </a:fld>
            <a:endParaRPr lang="en-US"/>
          </a:p>
        </p:txBody>
      </p:sp>
    </p:spTree>
    <p:extLst>
      <p:ext uri="{BB962C8B-B14F-4D97-AF65-F5344CB8AC3E}">
        <p14:creationId xmlns:p14="http://schemas.microsoft.com/office/powerpoint/2010/main" val="12107689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72</a:t>
            </a:fld>
            <a:endParaRPr lang="en-US"/>
          </a:p>
        </p:txBody>
      </p:sp>
    </p:spTree>
    <p:extLst>
      <p:ext uri="{BB962C8B-B14F-4D97-AF65-F5344CB8AC3E}">
        <p14:creationId xmlns:p14="http://schemas.microsoft.com/office/powerpoint/2010/main" val="6904431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73</a:t>
            </a:fld>
            <a:endParaRPr lang="en-US"/>
          </a:p>
        </p:txBody>
      </p:sp>
    </p:spTree>
    <p:extLst>
      <p:ext uri="{BB962C8B-B14F-4D97-AF65-F5344CB8AC3E}">
        <p14:creationId xmlns:p14="http://schemas.microsoft.com/office/powerpoint/2010/main" val="7049287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75</a:t>
            </a:fld>
            <a:endParaRPr lang="en-US"/>
          </a:p>
        </p:txBody>
      </p:sp>
    </p:spTree>
    <p:extLst>
      <p:ext uri="{BB962C8B-B14F-4D97-AF65-F5344CB8AC3E}">
        <p14:creationId xmlns:p14="http://schemas.microsoft.com/office/powerpoint/2010/main" val="1130567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cs typeface="Calibri"/>
            </a:endParaRPr>
          </a:p>
        </p:txBody>
      </p:sp>
      <p:sp>
        <p:nvSpPr>
          <p:cNvPr id="4" name="Slide Number Placeholder 3"/>
          <p:cNvSpPr>
            <a:spLocks noGrp="1"/>
          </p:cNvSpPr>
          <p:nvPr>
            <p:ph type="sldNum" sz="quarter" idx="10"/>
          </p:nvPr>
        </p:nvSpPr>
        <p:spPr/>
        <p:txBody>
          <a:bodyPr/>
          <a:lstStyle/>
          <a:p>
            <a:fld id="{E565507C-499B-1A43-8B16-8F2914A1FA90}" type="slidenum">
              <a:rPr lang="en-US" smtClean="0"/>
              <a:t>76</a:t>
            </a:fld>
            <a:endParaRPr lang="en-US"/>
          </a:p>
        </p:txBody>
      </p:sp>
    </p:spTree>
    <p:extLst>
      <p:ext uri="{BB962C8B-B14F-4D97-AF65-F5344CB8AC3E}">
        <p14:creationId xmlns:p14="http://schemas.microsoft.com/office/powerpoint/2010/main" val="25490545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77</a:t>
            </a:fld>
            <a:endParaRPr lang="en-US"/>
          </a:p>
        </p:txBody>
      </p:sp>
    </p:spTree>
    <p:extLst>
      <p:ext uri="{BB962C8B-B14F-4D97-AF65-F5344CB8AC3E}">
        <p14:creationId xmlns:p14="http://schemas.microsoft.com/office/powerpoint/2010/main" val="3349643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78</a:t>
            </a:fld>
            <a:endParaRPr lang="en-US"/>
          </a:p>
        </p:txBody>
      </p:sp>
    </p:spTree>
    <p:extLst>
      <p:ext uri="{BB962C8B-B14F-4D97-AF65-F5344CB8AC3E}">
        <p14:creationId xmlns:p14="http://schemas.microsoft.com/office/powerpoint/2010/main" val="13277460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79</a:t>
            </a:fld>
            <a:endParaRPr lang="en-US"/>
          </a:p>
        </p:txBody>
      </p:sp>
    </p:spTree>
    <p:extLst>
      <p:ext uri="{BB962C8B-B14F-4D97-AF65-F5344CB8AC3E}">
        <p14:creationId xmlns:p14="http://schemas.microsoft.com/office/powerpoint/2010/main" val="12098789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72A216-2807-4B17-B93F-D97B03D83585}" type="slidenum">
              <a:rPr lang="en-US" smtClean="0"/>
              <a:t>80</a:t>
            </a:fld>
            <a:endParaRPr lang="en-US"/>
          </a:p>
        </p:txBody>
      </p:sp>
      <p:sp>
        <p:nvSpPr>
          <p:cNvPr id="5" name="Footer Placeholder 4">
            <a:extLst>
              <a:ext uri="{FF2B5EF4-FFF2-40B4-BE49-F238E27FC236}">
                <a16:creationId xmlns:a16="http://schemas.microsoft.com/office/drawing/2014/main" id="{4DC2CBF8-2298-4BD4-BDD0-1A65B0FDB06E}"/>
              </a:ext>
            </a:extLst>
          </p:cNvPr>
          <p:cNvSpPr>
            <a:spLocks noGrp="1"/>
          </p:cNvSpPr>
          <p:nvPr>
            <p:ph type="ftr" sz="quarter" idx="4"/>
          </p:nvPr>
        </p:nvSpPr>
        <p:spPr/>
        <p:txBody>
          <a:bodyPr/>
          <a:lstStyle/>
          <a:p>
            <a:r>
              <a:rPr lang="en-US"/>
              <a:t>DRAFT</a:t>
            </a:r>
          </a:p>
        </p:txBody>
      </p:sp>
    </p:spTree>
    <p:extLst>
      <p:ext uri="{BB962C8B-B14F-4D97-AF65-F5344CB8AC3E}">
        <p14:creationId xmlns:p14="http://schemas.microsoft.com/office/powerpoint/2010/main" val="216937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a:t>
            </a:fld>
            <a:endParaRPr lang="en-US"/>
          </a:p>
        </p:txBody>
      </p:sp>
    </p:spTree>
    <p:extLst>
      <p:ext uri="{BB962C8B-B14F-4D97-AF65-F5344CB8AC3E}">
        <p14:creationId xmlns:p14="http://schemas.microsoft.com/office/powerpoint/2010/main" val="42539640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81</a:t>
            </a:fld>
            <a:endParaRPr lang="en-US"/>
          </a:p>
        </p:txBody>
      </p:sp>
    </p:spTree>
    <p:extLst>
      <p:ext uri="{BB962C8B-B14F-4D97-AF65-F5344CB8AC3E}">
        <p14:creationId xmlns:p14="http://schemas.microsoft.com/office/powerpoint/2010/main" val="37638333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82</a:t>
            </a:fld>
            <a:endParaRPr lang="en-US"/>
          </a:p>
        </p:txBody>
      </p:sp>
    </p:spTree>
    <p:extLst>
      <p:ext uri="{BB962C8B-B14F-4D97-AF65-F5344CB8AC3E}">
        <p14:creationId xmlns:p14="http://schemas.microsoft.com/office/powerpoint/2010/main" val="388796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DRAFT</a:t>
            </a:r>
          </a:p>
        </p:txBody>
      </p:sp>
      <p:sp>
        <p:nvSpPr>
          <p:cNvPr id="5" name="Slide Number Placeholder 4"/>
          <p:cNvSpPr>
            <a:spLocks noGrp="1"/>
          </p:cNvSpPr>
          <p:nvPr>
            <p:ph type="sldNum" sz="quarter" idx="5"/>
          </p:nvPr>
        </p:nvSpPr>
        <p:spPr/>
        <p:txBody>
          <a:bodyPr/>
          <a:lstStyle/>
          <a:p>
            <a:fld id="{CDFF2A5C-00B7-47B9-AE30-D8321488DBFD}" type="slidenum">
              <a:rPr lang="en-US" smtClean="0"/>
              <a:t>9</a:t>
            </a:fld>
            <a:endParaRPr lang="en-US"/>
          </a:p>
        </p:txBody>
      </p:sp>
    </p:spTree>
    <p:extLst>
      <p:ext uri="{BB962C8B-B14F-4D97-AF65-F5344CB8AC3E}">
        <p14:creationId xmlns:p14="http://schemas.microsoft.com/office/powerpoint/2010/main" val="264412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C2092C-1839-3E42-9881-B1BC212151F0}"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87147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98194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80846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sp>
        <p:nvSpPr>
          <p:cNvPr id="7" name="Text Placeholder 10"/>
          <p:cNvSpPr>
            <a:spLocks noGrp="1"/>
          </p:cNvSpPr>
          <p:nvPr>
            <p:ph type="body" sz="quarter" idx="24" hasCustomPrompt="1"/>
          </p:nvPr>
        </p:nvSpPr>
        <p:spPr>
          <a:xfrm>
            <a:off x="523875" y="1937150"/>
            <a:ext cx="8119222" cy="4379760"/>
          </a:xfrm>
        </p:spPr>
        <p:txBody>
          <a:bodyPr/>
          <a:lstStyle>
            <a:lvl1pPr>
              <a:spcBef>
                <a:spcPts val="1350"/>
              </a:spcBef>
              <a:spcAft>
                <a:spcPts val="450"/>
              </a:spcAft>
              <a:defRPr sz="2100"/>
            </a:lvl1pPr>
            <a:lvl2pPr>
              <a:spcAft>
                <a:spcPts val="450"/>
              </a:spcAft>
              <a:defRPr/>
            </a:lvl2pPr>
            <a:lvl3pPr marL="862013" indent="-257175">
              <a:spcAft>
                <a:spcPts val="450"/>
              </a:spcAft>
              <a:buFont typeface="Wingdings" panose="05000000000000000000" pitchFamily="2" charset="2"/>
              <a:buChar char="§"/>
              <a:defRPr sz="1650"/>
            </a:lvl3pPr>
            <a:lvl4pPr marL="1120379" indent="-213122">
              <a:spcAft>
                <a:spcPts val="450"/>
              </a:spcAft>
              <a:buFont typeface="Courier New" panose="02070309020205020404" pitchFamily="49" charset="0"/>
              <a:buChar char="o"/>
              <a:defRPr sz="1500"/>
            </a:lvl4pPr>
            <a:lvl6pPr marL="1541860" indent="-257175">
              <a:spcBef>
                <a:spcPts val="0"/>
              </a:spcBef>
              <a:spcAft>
                <a:spcPts val="450"/>
              </a:spcAft>
              <a:buFont typeface="Arial" panose="020B0604020202020204" pitchFamily="34" charset="0"/>
              <a:buChar char="•"/>
              <a:defRPr sz="1350"/>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Fifth level</a:t>
            </a:r>
          </a:p>
        </p:txBody>
      </p:sp>
      <p:cxnSp>
        <p:nvCxnSpPr>
          <p:cNvPr id="6" name="Straight Connector 5">
            <a:extLst>
              <a:ext uri="{FF2B5EF4-FFF2-40B4-BE49-F238E27FC236}">
                <a16:creationId xmlns:a16="http://schemas.microsoft.com/office/drawing/2014/main" id="{E0817667-D56F-49FE-8933-7B4DFC680878}"/>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244317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34pt Chart + Content Slide</a:t>
            </a:r>
          </a:p>
        </p:txBody>
      </p:sp>
    </p:spTree>
    <p:extLst>
      <p:ext uri="{BB962C8B-B14F-4D97-AF65-F5344CB8AC3E}">
        <p14:creationId xmlns:p14="http://schemas.microsoft.com/office/powerpoint/2010/main" val="269951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 two boxe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6DDEEB5C-224C-47B8-9EAD-66A8D3E7B511}"/>
              </a:ext>
            </a:extLst>
          </p:cNvPr>
          <p:cNvSpPr>
            <a:spLocks noGrp="1"/>
          </p:cNvSpPr>
          <p:nvPr>
            <p:ph type="body" sz="quarter" idx="21" hasCustomPrompt="1"/>
          </p:nvPr>
        </p:nvSpPr>
        <p:spPr>
          <a:xfrm>
            <a:off x="490217" y="2391997"/>
            <a:ext cx="3714492"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11" name="Text Placeholder 22">
            <a:extLst>
              <a:ext uri="{FF2B5EF4-FFF2-40B4-BE49-F238E27FC236}">
                <a16:creationId xmlns:a16="http://schemas.microsoft.com/office/drawing/2014/main" id="{48674A71-C9CF-4BBA-B489-B8E1B8A3F97B}"/>
              </a:ext>
            </a:extLst>
          </p:cNvPr>
          <p:cNvSpPr>
            <a:spLocks noGrp="1"/>
          </p:cNvSpPr>
          <p:nvPr>
            <p:ph type="body" sz="quarter" idx="13" hasCustomPrompt="1"/>
          </p:nvPr>
        </p:nvSpPr>
        <p:spPr>
          <a:xfrm>
            <a:off x="490216" y="1855369"/>
            <a:ext cx="3714493" cy="482833"/>
          </a:xfrm>
          <a:prstGeom prst="rect">
            <a:avLst/>
          </a:prstGeom>
        </p:spPr>
        <p:txBody>
          <a:bodyPr anchor="b">
            <a:noAutofit/>
          </a:bodyPr>
          <a:lstStyle>
            <a:lvl1pPr marL="0" indent="0">
              <a:lnSpc>
                <a:spcPct val="100000"/>
              </a:lnSpc>
              <a:buFont typeface="Arial" charset="0"/>
              <a:buNone/>
              <a:defRPr sz="1800" b="1" i="0" spc="0" baseline="0">
                <a:solidFill>
                  <a:schemeClr val="tx1"/>
                </a:solidFill>
                <a:latin typeface="+mn-lt"/>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lvl="0"/>
            <a:r>
              <a:rPr lang="en-US"/>
              <a:t>24PT COLUMN TITLE</a:t>
            </a:r>
          </a:p>
        </p:txBody>
      </p:sp>
      <p:sp>
        <p:nvSpPr>
          <p:cNvPr id="15" name="Title 12">
            <a:extLst>
              <a:ext uri="{FF2B5EF4-FFF2-40B4-BE49-F238E27FC236}">
                <a16:creationId xmlns:a16="http://schemas.microsoft.com/office/drawing/2014/main" id="{9DD6C934-C618-47C0-B129-907467D13B8A}"/>
              </a:ext>
            </a:extLst>
          </p:cNvPr>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sp>
        <p:nvSpPr>
          <p:cNvPr id="14" name="Text Placeholder 11">
            <a:extLst>
              <a:ext uri="{FF2B5EF4-FFF2-40B4-BE49-F238E27FC236}">
                <a16:creationId xmlns:a16="http://schemas.microsoft.com/office/drawing/2014/main" id="{3E6A818D-7C46-4C43-BAC1-9972E9BF71B0}"/>
              </a:ext>
            </a:extLst>
          </p:cNvPr>
          <p:cNvSpPr>
            <a:spLocks noGrp="1"/>
          </p:cNvSpPr>
          <p:nvPr>
            <p:ph type="body" sz="quarter" idx="22" hasCustomPrompt="1"/>
          </p:nvPr>
        </p:nvSpPr>
        <p:spPr>
          <a:xfrm>
            <a:off x="4694603" y="2391997"/>
            <a:ext cx="3714492"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22" name="Text Placeholder 22">
            <a:extLst>
              <a:ext uri="{FF2B5EF4-FFF2-40B4-BE49-F238E27FC236}">
                <a16:creationId xmlns:a16="http://schemas.microsoft.com/office/drawing/2014/main" id="{FA8309CC-2010-4D18-B84B-3DD0E251A3DB}"/>
              </a:ext>
            </a:extLst>
          </p:cNvPr>
          <p:cNvSpPr>
            <a:spLocks noGrp="1"/>
          </p:cNvSpPr>
          <p:nvPr>
            <p:ph type="body" sz="quarter" idx="23" hasCustomPrompt="1"/>
          </p:nvPr>
        </p:nvSpPr>
        <p:spPr>
          <a:xfrm>
            <a:off x="4694603" y="1855368"/>
            <a:ext cx="3714493" cy="482834"/>
          </a:xfrm>
          <a:prstGeom prst="rect">
            <a:avLst/>
          </a:prstGeom>
        </p:spPr>
        <p:txBody>
          <a:bodyPr anchor="b">
            <a:noAutofit/>
          </a:bodyPr>
          <a:lstStyle>
            <a:lvl1pPr marL="0" indent="0">
              <a:lnSpc>
                <a:spcPct val="100000"/>
              </a:lnSpc>
              <a:buFont typeface="Arial" charset="0"/>
              <a:buNone/>
              <a:defRPr lang="en-US" sz="1800" b="1" i="0" kern="1200" spc="0" baseline="0" dirty="0">
                <a:solidFill>
                  <a:schemeClr val="tx1"/>
                </a:solidFill>
                <a:latin typeface="+mn-lt"/>
                <a:ea typeface="+mn-ea"/>
                <a:cs typeface="+mn-cs"/>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marL="0" lvl="0" indent="0" algn="l" defTabSz="685800" rtl="0" eaLnBrk="1" latinLnBrk="0" hangingPunct="1">
              <a:lnSpc>
                <a:spcPct val="100000"/>
              </a:lnSpc>
              <a:spcBef>
                <a:spcPts val="0"/>
              </a:spcBef>
              <a:spcAft>
                <a:spcPts val="1800"/>
              </a:spcAft>
              <a:buClr>
                <a:schemeClr val="accent1"/>
              </a:buClr>
              <a:buFont typeface="Arial" charset="0"/>
              <a:buNone/>
              <a:tabLst/>
            </a:pPr>
            <a:r>
              <a:rPr lang="en-US"/>
              <a:t>24PT COLUMN TITLE</a:t>
            </a:r>
          </a:p>
        </p:txBody>
      </p:sp>
      <p:cxnSp>
        <p:nvCxnSpPr>
          <p:cNvPr id="27" name="Straight Connector 26">
            <a:extLst>
              <a:ext uri="{FF2B5EF4-FFF2-40B4-BE49-F238E27FC236}">
                <a16:creationId xmlns:a16="http://schemas.microsoft.com/office/drawing/2014/main" id="{2626B05C-DB42-40B6-A027-14BC036D4FF0}"/>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112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rt/content +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34pt Chart + Content Slide</a:t>
            </a:r>
          </a:p>
        </p:txBody>
      </p:sp>
      <p:sp>
        <p:nvSpPr>
          <p:cNvPr id="5" name="Vertical Content Placeholder 4"/>
          <p:cNvSpPr>
            <a:spLocks noGrp="1"/>
          </p:cNvSpPr>
          <p:nvPr>
            <p:ph orient="vert" sz="quarter" idx="11" hasCustomPrompt="1"/>
          </p:nvPr>
        </p:nvSpPr>
        <p:spPr>
          <a:xfrm>
            <a:off x="521494" y="1897039"/>
            <a:ext cx="8066360" cy="4025924"/>
          </a:xfrm>
          <a:prstGeom prst="rect">
            <a:avLst/>
          </a:prstGeom>
        </p:spPr>
        <p:txBody>
          <a:bodyPr vert="horz"/>
          <a:lstStyle>
            <a:lvl1pPr marL="0" indent="0">
              <a:buNone/>
              <a:defRPr baseline="0"/>
            </a:lvl1pPr>
          </a:lstStyle>
          <a:p>
            <a:pPr lvl="0"/>
            <a:r>
              <a:rPr lang="en-US"/>
              <a:t>CHART OR CONTENT HERE</a:t>
            </a:r>
          </a:p>
        </p:txBody>
      </p:sp>
    </p:spTree>
    <p:extLst>
      <p:ext uri="{BB962C8B-B14F-4D97-AF65-F5344CB8AC3E}">
        <p14:creationId xmlns:p14="http://schemas.microsoft.com/office/powerpoint/2010/main" val="3564157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itle 12">
            <a:extLst>
              <a:ext uri="{FF2B5EF4-FFF2-40B4-BE49-F238E27FC236}">
                <a16:creationId xmlns:a16="http://schemas.microsoft.com/office/drawing/2014/main" id="{9185F93A-A618-4790-B2EC-F7858D0CC2EF}"/>
              </a:ext>
            </a:extLst>
          </p:cNvPr>
          <p:cNvSpPr>
            <a:spLocks noGrp="1"/>
          </p:cNvSpPr>
          <p:nvPr>
            <p:ph type="title" hasCustomPrompt="1"/>
          </p:nvPr>
        </p:nvSpPr>
        <p:spPr>
          <a:xfrm>
            <a:off x="523875" y="740163"/>
            <a:ext cx="8118591" cy="486099"/>
          </a:xfrm>
        </p:spPr>
        <p:txBody>
          <a:bodyPr>
            <a:normAutofit/>
          </a:bodyPr>
          <a:lstStyle>
            <a:lvl1pPr>
              <a:defRPr baseline="0"/>
            </a:lvl1pPr>
          </a:lstStyle>
          <a:p>
            <a:r>
              <a:rPr lang="en-US"/>
              <a:t>34pt Bullet Slide</a:t>
            </a:r>
          </a:p>
        </p:txBody>
      </p:sp>
      <p:cxnSp>
        <p:nvCxnSpPr>
          <p:cNvPr id="5" name="Straight Connector 4">
            <a:extLst>
              <a:ext uri="{FF2B5EF4-FFF2-40B4-BE49-F238E27FC236}">
                <a16:creationId xmlns:a16="http://schemas.microsoft.com/office/drawing/2014/main" id="{8C2846E0-147A-445C-81B2-BE21D8A887C0}"/>
              </a:ext>
            </a:extLst>
          </p:cNvPr>
          <p:cNvCxnSpPr/>
          <p:nvPr userDrawn="1"/>
        </p:nvCxnSpPr>
        <p:spPr>
          <a:xfrm>
            <a:off x="490216" y="1692989"/>
            <a:ext cx="811866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1351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2156" y="723900"/>
            <a:ext cx="4713193" cy="5288973"/>
          </a:xfrm>
        </p:spPr>
        <p:txBody>
          <a:bodyPr anchor="ctr" anchorCtr="0">
            <a:noAutofit/>
          </a:bodyPr>
          <a:lstStyle>
            <a:lvl1pPr>
              <a:lnSpc>
                <a:spcPct val="150000"/>
              </a:lnSpc>
              <a:defRPr sz="1500"/>
            </a:lvl1pPr>
            <a:lvl2pPr>
              <a:lnSpc>
                <a:spcPct val="150000"/>
              </a:lnSpc>
              <a:defRPr sz="1350"/>
            </a:lvl2pPr>
            <a:lvl3pPr>
              <a:lnSpc>
                <a:spcPct val="150000"/>
              </a:lnSpc>
              <a:defRPr sz="1200"/>
            </a:lvl3pPr>
            <a:lvl4pPr>
              <a:lnSpc>
                <a:spcPct val="150000"/>
              </a:lnSpc>
              <a:defRPr sz="1050"/>
            </a:lvl4pPr>
            <a:lvl5pPr>
              <a:lnSpc>
                <a:spcPct val="15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219184" y="2290179"/>
            <a:ext cx="2814962" cy="488315"/>
          </a:xfrm>
        </p:spPr>
        <p:txBody>
          <a:bodyPr anchor="t" anchorCtr="0">
            <a:noAutofit/>
          </a:bodyPr>
          <a:lstStyle>
            <a:lvl1pPr>
              <a:defRPr sz="2250" b="1">
                <a:solidFill>
                  <a:srgbClr val="001489"/>
                </a:solidFill>
              </a:defRPr>
            </a:lvl1pPr>
          </a:lstStyle>
          <a:p>
            <a:endParaRPr lang="en-US"/>
          </a:p>
        </p:txBody>
      </p:sp>
      <p:sp>
        <p:nvSpPr>
          <p:cNvPr id="10" name="Text Placeholder 2"/>
          <p:cNvSpPr>
            <a:spLocks noGrp="1"/>
          </p:cNvSpPr>
          <p:nvPr>
            <p:ph type="body" idx="10"/>
          </p:nvPr>
        </p:nvSpPr>
        <p:spPr>
          <a:xfrm>
            <a:off x="219184" y="2928655"/>
            <a:ext cx="2814962" cy="1195533"/>
          </a:xfrm>
        </p:spPr>
        <p:txBody>
          <a:bodyPr anchor="t">
            <a:noAutofit/>
          </a:bodyPr>
          <a:lstStyle>
            <a:lvl1pPr marL="0" indent="0">
              <a:lnSpc>
                <a:spcPct val="100000"/>
              </a:lnSpc>
              <a:buNone/>
              <a:defRPr sz="15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a:t>
            </a:r>
          </a:p>
        </p:txBody>
      </p:sp>
    </p:spTree>
    <p:extLst>
      <p:ext uri="{BB962C8B-B14F-4D97-AF65-F5344CB8AC3E}">
        <p14:creationId xmlns:p14="http://schemas.microsoft.com/office/powerpoint/2010/main" val="2981670241"/>
      </p:ext>
    </p:extLst>
  </p:cSld>
  <p:clrMapOvr>
    <a:masterClrMapping/>
  </p:clrMapOvr>
  <p:extLst>
    <p:ext uri="{DCECCB84-F9BA-43D5-87BE-67443E8EF086}">
      <p15:sldGuideLst xmlns:p15="http://schemas.microsoft.com/office/powerpoint/2012/main">
        <p15:guide id="1" orient="horz" pos="45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01C9D544-A5B9-4940-86C2-D7E22ACD4407}"/>
              </a:ext>
            </a:extLst>
          </p:cNvPr>
          <p:cNvSpPr/>
          <p:nvPr userDrawn="1"/>
        </p:nvSpPr>
        <p:spPr>
          <a:xfrm>
            <a:off x="4649102" y="3577355"/>
            <a:ext cx="4320540" cy="2932040"/>
          </a:xfrm>
          <a:prstGeom prst="roundRect">
            <a:avLst>
              <a:gd name="adj" fmla="val 10338"/>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2D5372-3F9C-4CD5-8747-1740507D5BBD}"/>
              </a:ext>
            </a:extLst>
          </p:cNvPr>
          <p:cNvSpPr/>
          <p:nvPr userDrawn="1"/>
        </p:nvSpPr>
        <p:spPr>
          <a:xfrm>
            <a:off x="180215" y="3577355"/>
            <a:ext cx="4320540" cy="2932040"/>
          </a:xfrm>
          <a:prstGeom prst="roundRect">
            <a:avLst>
              <a:gd name="adj" fmla="val 10338"/>
            </a:avLst>
          </a:prstGeom>
          <a:solidFill>
            <a:srgbClr val="FEE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1382EF8-2967-429A-9672-A0E3AB560697}"/>
              </a:ext>
            </a:extLst>
          </p:cNvPr>
          <p:cNvSpPr/>
          <p:nvPr userDrawn="1"/>
        </p:nvSpPr>
        <p:spPr>
          <a:xfrm>
            <a:off x="4649102" y="658604"/>
            <a:ext cx="4320540" cy="2843287"/>
          </a:xfrm>
          <a:prstGeom prst="roundRect">
            <a:avLst>
              <a:gd name="adj" fmla="val 10338"/>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02E39D8-6F3D-4859-BC93-E513AF2E9BE1}"/>
              </a:ext>
            </a:extLst>
          </p:cNvPr>
          <p:cNvSpPr/>
          <p:nvPr userDrawn="1"/>
        </p:nvSpPr>
        <p:spPr>
          <a:xfrm>
            <a:off x="180215" y="658604"/>
            <a:ext cx="4320540" cy="2843287"/>
          </a:xfrm>
          <a:prstGeom prst="roundRect">
            <a:avLst>
              <a:gd name="adj" fmla="val 10338"/>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1B9E2-F571-4380-9239-559A64805730}"/>
              </a:ext>
            </a:extLst>
          </p:cNvPr>
          <p:cNvSpPr/>
          <p:nvPr userDrawn="1"/>
        </p:nvSpPr>
        <p:spPr>
          <a:xfrm>
            <a:off x="4647430" y="912420"/>
            <a:ext cx="4325882"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Questions this report can help answer</a:t>
            </a:r>
            <a:endParaRPr lang="en-US" sz="1500" u="sng">
              <a:solidFill>
                <a:schemeClr val="tx1"/>
              </a:solidFill>
            </a:endParaRPr>
          </a:p>
        </p:txBody>
      </p:sp>
      <p:sp>
        <p:nvSpPr>
          <p:cNvPr id="12" name="Rectangle 11">
            <a:extLst>
              <a:ext uri="{FF2B5EF4-FFF2-40B4-BE49-F238E27FC236}">
                <a16:creationId xmlns:a16="http://schemas.microsoft.com/office/drawing/2014/main" id="{13A60C07-F4E3-4444-800E-3036F795C784}"/>
              </a:ext>
            </a:extLst>
          </p:cNvPr>
          <p:cNvSpPr/>
          <p:nvPr userDrawn="1"/>
        </p:nvSpPr>
        <p:spPr>
          <a:xfrm>
            <a:off x="180215" y="912421"/>
            <a:ext cx="4325882" cy="234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cs typeface="Calibri"/>
              </a:rPr>
              <a:t>What this report shows you</a:t>
            </a:r>
          </a:p>
          <a:p>
            <a:pPr algn="ctr">
              <a:lnSpc>
                <a:spcPts val="551"/>
              </a:lnSpc>
            </a:pPr>
            <a:endParaRPr lang="en-US" sz="1500" b="1" u="sng">
              <a:solidFill>
                <a:schemeClr val="tx1"/>
              </a:solidFill>
              <a:cs typeface="Calibri"/>
            </a:endParaRPr>
          </a:p>
          <a:p>
            <a:pPr algn="ctr">
              <a:lnSpc>
                <a:spcPts val="551"/>
              </a:lnSpc>
            </a:pPr>
            <a:endParaRPr lang="en-US" sz="1500" b="1" u="sng">
              <a:solidFill>
                <a:schemeClr val="tx1"/>
              </a:solidFill>
              <a:cs typeface="Calibri"/>
            </a:endParaRPr>
          </a:p>
        </p:txBody>
      </p:sp>
      <p:sp>
        <p:nvSpPr>
          <p:cNvPr id="13" name="Rectangle 12">
            <a:extLst>
              <a:ext uri="{FF2B5EF4-FFF2-40B4-BE49-F238E27FC236}">
                <a16:creationId xmlns:a16="http://schemas.microsoft.com/office/drawing/2014/main" id="{242D9A0C-029A-461F-8197-F9AA51A9BD6A}"/>
              </a:ext>
            </a:extLst>
          </p:cNvPr>
          <p:cNvSpPr/>
          <p:nvPr userDrawn="1"/>
        </p:nvSpPr>
        <p:spPr>
          <a:xfrm>
            <a:off x="4649102" y="3750009"/>
            <a:ext cx="4296071"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Key items to consider</a:t>
            </a:r>
            <a:endParaRPr lang="en-US" sz="1500" u="sng">
              <a:solidFill>
                <a:schemeClr val="tx1"/>
              </a:solidFill>
            </a:endParaRPr>
          </a:p>
        </p:txBody>
      </p:sp>
      <p:sp>
        <p:nvSpPr>
          <p:cNvPr id="14" name="Rectangle 13">
            <a:extLst>
              <a:ext uri="{FF2B5EF4-FFF2-40B4-BE49-F238E27FC236}">
                <a16:creationId xmlns:a16="http://schemas.microsoft.com/office/drawing/2014/main" id="{4229F684-C0F7-4F83-8B39-467892123902}"/>
              </a:ext>
            </a:extLst>
          </p:cNvPr>
          <p:cNvSpPr/>
          <p:nvPr userDrawn="1"/>
        </p:nvSpPr>
        <p:spPr>
          <a:xfrm>
            <a:off x="185556" y="3743233"/>
            <a:ext cx="4320541" cy="244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pPr algn="ctr">
              <a:lnSpc>
                <a:spcPts val="551"/>
              </a:lnSpc>
            </a:pPr>
            <a:r>
              <a:rPr lang="en-US" sz="1500" b="1" u="sng">
                <a:solidFill>
                  <a:schemeClr val="tx1"/>
                </a:solidFill>
              </a:rPr>
              <a:t>When to use this report</a:t>
            </a:r>
            <a:endParaRPr lang="en-US" sz="1500" u="sng">
              <a:solidFill>
                <a:schemeClr val="tx1"/>
              </a:solidFill>
            </a:endParaRPr>
          </a:p>
        </p:txBody>
      </p:sp>
      <p:sp>
        <p:nvSpPr>
          <p:cNvPr id="16" name="Rectangle 15">
            <a:extLst>
              <a:ext uri="{FF2B5EF4-FFF2-40B4-BE49-F238E27FC236}">
                <a16:creationId xmlns:a16="http://schemas.microsoft.com/office/drawing/2014/main" id="{9ACEF0AE-A6D0-4E0A-AC7A-19161668260A}"/>
              </a:ext>
            </a:extLst>
          </p:cNvPr>
          <p:cNvSpPr/>
          <p:nvPr userDrawn="1"/>
        </p:nvSpPr>
        <p:spPr>
          <a:xfrm>
            <a:off x="4623634" y="1127174"/>
            <a:ext cx="4296071" cy="2451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tIns="34290" rIns="34290" bIns="34290" rtlCol="0" anchor="t" anchorCtr="0"/>
          <a:lstStyle/>
          <a:p>
            <a:endParaRPr lang="en-US" sz="1100" b="1">
              <a:solidFill>
                <a:schemeClr val="tx1"/>
              </a:solidFill>
              <a:cs typeface="Calibri"/>
            </a:endParaRPr>
          </a:p>
          <a:p>
            <a:pPr marL="128588" indent="-128588">
              <a:buFont typeface="Arial" panose="020B0604020202020204" pitchFamily="34" charset="0"/>
              <a:buChar char="•"/>
            </a:pPr>
            <a:endParaRPr lang="en-US" sz="1100">
              <a:solidFill>
                <a:schemeClr val="tx1"/>
              </a:solidFill>
            </a:endParaRPr>
          </a:p>
          <a:p>
            <a:endParaRPr lang="en-US" sz="1100">
              <a:solidFill>
                <a:schemeClr val="tx1"/>
              </a:solidFill>
            </a:endParaRPr>
          </a:p>
        </p:txBody>
      </p:sp>
      <p:sp>
        <p:nvSpPr>
          <p:cNvPr id="20" name="Rectangle 19">
            <a:extLst>
              <a:ext uri="{FF2B5EF4-FFF2-40B4-BE49-F238E27FC236}">
                <a16:creationId xmlns:a16="http://schemas.microsoft.com/office/drawing/2014/main" id="{6599FBEB-378C-4FCD-905F-F53EB3F94AC2}"/>
              </a:ext>
            </a:extLst>
          </p:cNvPr>
          <p:cNvSpPr/>
          <p:nvPr userDrawn="1"/>
        </p:nvSpPr>
        <p:spPr>
          <a:xfrm>
            <a:off x="7831336" y="6524624"/>
            <a:ext cx="1044773" cy="257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4290" rIns="34290" rtlCol="0" anchor="ctr"/>
          <a:lstStyle/>
          <a:p>
            <a:pPr>
              <a:lnSpc>
                <a:spcPts val="551"/>
              </a:lnSpc>
            </a:pPr>
            <a:r>
              <a:rPr lang="en-US" sz="600" b="1">
                <a:solidFill>
                  <a:schemeClr val="tx1"/>
                </a:solidFill>
              </a:rPr>
              <a:t>NSCAS Reports Portfolio</a:t>
            </a:r>
            <a:endParaRPr lang="en-US" sz="600">
              <a:solidFill>
                <a:srgbClr val="FF0000"/>
              </a:solidFill>
            </a:endParaRPr>
          </a:p>
        </p:txBody>
      </p:sp>
      <p:sp>
        <p:nvSpPr>
          <p:cNvPr id="24" name="Slide Number Placeholder 5">
            <a:extLst>
              <a:ext uri="{FF2B5EF4-FFF2-40B4-BE49-F238E27FC236}">
                <a16:creationId xmlns:a16="http://schemas.microsoft.com/office/drawing/2014/main" id="{62F10809-8D99-45C8-9A8E-A8CF46A76923}"/>
              </a:ext>
            </a:extLst>
          </p:cNvPr>
          <p:cNvSpPr txBox="1">
            <a:spLocks/>
          </p:cNvSpPr>
          <p:nvPr userDrawn="1"/>
        </p:nvSpPr>
        <p:spPr>
          <a:xfrm>
            <a:off x="8845749" y="6563557"/>
            <a:ext cx="123894" cy="151570"/>
          </a:xfrm>
          <a:prstGeom prst="rect">
            <a:avLst/>
          </a:prstGeom>
        </p:spPr>
        <p:txBody>
          <a:bodyPr vert="horz" lIns="0" tIns="34290" rIns="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126D97-14AF-4F5A-AFDD-034B66BB95FF}" type="slidenum">
              <a:rPr lang="en-US" sz="600" b="1" smtClean="0">
                <a:solidFill>
                  <a:schemeClr val="tx1"/>
                </a:solidFill>
              </a:rPr>
              <a:pPr/>
              <a:t>‹#›</a:t>
            </a:fld>
            <a:endParaRPr lang="en-US" sz="600" b="1">
              <a:solidFill>
                <a:schemeClr val="tx1"/>
              </a:solidFill>
            </a:endParaRPr>
          </a:p>
        </p:txBody>
      </p:sp>
      <p:sp>
        <p:nvSpPr>
          <p:cNvPr id="30" name="Title 1">
            <a:extLst>
              <a:ext uri="{FF2B5EF4-FFF2-40B4-BE49-F238E27FC236}">
                <a16:creationId xmlns:a16="http://schemas.microsoft.com/office/drawing/2014/main" id="{C9FC099F-9745-4315-B264-F67F1D3B1C2C}"/>
              </a:ext>
            </a:extLst>
          </p:cNvPr>
          <p:cNvSpPr>
            <a:spLocks noGrp="1"/>
          </p:cNvSpPr>
          <p:nvPr>
            <p:ph type="ctrTitle"/>
          </p:nvPr>
        </p:nvSpPr>
        <p:spPr>
          <a:xfrm>
            <a:off x="0" y="6097"/>
            <a:ext cx="9144000" cy="577042"/>
          </a:xfrm>
        </p:spPr>
        <p:txBody>
          <a:bodyPr anchor="b">
            <a:normAutofit/>
          </a:bodyPr>
          <a:lstStyle>
            <a:lvl1pPr algn="ctr">
              <a:defRPr sz="2300" b="1">
                <a:latin typeface="+mn-lt"/>
              </a:defRPr>
            </a:lvl1pPr>
          </a:lstStyle>
          <a:p>
            <a:r>
              <a:rPr lang="en-US"/>
              <a:t>Click to edit Master title style</a:t>
            </a:r>
          </a:p>
        </p:txBody>
      </p:sp>
      <p:sp>
        <p:nvSpPr>
          <p:cNvPr id="33" name="Content Placeholder 2">
            <a:extLst>
              <a:ext uri="{FF2B5EF4-FFF2-40B4-BE49-F238E27FC236}">
                <a16:creationId xmlns:a16="http://schemas.microsoft.com/office/drawing/2014/main" id="{2670A973-2EE6-4C8E-9DFF-B50559B24986}"/>
              </a:ext>
            </a:extLst>
          </p:cNvPr>
          <p:cNvSpPr>
            <a:spLocks noGrp="1"/>
          </p:cNvSpPr>
          <p:nvPr>
            <p:ph idx="1"/>
          </p:nvPr>
        </p:nvSpPr>
        <p:spPr>
          <a:xfrm>
            <a:off x="314325" y="1156568"/>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2">
            <a:extLst>
              <a:ext uri="{FF2B5EF4-FFF2-40B4-BE49-F238E27FC236}">
                <a16:creationId xmlns:a16="http://schemas.microsoft.com/office/drawing/2014/main" id="{31DEAD57-9D81-48A6-A371-9F2BBC435581}"/>
              </a:ext>
            </a:extLst>
          </p:cNvPr>
          <p:cNvSpPr>
            <a:spLocks noGrp="1"/>
          </p:cNvSpPr>
          <p:nvPr>
            <p:ph idx="10"/>
          </p:nvPr>
        </p:nvSpPr>
        <p:spPr>
          <a:xfrm>
            <a:off x="314325" y="4066889"/>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2">
            <a:extLst>
              <a:ext uri="{FF2B5EF4-FFF2-40B4-BE49-F238E27FC236}">
                <a16:creationId xmlns:a16="http://schemas.microsoft.com/office/drawing/2014/main" id="{397EB4D5-0E45-4D98-B356-F198E86C2D52}"/>
              </a:ext>
            </a:extLst>
          </p:cNvPr>
          <p:cNvSpPr>
            <a:spLocks noGrp="1"/>
          </p:cNvSpPr>
          <p:nvPr>
            <p:ph idx="11"/>
          </p:nvPr>
        </p:nvSpPr>
        <p:spPr>
          <a:xfrm>
            <a:off x="4814887" y="1156568"/>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2">
            <a:extLst>
              <a:ext uri="{FF2B5EF4-FFF2-40B4-BE49-F238E27FC236}">
                <a16:creationId xmlns:a16="http://schemas.microsoft.com/office/drawing/2014/main" id="{AD91EACA-CD5E-49B2-95FC-EC5B64DF1723}"/>
              </a:ext>
            </a:extLst>
          </p:cNvPr>
          <p:cNvSpPr>
            <a:spLocks noGrp="1"/>
          </p:cNvSpPr>
          <p:nvPr>
            <p:ph idx="12"/>
          </p:nvPr>
        </p:nvSpPr>
        <p:spPr>
          <a:xfrm>
            <a:off x="4814887" y="4066889"/>
            <a:ext cx="4014788" cy="2196232"/>
          </a:xfrm>
        </p:spPr>
        <p:txBody>
          <a:bodyPr>
            <a:normAutofit/>
          </a:bodyPr>
          <a:lstStyle>
            <a:lvl1pPr>
              <a:lnSpc>
                <a:spcPct val="100000"/>
              </a:lnSpc>
              <a:spcBef>
                <a:spcPts val="0"/>
              </a:spcBef>
              <a:defRPr sz="1100"/>
            </a:lvl1pPr>
            <a:lvl2pPr>
              <a:lnSpc>
                <a:spcPct val="100000"/>
              </a:lnSpc>
              <a:spcBef>
                <a:spcPts val="0"/>
              </a:spcBef>
              <a:defRPr sz="1100"/>
            </a:lvl2pPr>
            <a:lvl3pPr>
              <a:lnSpc>
                <a:spcPct val="100000"/>
              </a:lnSpc>
              <a:spcBef>
                <a:spcPts val="0"/>
              </a:spcBef>
              <a:defRPr sz="1100"/>
            </a:lvl3pPr>
            <a:lvl4pPr>
              <a:lnSpc>
                <a:spcPct val="100000"/>
              </a:lnSpc>
              <a:spcBef>
                <a:spcPts val="0"/>
              </a:spcBef>
              <a:defRPr sz="1100"/>
            </a:lvl4pPr>
            <a:lvl5pPr>
              <a:lnSpc>
                <a:spcPct val="100000"/>
              </a:lnSpc>
              <a:spcBef>
                <a:spcPts val="0"/>
              </a:spcBef>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0705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C85E-CAC5-48CD-872E-95BC5287033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D5CE963-78F3-4699-AA90-BFE43861E2C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79A358-3793-47B1-946D-D9C50ABBBA0D}"/>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5" name="Footer Placeholder 4">
            <a:extLst>
              <a:ext uri="{FF2B5EF4-FFF2-40B4-BE49-F238E27FC236}">
                <a16:creationId xmlns:a16="http://schemas.microsoft.com/office/drawing/2014/main" id="{F15D4F9A-8743-484B-BA57-F6725F933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A7F6BC-8134-423B-98F8-E3A411493DAB}"/>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39377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C2092C-1839-3E42-9881-B1BC212151F0}"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421046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3508-0EB6-4ECE-A2C4-DBB344F5BA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7FEE2C-4753-4BB6-A7C1-0EC1B4AC4E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2B553-DA6E-432C-B643-B6D6BB9CE8F6}"/>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5" name="Footer Placeholder 4">
            <a:extLst>
              <a:ext uri="{FF2B5EF4-FFF2-40B4-BE49-F238E27FC236}">
                <a16:creationId xmlns:a16="http://schemas.microsoft.com/office/drawing/2014/main" id="{88155565-F97F-4C0C-8581-D2FA21117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84DFD-08E8-442E-A5E4-8F80B0E9D883}"/>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3928966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E7FC0-5B00-461C-B7EF-A9A3D74F265D}"/>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BA50A8B-216E-43D7-AD0E-11B3A61B572B}"/>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96AD05-85BC-4BB1-B95A-C65FE18918E7}"/>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5" name="Footer Placeholder 4">
            <a:extLst>
              <a:ext uri="{FF2B5EF4-FFF2-40B4-BE49-F238E27FC236}">
                <a16:creationId xmlns:a16="http://schemas.microsoft.com/office/drawing/2014/main" id="{46BD3142-218A-4841-A894-49EB17526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5B404-BE3D-424F-9F56-4C7B34AF8915}"/>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04628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05C9-9AFD-41DD-B8F8-EDC95CE1D4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38E9A7-C354-44B6-8AF2-A939CBEE17A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CB460-2D9B-4F7D-8EE4-C39425071BB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F2FA0B-B18C-40EE-B893-43BFFA4544AB}"/>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6" name="Footer Placeholder 5">
            <a:extLst>
              <a:ext uri="{FF2B5EF4-FFF2-40B4-BE49-F238E27FC236}">
                <a16:creationId xmlns:a16="http://schemas.microsoft.com/office/drawing/2014/main" id="{347EFBBE-0661-4A69-A169-627E7C705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E7D1ED-D756-4AB1-BB98-B89DBDFEC87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392667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D7966-CD0D-415F-99EC-FD77A73CF0E2}"/>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62382-D8A9-4CAB-AD59-89DB30CF2F1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BE002-3950-4280-94EB-4E3C4577B50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407E7D-B672-4F45-858B-0757932F9C6F}"/>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1C800B-82E9-475D-86BD-6BA3FCDA7E13}"/>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F24DED-C84C-418D-899B-4F596CE05FC4}"/>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8" name="Footer Placeholder 7">
            <a:extLst>
              <a:ext uri="{FF2B5EF4-FFF2-40B4-BE49-F238E27FC236}">
                <a16:creationId xmlns:a16="http://schemas.microsoft.com/office/drawing/2014/main" id="{81C34984-AA33-4F23-96B2-E52E0702E9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47AE15-5DD1-47A1-A3C0-6C043781B3C3}"/>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878948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C0FEA-053C-4ED2-AAAD-A39B576E54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FD7155-B958-4F7B-AF77-675CA5625A7A}"/>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4" name="Footer Placeholder 3">
            <a:extLst>
              <a:ext uri="{FF2B5EF4-FFF2-40B4-BE49-F238E27FC236}">
                <a16:creationId xmlns:a16="http://schemas.microsoft.com/office/drawing/2014/main" id="{C1C9C2AA-C338-41A3-A34D-ABC4A202B9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630E8D-20A0-40E9-97D6-0B219A0CCE7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695690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81826-A9AA-40BF-9275-4F3AD68C9623}"/>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3" name="Footer Placeholder 2">
            <a:extLst>
              <a:ext uri="{FF2B5EF4-FFF2-40B4-BE49-F238E27FC236}">
                <a16:creationId xmlns:a16="http://schemas.microsoft.com/office/drawing/2014/main" id="{8E4A0C0C-A270-4E4D-81F3-810E9578BB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E87581-989B-4140-BB2D-106F9EC98D38}"/>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052689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2943E-AED6-406B-842D-F9535CF5BF4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41E96E-0021-4EBC-B2B9-E026F0FA3D89}"/>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E6C978-65A5-484A-B3E4-A33A8F3C69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8B1404E-AEC0-4169-A26E-71C0E3FE5295}"/>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6" name="Footer Placeholder 5">
            <a:extLst>
              <a:ext uri="{FF2B5EF4-FFF2-40B4-BE49-F238E27FC236}">
                <a16:creationId xmlns:a16="http://schemas.microsoft.com/office/drawing/2014/main" id="{C4669981-E994-490A-BDDE-FD6A24760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D184AC-82AE-4C8D-BD2D-E3DDB3818DD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29355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13D7C-C8CC-4865-A04C-8ACD8847BD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70120E7-C358-4981-96B4-9CDB8005A2EF}"/>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987E9E4-F57F-439B-A6B1-834A8E7EDD7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75A87FE9-C6F8-49E9-8EAD-5965CF0C1CB9}"/>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6" name="Footer Placeholder 5">
            <a:extLst>
              <a:ext uri="{FF2B5EF4-FFF2-40B4-BE49-F238E27FC236}">
                <a16:creationId xmlns:a16="http://schemas.microsoft.com/office/drawing/2014/main" id="{99E4012E-D355-4D71-84D1-A9A30AAFB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2E23F-14FD-4884-8D8D-34003C734FF7}"/>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499316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8082-C361-4439-B26A-353A321468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D14425-14B1-43A2-BA42-7A96E983E0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A954F-EC6B-40F4-8666-967A9E844A00}"/>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5" name="Footer Placeholder 4">
            <a:extLst>
              <a:ext uri="{FF2B5EF4-FFF2-40B4-BE49-F238E27FC236}">
                <a16:creationId xmlns:a16="http://schemas.microsoft.com/office/drawing/2014/main" id="{E67A1058-CB2A-4ABC-B252-3C91B008E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46897-D065-4EE1-8A59-C4ED30C53198}"/>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1775078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070F7-97E7-491B-9A7A-EB1F4A7686BC}"/>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9BF638-3316-4010-982F-5B6237083E41}"/>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D4B11-7234-41C0-9C93-AE2B133C0380}"/>
              </a:ext>
            </a:extLst>
          </p:cNvPr>
          <p:cNvSpPr>
            <a:spLocks noGrp="1"/>
          </p:cNvSpPr>
          <p:nvPr>
            <p:ph type="dt" sz="half" idx="10"/>
          </p:nvPr>
        </p:nvSpPr>
        <p:spPr/>
        <p:txBody>
          <a:bodyPr/>
          <a:lstStyle/>
          <a:p>
            <a:fld id="{089B917F-2C76-43C9-95B5-DA9770235D39}" type="datetimeFigureOut">
              <a:rPr lang="en-US" smtClean="0"/>
              <a:t>8/2/2023</a:t>
            </a:fld>
            <a:endParaRPr lang="en-US"/>
          </a:p>
        </p:txBody>
      </p:sp>
      <p:sp>
        <p:nvSpPr>
          <p:cNvPr id="5" name="Footer Placeholder 4">
            <a:extLst>
              <a:ext uri="{FF2B5EF4-FFF2-40B4-BE49-F238E27FC236}">
                <a16:creationId xmlns:a16="http://schemas.microsoft.com/office/drawing/2014/main" id="{9F89A446-2668-4E17-A2EF-1F01BDFD47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9D7E4-2044-49E1-B641-FD03493F295A}"/>
              </a:ext>
            </a:extLst>
          </p:cNvPr>
          <p:cNvSpPr>
            <a:spLocks noGrp="1"/>
          </p:cNvSpPr>
          <p:nvPr>
            <p:ph type="sldNum" sz="quarter" idx="12"/>
          </p:nvPr>
        </p:nvSpPr>
        <p:spPr/>
        <p:txBody>
          <a:bodyPr/>
          <a:lstStyle/>
          <a:p>
            <a:fld id="{8D126D97-14AF-4F5A-AFDD-034B66BB95FF}" type="slidenum">
              <a:rPr lang="en-US" smtClean="0"/>
              <a:t>‹#›</a:t>
            </a:fld>
            <a:endParaRPr lang="en-US"/>
          </a:p>
        </p:txBody>
      </p:sp>
    </p:spTree>
    <p:extLst>
      <p:ext uri="{BB962C8B-B14F-4D97-AF65-F5344CB8AC3E}">
        <p14:creationId xmlns:p14="http://schemas.microsoft.com/office/powerpoint/2010/main" val="146386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C2092C-1839-3E42-9881-B1BC212151F0}"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12521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C2092C-1839-3E42-9881-B1BC212151F0}"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01068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C2092C-1839-3E42-9881-B1BC212151F0}"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98271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C2092C-1839-3E42-9881-B1BC212151F0}"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428620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2092C-1839-3E42-9881-B1BC212151F0}"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256299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168024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C2092C-1839-3E42-9881-B1BC212151F0}"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E19839-9A15-9240-A47A-520DE2FBAC43}" type="slidenum">
              <a:rPr lang="en-US" smtClean="0"/>
              <a:t>‹#›</a:t>
            </a:fld>
            <a:endParaRPr lang="en-US"/>
          </a:p>
        </p:txBody>
      </p:sp>
    </p:spTree>
    <p:extLst>
      <p:ext uri="{BB962C8B-B14F-4D97-AF65-F5344CB8AC3E}">
        <p14:creationId xmlns:p14="http://schemas.microsoft.com/office/powerpoint/2010/main" val="355522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2092C-1839-3E42-9881-B1BC212151F0}" type="datetimeFigureOut">
              <a:rPr lang="en-US" smtClean="0"/>
              <a:t>8/2/2023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19839-9A15-9240-A47A-520DE2FBAC43}" type="slidenum">
              <a:rPr lang="en-US" smtClean="0"/>
              <a:t>‹#›</a:t>
            </a:fld>
            <a:endParaRPr lang="en-US"/>
          </a:p>
        </p:txBody>
      </p:sp>
    </p:spTree>
    <p:extLst>
      <p:ext uri="{BB962C8B-B14F-4D97-AF65-F5344CB8AC3E}">
        <p14:creationId xmlns:p14="http://schemas.microsoft.com/office/powerpoint/2010/main" val="4024169050"/>
      </p:ext>
    </p:extLst>
  </p:cSld>
  <p:clrMap bg1="lt1" tx1="dk1" bg2="lt2" tx2="dk2" accent1="accent1" accent2="accent2" accent3="accent3" accent4="accent4" accent5="accent5" accent6="accent6" hlink="hlink" folHlink="folHlink"/>
  <p:sldLayoutIdLst>
    <p:sldLayoutId id="2147483678" r:id="rId1"/>
    <p:sldLayoutId id="2147483686" r:id="rId2"/>
    <p:sldLayoutId id="2147483687" r:id="rId3"/>
    <p:sldLayoutId id="2147483679" r:id="rId4"/>
    <p:sldLayoutId id="2147483688" r:id="rId5"/>
    <p:sldLayoutId id="2147483689" r:id="rId6"/>
    <p:sldLayoutId id="2147483690" r:id="rId7"/>
    <p:sldLayoutId id="2147483691" r:id="rId8"/>
    <p:sldLayoutId id="2147483692" r:id="rId9"/>
    <p:sldLayoutId id="2147483693" r:id="rId10"/>
    <p:sldLayoutId id="2147483694" r:id="rId11"/>
    <p:sldLayoutId id="2147483681" r:id="rId12"/>
    <p:sldLayoutId id="2147483661" r:id="rId13"/>
    <p:sldLayoutId id="2147483680" r:id="rId14"/>
    <p:sldLayoutId id="2147483682" r:id="rId15"/>
    <p:sldLayoutId id="2147483683" r:id="rId16"/>
    <p:sldLayoutId id="2147483684"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42E3D-46A3-4DE3-ABF1-7267A30FFB9E}"/>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517AC5-8BFA-4E76-8216-EFD1A2A399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9B874-B83A-48A3-AD96-EBC99D942E56}"/>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9B917F-2C76-43C9-95B5-DA9770235D39}" type="datetimeFigureOut">
              <a:rPr lang="en-US" smtClean="0"/>
              <a:t>8/2/2023</a:t>
            </a:fld>
            <a:endParaRPr lang="en-US"/>
          </a:p>
        </p:txBody>
      </p:sp>
      <p:sp>
        <p:nvSpPr>
          <p:cNvPr id="5" name="Footer Placeholder 4">
            <a:extLst>
              <a:ext uri="{FF2B5EF4-FFF2-40B4-BE49-F238E27FC236}">
                <a16:creationId xmlns:a16="http://schemas.microsoft.com/office/drawing/2014/main" id="{6DBFBFE0-FADC-4ED1-B1B7-72BB6ACBC33E}"/>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C09DA-D844-49C3-89B6-DCCB78089A6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26D97-14AF-4F5A-AFDD-034B66BB95FF}" type="slidenum">
              <a:rPr lang="en-US" smtClean="0"/>
              <a:t>‹#›</a:t>
            </a:fld>
            <a:endParaRPr lang="en-US"/>
          </a:p>
        </p:txBody>
      </p:sp>
    </p:spTree>
    <p:extLst>
      <p:ext uri="{BB962C8B-B14F-4D97-AF65-F5344CB8AC3E}">
        <p14:creationId xmlns:p14="http://schemas.microsoft.com/office/powerpoint/2010/main" val="86205660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12.xml"/><Relationship Id="rId5" Type="http://schemas.openxmlformats.org/officeDocument/2006/relationships/image" Target="../media/image8.png"/><Relationship Id="rId4" Type="http://schemas.openxmlformats.org/officeDocument/2006/relationships/hyperlink" Target="https://securebrowser.state.nwea.org"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9.xml"/><Relationship Id="rId7" Type="http://schemas.openxmlformats.org/officeDocument/2006/relationships/diagramQuickStyle" Target="../diagrams/quickStyle1.xml"/><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38.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42.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xml"/><Relationship Id="rId1" Type="http://schemas.openxmlformats.org/officeDocument/2006/relationships/tags" Target="../tags/tag43.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44.xml"/><Relationship Id="rId4" Type="http://schemas.openxmlformats.org/officeDocument/2006/relationships/hyperlink" Target="https://connection.nwea.org/s/article/How-to-move-students-between-districts?language=en_US"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hyperlink" Target="https://cdn.education.ne.gov/wp-content/uploads/2021/01/NSCAS-Summative-and-Alternate-Accessibility-Manual-1-8-2021.pdf"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9.xml"/><Relationship Id="rId7" Type="http://schemas.openxmlformats.org/officeDocument/2006/relationships/diagramColors" Target="../diagrams/colors2.xml"/><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48.xml"/><Relationship Id="rId5" Type="http://schemas.openxmlformats.org/officeDocument/2006/relationships/image" Target="../media/image21.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2.xml"/><Relationship Id="rId1" Type="http://schemas.openxmlformats.org/officeDocument/2006/relationships/tags" Target="../tags/tag49.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2.xml"/><Relationship Id="rId1" Type="http://schemas.openxmlformats.org/officeDocument/2006/relationships/tags" Target="../tags/tag50.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2.xml"/><Relationship Id="rId1" Type="http://schemas.openxmlformats.org/officeDocument/2006/relationships/tags" Target="../tags/tag51.xml"/><Relationship Id="rId5" Type="http://schemas.openxmlformats.org/officeDocument/2006/relationships/image" Target="../media/image24.png"/><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tags" Target="../tags/tag5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tags" Target="../tags/tag53.xml"/><Relationship Id="rId5" Type="http://schemas.openxmlformats.org/officeDocument/2006/relationships/image" Target="../media/image27.png"/><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54.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2.xml"/><Relationship Id="rId1" Type="http://schemas.openxmlformats.org/officeDocument/2006/relationships/tags" Target="../tags/tag55.xml"/><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2.xml"/><Relationship Id="rId1" Type="http://schemas.openxmlformats.org/officeDocument/2006/relationships/tags" Target="../tags/tag56.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2.xml"/><Relationship Id="rId1" Type="http://schemas.openxmlformats.org/officeDocument/2006/relationships/tags" Target="../tags/tag5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hyperlink" Target="https://teach.mapnwea.org/impl/cap/SystemTechnologySummative.pdf" TargetMode="External"/><Relationship Id="rId4" Type="http://schemas.openxmlformats.org/officeDocument/2006/relationships/hyperlink" Target="https://securebrowser.state.nwea.org/" TargetMode="Externa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hyperlink" Target="https://connection.nwea.org/s/nwea-news/assessment-coordinators-MCWPOBFLNXWJH3POGRQZM5Y2OQII?language=en_US" TargetMode="Externa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2.xml"/><Relationship Id="rId1" Type="http://schemas.openxmlformats.org/officeDocument/2006/relationships/tags" Target="../tags/tag59.xml"/><Relationship Id="rId5" Type="http://schemas.openxmlformats.org/officeDocument/2006/relationships/image" Target="../media/image4.png"/><Relationship Id="rId4" Type="http://schemas.openxmlformats.org/officeDocument/2006/relationships/hyperlink" Target="https://nam04.safelinks.protection.outlook.com/?url=https%3A%2F%2Fteach.mapnwea.org%2Fimpl%2Fcaptraining%2FStudentTutorialNE%2FStudentTutorialNE.html&amp;data=04%7C01%7Ckaren.davies%40nwea.org%7Cb08852b0554b41ac7c6108d99dfbe64e%7C021f982f7042437ea81c86ed38d5da95%7C1%7C0%7C637714527500352955%7CUnknown%7CTWFpbGZsb3d8eyJWIjoiMC4wLjAwMDAiLCJQIjoiV2luMzIiLCJBTiI6Ik1haWwiLCJXVCI6Mn0%3D%7C1000&amp;sdata=XVkvFYbT%2F2bD4UhSaHgUzvJV%2F2oM3NuvupSsl1ztcgA%3D&amp;reserved=0"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2.xml"/><Relationship Id="rId1" Type="http://schemas.openxmlformats.org/officeDocument/2006/relationships/tags" Target="../tags/tag60.xml"/><Relationship Id="rId5" Type="http://schemas.openxmlformats.org/officeDocument/2006/relationships/hyperlink" Target="https://nscas-assess.state.nwea.org/inbrowser/index.html" TargetMode="Externa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2.xml"/><Relationship Id="rId1" Type="http://schemas.openxmlformats.org/officeDocument/2006/relationships/tags" Target="../tags/tag6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5.xml"/><Relationship Id="rId1" Type="http://schemas.openxmlformats.org/officeDocument/2006/relationships/tags" Target="../tags/tag63.xml"/><Relationship Id="rId4" Type="http://schemas.openxmlformats.org/officeDocument/2006/relationships/image" Target="../media/image1.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5.xml"/><Relationship Id="rId1" Type="http://schemas.openxmlformats.org/officeDocument/2006/relationships/tags" Target="../tags/tag64.xml"/><Relationship Id="rId4" Type="http://schemas.openxmlformats.org/officeDocument/2006/relationships/image" Target="../media/image1.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4.xml"/><Relationship Id="rId1" Type="http://schemas.openxmlformats.org/officeDocument/2006/relationships/tags" Target="../tags/tag65.xml"/><Relationship Id="rId5" Type="http://schemas.openxmlformats.org/officeDocument/2006/relationships/image" Target="../media/image33.png"/><Relationship Id="rId4" Type="http://schemas.openxmlformats.org/officeDocument/2006/relationships/image" Target="../media/image1.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66.xml"/><Relationship Id="rId5" Type="http://schemas.openxmlformats.org/officeDocument/2006/relationships/image" Target="../media/image34.jpeg"/><Relationship Id="rId4" Type="http://schemas.openxmlformats.org/officeDocument/2006/relationships/image" Target="../media/image1.jpeg"/></Relationships>
</file>

<file path=ppt/slides/_rels/slide6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69.xml"/><Relationship Id="rId7"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tags" Target="../tags/tag6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1.jpe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4.xml"/><Relationship Id="rId1" Type="http://schemas.openxmlformats.org/officeDocument/2006/relationships/tags" Target="../tags/tag68.xml"/><Relationship Id="rId5" Type="http://schemas.openxmlformats.org/officeDocument/2006/relationships/image" Target="../media/image42.png"/><Relationship Id="rId4" Type="http://schemas.openxmlformats.org/officeDocument/2006/relationships/image" Target="../media/image1.jpe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69.xml"/><Relationship Id="rId5" Type="http://schemas.openxmlformats.org/officeDocument/2006/relationships/image" Target="../media/image43.png"/><Relationship Id="rId4" Type="http://schemas.openxmlformats.org/officeDocument/2006/relationships/image" Target="../media/image1.jpe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2.xml"/><Relationship Id="rId1" Type="http://schemas.openxmlformats.org/officeDocument/2006/relationships/tags" Target="../tags/tag7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2.xml"/><Relationship Id="rId1" Type="http://schemas.openxmlformats.org/officeDocument/2006/relationships/tags" Target="../tags/tag73.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2.xml"/><Relationship Id="rId1" Type="http://schemas.openxmlformats.org/officeDocument/2006/relationships/tags" Target="../tags/tag7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2.xml"/><Relationship Id="rId1" Type="http://schemas.openxmlformats.org/officeDocument/2006/relationships/tags" Target="../tags/tag75.xml"/><Relationship Id="rId5" Type="http://schemas.openxmlformats.org/officeDocument/2006/relationships/image" Target="../media/image4.png"/><Relationship Id="rId4" Type="http://schemas.openxmlformats.org/officeDocument/2006/relationships/hyperlink" Target="https://nwea.force.com/nweaconnection/s/nebraska" TargetMode="Externa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7.xml"/><Relationship Id="rId1" Type="http://schemas.openxmlformats.org/officeDocument/2006/relationships/tags" Target="../tags/tag76.xm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2.xml"/><Relationship Id="rId1" Type="http://schemas.openxmlformats.org/officeDocument/2006/relationships/tags" Target="../tags/tag77.xml"/><Relationship Id="rId6" Type="http://schemas.openxmlformats.org/officeDocument/2006/relationships/image" Target="../media/image4.png"/><Relationship Id="rId5" Type="http://schemas.openxmlformats.org/officeDocument/2006/relationships/hyperlink" Target="mailto:NWEANebraska@nwea.org" TargetMode="External"/><Relationship Id="rId4" Type="http://schemas.openxmlformats.org/officeDocument/2006/relationships/hyperlink" Target="mailto:nde.stateassessment@nebraska.gov"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4" y="4684966"/>
            <a:ext cx="8778240" cy="1470025"/>
          </a:xfrm>
        </p:spPr>
        <p:txBody>
          <a:bodyPr>
            <a:normAutofit/>
          </a:bodyPr>
          <a:lstStyle/>
          <a:p>
            <a:r>
              <a:rPr lang="en-US" b="1" dirty="0">
                <a:solidFill>
                  <a:schemeClr val="accent1">
                    <a:lumMod val="75000"/>
                  </a:schemeClr>
                </a:solidFill>
              </a:rPr>
              <a:t>NSCAS Growth 23</a:t>
            </a:r>
            <a:r>
              <a:rPr lang="en-US" b="1" dirty="0">
                <a:solidFill>
                  <a:srgbClr val="1F1646"/>
                </a:solidFill>
              </a:rPr>
              <a:t>–</a:t>
            </a:r>
            <a:r>
              <a:rPr lang="en-US" b="1" dirty="0">
                <a:solidFill>
                  <a:schemeClr val="accent1">
                    <a:lumMod val="75000"/>
                  </a:schemeClr>
                </a:solidFill>
              </a:rPr>
              <a:t>24 Test Administration Training</a:t>
            </a:r>
            <a:endParaRPr lang="en-US" dirty="0">
              <a:solidFill>
                <a:schemeClr val="accent1">
                  <a:lumMod val="75000"/>
                </a:schemeClr>
              </a:solidFill>
            </a:endParaRPr>
          </a:p>
        </p:txBody>
      </p:sp>
      <p:sp>
        <p:nvSpPr>
          <p:cNvPr id="3" name="Subtitle 2"/>
          <p:cNvSpPr>
            <a:spLocks noGrp="1"/>
          </p:cNvSpPr>
          <p:nvPr>
            <p:ph type="subTitle" idx="1"/>
          </p:nvPr>
        </p:nvSpPr>
        <p:spPr>
          <a:xfrm>
            <a:off x="1371600" y="6227722"/>
            <a:ext cx="6400800" cy="505493"/>
          </a:xfrm>
        </p:spPr>
        <p:txBody>
          <a:bodyPr vert="horz" lIns="91440" tIns="45720" rIns="91440" bIns="45720" rtlCol="0" anchor="t">
            <a:normAutofit/>
          </a:bodyPr>
          <a:lstStyle/>
          <a:p>
            <a:r>
              <a:rPr lang="en-US" sz="2500" dirty="0"/>
              <a:t>July 2023</a:t>
            </a:r>
          </a:p>
        </p:txBody>
      </p:sp>
      <p:pic>
        <p:nvPicPr>
          <p:cNvPr id="6" name="Picture 5">
            <a:extLst>
              <a:ext uri="{FF2B5EF4-FFF2-40B4-BE49-F238E27FC236}">
                <a16:creationId xmlns:a16="http://schemas.microsoft.com/office/drawing/2014/main" id="{77B53DFC-2483-46D0-B379-E7BE55AF74E8}"/>
              </a:ext>
            </a:extLst>
          </p:cNvPr>
          <p:cNvPicPr>
            <a:picLocks noChangeAspect="1"/>
          </p:cNvPicPr>
          <p:nvPr/>
        </p:nvPicPr>
        <p:blipFill>
          <a:blip r:embed="rId5"/>
          <a:stretch>
            <a:fillRect/>
          </a:stretch>
        </p:blipFill>
        <p:spPr>
          <a:xfrm>
            <a:off x="2082010" y="3498395"/>
            <a:ext cx="5219117" cy="1048152"/>
          </a:xfrm>
          <a:prstGeom prst="rect">
            <a:avLst/>
          </a:prstGeom>
        </p:spPr>
      </p:pic>
    </p:spTree>
    <p:custDataLst>
      <p:tags r:id="rId1"/>
    </p:custDataLst>
    <p:extLst>
      <p:ext uri="{BB962C8B-B14F-4D97-AF65-F5344CB8AC3E}">
        <p14:creationId xmlns:p14="http://schemas.microsoft.com/office/powerpoint/2010/main" val="406234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37144"/>
            <a:ext cx="8118591" cy="486099"/>
          </a:xfrm>
        </p:spPr>
        <p:txBody>
          <a:bodyPr>
            <a:normAutofit fontScale="90000"/>
          </a:bodyPr>
          <a:lstStyle/>
          <a:p>
            <a:r>
              <a:rPr lang="en-US">
                <a:solidFill>
                  <a:schemeClr val="bg1"/>
                </a:solidFill>
              </a:rPr>
              <a:t>Technology Readiness </a:t>
            </a:r>
          </a:p>
        </p:txBody>
      </p:sp>
      <p:sp>
        <p:nvSpPr>
          <p:cNvPr id="3" name="Text Placeholder 2"/>
          <p:cNvSpPr>
            <a:spLocks noGrp="1"/>
          </p:cNvSpPr>
          <p:nvPr>
            <p:ph type="body" sz="quarter" idx="24"/>
          </p:nvPr>
        </p:nvSpPr>
        <p:spPr>
          <a:xfrm>
            <a:off x="523875" y="1945101"/>
            <a:ext cx="8374798" cy="4730171"/>
          </a:xfrm>
        </p:spPr>
        <p:txBody>
          <a:bodyPr vert="horz" lIns="68580" tIns="34290" rIns="68580" bIns="34290" rtlCol="0" anchor="t">
            <a:normAutofit lnSpcReduction="10000"/>
          </a:bodyPr>
          <a:lstStyle/>
          <a:p>
            <a:pPr marL="345440" indent="-345440"/>
            <a:r>
              <a:rPr lang="en-US" sz="2800" dirty="0"/>
              <a:t>System and Technology Guide</a:t>
            </a:r>
            <a:r>
              <a:rPr lang="en-US" sz="2800" i="1" dirty="0"/>
              <a:t> </a:t>
            </a:r>
          </a:p>
          <a:p>
            <a:pPr marL="745490" lvl="1" indent="-345440"/>
            <a:r>
              <a:rPr lang="en-US" sz="2400" dirty="0"/>
              <a:t>Navigating the NSCAS Growth Platform (Acacia) </a:t>
            </a:r>
          </a:p>
          <a:p>
            <a:pPr marL="745490" lvl="1" indent="-345440"/>
            <a:r>
              <a:rPr lang="en-US" sz="2400" dirty="0"/>
              <a:t>IT Readiness</a:t>
            </a:r>
            <a:endParaRPr lang="en-US" dirty="0"/>
          </a:p>
          <a:p>
            <a:pPr marL="745490" lvl="1" indent="-345440"/>
            <a:r>
              <a:rPr lang="en-US" sz="2400" dirty="0"/>
              <a:t>Network and System Requirements</a:t>
            </a:r>
            <a:endParaRPr lang="en-US" dirty="0"/>
          </a:p>
          <a:p>
            <a:pPr marL="745490" lvl="1" indent="-345440"/>
            <a:r>
              <a:rPr lang="en-US" sz="2400" dirty="0"/>
              <a:t>State Solution Secure Browser installations</a:t>
            </a:r>
            <a:endParaRPr lang="en-US" dirty="0"/>
          </a:p>
          <a:p>
            <a:pPr lvl="1"/>
            <a:r>
              <a:rPr lang="en-US" sz="2400" dirty="0"/>
              <a:t>Allowed lists</a:t>
            </a:r>
          </a:p>
          <a:p>
            <a:pPr marL="345440" indent="-345440"/>
            <a:r>
              <a:rPr lang="en-US" sz="2800" dirty="0"/>
              <a:t>Online Readiness Check</a:t>
            </a:r>
          </a:p>
          <a:p>
            <a:pPr marL="745490" lvl="1" indent="-345440"/>
            <a:r>
              <a:rPr lang="en-US" sz="2400" dirty="0"/>
              <a:t>Upon launching the secure browser</a:t>
            </a:r>
          </a:p>
          <a:p>
            <a:pPr marL="745490" lvl="1" indent="-345440"/>
            <a:r>
              <a:rPr lang="en-US" sz="2400" dirty="0"/>
              <a:t>Additional site available for checks</a:t>
            </a:r>
          </a:p>
          <a:p>
            <a:pPr marL="400050" lvl="1" indent="0">
              <a:buNone/>
            </a:pPr>
            <a:endParaRPr lang="en-US" sz="2400" dirty="0">
              <a:solidFill>
                <a:srgbClr val="1F1646"/>
              </a:solidFill>
            </a:endParaRPr>
          </a:p>
          <a:p>
            <a:pPr marL="745490" lvl="1" indent="-345440"/>
            <a:endParaRPr lang="en-US" sz="2400" dirty="0">
              <a:solidFill>
                <a:srgbClr val="1F1646"/>
              </a:solidFill>
            </a:endParaRPr>
          </a:p>
          <a:p>
            <a:pPr marL="0" lvl="0" indent="0">
              <a:spcBef>
                <a:spcPts val="0"/>
              </a:spcBef>
              <a:spcAft>
                <a:spcPts val="0"/>
              </a:spcAft>
              <a:buNone/>
            </a:pPr>
            <a:endParaRPr lang="en-US" sz="1600" i="1" dirty="0">
              <a:ea typeface="+mn-lt"/>
              <a:cs typeface="+mn-lt"/>
            </a:endParaRPr>
          </a:p>
          <a:p>
            <a:pPr marL="345440" indent="-345440"/>
            <a:endParaRPr lang="en-US" dirty="0">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973547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C7D7-68B1-420B-B0DB-567BF175812D}"/>
              </a:ext>
            </a:extLst>
          </p:cNvPr>
          <p:cNvSpPr>
            <a:spLocks noGrp="1"/>
          </p:cNvSpPr>
          <p:nvPr>
            <p:ph type="title"/>
          </p:nvPr>
        </p:nvSpPr>
        <p:spPr>
          <a:xfrm>
            <a:off x="1233139" y="332659"/>
            <a:ext cx="8118591" cy="486099"/>
          </a:xfrm>
        </p:spPr>
        <p:txBody>
          <a:bodyPr>
            <a:normAutofit fontScale="90000"/>
          </a:bodyPr>
          <a:lstStyle/>
          <a:p>
            <a:r>
              <a:rPr lang="en-US">
                <a:solidFill>
                  <a:schemeClr val="bg1"/>
                </a:solidFill>
              </a:rPr>
              <a:t>Online Readiness Checker</a:t>
            </a:r>
          </a:p>
        </p:txBody>
      </p:sp>
      <p:sp>
        <p:nvSpPr>
          <p:cNvPr id="4" name="Text Placeholder 2">
            <a:extLst>
              <a:ext uri="{FF2B5EF4-FFF2-40B4-BE49-F238E27FC236}">
                <a16:creationId xmlns:a16="http://schemas.microsoft.com/office/drawing/2014/main" id="{C48C3D58-3E2A-4ECE-9504-B4734F80D014}"/>
              </a:ext>
            </a:extLst>
          </p:cNvPr>
          <p:cNvSpPr>
            <a:spLocks noGrp="1"/>
          </p:cNvSpPr>
          <p:nvPr>
            <p:ph type="body" sz="quarter" idx="24"/>
          </p:nvPr>
        </p:nvSpPr>
        <p:spPr>
          <a:xfrm>
            <a:off x="514022" y="5935747"/>
            <a:ext cx="8384651" cy="739525"/>
          </a:xfrm>
        </p:spPr>
        <p:txBody>
          <a:bodyPr vert="horz" lIns="68580" tIns="34290" rIns="68580" bIns="34290" rtlCol="0" anchor="t">
            <a:normAutofit/>
          </a:bodyPr>
          <a:lstStyle/>
          <a:p>
            <a:pPr marL="0" indent="0">
              <a:spcBef>
                <a:spcPts val="0"/>
              </a:spcBef>
              <a:spcAft>
                <a:spcPts val="0"/>
              </a:spcAft>
              <a:buNone/>
            </a:pPr>
            <a:r>
              <a:rPr lang="en-US" sz="1650" b="1">
                <a:solidFill>
                  <a:srgbClr val="1F1646"/>
                </a:solidFill>
              </a:rPr>
              <a:t>Re</a:t>
            </a:r>
            <a:r>
              <a:rPr lang="en-US" sz="1600" b="1">
                <a:solidFill>
                  <a:srgbClr val="1F1646"/>
                </a:solidFill>
              </a:rPr>
              <a:t>source</a:t>
            </a:r>
            <a:r>
              <a:rPr lang="en-US" sz="1600">
                <a:solidFill>
                  <a:srgbClr val="1F1646"/>
                </a:solidFill>
              </a:rPr>
              <a:t>: Online Readiness Checker</a:t>
            </a:r>
            <a:endParaRPr lang="en-US" sz="1600" i="1">
              <a:solidFill>
                <a:srgbClr val="1F1646"/>
              </a:solidFill>
            </a:endParaRPr>
          </a:p>
          <a:p>
            <a:pPr marL="0" indent="0">
              <a:spcBef>
                <a:spcPts val="0"/>
              </a:spcBef>
              <a:spcAft>
                <a:spcPts val="0"/>
              </a:spcAft>
              <a:buNone/>
            </a:pPr>
            <a:r>
              <a:rPr lang="en-US" sz="1600" b="1">
                <a:solidFill>
                  <a:srgbClr val="1F1646"/>
                </a:solidFill>
              </a:rPr>
              <a:t>Location</a:t>
            </a:r>
            <a:r>
              <a:rPr lang="en-US" sz="1600">
                <a:solidFill>
                  <a:srgbClr val="1F1646"/>
                </a:solidFill>
              </a:rPr>
              <a:t>: </a:t>
            </a:r>
            <a:r>
              <a:rPr lang="en-US" sz="1600">
                <a:ea typeface="+mn-lt"/>
                <a:cs typeface="+mn-lt"/>
                <a:hlinkClick r:id="rId4"/>
              </a:rPr>
              <a:t>https://securebrowser.state.nwea.org</a:t>
            </a:r>
          </a:p>
          <a:p>
            <a:pPr marL="0" indent="0">
              <a:spcBef>
                <a:spcPts val="0"/>
              </a:spcBef>
              <a:spcAft>
                <a:spcPts val="0"/>
              </a:spcAft>
              <a:buNone/>
            </a:pPr>
            <a:endParaRPr lang="en-US" sz="1600">
              <a:cs typeface="Arial"/>
            </a:endParaRPr>
          </a:p>
          <a:p>
            <a:pPr marL="345440" indent="-345440"/>
            <a:endParaRPr lang="en-US">
              <a:cs typeface="Arial"/>
            </a:endParaRPr>
          </a:p>
        </p:txBody>
      </p:sp>
      <p:pic>
        <p:nvPicPr>
          <p:cNvPr id="6" name="Picture 5">
            <a:extLst>
              <a:ext uri="{FF2B5EF4-FFF2-40B4-BE49-F238E27FC236}">
                <a16:creationId xmlns:a16="http://schemas.microsoft.com/office/drawing/2014/main" id="{F625D42A-AF3B-C907-1E29-787BACE0BC3F}"/>
              </a:ext>
            </a:extLst>
          </p:cNvPr>
          <p:cNvPicPr>
            <a:picLocks noChangeAspect="1"/>
          </p:cNvPicPr>
          <p:nvPr/>
        </p:nvPicPr>
        <p:blipFill>
          <a:blip r:embed="rId5"/>
          <a:stretch>
            <a:fillRect/>
          </a:stretch>
        </p:blipFill>
        <p:spPr>
          <a:xfrm>
            <a:off x="1356649" y="1450858"/>
            <a:ext cx="6558916" cy="4347806"/>
          </a:xfrm>
          <a:prstGeom prst="rect">
            <a:avLst/>
          </a:prstGeom>
        </p:spPr>
      </p:pic>
    </p:spTree>
    <p:custDataLst>
      <p:tags r:id="rId1"/>
    </p:custDataLst>
    <p:extLst>
      <p:ext uri="{BB962C8B-B14F-4D97-AF65-F5344CB8AC3E}">
        <p14:creationId xmlns:p14="http://schemas.microsoft.com/office/powerpoint/2010/main" val="3032543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685800" y="2509803"/>
            <a:ext cx="7772400" cy="1470025"/>
          </a:xfrm>
        </p:spPr>
        <p:txBody>
          <a:bodyPr>
            <a:normAutofit fontScale="90000"/>
          </a:bodyPr>
          <a:lstStyle/>
          <a:p>
            <a:r>
              <a:rPr lang="en-US" dirty="0"/>
              <a:t>NSCAS Growth Assessment Management </a:t>
            </a:r>
            <a:br>
              <a:rPr lang="en-US" dirty="0"/>
            </a:br>
            <a:r>
              <a:rPr lang="en-US" dirty="0"/>
              <a:t>(Acacia Platform)</a:t>
            </a:r>
            <a:br>
              <a:rPr lang="en-US" dirty="0"/>
            </a:br>
            <a:br>
              <a:rPr lang="en-US" dirty="0"/>
            </a:br>
            <a:endParaRPr lang="en-US" dirty="0"/>
          </a:p>
        </p:txBody>
      </p:sp>
    </p:spTree>
    <p:custDataLst>
      <p:tags r:id="rId1"/>
    </p:custDataLst>
    <p:extLst>
      <p:ext uri="{BB962C8B-B14F-4D97-AF65-F5344CB8AC3E}">
        <p14:creationId xmlns:p14="http://schemas.microsoft.com/office/powerpoint/2010/main" val="317650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Autofit/>
          </a:bodyPr>
          <a:lstStyle/>
          <a:p>
            <a:r>
              <a:rPr lang="en-US" sz="3600" dirty="0">
                <a:solidFill>
                  <a:schemeClr val="bg1"/>
                </a:solidFill>
              </a:rPr>
              <a:t>NSCAS Management </a:t>
            </a:r>
            <a:br>
              <a:rPr lang="en-US" sz="3600" dirty="0">
                <a:solidFill>
                  <a:schemeClr val="bg1"/>
                </a:solidFill>
              </a:rPr>
            </a:br>
            <a:r>
              <a:rPr lang="en-US" sz="3600" dirty="0">
                <a:solidFill>
                  <a:schemeClr val="bg1"/>
                </a:solidFill>
              </a:rPr>
              <a:t>(Acacia)</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300" dirty="0"/>
              <a:t>Single-sign on connects your access from the Comprehensive Assessment Platform (MAP Growth) to the NSCAS Growth Platform (Acacia).</a:t>
            </a:r>
          </a:p>
          <a:p>
            <a:pPr lvl="1"/>
            <a:r>
              <a:rPr lang="en-US" sz="2300" dirty="0"/>
              <a:t>Use the same MAP Growth Username / Password</a:t>
            </a:r>
          </a:p>
          <a:p>
            <a:pPr marL="745490" lvl="1" indent="-345440"/>
            <a:r>
              <a:rPr lang="en-US" sz="2300" dirty="0"/>
              <a:t>User roles will be managed through CAP</a:t>
            </a:r>
          </a:p>
          <a:p>
            <a:pPr marL="745490" lvl="1" indent="-345440"/>
            <a:r>
              <a:rPr lang="en-US" sz="2300" dirty="0"/>
              <a:t>Same role titles in CAP and the NSCAS Platform, different permissions</a:t>
            </a:r>
          </a:p>
          <a:p>
            <a:pPr marL="745490" lvl="1" indent="-345440"/>
            <a:r>
              <a:rPr lang="en-US" sz="2300" dirty="0"/>
              <a:t>After logging into CAP, users will see the NSCAS link</a:t>
            </a:r>
            <a:endParaRPr lang="en-US" sz="2000" dirty="0">
              <a:ea typeface="+mn-lt"/>
              <a:cs typeface="+mn-lt"/>
            </a:endParaRPr>
          </a:p>
          <a:p>
            <a:pPr marL="400050" lvl="1" indent="0">
              <a:buNone/>
            </a:pPr>
            <a:endParaRPr lang="en-US" sz="2000" dirty="0">
              <a:ea typeface="+mn-lt"/>
              <a:cs typeface="+mn-lt"/>
            </a:endParaRPr>
          </a:p>
          <a:p>
            <a:pPr marL="0" indent="0">
              <a:spcBef>
                <a:spcPts val="0"/>
              </a:spcBef>
              <a:spcAft>
                <a:spcPts val="0"/>
              </a:spcAft>
              <a:buNone/>
            </a:pPr>
            <a:endParaRPr lang="en-US" sz="1700" dirty="0">
              <a:ea typeface="+mn-lt"/>
              <a:cs typeface="+mn-lt"/>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252439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635" y="271166"/>
            <a:ext cx="8118591" cy="486099"/>
          </a:xfrm>
        </p:spPr>
        <p:txBody>
          <a:bodyPr>
            <a:noAutofit/>
          </a:bodyPr>
          <a:lstStyle/>
          <a:p>
            <a:r>
              <a:rPr lang="en-US" sz="3600">
                <a:solidFill>
                  <a:schemeClr val="bg1"/>
                </a:solidFill>
              </a:rPr>
              <a:t>NSCAS Management </a:t>
            </a:r>
            <a:br>
              <a:rPr lang="en-US" sz="3600">
                <a:solidFill>
                  <a:schemeClr val="bg1"/>
                </a:solidFill>
              </a:rPr>
            </a:br>
            <a:r>
              <a:rPr lang="en-US" sz="3600">
                <a:solidFill>
                  <a:schemeClr val="bg1"/>
                </a:solidFill>
              </a:rPr>
              <a:t>(Acacia)</a:t>
            </a:r>
          </a:p>
        </p:txBody>
      </p:sp>
      <p:pic>
        <p:nvPicPr>
          <p:cNvPr id="5" name="Picture 4">
            <a:extLst>
              <a:ext uri="{FF2B5EF4-FFF2-40B4-BE49-F238E27FC236}">
                <a16:creationId xmlns:a16="http://schemas.microsoft.com/office/drawing/2014/main" id="{BD369CF1-279D-946A-19C1-3FF656476064}"/>
              </a:ext>
            </a:extLst>
          </p:cNvPr>
          <p:cNvPicPr>
            <a:picLocks noChangeAspect="1"/>
          </p:cNvPicPr>
          <p:nvPr/>
        </p:nvPicPr>
        <p:blipFill>
          <a:blip r:embed="rId4"/>
          <a:stretch>
            <a:fillRect/>
          </a:stretch>
        </p:blipFill>
        <p:spPr>
          <a:xfrm>
            <a:off x="340468" y="1477682"/>
            <a:ext cx="8365787" cy="5380317"/>
          </a:xfrm>
          <a:prstGeom prst="rect">
            <a:avLst/>
          </a:prstGeom>
        </p:spPr>
      </p:pic>
      <p:sp>
        <p:nvSpPr>
          <p:cNvPr id="6" name="Rectangle 5">
            <a:extLst>
              <a:ext uri="{FF2B5EF4-FFF2-40B4-BE49-F238E27FC236}">
                <a16:creationId xmlns:a16="http://schemas.microsoft.com/office/drawing/2014/main" id="{D07104BC-A75B-4AC4-A881-F27C9D76209D}"/>
              </a:ext>
            </a:extLst>
          </p:cNvPr>
          <p:cNvSpPr/>
          <p:nvPr/>
        </p:nvSpPr>
        <p:spPr>
          <a:xfrm>
            <a:off x="557581" y="3807927"/>
            <a:ext cx="2273168" cy="812711"/>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4CEEF9-A845-6460-BD32-4D1014431C42}"/>
              </a:ext>
            </a:extLst>
          </p:cNvPr>
          <p:cNvSpPr/>
          <p:nvPr/>
        </p:nvSpPr>
        <p:spPr>
          <a:xfrm>
            <a:off x="5614299" y="2092616"/>
            <a:ext cx="1156151" cy="271205"/>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79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8635" y="271166"/>
            <a:ext cx="8118591" cy="486099"/>
          </a:xfrm>
        </p:spPr>
        <p:txBody>
          <a:bodyPr>
            <a:noAutofit/>
          </a:bodyPr>
          <a:lstStyle/>
          <a:p>
            <a:r>
              <a:rPr lang="en-US" sz="3600" dirty="0">
                <a:solidFill>
                  <a:schemeClr val="bg1"/>
                </a:solidFill>
              </a:rPr>
              <a:t>NSCAS Management </a:t>
            </a:r>
            <a:br>
              <a:rPr lang="en-US" sz="3600" dirty="0">
                <a:solidFill>
                  <a:schemeClr val="bg1"/>
                </a:solidFill>
              </a:rPr>
            </a:br>
            <a:r>
              <a:rPr lang="en-US" sz="3600" dirty="0">
                <a:solidFill>
                  <a:schemeClr val="bg1"/>
                </a:solidFill>
              </a:rPr>
              <a:t>(Acacia)</a:t>
            </a:r>
          </a:p>
        </p:txBody>
      </p:sp>
      <p:grpSp>
        <p:nvGrpSpPr>
          <p:cNvPr id="8" name="Group 7">
            <a:extLst>
              <a:ext uri="{FF2B5EF4-FFF2-40B4-BE49-F238E27FC236}">
                <a16:creationId xmlns:a16="http://schemas.microsoft.com/office/drawing/2014/main" id="{2AAFADF8-461E-331B-7DA0-F9AEAD825723}"/>
              </a:ext>
            </a:extLst>
          </p:cNvPr>
          <p:cNvGrpSpPr/>
          <p:nvPr/>
        </p:nvGrpSpPr>
        <p:grpSpPr>
          <a:xfrm>
            <a:off x="125537" y="1771537"/>
            <a:ext cx="8842973" cy="4259810"/>
            <a:chOff x="301027" y="2002444"/>
            <a:chExt cx="8842973" cy="4259810"/>
          </a:xfrm>
        </p:grpSpPr>
        <p:pic>
          <p:nvPicPr>
            <p:cNvPr id="5" name="Picture 4">
              <a:extLst>
                <a:ext uri="{FF2B5EF4-FFF2-40B4-BE49-F238E27FC236}">
                  <a16:creationId xmlns:a16="http://schemas.microsoft.com/office/drawing/2014/main" id="{6A46BB12-D430-8CD9-1403-D4711D59C935}"/>
                </a:ext>
              </a:extLst>
            </p:cNvPr>
            <p:cNvPicPr>
              <a:picLocks noChangeAspect="1"/>
            </p:cNvPicPr>
            <p:nvPr/>
          </p:nvPicPr>
          <p:blipFill>
            <a:blip r:embed="rId4"/>
            <a:stretch>
              <a:fillRect/>
            </a:stretch>
          </p:blipFill>
          <p:spPr>
            <a:xfrm>
              <a:off x="301027" y="2002444"/>
              <a:ext cx="8842973" cy="4259810"/>
            </a:xfrm>
            <a:prstGeom prst="rect">
              <a:avLst/>
            </a:prstGeom>
          </p:spPr>
        </p:pic>
        <p:pic>
          <p:nvPicPr>
            <p:cNvPr id="7" name="Picture 6">
              <a:extLst>
                <a:ext uri="{FF2B5EF4-FFF2-40B4-BE49-F238E27FC236}">
                  <a16:creationId xmlns:a16="http://schemas.microsoft.com/office/drawing/2014/main" id="{2B24D695-629B-BAC5-0756-A581345178AD}"/>
                </a:ext>
              </a:extLst>
            </p:cNvPr>
            <p:cNvPicPr>
              <a:picLocks noChangeAspect="1"/>
            </p:cNvPicPr>
            <p:nvPr/>
          </p:nvPicPr>
          <p:blipFill>
            <a:blip r:embed="rId5"/>
            <a:stretch>
              <a:fillRect/>
            </a:stretch>
          </p:blipFill>
          <p:spPr>
            <a:xfrm>
              <a:off x="8395856" y="2346036"/>
              <a:ext cx="748144" cy="203160"/>
            </a:xfrm>
            <a:prstGeom prst="rect">
              <a:avLst/>
            </a:prstGeom>
          </p:spPr>
        </p:pic>
      </p:grpSp>
    </p:spTree>
    <p:custDataLst>
      <p:tags r:id="rId1"/>
    </p:custDataLst>
    <p:extLst>
      <p:ext uri="{BB962C8B-B14F-4D97-AF65-F5344CB8AC3E}">
        <p14:creationId xmlns:p14="http://schemas.microsoft.com/office/powerpoint/2010/main" val="3892734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341" y="372454"/>
            <a:ext cx="8118591" cy="364574"/>
          </a:xfrm>
        </p:spPr>
        <p:txBody>
          <a:bodyPr>
            <a:noAutofit/>
          </a:bodyPr>
          <a:lstStyle/>
          <a:p>
            <a:r>
              <a:rPr lang="en-US" sz="3200" dirty="0">
                <a:solidFill>
                  <a:schemeClr val="bg1"/>
                </a:solidFill>
              </a:rPr>
              <a:t>NSCAS Growth Tasks</a:t>
            </a:r>
            <a:endParaRPr lang="en-US" sz="3200" dirty="0">
              <a:solidFill>
                <a:schemeClr val="bg1"/>
              </a:solidFill>
              <a:cs typeface="Arial Bold"/>
            </a:endParaRPr>
          </a:p>
        </p:txBody>
      </p:sp>
      <p:sp>
        <p:nvSpPr>
          <p:cNvPr id="3" name="Text Placeholder 2"/>
          <p:cNvSpPr>
            <a:spLocks noGrp="1"/>
          </p:cNvSpPr>
          <p:nvPr>
            <p:ph type="body" sz="quarter" idx="24"/>
          </p:nvPr>
        </p:nvSpPr>
        <p:spPr>
          <a:xfrm>
            <a:off x="523874" y="1937149"/>
            <a:ext cx="8430939" cy="4730171"/>
          </a:xfrm>
        </p:spPr>
        <p:txBody>
          <a:bodyPr vert="horz" lIns="68580" tIns="34290" rIns="68580" bIns="34290" rtlCol="0" anchor="t">
            <a:normAutofit fontScale="85000" lnSpcReduction="10000"/>
          </a:bodyPr>
          <a:lstStyle/>
          <a:p>
            <a:pPr marL="345440" indent="-345440">
              <a:spcBef>
                <a:spcPts val="600"/>
              </a:spcBef>
              <a:spcAft>
                <a:spcPts val="600"/>
              </a:spcAft>
            </a:pPr>
            <a:r>
              <a:rPr lang="en-US" sz="3200" dirty="0"/>
              <a:t>Import Student Rosters via MAP Growth</a:t>
            </a:r>
          </a:p>
          <a:p>
            <a:pPr marL="345440" indent="-345440">
              <a:spcBef>
                <a:spcPts val="600"/>
              </a:spcBef>
              <a:spcAft>
                <a:spcPts val="600"/>
              </a:spcAft>
            </a:pPr>
            <a:r>
              <a:rPr lang="en-US" sz="3200" dirty="0"/>
              <a:t>Update/add additional Student information like accommodations and NTCs in the Registration Report and upload report</a:t>
            </a:r>
          </a:p>
          <a:p>
            <a:pPr marL="345440" indent="-345440">
              <a:spcBef>
                <a:spcPts val="600"/>
              </a:spcBef>
              <a:spcAft>
                <a:spcPts val="600"/>
              </a:spcAft>
            </a:pPr>
            <a:r>
              <a:rPr lang="en-US" sz="3200" dirty="0"/>
              <a:t>Manage online test groups (in MAP Growth)</a:t>
            </a:r>
          </a:p>
          <a:p>
            <a:pPr marL="345440" indent="-345440">
              <a:spcBef>
                <a:spcPts val="600"/>
              </a:spcBef>
              <a:spcAft>
                <a:spcPts val="600"/>
              </a:spcAft>
            </a:pPr>
            <a:r>
              <a:rPr lang="en-US" sz="3200" dirty="0"/>
              <a:t>Print Test Tickets</a:t>
            </a:r>
          </a:p>
          <a:p>
            <a:pPr marL="345440" indent="-345440">
              <a:spcBef>
                <a:spcPts val="600"/>
              </a:spcBef>
              <a:spcAft>
                <a:spcPts val="600"/>
              </a:spcAft>
            </a:pPr>
            <a:r>
              <a:rPr lang="en-US" sz="3200" dirty="0"/>
              <a:t>Monitor Student Progress</a:t>
            </a:r>
          </a:p>
          <a:p>
            <a:pPr marL="345440" indent="-345440">
              <a:spcBef>
                <a:spcPts val="600"/>
              </a:spcBef>
              <a:spcAft>
                <a:spcPts val="600"/>
              </a:spcAft>
            </a:pPr>
            <a:r>
              <a:rPr lang="en-US" sz="3200" dirty="0"/>
              <a:t>Access Reports</a:t>
            </a:r>
          </a:p>
          <a:p>
            <a:pPr marL="345440" indent="-345440">
              <a:spcBef>
                <a:spcPts val="600"/>
              </a:spcBef>
              <a:spcAft>
                <a:spcPts val="600"/>
              </a:spcAft>
            </a:pPr>
            <a:r>
              <a:rPr lang="en-US" sz="3200" dirty="0"/>
              <a:t>Data Clean Up</a:t>
            </a:r>
          </a:p>
          <a:p>
            <a:pPr marL="0" indent="0">
              <a:spcBef>
                <a:spcPts val="0"/>
              </a:spcBef>
              <a:spcAft>
                <a:spcPts val="0"/>
              </a:spcAft>
              <a:buNone/>
            </a:pPr>
            <a:endParaRPr lang="en-US" sz="1900" i="1" dirty="0"/>
          </a:p>
          <a:p>
            <a:pPr marL="345440" indent="-345440"/>
            <a:endParaRPr lang="en-US" dirty="0">
              <a:ea typeface="+mn-lt"/>
              <a:cs typeface="+mn-lt"/>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251660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a:t>NSCAS Assessment Management</a:t>
            </a:r>
            <a:br>
              <a:rPr lang="en-US"/>
            </a:br>
            <a:br>
              <a:rPr lang="en-US"/>
            </a:br>
            <a:r>
              <a:rPr lang="en-US"/>
              <a:t>Rostering</a:t>
            </a:r>
          </a:p>
        </p:txBody>
      </p:sp>
    </p:spTree>
    <p:custDataLst>
      <p:tags r:id="rId1"/>
    </p:custDataLst>
    <p:extLst>
      <p:ext uri="{BB962C8B-B14F-4D97-AF65-F5344CB8AC3E}">
        <p14:creationId xmlns:p14="http://schemas.microsoft.com/office/powerpoint/2010/main" val="2548792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115676" y="1541980"/>
            <a:ext cx="8826862" cy="532453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Districts will upload their student rosters to the current MAP Growth term (Such as Fall 23</a:t>
            </a:r>
            <a:r>
              <a:rPr lang="en-US" sz="2000" dirty="0">
                <a:ea typeface="+mn-lt"/>
                <a:cs typeface="+mn-lt"/>
              </a:rPr>
              <a:t>–</a:t>
            </a:r>
            <a:r>
              <a:rPr lang="en-US" sz="2000" dirty="0"/>
              <a:t>24), using existing processes.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Districts using Auto-rostering solutions such as Clever can be used, however only data from the current term will be synced.</a:t>
            </a:r>
          </a:p>
          <a:p>
            <a:pPr marL="800100" lvl="1" indent="-342900">
              <a:buFont typeface="Arial" panose="020B0604020202020204" pitchFamily="34" charset="0"/>
              <a:buChar char="•"/>
            </a:pPr>
            <a:r>
              <a:rPr lang="en-US" sz="2000" dirty="0"/>
              <a:t>Note: If using Clever, please confirm your Term Start Date to ensure student data are synced prior to the Test Window date.</a:t>
            </a:r>
          </a:p>
          <a:p>
            <a:pPr marL="800100" lvl="1" indent="-342900">
              <a:buFont typeface="Arial" panose="020B0604020202020204" pitchFamily="34" charset="0"/>
              <a:buChar char="•"/>
            </a:pPr>
            <a:r>
              <a:rPr lang="en-US" sz="2000" dirty="0"/>
              <a:t>Student updates must be made prior to the sync to get the information into MAP. (e.g., Grade 8 students from 2022/2023 will be rostered/registered again if their grade isn't updated before the sync starts for 2023/2024.</a:t>
            </a:r>
          </a:p>
          <a:p>
            <a:endParaRPr lang="en-US" sz="2000" dirty="0"/>
          </a:p>
          <a:p>
            <a:pPr marL="285750" indent="-285750">
              <a:buFont typeface="Arial" panose="020B0604020202020204" pitchFamily="34" charset="0"/>
              <a:buChar char="•"/>
            </a:pPr>
            <a:r>
              <a:rPr lang="en-US" sz="2000" dirty="0"/>
              <a:t>Student information will be synced to the NSCAS Growth State Platform nightly from MAP Growth starting 8/5. Changes to the term start date must be made by EOD 8/4</a:t>
            </a:r>
          </a:p>
          <a:p>
            <a:pPr marL="285750" indent="-285750">
              <a:buFont typeface="Arial" panose="020B0604020202020204" pitchFamily="34" charset="0"/>
              <a:buChar char="•"/>
            </a:pPr>
            <a:endParaRPr lang="en-US" sz="2000" dirty="0"/>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4178067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323335" y="1924570"/>
            <a:ext cx="8497330" cy="4001095"/>
          </a:xfrm>
          <a:prstGeom prst="rect">
            <a:avLst/>
          </a:prstGeom>
          <a:noFill/>
        </p:spPr>
        <p:txBody>
          <a:bodyPr wrap="square" lIns="91440" tIns="45720" rIns="91440" bIns="45720" rtlCol="0" anchor="t">
            <a:spAutoFit/>
          </a:bodyPr>
          <a:lstStyle/>
          <a:p>
            <a:pPr marL="342900" indent="-342900">
              <a:buFont typeface="Arial"/>
              <a:buChar char="•"/>
            </a:pPr>
            <a:r>
              <a:rPr lang="en-US" sz="2000" dirty="0"/>
              <a:t>The source of truth for student data is district data uploaded to the MAP Growth system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lvl="1"/>
            <a:endParaRPr lang="en-US" dirty="0"/>
          </a:p>
          <a:p>
            <a:pPr lvl="1"/>
            <a:endParaRPr lang="en-US" dirty="0"/>
          </a:p>
          <a:p>
            <a:pPr lvl="1"/>
            <a:endParaRPr lang="en-US"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Initial sync will:</a:t>
            </a:r>
          </a:p>
          <a:p>
            <a:pPr marL="800100" lvl="1" indent="-342900">
              <a:buFont typeface="Arial" panose="020B0604020202020204" pitchFamily="34" charset="0"/>
              <a:buChar char="•"/>
            </a:pPr>
            <a:r>
              <a:rPr lang="en-US" sz="2000" dirty="0"/>
              <a:t>Create student profiles for the NSCAS Growth Administration</a:t>
            </a:r>
          </a:p>
          <a:p>
            <a:pPr marL="800100" lvl="1" indent="-342900">
              <a:buFont typeface="Arial" panose="020B0604020202020204" pitchFamily="34" charset="0"/>
              <a:buChar char="•"/>
            </a:pPr>
            <a:r>
              <a:rPr lang="en-US" sz="2000" dirty="0"/>
              <a:t>Create Test registrations in NSCAS Growth for required tests</a:t>
            </a:r>
          </a:p>
          <a:p>
            <a:pPr marL="342900" indent="-342900">
              <a:buFont typeface="Arial" panose="020B0604020202020204" pitchFamily="34" charset="0"/>
              <a:buChar char="•"/>
            </a:pPr>
            <a:r>
              <a:rPr lang="en-US" sz="2000" dirty="0"/>
              <a:t>Data will continue to sync from MAP Growth nightly starting 8/5</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Diagram 5">
            <a:extLst>
              <a:ext uri="{FF2B5EF4-FFF2-40B4-BE49-F238E27FC236}">
                <a16:creationId xmlns:a16="http://schemas.microsoft.com/office/drawing/2014/main" id="{F62F2B90-36DE-B045-93EB-999A20528FBB}"/>
              </a:ext>
            </a:extLst>
          </p:cNvPr>
          <p:cNvGraphicFramePr/>
          <p:nvPr>
            <p:extLst>
              <p:ext uri="{D42A27DB-BD31-4B8C-83A1-F6EECF244321}">
                <p14:modId xmlns:p14="http://schemas.microsoft.com/office/powerpoint/2010/main" val="4201655968"/>
              </p:ext>
            </p:extLst>
          </p:nvPr>
        </p:nvGraphicFramePr>
        <p:xfrm>
          <a:off x="1157767" y="1579215"/>
          <a:ext cx="6689125" cy="28104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738373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402" y="361022"/>
            <a:ext cx="8118591" cy="486099"/>
          </a:xfrm>
        </p:spPr>
        <p:txBody>
          <a:bodyPr>
            <a:normAutofit fontScale="90000"/>
          </a:bodyPr>
          <a:lstStyle/>
          <a:p>
            <a:r>
              <a:rPr lang="en-US">
                <a:solidFill>
                  <a:schemeClr val="bg1"/>
                </a:solidFill>
                <a:cs typeface="Arial Bold"/>
              </a:rPr>
              <a:t>Testing Time and Scheduling Recommendations </a:t>
            </a:r>
            <a:endParaRPr lang="en-US">
              <a:solidFill>
                <a:schemeClr val="bg1"/>
              </a:solidFill>
            </a:endParaRPr>
          </a:p>
        </p:txBody>
      </p:sp>
      <p:sp>
        <p:nvSpPr>
          <p:cNvPr id="3" name="Text Placeholder 2"/>
          <p:cNvSpPr>
            <a:spLocks noGrp="1"/>
          </p:cNvSpPr>
          <p:nvPr>
            <p:ph type="body" sz="quarter" idx="24"/>
          </p:nvPr>
        </p:nvSpPr>
        <p:spPr>
          <a:xfrm>
            <a:off x="523875" y="2310113"/>
            <a:ext cx="8119222" cy="3284820"/>
          </a:xfrm>
        </p:spPr>
        <p:txBody>
          <a:bodyPr vert="horz" lIns="68580" tIns="34290" rIns="68580" bIns="34290" rtlCol="0" anchor="t">
            <a:normAutofit/>
          </a:bodyPr>
          <a:lstStyle/>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a:p>
            <a:pPr marL="345440" indent="-345440"/>
            <a:endParaRPr lang="en-US">
              <a:cs typeface="Arial"/>
            </a:endParaRPr>
          </a:p>
        </p:txBody>
      </p:sp>
      <p:sp>
        <p:nvSpPr>
          <p:cNvPr id="4" name="Text Placeholder 2">
            <a:extLst>
              <a:ext uri="{FF2B5EF4-FFF2-40B4-BE49-F238E27FC236}">
                <a16:creationId xmlns:a16="http://schemas.microsoft.com/office/drawing/2014/main" id="{96A1B7AD-0AF3-4236-9A04-5ADD361D49D6}"/>
              </a:ext>
            </a:extLst>
          </p:cNvPr>
          <p:cNvSpPr txBox="1">
            <a:spLocks/>
          </p:cNvSpPr>
          <p:nvPr/>
        </p:nvSpPr>
        <p:spPr>
          <a:xfrm>
            <a:off x="130721" y="3572561"/>
            <a:ext cx="8897754" cy="2562638"/>
          </a:xfrm>
          <a:prstGeom prst="rect">
            <a:avLst/>
          </a:prstGeom>
        </p:spPr>
        <p:txBody>
          <a:bodyPr vert="horz" lIns="68580" tIns="34290" rIns="68580" bIns="34290" rtlCol="0" anchor="t">
            <a:noAutofit/>
          </a:bodyPr>
          <a:lstStyle>
            <a:lvl1pPr marL="461963" indent="-461963" algn="l" defTabSz="914400" rtl="0" eaLnBrk="1" latinLnBrk="0" hangingPunct="1">
              <a:lnSpc>
                <a:spcPct val="110000"/>
              </a:lnSpc>
              <a:spcBef>
                <a:spcPts val="1800"/>
              </a:spcBef>
              <a:spcAft>
                <a:spcPts val="600"/>
              </a:spcAft>
              <a:buClr>
                <a:schemeClr val="accent1"/>
              </a:buClr>
              <a:buFont typeface="HiraginoSans-W3" charset="-128"/>
              <a:buChar char="✚"/>
              <a:tabLst/>
              <a:defRPr sz="28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6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600"/>
              </a:spcAft>
              <a:buClr>
                <a:schemeClr val="accent1"/>
              </a:buClr>
              <a:buSzPct val="70000"/>
              <a:buFont typeface="Wingdings" panose="05000000000000000000" pitchFamily="2" charset="2"/>
              <a:buChar char="§"/>
              <a:tabLst/>
              <a:defRPr sz="22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600"/>
              </a:spcAft>
              <a:buClr>
                <a:schemeClr val="accent1"/>
              </a:buClr>
              <a:buSzPct val="80000"/>
              <a:buFont typeface="Courier New" panose="02070309020205020404" pitchFamily="49" charset="0"/>
              <a:buChar char="o"/>
              <a:tabLst/>
              <a:defRPr sz="20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2055813" indent="-342900" algn="l" defTabSz="914400" rtl="0" eaLnBrk="1" latinLnBrk="0" hangingPunct="1">
              <a:lnSpc>
                <a:spcPct val="110000"/>
              </a:lnSpc>
              <a:spcBef>
                <a:spcPts val="0"/>
              </a:spcBef>
              <a:spcAft>
                <a:spcPts val="600"/>
              </a:spcAft>
              <a:buClr>
                <a:schemeClr val="accent1"/>
              </a:buClr>
              <a:buSzPct val="70000"/>
              <a:buFont typeface="Arial" panose="020B0604020202020204" pitchFamily="34" charset="0"/>
              <a:buChar char="•"/>
              <a:tabLst/>
              <a:defRPr sz="18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010" indent="-346710">
              <a:lnSpc>
                <a:spcPct val="100000"/>
              </a:lnSpc>
              <a:buFont typeface="Wingdings" panose="05000000000000000000" pitchFamily="2" charset="2"/>
              <a:buChar char="§"/>
            </a:pPr>
            <a:r>
              <a:rPr lang="en-US" sz="1800" dirty="0"/>
              <a:t>Districts/Schools have flexibility in scheduling tests</a:t>
            </a:r>
            <a:endParaRPr lang="en-US" sz="1800" dirty="0">
              <a:cs typeface="Arial"/>
            </a:endParaRPr>
          </a:p>
          <a:p>
            <a:pPr marL="857250" lvl="1" indent="-285750">
              <a:lnSpc>
                <a:spcPct val="100000"/>
              </a:lnSpc>
              <a:buFont typeface="Wingdings" charset="0"/>
              <a:buChar char="§"/>
            </a:pPr>
            <a:r>
              <a:rPr lang="en-US" sz="1400" dirty="0">
                <a:cs typeface="Arial"/>
              </a:rPr>
              <a:t>Testing times are M</a:t>
            </a:r>
            <a:r>
              <a:rPr lang="en-US" sz="1500" dirty="0">
                <a:cs typeface="Arial"/>
              </a:rPr>
              <a:t>–</a:t>
            </a:r>
            <a:r>
              <a:rPr lang="en-US" sz="1400" dirty="0">
                <a:cs typeface="Arial"/>
              </a:rPr>
              <a:t>F, 6:00am to 7:00pm CT. </a:t>
            </a:r>
          </a:p>
          <a:p>
            <a:pPr marL="857250" lvl="1" indent="-285750">
              <a:lnSpc>
                <a:spcPct val="100000"/>
              </a:lnSpc>
              <a:buFont typeface="Wingdings" charset="0"/>
              <a:buChar char="§"/>
            </a:pPr>
            <a:r>
              <a:rPr lang="en-US" sz="1400" dirty="0">
                <a:cs typeface="Arial"/>
              </a:rPr>
              <a:t>Recommendation – end testing by 5:00pm CT on Fridays. </a:t>
            </a:r>
          </a:p>
          <a:p>
            <a:pPr marL="285750" indent="-171450">
              <a:lnSpc>
                <a:spcPct val="100000"/>
              </a:lnSpc>
              <a:buFont typeface="Wingdings" charset="0"/>
              <a:buChar char="§"/>
            </a:pPr>
            <a:r>
              <a:rPr lang="en-US" sz="1800" dirty="0"/>
              <a:t>Recommendation: One to two sittings each for ELA and Math </a:t>
            </a:r>
          </a:p>
          <a:p>
            <a:pPr marL="973455" lvl="2" indent="-285750">
              <a:lnSpc>
                <a:spcPct val="100000"/>
              </a:lnSpc>
              <a:buFont typeface="Wingdings" charset="0"/>
              <a:buChar char="§"/>
            </a:pPr>
            <a:r>
              <a:rPr lang="en-US" sz="1400" dirty="0">
                <a:cs typeface="Arial"/>
              </a:rPr>
              <a:t>Schools may schedule two sessions per subject as a local decision.</a:t>
            </a:r>
          </a:p>
          <a:p>
            <a:pPr marL="973455" lvl="2" indent="-285750">
              <a:lnSpc>
                <a:spcPct val="100000"/>
              </a:lnSpc>
              <a:buFont typeface="Wingdings" charset="0"/>
              <a:buChar char="§"/>
            </a:pPr>
            <a:endParaRPr lang="en-US" sz="1200" dirty="0">
              <a:ea typeface="+mn-lt"/>
              <a:cs typeface="+mn-lt"/>
            </a:endParaRPr>
          </a:p>
          <a:p>
            <a:pPr marL="461645" indent="-461645">
              <a:spcBef>
                <a:spcPts val="0"/>
              </a:spcBef>
              <a:spcAft>
                <a:spcPts val="0"/>
              </a:spcAft>
            </a:pPr>
            <a:endParaRPr lang="en-US" sz="1400" dirty="0"/>
          </a:p>
          <a:p>
            <a:pPr marL="0" indent="0">
              <a:spcBef>
                <a:spcPts val="0"/>
              </a:spcBef>
              <a:spcAft>
                <a:spcPts val="0"/>
              </a:spcAft>
              <a:buNone/>
            </a:pPr>
            <a:endParaRPr lang="en-US" sz="1200" dirty="0"/>
          </a:p>
          <a:p>
            <a:pPr marL="0" indent="0">
              <a:spcBef>
                <a:spcPts val="0"/>
              </a:spcBef>
              <a:spcAft>
                <a:spcPts val="0"/>
              </a:spcAft>
              <a:buNone/>
            </a:pPr>
            <a:endParaRPr lang="en-US" sz="1600" dirty="0"/>
          </a:p>
          <a:p>
            <a:pPr marL="0" indent="0">
              <a:spcBef>
                <a:spcPts val="0"/>
              </a:spcBef>
              <a:spcAft>
                <a:spcPts val="0"/>
              </a:spcAft>
              <a:buNone/>
            </a:pPr>
            <a:endParaRPr lang="en-US" sz="1600" dirty="0">
              <a:cs typeface="Arial"/>
            </a:endParaRPr>
          </a:p>
          <a:p>
            <a:pPr marL="0" indent="0">
              <a:spcBef>
                <a:spcPts val="0"/>
              </a:spcBef>
              <a:spcAft>
                <a:spcPts val="0"/>
              </a:spcAft>
              <a:buNone/>
            </a:pPr>
            <a:endParaRPr lang="en-US" sz="1200" dirty="0">
              <a:cs typeface="Arial"/>
            </a:endParaRPr>
          </a:p>
          <a:p>
            <a:pPr marL="0" indent="0">
              <a:buNone/>
            </a:pPr>
            <a:endParaRPr lang="en-US" sz="1200" dirty="0">
              <a:cs typeface="Arial"/>
            </a:endParaRPr>
          </a:p>
          <a:p>
            <a:pPr lvl="2">
              <a:buFont typeface="Cambria" charset="0"/>
              <a:buChar char="§"/>
            </a:pPr>
            <a:endParaRPr lang="en-US" sz="1650" dirty="0">
              <a:cs typeface="Arial"/>
            </a:endParaRPr>
          </a:p>
          <a:p>
            <a:pPr marL="345440" indent="-345440"/>
            <a:endParaRPr lang="en-US" sz="2100" dirty="0">
              <a:cs typeface="Arial"/>
            </a:endParaRPr>
          </a:p>
        </p:txBody>
      </p:sp>
      <p:pic>
        <p:nvPicPr>
          <p:cNvPr id="6"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9" name="Table 4">
            <a:extLst>
              <a:ext uri="{FF2B5EF4-FFF2-40B4-BE49-F238E27FC236}">
                <a16:creationId xmlns:a16="http://schemas.microsoft.com/office/drawing/2014/main" id="{9EB5EA92-505C-4DB1-8807-1550AB0E4C73}"/>
              </a:ext>
            </a:extLst>
          </p:cNvPr>
          <p:cNvGraphicFramePr>
            <a:graphicFrameLocks noGrp="1"/>
          </p:cNvGraphicFramePr>
          <p:nvPr>
            <p:extLst>
              <p:ext uri="{D42A27DB-BD31-4B8C-83A1-F6EECF244321}">
                <p14:modId xmlns:p14="http://schemas.microsoft.com/office/powerpoint/2010/main" val="3511717990"/>
              </p:ext>
            </p:extLst>
          </p:nvPr>
        </p:nvGraphicFramePr>
        <p:xfrm>
          <a:off x="369870" y="1753829"/>
          <a:ext cx="8272597" cy="1315106"/>
        </p:xfrm>
        <a:graphic>
          <a:graphicData uri="http://schemas.openxmlformats.org/drawingml/2006/table">
            <a:tbl>
              <a:tblPr firstRow="1" bandRow="1">
                <a:tableStyleId>{5C22544A-7EE6-4342-B048-85BDC9FD1C3A}</a:tableStyleId>
              </a:tblPr>
              <a:tblGrid>
                <a:gridCol w="1909987">
                  <a:extLst>
                    <a:ext uri="{9D8B030D-6E8A-4147-A177-3AD203B41FA5}">
                      <a16:colId xmlns:a16="http://schemas.microsoft.com/office/drawing/2014/main" val="2683440791"/>
                    </a:ext>
                  </a:extLst>
                </a:gridCol>
                <a:gridCol w="2120870">
                  <a:extLst>
                    <a:ext uri="{9D8B030D-6E8A-4147-A177-3AD203B41FA5}">
                      <a16:colId xmlns:a16="http://schemas.microsoft.com/office/drawing/2014/main" val="1700955819"/>
                    </a:ext>
                  </a:extLst>
                </a:gridCol>
                <a:gridCol w="2120870">
                  <a:extLst>
                    <a:ext uri="{9D8B030D-6E8A-4147-A177-3AD203B41FA5}">
                      <a16:colId xmlns:a16="http://schemas.microsoft.com/office/drawing/2014/main" val="1577807184"/>
                    </a:ext>
                  </a:extLst>
                </a:gridCol>
                <a:gridCol w="2120870">
                  <a:extLst>
                    <a:ext uri="{9D8B030D-6E8A-4147-A177-3AD203B41FA5}">
                      <a16:colId xmlns:a16="http://schemas.microsoft.com/office/drawing/2014/main" val="330687310"/>
                    </a:ext>
                  </a:extLst>
                </a:gridCol>
              </a:tblGrid>
              <a:tr h="686713">
                <a:tc>
                  <a:txBody>
                    <a:bodyPr/>
                    <a:lstStyle/>
                    <a:p>
                      <a:pPr algn="ctr"/>
                      <a:r>
                        <a:rPr lang="en-US" sz="1400"/>
                        <a:t>Grade Level</a:t>
                      </a:r>
                      <a:endParaRPr lang="en-US" sz="1400" b="1"/>
                    </a:p>
                  </a:txBody>
                  <a:tcPr marL="68580" marR="68580" marT="34290" marB="34290"/>
                </a:tc>
                <a:tc>
                  <a:txBody>
                    <a:bodyPr/>
                    <a:lstStyle/>
                    <a:p>
                      <a:pPr algn="ctr"/>
                      <a:r>
                        <a:rPr lang="en-US" sz="1400"/>
                        <a:t>Content</a:t>
                      </a:r>
                      <a:r>
                        <a:rPr lang="en-US" sz="1400" baseline="0"/>
                        <a:t> Area </a:t>
                      </a:r>
                      <a:endParaRPr lang="en-US" sz="1400" b="1"/>
                    </a:p>
                  </a:txBody>
                  <a:tcPr marL="68580" marR="68580" marT="34290" marB="34290"/>
                </a:tc>
                <a:tc>
                  <a:txBody>
                    <a:bodyPr/>
                    <a:lstStyle/>
                    <a:p>
                      <a:pPr algn="ctr"/>
                      <a:r>
                        <a:rPr lang="en-US" sz="1400"/>
                        <a:t>Approximate</a:t>
                      </a:r>
                      <a:r>
                        <a:rPr lang="en-US" sz="1400" baseline="0"/>
                        <a:t> number of test questions</a:t>
                      </a:r>
                      <a:endParaRPr lang="en-US" sz="1400" b="1"/>
                    </a:p>
                  </a:txBody>
                  <a:tcPr marL="68580" marR="68580" marT="34290" marB="34290"/>
                </a:tc>
                <a:tc>
                  <a:txBody>
                    <a:bodyPr/>
                    <a:lstStyle/>
                    <a:p>
                      <a:pPr algn="ctr"/>
                      <a:r>
                        <a:rPr lang="en-US" sz="1400" i="1"/>
                        <a:t>Estimated</a:t>
                      </a:r>
                      <a:r>
                        <a:rPr lang="en-US" sz="1400"/>
                        <a:t> test taking</a:t>
                      </a:r>
                      <a:r>
                        <a:rPr lang="en-US" sz="1400" baseline="0"/>
                        <a:t> time </a:t>
                      </a:r>
                      <a:endParaRPr lang="en-US" sz="1400" b="1"/>
                    </a:p>
                  </a:txBody>
                  <a:tcPr marL="68580" marR="68580" marT="34290" marB="34290"/>
                </a:tc>
                <a:extLst>
                  <a:ext uri="{0D108BD9-81ED-4DB2-BD59-A6C34878D82A}">
                    <a16:rowId xmlns:a16="http://schemas.microsoft.com/office/drawing/2014/main" val="3676979921"/>
                  </a:ext>
                </a:extLst>
              </a:tr>
              <a:tr h="328301">
                <a:tc>
                  <a:txBody>
                    <a:bodyPr/>
                    <a:lstStyle/>
                    <a:p>
                      <a:pPr algn="ctr"/>
                      <a:r>
                        <a:rPr lang="en-US" sz="1400"/>
                        <a:t>3</a:t>
                      </a:r>
                      <a:r>
                        <a:rPr lang="en-US" sz="1500" b="0" i="0" u="none" strike="noStrike" noProof="0">
                          <a:solidFill>
                            <a:srgbClr val="1F1646"/>
                          </a:solidFill>
                          <a:latin typeface="Century Gothic"/>
                        </a:rPr>
                        <a:t>–</a:t>
                      </a:r>
                      <a:r>
                        <a:rPr lang="en-US" sz="1400"/>
                        <a:t>8 </a:t>
                      </a:r>
                      <a:endParaRPr lang="en-US" sz="1400" b="1"/>
                    </a:p>
                  </a:txBody>
                  <a:tcPr marL="68580" marR="68580" marT="34290" marB="34290" anchor="ctr"/>
                </a:tc>
                <a:tc>
                  <a:txBody>
                    <a:bodyPr/>
                    <a:lstStyle/>
                    <a:p>
                      <a:pPr algn="ctr"/>
                      <a:r>
                        <a:rPr lang="en-US" sz="1400"/>
                        <a:t>Mathematics</a:t>
                      </a:r>
                      <a:endParaRPr lang="en-US" sz="1400" b="1"/>
                    </a:p>
                  </a:txBody>
                  <a:tcPr marL="68580" marR="68580" marT="34290" marB="34290" anchor="ctr"/>
                </a:tc>
                <a:tc>
                  <a:txBody>
                    <a:bodyPr/>
                    <a:lstStyle/>
                    <a:p>
                      <a:pPr algn="ctr"/>
                      <a:r>
                        <a:rPr lang="en-US" sz="1400"/>
                        <a:t>40</a:t>
                      </a:r>
                    </a:p>
                  </a:txBody>
                  <a:tcPr marL="68580" marR="68580" marT="34290" marB="34290" anchor="ctr"/>
                </a:tc>
                <a:tc>
                  <a:txBody>
                    <a:bodyPr/>
                    <a:lstStyle/>
                    <a:p>
                      <a:pPr algn="ctr"/>
                      <a:r>
                        <a:rPr lang="en-US" sz="1400"/>
                        <a:t>90 minutes</a:t>
                      </a:r>
                      <a:endParaRPr lang="en-US" sz="1400" b="1"/>
                    </a:p>
                  </a:txBody>
                  <a:tcPr marL="68580" marR="68580" marT="34290" marB="34290" anchor="ctr"/>
                </a:tc>
                <a:extLst>
                  <a:ext uri="{0D108BD9-81ED-4DB2-BD59-A6C34878D82A}">
                    <a16:rowId xmlns:a16="http://schemas.microsoft.com/office/drawing/2014/main" val="1021271513"/>
                  </a:ext>
                </a:extLst>
              </a:tr>
              <a:tr h="300092">
                <a:tc>
                  <a:txBody>
                    <a:bodyPr/>
                    <a:lstStyle/>
                    <a:p>
                      <a:pPr algn="ctr"/>
                      <a:r>
                        <a:rPr lang="en-US" sz="1400"/>
                        <a:t>3</a:t>
                      </a:r>
                      <a:r>
                        <a:rPr lang="en-US" sz="1500" b="0" i="0" u="none" strike="noStrike" noProof="0">
                          <a:solidFill>
                            <a:srgbClr val="1F1646"/>
                          </a:solidFill>
                          <a:latin typeface="Century Gothic"/>
                        </a:rPr>
                        <a:t>–</a:t>
                      </a:r>
                      <a:r>
                        <a:rPr lang="en-US" sz="1400"/>
                        <a:t>8 </a:t>
                      </a:r>
                      <a:endParaRPr lang="en-US" sz="1400" b="1"/>
                    </a:p>
                  </a:txBody>
                  <a:tcPr marL="68580" marR="68580" marT="34290" marB="34290" anchor="ctr"/>
                </a:tc>
                <a:tc>
                  <a:txBody>
                    <a:bodyPr/>
                    <a:lstStyle/>
                    <a:p>
                      <a:pPr algn="ctr"/>
                      <a:r>
                        <a:rPr lang="en-US" sz="1400"/>
                        <a:t>English Language</a:t>
                      </a:r>
                      <a:r>
                        <a:rPr lang="en-US" sz="1400" baseline="0"/>
                        <a:t> Arts</a:t>
                      </a:r>
                      <a:endParaRPr lang="en-US" sz="1400" b="1"/>
                    </a:p>
                  </a:txBody>
                  <a:tcPr marL="68580" marR="68580" marT="34290" marB="34290" anchor="ctr"/>
                </a:tc>
                <a:tc>
                  <a:txBody>
                    <a:bodyPr/>
                    <a:lstStyle/>
                    <a:p>
                      <a:pPr algn="ctr"/>
                      <a:r>
                        <a:rPr lang="en-US" sz="1400"/>
                        <a:t>40 </a:t>
                      </a:r>
                    </a:p>
                  </a:txBody>
                  <a:tcPr marL="68580" marR="68580" marT="34290" marB="34290" anchor="ctr"/>
                </a:tc>
                <a:tc>
                  <a:txBody>
                    <a:bodyPr/>
                    <a:lstStyle/>
                    <a:p>
                      <a:pPr algn="ctr"/>
                      <a:r>
                        <a:rPr lang="en-US" sz="1400"/>
                        <a:t>90 minutes</a:t>
                      </a:r>
                      <a:endParaRPr lang="en-US" sz="1400" b="1"/>
                    </a:p>
                  </a:txBody>
                  <a:tcPr marL="68580" marR="68580" marT="34290" marB="34290" anchor="ctr"/>
                </a:tc>
                <a:extLst>
                  <a:ext uri="{0D108BD9-81ED-4DB2-BD59-A6C34878D82A}">
                    <a16:rowId xmlns:a16="http://schemas.microsoft.com/office/drawing/2014/main" val="381866720"/>
                  </a:ext>
                </a:extLst>
              </a:tr>
            </a:tbl>
          </a:graphicData>
        </a:graphic>
      </p:graphicFrame>
    </p:spTree>
    <p:custDataLst>
      <p:tags r:id="rId1"/>
    </p:custDataLst>
    <p:extLst>
      <p:ext uri="{BB962C8B-B14F-4D97-AF65-F5344CB8AC3E}">
        <p14:creationId xmlns:p14="http://schemas.microsoft.com/office/powerpoint/2010/main" val="1766794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NSCAS Growth – Rostering</a:t>
            </a:r>
          </a:p>
        </p:txBody>
      </p:sp>
      <p:sp>
        <p:nvSpPr>
          <p:cNvPr id="3" name="TextBox 2">
            <a:extLst>
              <a:ext uri="{FF2B5EF4-FFF2-40B4-BE49-F238E27FC236}">
                <a16:creationId xmlns:a16="http://schemas.microsoft.com/office/drawing/2014/main" id="{E726F622-A864-4982-A790-DAE0B1689091}"/>
              </a:ext>
            </a:extLst>
          </p:cNvPr>
          <p:cNvSpPr txBox="1"/>
          <p:nvPr/>
        </p:nvSpPr>
        <p:spPr>
          <a:xfrm>
            <a:off x="494991" y="1709314"/>
            <a:ext cx="8381162" cy="415498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t>It is the district’s responsibility to ensure student data are up to date in their SIS, ADVISER Systems and imported to MAP Growth.</a:t>
            </a:r>
          </a:p>
          <a:p>
            <a:endParaRPr lang="en-US" sz="2000" dirty="0"/>
          </a:p>
          <a:p>
            <a:pPr marL="285750" indent="-285750">
              <a:buFont typeface="Arial" panose="020B0604020202020204" pitchFamily="34" charset="0"/>
              <a:buChar char="•"/>
            </a:pPr>
            <a:r>
              <a:rPr lang="en-US" sz="2000" dirty="0"/>
              <a:t>Districts can generate the </a:t>
            </a:r>
            <a:r>
              <a:rPr lang="en-US" sz="2000" i="1" dirty="0"/>
              <a:t>Registrations Report </a:t>
            </a:r>
            <a:r>
              <a:rPr lang="en-US" sz="2000" dirty="0"/>
              <a:t>within Acacia’s Operational Reports to make updates to accommodations and NTCs to update in bulk. </a:t>
            </a:r>
          </a:p>
          <a:p>
            <a:pPr marL="742950" lvl="1" indent="-285750">
              <a:buFont typeface="Arial" panose="020B0604020202020204" pitchFamily="34" charset="0"/>
              <a:buChar char="•"/>
            </a:pPr>
            <a:r>
              <a:rPr lang="en-US" dirty="0"/>
              <a:t>Overnight processing is required for these changes.</a:t>
            </a:r>
          </a:p>
          <a:p>
            <a:pPr marL="742950" lvl="1" indent="-285750">
              <a:buFont typeface="Arial" panose="020B0604020202020204" pitchFamily="34" charset="0"/>
              <a:buChar char="•"/>
            </a:pPr>
            <a:r>
              <a:rPr lang="en-US" dirty="0"/>
              <a:t>The import can support 10,000 student records at once, for larger imports, please upload separate files.</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Note: Student Profile information cannot be updated via the Registration File upload, as these data are coming from MAP Growth. </a:t>
            </a:r>
          </a:p>
          <a:p>
            <a:pPr marL="285750" indent="-285750">
              <a:buFont typeface="Arial" panose="020B0604020202020204" pitchFamily="34" charset="0"/>
              <a:buChar char="•"/>
            </a:pPr>
            <a:r>
              <a:rPr lang="en-US" dirty="0"/>
              <a:t>Please make any changes to student profiles/demographics in MAP Growth and wait for the nightly sync.</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047025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303" y="254064"/>
            <a:ext cx="8288698" cy="486099"/>
          </a:xfrm>
        </p:spPr>
        <p:txBody>
          <a:bodyPr>
            <a:normAutofit fontScale="90000"/>
          </a:bodyPr>
          <a:lstStyle/>
          <a:p>
            <a:r>
              <a:rPr lang="en-US">
                <a:solidFill>
                  <a:schemeClr val="bg1"/>
                </a:solidFill>
              </a:rPr>
              <a:t>NSCAS Growth – Student Groups</a:t>
            </a:r>
          </a:p>
        </p:txBody>
      </p:sp>
      <p:sp>
        <p:nvSpPr>
          <p:cNvPr id="3" name="TextBox 2">
            <a:extLst>
              <a:ext uri="{FF2B5EF4-FFF2-40B4-BE49-F238E27FC236}">
                <a16:creationId xmlns:a16="http://schemas.microsoft.com/office/drawing/2014/main" id="{E726F622-A864-4982-A790-DAE0B1689091}"/>
              </a:ext>
            </a:extLst>
          </p:cNvPr>
          <p:cNvSpPr txBox="1"/>
          <p:nvPr/>
        </p:nvSpPr>
        <p:spPr>
          <a:xfrm>
            <a:off x="494991" y="1709314"/>
            <a:ext cx="8381162" cy="498598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000" dirty="0"/>
              <a:t>Student Groups for Testing and Reporting will be synced from MAP Growth nightly with the other student data.</a:t>
            </a:r>
          </a:p>
          <a:p>
            <a:endParaRPr lang="en-US" sz="2000" dirty="0"/>
          </a:p>
          <a:p>
            <a:pPr marL="285750" indent="-285750">
              <a:buFont typeface="Arial" panose="020B0604020202020204" pitchFamily="34" charset="0"/>
              <a:buChar char="•"/>
            </a:pPr>
            <a:r>
              <a:rPr lang="en-US" sz="2000" dirty="0"/>
              <a:t>As MAP Growth is the source of truth, there will not be an ability to update Student Groups in the NSCAS Growth platform. These should instead be updated through MAP Growth and synced.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u="sng" dirty="0"/>
              <a:t>If a student moves out of the district, the district will need to unenroll the student in MAP Growth.</a:t>
            </a:r>
          </a:p>
          <a:p>
            <a:pPr marL="742950" lvl="1" indent="-285750">
              <a:buFont typeface="Arial" panose="020B0604020202020204" pitchFamily="34" charset="0"/>
              <a:buChar char="•"/>
            </a:pPr>
            <a:endParaRPr lang="en-US" sz="2000" u="sng" dirty="0"/>
          </a:p>
          <a:p>
            <a:pPr marL="800100" lvl="1" indent="-342900">
              <a:buFont typeface="Arial"/>
              <a:buChar char="•"/>
            </a:pPr>
            <a:r>
              <a:rPr lang="en-US" sz="2000" dirty="0"/>
              <a:t>If the student moves out of state or another district has not enrolled the student, the unenrolled student may still appear on the NSCAS Growth roster and an NTC code will need to be added to their registered test(s).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dirty="0"/>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703015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a:t>NSCAS Assessment Management</a:t>
            </a:r>
            <a:br>
              <a:rPr lang="en-US"/>
            </a:br>
            <a:br>
              <a:rPr lang="en-US"/>
            </a:br>
            <a:r>
              <a:rPr lang="en-US"/>
              <a:t>Accessibility</a:t>
            </a:r>
          </a:p>
        </p:txBody>
      </p:sp>
    </p:spTree>
    <p:custDataLst>
      <p:tags r:id="rId1"/>
    </p:custDataLst>
    <p:extLst>
      <p:ext uri="{BB962C8B-B14F-4D97-AF65-F5344CB8AC3E}">
        <p14:creationId xmlns:p14="http://schemas.microsoft.com/office/powerpoint/2010/main" val="392133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Accommodations</a:t>
            </a:r>
          </a:p>
        </p:txBody>
      </p:sp>
      <p:sp>
        <p:nvSpPr>
          <p:cNvPr id="3" name="TextBox 2">
            <a:extLst>
              <a:ext uri="{FF2B5EF4-FFF2-40B4-BE49-F238E27FC236}">
                <a16:creationId xmlns:a16="http://schemas.microsoft.com/office/drawing/2014/main" id="{E726F622-A864-4982-A790-DAE0B1689091}"/>
              </a:ext>
            </a:extLst>
          </p:cNvPr>
          <p:cNvSpPr txBox="1"/>
          <p:nvPr/>
        </p:nvSpPr>
        <p:spPr>
          <a:xfrm>
            <a:off x="562386" y="1722877"/>
            <a:ext cx="8287146" cy="4708981"/>
          </a:xfrm>
          <a:prstGeom prst="rect">
            <a:avLst/>
          </a:prstGeom>
          <a:noFill/>
        </p:spPr>
        <p:txBody>
          <a:bodyPr wrap="square" lIns="91440" tIns="45720" rIns="91440" bIns="45720" rtlCol="0" anchor="t">
            <a:spAutoFit/>
          </a:bodyPr>
          <a:lstStyle/>
          <a:p>
            <a:r>
              <a:rPr lang="en-US" sz="2000" dirty="0"/>
              <a:t>Students with disabilities must be included in NSCAS Growth and NSCAS General in the following ways:</a:t>
            </a:r>
          </a:p>
          <a:p>
            <a:endParaRPr lang="en-US" sz="2000" dirty="0"/>
          </a:p>
          <a:p>
            <a:pPr marL="285750" indent="-285750">
              <a:buFont typeface="Arial" panose="020B0604020202020204" pitchFamily="34" charset="0"/>
              <a:buChar char="•"/>
            </a:pPr>
            <a:r>
              <a:rPr lang="en-US" sz="2000" dirty="0"/>
              <a:t>Students may be tested on the NSCAS Growth assessments without accommodations.</a:t>
            </a:r>
          </a:p>
          <a:p>
            <a:endParaRPr lang="en-US" sz="2000" dirty="0"/>
          </a:p>
          <a:p>
            <a:pPr marL="285750" indent="-285750">
              <a:buFont typeface="Arial" panose="020B0604020202020204" pitchFamily="34" charset="0"/>
              <a:buChar char="•"/>
            </a:pPr>
            <a:r>
              <a:rPr lang="en-US" sz="2000" dirty="0"/>
              <a:t>Students may be tested on the NSCAS Growth and NSCAS General assessments with approved accommodations specified in the student’s IEP, 504 plan or EL plan. Accommodations provided to students must be specified in the student’s IEP or 504 plan and used during instruction throughout the year.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Districts should still ensure the student’s IEP, 504 Plan and/or EL Status is indicated on their profile in Adviser.</a:t>
            </a:r>
            <a:endParaRPr lang="en-US" dirty="0"/>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948535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524506" y="305449"/>
            <a:ext cx="8118591" cy="486099"/>
          </a:xfrm>
        </p:spPr>
        <p:txBody>
          <a:bodyPr>
            <a:normAutofit fontScale="90000"/>
          </a:bodyPr>
          <a:lstStyle/>
          <a:p>
            <a:r>
              <a:rPr lang="en-US">
                <a:solidFill>
                  <a:schemeClr val="bg1"/>
                </a:solidFill>
              </a:rPr>
              <a:t>Accessibility</a:t>
            </a:r>
            <a:r>
              <a:rPr lang="en-US"/>
              <a:t> </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254834" y="1832220"/>
            <a:ext cx="8769243" cy="4895697"/>
          </a:xfrm>
        </p:spPr>
        <p:txBody>
          <a:bodyPr vert="horz" lIns="91440" tIns="45720" rIns="91440" bIns="45720" rtlCol="0" anchor="t">
            <a:noAutofit/>
          </a:bodyPr>
          <a:lstStyle/>
          <a:p>
            <a:pPr marL="0" indent="0">
              <a:buNone/>
            </a:pPr>
            <a:r>
              <a:rPr lang="en-US" sz="2000" b="1"/>
              <a:t>Universal Tools/Features </a:t>
            </a:r>
          </a:p>
          <a:p>
            <a:r>
              <a:rPr lang="en-US" sz="2000"/>
              <a:t>Scratch paper (lined or blank scratch paper or blank graph paper)</a:t>
            </a:r>
          </a:p>
          <a:p>
            <a:r>
              <a:rPr lang="en-US" sz="2000"/>
              <a:t>Math Reference Sheets: This will be available in the toolbar. May be printed from the Assessment Portal or the NDE assessment website prior to students testing online. </a:t>
            </a:r>
          </a:p>
          <a:p>
            <a:r>
              <a:rPr lang="en-US" sz="2000"/>
              <a:t>Embedded resources </a:t>
            </a:r>
          </a:p>
          <a:p>
            <a:pPr marL="861695" lvl="2">
              <a:spcBef>
                <a:spcPts val="0"/>
              </a:spcBef>
              <a:spcAft>
                <a:spcPts val="0"/>
              </a:spcAft>
            </a:pPr>
            <a:r>
              <a:rPr lang="en-US" sz="1900"/>
              <a:t>Highlighter </a:t>
            </a:r>
          </a:p>
          <a:p>
            <a:pPr marL="861695" lvl="2">
              <a:spcBef>
                <a:spcPts val="0"/>
              </a:spcBef>
              <a:spcAft>
                <a:spcPts val="0"/>
              </a:spcAft>
            </a:pPr>
            <a:r>
              <a:rPr lang="en-US" sz="1900"/>
              <a:t>Notepad </a:t>
            </a:r>
          </a:p>
          <a:p>
            <a:pPr marL="861695" lvl="2">
              <a:spcBef>
                <a:spcPts val="0"/>
              </a:spcBef>
              <a:spcAft>
                <a:spcPts val="0"/>
              </a:spcAft>
            </a:pPr>
            <a:r>
              <a:rPr lang="en-US" sz="1900"/>
              <a:t>Magnify </a:t>
            </a:r>
          </a:p>
          <a:p>
            <a:pPr marL="861695" lvl="2">
              <a:spcBef>
                <a:spcPts val="0"/>
              </a:spcBef>
              <a:spcAft>
                <a:spcPts val="0"/>
              </a:spcAft>
            </a:pPr>
            <a:r>
              <a:rPr lang="en-US" sz="1900"/>
              <a:t>Line Reader </a:t>
            </a:r>
          </a:p>
          <a:p>
            <a:pPr marL="861695" lvl="2">
              <a:spcBef>
                <a:spcPts val="0"/>
              </a:spcBef>
              <a:spcAft>
                <a:spcPts val="0"/>
              </a:spcAft>
            </a:pPr>
            <a:r>
              <a:rPr lang="en-US" sz="1900"/>
              <a:t>Answer Eliminator</a:t>
            </a:r>
          </a:p>
          <a:p>
            <a:pPr marL="861695" lvl="2">
              <a:spcBef>
                <a:spcPts val="0"/>
              </a:spcBef>
              <a:spcAft>
                <a:spcPts val="0"/>
              </a:spcAft>
            </a:pPr>
            <a:r>
              <a:rPr lang="en-US" sz="1900"/>
              <a:t>Ruler/protractor</a:t>
            </a:r>
          </a:p>
          <a:p>
            <a:pPr marL="0" indent="0">
              <a:buNone/>
            </a:pPr>
            <a:endParaRPr lang="en-US"/>
          </a:p>
        </p:txBody>
      </p:sp>
      <p:pic>
        <p:nvPicPr>
          <p:cNvPr id="4" name="Picture 3">
            <a:extLst>
              <a:ext uri="{FF2B5EF4-FFF2-40B4-BE49-F238E27FC236}">
                <a16:creationId xmlns:a16="http://schemas.microsoft.com/office/drawing/2014/main" id="{8F5E5D5C-1CCB-478D-ADF8-D599F9D7C666}"/>
              </a:ext>
            </a:extLst>
          </p:cNvPr>
          <p:cNvPicPr>
            <a:picLocks noChangeAspect="1"/>
          </p:cNvPicPr>
          <p:nvPr/>
        </p:nvPicPr>
        <p:blipFill>
          <a:blip r:embed="rId4"/>
          <a:stretch>
            <a:fillRect/>
          </a:stretch>
        </p:blipFill>
        <p:spPr>
          <a:xfrm>
            <a:off x="8203231" y="2843075"/>
            <a:ext cx="819721" cy="768487"/>
          </a:xfrm>
          <a:prstGeom prst="rect">
            <a:avLst/>
          </a:prstGeom>
        </p:spPr>
      </p:pic>
      <p:sp>
        <p:nvSpPr>
          <p:cNvPr id="7" name="TextBox 6">
            <a:extLst>
              <a:ext uri="{FF2B5EF4-FFF2-40B4-BE49-F238E27FC236}">
                <a16:creationId xmlns:a16="http://schemas.microsoft.com/office/drawing/2014/main" id="{28981CEC-9EC7-4341-9AA3-9C7FECB061D3}"/>
              </a:ext>
            </a:extLst>
          </p:cNvPr>
          <p:cNvSpPr txBox="1"/>
          <p:nvPr/>
        </p:nvSpPr>
        <p:spPr>
          <a:xfrm>
            <a:off x="5177034" y="4546656"/>
            <a:ext cx="3784059" cy="1769715"/>
          </a:xfrm>
          <a:prstGeom prst="rect">
            <a:avLst/>
          </a:prstGeom>
          <a:noFill/>
        </p:spPr>
        <p:txBody>
          <a:bodyPr wrap="square" lIns="91440" tIns="45720" rIns="91440" bIns="45720" rtlCol="0" anchor="t">
            <a:spAutoFit/>
          </a:bodyPr>
          <a:lstStyle/>
          <a:p>
            <a:endParaRPr lang="en-US" sz="1800"/>
          </a:p>
          <a:p>
            <a:pPr marL="742950" lvl="1" indent="-285750">
              <a:buFont typeface="Wingdings" panose="05000000000000000000" pitchFamily="2" charset="2"/>
              <a:buChar char="§"/>
            </a:pPr>
            <a:r>
              <a:rPr lang="en-US"/>
              <a:t>Graph paper</a:t>
            </a:r>
          </a:p>
          <a:p>
            <a:pPr marL="742950" lvl="1" indent="-285750">
              <a:buFont typeface="Wingdings" panose="05000000000000000000" pitchFamily="2" charset="2"/>
              <a:buChar char="§"/>
            </a:pPr>
            <a:r>
              <a:rPr lang="en-US"/>
              <a:t>Color (color contrast)</a:t>
            </a:r>
          </a:p>
          <a:p>
            <a:pPr marL="742950" lvl="1" indent="-285750">
              <a:buFont typeface="Wingdings" panose="05000000000000000000" pitchFamily="2" charset="2"/>
              <a:buChar char="§"/>
            </a:pPr>
            <a:r>
              <a:rPr lang="en-US" sz="1800"/>
              <a:t>Universal Math </a:t>
            </a:r>
            <a:r>
              <a:rPr lang="en-US" sz="1900"/>
              <a:t>reference</a:t>
            </a:r>
            <a:r>
              <a:rPr lang="en-US" sz="1800"/>
              <a:t> sheets</a:t>
            </a:r>
            <a:endParaRPr lang="en-US"/>
          </a:p>
          <a:p>
            <a:endParaRPr lang="en-US"/>
          </a:p>
        </p:txBody>
      </p:sp>
      <p:pic>
        <p:nvPicPr>
          <p:cNvPr id="9" name="Picture 9" descr="Graphical user interface, text, application, chat or text message&#10;&#10;Description automatically generated">
            <a:extLst>
              <a:ext uri="{FF2B5EF4-FFF2-40B4-BE49-F238E27FC236}">
                <a16:creationId xmlns:a16="http://schemas.microsoft.com/office/drawing/2014/main" id="{E6825DDB-BEA3-4ACA-83D0-D9496C51CC90}"/>
              </a:ext>
            </a:extLst>
          </p:cNvPr>
          <p:cNvPicPr>
            <a:picLocks noChangeAspect="1"/>
          </p:cNvPicPr>
          <p:nvPr/>
        </p:nvPicPr>
        <p:blipFill>
          <a:blip r:embed="rId5"/>
          <a:stretch>
            <a:fillRect/>
          </a:stretch>
        </p:blipFill>
        <p:spPr>
          <a:xfrm>
            <a:off x="3609686" y="4006375"/>
            <a:ext cx="3241963" cy="661927"/>
          </a:xfrm>
          <a:prstGeom prst="rect">
            <a:avLst/>
          </a:prstGeom>
        </p:spPr>
      </p:pic>
      <p:pic>
        <p:nvPicPr>
          <p:cNvPr id="10" name="Picture 9">
            <a:extLst>
              <a:ext uri="{FF2B5EF4-FFF2-40B4-BE49-F238E27FC236}">
                <a16:creationId xmlns:a16="http://schemas.microsoft.com/office/drawing/2014/main" id="{9FD11F31-948C-4640-BE41-A25691E0919F}"/>
              </a:ext>
            </a:extLst>
          </p:cNvPr>
          <p:cNvPicPr>
            <a:picLocks noChangeAspect="1"/>
          </p:cNvPicPr>
          <p:nvPr/>
        </p:nvPicPr>
        <p:blipFill>
          <a:blip r:embed="rId6"/>
          <a:stretch>
            <a:fillRect/>
          </a:stretch>
        </p:blipFill>
        <p:spPr>
          <a:xfrm>
            <a:off x="3501609" y="6011612"/>
            <a:ext cx="2142857" cy="657143"/>
          </a:xfrm>
          <a:prstGeom prst="rect">
            <a:avLst/>
          </a:prstGeom>
        </p:spPr>
      </p:pic>
    </p:spTree>
    <p:custDataLst>
      <p:tags r:id="rId1"/>
    </p:custDataLst>
    <p:extLst>
      <p:ext uri="{BB962C8B-B14F-4D97-AF65-F5344CB8AC3E}">
        <p14:creationId xmlns:p14="http://schemas.microsoft.com/office/powerpoint/2010/main" val="349798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185360-8B9C-49DE-8654-A200AA80EB6C}"/>
              </a:ext>
            </a:extLst>
          </p:cNvPr>
          <p:cNvSpPr/>
          <p:nvPr/>
        </p:nvSpPr>
        <p:spPr>
          <a:xfrm>
            <a:off x="6486041" y="4827722"/>
            <a:ext cx="2510725" cy="1813302"/>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524506" y="305449"/>
            <a:ext cx="8118591" cy="486099"/>
          </a:xfrm>
        </p:spPr>
        <p:txBody>
          <a:bodyPr>
            <a:normAutofit fontScale="90000"/>
          </a:bodyPr>
          <a:lstStyle/>
          <a:p>
            <a:r>
              <a:rPr lang="en-US">
                <a:solidFill>
                  <a:schemeClr val="bg1"/>
                </a:solidFill>
              </a:rPr>
              <a:t>Accessibility </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523875" y="1770435"/>
            <a:ext cx="8584392" cy="5009744"/>
          </a:xfrm>
        </p:spPr>
        <p:txBody>
          <a:bodyPr vert="horz" lIns="91440" tIns="45720" rIns="91440" bIns="45720" rtlCol="0" anchor="t">
            <a:noAutofit/>
          </a:bodyPr>
          <a:lstStyle/>
          <a:p>
            <a:r>
              <a:rPr lang="en-US" sz="2000" b="1" dirty="0"/>
              <a:t>Linguistic Supports </a:t>
            </a:r>
          </a:p>
          <a:p>
            <a:pPr lvl="1"/>
            <a:r>
              <a:rPr lang="en-US" sz="2000" dirty="0"/>
              <a:t>Text to Speech in English and Spanish (available for all of Math; ELA – not passages)</a:t>
            </a:r>
          </a:p>
          <a:p>
            <a:pPr lvl="1"/>
            <a:r>
              <a:rPr lang="en-US" sz="2000" dirty="0"/>
              <a:t>Spanish Translations (online and paper)</a:t>
            </a:r>
            <a:endParaRPr lang="en-US" dirty="0"/>
          </a:p>
          <a:p>
            <a:pPr lvl="1"/>
            <a:r>
              <a:rPr lang="en-US" sz="2000" dirty="0"/>
              <a:t>Additional non-embedded supports </a:t>
            </a:r>
          </a:p>
          <a:p>
            <a:r>
              <a:rPr lang="en-US" sz="2000" b="1" dirty="0"/>
              <a:t>Accommodations </a:t>
            </a:r>
          </a:p>
          <a:p>
            <a:pPr lvl="1"/>
            <a:r>
              <a:rPr lang="en-US" sz="2000" dirty="0"/>
              <a:t>Text to Speech in English and Spanish (available for all of Math; ELA – not passages)</a:t>
            </a:r>
          </a:p>
          <a:p>
            <a:pPr lvl="1"/>
            <a:r>
              <a:rPr lang="en-US" sz="2000" dirty="0"/>
              <a:t>Spanish Translations (online and paper)</a:t>
            </a:r>
          </a:p>
          <a:p>
            <a:pPr lvl="1"/>
            <a:r>
              <a:rPr lang="en-US" sz="2000" dirty="0"/>
              <a:t>Embedded calculator</a:t>
            </a:r>
          </a:p>
          <a:p>
            <a:pPr lvl="1"/>
            <a:r>
              <a:rPr lang="en-US" sz="2000" dirty="0"/>
              <a:t>Additional non-embedded supports</a:t>
            </a:r>
          </a:p>
          <a:p>
            <a:pPr marL="861695" lvl="2"/>
            <a:r>
              <a:rPr lang="en-US" sz="1800" dirty="0"/>
              <a:t>Braille and Large print </a:t>
            </a:r>
            <a:endParaRPr lang="en-US" sz="4400" dirty="0"/>
          </a:p>
        </p:txBody>
      </p:sp>
      <p:sp>
        <p:nvSpPr>
          <p:cNvPr id="4" name="TextBox 1">
            <a:extLst>
              <a:ext uri="{FF2B5EF4-FFF2-40B4-BE49-F238E27FC236}">
                <a16:creationId xmlns:a16="http://schemas.microsoft.com/office/drawing/2014/main" id="{6E29269D-4430-462C-A1AD-AC9B09CBF6AD}"/>
              </a:ext>
            </a:extLst>
          </p:cNvPr>
          <p:cNvSpPr txBox="1"/>
          <p:nvPr/>
        </p:nvSpPr>
        <p:spPr>
          <a:xfrm>
            <a:off x="6485997" y="4893475"/>
            <a:ext cx="2471311" cy="1754326"/>
          </a:xfrm>
          <a:prstGeom prst="rect">
            <a:avLst/>
          </a:prstGeom>
          <a:noFill/>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Some items on the ELA assessment assess writing skills.  The prompts for these items will be read aloud.  </a:t>
            </a:r>
          </a:p>
        </p:txBody>
      </p:sp>
    </p:spTree>
    <p:custDataLst>
      <p:tags r:id="rId1"/>
    </p:custDataLst>
    <p:extLst>
      <p:ext uri="{BB962C8B-B14F-4D97-AF65-F5344CB8AC3E}">
        <p14:creationId xmlns:p14="http://schemas.microsoft.com/office/powerpoint/2010/main" val="299544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AB14-0EF4-4955-BAD5-FAAA2B450F6C}"/>
              </a:ext>
            </a:extLst>
          </p:cNvPr>
          <p:cNvSpPr>
            <a:spLocks noGrp="1"/>
          </p:cNvSpPr>
          <p:nvPr>
            <p:ph type="title"/>
          </p:nvPr>
        </p:nvSpPr>
        <p:spPr>
          <a:xfrm>
            <a:off x="643797" y="365409"/>
            <a:ext cx="8118591" cy="486099"/>
          </a:xfrm>
        </p:spPr>
        <p:txBody>
          <a:bodyPr>
            <a:normAutofit fontScale="90000"/>
          </a:bodyPr>
          <a:lstStyle/>
          <a:p>
            <a:r>
              <a:rPr lang="en-US">
                <a:solidFill>
                  <a:schemeClr val="bg1"/>
                </a:solidFill>
              </a:rPr>
              <a:t>Text to Speech (TTS) </a:t>
            </a:r>
          </a:p>
        </p:txBody>
      </p:sp>
      <p:sp>
        <p:nvSpPr>
          <p:cNvPr id="6" name="Text Placeholder 5">
            <a:extLst>
              <a:ext uri="{FF2B5EF4-FFF2-40B4-BE49-F238E27FC236}">
                <a16:creationId xmlns:a16="http://schemas.microsoft.com/office/drawing/2014/main" id="{F2099B46-6D7F-2ABC-7538-CAA4282616CB}"/>
              </a:ext>
            </a:extLst>
          </p:cNvPr>
          <p:cNvSpPr txBox="1">
            <a:spLocks noGrp="1"/>
          </p:cNvSpPr>
          <p:nvPr>
            <p:ph type="body" sz="quarter" idx="24"/>
          </p:nvPr>
        </p:nvSpPr>
        <p:spPr>
          <a:xfrm>
            <a:off x="523875" y="1936750"/>
            <a:ext cx="8118475" cy="410830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TTS is available in both English and Spanish</a:t>
            </a:r>
          </a:p>
          <a:p>
            <a:pPr marL="285750" indent="-285750">
              <a:buFont typeface="Arial" panose="020B0604020202020204" pitchFamily="34" charset="0"/>
              <a:buChar char="•"/>
            </a:pPr>
            <a:r>
              <a:rPr lang="en-US" sz="2000" dirty="0"/>
              <a:t>TTS for Math is now also available as a designated feature</a:t>
            </a:r>
          </a:p>
          <a:p>
            <a:pPr marL="685800" lvl="1">
              <a:buFont typeface="Arial" panose="020B0604020202020204" pitchFamily="34" charset="0"/>
              <a:buChar char="•"/>
            </a:pPr>
            <a:r>
              <a:rPr lang="en-US" sz="1800" dirty="0"/>
              <a:t>Students that benefit from having generated audio but do not have an IEP, 504 Plan or EL Learners</a:t>
            </a:r>
          </a:p>
          <a:p>
            <a:pPr marL="685800" lvl="1">
              <a:buFont typeface="Arial" panose="020B0604020202020204" pitchFamily="34" charset="0"/>
              <a:buChar char="•"/>
            </a:pPr>
            <a:r>
              <a:rPr lang="en-US" sz="1800" dirty="0"/>
              <a:t>These students should regularly have access to generated audio during instruction. No student should have access to TTS if they do not use it regularly as part of instruction</a:t>
            </a:r>
          </a:p>
          <a:p>
            <a:pPr marL="685800" lvl="1">
              <a:buFont typeface="Arial" panose="020B0604020202020204" pitchFamily="34" charset="0"/>
              <a:buChar char="•"/>
            </a:pPr>
            <a:r>
              <a:rPr lang="en-US" sz="1800" dirty="0"/>
              <a:t>Need for this accommodation will be indicated on the student’s test registration profile</a:t>
            </a:r>
          </a:p>
          <a:p>
            <a:pPr marL="285750" indent="-285750">
              <a:buFont typeface="Arial" panose="020B0604020202020204" pitchFamily="34" charset="0"/>
              <a:buChar char="•"/>
            </a:pPr>
            <a:r>
              <a:rPr lang="en-US" sz="2000" dirty="0"/>
              <a:t>Districts should still ensure the student’s IEP, 504 Plan and/or EL Status is indicated on their profile in ADVISER systems.</a:t>
            </a:r>
            <a:endParaRPr lang="en-US" dirty="0"/>
          </a:p>
        </p:txBody>
      </p:sp>
    </p:spTree>
    <p:custDataLst>
      <p:tags r:id="rId1"/>
    </p:custDataLst>
    <p:extLst>
      <p:ext uri="{BB962C8B-B14F-4D97-AF65-F5344CB8AC3E}">
        <p14:creationId xmlns:p14="http://schemas.microsoft.com/office/powerpoint/2010/main" val="422834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88C4-E63C-4DB1-86D7-5A85BCAD9DDB}"/>
              </a:ext>
            </a:extLst>
          </p:cNvPr>
          <p:cNvSpPr>
            <a:spLocks noGrp="1"/>
          </p:cNvSpPr>
          <p:nvPr>
            <p:ph type="title"/>
          </p:nvPr>
        </p:nvSpPr>
        <p:spPr>
          <a:xfrm>
            <a:off x="523875" y="118123"/>
            <a:ext cx="8126366" cy="1108139"/>
          </a:xfrm>
        </p:spPr>
        <p:txBody>
          <a:bodyPr>
            <a:normAutofit/>
          </a:bodyPr>
          <a:lstStyle/>
          <a:p>
            <a:r>
              <a:rPr lang="en-US">
                <a:solidFill>
                  <a:schemeClr val="bg1"/>
                </a:solidFill>
                <a:ea typeface="+mj-lt"/>
                <a:cs typeface="+mj-lt"/>
              </a:rPr>
              <a:t>Text to Speech (TTS)</a:t>
            </a:r>
            <a:endParaRPr lang="en-US"/>
          </a:p>
        </p:txBody>
      </p:sp>
      <p:sp>
        <p:nvSpPr>
          <p:cNvPr id="3" name="Text Placeholder 2">
            <a:extLst>
              <a:ext uri="{FF2B5EF4-FFF2-40B4-BE49-F238E27FC236}">
                <a16:creationId xmlns:a16="http://schemas.microsoft.com/office/drawing/2014/main" id="{DDD005DD-7773-4969-B88A-D755E38501E3}"/>
              </a:ext>
            </a:extLst>
          </p:cNvPr>
          <p:cNvSpPr>
            <a:spLocks noGrp="1"/>
          </p:cNvSpPr>
          <p:nvPr>
            <p:ph type="body" sz="quarter" idx="24"/>
          </p:nvPr>
        </p:nvSpPr>
        <p:spPr>
          <a:xfrm>
            <a:off x="523875" y="1798610"/>
            <a:ext cx="8119222" cy="4379760"/>
          </a:xfrm>
        </p:spPr>
        <p:txBody>
          <a:bodyPr vert="horz" lIns="91440" tIns="45720" rIns="91440" bIns="45720" rtlCol="0" anchor="t">
            <a:normAutofit/>
          </a:bodyPr>
          <a:lstStyle/>
          <a:p>
            <a:r>
              <a:rPr lang="en-US"/>
              <a:t>Assigning Text To Speech Accommodation Manually.</a:t>
            </a:r>
          </a:p>
          <a:p>
            <a:r>
              <a:rPr lang="en-US"/>
              <a:t>Under Student’s profile, select Accessibility Supports and the subject for TTS, then Save changes at the bottom.</a:t>
            </a:r>
          </a:p>
        </p:txBody>
      </p:sp>
      <p:grpSp>
        <p:nvGrpSpPr>
          <p:cNvPr id="4" name="Group 3">
            <a:extLst>
              <a:ext uri="{FF2B5EF4-FFF2-40B4-BE49-F238E27FC236}">
                <a16:creationId xmlns:a16="http://schemas.microsoft.com/office/drawing/2014/main" id="{374A3968-7218-EB6C-1BD9-441898FCC359}"/>
              </a:ext>
            </a:extLst>
          </p:cNvPr>
          <p:cNvGrpSpPr/>
          <p:nvPr/>
        </p:nvGrpSpPr>
        <p:grpSpPr>
          <a:xfrm>
            <a:off x="177180" y="3304028"/>
            <a:ext cx="8789640" cy="3179630"/>
            <a:chOff x="170606" y="2611570"/>
            <a:chExt cx="8789640" cy="3179630"/>
          </a:xfrm>
        </p:grpSpPr>
        <p:pic>
          <p:nvPicPr>
            <p:cNvPr id="5" name="Picture 4">
              <a:extLst>
                <a:ext uri="{FF2B5EF4-FFF2-40B4-BE49-F238E27FC236}">
                  <a16:creationId xmlns:a16="http://schemas.microsoft.com/office/drawing/2014/main" id="{819DA10A-7759-C27B-1A40-94E24CFCB9E4}"/>
                </a:ext>
              </a:extLst>
            </p:cNvPr>
            <p:cNvPicPr>
              <a:picLocks noChangeAspect="1"/>
            </p:cNvPicPr>
            <p:nvPr/>
          </p:nvPicPr>
          <p:blipFill>
            <a:blip r:embed="rId3"/>
            <a:stretch>
              <a:fillRect/>
            </a:stretch>
          </p:blipFill>
          <p:spPr>
            <a:xfrm>
              <a:off x="170606" y="2611570"/>
              <a:ext cx="8789640" cy="3179630"/>
            </a:xfrm>
            <a:prstGeom prst="rect">
              <a:avLst/>
            </a:prstGeom>
          </p:spPr>
        </p:pic>
        <p:sp>
          <p:nvSpPr>
            <p:cNvPr id="7" name="Rectangle 6">
              <a:extLst>
                <a:ext uri="{FF2B5EF4-FFF2-40B4-BE49-F238E27FC236}">
                  <a16:creationId xmlns:a16="http://schemas.microsoft.com/office/drawing/2014/main" id="{06FB05DC-1F2F-ACF8-2DA4-86A0C40BBD4A}"/>
                </a:ext>
              </a:extLst>
            </p:cNvPr>
            <p:cNvSpPr/>
            <p:nvPr/>
          </p:nvSpPr>
          <p:spPr>
            <a:xfrm>
              <a:off x="262255" y="4515326"/>
              <a:ext cx="1344604"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1C377B7-0CD4-308E-3FD8-305CC81169CC}"/>
                </a:ext>
              </a:extLst>
            </p:cNvPr>
            <p:cNvSpPr/>
            <p:nvPr/>
          </p:nvSpPr>
          <p:spPr>
            <a:xfrm>
              <a:off x="253377" y="4722471"/>
              <a:ext cx="1497828"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80738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AB14-0EF4-4955-BAD5-FAAA2B450F6C}"/>
              </a:ext>
            </a:extLst>
          </p:cNvPr>
          <p:cNvSpPr>
            <a:spLocks noGrp="1"/>
          </p:cNvSpPr>
          <p:nvPr>
            <p:ph type="title"/>
          </p:nvPr>
        </p:nvSpPr>
        <p:spPr>
          <a:xfrm>
            <a:off x="643797" y="365409"/>
            <a:ext cx="8118591" cy="486099"/>
          </a:xfrm>
        </p:spPr>
        <p:txBody>
          <a:bodyPr>
            <a:normAutofit fontScale="90000"/>
          </a:bodyPr>
          <a:lstStyle/>
          <a:p>
            <a:r>
              <a:rPr lang="en-US">
                <a:solidFill>
                  <a:schemeClr val="bg1"/>
                </a:solidFill>
              </a:rPr>
              <a:t>Calculator as an Accommodation </a:t>
            </a:r>
          </a:p>
        </p:txBody>
      </p:sp>
      <p:sp>
        <p:nvSpPr>
          <p:cNvPr id="5" name="Text Placeholder 4">
            <a:extLst>
              <a:ext uri="{FF2B5EF4-FFF2-40B4-BE49-F238E27FC236}">
                <a16:creationId xmlns:a16="http://schemas.microsoft.com/office/drawing/2014/main" id="{78A64A77-7681-4B81-BE79-340539DA76BE}"/>
              </a:ext>
            </a:extLst>
          </p:cNvPr>
          <p:cNvSpPr>
            <a:spLocks noGrp="1"/>
          </p:cNvSpPr>
          <p:nvPr>
            <p:ph type="body" sz="quarter" idx="24"/>
          </p:nvPr>
        </p:nvSpPr>
        <p:spPr>
          <a:xfrm>
            <a:off x="523875" y="1937149"/>
            <a:ext cx="8119222" cy="4148852"/>
          </a:xfrm>
        </p:spPr>
        <p:txBody>
          <a:bodyPr vert="horz" lIns="91440" tIns="45720" rIns="91440" bIns="45720" rtlCol="0" anchor="t">
            <a:normAutofit/>
          </a:bodyPr>
          <a:lstStyle/>
          <a:p>
            <a:r>
              <a:rPr lang="en-US" dirty="0"/>
              <a:t>A calculator will be available throughout the test.</a:t>
            </a:r>
          </a:p>
          <a:p>
            <a:pPr lvl="1">
              <a:buFont typeface="Courier New"/>
              <a:buChar char="o"/>
            </a:pPr>
            <a:r>
              <a:rPr lang="en-US" sz="1800" dirty="0"/>
              <a:t>Grades 3–6: Basic</a:t>
            </a:r>
          </a:p>
          <a:p>
            <a:pPr lvl="1">
              <a:buFont typeface="Courier New"/>
              <a:buChar char="o"/>
            </a:pPr>
            <a:r>
              <a:rPr lang="en-US" sz="1800" dirty="0"/>
              <a:t>Grades 7–8: Scientific</a:t>
            </a:r>
          </a:p>
          <a:p>
            <a:r>
              <a:rPr lang="en-US" dirty="0"/>
              <a:t>Embedded Calculator should only be available to students with IEPs or 504 plans in the NSCAS Growth Platform for Math.</a:t>
            </a:r>
          </a:p>
          <a:p>
            <a:pPr lvl="1">
              <a:buFont typeface="Courier New"/>
              <a:buChar char="o"/>
            </a:pPr>
            <a:r>
              <a:rPr lang="en-US" sz="2000" dirty="0"/>
              <a:t>Guidance is in the Accessibility Manual.</a:t>
            </a:r>
          </a:p>
          <a:p>
            <a:pPr lvl="1">
              <a:buFont typeface="Courier New"/>
              <a:buChar char="o"/>
            </a:pPr>
            <a:r>
              <a:rPr lang="en-US" sz="2000" dirty="0"/>
              <a:t>Need for this accommodation will be indicated on the student's test registration profile.</a:t>
            </a:r>
            <a:endParaRPr lang="en-US" sz="2000" strike="sngStrike" dirty="0"/>
          </a:p>
          <a:p>
            <a:r>
              <a:rPr lang="en-US" dirty="0"/>
              <a:t> The calculator will display in the toolbar </a:t>
            </a:r>
            <a:r>
              <a:rPr lang="en-US" dirty="0">
                <a:ea typeface="+mn-lt"/>
                <a:cs typeface="+mn-lt"/>
              </a:rPr>
              <a:t>when enabled.</a:t>
            </a:r>
          </a:p>
        </p:txBody>
      </p:sp>
      <p:sp>
        <p:nvSpPr>
          <p:cNvPr id="3" name="Rectangle 2">
            <a:extLst>
              <a:ext uri="{FF2B5EF4-FFF2-40B4-BE49-F238E27FC236}">
                <a16:creationId xmlns:a16="http://schemas.microsoft.com/office/drawing/2014/main" id="{D2A66A71-DEFC-41C2-80E5-E08DD8C0D95B}"/>
              </a:ext>
            </a:extLst>
          </p:cNvPr>
          <p:cNvSpPr/>
          <p:nvPr/>
        </p:nvSpPr>
        <p:spPr>
          <a:xfrm>
            <a:off x="157178" y="6238892"/>
            <a:ext cx="8245226" cy="615553"/>
          </a:xfrm>
          <a:prstGeom prst="rect">
            <a:avLst/>
          </a:prstGeom>
        </p:spPr>
        <p:txBody>
          <a:bodyPr wrap="square" lIns="91440" tIns="45720" rIns="91440" bIns="45720" anchor="t">
            <a:spAutoFit/>
          </a:bodyPr>
          <a:lstStyle/>
          <a:p>
            <a:endParaRPr lang="en-US" sz="1600" b="1"/>
          </a:p>
          <a:p>
            <a:endParaRPr lang="en-US"/>
          </a:p>
        </p:txBody>
      </p:sp>
    </p:spTree>
    <p:custDataLst>
      <p:tags r:id="rId1"/>
    </p:custDataLst>
    <p:extLst>
      <p:ext uri="{BB962C8B-B14F-4D97-AF65-F5344CB8AC3E}">
        <p14:creationId xmlns:p14="http://schemas.microsoft.com/office/powerpoint/2010/main" val="3265368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839816" y="252897"/>
            <a:ext cx="8118591" cy="486099"/>
          </a:xfrm>
        </p:spPr>
        <p:txBody>
          <a:bodyPr>
            <a:normAutofit fontScale="90000"/>
          </a:bodyPr>
          <a:lstStyle/>
          <a:p>
            <a:r>
              <a:rPr lang="en-US">
                <a:solidFill>
                  <a:schemeClr val="bg1"/>
                </a:solidFill>
              </a:rPr>
              <a:t>Accessibility - Paper</a:t>
            </a:r>
          </a:p>
        </p:txBody>
      </p:sp>
      <p:sp>
        <p:nvSpPr>
          <p:cNvPr id="3" name="Text Placeholder 2">
            <a:extLst>
              <a:ext uri="{FF2B5EF4-FFF2-40B4-BE49-F238E27FC236}">
                <a16:creationId xmlns:a16="http://schemas.microsoft.com/office/drawing/2014/main" id="{C74558A1-9595-4EE9-BA37-4AF6CB788F1D}"/>
              </a:ext>
            </a:extLst>
          </p:cNvPr>
          <p:cNvSpPr>
            <a:spLocks noGrp="1"/>
          </p:cNvSpPr>
          <p:nvPr>
            <p:ph type="body" sz="quarter" idx="24"/>
          </p:nvPr>
        </p:nvSpPr>
        <p:spPr>
          <a:xfrm>
            <a:off x="434108" y="1693166"/>
            <a:ext cx="8443971" cy="4264870"/>
          </a:xfrm>
        </p:spPr>
        <p:txBody>
          <a:bodyPr vert="horz" lIns="91440" tIns="45720" rIns="91440" bIns="45720" rtlCol="0" anchor="t">
            <a:noAutofit/>
          </a:bodyPr>
          <a:lstStyle/>
          <a:p>
            <a:r>
              <a:rPr lang="en-US" sz="1600"/>
              <a:t>Paper accommodations will be available for students with a documented need.</a:t>
            </a:r>
          </a:p>
          <a:p>
            <a:pPr lvl="1"/>
            <a:r>
              <a:rPr lang="en-US" sz="1600"/>
              <a:t>Need will be indicated on the student profile in the NSCAS Growth Platform.</a:t>
            </a:r>
          </a:p>
          <a:p>
            <a:pPr marL="861695" lvl="2"/>
            <a:r>
              <a:rPr lang="en-US" sz="1600"/>
              <a:t>English and Spanish + Large Print – NWEA will provide a secure SFTP link to where the test materials will be posted for districts to download and print.</a:t>
            </a:r>
          </a:p>
          <a:p>
            <a:pPr marL="861695" lvl="2"/>
            <a:r>
              <a:rPr lang="en-US" sz="1600"/>
              <a:t>Braille – NWEA will ship to DAC contact.</a:t>
            </a:r>
          </a:p>
          <a:p>
            <a:pPr lvl="1"/>
            <a:r>
              <a:rPr lang="en-US" sz="1600"/>
              <a:t>Test materials should be securely destroyed locally.</a:t>
            </a:r>
          </a:p>
          <a:p>
            <a:r>
              <a:rPr lang="en-US" sz="1600"/>
              <a:t>Scribe</a:t>
            </a:r>
          </a:p>
          <a:p>
            <a:pPr lvl="1"/>
            <a:r>
              <a:rPr lang="en-US" sz="1600"/>
              <a:t>No answer sheets to track! Students will indicate their response by circling their answer.</a:t>
            </a:r>
          </a:p>
          <a:p>
            <a:pPr lvl="1"/>
            <a:r>
              <a:rPr lang="en-US" sz="1600">
                <a:ea typeface="+mn-lt"/>
                <a:cs typeface="+mn-lt"/>
              </a:rPr>
              <a:t>After paper/pencil tests are complete, the scribe must transcribe the student's responses into the online test delivery system exactly as student has responded.</a:t>
            </a:r>
          </a:p>
          <a:p>
            <a:pPr lvl="1"/>
            <a:r>
              <a:rPr lang="en-US" sz="1600"/>
              <a:t>This will ensure that students' responses are scored and remove shipping and processing time!</a:t>
            </a:r>
          </a:p>
        </p:txBody>
      </p:sp>
      <p:sp>
        <p:nvSpPr>
          <p:cNvPr id="4" name="Rectangle 3">
            <a:extLst>
              <a:ext uri="{FF2B5EF4-FFF2-40B4-BE49-F238E27FC236}">
                <a16:creationId xmlns:a16="http://schemas.microsoft.com/office/drawing/2014/main" id="{E2B65E92-D323-46C4-8BD3-F3067D8E0277}"/>
              </a:ext>
            </a:extLst>
          </p:cNvPr>
          <p:cNvSpPr/>
          <p:nvPr/>
        </p:nvSpPr>
        <p:spPr>
          <a:xfrm>
            <a:off x="571023" y="6258599"/>
            <a:ext cx="8245226" cy="307777"/>
          </a:xfrm>
          <a:prstGeom prst="rect">
            <a:avLst/>
          </a:prstGeom>
        </p:spPr>
        <p:txBody>
          <a:bodyPr wrap="square" lIns="91440" tIns="45720" rIns="91440" bIns="45720" anchor="t">
            <a:spAutoFit/>
          </a:bodyPr>
          <a:lstStyle/>
          <a:p>
            <a:endParaRPr lang="en-US" sz="1400" i="1">
              <a:cs typeface="Segoe UI"/>
            </a:endParaRPr>
          </a:p>
        </p:txBody>
      </p:sp>
    </p:spTree>
    <p:custDataLst>
      <p:tags r:id="rId2"/>
    </p:custDataLst>
    <p:extLst>
      <p:ext uri="{BB962C8B-B14F-4D97-AF65-F5344CB8AC3E}">
        <p14:creationId xmlns:p14="http://schemas.microsoft.com/office/powerpoint/2010/main" val="5208845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61022"/>
            <a:ext cx="8118591" cy="486099"/>
          </a:xfrm>
        </p:spPr>
        <p:txBody>
          <a:bodyPr>
            <a:noAutofit/>
          </a:bodyPr>
          <a:lstStyle/>
          <a:p>
            <a:r>
              <a:rPr lang="en-US" sz="3200">
                <a:solidFill>
                  <a:schemeClr val="bg1"/>
                </a:solidFill>
              </a:rPr>
              <a:t>NSCAS Overview </a:t>
            </a:r>
          </a:p>
        </p:txBody>
      </p:sp>
      <p:sp>
        <p:nvSpPr>
          <p:cNvPr id="3" name="Text Placeholder 2"/>
          <p:cNvSpPr>
            <a:spLocks noGrp="1"/>
          </p:cNvSpPr>
          <p:nvPr>
            <p:ph type="body" sz="quarter" idx="24"/>
          </p:nvPr>
        </p:nvSpPr>
        <p:spPr>
          <a:xfrm>
            <a:off x="523875" y="1755229"/>
            <a:ext cx="8482418" cy="4741749"/>
          </a:xfrm>
        </p:spPr>
        <p:txBody>
          <a:bodyPr vert="horz" lIns="68580" tIns="34290" rIns="68580" bIns="34290" rtlCol="0" anchor="t">
            <a:normAutofit fontScale="92500" lnSpcReduction="20000"/>
          </a:bodyPr>
          <a:lstStyle/>
          <a:p>
            <a:pPr marL="0" indent="0">
              <a:buNone/>
            </a:pPr>
            <a:r>
              <a:rPr lang="en-US" sz="2400" b="1" u="sng" dirty="0"/>
              <a:t>NSCAS Growth Subjects and Grades</a:t>
            </a:r>
          </a:p>
          <a:p>
            <a:pPr marL="0" indent="0">
              <a:buNone/>
            </a:pPr>
            <a:r>
              <a:rPr lang="en-US" sz="2400" dirty="0"/>
              <a:t>English Language Arts and Mathematics (College and Career Ready Standards) </a:t>
            </a:r>
            <a:br>
              <a:rPr lang="en-US" sz="2400" dirty="0"/>
            </a:br>
            <a:r>
              <a:rPr lang="en-US" sz="2400" dirty="0"/>
              <a:t>Grades 3</a:t>
            </a:r>
            <a:r>
              <a:rPr lang="en-US" sz="2400" dirty="0">
                <a:cs typeface="Arial"/>
              </a:rPr>
              <a:t>–8</a:t>
            </a:r>
            <a:r>
              <a:rPr lang="en-US" sz="2400" dirty="0"/>
              <a:t> </a:t>
            </a:r>
          </a:p>
          <a:p>
            <a:pPr marL="0" indent="0">
              <a:buNone/>
            </a:pPr>
            <a:r>
              <a:rPr lang="en-US" sz="2400" b="1" u="sng" dirty="0"/>
              <a:t>Test Windows</a:t>
            </a:r>
            <a:r>
              <a:rPr lang="en-US" sz="2400" dirty="0"/>
              <a:t> </a:t>
            </a:r>
          </a:p>
          <a:p>
            <a:r>
              <a:rPr lang="en-US" sz="2400" dirty="0">
                <a:cs typeface="Arial"/>
              </a:rPr>
              <a:t>Fall: August 21,2023–September 29, 2023</a:t>
            </a:r>
          </a:p>
          <a:p>
            <a:r>
              <a:rPr lang="en-US" sz="2400" dirty="0">
                <a:cs typeface="Arial"/>
              </a:rPr>
              <a:t>Winter: December 4, 2023–January 26, 2024</a:t>
            </a:r>
          </a:p>
          <a:p>
            <a:pPr marL="0" indent="0">
              <a:buNone/>
            </a:pPr>
            <a:r>
              <a:rPr lang="en-US" sz="2400" b="1" u="sng" dirty="0"/>
              <a:t>Modes of Delivery</a:t>
            </a:r>
            <a:r>
              <a:rPr lang="en-US" sz="2400" dirty="0"/>
              <a:t>: Online and Paper/Pencil</a:t>
            </a:r>
          </a:p>
          <a:p>
            <a:pPr marL="111125" indent="-111125">
              <a:buNone/>
            </a:pPr>
            <a:r>
              <a:rPr lang="en-US" sz="2000" dirty="0"/>
              <a:t>*Paper/Pencil Assessments &amp; Item Type Samplers in English/Spanish available to print on Nebraska Assessment Portal</a:t>
            </a:r>
            <a:endParaRPr lang="en-US" sz="2400" dirty="0"/>
          </a:p>
          <a:p>
            <a:pPr marL="0" indent="0">
              <a:buNone/>
            </a:pPr>
            <a:r>
              <a:rPr lang="en-US" sz="2000" dirty="0"/>
              <a:t>*Braille available for order</a:t>
            </a:r>
          </a:p>
          <a:p>
            <a:pPr marL="0" indent="0">
              <a:buNone/>
            </a:pPr>
            <a:endParaRPr lang="en-US" sz="1800" dirty="0">
              <a:cs typeface="Arial"/>
            </a:endParaRPr>
          </a:p>
        </p:txBody>
      </p:sp>
    </p:spTree>
    <p:custDataLst>
      <p:tags r:id="rId1"/>
    </p:custDataLst>
    <p:extLst>
      <p:ext uri="{BB962C8B-B14F-4D97-AF65-F5344CB8AC3E}">
        <p14:creationId xmlns:p14="http://schemas.microsoft.com/office/powerpoint/2010/main" val="863161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89A5-B84B-457A-A5BA-C6D4A4C161B6}"/>
              </a:ext>
            </a:extLst>
          </p:cNvPr>
          <p:cNvSpPr>
            <a:spLocks noGrp="1"/>
          </p:cNvSpPr>
          <p:nvPr>
            <p:ph type="title"/>
          </p:nvPr>
        </p:nvSpPr>
        <p:spPr>
          <a:xfrm>
            <a:off x="839816" y="252897"/>
            <a:ext cx="8118591" cy="486099"/>
          </a:xfrm>
        </p:spPr>
        <p:txBody>
          <a:bodyPr>
            <a:normAutofit fontScale="90000"/>
          </a:bodyPr>
          <a:lstStyle/>
          <a:p>
            <a:r>
              <a:rPr lang="en-US">
                <a:solidFill>
                  <a:schemeClr val="bg1"/>
                </a:solidFill>
              </a:rPr>
              <a:t>Accessibility - Paper</a:t>
            </a:r>
          </a:p>
        </p:txBody>
      </p:sp>
      <p:sp>
        <p:nvSpPr>
          <p:cNvPr id="4" name="Rectangle 3">
            <a:extLst>
              <a:ext uri="{FF2B5EF4-FFF2-40B4-BE49-F238E27FC236}">
                <a16:creationId xmlns:a16="http://schemas.microsoft.com/office/drawing/2014/main" id="{E2B65E92-D323-46C4-8BD3-F3067D8E0277}"/>
              </a:ext>
            </a:extLst>
          </p:cNvPr>
          <p:cNvSpPr/>
          <p:nvPr/>
        </p:nvSpPr>
        <p:spPr>
          <a:xfrm>
            <a:off x="571023" y="6258599"/>
            <a:ext cx="8245226" cy="307777"/>
          </a:xfrm>
          <a:prstGeom prst="rect">
            <a:avLst/>
          </a:prstGeom>
        </p:spPr>
        <p:txBody>
          <a:bodyPr wrap="square" lIns="91440" tIns="45720" rIns="91440" bIns="45720" anchor="t">
            <a:spAutoFit/>
          </a:bodyPr>
          <a:lstStyle/>
          <a:p>
            <a:endParaRPr lang="en-US" sz="1400" i="1">
              <a:cs typeface="Segoe UI"/>
            </a:endParaRPr>
          </a:p>
        </p:txBody>
      </p:sp>
      <p:sp>
        <p:nvSpPr>
          <p:cNvPr id="8" name="TextBox 7">
            <a:extLst>
              <a:ext uri="{FF2B5EF4-FFF2-40B4-BE49-F238E27FC236}">
                <a16:creationId xmlns:a16="http://schemas.microsoft.com/office/drawing/2014/main" id="{001A1BD4-30CC-4607-93ED-7B7BB95F82D0}"/>
              </a:ext>
            </a:extLst>
          </p:cNvPr>
          <p:cNvSpPr txBox="1"/>
          <p:nvPr/>
        </p:nvSpPr>
        <p:spPr>
          <a:xfrm>
            <a:off x="697659" y="1793984"/>
            <a:ext cx="8118590" cy="646331"/>
          </a:xfrm>
          <a:prstGeom prst="rect">
            <a:avLst/>
          </a:prstGeom>
          <a:noFill/>
        </p:spPr>
        <p:txBody>
          <a:bodyPr wrap="square" rtlCol="0">
            <a:spAutoFit/>
          </a:bodyPr>
          <a:lstStyle/>
          <a:p>
            <a:pPr marL="285750" indent="-285750">
              <a:buFont typeface="Arial" panose="020B0604020202020204" pitchFamily="34" charset="0"/>
              <a:buChar char="•"/>
            </a:pPr>
            <a:r>
              <a:rPr lang="en-US"/>
              <a:t>Paper can be assigned like other Accommodations in the Student’s Profile</a:t>
            </a:r>
          </a:p>
        </p:txBody>
      </p:sp>
      <p:grpSp>
        <p:nvGrpSpPr>
          <p:cNvPr id="15" name="Group 14">
            <a:extLst>
              <a:ext uri="{FF2B5EF4-FFF2-40B4-BE49-F238E27FC236}">
                <a16:creationId xmlns:a16="http://schemas.microsoft.com/office/drawing/2014/main" id="{C8CB0919-3B9E-98B2-526F-0098A14AB83B}"/>
              </a:ext>
            </a:extLst>
          </p:cNvPr>
          <p:cNvGrpSpPr/>
          <p:nvPr/>
        </p:nvGrpSpPr>
        <p:grpSpPr>
          <a:xfrm>
            <a:off x="170606" y="2611570"/>
            <a:ext cx="8789640" cy="3179630"/>
            <a:chOff x="170606" y="2611570"/>
            <a:chExt cx="8789640" cy="3179630"/>
          </a:xfrm>
        </p:grpSpPr>
        <p:pic>
          <p:nvPicPr>
            <p:cNvPr id="6" name="Picture 5">
              <a:extLst>
                <a:ext uri="{FF2B5EF4-FFF2-40B4-BE49-F238E27FC236}">
                  <a16:creationId xmlns:a16="http://schemas.microsoft.com/office/drawing/2014/main" id="{A6CF0A8A-F6F2-B2CC-DEFF-CEF8A9E3733F}"/>
                </a:ext>
              </a:extLst>
            </p:cNvPr>
            <p:cNvPicPr>
              <a:picLocks noChangeAspect="1"/>
            </p:cNvPicPr>
            <p:nvPr/>
          </p:nvPicPr>
          <p:blipFill>
            <a:blip r:embed="rId4"/>
            <a:stretch>
              <a:fillRect/>
            </a:stretch>
          </p:blipFill>
          <p:spPr>
            <a:xfrm>
              <a:off x="170606" y="2611570"/>
              <a:ext cx="8789640" cy="3179630"/>
            </a:xfrm>
            <a:prstGeom prst="rect">
              <a:avLst/>
            </a:prstGeom>
          </p:spPr>
        </p:pic>
        <p:sp>
          <p:nvSpPr>
            <p:cNvPr id="12" name="Rectangle 11">
              <a:extLst>
                <a:ext uri="{FF2B5EF4-FFF2-40B4-BE49-F238E27FC236}">
                  <a16:creationId xmlns:a16="http://schemas.microsoft.com/office/drawing/2014/main" id="{8361D34E-7B90-8D1A-6E91-D5C7EFB491C6}"/>
                </a:ext>
              </a:extLst>
            </p:cNvPr>
            <p:cNvSpPr/>
            <p:nvPr/>
          </p:nvSpPr>
          <p:spPr>
            <a:xfrm>
              <a:off x="244499" y="4941455"/>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317C0B-6AA3-4F29-9EAB-A272A1CED30D}"/>
                </a:ext>
              </a:extLst>
            </p:cNvPr>
            <p:cNvSpPr/>
            <p:nvPr/>
          </p:nvSpPr>
          <p:spPr>
            <a:xfrm>
              <a:off x="249116" y="5361709"/>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23767B-F490-340E-44E6-95CE8ADE4A8E}"/>
                </a:ext>
              </a:extLst>
            </p:cNvPr>
            <p:cNvSpPr/>
            <p:nvPr/>
          </p:nvSpPr>
          <p:spPr>
            <a:xfrm>
              <a:off x="239880" y="5590310"/>
              <a:ext cx="1270267" cy="1385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4073219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E50B-220D-41A9-A373-3F04C01B0BD5}"/>
              </a:ext>
            </a:extLst>
          </p:cNvPr>
          <p:cNvSpPr>
            <a:spLocks noGrp="1"/>
          </p:cNvSpPr>
          <p:nvPr>
            <p:ph type="title"/>
          </p:nvPr>
        </p:nvSpPr>
        <p:spPr>
          <a:xfrm>
            <a:off x="457200" y="31755"/>
            <a:ext cx="8229600" cy="1143000"/>
          </a:xfrm>
        </p:spPr>
        <p:txBody>
          <a:bodyPr>
            <a:normAutofit fontScale="90000"/>
          </a:bodyPr>
          <a:lstStyle/>
          <a:p>
            <a:r>
              <a:rPr lang="en-US">
                <a:solidFill>
                  <a:schemeClr val="bg1"/>
                </a:solidFill>
              </a:rPr>
              <a:t>Accessibility in the </a:t>
            </a:r>
            <a:br>
              <a:rPr lang="en-US"/>
            </a:br>
            <a:r>
              <a:rPr lang="en-US">
                <a:solidFill>
                  <a:schemeClr val="bg1"/>
                </a:solidFill>
              </a:rPr>
              <a:t>NSCAS Platform</a:t>
            </a:r>
          </a:p>
        </p:txBody>
      </p:sp>
      <p:sp>
        <p:nvSpPr>
          <p:cNvPr id="3" name="Text Placeholder 2">
            <a:extLst>
              <a:ext uri="{FF2B5EF4-FFF2-40B4-BE49-F238E27FC236}">
                <a16:creationId xmlns:a16="http://schemas.microsoft.com/office/drawing/2014/main" id="{1FAE11CB-A4F2-4273-935C-1298F50CCF38}"/>
              </a:ext>
            </a:extLst>
          </p:cNvPr>
          <p:cNvSpPr>
            <a:spLocks noGrp="1"/>
          </p:cNvSpPr>
          <p:nvPr>
            <p:ph type="body" idx="1"/>
          </p:nvPr>
        </p:nvSpPr>
        <p:spPr/>
        <p:txBody>
          <a:bodyPr>
            <a:normAutofit fontScale="55000" lnSpcReduction="20000"/>
          </a:bodyPr>
          <a:lstStyle/>
          <a:p>
            <a:endParaRPr lang="en-US" sz="8000"/>
          </a:p>
          <a:p>
            <a:pPr marL="457200" lvl="1" indent="0">
              <a:buNone/>
            </a:pPr>
            <a:endParaRPr lang="en-US"/>
          </a:p>
        </p:txBody>
      </p:sp>
      <p:sp>
        <p:nvSpPr>
          <p:cNvPr id="7" name="Content Placeholder 6">
            <a:extLst>
              <a:ext uri="{FF2B5EF4-FFF2-40B4-BE49-F238E27FC236}">
                <a16:creationId xmlns:a16="http://schemas.microsoft.com/office/drawing/2014/main" id="{0F75E9AC-DA10-45EE-9CF2-079013DB76EC}"/>
              </a:ext>
            </a:extLst>
          </p:cNvPr>
          <p:cNvSpPr>
            <a:spLocks noGrp="1"/>
          </p:cNvSpPr>
          <p:nvPr>
            <p:ph sz="half" idx="2"/>
          </p:nvPr>
        </p:nvSpPr>
        <p:spPr>
          <a:xfrm>
            <a:off x="239225" y="1670172"/>
            <a:ext cx="3967015" cy="3951287"/>
          </a:xfrm>
        </p:spPr>
        <p:txBody>
          <a:bodyPr vert="horz" lIns="91440" tIns="45720" rIns="91440" bIns="45720" rtlCol="0" anchor="t">
            <a:noAutofit/>
          </a:bodyPr>
          <a:lstStyle/>
          <a:p>
            <a:pPr marL="0" indent="0">
              <a:buNone/>
            </a:pPr>
            <a:r>
              <a:rPr lang="en-US" sz="1800" b="1" dirty="0"/>
              <a:t>Non-embedded Universal Tools</a:t>
            </a:r>
          </a:p>
          <a:p>
            <a:pPr>
              <a:buFont typeface="Wingdings" panose="05000000000000000000" pitchFamily="2" charset="2"/>
              <a:buChar char="q"/>
            </a:pPr>
            <a:r>
              <a:rPr lang="en-US" sz="1800" dirty="0"/>
              <a:t>Alternate location</a:t>
            </a:r>
          </a:p>
          <a:p>
            <a:pPr>
              <a:buFont typeface="Wingdings" panose="05000000000000000000" pitchFamily="2" charset="2"/>
              <a:buChar char="q"/>
            </a:pPr>
            <a:r>
              <a:rPr lang="en-US" sz="1800" dirty="0"/>
              <a:t>Directions</a:t>
            </a:r>
          </a:p>
          <a:p>
            <a:pPr>
              <a:buFont typeface="Wingdings" panose="05000000000000000000" pitchFamily="2" charset="2"/>
              <a:buChar char="q"/>
            </a:pPr>
            <a:r>
              <a:rPr lang="en-US" sz="1800" dirty="0"/>
              <a:t>Flexible scheduling</a:t>
            </a:r>
          </a:p>
          <a:p>
            <a:pPr>
              <a:buFont typeface="Wingdings" panose="05000000000000000000" pitchFamily="2" charset="2"/>
              <a:buChar char="q"/>
            </a:pPr>
            <a:r>
              <a:rPr lang="en-US" sz="1800" dirty="0"/>
              <a:t>Noise buffer/Headphones</a:t>
            </a:r>
          </a:p>
          <a:p>
            <a:pPr>
              <a:buFont typeface="Wingdings" panose="05000000000000000000" pitchFamily="2" charset="2"/>
              <a:buChar char="q"/>
            </a:pPr>
            <a:r>
              <a:rPr lang="en-US" sz="1800" dirty="0"/>
              <a:t>Redirection</a:t>
            </a:r>
          </a:p>
          <a:p>
            <a:pPr>
              <a:buFont typeface="Wingdings" panose="05000000000000000000" pitchFamily="2" charset="2"/>
              <a:buChar char="q"/>
            </a:pPr>
            <a:r>
              <a:rPr lang="en-US" sz="1800" dirty="0"/>
              <a:t>Scratch paper</a:t>
            </a:r>
          </a:p>
          <a:p>
            <a:pPr>
              <a:buFont typeface="Wingdings" panose="05000000000000000000" pitchFamily="2" charset="2"/>
              <a:buChar char="q"/>
            </a:pPr>
            <a:r>
              <a:rPr lang="en-US" sz="1800" dirty="0"/>
              <a:t>Read aloud</a:t>
            </a:r>
          </a:p>
          <a:p>
            <a:pPr marL="0" indent="0">
              <a:buNone/>
            </a:pPr>
            <a:endParaRPr lang="en-US" sz="2000" b="1" dirty="0"/>
          </a:p>
          <a:p>
            <a:pPr marL="0" indent="0">
              <a:buNone/>
            </a:pPr>
            <a:endParaRPr lang="en-US" sz="2000" b="1" dirty="0"/>
          </a:p>
          <a:p>
            <a:pPr marL="0" indent="0">
              <a:buNone/>
            </a:pPr>
            <a:r>
              <a:rPr lang="en-US" sz="1800" b="1" dirty="0"/>
              <a:t>Non-embedded Linguistic Supports</a:t>
            </a:r>
          </a:p>
          <a:p>
            <a:pPr>
              <a:buFont typeface="Wingdings" panose="05000000000000000000" pitchFamily="2" charset="2"/>
              <a:buChar char="q"/>
            </a:pPr>
            <a:r>
              <a:rPr lang="en-US" sz="1800" dirty="0"/>
              <a:t>Bilingual dictionary</a:t>
            </a:r>
          </a:p>
          <a:p>
            <a:pPr>
              <a:buFont typeface="Wingdings" panose="05000000000000000000" pitchFamily="2" charset="2"/>
              <a:buChar char="q"/>
            </a:pPr>
            <a:r>
              <a:rPr lang="en-US" sz="1800" dirty="0"/>
              <a:t>Native language translation</a:t>
            </a:r>
          </a:p>
          <a:p>
            <a:endParaRPr lang="en-US" sz="2000" dirty="0"/>
          </a:p>
        </p:txBody>
      </p:sp>
      <p:sp>
        <p:nvSpPr>
          <p:cNvPr id="9" name="Content Placeholder 8">
            <a:extLst>
              <a:ext uri="{FF2B5EF4-FFF2-40B4-BE49-F238E27FC236}">
                <a16:creationId xmlns:a16="http://schemas.microsoft.com/office/drawing/2014/main" id="{4AF45F05-25C1-4E2E-95C8-C4BF4545F28F}"/>
              </a:ext>
            </a:extLst>
          </p:cNvPr>
          <p:cNvSpPr>
            <a:spLocks noGrp="1"/>
          </p:cNvSpPr>
          <p:nvPr>
            <p:ph sz="quarter" idx="4"/>
          </p:nvPr>
        </p:nvSpPr>
        <p:spPr>
          <a:xfrm>
            <a:off x="4497387" y="1670173"/>
            <a:ext cx="4572471" cy="3951288"/>
          </a:xfrm>
        </p:spPr>
        <p:txBody>
          <a:bodyPr vert="horz" lIns="91440" tIns="45720" rIns="91440" bIns="45720" rtlCol="0" anchor="t">
            <a:normAutofit fontScale="25000" lnSpcReduction="20000"/>
          </a:bodyPr>
          <a:lstStyle/>
          <a:p>
            <a:pPr marL="0" lvl="0" indent="0">
              <a:buNone/>
            </a:pPr>
            <a:r>
              <a:rPr lang="en-US" sz="6600" b="1" dirty="0">
                <a:solidFill>
                  <a:srgbClr val="1F1646"/>
                </a:solidFill>
              </a:rPr>
              <a:t>Embedded Linguistic Supports/ Accommodations</a:t>
            </a:r>
            <a:endParaRPr lang="en-US" sz="6600" dirty="0">
              <a:solidFill>
                <a:srgbClr val="1F1646"/>
              </a:solidFill>
            </a:endParaRPr>
          </a:p>
          <a:p>
            <a:pPr lvl="0">
              <a:buFont typeface="Wingdings" panose="05000000000000000000" pitchFamily="2" charset="2"/>
              <a:buChar char="q"/>
            </a:pPr>
            <a:r>
              <a:rPr lang="en-US" sz="6600" dirty="0">
                <a:solidFill>
                  <a:srgbClr val="1F1646"/>
                </a:solidFill>
              </a:rPr>
              <a:t>Text to Speech English (Accommodation) </a:t>
            </a:r>
          </a:p>
          <a:p>
            <a:pPr>
              <a:buFont typeface="Wingdings" panose="05000000000000000000" pitchFamily="2" charset="2"/>
              <a:buChar char="q"/>
            </a:pPr>
            <a:r>
              <a:rPr lang="en-US" sz="6600" dirty="0">
                <a:solidFill>
                  <a:srgbClr val="1F1646"/>
                </a:solidFill>
              </a:rPr>
              <a:t>Text to Speech Spanish (Accommodation)</a:t>
            </a:r>
          </a:p>
          <a:p>
            <a:pPr>
              <a:buFont typeface="Wingdings" panose="05000000000000000000" pitchFamily="2" charset="2"/>
              <a:buChar char="q"/>
            </a:pPr>
            <a:r>
              <a:rPr lang="en-US" sz="6600" dirty="0">
                <a:solidFill>
                  <a:srgbClr val="1F1646"/>
                </a:solidFill>
              </a:rPr>
              <a:t>Text to Speech English         (Designated Feature) </a:t>
            </a:r>
          </a:p>
          <a:p>
            <a:pPr>
              <a:buFont typeface="Wingdings" panose="05000000000000000000" pitchFamily="2" charset="2"/>
              <a:buChar char="q"/>
            </a:pPr>
            <a:r>
              <a:rPr lang="en-US" sz="6600" dirty="0">
                <a:solidFill>
                  <a:srgbClr val="1F1646"/>
                </a:solidFill>
              </a:rPr>
              <a:t>Text to Speech Spanish      (Designated Feature)</a:t>
            </a:r>
          </a:p>
          <a:p>
            <a:pPr>
              <a:buFont typeface="Wingdings" panose="05000000000000000000" pitchFamily="2" charset="2"/>
              <a:buChar char="q"/>
            </a:pPr>
            <a:r>
              <a:rPr lang="en-US" sz="6600" dirty="0"/>
              <a:t>Calculator</a:t>
            </a:r>
          </a:p>
          <a:p>
            <a:pPr marL="0" indent="0">
              <a:buNone/>
            </a:pPr>
            <a:endParaRPr lang="en-US" sz="8000" b="1" dirty="0"/>
          </a:p>
          <a:p>
            <a:pPr marL="0" indent="0">
              <a:buNone/>
            </a:pPr>
            <a:r>
              <a:rPr lang="en-US" sz="6600" b="1" dirty="0"/>
              <a:t>Non-embedded Accommodations </a:t>
            </a:r>
          </a:p>
          <a:p>
            <a:pPr>
              <a:buFont typeface="Wingdings" panose="05000000000000000000" pitchFamily="2" charset="2"/>
              <a:buChar char="q"/>
            </a:pPr>
            <a:r>
              <a:rPr lang="en-US" sz="6600" dirty="0"/>
              <a:t>Assistive Technology </a:t>
            </a:r>
          </a:p>
          <a:p>
            <a:pPr>
              <a:buFont typeface="Wingdings" panose="05000000000000000000" pitchFamily="2" charset="2"/>
              <a:buChar char="q"/>
            </a:pPr>
            <a:r>
              <a:rPr lang="en-US" sz="6600" dirty="0"/>
              <a:t>Mathematical Support</a:t>
            </a:r>
          </a:p>
          <a:p>
            <a:pPr>
              <a:buFont typeface="Wingdings" panose="05000000000000000000" pitchFamily="2" charset="2"/>
              <a:buChar char="q"/>
            </a:pPr>
            <a:r>
              <a:rPr lang="en-US" sz="6600" dirty="0"/>
              <a:t>Specialized presentation of test</a:t>
            </a:r>
          </a:p>
          <a:p>
            <a:pPr>
              <a:buFont typeface="Wingdings" panose="05000000000000000000" pitchFamily="2" charset="2"/>
              <a:buChar char="q"/>
            </a:pPr>
            <a:r>
              <a:rPr lang="en-US" sz="6600" dirty="0"/>
              <a:t>Scribe</a:t>
            </a:r>
          </a:p>
          <a:p>
            <a:pPr>
              <a:buFont typeface="Wingdings" panose="05000000000000000000" pitchFamily="2" charset="2"/>
              <a:buChar char="q"/>
            </a:pPr>
            <a:r>
              <a:rPr lang="en-US" sz="6600" dirty="0"/>
              <a:t>Setting</a:t>
            </a:r>
          </a:p>
          <a:p>
            <a:endParaRPr lang="en-US" dirty="0"/>
          </a:p>
        </p:txBody>
      </p:sp>
    </p:spTree>
    <p:custDataLst>
      <p:tags r:id="rId1"/>
    </p:custDataLst>
    <p:extLst>
      <p:ext uri="{BB962C8B-B14F-4D97-AF65-F5344CB8AC3E}">
        <p14:creationId xmlns:p14="http://schemas.microsoft.com/office/powerpoint/2010/main" val="3451818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rPr>
              <a:t>Testing Location</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629200" cy="393954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a:solidFill>
                  <a:srgbClr val="333333"/>
                </a:solidFill>
              </a:rPr>
              <a:t>Off-site Testing</a:t>
            </a:r>
            <a:endParaRPr lang="en-US" sz="2400">
              <a:solidFill>
                <a:srgbClr val="1F1646"/>
              </a:solidFill>
            </a:endParaRPr>
          </a:p>
          <a:p>
            <a:pPr marL="800100" lvl="1" indent="-342900">
              <a:buFont typeface="Arial"/>
              <a:buChar char="•"/>
            </a:pPr>
            <a:r>
              <a:rPr lang="en-US" sz="2000">
                <a:solidFill>
                  <a:srgbClr val="333333"/>
                </a:solidFill>
              </a:rPr>
              <a:t>Testing Location = district and school of attendance or enrolled.</a:t>
            </a:r>
          </a:p>
          <a:p>
            <a:pPr marL="800100" lvl="1" indent="-342900">
              <a:buFont typeface="Arial"/>
              <a:buChar char="•"/>
            </a:pPr>
            <a:r>
              <a:rPr lang="en-US" sz="2000">
                <a:solidFill>
                  <a:srgbClr val="333333"/>
                </a:solidFill>
              </a:rPr>
              <a:t>Students testing at different buildings can be easily assigned a Testing Location during Registration. </a:t>
            </a:r>
          </a:p>
          <a:p>
            <a:pPr marL="1257300" lvl="2" indent="-342900">
              <a:buFont typeface="Arial"/>
              <a:buChar char="•"/>
            </a:pPr>
            <a:r>
              <a:rPr lang="en-US" sz="2000">
                <a:solidFill>
                  <a:srgbClr val="333333"/>
                </a:solidFill>
              </a:rPr>
              <a:t>Ex. External Programs</a:t>
            </a:r>
          </a:p>
          <a:p>
            <a:pPr marL="800100" lvl="1" indent="-342900">
              <a:buFont typeface="Arial"/>
              <a:buChar char="•"/>
            </a:pPr>
            <a:r>
              <a:rPr lang="en-US" sz="2000">
                <a:solidFill>
                  <a:srgbClr val="333333"/>
                </a:solidFill>
              </a:rPr>
              <a:t>Proctors at these alternate locations can access test tickets to test students.</a:t>
            </a:r>
          </a:p>
          <a:p>
            <a:pPr marL="800100" lvl="1" indent="-342900">
              <a:buFont typeface="Arial"/>
              <a:buChar char="•"/>
            </a:pPr>
            <a:endParaRPr lang="en-US" sz="2000">
              <a:solidFill>
                <a:srgbClr val="333333"/>
              </a:solidFill>
              <a:latin typeface="Century Gothic"/>
            </a:endParaRPr>
          </a:p>
          <a:p>
            <a:endParaRPr lang="en-US">
              <a:solidFill>
                <a:srgbClr val="1F1646"/>
              </a:solidFill>
              <a:latin typeface="Century Gothic"/>
            </a:endParaRPr>
          </a:p>
          <a:p>
            <a:pPr lvl="1" indent="-342900">
              <a:buFont typeface="Arial"/>
              <a:buChar char="•"/>
            </a:pPr>
            <a:endParaRPr lang="en-US" sz="2400">
              <a:solidFill>
                <a:srgbClr val="337AB7"/>
              </a:solidFill>
              <a:latin typeface="Helvetica Neue"/>
            </a:endParaRPr>
          </a:p>
          <a:p>
            <a:pPr lvl="1">
              <a:buFont typeface="Arial"/>
              <a:buChar char="•"/>
            </a:pPr>
            <a:endParaRPr lang="en-US" sz="2400">
              <a:solidFill>
                <a:srgbClr val="337AB7"/>
              </a:solidFill>
              <a:latin typeface="Century Gothic"/>
            </a:endParaRPr>
          </a:p>
        </p:txBody>
      </p:sp>
    </p:spTree>
    <p:custDataLst>
      <p:tags r:id="rId1"/>
    </p:custDataLst>
    <p:extLst>
      <p:ext uri="{BB962C8B-B14F-4D97-AF65-F5344CB8AC3E}">
        <p14:creationId xmlns:p14="http://schemas.microsoft.com/office/powerpoint/2010/main" val="847948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rPr>
              <a:t>Testing Location</a:t>
            </a:r>
          </a:p>
        </p:txBody>
      </p:sp>
      <p:grpSp>
        <p:nvGrpSpPr>
          <p:cNvPr id="7" name="Group 6">
            <a:extLst>
              <a:ext uri="{FF2B5EF4-FFF2-40B4-BE49-F238E27FC236}">
                <a16:creationId xmlns:a16="http://schemas.microsoft.com/office/drawing/2014/main" id="{F41B2966-880B-16FC-6371-7653F348A1BA}"/>
              </a:ext>
            </a:extLst>
          </p:cNvPr>
          <p:cNvGrpSpPr/>
          <p:nvPr/>
        </p:nvGrpSpPr>
        <p:grpSpPr>
          <a:xfrm>
            <a:off x="238166" y="2068946"/>
            <a:ext cx="8667668" cy="3230129"/>
            <a:chOff x="238166" y="2068946"/>
            <a:chExt cx="8667668" cy="3230129"/>
          </a:xfrm>
        </p:grpSpPr>
        <p:pic>
          <p:nvPicPr>
            <p:cNvPr id="3" name="Picture 2">
              <a:extLst>
                <a:ext uri="{FF2B5EF4-FFF2-40B4-BE49-F238E27FC236}">
                  <a16:creationId xmlns:a16="http://schemas.microsoft.com/office/drawing/2014/main" id="{DE691D0B-0DAD-01B4-1BB3-C082FF510053}"/>
                </a:ext>
              </a:extLst>
            </p:cNvPr>
            <p:cNvPicPr>
              <a:picLocks noChangeAspect="1"/>
            </p:cNvPicPr>
            <p:nvPr/>
          </p:nvPicPr>
          <p:blipFill>
            <a:blip r:embed="rId4"/>
            <a:stretch>
              <a:fillRect/>
            </a:stretch>
          </p:blipFill>
          <p:spPr>
            <a:xfrm>
              <a:off x="238166" y="2068946"/>
              <a:ext cx="8667668" cy="3230129"/>
            </a:xfrm>
            <a:prstGeom prst="rect">
              <a:avLst/>
            </a:prstGeom>
          </p:spPr>
        </p:pic>
        <p:sp>
          <p:nvSpPr>
            <p:cNvPr id="5" name="Rectangle 4">
              <a:extLst>
                <a:ext uri="{FF2B5EF4-FFF2-40B4-BE49-F238E27FC236}">
                  <a16:creationId xmlns:a16="http://schemas.microsoft.com/office/drawing/2014/main" id="{FBFE4766-5590-E5B4-2858-3EDFD05A8205}"/>
                </a:ext>
              </a:extLst>
            </p:cNvPr>
            <p:cNvSpPr/>
            <p:nvPr/>
          </p:nvSpPr>
          <p:spPr>
            <a:xfrm>
              <a:off x="293582" y="4100944"/>
              <a:ext cx="2163289" cy="38792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49766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a:t>NSCAS Assessment Management</a:t>
            </a:r>
            <a:br>
              <a:rPr lang="en-US"/>
            </a:br>
            <a:br>
              <a:rPr lang="en-US"/>
            </a:br>
            <a:r>
              <a:rPr lang="en-US"/>
              <a:t>Not Tested Codes</a:t>
            </a:r>
          </a:p>
        </p:txBody>
      </p:sp>
    </p:spTree>
    <p:custDataLst>
      <p:tags r:id="rId1"/>
    </p:custDataLst>
    <p:extLst>
      <p:ext uri="{BB962C8B-B14F-4D97-AF65-F5344CB8AC3E}">
        <p14:creationId xmlns:p14="http://schemas.microsoft.com/office/powerpoint/2010/main" val="27594508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Not Tested Codes</a:t>
            </a:r>
          </a:p>
        </p:txBody>
      </p:sp>
      <p:sp>
        <p:nvSpPr>
          <p:cNvPr id="3" name="TextBox 2">
            <a:extLst>
              <a:ext uri="{FF2B5EF4-FFF2-40B4-BE49-F238E27FC236}">
                <a16:creationId xmlns:a16="http://schemas.microsoft.com/office/drawing/2014/main" id="{E726F622-A864-4982-A790-DAE0B1689091}"/>
              </a:ext>
            </a:extLst>
          </p:cNvPr>
          <p:cNvSpPr txBox="1"/>
          <p:nvPr/>
        </p:nvSpPr>
        <p:spPr>
          <a:xfrm>
            <a:off x="562386" y="1722877"/>
            <a:ext cx="8287146" cy="4216539"/>
          </a:xfrm>
          <a:prstGeom prst="rect">
            <a:avLst/>
          </a:prstGeom>
          <a:noFill/>
        </p:spPr>
        <p:txBody>
          <a:bodyPr wrap="square" lIns="91440" tIns="45720" rIns="91440" bIns="45720" rtlCol="0" anchor="t">
            <a:spAutoFit/>
          </a:bodyPr>
          <a:lstStyle/>
          <a:p>
            <a:endParaRPr lang="en-US">
              <a:highlight>
                <a:srgbClr val="FFFF00"/>
              </a:highlight>
            </a:endParaRPr>
          </a:p>
          <a:p>
            <a:endParaRPr lang="en-US">
              <a:highlight>
                <a:srgbClr val="FFFF00"/>
              </a:highlight>
            </a:endParaRPr>
          </a:p>
          <a:p>
            <a:endParaRPr lang="en-US">
              <a:highlight>
                <a:srgbClr val="FFFF00"/>
              </a:highlight>
            </a:endParaRPr>
          </a:p>
          <a:p>
            <a:endParaRPr lang="en-US">
              <a:highlight>
                <a:srgbClr val="FFFF00"/>
              </a:highlight>
            </a:endParaRPr>
          </a:p>
          <a:p>
            <a:endParaRPr lang="en-US">
              <a:highlight>
                <a:srgbClr val="FFFF00"/>
              </a:highlight>
            </a:endParaRPr>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b="1"/>
          </a:p>
          <a:p>
            <a:endParaRPr lang="en-US" sz="1600"/>
          </a:p>
          <a:p>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Table 5">
            <a:extLst>
              <a:ext uri="{FF2B5EF4-FFF2-40B4-BE49-F238E27FC236}">
                <a16:creationId xmlns:a16="http://schemas.microsoft.com/office/drawing/2014/main" id="{49000C48-BF1E-418B-BF82-6ED9F2DD7299}"/>
              </a:ext>
            </a:extLst>
          </p:cNvPr>
          <p:cNvGraphicFramePr>
            <a:graphicFrameLocks noGrp="1"/>
          </p:cNvGraphicFramePr>
          <p:nvPr>
            <p:extLst>
              <p:ext uri="{D42A27DB-BD31-4B8C-83A1-F6EECF244321}">
                <p14:modId xmlns:p14="http://schemas.microsoft.com/office/powerpoint/2010/main" val="993219678"/>
              </p:ext>
            </p:extLst>
          </p:nvPr>
        </p:nvGraphicFramePr>
        <p:xfrm>
          <a:off x="356461" y="1585495"/>
          <a:ext cx="8653439" cy="4551657"/>
        </p:xfrm>
        <a:graphic>
          <a:graphicData uri="http://schemas.openxmlformats.org/drawingml/2006/table">
            <a:tbl>
              <a:tblPr firstRow="1" bandRow="1">
                <a:tableStyleId>{5C22544A-7EE6-4342-B048-85BDC9FD1C3A}</a:tableStyleId>
              </a:tblPr>
              <a:tblGrid>
                <a:gridCol w="781461">
                  <a:extLst>
                    <a:ext uri="{9D8B030D-6E8A-4147-A177-3AD203B41FA5}">
                      <a16:colId xmlns:a16="http://schemas.microsoft.com/office/drawing/2014/main" val="1498139095"/>
                    </a:ext>
                  </a:extLst>
                </a:gridCol>
                <a:gridCol w="2201028">
                  <a:extLst>
                    <a:ext uri="{9D8B030D-6E8A-4147-A177-3AD203B41FA5}">
                      <a16:colId xmlns:a16="http://schemas.microsoft.com/office/drawing/2014/main" val="1244874156"/>
                    </a:ext>
                  </a:extLst>
                </a:gridCol>
                <a:gridCol w="5670950">
                  <a:extLst>
                    <a:ext uri="{9D8B030D-6E8A-4147-A177-3AD203B41FA5}">
                      <a16:colId xmlns:a16="http://schemas.microsoft.com/office/drawing/2014/main" val="3934180858"/>
                    </a:ext>
                  </a:extLst>
                </a:gridCol>
              </a:tblGrid>
              <a:tr h="497817">
                <a:tc>
                  <a:txBody>
                    <a:bodyPr/>
                    <a:lstStyle/>
                    <a:p>
                      <a:r>
                        <a:rPr lang="en-US" sz="1400"/>
                        <a:t>Code</a:t>
                      </a:r>
                    </a:p>
                  </a:txBody>
                  <a:tcPr/>
                </a:tc>
                <a:tc>
                  <a:txBody>
                    <a:bodyPr/>
                    <a:lstStyle/>
                    <a:p>
                      <a:r>
                        <a:rPr lang="en-US" sz="1400"/>
                        <a:t>Description</a:t>
                      </a:r>
                    </a:p>
                  </a:txBody>
                  <a:tcPr/>
                </a:tc>
                <a:tc>
                  <a:txBody>
                    <a:bodyPr/>
                    <a:lstStyle/>
                    <a:p>
                      <a:r>
                        <a:rPr lang="en-US" sz="1400"/>
                        <a:t>Explanation of Use</a:t>
                      </a:r>
                    </a:p>
                  </a:txBody>
                  <a:tcPr/>
                </a:tc>
                <a:extLst>
                  <a:ext uri="{0D108BD9-81ED-4DB2-BD59-A6C34878D82A}">
                    <a16:rowId xmlns:a16="http://schemas.microsoft.com/office/drawing/2014/main" val="1827267531"/>
                  </a:ext>
                </a:extLst>
              </a:tr>
              <a:tr h="497817">
                <a:tc>
                  <a:txBody>
                    <a:bodyPr/>
                    <a:lstStyle/>
                    <a:p>
                      <a:r>
                        <a:rPr lang="en-US" sz="1400">
                          <a:latin typeface="+mn-lt"/>
                        </a:rPr>
                        <a:t>ALT</a:t>
                      </a:r>
                    </a:p>
                  </a:txBody>
                  <a:tcPr/>
                </a:tc>
                <a:tc>
                  <a:txBody>
                    <a:bodyPr/>
                    <a:lstStyle/>
                    <a:p>
                      <a:r>
                        <a:rPr lang="en-US" sz="1400">
                          <a:latin typeface="+mn-lt"/>
                        </a:rPr>
                        <a:t>NSCAS Alternate Assessment</a:t>
                      </a:r>
                    </a:p>
                  </a:txBody>
                  <a:tcPr/>
                </a:tc>
                <a:tc>
                  <a:txBody>
                    <a:bodyPr/>
                    <a:lstStyle/>
                    <a:p>
                      <a:pPr marL="0" marR="0">
                        <a:spcBef>
                          <a:spcPts val="0"/>
                        </a:spcBef>
                        <a:spcAft>
                          <a:spcPts val="0"/>
                        </a:spcAft>
                      </a:pPr>
                      <a:r>
                        <a:rPr lang="en-US" sz="1400">
                          <a:latin typeface="+mn-lt"/>
                          <a:ea typeface="Calibri" panose="020F0502020204030204" pitchFamily="34" charset="0"/>
                          <a:cs typeface="Calibri"/>
                        </a:rPr>
                        <a:t> </a:t>
                      </a:r>
                      <a:r>
                        <a:rPr lang="en-US" sz="1400">
                          <a:effectLst/>
                          <a:latin typeface="+mn-lt"/>
                          <a:ea typeface="Calibri" panose="020F0502020204030204" pitchFamily="34" charset="0"/>
                          <a:cs typeface="Calibri"/>
                        </a:rPr>
                        <a:t> Student participated in the alternate assessment.</a:t>
                      </a:r>
                    </a:p>
                  </a:txBody>
                  <a:tcPr marL="0" marR="0" marT="0" marB="0" anchor="ctr"/>
                </a:tc>
                <a:extLst>
                  <a:ext uri="{0D108BD9-81ED-4DB2-BD59-A6C34878D82A}">
                    <a16:rowId xmlns:a16="http://schemas.microsoft.com/office/drawing/2014/main" val="1642081094"/>
                  </a:ext>
                </a:extLst>
              </a:tr>
              <a:tr h="497817">
                <a:tc>
                  <a:txBody>
                    <a:bodyPr/>
                    <a:lstStyle/>
                    <a:p>
                      <a:r>
                        <a:rPr lang="en-US" sz="1400">
                          <a:latin typeface="+mn-lt"/>
                        </a:rPr>
                        <a:t>EMW</a:t>
                      </a:r>
                    </a:p>
                  </a:txBody>
                  <a:tcPr/>
                </a:tc>
                <a:tc>
                  <a:txBody>
                    <a:bodyPr/>
                    <a:lstStyle/>
                    <a:p>
                      <a:r>
                        <a:rPr lang="en-US" sz="1400">
                          <a:latin typeface="+mn-lt"/>
                        </a:rPr>
                        <a:t>Emergency Medical Waiver</a:t>
                      </a:r>
                    </a:p>
                  </a:txBody>
                  <a:tcPr/>
                </a:tc>
                <a:tc>
                  <a:txBody>
                    <a:bodyPr/>
                    <a:lstStyle/>
                    <a:p>
                      <a:r>
                        <a:rPr lang="en-US" sz="1400" kern="1200">
                          <a:solidFill>
                            <a:schemeClr val="dk1"/>
                          </a:solidFill>
                          <a:effectLst/>
                          <a:latin typeface="+mn-lt"/>
                          <a:ea typeface="+mn-ea"/>
                          <a:cs typeface="+mn-cs"/>
                        </a:rPr>
                        <a:t>Student was not tested due to a medical emergency. Requires NDE approval.</a:t>
                      </a:r>
                      <a:endParaRPr lang="en-US"/>
                    </a:p>
                  </a:txBody>
                  <a:tcPr/>
                </a:tc>
                <a:extLst>
                  <a:ext uri="{0D108BD9-81ED-4DB2-BD59-A6C34878D82A}">
                    <a16:rowId xmlns:a16="http://schemas.microsoft.com/office/drawing/2014/main" val="4242702614"/>
                  </a:ext>
                </a:extLst>
              </a:tr>
              <a:tr h="497817">
                <a:tc>
                  <a:txBody>
                    <a:bodyPr/>
                    <a:lstStyle/>
                    <a:p>
                      <a:r>
                        <a:rPr lang="en-US" sz="1400">
                          <a:latin typeface="+mn-lt"/>
                        </a:rPr>
                        <a:t>EXP</a:t>
                      </a:r>
                    </a:p>
                  </a:txBody>
                  <a:tcPr/>
                </a:tc>
                <a:tc>
                  <a:txBody>
                    <a:bodyPr/>
                    <a:lstStyle/>
                    <a:p>
                      <a:r>
                        <a:rPr lang="en-US" sz="1400" dirty="0">
                          <a:latin typeface="+mn-lt"/>
                        </a:rPr>
                        <a:t>Exception</a:t>
                      </a:r>
                    </a:p>
                  </a:txBody>
                  <a:tcPr/>
                </a:tc>
                <a:tc>
                  <a:txBody>
                    <a:bodyPr/>
                    <a:lstStyle/>
                    <a:p>
                      <a:r>
                        <a:rPr lang="en-US" sz="1400" kern="1200">
                          <a:solidFill>
                            <a:schemeClr val="dk1"/>
                          </a:solidFill>
                          <a:effectLst/>
                          <a:latin typeface="+mn-lt"/>
                          <a:ea typeface="+mn-ea"/>
                          <a:cs typeface="+mn-cs"/>
                        </a:rPr>
                        <a:t>Student exempt from testing due to circumstances, such as student requiring an unavailable accommodation;  student is attending an out-of-state facility; or testing irregularities. Requires NDE approval.</a:t>
                      </a:r>
                      <a:endParaRPr lang="en-US" sz="1400">
                        <a:latin typeface="+mn-lt"/>
                      </a:endParaRPr>
                    </a:p>
                  </a:txBody>
                  <a:tcPr/>
                </a:tc>
                <a:extLst>
                  <a:ext uri="{0D108BD9-81ED-4DB2-BD59-A6C34878D82A}">
                    <a16:rowId xmlns:a16="http://schemas.microsoft.com/office/drawing/2014/main" val="272727697"/>
                  </a:ext>
                </a:extLst>
              </a:tr>
              <a:tr h="497817">
                <a:tc>
                  <a:txBody>
                    <a:bodyPr/>
                    <a:lstStyle/>
                    <a:p>
                      <a:r>
                        <a:rPr lang="en-US" sz="1400">
                          <a:latin typeface="+mn-lt"/>
                        </a:rPr>
                        <a:t>FTE</a:t>
                      </a:r>
                    </a:p>
                  </a:txBody>
                  <a:tcPr/>
                </a:tc>
                <a:tc>
                  <a:txBody>
                    <a:bodyPr/>
                    <a:lstStyle/>
                    <a:p>
                      <a:r>
                        <a:rPr lang="en-US" sz="1400">
                          <a:latin typeface="+mn-lt"/>
                        </a:rPr>
                        <a:t>Not Full Time</a:t>
                      </a:r>
                    </a:p>
                  </a:txBody>
                  <a:tcPr/>
                </a:tc>
                <a:tc>
                  <a:txBody>
                    <a:bodyPr/>
                    <a:lstStyle/>
                    <a:p>
                      <a:r>
                        <a:rPr lang="en-US" sz="1400">
                          <a:latin typeface="+mn-lt"/>
                        </a:rPr>
                        <a:t>Full-Time Equivalency is less than 51% so the student is excluded  from testing. NDE will verify.</a:t>
                      </a:r>
                    </a:p>
                  </a:txBody>
                  <a:tcPr/>
                </a:tc>
                <a:extLst>
                  <a:ext uri="{0D108BD9-81ED-4DB2-BD59-A6C34878D82A}">
                    <a16:rowId xmlns:a16="http://schemas.microsoft.com/office/drawing/2014/main" val="3915818805"/>
                  </a:ext>
                </a:extLst>
              </a:tr>
              <a:tr h="497817">
                <a:tc>
                  <a:txBody>
                    <a:bodyPr/>
                    <a:lstStyle/>
                    <a:p>
                      <a:r>
                        <a:rPr lang="en-US" sz="1400">
                          <a:latin typeface="+mn-lt"/>
                        </a:rPr>
                        <a:t>INV</a:t>
                      </a:r>
                    </a:p>
                  </a:txBody>
                  <a:tcPr/>
                </a:tc>
                <a:tc>
                  <a:txBody>
                    <a:bodyPr/>
                    <a:lstStyle/>
                    <a:p>
                      <a:r>
                        <a:rPr lang="en-US" sz="1400">
                          <a:latin typeface="+mn-lt"/>
                        </a:rPr>
                        <a:t>Invalid</a:t>
                      </a:r>
                    </a:p>
                  </a:txBody>
                  <a:tcPr/>
                </a:tc>
                <a:tc>
                  <a:txBody>
                    <a:bodyPr/>
                    <a:lstStyle/>
                    <a:p>
                      <a:r>
                        <a:rPr lang="en-US" sz="1400">
                          <a:latin typeface="+mn-lt"/>
                        </a:rPr>
                        <a:t>Student's assessment was invalidated; such as security breach or student refuses to finish test. </a:t>
                      </a:r>
                      <a:r>
                        <a:rPr lang="en-US" sz="1400" kern="1200">
                          <a:solidFill>
                            <a:schemeClr val="dk1"/>
                          </a:solidFill>
                          <a:effectLst/>
                          <a:latin typeface="+mn-lt"/>
                          <a:ea typeface="+mn-ea"/>
                          <a:cs typeface="+mn-cs"/>
                        </a:rPr>
                        <a:t>Requires NDE approval.</a:t>
                      </a:r>
                      <a:endParaRPr lang="en-US" sz="1400">
                        <a:latin typeface="+mn-lt"/>
                      </a:endParaRPr>
                    </a:p>
                  </a:txBody>
                  <a:tcPr/>
                </a:tc>
                <a:extLst>
                  <a:ext uri="{0D108BD9-81ED-4DB2-BD59-A6C34878D82A}">
                    <a16:rowId xmlns:a16="http://schemas.microsoft.com/office/drawing/2014/main" val="1522779873"/>
                  </a:ext>
                </a:extLst>
              </a:tr>
              <a:tr h="497817">
                <a:tc>
                  <a:txBody>
                    <a:bodyPr/>
                    <a:lstStyle/>
                    <a:p>
                      <a:r>
                        <a:rPr lang="en-US" sz="1400" dirty="0">
                          <a:latin typeface="+mn-lt"/>
                        </a:rPr>
                        <a:t>LBW</a:t>
                      </a:r>
                    </a:p>
                  </a:txBody>
                  <a:tcPr/>
                </a:tc>
                <a:tc>
                  <a:txBody>
                    <a:bodyPr/>
                    <a:lstStyle/>
                    <a:p>
                      <a:r>
                        <a:rPr lang="en-US" sz="1400" dirty="0">
                          <a:latin typeface="+mn-lt"/>
                        </a:rPr>
                        <a:t>Left Before Window</a:t>
                      </a:r>
                    </a:p>
                  </a:txBody>
                  <a:tcPr/>
                </a:tc>
                <a:tc>
                  <a:txBody>
                    <a:bodyPr/>
                    <a:lstStyle/>
                    <a:p>
                      <a:pPr marL="0" algn="l" defTabSz="457200" rtl="0" eaLnBrk="1" latinLnBrk="0" hangingPunct="1"/>
                      <a:r>
                        <a:rPr lang="en-US" sz="1400" kern="1200">
                          <a:solidFill>
                            <a:schemeClr val="dk1"/>
                          </a:solidFill>
                          <a:latin typeface="+mn-lt"/>
                          <a:ea typeface="+mn-ea"/>
                          <a:cs typeface="+mn-cs"/>
                        </a:rPr>
                        <a:t>Student withdrew from district/school BEFORE the test window(s) began. </a:t>
                      </a:r>
                    </a:p>
                  </a:txBody>
                  <a:tcPr/>
                </a:tc>
                <a:extLst>
                  <a:ext uri="{0D108BD9-81ED-4DB2-BD59-A6C34878D82A}">
                    <a16:rowId xmlns:a16="http://schemas.microsoft.com/office/drawing/2014/main" val="3982494015"/>
                  </a:ext>
                </a:extLst>
              </a:tr>
              <a:tr h="497817">
                <a:tc>
                  <a:txBody>
                    <a:bodyPr/>
                    <a:lstStyle/>
                    <a:p>
                      <a:r>
                        <a:rPr lang="en-US" sz="1400">
                          <a:latin typeface="+mn-lt"/>
                        </a:rPr>
                        <a:t>NCE</a:t>
                      </a:r>
                    </a:p>
                  </a:txBody>
                  <a:tcPr/>
                </a:tc>
                <a:tc>
                  <a:txBody>
                    <a:bodyPr/>
                    <a:lstStyle/>
                    <a:p>
                      <a:r>
                        <a:rPr lang="en-US" sz="1400">
                          <a:latin typeface="+mn-lt"/>
                        </a:rPr>
                        <a:t>Not Currently Enrolled</a:t>
                      </a:r>
                    </a:p>
                  </a:txBody>
                  <a:tcPr/>
                </a:tc>
                <a:tc>
                  <a:txBody>
                    <a:bodyPr/>
                    <a:lstStyle/>
                    <a:p>
                      <a:r>
                        <a:rPr lang="en-US" sz="1400" dirty="0">
                          <a:latin typeface="+mn-lt"/>
                        </a:rPr>
                        <a:t>Student was not enrolled in the district/school during testing window.</a:t>
                      </a:r>
                    </a:p>
                  </a:txBody>
                  <a:tcPr/>
                </a:tc>
                <a:extLst>
                  <a:ext uri="{0D108BD9-81ED-4DB2-BD59-A6C34878D82A}">
                    <a16:rowId xmlns:a16="http://schemas.microsoft.com/office/drawing/2014/main" val="3660562623"/>
                  </a:ext>
                </a:extLst>
              </a:tr>
            </a:tbl>
          </a:graphicData>
        </a:graphic>
      </p:graphicFrame>
      <p:sp>
        <p:nvSpPr>
          <p:cNvPr id="7" name="Rectangle 6">
            <a:extLst>
              <a:ext uri="{FF2B5EF4-FFF2-40B4-BE49-F238E27FC236}">
                <a16:creationId xmlns:a16="http://schemas.microsoft.com/office/drawing/2014/main" id="{8FFB7995-4BD1-4849-B1BA-15FC219BDCE3}"/>
              </a:ext>
            </a:extLst>
          </p:cNvPr>
          <p:cNvSpPr/>
          <p:nvPr/>
        </p:nvSpPr>
        <p:spPr>
          <a:xfrm>
            <a:off x="1053842" y="6091090"/>
            <a:ext cx="8245226" cy="307777"/>
          </a:xfrm>
          <a:prstGeom prst="rect">
            <a:avLst/>
          </a:prstGeom>
        </p:spPr>
        <p:txBody>
          <a:bodyPr wrap="square" lIns="91440" tIns="45720" rIns="91440" bIns="45720" anchor="t">
            <a:spAutoFit/>
          </a:bodyPr>
          <a:lstStyle/>
          <a:p>
            <a:pPr rtl="0"/>
            <a:endParaRPr lang="en-US" sz="1400">
              <a:cs typeface="Segoe UI"/>
            </a:endParaRPr>
          </a:p>
        </p:txBody>
      </p:sp>
      <p:sp>
        <p:nvSpPr>
          <p:cNvPr id="5" name="Rectangle 4">
            <a:extLst>
              <a:ext uri="{FF2B5EF4-FFF2-40B4-BE49-F238E27FC236}">
                <a16:creationId xmlns:a16="http://schemas.microsoft.com/office/drawing/2014/main" id="{104652B2-D0D4-DFCC-D531-30A3FE6761A0}"/>
              </a:ext>
            </a:extLst>
          </p:cNvPr>
          <p:cNvSpPr/>
          <p:nvPr/>
        </p:nvSpPr>
        <p:spPr>
          <a:xfrm>
            <a:off x="356461" y="5114441"/>
            <a:ext cx="2673458" cy="30996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16796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54064"/>
            <a:ext cx="8118591" cy="486099"/>
          </a:xfrm>
        </p:spPr>
        <p:txBody>
          <a:bodyPr>
            <a:normAutofit fontScale="90000"/>
          </a:bodyPr>
          <a:lstStyle/>
          <a:p>
            <a:r>
              <a:rPr lang="en-US">
                <a:solidFill>
                  <a:schemeClr val="bg1"/>
                </a:solidFill>
              </a:rPr>
              <a:t>Not Tested Codes</a:t>
            </a:r>
          </a:p>
        </p:txBody>
      </p:sp>
      <p:sp>
        <p:nvSpPr>
          <p:cNvPr id="3" name="TextBox 2">
            <a:extLst>
              <a:ext uri="{FF2B5EF4-FFF2-40B4-BE49-F238E27FC236}">
                <a16:creationId xmlns:a16="http://schemas.microsoft.com/office/drawing/2014/main" id="{E726F622-A864-4982-A790-DAE0B1689091}"/>
              </a:ext>
            </a:extLst>
          </p:cNvPr>
          <p:cNvSpPr txBox="1"/>
          <p:nvPr/>
        </p:nvSpPr>
        <p:spPr>
          <a:xfrm>
            <a:off x="533450" y="5002370"/>
            <a:ext cx="8314842" cy="1200329"/>
          </a:xfrm>
          <a:prstGeom prst="rect">
            <a:avLst/>
          </a:prstGeom>
          <a:noFill/>
        </p:spPr>
        <p:txBody>
          <a:bodyPr wrap="square" lIns="91440" tIns="45720" rIns="91440" bIns="45720" rtlCol="0" anchor="t">
            <a:spAutoFit/>
          </a:bodyPr>
          <a:lstStyle/>
          <a:p>
            <a:pPr marL="285750" indent="-285750">
              <a:buFont typeface="Arial"/>
              <a:buChar char="•"/>
            </a:pPr>
            <a:endParaRPr lang="en-US"/>
          </a:p>
          <a:p>
            <a:pPr marL="285750" indent="-285750">
              <a:buFont typeface="Arial"/>
              <a:buChar char="•"/>
            </a:pPr>
            <a:r>
              <a:rPr lang="en-US"/>
              <a:t>NTCs are updated in the student’s profile under Accessibility Supports.</a:t>
            </a:r>
          </a:p>
          <a:p>
            <a:pPr marL="0" lvl="1"/>
            <a:endParaRPr lang="en-US"/>
          </a:p>
          <a:p>
            <a:endParaRPr lang="en-US"/>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6" name="Table 5">
            <a:extLst>
              <a:ext uri="{FF2B5EF4-FFF2-40B4-BE49-F238E27FC236}">
                <a16:creationId xmlns:a16="http://schemas.microsoft.com/office/drawing/2014/main" id="{49000C48-BF1E-418B-BF82-6ED9F2DD7299}"/>
              </a:ext>
            </a:extLst>
          </p:cNvPr>
          <p:cNvGraphicFramePr>
            <a:graphicFrameLocks noGrp="1"/>
          </p:cNvGraphicFramePr>
          <p:nvPr>
            <p:extLst>
              <p:ext uri="{D42A27DB-BD31-4B8C-83A1-F6EECF244321}">
                <p14:modId xmlns:p14="http://schemas.microsoft.com/office/powerpoint/2010/main" val="2512256095"/>
              </p:ext>
            </p:extLst>
          </p:nvPr>
        </p:nvGraphicFramePr>
        <p:xfrm>
          <a:off x="214284" y="1472526"/>
          <a:ext cx="8588258" cy="2571154"/>
        </p:xfrm>
        <a:graphic>
          <a:graphicData uri="http://schemas.openxmlformats.org/drawingml/2006/table">
            <a:tbl>
              <a:tblPr firstRow="1" bandRow="1">
                <a:tableStyleId>{5C22544A-7EE6-4342-B048-85BDC9FD1C3A}</a:tableStyleId>
              </a:tblPr>
              <a:tblGrid>
                <a:gridCol w="716280">
                  <a:extLst>
                    <a:ext uri="{9D8B030D-6E8A-4147-A177-3AD203B41FA5}">
                      <a16:colId xmlns:a16="http://schemas.microsoft.com/office/drawing/2014/main" val="1498139095"/>
                    </a:ext>
                  </a:extLst>
                </a:gridCol>
                <a:gridCol w="2201028">
                  <a:extLst>
                    <a:ext uri="{9D8B030D-6E8A-4147-A177-3AD203B41FA5}">
                      <a16:colId xmlns:a16="http://schemas.microsoft.com/office/drawing/2014/main" val="1244874156"/>
                    </a:ext>
                  </a:extLst>
                </a:gridCol>
                <a:gridCol w="5670950">
                  <a:extLst>
                    <a:ext uri="{9D8B030D-6E8A-4147-A177-3AD203B41FA5}">
                      <a16:colId xmlns:a16="http://schemas.microsoft.com/office/drawing/2014/main" val="3934180858"/>
                    </a:ext>
                  </a:extLst>
                </a:gridCol>
              </a:tblGrid>
              <a:tr h="497817">
                <a:tc>
                  <a:txBody>
                    <a:bodyPr/>
                    <a:lstStyle/>
                    <a:p>
                      <a:r>
                        <a:rPr lang="en-US" sz="1400"/>
                        <a:t>Code</a:t>
                      </a:r>
                    </a:p>
                  </a:txBody>
                  <a:tcPr/>
                </a:tc>
                <a:tc>
                  <a:txBody>
                    <a:bodyPr/>
                    <a:lstStyle/>
                    <a:p>
                      <a:r>
                        <a:rPr lang="en-US" sz="1400"/>
                        <a:t>Description</a:t>
                      </a:r>
                    </a:p>
                  </a:txBody>
                  <a:tcPr/>
                </a:tc>
                <a:tc>
                  <a:txBody>
                    <a:bodyPr/>
                    <a:lstStyle/>
                    <a:p>
                      <a:r>
                        <a:rPr lang="en-US" sz="1400"/>
                        <a:t>Explanation of Use</a:t>
                      </a:r>
                    </a:p>
                  </a:txBody>
                  <a:tcPr/>
                </a:tc>
                <a:extLst>
                  <a:ext uri="{0D108BD9-81ED-4DB2-BD59-A6C34878D82A}">
                    <a16:rowId xmlns:a16="http://schemas.microsoft.com/office/drawing/2014/main" val="1827267531"/>
                  </a:ext>
                </a:extLst>
              </a:tr>
              <a:tr h="497817">
                <a:tc>
                  <a:txBody>
                    <a:bodyPr/>
                    <a:lstStyle/>
                    <a:p>
                      <a:pPr lvl="0">
                        <a:buNone/>
                      </a:pPr>
                      <a:r>
                        <a:rPr lang="en-US" sz="1400">
                          <a:latin typeface="+mn-lt"/>
                        </a:rPr>
                        <a:t>OTH</a:t>
                      </a:r>
                      <a:endParaRPr lang="en-US"/>
                    </a:p>
                  </a:txBody>
                  <a:tcPr/>
                </a:tc>
                <a:tc>
                  <a:txBody>
                    <a:bodyPr/>
                    <a:lstStyle/>
                    <a:p>
                      <a:pPr lvl="0">
                        <a:buNone/>
                      </a:pPr>
                      <a:r>
                        <a:rPr lang="en-US" sz="1400">
                          <a:latin typeface="+mn-lt"/>
                        </a:rPr>
                        <a:t>Other</a:t>
                      </a:r>
                      <a:endParaRPr lang="en-US"/>
                    </a:p>
                  </a:txBody>
                  <a:tcPr/>
                </a:tc>
                <a:tc>
                  <a:txBody>
                    <a:bodyPr/>
                    <a:lstStyle/>
                    <a:p>
                      <a:pPr lvl="0">
                        <a:buNone/>
                      </a:pPr>
                      <a:r>
                        <a:rPr lang="en-US" sz="1400">
                          <a:latin typeface="+mn-lt"/>
                        </a:rPr>
                        <a:t>Student was not tested for reasons not covered by other descriptions.  For example, occurrence of a natural disaster. </a:t>
                      </a:r>
                      <a:r>
                        <a:rPr lang="en-US" sz="1400" kern="1200">
                          <a:solidFill>
                            <a:schemeClr val="dk1"/>
                          </a:solidFill>
                          <a:effectLst/>
                          <a:latin typeface="+mn-lt"/>
                          <a:ea typeface="+mn-ea"/>
                          <a:cs typeface="+mn-cs"/>
                        </a:rPr>
                        <a:t>Requires NDE approval.</a:t>
                      </a:r>
                      <a:endParaRPr lang="en-US"/>
                    </a:p>
                  </a:txBody>
                  <a:tcPr/>
                </a:tc>
                <a:extLst>
                  <a:ext uri="{0D108BD9-81ED-4DB2-BD59-A6C34878D82A}">
                    <a16:rowId xmlns:a16="http://schemas.microsoft.com/office/drawing/2014/main" val="3342756423"/>
                  </a:ext>
                </a:extLst>
              </a:tr>
              <a:tr h="497817">
                <a:tc>
                  <a:txBody>
                    <a:bodyPr/>
                    <a:lstStyle/>
                    <a:p>
                      <a:pPr lvl="0">
                        <a:buNone/>
                      </a:pPr>
                      <a:r>
                        <a:rPr lang="en-US" sz="1400">
                          <a:latin typeface="+mn-lt"/>
                        </a:rPr>
                        <a:t>PAR</a:t>
                      </a:r>
                      <a:endParaRPr lang="en-US"/>
                    </a:p>
                  </a:txBody>
                  <a:tcPr/>
                </a:tc>
                <a:tc>
                  <a:txBody>
                    <a:bodyPr/>
                    <a:lstStyle/>
                    <a:p>
                      <a:pPr lvl="0">
                        <a:buNone/>
                      </a:pPr>
                      <a:r>
                        <a:rPr lang="en-US" sz="1400">
                          <a:latin typeface="+mn-lt"/>
                        </a:rPr>
                        <a:t>Parental Refusal</a:t>
                      </a:r>
                      <a:endParaRPr lang="en-US"/>
                    </a:p>
                  </a:txBody>
                  <a:tcPr/>
                </a:tc>
                <a:tc>
                  <a:txBody>
                    <a:bodyPr/>
                    <a:lstStyle/>
                    <a:p>
                      <a:pPr lvl="0">
                        <a:buNone/>
                      </a:pPr>
                      <a:r>
                        <a:rPr lang="en-US" sz="1400" kern="1200">
                          <a:solidFill>
                            <a:schemeClr val="dk1"/>
                          </a:solidFill>
                          <a:effectLst/>
                          <a:latin typeface="+mn-lt"/>
                          <a:ea typeface="+mn-ea"/>
                          <a:cs typeface="+mn-cs"/>
                        </a:rPr>
                        <a:t>Student was not tested because of a written request from parent or guardian.</a:t>
                      </a:r>
                      <a:r>
                        <a:rPr lang="en-US" sz="1400" kern="1200">
                          <a:solidFill>
                            <a:schemeClr val="dk1"/>
                          </a:solidFill>
                          <a:latin typeface="+mn-lt"/>
                          <a:ea typeface="+mn-ea"/>
                          <a:cs typeface="+mn-cs"/>
                        </a:rPr>
                        <a:t> </a:t>
                      </a:r>
                      <a:endParaRPr lang="en-US" sz="1400">
                        <a:latin typeface="+mn-lt"/>
                      </a:endParaRPr>
                    </a:p>
                  </a:txBody>
                  <a:tcPr/>
                </a:tc>
                <a:extLst>
                  <a:ext uri="{0D108BD9-81ED-4DB2-BD59-A6C34878D82A}">
                    <a16:rowId xmlns:a16="http://schemas.microsoft.com/office/drawing/2014/main" val="1878304395"/>
                  </a:ext>
                </a:extLst>
              </a:tr>
              <a:tr h="305497">
                <a:tc>
                  <a:txBody>
                    <a:bodyPr/>
                    <a:lstStyle/>
                    <a:p>
                      <a:pPr lvl="0">
                        <a:buNone/>
                      </a:pPr>
                      <a:r>
                        <a:rPr lang="en-US" sz="1400">
                          <a:latin typeface="+mn-lt"/>
                        </a:rPr>
                        <a:t>STR</a:t>
                      </a:r>
                      <a:endParaRPr lang="en-US"/>
                    </a:p>
                  </a:txBody>
                  <a:tcPr/>
                </a:tc>
                <a:tc>
                  <a:txBody>
                    <a:bodyPr/>
                    <a:lstStyle/>
                    <a:p>
                      <a:pPr lvl="0">
                        <a:buNone/>
                      </a:pPr>
                      <a:r>
                        <a:rPr lang="en-US" sz="1400">
                          <a:latin typeface="+mn-lt"/>
                        </a:rPr>
                        <a:t>Student Refusal</a:t>
                      </a:r>
                      <a:endParaRPr lang="en-US"/>
                    </a:p>
                  </a:txBody>
                  <a:tcPr/>
                </a:tc>
                <a:tc>
                  <a:txBody>
                    <a:bodyPr/>
                    <a:lstStyle/>
                    <a:p>
                      <a:pPr marL="107950" marR="0" lvl="0" indent="0" algn="l" defTabSz="457200" rtl="0" eaLnBrk="1" latinLnBrk="0" hangingPunct="1">
                        <a:spcBef>
                          <a:spcPts val="0"/>
                        </a:spcBef>
                        <a:spcAft>
                          <a:spcPts val="0"/>
                        </a:spcAft>
                        <a:buNone/>
                      </a:pPr>
                      <a:r>
                        <a:rPr lang="en-US" sz="1400" kern="1200" noProof="0" dirty="0">
                          <a:solidFill>
                            <a:schemeClr val="dk1"/>
                          </a:solidFill>
                          <a:effectLst/>
                          <a:latin typeface="+mn-lt"/>
                          <a:ea typeface="+mn-ea"/>
                          <a:cs typeface="Calibri"/>
                        </a:rPr>
                        <a:t>Student was not tested due to student refusal to participate. </a:t>
                      </a:r>
                      <a:endParaRPr lang="en-US" sz="1400" kern="1200" dirty="0">
                        <a:solidFill>
                          <a:schemeClr val="dk1"/>
                        </a:solidFill>
                        <a:effectLst/>
                        <a:latin typeface="+mn-lt"/>
                        <a:ea typeface="+mn-ea"/>
                        <a:cs typeface="Calibri"/>
                      </a:endParaRPr>
                    </a:p>
                  </a:txBody>
                  <a:tcPr marL="0" marR="0" marT="0" marB="0"/>
                </a:tc>
                <a:extLst>
                  <a:ext uri="{0D108BD9-81ED-4DB2-BD59-A6C34878D82A}">
                    <a16:rowId xmlns:a16="http://schemas.microsoft.com/office/drawing/2014/main" val="2367162693"/>
                  </a:ext>
                </a:extLst>
              </a:tr>
              <a:tr h="497817">
                <a:tc>
                  <a:txBody>
                    <a:bodyPr/>
                    <a:lstStyle/>
                    <a:p>
                      <a:pPr lvl="0">
                        <a:buNone/>
                      </a:pPr>
                      <a:r>
                        <a:rPr lang="en-US" sz="1400">
                          <a:latin typeface="+mn-lt"/>
                        </a:rPr>
                        <a:t>UTT</a:t>
                      </a:r>
                      <a:endParaRPr lang="en-US"/>
                    </a:p>
                  </a:txBody>
                  <a:tcPr/>
                </a:tc>
                <a:tc>
                  <a:txBody>
                    <a:bodyPr/>
                    <a:lstStyle/>
                    <a:p>
                      <a:pPr lvl="0">
                        <a:buNone/>
                      </a:pPr>
                      <a:r>
                        <a:rPr lang="en-US" sz="1400">
                          <a:latin typeface="+mn-lt"/>
                        </a:rPr>
                        <a:t>District Unable to Test Student</a:t>
                      </a:r>
                      <a:endParaRPr lang="en-US"/>
                    </a:p>
                  </a:txBody>
                  <a:tcPr/>
                </a:tc>
                <a:tc>
                  <a:txBody>
                    <a:bodyPr/>
                    <a:lstStyle/>
                    <a:p>
                      <a:pPr marL="0" marR="0" lvl="0">
                        <a:spcBef>
                          <a:spcPts val="0"/>
                        </a:spcBef>
                        <a:spcAft>
                          <a:spcPts val="0"/>
                        </a:spcAft>
                        <a:buNone/>
                      </a:pPr>
                      <a:r>
                        <a:rPr lang="en-US" sz="1400" dirty="0">
                          <a:latin typeface="+mn-lt"/>
                          <a:cs typeface="Calibri"/>
                        </a:rPr>
                        <a:t> </a:t>
                      </a:r>
                      <a:r>
                        <a:rPr lang="en-US" sz="1400" dirty="0">
                          <a:effectLst/>
                          <a:latin typeface="+mn-lt"/>
                          <a:cs typeface="Calibri"/>
                        </a:rPr>
                        <a:t> District was unable to test the student during the testing</a:t>
                      </a:r>
                      <a:r>
                        <a:rPr lang="en-US" sz="1400" dirty="0">
                          <a:latin typeface="+mn-lt"/>
                          <a:cs typeface="Calibri"/>
                        </a:rPr>
                        <a:t>   </a:t>
                      </a:r>
                      <a:endParaRPr lang="en-US" sz="1400" dirty="0">
                        <a:effectLst/>
                        <a:latin typeface="+mn-lt"/>
                        <a:cs typeface="Calibri"/>
                      </a:endParaRPr>
                    </a:p>
                    <a:p>
                      <a:pPr marL="0" marR="0" lvl="0">
                        <a:spcBef>
                          <a:spcPts val="0"/>
                        </a:spcBef>
                        <a:spcAft>
                          <a:spcPts val="0"/>
                        </a:spcAft>
                        <a:buNone/>
                      </a:pPr>
                      <a:r>
                        <a:rPr lang="en-US" sz="1400" dirty="0">
                          <a:latin typeface="+mn-lt"/>
                          <a:cs typeface="Calibri"/>
                        </a:rPr>
                        <a:t> </a:t>
                      </a:r>
                      <a:r>
                        <a:rPr lang="en-US" sz="1400" dirty="0">
                          <a:effectLst/>
                          <a:latin typeface="+mn-lt"/>
                          <a:cs typeface="Calibri"/>
                        </a:rPr>
                        <a:t> window due to excessive absences or suspension/expulsion.</a:t>
                      </a:r>
                    </a:p>
                  </a:txBody>
                  <a:tcPr marL="0" marR="0" marT="0" marB="0"/>
                </a:tc>
                <a:extLst>
                  <a:ext uri="{0D108BD9-81ED-4DB2-BD59-A6C34878D82A}">
                    <a16:rowId xmlns:a16="http://schemas.microsoft.com/office/drawing/2014/main" val="545814785"/>
                  </a:ext>
                </a:extLst>
              </a:tr>
            </a:tbl>
          </a:graphicData>
        </a:graphic>
      </p:graphicFrame>
    </p:spTree>
    <p:custDataLst>
      <p:tags r:id="rId1"/>
    </p:custDataLst>
    <p:extLst>
      <p:ext uri="{BB962C8B-B14F-4D97-AF65-F5344CB8AC3E}">
        <p14:creationId xmlns:p14="http://schemas.microsoft.com/office/powerpoint/2010/main" val="2280750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F726D6-94CF-4E2A-9162-1D193182B159}"/>
              </a:ext>
            </a:extLst>
          </p:cNvPr>
          <p:cNvSpPr>
            <a:spLocks noGrp="1"/>
          </p:cNvSpPr>
          <p:nvPr>
            <p:ph type="title"/>
          </p:nvPr>
        </p:nvSpPr>
        <p:spPr>
          <a:xfrm>
            <a:off x="512704" y="298040"/>
            <a:ext cx="8118591" cy="486099"/>
          </a:xfrm>
        </p:spPr>
        <p:txBody>
          <a:bodyPr>
            <a:normAutofit fontScale="90000"/>
          </a:bodyPr>
          <a:lstStyle/>
          <a:p>
            <a:r>
              <a:rPr lang="en-US">
                <a:solidFill>
                  <a:schemeClr val="bg1"/>
                </a:solidFill>
              </a:rPr>
              <a:t>Adding </a:t>
            </a:r>
            <a:br>
              <a:rPr lang="en-US">
                <a:solidFill>
                  <a:schemeClr val="bg1"/>
                </a:solidFill>
              </a:rPr>
            </a:br>
            <a:r>
              <a:rPr lang="en-US">
                <a:solidFill>
                  <a:schemeClr val="bg1"/>
                </a:solidFill>
              </a:rPr>
              <a:t>Accommodations + NTCs</a:t>
            </a:r>
          </a:p>
        </p:txBody>
      </p:sp>
      <p:pic>
        <p:nvPicPr>
          <p:cNvPr id="3" name="Picture 2">
            <a:extLst>
              <a:ext uri="{FF2B5EF4-FFF2-40B4-BE49-F238E27FC236}">
                <a16:creationId xmlns:a16="http://schemas.microsoft.com/office/drawing/2014/main" id="{E65B12A2-1B51-3609-D6FF-014A67346819}"/>
              </a:ext>
            </a:extLst>
          </p:cNvPr>
          <p:cNvPicPr>
            <a:picLocks noChangeAspect="1"/>
          </p:cNvPicPr>
          <p:nvPr/>
        </p:nvPicPr>
        <p:blipFill>
          <a:blip r:embed="rId3"/>
          <a:stretch>
            <a:fillRect/>
          </a:stretch>
        </p:blipFill>
        <p:spPr>
          <a:xfrm>
            <a:off x="99912" y="2518473"/>
            <a:ext cx="8944176" cy="2702847"/>
          </a:xfrm>
          <a:prstGeom prst="rect">
            <a:avLst/>
          </a:prstGeom>
        </p:spPr>
      </p:pic>
    </p:spTree>
    <p:extLst>
      <p:ext uri="{BB962C8B-B14F-4D97-AF65-F5344CB8AC3E}">
        <p14:creationId xmlns:p14="http://schemas.microsoft.com/office/powerpoint/2010/main" val="3965586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F726D6-94CF-4E2A-9162-1D193182B159}"/>
              </a:ext>
            </a:extLst>
          </p:cNvPr>
          <p:cNvSpPr>
            <a:spLocks noGrp="1"/>
          </p:cNvSpPr>
          <p:nvPr>
            <p:ph type="title"/>
          </p:nvPr>
        </p:nvSpPr>
        <p:spPr>
          <a:xfrm>
            <a:off x="512704" y="298040"/>
            <a:ext cx="8118591" cy="486099"/>
          </a:xfrm>
        </p:spPr>
        <p:txBody>
          <a:bodyPr>
            <a:normAutofit fontScale="90000"/>
          </a:bodyPr>
          <a:lstStyle/>
          <a:p>
            <a:r>
              <a:rPr lang="en-US">
                <a:solidFill>
                  <a:schemeClr val="bg1"/>
                </a:solidFill>
              </a:rPr>
              <a:t>Adding </a:t>
            </a:r>
            <a:br>
              <a:rPr lang="en-US">
                <a:solidFill>
                  <a:schemeClr val="bg1"/>
                </a:solidFill>
              </a:rPr>
            </a:br>
            <a:r>
              <a:rPr lang="en-US">
                <a:solidFill>
                  <a:schemeClr val="bg1"/>
                </a:solidFill>
              </a:rPr>
              <a:t>Accommodations + NTCs</a:t>
            </a:r>
          </a:p>
        </p:txBody>
      </p:sp>
      <p:pic>
        <p:nvPicPr>
          <p:cNvPr id="3" name="Picture 2">
            <a:extLst>
              <a:ext uri="{FF2B5EF4-FFF2-40B4-BE49-F238E27FC236}">
                <a16:creationId xmlns:a16="http://schemas.microsoft.com/office/drawing/2014/main" id="{389D0CDA-AFE7-4CFB-AB44-B8A6A977CEAD}"/>
              </a:ext>
            </a:extLst>
          </p:cNvPr>
          <p:cNvPicPr>
            <a:picLocks noChangeAspect="1"/>
          </p:cNvPicPr>
          <p:nvPr/>
        </p:nvPicPr>
        <p:blipFill>
          <a:blip r:embed="rId3"/>
          <a:stretch>
            <a:fillRect/>
          </a:stretch>
        </p:blipFill>
        <p:spPr>
          <a:xfrm>
            <a:off x="352167" y="1946720"/>
            <a:ext cx="8439665" cy="4104801"/>
          </a:xfrm>
          <a:prstGeom prst="rect">
            <a:avLst/>
          </a:prstGeom>
        </p:spPr>
      </p:pic>
    </p:spTree>
    <p:extLst>
      <p:ext uri="{BB962C8B-B14F-4D97-AF65-F5344CB8AC3E}">
        <p14:creationId xmlns:p14="http://schemas.microsoft.com/office/powerpoint/2010/main" val="3313586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fontScale="90000"/>
          </a:bodyPr>
          <a:lstStyle/>
          <a:p>
            <a:r>
              <a:rPr lang="en-US"/>
              <a:t>NSCAS Assessment Management</a:t>
            </a:r>
            <a:br>
              <a:rPr lang="en-US"/>
            </a:br>
            <a:br>
              <a:rPr lang="en-US"/>
            </a:br>
            <a:r>
              <a:rPr lang="en-US"/>
              <a:t>Preparing for and Monitoring Testing</a:t>
            </a:r>
          </a:p>
        </p:txBody>
      </p:sp>
    </p:spTree>
    <p:custDataLst>
      <p:tags r:id="rId1"/>
    </p:custDataLst>
    <p:extLst>
      <p:ext uri="{BB962C8B-B14F-4D97-AF65-F5344CB8AC3E}">
        <p14:creationId xmlns:p14="http://schemas.microsoft.com/office/powerpoint/2010/main" val="251844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291700"/>
            <a:ext cx="8118591" cy="486099"/>
          </a:xfrm>
        </p:spPr>
        <p:txBody>
          <a:bodyPr>
            <a:noAutofit/>
          </a:bodyPr>
          <a:lstStyle/>
          <a:p>
            <a:r>
              <a:rPr lang="en-US" sz="2800">
                <a:solidFill>
                  <a:schemeClr val="bg1"/>
                </a:solidFill>
                <a:cs typeface="Arial Bold"/>
              </a:rPr>
              <a:t>Testing Time and Scheduling </a:t>
            </a:r>
            <a:r>
              <a:rPr lang="en-US" sz="2800">
                <a:solidFill>
                  <a:schemeClr val="bg1"/>
                </a:solidFill>
                <a:latin typeface="Arial Bold"/>
                <a:cs typeface="Arial Bold"/>
              </a:rPr>
              <a:t>-</a:t>
            </a:r>
            <a:br>
              <a:rPr lang="en-US" sz="2800">
                <a:solidFill>
                  <a:schemeClr val="bg1"/>
                </a:solidFill>
                <a:latin typeface="+mj-ea"/>
                <a:cs typeface="+mj-ea"/>
              </a:rPr>
            </a:br>
            <a:r>
              <a:rPr lang="en-US" sz="2800">
                <a:solidFill>
                  <a:schemeClr val="bg1"/>
                </a:solidFill>
                <a:cs typeface="Arial Bold"/>
              </a:rPr>
              <a:t>Recommendations and Considerations</a:t>
            </a:r>
            <a:endParaRPr lang="en-US" sz="2800">
              <a:solidFill>
                <a:schemeClr val="bg1"/>
              </a:solidFill>
            </a:endParaRPr>
          </a:p>
        </p:txBody>
      </p:sp>
      <p:sp>
        <p:nvSpPr>
          <p:cNvPr id="6" name="Text Placeholder 2">
            <a:extLst>
              <a:ext uri="{FF2B5EF4-FFF2-40B4-BE49-F238E27FC236}">
                <a16:creationId xmlns:a16="http://schemas.microsoft.com/office/drawing/2014/main" id="{EBE1D652-E376-4444-9E2D-67CBA17AE094}"/>
              </a:ext>
            </a:extLst>
          </p:cNvPr>
          <p:cNvSpPr txBox="1">
            <a:spLocks/>
          </p:cNvSpPr>
          <p:nvPr/>
        </p:nvSpPr>
        <p:spPr>
          <a:xfrm>
            <a:off x="489370" y="1912260"/>
            <a:ext cx="8108832" cy="4355083"/>
          </a:xfrm>
          <a:prstGeom prst="rect">
            <a:avLst/>
          </a:prstGeom>
        </p:spPr>
        <p:txBody>
          <a:bodyPr vert="horz" lIns="68580" tIns="34290" rIns="68580" bIns="34290" rtlCol="0" anchor="t">
            <a:noAutofit/>
          </a:bodyPr>
          <a:lstStyle>
            <a:lvl1pPr marL="461963" indent="-461963" algn="l" defTabSz="914400" rtl="0" eaLnBrk="1" latinLnBrk="0" hangingPunct="1">
              <a:lnSpc>
                <a:spcPct val="110000"/>
              </a:lnSpc>
              <a:spcBef>
                <a:spcPts val="1800"/>
              </a:spcBef>
              <a:spcAft>
                <a:spcPts val="600"/>
              </a:spcAft>
              <a:buClr>
                <a:schemeClr val="accent1"/>
              </a:buClr>
              <a:buFont typeface="HiraginoSans-W3" charset="-128"/>
              <a:buChar char="✚"/>
              <a:tabLst/>
              <a:defRPr sz="28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6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600"/>
              </a:spcAft>
              <a:buClr>
                <a:schemeClr val="accent1"/>
              </a:buClr>
              <a:buSzPct val="70000"/>
              <a:buFont typeface="Wingdings" panose="05000000000000000000" pitchFamily="2" charset="2"/>
              <a:buChar char="§"/>
              <a:tabLst/>
              <a:defRPr sz="22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600"/>
              </a:spcAft>
              <a:buClr>
                <a:schemeClr val="accent1"/>
              </a:buClr>
              <a:buSzPct val="80000"/>
              <a:buFont typeface="Courier New" panose="02070309020205020404" pitchFamily="49" charset="0"/>
              <a:buChar char="o"/>
              <a:tabLst/>
              <a:defRPr sz="20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2055813" indent="-342900" algn="l" defTabSz="914400" rtl="0" eaLnBrk="1" latinLnBrk="0" hangingPunct="1">
              <a:lnSpc>
                <a:spcPct val="110000"/>
              </a:lnSpc>
              <a:spcBef>
                <a:spcPts val="0"/>
              </a:spcBef>
              <a:spcAft>
                <a:spcPts val="600"/>
              </a:spcAft>
              <a:buClr>
                <a:schemeClr val="accent1"/>
              </a:buClr>
              <a:buSzPct val="70000"/>
              <a:buFont typeface="Arial" panose="020B0604020202020204" pitchFamily="34" charset="0"/>
              <a:buChar char="•"/>
              <a:tabLst/>
              <a:defRPr sz="18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1645" indent="-461645">
              <a:buFont typeface="Arial" panose="020B0604020202020204" pitchFamily="34" charset="0"/>
              <a:buChar char="•"/>
            </a:pPr>
            <a:r>
              <a:rPr lang="en-US" sz="1800"/>
              <a:t>Estimated test taking time does not include:</a:t>
            </a:r>
            <a:endParaRPr lang="en-US" sz="1800">
              <a:cs typeface="Arial"/>
            </a:endParaRPr>
          </a:p>
          <a:p>
            <a:pPr marL="833755" lvl="1" indent="-285750">
              <a:buFont typeface="Courier New" panose="02070309020205020404" pitchFamily="49" charset="0"/>
              <a:buChar char="o"/>
            </a:pPr>
            <a:r>
              <a:rPr lang="en-US" sz="1800">
                <a:cs typeface="Arial"/>
              </a:rPr>
              <a:t>Test ticket distribution.</a:t>
            </a:r>
          </a:p>
          <a:p>
            <a:pPr marL="833755" lvl="1" indent="-285750">
              <a:buFont typeface="Courier New" panose="02070309020205020404" pitchFamily="49" charset="0"/>
              <a:buChar char="o"/>
            </a:pPr>
            <a:r>
              <a:rPr lang="en-US" sz="1800">
                <a:cs typeface="Arial"/>
              </a:rPr>
              <a:t>Launching the secure browser.</a:t>
            </a:r>
          </a:p>
          <a:p>
            <a:pPr marL="833755" lvl="1" indent="-285750">
              <a:buFont typeface="Courier New" panose="02070309020205020404" pitchFamily="49" charset="0"/>
              <a:buChar char="o"/>
            </a:pPr>
            <a:r>
              <a:rPr lang="en-US" sz="1800">
                <a:cs typeface="Arial"/>
              </a:rPr>
              <a:t>Student log in.</a:t>
            </a:r>
          </a:p>
          <a:p>
            <a:pPr marL="461010" indent="-461010">
              <a:buFont typeface="Arial" panose="020B0604020202020204" pitchFamily="34" charset="0"/>
              <a:buChar char="•"/>
            </a:pPr>
            <a:r>
              <a:rPr lang="en-US" sz="1800"/>
              <a:t>Students</a:t>
            </a:r>
            <a:r>
              <a:rPr lang="en-US" sz="1800">
                <a:cs typeface="Arial"/>
              </a:rPr>
              <a:t>’ tests can be paused by logging out.</a:t>
            </a:r>
          </a:p>
          <a:p>
            <a:pPr marL="461645" indent="-461645">
              <a:buFont typeface="Arial" panose="020B0604020202020204" pitchFamily="34" charset="0"/>
              <a:buChar char="•"/>
            </a:pPr>
            <a:r>
              <a:rPr lang="en-US" sz="1800">
                <a:cs typeface="Arial"/>
              </a:rPr>
              <a:t>Student will be automatically logged out of the test after 15 min of inactivity.</a:t>
            </a:r>
          </a:p>
          <a:p>
            <a:pPr marL="833755" lvl="1" indent="-285750">
              <a:buFont typeface="Arial" panose="020B0604020202020204" pitchFamily="34" charset="0"/>
              <a:buChar char="•"/>
            </a:pPr>
            <a:r>
              <a:rPr lang="en-US" sz="1800" i="1">
                <a:cs typeface="Arial"/>
              </a:rPr>
              <a:t>Note:</a:t>
            </a:r>
            <a:r>
              <a:rPr lang="en-US" sz="1800">
                <a:cs typeface="Arial"/>
              </a:rPr>
              <a:t> No Proctor action required for the student to resume testing, students must log back in using the information on the test ticket.</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4173518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14B-B78E-4421-A549-9CA22F072A7D}"/>
              </a:ext>
            </a:extLst>
          </p:cNvPr>
          <p:cNvSpPr>
            <a:spLocks noGrp="1"/>
          </p:cNvSpPr>
          <p:nvPr>
            <p:ph type="title"/>
          </p:nvPr>
        </p:nvSpPr>
        <p:spPr>
          <a:xfrm>
            <a:off x="800100" y="366279"/>
            <a:ext cx="8118591" cy="486099"/>
          </a:xfrm>
        </p:spPr>
        <p:txBody>
          <a:bodyPr>
            <a:noAutofit/>
          </a:bodyPr>
          <a:lstStyle/>
          <a:p>
            <a:r>
              <a:rPr lang="en-US" sz="3600">
                <a:solidFill>
                  <a:srgbClr val="FFFFFF"/>
                </a:solidFill>
              </a:rPr>
              <a:t>Roles for Testing Students</a:t>
            </a:r>
          </a:p>
        </p:txBody>
      </p:sp>
      <p:pic>
        <p:nvPicPr>
          <p:cNvPr id="6"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graphicFrame>
        <p:nvGraphicFramePr>
          <p:cNvPr id="4" name="Table 3">
            <a:extLst>
              <a:ext uri="{FF2B5EF4-FFF2-40B4-BE49-F238E27FC236}">
                <a16:creationId xmlns:a16="http://schemas.microsoft.com/office/drawing/2014/main" id="{0520C1CD-ED71-49F3-A990-DD7085133C13}"/>
              </a:ext>
            </a:extLst>
          </p:cNvPr>
          <p:cNvGraphicFramePr>
            <a:graphicFrameLocks noGrp="1"/>
          </p:cNvGraphicFramePr>
          <p:nvPr>
            <p:extLst>
              <p:ext uri="{D42A27DB-BD31-4B8C-83A1-F6EECF244321}">
                <p14:modId xmlns:p14="http://schemas.microsoft.com/office/powerpoint/2010/main" val="3230992619"/>
              </p:ext>
            </p:extLst>
          </p:nvPr>
        </p:nvGraphicFramePr>
        <p:xfrm>
          <a:off x="800100" y="1979410"/>
          <a:ext cx="7287275" cy="3444391"/>
        </p:xfrm>
        <a:graphic>
          <a:graphicData uri="http://schemas.openxmlformats.org/drawingml/2006/table">
            <a:tbl>
              <a:tblPr firstRow="1" firstCol="1" bandRow="1">
                <a:tableStyleId>{5C22544A-7EE6-4342-B048-85BDC9FD1C3A}</a:tableStyleId>
              </a:tblPr>
              <a:tblGrid>
                <a:gridCol w="2795358">
                  <a:extLst>
                    <a:ext uri="{9D8B030D-6E8A-4147-A177-3AD203B41FA5}">
                      <a16:colId xmlns:a16="http://schemas.microsoft.com/office/drawing/2014/main" val="3688605199"/>
                    </a:ext>
                  </a:extLst>
                </a:gridCol>
                <a:gridCol w="1411388">
                  <a:extLst>
                    <a:ext uri="{9D8B030D-6E8A-4147-A177-3AD203B41FA5}">
                      <a16:colId xmlns:a16="http://schemas.microsoft.com/office/drawing/2014/main" val="703604059"/>
                    </a:ext>
                  </a:extLst>
                </a:gridCol>
                <a:gridCol w="1490579">
                  <a:extLst>
                    <a:ext uri="{9D8B030D-6E8A-4147-A177-3AD203B41FA5}">
                      <a16:colId xmlns:a16="http://schemas.microsoft.com/office/drawing/2014/main" val="3555144197"/>
                    </a:ext>
                  </a:extLst>
                </a:gridCol>
                <a:gridCol w="1589950">
                  <a:extLst>
                    <a:ext uri="{9D8B030D-6E8A-4147-A177-3AD203B41FA5}">
                      <a16:colId xmlns:a16="http://schemas.microsoft.com/office/drawing/2014/main" val="851160537"/>
                    </a:ext>
                  </a:extLst>
                </a:gridCol>
              </a:tblGrid>
              <a:tr h="729852">
                <a:tc>
                  <a:txBody>
                    <a:bodyPr/>
                    <a:lstStyle/>
                    <a:p>
                      <a:pPr marL="0" marR="0">
                        <a:spcBef>
                          <a:spcPts val="0"/>
                        </a:spcBef>
                        <a:spcAft>
                          <a:spcPts val="0"/>
                        </a:spcAft>
                      </a:pPr>
                      <a:endParaRPr lang="en-US" sz="1200">
                        <a:effectLst/>
                        <a:latin typeface="+mn-lt"/>
                        <a:ea typeface="Calibri" panose="020F0502020204030204" pitchFamily="34" charset="0"/>
                      </a:endParaRPr>
                    </a:p>
                  </a:txBody>
                  <a:tcPr marL="68580" marR="68580" marT="34290" marB="34290"/>
                </a:tc>
                <a:tc>
                  <a:txBody>
                    <a:bodyPr/>
                    <a:lstStyle/>
                    <a:p>
                      <a:pPr algn="ctr"/>
                      <a:r>
                        <a:rPr lang="en-US" sz="1200" b="1" kern="1200">
                          <a:solidFill>
                            <a:schemeClr val="lt1"/>
                          </a:solidFill>
                          <a:effectLst/>
                          <a:latin typeface="+mn-lt"/>
                          <a:ea typeface="+mn-ea"/>
                          <a:cs typeface="+mn-cs"/>
                        </a:rPr>
                        <a:t>District Assessment Coordinator</a:t>
                      </a:r>
                    </a:p>
                  </a:txBody>
                  <a:tcPr marL="68580" marR="68580" marT="34290" marB="34290"/>
                </a:tc>
                <a:tc>
                  <a:txBody>
                    <a:bodyPr/>
                    <a:lstStyle/>
                    <a:p>
                      <a:pPr algn="ctr"/>
                      <a:r>
                        <a:rPr lang="en-US" sz="1200" b="1" kern="1200">
                          <a:solidFill>
                            <a:schemeClr val="lt1"/>
                          </a:solidFill>
                          <a:effectLst/>
                          <a:latin typeface="+mn-lt"/>
                          <a:ea typeface="+mn-ea"/>
                          <a:cs typeface="+mn-cs"/>
                        </a:rPr>
                        <a:t>School Assessment Coordinator</a:t>
                      </a:r>
                    </a:p>
                  </a:txBody>
                  <a:tcPr marL="68580" marR="68580" marT="34290" marB="34290"/>
                </a:tc>
                <a:tc>
                  <a:txBody>
                    <a:bodyPr/>
                    <a:lstStyle/>
                    <a:p>
                      <a:pPr marL="0" marR="0" algn="ctr">
                        <a:spcBef>
                          <a:spcPts val="0"/>
                        </a:spcBef>
                        <a:spcAft>
                          <a:spcPts val="0"/>
                        </a:spcAft>
                      </a:pPr>
                      <a:r>
                        <a:rPr lang="en-US" sz="1200">
                          <a:effectLst/>
                          <a:latin typeface="+mn-lt"/>
                        </a:rPr>
                        <a:t>Proctor</a:t>
                      </a:r>
                      <a:endParaRPr lang="en-US" sz="1200">
                        <a:effectLst/>
                        <a:latin typeface="+mn-lt"/>
                        <a:ea typeface="Calibri" panose="020F0502020204030204" pitchFamily="34" charset="0"/>
                      </a:endParaRPr>
                    </a:p>
                  </a:txBody>
                  <a:tcPr marL="68580" marR="68580" marT="34290" marB="34290"/>
                </a:tc>
                <a:extLst>
                  <a:ext uri="{0D108BD9-81ED-4DB2-BD59-A6C34878D82A}">
                    <a16:rowId xmlns:a16="http://schemas.microsoft.com/office/drawing/2014/main" val="4050634202"/>
                  </a:ext>
                </a:extLst>
              </a:tr>
              <a:tr h="4245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Arial"/>
                        </a:rPr>
                        <a:t>Assign Accommodations</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endParaRPr lang="en-US" sz="1200">
                        <a:effectLst/>
                        <a:latin typeface="+mn-lt"/>
                        <a:ea typeface="Calibri" panose="020F0502020204030204" pitchFamily="34" charset="0"/>
                      </a:endParaRPr>
                    </a:p>
                  </a:txBody>
                  <a:tcPr marL="68580" marR="68580" marT="34290" marB="34290" anchor="ctr"/>
                </a:tc>
                <a:extLst>
                  <a:ext uri="{0D108BD9-81ED-4DB2-BD59-A6C34878D82A}">
                    <a16:rowId xmlns:a16="http://schemas.microsoft.com/office/drawing/2014/main" val="2801836452"/>
                  </a:ext>
                </a:extLst>
              </a:tr>
              <a:tr h="4136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Arial"/>
                        </a:rPr>
                        <a:t>Assign Not-Tested Codes</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endParaRPr lang="en-US" sz="1200">
                        <a:effectLst/>
                        <a:latin typeface="+mn-lt"/>
                        <a:ea typeface="Calibri" panose="020F0502020204030204" pitchFamily="34" charset="0"/>
                      </a:endParaRPr>
                    </a:p>
                  </a:txBody>
                  <a:tcPr marL="68580" marR="68580" marT="34290" marB="34290" anchor="ctr"/>
                </a:tc>
                <a:extLst>
                  <a:ext uri="{0D108BD9-81ED-4DB2-BD59-A6C34878D82A}">
                    <a16:rowId xmlns:a16="http://schemas.microsoft.com/office/drawing/2014/main" val="2116264325"/>
                  </a:ext>
                </a:extLst>
              </a:tr>
              <a:tr h="572345">
                <a:tc>
                  <a:txBody>
                    <a:bodyPr/>
                    <a:lstStyle/>
                    <a:p>
                      <a:pPr marL="0" indent="0"/>
                      <a:r>
                        <a:rPr lang="en-US" sz="1200">
                          <a:cs typeface="Arial"/>
                        </a:rPr>
                        <a:t>Create Optional Student Groups </a:t>
                      </a:r>
                    </a:p>
                    <a:p>
                      <a:pPr marL="0" indent="0"/>
                      <a:r>
                        <a:rPr lang="en-US" sz="1200">
                          <a:cs typeface="Arial"/>
                        </a:rPr>
                        <a:t>(In MAP Growth as Classes)</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646"/>
                          </a:solidFill>
                          <a:effectLst/>
                          <a:uLnTx/>
                          <a:uFillTx/>
                          <a:latin typeface="Century Gothic"/>
                          <a:ea typeface="Calibri" panose="020F0502020204030204" pitchFamily="34" charset="0"/>
                          <a:cs typeface="+mn-cs"/>
                        </a:rPr>
                        <a:t>X</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F1646"/>
                          </a:solidFill>
                          <a:effectLst/>
                          <a:uLnTx/>
                          <a:uFillTx/>
                          <a:latin typeface="Century Gothic"/>
                          <a:ea typeface="Calibri" panose="020F0502020204030204" pitchFamily="34" charset="0"/>
                          <a:cs typeface="+mn-cs"/>
                        </a:rPr>
                        <a:t>X</a:t>
                      </a:r>
                    </a:p>
                  </a:txBody>
                  <a:tcPr marL="68580" marR="68580" marT="34290" marB="3429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F1646"/>
                        </a:solidFill>
                        <a:effectLst/>
                        <a:uLnTx/>
                        <a:uFillTx/>
                        <a:latin typeface="+mn-lt"/>
                        <a:ea typeface="Calibri" panose="020F0502020204030204" pitchFamily="34" charset="0"/>
                        <a:cs typeface="+mn-cs"/>
                      </a:endParaRPr>
                    </a:p>
                  </a:txBody>
                  <a:tcPr marL="68580" marR="68580" marT="34290" marB="34290" anchor="ctr"/>
                </a:tc>
                <a:extLst>
                  <a:ext uri="{0D108BD9-81ED-4DB2-BD59-A6C34878D82A}">
                    <a16:rowId xmlns:a16="http://schemas.microsoft.com/office/drawing/2014/main" val="3825045728"/>
                  </a:ext>
                </a:extLst>
              </a:tr>
              <a:tr h="394709">
                <a:tc>
                  <a:txBody>
                    <a:bodyPr/>
                    <a:lstStyle/>
                    <a:p>
                      <a:pPr marL="0" indent="0" algn="l" defTabSz="457200" rtl="0" eaLnBrk="1" latinLnBrk="0" hangingPunct="1"/>
                      <a:r>
                        <a:rPr lang="en-US" sz="1200" b="1" kern="1200">
                          <a:solidFill>
                            <a:schemeClr val="lt1"/>
                          </a:solidFill>
                          <a:latin typeface="+mn-lt"/>
                          <a:ea typeface="+mn-ea"/>
                          <a:cs typeface="Arial"/>
                        </a:rPr>
                        <a:t>View Manage Online Testing Dashboard</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extLst>
                  <a:ext uri="{0D108BD9-81ED-4DB2-BD59-A6C34878D82A}">
                    <a16:rowId xmlns:a16="http://schemas.microsoft.com/office/drawing/2014/main" val="2406089392"/>
                  </a:ext>
                </a:extLst>
              </a:tr>
              <a:tr h="394709">
                <a:tc>
                  <a:txBody>
                    <a:bodyPr/>
                    <a:lstStyle/>
                    <a:p>
                      <a:pPr marL="345440" indent="-345440"/>
                      <a:r>
                        <a:rPr lang="en-US" sz="1200"/>
                        <a:t>Print Test Tickets</a:t>
                      </a:r>
                      <a:endParaRPr lang="en-US" sz="1200">
                        <a:cs typeface="Arial"/>
                      </a:endParaRP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tc>
                  <a:txBody>
                    <a:bodyPr/>
                    <a:lstStyle/>
                    <a:p>
                      <a:pPr marL="0" marR="0" algn="ctr">
                        <a:spcBef>
                          <a:spcPts val="0"/>
                        </a:spcBef>
                        <a:spcAft>
                          <a:spcPts val="0"/>
                        </a:spcAft>
                      </a:pPr>
                      <a:r>
                        <a:rPr lang="en-US" sz="1200">
                          <a:effectLst/>
                          <a:latin typeface="+mn-lt"/>
                          <a:ea typeface="Calibri" panose="020F0502020204030204" pitchFamily="34" charset="0"/>
                        </a:rPr>
                        <a:t>X</a:t>
                      </a:r>
                    </a:p>
                  </a:txBody>
                  <a:tcPr marL="68580" marR="68580" marT="34290" marB="34290" anchor="ctr"/>
                </a:tc>
                <a:extLst>
                  <a:ext uri="{0D108BD9-81ED-4DB2-BD59-A6C34878D82A}">
                    <a16:rowId xmlns:a16="http://schemas.microsoft.com/office/drawing/2014/main" val="586905855"/>
                  </a:ext>
                </a:extLst>
              </a:tr>
              <a:tr h="474945">
                <a:tc>
                  <a:txBody>
                    <a:bodyPr/>
                    <a:lstStyle/>
                    <a:p>
                      <a:pPr marL="0" marR="0" lvl="0" indent="0" algn="l" rtl="0" eaLnBrk="1" fontAlgn="auto" latinLnBrk="0" hangingPunct="1">
                        <a:lnSpc>
                          <a:spcPct val="100000"/>
                        </a:lnSpc>
                        <a:spcBef>
                          <a:spcPts val="0"/>
                        </a:spcBef>
                        <a:spcAft>
                          <a:spcPts val="0"/>
                        </a:spcAft>
                        <a:buClrTx/>
                        <a:buSzTx/>
                        <a:buFontTx/>
                        <a:buNone/>
                      </a:pPr>
                      <a:r>
                        <a:rPr lang="en-US" sz="1200"/>
                        <a:t>Proctor Registered Tests</a:t>
                      </a:r>
                      <a:endParaRPr lang="en-US" sz="1200">
                        <a:cs typeface="Arial"/>
                      </a:endParaRPr>
                    </a:p>
                  </a:txBody>
                  <a:tcPr marL="68580" marR="68580" marT="34290" marB="34290" anchor="ctr"/>
                </a:tc>
                <a:tc>
                  <a:txBody>
                    <a:bodyPr/>
                    <a:lstStyle/>
                    <a:p>
                      <a:pPr marL="0" marR="0" algn="ctr">
                        <a:spcBef>
                          <a:spcPts val="0"/>
                        </a:spcBef>
                        <a:spcAft>
                          <a:spcPts val="0"/>
                        </a:spcAft>
                      </a:pPr>
                      <a:endParaRPr lang="en-US" sz="1200">
                        <a:effectLst/>
                        <a:latin typeface="+mn-lt"/>
                        <a:ea typeface="Calibri" panose="020F0502020204030204" pitchFamily="34" charset="0"/>
                      </a:endParaRPr>
                    </a:p>
                  </a:txBody>
                  <a:tcPr marL="68580" marR="68580" marT="34290" marB="34290" anchor="ctr"/>
                </a:tc>
                <a:tc>
                  <a:txBody>
                    <a:bodyPr/>
                    <a:lstStyle/>
                    <a:p>
                      <a:pPr marL="0" marR="0" algn="ctr">
                        <a:spcBef>
                          <a:spcPts val="0"/>
                        </a:spcBef>
                        <a:spcAft>
                          <a:spcPts val="0"/>
                        </a:spcAft>
                      </a:pPr>
                      <a:endParaRPr lang="en-US" sz="1200">
                        <a:effectLst/>
                        <a:latin typeface="+mn-lt"/>
                        <a:ea typeface="Calibri" panose="020F0502020204030204" pitchFamily="34" charset="0"/>
                      </a:endParaRPr>
                    </a:p>
                  </a:txBody>
                  <a:tcPr marL="68580" marR="68580" marT="34290" marB="34290" anchor="ctr"/>
                </a:tc>
                <a:tc>
                  <a:txBody>
                    <a:bodyPr/>
                    <a:lstStyle/>
                    <a:p>
                      <a:pPr marL="0" marR="0" algn="ctr">
                        <a:spcBef>
                          <a:spcPts val="0"/>
                        </a:spcBef>
                        <a:spcAft>
                          <a:spcPts val="0"/>
                        </a:spcAft>
                      </a:pPr>
                      <a:r>
                        <a:rPr lang="en-US" sz="1200" dirty="0">
                          <a:effectLst/>
                          <a:latin typeface="+mn-lt"/>
                          <a:ea typeface="Calibri" panose="020F0502020204030204" pitchFamily="34" charset="0"/>
                        </a:rPr>
                        <a:t>X</a:t>
                      </a:r>
                    </a:p>
                  </a:txBody>
                  <a:tcPr marL="68580" marR="68580" marT="34290" marB="34290" anchor="ctr"/>
                </a:tc>
                <a:extLst>
                  <a:ext uri="{0D108BD9-81ED-4DB2-BD59-A6C34878D82A}">
                    <a16:rowId xmlns:a16="http://schemas.microsoft.com/office/drawing/2014/main" val="4049795963"/>
                  </a:ext>
                </a:extLst>
              </a:tr>
            </a:tbl>
          </a:graphicData>
        </a:graphic>
      </p:graphicFrame>
    </p:spTree>
    <p:custDataLst>
      <p:tags r:id="rId1"/>
    </p:custDataLst>
    <p:extLst>
      <p:ext uri="{BB962C8B-B14F-4D97-AF65-F5344CB8AC3E}">
        <p14:creationId xmlns:p14="http://schemas.microsoft.com/office/powerpoint/2010/main" val="37859556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4890" y="280549"/>
            <a:ext cx="8118591" cy="486099"/>
          </a:xfrm>
        </p:spPr>
        <p:txBody>
          <a:bodyPr>
            <a:normAutofit fontScale="90000"/>
          </a:bodyPr>
          <a:lstStyle/>
          <a:p>
            <a:r>
              <a:rPr lang="en-US">
                <a:solidFill>
                  <a:schemeClr val="bg1"/>
                </a:solidFill>
              </a:rPr>
              <a:t>Print Student Test Tickets</a:t>
            </a:r>
          </a:p>
        </p:txBody>
      </p:sp>
      <p:sp>
        <p:nvSpPr>
          <p:cNvPr id="6" name="Text Placeholder 5"/>
          <p:cNvSpPr>
            <a:spLocks noGrp="1"/>
          </p:cNvSpPr>
          <p:nvPr>
            <p:ph type="body" sz="quarter" idx="24"/>
          </p:nvPr>
        </p:nvSpPr>
        <p:spPr/>
        <p:txBody>
          <a:bodyPr vert="horz" lIns="68580" tIns="34290" rIns="68580" bIns="34290" rtlCol="0" anchor="t">
            <a:normAutofit fontScale="92500" lnSpcReduction="20000"/>
          </a:bodyPr>
          <a:lstStyle/>
          <a:p>
            <a:r>
              <a:rPr lang="en-US" dirty="0">
                <a:cs typeface="Arial"/>
              </a:rPr>
              <a:t>Available in two formats starting 8/7:</a:t>
            </a:r>
          </a:p>
          <a:p>
            <a:pPr lvl="1"/>
            <a:r>
              <a:rPr lang="en-US" sz="2100" dirty="0">
                <a:cs typeface="Arial"/>
              </a:rPr>
              <a:t>PDF Format (one to four per page)</a:t>
            </a:r>
          </a:p>
          <a:p>
            <a:pPr lvl="1"/>
            <a:r>
              <a:rPr lang="en-US" sz="2100" dirty="0">
                <a:cs typeface="Arial"/>
              </a:rPr>
              <a:t>CSV Export (For bulk printing)</a:t>
            </a:r>
          </a:p>
          <a:p>
            <a:r>
              <a:rPr lang="en-US" dirty="0">
                <a:cs typeface="Arial"/>
              </a:rPr>
              <a:t>In two ways:</a:t>
            </a:r>
          </a:p>
          <a:p>
            <a:pPr lvl="1"/>
            <a:r>
              <a:rPr lang="en-US" sz="2100" dirty="0">
                <a:cs typeface="Arial"/>
              </a:rPr>
              <a:t>Manage Online Testing page</a:t>
            </a:r>
          </a:p>
          <a:p>
            <a:pPr lvl="1"/>
            <a:r>
              <a:rPr lang="en-US" sz="2100" dirty="0">
                <a:cs typeface="Arial"/>
              </a:rPr>
              <a:t>Individual Student Profile, Test Registrations tab</a:t>
            </a:r>
          </a:p>
          <a:p>
            <a:r>
              <a:rPr lang="en-US" dirty="0">
                <a:cs typeface="Arial"/>
              </a:rPr>
              <a:t>Proctors can print on demand.</a:t>
            </a:r>
          </a:p>
          <a:p>
            <a:r>
              <a:rPr lang="en-US" dirty="0">
                <a:cs typeface="Arial"/>
              </a:rPr>
              <a:t>There is a roster in a pdf that shows the list of tickets that have been printed.</a:t>
            </a:r>
          </a:p>
          <a:p>
            <a:r>
              <a:rPr lang="en-US" dirty="0">
                <a:cs typeface="Arial"/>
              </a:rPr>
              <a:t>Students don't have to be in test groups to access a test ticket.</a:t>
            </a:r>
          </a:p>
          <a:p>
            <a:r>
              <a:rPr lang="en-US" dirty="0">
                <a:cs typeface="Arial"/>
              </a:rPr>
              <a:t>If the student has their ticket, they can log in and test!</a:t>
            </a:r>
          </a:p>
          <a:p>
            <a:pPr marL="0" indent="0">
              <a:buNone/>
            </a:pPr>
            <a:endParaRPr lang="en-US" sz="1700" dirty="0">
              <a:cs typeface="Arial"/>
            </a:endParaRPr>
          </a:p>
          <a:p>
            <a:pPr lvl="1" indent="-257810"/>
            <a:endParaRPr lang="en-US" sz="2400" dirty="0">
              <a:cs typeface="Arial"/>
            </a:endParaRPr>
          </a:p>
          <a:p>
            <a:pPr lvl="1"/>
            <a:endParaRPr lang="en-US" sz="2400" dirty="0">
              <a:cs typeface="Aria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362507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4890" y="280549"/>
            <a:ext cx="8118591" cy="486099"/>
          </a:xfrm>
        </p:spPr>
        <p:txBody>
          <a:bodyPr>
            <a:normAutofit fontScale="90000"/>
          </a:bodyPr>
          <a:lstStyle/>
          <a:p>
            <a:r>
              <a:rPr lang="en-US">
                <a:solidFill>
                  <a:schemeClr val="bg1"/>
                </a:solidFill>
              </a:rPr>
              <a:t>Student Test Tickets</a:t>
            </a: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10" name="Rectangle 9">
            <a:extLst>
              <a:ext uri="{FF2B5EF4-FFF2-40B4-BE49-F238E27FC236}">
                <a16:creationId xmlns:a16="http://schemas.microsoft.com/office/drawing/2014/main" id="{6C66C0E6-9870-3344-A633-09173E352857}"/>
              </a:ext>
            </a:extLst>
          </p:cNvPr>
          <p:cNvSpPr/>
          <p:nvPr/>
        </p:nvSpPr>
        <p:spPr>
          <a:xfrm>
            <a:off x="383461" y="1398771"/>
            <a:ext cx="8329024" cy="5856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9DB035FA-596F-4C2B-B58D-6B2E8569C192}"/>
              </a:ext>
            </a:extLst>
          </p:cNvPr>
          <p:cNvSpPr>
            <a:spLocks noGrp="1"/>
          </p:cNvSpPr>
          <p:nvPr>
            <p:ph type="body" sz="quarter" idx="24"/>
          </p:nvPr>
        </p:nvSpPr>
        <p:spPr>
          <a:xfrm>
            <a:off x="337873" y="1522909"/>
            <a:ext cx="8421545" cy="2370487"/>
          </a:xfrm>
        </p:spPr>
        <p:txBody>
          <a:bodyPr vert="horz" lIns="68580" tIns="34290" rIns="68580" bIns="34290" rtlCol="0" anchor="t">
            <a:normAutofit/>
          </a:bodyPr>
          <a:lstStyle/>
          <a:p>
            <a:r>
              <a:rPr lang="en-US" sz="1700">
                <a:cs typeface="Arial"/>
              </a:rPr>
              <a:t>Multiple student tickets can be printed at once or printed individually.</a:t>
            </a:r>
            <a:endParaRPr lang="en-US"/>
          </a:p>
          <a:p>
            <a:r>
              <a:rPr lang="en-US" sz="1700">
                <a:cs typeface="Arial"/>
              </a:rPr>
              <a:t>Test tickets print 1 or 4 to a page.</a:t>
            </a:r>
          </a:p>
          <a:p>
            <a:pPr lvl="1"/>
            <a:r>
              <a:rPr lang="en-US" sz="1600">
                <a:cs typeface="Arial"/>
              </a:rPr>
              <a:t>Four Tickets Per Page can be selected in the system.</a:t>
            </a:r>
            <a:endParaRPr lang="en-US" sz="1800">
              <a:cs typeface="Arial"/>
            </a:endParaRPr>
          </a:p>
          <a:p>
            <a:pPr lvl="1" indent="-257810"/>
            <a:endParaRPr lang="en-US" sz="2400">
              <a:cs typeface="Arial"/>
            </a:endParaRPr>
          </a:p>
          <a:p>
            <a:pPr lvl="1"/>
            <a:endParaRPr lang="en-US" sz="2400">
              <a:cs typeface="Arial"/>
            </a:endParaRPr>
          </a:p>
        </p:txBody>
      </p:sp>
      <p:pic>
        <p:nvPicPr>
          <p:cNvPr id="8" name="Picture 7">
            <a:extLst>
              <a:ext uri="{FF2B5EF4-FFF2-40B4-BE49-F238E27FC236}">
                <a16:creationId xmlns:a16="http://schemas.microsoft.com/office/drawing/2014/main" id="{A15D9643-1EEF-4B1E-BC31-CFF5B9B6F514}"/>
              </a:ext>
            </a:extLst>
          </p:cNvPr>
          <p:cNvPicPr>
            <a:picLocks noChangeAspect="1"/>
          </p:cNvPicPr>
          <p:nvPr/>
        </p:nvPicPr>
        <p:blipFill>
          <a:blip r:embed="rId5"/>
          <a:stretch>
            <a:fillRect/>
          </a:stretch>
        </p:blipFill>
        <p:spPr>
          <a:xfrm>
            <a:off x="333657" y="2880781"/>
            <a:ext cx="4998372" cy="2951748"/>
          </a:xfrm>
          <a:prstGeom prst="rect">
            <a:avLst/>
          </a:prstGeom>
        </p:spPr>
      </p:pic>
      <p:sp>
        <p:nvSpPr>
          <p:cNvPr id="7" name="Rectangle 6">
            <a:extLst>
              <a:ext uri="{FF2B5EF4-FFF2-40B4-BE49-F238E27FC236}">
                <a16:creationId xmlns:a16="http://schemas.microsoft.com/office/drawing/2014/main" id="{B2B2E2C9-7AD6-CD6A-64D0-C4A134F39823}"/>
              </a:ext>
            </a:extLst>
          </p:cNvPr>
          <p:cNvSpPr/>
          <p:nvPr/>
        </p:nvSpPr>
        <p:spPr>
          <a:xfrm>
            <a:off x="425425" y="2954146"/>
            <a:ext cx="1170362" cy="97618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2" descr="Graphical user interface, application&#10;&#10;Description automatically generated">
            <a:extLst>
              <a:ext uri="{FF2B5EF4-FFF2-40B4-BE49-F238E27FC236}">
                <a16:creationId xmlns:a16="http://schemas.microsoft.com/office/drawing/2014/main" id="{72E209E8-5B6F-FD7D-0BC7-CC035FE5D9D2}"/>
              </a:ext>
            </a:extLst>
          </p:cNvPr>
          <p:cNvPicPr>
            <a:picLocks noChangeAspect="1"/>
          </p:cNvPicPr>
          <p:nvPr/>
        </p:nvPicPr>
        <p:blipFill>
          <a:blip r:embed="rId6"/>
          <a:stretch>
            <a:fillRect/>
          </a:stretch>
        </p:blipFill>
        <p:spPr>
          <a:xfrm>
            <a:off x="3738801" y="4480639"/>
            <a:ext cx="5029200" cy="2283370"/>
          </a:xfrm>
          <a:prstGeom prst="rect">
            <a:avLst/>
          </a:prstGeom>
          <a:ln>
            <a:solidFill>
              <a:srgbClr val="000000"/>
            </a:solidFill>
          </a:ln>
        </p:spPr>
      </p:pic>
    </p:spTree>
    <p:custDataLst>
      <p:tags r:id="rId1"/>
    </p:custDataLst>
    <p:extLst>
      <p:ext uri="{BB962C8B-B14F-4D97-AF65-F5344CB8AC3E}">
        <p14:creationId xmlns:p14="http://schemas.microsoft.com/office/powerpoint/2010/main" val="6177328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rPr>
              <a:t>Resetting Tests</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23796" y="1747836"/>
            <a:ext cx="841867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Tests can be reset in certain circumstances by contacting the NWEA Help Desk. </a:t>
            </a:r>
          </a:p>
          <a:p>
            <a:pPr marL="285750" indent="-285750">
              <a:buFont typeface="Arial"/>
              <a:buChar char="•"/>
            </a:pPr>
            <a:r>
              <a:rPr lang="en-US" dirty="0"/>
              <a:t>Below are some of the situations in which a student’s test may be reset or moved to another profile.</a:t>
            </a:r>
          </a:p>
          <a:p>
            <a:pPr marL="742950" lvl="1" indent="-285750">
              <a:buFont typeface="Arial"/>
              <a:buChar char="•"/>
            </a:pPr>
            <a:r>
              <a:rPr lang="en-US" dirty="0"/>
              <a:t>Student signed in under a different student's name.</a:t>
            </a:r>
          </a:p>
          <a:p>
            <a:pPr marL="742950" lvl="1" indent="-285750">
              <a:buFont typeface="Arial"/>
              <a:buChar char="•"/>
            </a:pPr>
            <a:r>
              <a:rPr lang="en-US" dirty="0"/>
              <a:t>Student began test in wrong language / wrong accommodations</a:t>
            </a:r>
          </a:p>
          <a:p>
            <a:pPr marL="742950" lvl="1" indent="-285750">
              <a:buFont typeface="Arial"/>
              <a:buChar char="•"/>
            </a:pPr>
            <a:r>
              <a:rPr lang="en-US" dirty="0"/>
              <a:t>Emergency evacuation.</a:t>
            </a:r>
          </a:p>
          <a:p>
            <a:pPr marL="742950" lvl="1" indent="-285750">
              <a:buFont typeface="Arial"/>
              <a:buChar char="•"/>
            </a:pPr>
            <a:r>
              <a:rPr lang="en-US" dirty="0"/>
              <a:t>Please refer to guidance from NDE for other scenarios where a reset is applicable.</a:t>
            </a:r>
          </a:p>
          <a:p>
            <a:pPr lvl="1"/>
            <a:endParaRPr lang="en-US" dirty="0"/>
          </a:p>
          <a:p>
            <a:pPr lvl="1"/>
            <a:r>
              <a:rPr lang="en-US" dirty="0"/>
              <a:t>Note: Retest requests must come from the DAC to NWEA’s Help Desk.  NWEA’s Help Desk will automatically grant the retest request and log the request. NDE will regularly review the retest logs and look for instances of overuse and/or abuse by districts.</a:t>
            </a:r>
          </a:p>
          <a:p>
            <a:pPr marL="742950" lvl="1" indent="-285750">
              <a:buFont typeface="Arial"/>
              <a:buChar char="•"/>
            </a:pPr>
            <a:endParaRPr lang="en-US" dirty="0"/>
          </a:p>
          <a:p>
            <a:pPr marL="742950" lvl="1" indent="-285750">
              <a:buFont typeface="Arial"/>
              <a:buChar char="•"/>
            </a:pPr>
            <a:endParaRPr lang="en-US" dirty="0"/>
          </a:p>
        </p:txBody>
      </p:sp>
    </p:spTree>
    <p:custDataLst>
      <p:tags r:id="rId1"/>
    </p:custDataLst>
    <p:extLst>
      <p:ext uri="{BB962C8B-B14F-4D97-AF65-F5344CB8AC3E}">
        <p14:creationId xmlns:p14="http://schemas.microsoft.com/office/powerpoint/2010/main" val="4014561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8229600" cy="1143000"/>
          </a:xfrm>
          <a:prstGeom prst="rect">
            <a:avLst/>
          </a:prstGeom>
        </p:spPr>
        <p:txBody>
          <a:bodyPr anchor="ctr">
            <a:normAutofit/>
          </a:bodyPr>
          <a:lstStyle/>
          <a:p>
            <a:r>
              <a:rPr lang="en-US">
                <a:solidFill>
                  <a:schemeClr val="bg1"/>
                </a:solidFill>
              </a:rPr>
              <a:t>Operational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1"/>
          </p:nvPr>
        </p:nvSpPr>
        <p:spPr>
          <a:xfrm>
            <a:off x="223737" y="1493196"/>
            <a:ext cx="8573891" cy="4821543"/>
          </a:xfrm>
          <a:prstGeom prst="rect">
            <a:avLst/>
          </a:prstGeom>
        </p:spPr>
        <p:txBody>
          <a:bodyPr vert="horz" lIns="91440" tIns="45720" rIns="91440" bIns="45720" rtlCol="0" anchor="t">
            <a:normAutofit/>
          </a:bodyPr>
          <a:lstStyle/>
          <a:p>
            <a:r>
              <a:rPr lang="en-US" sz="2000" dirty="0"/>
              <a:t>Operational Reports: </a:t>
            </a:r>
            <a:r>
              <a:rPr lang="en-US" sz="2000" dirty="0">
                <a:ea typeface="+mn-lt"/>
                <a:cs typeface="+mn-lt"/>
              </a:rPr>
              <a:t>These reports are designed to help DAC and SAC monitor testing status and the status of materials. </a:t>
            </a:r>
          </a:p>
          <a:p>
            <a:endParaRPr lang="en-US" sz="2000" dirty="0"/>
          </a:p>
          <a:p>
            <a:r>
              <a:rPr lang="en-US" sz="2000" dirty="0">
                <a:ea typeface="+mn-lt"/>
                <a:cs typeface="+mn-lt"/>
              </a:rPr>
              <a:t>To access operational reports:</a:t>
            </a:r>
            <a:endParaRPr lang="en-US" dirty="0"/>
          </a:p>
          <a:p>
            <a:pPr marL="800100" lvl="1" indent="-342900">
              <a:buFont typeface="+mj-lt"/>
              <a:buAutoNum type="arabicPeriod"/>
            </a:pPr>
            <a:r>
              <a:rPr lang="en-US" sz="1600" dirty="0">
                <a:ea typeface="+mn-lt"/>
                <a:cs typeface="+mn-lt"/>
              </a:rPr>
              <a:t>In the main menu, select </a:t>
            </a:r>
            <a:r>
              <a:rPr lang="en-US" sz="1600" b="1" dirty="0">
                <a:ea typeface="+mn-lt"/>
                <a:cs typeface="+mn-lt"/>
              </a:rPr>
              <a:t>Reports &gt; Operational</a:t>
            </a:r>
            <a:r>
              <a:rPr lang="en-US" sz="1600" dirty="0">
                <a:ea typeface="+mn-lt"/>
                <a:cs typeface="+mn-lt"/>
              </a:rPr>
              <a:t>.</a:t>
            </a:r>
            <a:endParaRPr lang="en-US" sz="1600" dirty="0"/>
          </a:p>
          <a:p>
            <a:pPr marL="800100" lvl="1" indent="-342900">
              <a:buFont typeface="+mj-lt"/>
              <a:buAutoNum type="arabicPeriod"/>
            </a:pPr>
            <a:r>
              <a:rPr lang="en-US" sz="1600" dirty="0">
                <a:ea typeface="+mn-lt"/>
                <a:cs typeface="+mn-lt"/>
              </a:rPr>
              <a:t>Select the </a:t>
            </a:r>
            <a:r>
              <a:rPr lang="en-US" sz="1600" b="1" dirty="0">
                <a:ea typeface="+mn-lt"/>
                <a:cs typeface="+mn-lt"/>
              </a:rPr>
              <a:t>Organization</a:t>
            </a:r>
            <a:r>
              <a:rPr lang="en-US" sz="1600" dirty="0">
                <a:ea typeface="+mn-lt"/>
                <a:cs typeface="+mn-lt"/>
              </a:rPr>
              <a:t> and </a:t>
            </a:r>
            <a:r>
              <a:rPr lang="en-US" sz="1600" b="1" dirty="0">
                <a:ea typeface="+mn-lt"/>
                <a:cs typeface="+mn-lt"/>
              </a:rPr>
              <a:t>Report Type </a:t>
            </a:r>
            <a:r>
              <a:rPr lang="en-US" sz="1600" dirty="0">
                <a:ea typeface="+mn-lt"/>
                <a:cs typeface="+mn-lt"/>
              </a:rPr>
              <a:t>from the drop-down lists.</a:t>
            </a:r>
            <a:endParaRPr lang="en-US" sz="1600" dirty="0"/>
          </a:p>
          <a:p>
            <a:pPr marL="800100" lvl="1" indent="-342900">
              <a:buFont typeface="+mj-lt"/>
              <a:buAutoNum type="arabicPeriod"/>
            </a:pPr>
            <a:r>
              <a:rPr lang="en-US" sz="1600" dirty="0">
                <a:ea typeface="+mn-lt"/>
                <a:cs typeface="+mn-lt"/>
              </a:rPr>
              <a:t>Select Find.</a:t>
            </a:r>
            <a:endParaRPr lang="en-US" sz="1600" dirty="0"/>
          </a:p>
          <a:p>
            <a:pPr marL="800100" lvl="1" indent="-342900">
              <a:buFont typeface="+mj-lt"/>
              <a:buAutoNum type="arabicPeriod"/>
            </a:pPr>
            <a:r>
              <a:rPr lang="en-US" sz="1600" dirty="0">
                <a:ea typeface="+mn-lt"/>
                <a:cs typeface="+mn-lt"/>
              </a:rPr>
              <a:t>Information about the report appears below. Select the </a:t>
            </a:r>
            <a:r>
              <a:rPr lang="en-US" sz="1600" b="1" dirty="0">
                <a:ea typeface="+mn-lt"/>
                <a:cs typeface="+mn-lt"/>
              </a:rPr>
              <a:t>icon</a:t>
            </a:r>
            <a:r>
              <a:rPr lang="en-US" sz="1600" dirty="0">
                <a:ea typeface="+mn-lt"/>
                <a:cs typeface="+mn-lt"/>
              </a:rPr>
              <a:t> in the Download column to download the report.</a:t>
            </a:r>
            <a:endParaRPr lang="en-US" sz="1600" dirty="0"/>
          </a:p>
          <a:p>
            <a:pPr marL="457200" lvl="1" indent="0">
              <a:buNone/>
            </a:pPr>
            <a:endParaRPr lang="en-US" sz="1600" dirty="0"/>
          </a:p>
          <a:p>
            <a:pPr>
              <a:lnSpc>
                <a:spcPct val="90000"/>
              </a:lnSpc>
            </a:pPr>
            <a:r>
              <a:rPr lang="en-US" sz="2000" dirty="0"/>
              <a:t>Data file layout for each report is in the Help section to reference format.</a:t>
            </a:r>
          </a:p>
          <a:p>
            <a:pPr>
              <a:lnSpc>
                <a:spcPct val="90000"/>
              </a:lnSpc>
            </a:pPr>
            <a:endParaRPr lang="en-US" sz="2000" dirty="0"/>
          </a:p>
          <a:p>
            <a:pPr marL="0" indent="0">
              <a:lnSpc>
                <a:spcPct val="90000"/>
              </a:lnSpc>
              <a:buNone/>
            </a:pPr>
            <a:endParaRPr lang="en-US" sz="2000" b="1" dirty="0"/>
          </a:p>
          <a:p>
            <a:pPr marL="0" indent="0">
              <a:lnSpc>
                <a:spcPct val="90000"/>
              </a:lnSpc>
              <a:buNone/>
            </a:pPr>
            <a:endParaRPr lang="en-US" sz="2000" dirty="0"/>
          </a:p>
          <a:p>
            <a:pPr lvl="1">
              <a:lnSpc>
                <a:spcPct val="90000"/>
              </a:lnSpc>
            </a:pPr>
            <a:endParaRPr lang="en-US" sz="1600" dirty="0"/>
          </a:p>
          <a:p>
            <a:pPr marL="0" indent="0">
              <a:lnSpc>
                <a:spcPct val="90000"/>
              </a:lnSpc>
              <a:buNone/>
            </a:pPr>
            <a:endParaRPr lang="en-US" sz="2000" dirty="0"/>
          </a:p>
          <a:p>
            <a:pPr marL="0" indent="0">
              <a:lnSpc>
                <a:spcPct val="90000"/>
              </a:lnSpc>
              <a:buNone/>
            </a:pPr>
            <a:endParaRPr lang="en-US" i="1" dirty="0"/>
          </a:p>
          <a:p>
            <a:pPr>
              <a:lnSpc>
                <a:spcPct val="90000"/>
              </a:lnSpc>
            </a:pPr>
            <a:endParaRPr lang="en-US" sz="2000" dirty="0"/>
          </a:p>
          <a:p>
            <a:pPr lvl="1">
              <a:lnSpc>
                <a:spcPct val="90000"/>
              </a:lnSpc>
            </a:pPr>
            <a:endParaRPr lang="en-US" sz="2000" dirty="0"/>
          </a:p>
        </p:txBody>
      </p:sp>
    </p:spTree>
    <p:custDataLst>
      <p:tags r:id="rId1"/>
    </p:custDataLst>
    <p:extLst>
      <p:ext uri="{BB962C8B-B14F-4D97-AF65-F5344CB8AC3E}">
        <p14:creationId xmlns:p14="http://schemas.microsoft.com/office/powerpoint/2010/main" val="2812556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8229600" cy="1143000"/>
          </a:xfrm>
          <a:prstGeom prst="rect">
            <a:avLst/>
          </a:prstGeom>
        </p:spPr>
        <p:txBody>
          <a:bodyPr anchor="ctr">
            <a:normAutofit/>
          </a:bodyPr>
          <a:lstStyle/>
          <a:p>
            <a:r>
              <a:rPr lang="en-US">
                <a:solidFill>
                  <a:schemeClr val="bg1"/>
                </a:solidFill>
              </a:rPr>
              <a:t>Operational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1"/>
          </p:nvPr>
        </p:nvSpPr>
        <p:spPr>
          <a:xfrm>
            <a:off x="223737" y="1493196"/>
            <a:ext cx="8573891" cy="5066572"/>
          </a:xfrm>
          <a:prstGeom prst="rect">
            <a:avLst/>
          </a:prstGeom>
        </p:spPr>
        <p:txBody>
          <a:bodyPr vert="horz" lIns="91440" tIns="45720" rIns="91440" bIns="45720" rtlCol="0" anchor="t">
            <a:normAutofit/>
          </a:bodyPr>
          <a:lstStyle/>
          <a:p>
            <a:pPr marL="0" indent="0">
              <a:buNone/>
            </a:pPr>
            <a:endParaRPr lang="en-US" sz="2000"/>
          </a:p>
          <a:p>
            <a:pPr>
              <a:lnSpc>
                <a:spcPct val="90000"/>
              </a:lnSpc>
            </a:pPr>
            <a:endParaRPr lang="en-US" sz="2000"/>
          </a:p>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graphicFrame>
        <p:nvGraphicFramePr>
          <p:cNvPr id="4" name="Table 4">
            <a:extLst>
              <a:ext uri="{FF2B5EF4-FFF2-40B4-BE49-F238E27FC236}">
                <a16:creationId xmlns:a16="http://schemas.microsoft.com/office/drawing/2014/main" id="{3EEEDB4E-24CD-45CE-87C3-8DE46697CB4C}"/>
              </a:ext>
            </a:extLst>
          </p:cNvPr>
          <p:cNvGraphicFramePr>
            <a:graphicFrameLocks noGrp="1"/>
          </p:cNvGraphicFramePr>
          <p:nvPr>
            <p:extLst>
              <p:ext uri="{D42A27DB-BD31-4B8C-83A1-F6EECF244321}">
                <p14:modId xmlns:p14="http://schemas.microsoft.com/office/powerpoint/2010/main" val="2774174349"/>
              </p:ext>
            </p:extLst>
          </p:nvPr>
        </p:nvGraphicFramePr>
        <p:xfrm>
          <a:off x="142875" y="1500187"/>
          <a:ext cx="8838192" cy="4580603"/>
        </p:xfrm>
        <a:graphic>
          <a:graphicData uri="http://schemas.openxmlformats.org/drawingml/2006/table">
            <a:tbl>
              <a:tblPr firstRow="1" bandRow="1">
                <a:tableStyleId>{5C22544A-7EE6-4342-B048-85BDC9FD1C3A}</a:tableStyleId>
              </a:tblPr>
              <a:tblGrid>
                <a:gridCol w="3673634">
                  <a:extLst>
                    <a:ext uri="{9D8B030D-6E8A-4147-A177-3AD203B41FA5}">
                      <a16:colId xmlns:a16="http://schemas.microsoft.com/office/drawing/2014/main" val="1816017329"/>
                    </a:ext>
                  </a:extLst>
                </a:gridCol>
                <a:gridCol w="5164558">
                  <a:extLst>
                    <a:ext uri="{9D8B030D-6E8A-4147-A177-3AD203B41FA5}">
                      <a16:colId xmlns:a16="http://schemas.microsoft.com/office/drawing/2014/main" val="124692015"/>
                    </a:ext>
                  </a:extLst>
                </a:gridCol>
              </a:tblGrid>
              <a:tr h="323989">
                <a:tc>
                  <a:txBody>
                    <a:bodyPr/>
                    <a:lstStyle/>
                    <a:p>
                      <a:r>
                        <a:rPr lang="en-US" sz="1300"/>
                        <a:t>Operational Report</a:t>
                      </a:r>
                    </a:p>
                  </a:txBody>
                  <a:tcPr/>
                </a:tc>
                <a:tc>
                  <a:txBody>
                    <a:bodyPr/>
                    <a:lstStyle/>
                    <a:p>
                      <a:r>
                        <a:rPr lang="en-US" sz="1300"/>
                        <a:t>Description</a:t>
                      </a:r>
                    </a:p>
                  </a:txBody>
                  <a:tcPr/>
                </a:tc>
                <a:extLst>
                  <a:ext uri="{0D108BD9-81ED-4DB2-BD59-A6C34878D82A}">
                    <a16:rowId xmlns:a16="http://schemas.microsoft.com/office/drawing/2014/main" val="3140287337"/>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Materials Order Report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Report summarizes the quantity of tests by school that were assigned a paper/pencil accommodation. </a:t>
                      </a:r>
                      <a:endParaRPr lang="en-US" sz="1300"/>
                    </a:p>
                  </a:txBody>
                  <a:tcPr/>
                </a:tc>
                <a:extLst>
                  <a:ext uri="{0D108BD9-81ED-4DB2-BD59-A6C34878D82A}">
                    <a16:rowId xmlns:a16="http://schemas.microsoft.com/office/drawing/2014/main" val="1225138466"/>
                  </a:ext>
                </a:extLst>
              </a:tr>
              <a:tr h="467147">
                <a:tc>
                  <a:txBody>
                    <a:bodyPr/>
                    <a:lstStyle/>
                    <a:p>
                      <a:pPr marL="0" lvl="0" indent="0" algn="l">
                        <a:lnSpc>
                          <a:spcPct val="100000"/>
                        </a:lnSpc>
                        <a:spcBef>
                          <a:spcPts val="0"/>
                        </a:spcBef>
                        <a:spcAft>
                          <a:spcPts val="0"/>
                        </a:spcAft>
                        <a:buNone/>
                      </a:pPr>
                      <a:r>
                        <a:rPr lang="en-US" sz="1300">
                          <a:ea typeface="+mn-lt"/>
                          <a:cs typeface="+mn-lt"/>
                        </a:rPr>
                        <a:t>NSCAS Growth </a:t>
                      </a:r>
                      <a:r>
                        <a:rPr lang="en-US" sz="1300" b="0" i="0" u="none" strike="noStrike" noProof="0"/>
                        <a:t>Organization Report</a:t>
                      </a:r>
                    </a:p>
                  </a:txBody>
                  <a:tcPr/>
                </a:tc>
                <a:tc>
                  <a:txBody>
                    <a:bodyPr/>
                    <a:lstStyle/>
                    <a:p>
                      <a:pPr marL="0" lvl="0" indent="0" algn="l">
                        <a:lnSpc>
                          <a:spcPct val="100000"/>
                        </a:lnSpc>
                        <a:spcBef>
                          <a:spcPts val="0"/>
                        </a:spcBef>
                        <a:spcAft>
                          <a:spcPts val="0"/>
                        </a:spcAft>
                        <a:buNone/>
                      </a:pPr>
                      <a:r>
                        <a:rPr lang="en-US" sz="1300" b="0" i="0" u="none" strike="noStrike" noProof="0">
                          <a:latin typeface="Century Gothic"/>
                        </a:rPr>
                        <a:t>Report details the Organizational Hierarchy data in the system. The source of this data is the state Organization file. </a:t>
                      </a:r>
                    </a:p>
                  </a:txBody>
                  <a:tcPr/>
                </a:tc>
                <a:extLst>
                  <a:ext uri="{0D108BD9-81ED-4DB2-BD59-A6C34878D82A}">
                    <a16:rowId xmlns:a16="http://schemas.microsoft.com/office/drawing/2014/main" val="1455967739"/>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Registrations Report </a:t>
                      </a:r>
                      <a:endParaRPr lang="en-US" sz="13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Report details the students that were rostered to the administration. </a:t>
                      </a:r>
                      <a:endParaRPr lang="en-US" sz="1300"/>
                    </a:p>
                  </a:txBody>
                  <a:tcPr/>
                </a:tc>
                <a:extLst>
                  <a:ext uri="{0D108BD9-81ED-4DB2-BD59-A6C34878D82A}">
                    <a16:rowId xmlns:a16="http://schemas.microsoft.com/office/drawing/2014/main" val="404156480"/>
                  </a:ext>
                </a:extLst>
              </a:tr>
              <a:tr h="32398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Student Mobility </a:t>
                      </a:r>
                      <a:endParaRPr lang="en-US" sz="1300"/>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300">
                          <a:ea typeface="+mn-lt"/>
                          <a:cs typeface="+mn-lt"/>
                        </a:rPr>
                        <a:t>Report details students that have been transferred from one school and/or district (within a school year) to another. </a:t>
                      </a:r>
                      <a:endParaRPr lang="en-US" sz="1300"/>
                    </a:p>
                  </a:txBody>
                  <a:tcPr/>
                </a:tc>
                <a:extLst>
                  <a:ext uri="{0D108BD9-81ED-4DB2-BD59-A6C34878D82A}">
                    <a16:rowId xmlns:a16="http://schemas.microsoft.com/office/drawing/2014/main" val="4130157392"/>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Summary Testing Status Report </a:t>
                      </a:r>
                      <a:endParaRPr lang="en-US" sz="13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Report is a summarization of testing statuses. </a:t>
                      </a:r>
                      <a:endParaRPr lang="en-US" sz="1300"/>
                    </a:p>
                  </a:txBody>
                  <a:tcPr/>
                </a:tc>
                <a:extLst>
                  <a:ext uri="{0D108BD9-81ED-4DB2-BD59-A6C34878D82A}">
                    <a16:rowId xmlns:a16="http://schemas.microsoft.com/office/drawing/2014/main" val="2757863738"/>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a:ea typeface="+mn-lt"/>
                          <a:cs typeface="+mn-lt"/>
                        </a:rPr>
                        <a:t>NSCAS Growth Testing Status Report </a:t>
                      </a:r>
                      <a:endParaRPr lang="en-US" sz="13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ea typeface="+mn-lt"/>
                          <a:cs typeface="+mn-lt"/>
                        </a:rPr>
                        <a:t>Report details the status of each student’s test. </a:t>
                      </a:r>
                      <a:endParaRPr lang="en-US" sz="1300" dirty="0"/>
                    </a:p>
                  </a:txBody>
                  <a:tcPr/>
                </a:tc>
                <a:extLst>
                  <a:ext uri="{0D108BD9-81ED-4DB2-BD59-A6C34878D82A}">
                    <a16:rowId xmlns:a16="http://schemas.microsoft.com/office/drawing/2014/main" val="1849300921"/>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ea typeface="+mn-lt"/>
                          <a:cs typeface="+mn-lt"/>
                        </a:rPr>
                        <a:t>NSCAS Growth </a:t>
                      </a:r>
                      <a:r>
                        <a:rPr lang="en-US" sz="1300" b="0" i="0" u="none" strike="noStrike" noProof="0" dirty="0"/>
                        <a:t>Student Results File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latin typeface="+mn-lt"/>
                          <a:ea typeface="+mn-lt"/>
                          <a:cs typeface="+mn-lt"/>
                        </a:rPr>
                        <a:t>File provide preliminary results data.</a:t>
                      </a:r>
                    </a:p>
                  </a:txBody>
                  <a:tcPr/>
                </a:tc>
                <a:extLst>
                  <a:ext uri="{0D108BD9-81ED-4DB2-BD59-A6C34878D82A}">
                    <a16:rowId xmlns:a16="http://schemas.microsoft.com/office/drawing/2014/main" val="1196152492"/>
                  </a:ext>
                </a:extLst>
              </a:tr>
              <a:tr h="4671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i="0" u="none" strike="noStrike" noProof="0" dirty="0"/>
                        <a:t>District-Level Student Data File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dk1"/>
                          </a:solidFill>
                          <a:latin typeface="+mn-lt"/>
                          <a:ea typeface="+mn-lt"/>
                          <a:cs typeface="+mn-lt"/>
                        </a:rPr>
                        <a:t>Will contain all information for individual students, including demographics, RIT, reporting categories, achievement levels, and NSCAS scale scores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kern="1200" dirty="0">
                        <a:solidFill>
                          <a:schemeClr val="dk1"/>
                        </a:solidFill>
                        <a:latin typeface="+mn-lt"/>
                        <a:ea typeface="+mn-lt"/>
                        <a:cs typeface="+mn-lt"/>
                      </a:endParaRPr>
                    </a:p>
                  </a:txBody>
                  <a:tcPr/>
                </a:tc>
                <a:extLst>
                  <a:ext uri="{0D108BD9-81ED-4DB2-BD59-A6C34878D82A}">
                    <a16:rowId xmlns:a16="http://schemas.microsoft.com/office/drawing/2014/main" val="2389817958"/>
                  </a:ext>
                </a:extLst>
              </a:tr>
            </a:tbl>
          </a:graphicData>
        </a:graphic>
      </p:graphicFrame>
    </p:spTree>
    <p:custDataLst>
      <p:tags r:id="rId1"/>
    </p:custDataLst>
    <p:extLst>
      <p:ext uri="{BB962C8B-B14F-4D97-AF65-F5344CB8AC3E}">
        <p14:creationId xmlns:p14="http://schemas.microsoft.com/office/powerpoint/2010/main" val="3286840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F38B38-F12E-4201-8DFC-B00B3FD115B1}"/>
              </a:ext>
            </a:extLst>
          </p:cNvPr>
          <p:cNvSpPr>
            <a:spLocks noGrp="1"/>
          </p:cNvSpPr>
          <p:nvPr>
            <p:ph type="body" sz="quarter" idx="24"/>
          </p:nvPr>
        </p:nvSpPr>
        <p:spPr/>
        <p:txBody>
          <a:bodyPr vert="horz" lIns="91440" tIns="45720" rIns="91440" bIns="45720" rtlCol="0" anchor="t">
            <a:normAutofit fontScale="92500" lnSpcReduction="10000"/>
          </a:bodyPr>
          <a:lstStyle/>
          <a:p>
            <a:pPr marL="0" indent="0">
              <a:buNone/>
            </a:pPr>
            <a:r>
              <a:rPr lang="en-US" sz="2800" dirty="0"/>
              <a:t>District Transfers </a:t>
            </a:r>
            <a:endParaRPr lang="en-US" dirty="0"/>
          </a:p>
          <a:p>
            <a:pPr marL="0" indent="0">
              <a:buNone/>
            </a:pPr>
            <a:r>
              <a:rPr lang="en-US" sz="1700" dirty="0"/>
              <a:t>As MAP Growth is the source of truth for student data, if a student transfers out of your district, </a:t>
            </a:r>
            <a:r>
              <a:rPr lang="en-US" sz="1700" b="1" dirty="0"/>
              <a:t>they must be un-rostered from the current term</a:t>
            </a:r>
            <a:r>
              <a:rPr lang="en-US" sz="1700" dirty="0"/>
              <a:t> (such as Fall 23–24) so they do not continue coming through the sync. </a:t>
            </a:r>
          </a:p>
          <a:p>
            <a:pPr marL="457200" indent="-457200">
              <a:buAutoNum type="arabicPeriod"/>
            </a:pPr>
            <a:r>
              <a:rPr lang="en-US" sz="1700" dirty="0"/>
              <a:t>In MAP Growth, you can locate the student’s profile and remove the current term (Such as Fall 23–24) and save changes. </a:t>
            </a:r>
          </a:p>
          <a:p>
            <a:pPr marL="457200" indent="-457200">
              <a:buAutoNum type="arabicPeriod"/>
            </a:pPr>
            <a:r>
              <a:rPr lang="en-US" sz="1700" dirty="0"/>
              <a:t>Transfer the student to the new school within Acacia</a:t>
            </a:r>
          </a:p>
          <a:p>
            <a:pPr marL="457200" indent="-457200">
              <a:buAutoNum type="arabicPeriod"/>
            </a:pPr>
            <a:r>
              <a:rPr lang="en-US" sz="1700" dirty="0"/>
              <a:t>To move a student and their testing data to a new district in MAP, submit the following form: </a:t>
            </a:r>
            <a:r>
              <a:rPr lang="en-US" sz="1700" dirty="0">
                <a:hlinkClick r:id="rId4"/>
              </a:rPr>
              <a:t>MAP District Transfer Form.</a:t>
            </a:r>
            <a:endParaRPr lang="en-US" sz="1700" dirty="0"/>
          </a:p>
          <a:p>
            <a:pPr marL="457200" indent="-457200">
              <a:buAutoNum type="arabicPeriod"/>
            </a:pPr>
            <a:r>
              <a:rPr lang="en-US" sz="1700" dirty="0"/>
              <a:t>If using Clever, choose to stop sharing this student as part of your data set.</a:t>
            </a:r>
          </a:p>
          <a:p>
            <a:pPr marL="457200" indent="-457200">
              <a:buAutoNum type="arabicPeriod"/>
            </a:pPr>
            <a:r>
              <a:rPr lang="en-US" sz="1700" dirty="0"/>
              <a:t>Once the student is rostered in the new district, they will be available to test at the new location.</a:t>
            </a:r>
            <a:endParaRPr lang="en-US" sz="2000" dirty="0"/>
          </a:p>
          <a:p>
            <a:pPr marL="0" indent="0">
              <a:buNone/>
            </a:pPr>
            <a:endParaRPr lang="en-US" dirty="0"/>
          </a:p>
        </p:txBody>
      </p:sp>
      <p:sp>
        <p:nvSpPr>
          <p:cNvPr id="5" name="Title 1">
            <a:extLst>
              <a:ext uri="{FF2B5EF4-FFF2-40B4-BE49-F238E27FC236}">
                <a16:creationId xmlns:a16="http://schemas.microsoft.com/office/drawing/2014/main" id="{9BE914E5-ABED-4E96-B404-34F2EE93E5C3}"/>
              </a:ext>
            </a:extLst>
          </p:cNvPr>
          <p:cNvSpPr>
            <a:spLocks noGrp="1"/>
          </p:cNvSpPr>
          <p:nvPr>
            <p:ph type="title"/>
          </p:nvPr>
        </p:nvSpPr>
        <p:spPr>
          <a:xfrm>
            <a:off x="854734" y="383614"/>
            <a:ext cx="8118591" cy="364574"/>
          </a:xfrm>
        </p:spPr>
        <p:txBody>
          <a:bodyPr>
            <a:normAutofit fontScale="90000"/>
          </a:bodyPr>
          <a:lstStyle/>
          <a:p>
            <a:r>
              <a:rPr lang="en-US">
                <a:solidFill>
                  <a:schemeClr val="bg1"/>
                </a:solidFill>
              </a:rPr>
              <a:t>Student Mobility</a:t>
            </a:r>
          </a:p>
        </p:txBody>
      </p:sp>
    </p:spTree>
    <p:custDataLst>
      <p:tags r:id="rId1"/>
    </p:custDataLst>
    <p:extLst>
      <p:ext uri="{BB962C8B-B14F-4D97-AF65-F5344CB8AC3E}">
        <p14:creationId xmlns:p14="http://schemas.microsoft.com/office/powerpoint/2010/main" val="1101271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rPr>
              <a:t>Test Security </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545225" cy="443198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latin typeface="Century Gothic"/>
                <a:ea typeface="+mn-lt"/>
                <a:cs typeface="+mn-lt"/>
              </a:rPr>
              <a:t>Training is the responsibility of the building principal with assistance from the DAC.  </a:t>
            </a:r>
            <a:endParaRPr lang="en-US" dirty="0">
              <a:latin typeface="Century Gothic"/>
              <a:ea typeface="+mn-lt"/>
              <a:cs typeface="Calibri"/>
            </a:endParaRPr>
          </a:p>
          <a:p>
            <a:pPr marL="285750" indent="-285750">
              <a:buFont typeface="Arial"/>
              <a:buChar char="•"/>
            </a:pPr>
            <a:r>
              <a:rPr lang="en-US" dirty="0">
                <a:latin typeface="Century Gothic"/>
                <a:ea typeface="+mn-lt"/>
                <a:cs typeface="+mn-lt"/>
              </a:rPr>
              <a:t>Test administrators, test proctors, and test coordinators must be trained  prior to test administration.   </a:t>
            </a:r>
            <a:endParaRPr lang="en-US" dirty="0">
              <a:latin typeface="Century Gothic"/>
              <a:ea typeface="+mn-lt"/>
              <a:cs typeface="Calibri"/>
            </a:endParaRPr>
          </a:p>
          <a:p>
            <a:pPr marL="285750" indent="-285750">
              <a:buFont typeface="Arial"/>
              <a:buChar char="•"/>
            </a:pPr>
            <a:r>
              <a:rPr lang="en-US" dirty="0">
                <a:latin typeface="Century Gothic"/>
                <a:ea typeface="+mn-lt"/>
                <a:cs typeface="+mn-lt"/>
              </a:rPr>
              <a:t>Training materials are provided by NDE and NWEA.   </a:t>
            </a:r>
            <a:endParaRPr lang="en-US" dirty="0">
              <a:latin typeface="Century Gothic"/>
              <a:ea typeface="+mn-lt"/>
              <a:cs typeface="Calibri"/>
            </a:endParaRPr>
          </a:p>
          <a:p>
            <a:pPr marL="285750" indent="-285750">
              <a:buFont typeface="Arial"/>
              <a:buChar char="•"/>
            </a:pPr>
            <a:r>
              <a:rPr lang="en-US" dirty="0">
                <a:latin typeface="Century Gothic"/>
                <a:ea typeface="+mn-lt"/>
                <a:cs typeface="+mn-lt"/>
              </a:rPr>
              <a:t>School districts may provide supplementary training materials.   </a:t>
            </a:r>
            <a:endParaRPr lang="en-US" dirty="0">
              <a:latin typeface="Century Gothic"/>
              <a:ea typeface="+mn-lt"/>
              <a:cs typeface="Calibri"/>
            </a:endParaRPr>
          </a:p>
          <a:p>
            <a:pPr marL="285750" indent="-285750">
              <a:buFont typeface="Arial"/>
              <a:buChar char="•"/>
            </a:pPr>
            <a:r>
              <a:rPr lang="en-US" dirty="0">
                <a:latin typeface="Century Gothic"/>
                <a:ea typeface="+mn-lt"/>
                <a:cs typeface="+mn-lt"/>
              </a:rPr>
              <a:t>Educators and principals will become familiar with specified testing  practices and appropriate assessment accessibility supports for  testing.  See the </a:t>
            </a:r>
            <a:r>
              <a:rPr lang="en-US" dirty="0">
                <a:latin typeface="Century Gothic"/>
                <a:ea typeface="+mn-lt"/>
                <a:cs typeface="+mn-lt"/>
                <a:hlinkClick r:id="rId4"/>
              </a:rPr>
              <a:t>Nebraska Student-Centered Assessment System  Accessibility Manual</a:t>
            </a:r>
            <a:r>
              <a:rPr lang="en-US" dirty="0">
                <a:latin typeface="Century Gothic"/>
                <a:ea typeface="+mn-lt"/>
                <a:cs typeface="+mn-lt"/>
              </a:rPr>
              <a:t>.   </a:t>
            </a:r>
            <a:endParaRPr lang="en-US" dirty="0">
              <a:latin typeface="Century Gothic"/>
              <a:ea typeface="+mn-lt"/>
              <a:cs typeface="Calibri"/>
            </a:endParaRPr>
          </a:p>
          <a:p>
            <a:pPr marL="285750" indent="-285750">
              <a:buFont typeface="Arial"/>
              <a:buChar char="•"/>
            </a:pPr>
            <a:r>
              <a:rPr lang="en-US" dirty="0">
                <a:latin typeface="Century Gothic"/>
                <a:ea typeface="+mn-lt"/>
                <a:cs typeface="+mn-lt"/>
              </a:rPr>
              <a:t>The building principal’s signature on a signed security agreement affirms  that they will  insure training for all staff. </a:t>
            </a:r>
          </a:p>
          <a:p>
            <a:pPr marL="285750" indent="-285750">
              <a:buFont typeface="Arial"/>
              <a:buChar char="•"/>
            </a:pPr>
            <a:r>
              <a:rPr lang="en-US" dirty="0">
                <a:latin typeface="Century Gothic"/>
                <a:ea typeface="+mn-lt"/>
                <a:cs typeface="+mn-lt"/>
              </a:rPr>
              <a:t>Annual security agreements will be processed August 14 – 18, 2023.</a:t>
            </a:r>
            <a:endParaRPr lang="en-US" dirty="0">
              <a:latin typeface="Century Gothic"/>
              <a:cs typeface="Calibri"/>
            </a:endParaRPr>
          </a:p>
          <a:p>
            <a:pPr marL="800100" lvl="1" indent="-342900">
              <a:buFont typeface="Arial" panose="020B0604020202020204" pitchFamily="34" charset="0"/>
              <a:buChar char="•"/>
            </a:pPr>
            <a:endParaRPr lang="en-US" sz="1200" dirty="0">
              <a:latin typeface="Calibri"/>
              <a:cs typeface="Calibri"/>
            </a:endParaRPr>
          </a:p>
          <a:p>
            <a:pPr marL="800100" lvl="1" indent="-342900">
              <a:buFont typeface="Arial" panose="020B0604020202020204" pitchFamily="34" charset="0"/>
              <a:buChar char="•"/>
            </a:pPr>
            <a:endParaRPr lang="en-US" sz="1200" dirty="0">
              <a:latin typeface="Calibri"/>
              <a:cs typeface="Calibri"/>
            </a:endParaRPr>
          </a:p>
          <a:p>
            <a:pPr lvl="1"/>
            <a:endParaRPr lang="en-US" sz="2400" dirty="0"/>
          </a:p>
        </p:txBody>
      </p:sp>
    </p:spTree>
    <p:custDataLst>
      <p:tags r:id="rId1"/>
    </p:custDataLst>
    <p:extLst>
      <p:ext uri="{BB962C8B-B14F-4D97-AF65-F5344CB8AC3E}">
        <p14:creationId xmlns:p14="http://schemas.microsoft.com/office/powerpoint/2010/main" val="451016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Proctor/Student </a:t>
            </a:r>
            <a:br>
              <a:rPr lang="en-US"/>
            </a:br>
            <a:r>
              <a:rPr lang="en-US"/>
              <a:t>Experience</a:t>
            </a:r>
          </a:p>
        </p:txBody>
      </p:sp>
    </p:spTree>
    <p:custDataLst>
      <p:tags r:id="rId1"/>
    </p:custDataLst>
    <p:extLst>
      <p:ext uri="{BB962C8B-B14F-4D97-AF65-F5344CB8AC3E}">
        <p14:creationId xmlns:p14="http://schemas.microsoft.com/office/powerpoint/2010/main" val="2857785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48704" y="247095"/>
            <a:ext cx="8118591" cy="486099"/>
          </a:xfrm>
        </p:spPr>
        <p:txBody>
          <a:bodyPr>
            <a:noAutofit/>
          </a:bodyPr>
          <a:lstStyle/>
          <a:p>
            <a:r>
              <a:rPr lang="en-US" sz="3200">
                <a:solidFill>
                  <a:schemeClr val="bg1"/>
                </a:solidFill>
              </a:rPr>
              <a:t>Proctor / Student Experience - Login</a:t>
            </a:r>
          </a:p>
        </p:txBody>
      </p:sp>
      <p:graphicFrame>
        <p:nvGraphicFramePr>
          <p:cNvPr id="2" name="Diagram 1"/>
          <p:cNvGraphicFramePr/>
          <p:nvPr>
            <p:extLst>
              <p:ext uri="{D42A27DB-BD31-4B8C-83A1-F6EECF244321}">
                <p14:modId xmlns:p14="http://schemas.microsoft.com/office/powerpoint/2010/main" val="376070499"/>
              </p:ext>
            </p:extLst>
          </p:nvPr>
        </p:nvGraphicFramePr>
        <p:xfrm>
          <a:off x="434899" y="1396999"/>
          <a:ext cx="8396867" cy="5137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nwea-graphite-large-rgb.png"/>
          <p:cNvPicPr>
            <a:picLocks noChangeAspect="1"/>
          </p:cNvPicPr>
          <p:nvPr/>
        </p:nvPicPr>
        <p:blipFill>
          <a:blip r:embed="rId9"/>
          <a:stretch>
            <a:fillRect/>
          </a:stretch>
        </p:blipFill>
        <p:spPr>
          <a:xfrm>
            <a:off x="134100" y="6456081"/>
            <a:ext cx="721202" cy="211240"/>
          </a:xfrm>
          <a:prstGeom prst="rect">
            <a:avLst/>
          </a:prstGeom>
          <a:ln w="12700">
            <a:miter lim="400000"/>
          </a:ln>
        </p:spPr>
      </p:pic>
      <p:pic>
        <p:nvPicPr>
          <p:cNvPr id="7" name="Picture 1">
            <a:extLst>
              <a:ext uri="{FF2B5EF4-FFF2-40B4-BE49-F238E27FC236}">
                <a16:creationId xmlns:a16="http://schemas.microsoft.com/office/drawing/2014/main" id="{239D1650-80B9-481D-A1DF-C5D5163BF78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0744" y="1876921"/>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8089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Technology Readiness</a:t>
            </a:r>
          </a:p>
        </p:txBody>
      </p:sp>
    </p:spTree>
    <p:custDataLst>
      <p:tags r:id="rId1"/>
    </p:custDataLst>
    <p:extLst>
      <p:ext uri="{BB962C8B-B14F-4D97-AF65-F5344CB8AC3E}">
        <p14:creationId xmlns:p14="http://schemas.microsoft.com/office/powerpoint/2010/main" val="2049719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739" y="394475"/>
            <a:ext cx="8118591" cy="486099"/>
          </a:xfrm>
        </p:spPr>
        <p:txBody>
          <a:bodyPr>
            <a:noAutofit/>
          </a:bodyPr>
          <a:lstStyle/>
          <a:p>
            <a:r>
              <a:rPr lang="en-US" sz="3600">
                <a:solidFill>
                  <a:schemeClr val="bg1"/>
                </a:solidFill>
              </a:rPr>
              <a:t>Student Experience: </a:t>
            </a:r>
            <a:br>
              <a:rPr lang="en-US" sz="3600">
                <a:solidFill>
                  <a:schemeClr val="bg1"/>
                </a:solidFill>
              </a:rPr>
            </a:br>
            <a:r>
              <a:rPr lang="en-US" sz="2000">
                <a:solidFill>
                  <a:schemeClr val="bg1"/>
                </a:solidFill>
              </a:rPr>
              <a:t>Session Name &amp; Password</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6" name="Picture 5">
            <a:extLst>
              <a:ext uri="{FF2B5EF4-FFF2-40B4-BE49-F238E27FC236}">
                <a16:creationId xmlns:a16="http://schemas.microsoft.com/office/drawing/2014/main" id="{AE9C48D7-3DF2-4897-A88D-80D3ABC48AF9}"/>
              </a:ext>
            </a:extLst>
          </p:cNvPr>
          <p:cNvPicPr>
            <a:picLocks noChangeAspect="1"/>
          </p:cNvPicPr>
          <p:nvPr/>
        </p:nvPicPr>
        <p:blipFill>
          <a:blip r:embed="rId5"/>
          <a:stretch>
            <a:fillRect/>
          </a:stretch>
        </p:blipFill>
        <p:spPr>
          <a:xfrm>
            <a:off x="2259386" y="1890585"/>
            <a:ext cx="4302779" cy="477673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5299002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FCC7A-8DC4-4A62-ACA1-B5413B8779B5}"/>
              </a:ext>
            </a:extLst>
          </p:cNvPr>
          <p:cNvSpPr>
            <a:spLocks noGrp="1"/>
          </p:cNvSpPr>
          <p:nvPr>
            <p:ph type="title"/>
          </p:nvPr>
        </p:nvSpPr>
        <p:spPr>
          <a:xfrm>
            <a:off x="1251705" y="299365"/>
            <a:ext cx="8118591" cy="486099"/>
          </a:xfrm>
        </p:spPr>
        <p:txBody>
          <a:bodyPr>
            <a:normAutofit fontScale="90000"/>
          </a:bodyPr>
          <a:lstStyle/>
          <a:p>
            <a:r>
              <a:rPr lang="en-US">
                <a:solidFill>
                  <a:schemeClr val="bg1"/>
                </a:solidFill>
                <a:ea typeface="+mj-lt"/>
                <a:cs typeface="+mj-lt"/>
              </a:rPr>
              <a:t>Student Experience </a:t>
            </a:r>
            <a:endParaRPr lang="en-US"/>
          </a:p>
        </p:txBody>
      </p:sp>
      <p:pic>
        <p:nvPicPr>
          <p:cNvPr id="4" name="Picture 3">
            <a:extLst>
              <a:ext uri="{FF2B5EF4-FFF2-40B4-BE49-F238E27FC236}">
                <a16:creationId xmlns:a16="http://schemas.microsoft.com/office/drawing/2014/main" id="{07F82692-03FB-6F2D-9CA2-CE5F0C03ED86}"/>
              </a:ext>
            </a:extLst>
          </p:cNvPr>
          <p:cNvPicPr>
            <a:picLocks noChangeAspect="1"/>
          </p:cNvPicPr>
          <p:nvPr/>
        </p:nvPicPr>
        <p:blipFill>
          <a:blip r:embed="rId4"/>
          <a:stretch>
            <a:fillRect/>
          </a:stretch>
        </p:blipFill>
        <p:spPr>
          <a:xfrm>
            <a:off x="1082951" y="1424018"/>
            <a:ext cx="7114286" cy="5352381"/>
          </a:xfrm>
          <a:prstGeom prst="rect">
            <a:avLst/>
          </a:prstGeom>
        </p:spPr>
      </p:pic>
    </p:spTree>
    <p:custDataLst>
      <p:tags r:id="rId1"/>
    </p:custDataLst>
    <p:extLst>
      <p:ext uri="{BB962C8B-B14F-4D97-AF65-F5344CB8AC3E}">
        <p14:creationId xmlns:p14="http://schemas.microsoft.com/office/powerpoint/2010/main" val="23425205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application&#10;&#10;Description automatically generated">
            <a:extLst>
              <a:ext uri="{FF2B5EF4-FFF2-40B4-BE49-F238E27FC236}">
                <a16:creationId xmlns:a16="http://schemas.microsoft.com/office/drawing/2014/main" id="{305BCF31-3B6B-43C1-B809-7254FC0212E6}"/>
              </a:ext>
            </a:extLst>
          </p:cNvPr>
          <p:cNvPicPr>
            <a:picLocks noChangeAspect="1"/>
          </p:cNvPicPr>
          <p:nvPr/>
        </p:nvPicPr>
        <p:blipFill>
          <a:blip r:embed="rId4"/>
          <a:stretch>
            <a:fillRect/>
          </a:stretch>
        </p:blipFill>
        <p:spPr>
          <a:xfrm>
            <a:off x="1502229" y="1941195"/>
            <a:ext cx="5954485" cy="4477838"/>
          </a:xfrm>
          <a:prstGeom prst="rect">
            <a:avLst/>
          </a:prstGeom>
        </p:spPr>
      </p:pic>
      <p:sp>
        <p:nvSpPr>
          <p:cNvPr id="3" name="Title 1">
            <a:extLst>
              <a:ext uri="{FF2B5EF4-FFF2-40B4-BE49-F238E27FC236}">
                <a16:creationId xmlns:a16="http://schemas.microsoft.com/office/drawing/2014/main" id="{48A158CC-2C89-46C3-A11A-8ADCDF7AC48F}"/>
              </a:ext>
            </a:extLst>
          </p:cNvPr>
          <p:cNvSpPr txBox="1">
            <a:spLocks/>
          </p:cNvSpPr>
          <p:nvPr/>
        </p:nvSpPr>
        <p:spPr>
          <a:xfrm>
            <a:off x="1251705" y="299365"/>
            <a:ext cx="8118591" cy="486099"/>
          </a:xfrm>
          <a:prstGeom prst="rect">
            <a:avLst/>
          </a:prstGeom>
        </p:spPr>
        <p:txBody>
          <a:bodyPr vert="horz" lIns="91440" tIns="45720" rIns="91440" bIns="45720" rtlCol="0" anchor="ctr">
            <a:normAutofit fontScale="67500" lnSpcReduction="20000"/>
          </a:bodyPr>
          <a:lstStyle>
            <a:lvl1pPr algn="ctr" defTabSz="457200" rtl="0" eaLnBrk="1" latinLnBrk="0" hangingPunct="1">
              <a:spcBef>
                <a:spcPct val="0"/>
              </a:spcBef>
              <a:buNone/>
              <a:defRPr sz="4400" kern="1200" baseline="0">
                <a:solidFill>
                  <a:schemeClr val="tx1"/>
                </a:solidFill>
                <a:latin typeface="+mj-lt"/>
                <a:ea typeface="+mj-ea"/>
                <a:cs typeface="+mj-cs"/>
              </a:defRPr>
            </a:lvl1pPr>
          </a:lstStyle>
          <a:p>
            <a:r>
              <a:rPr lang="en-US">
                <a:solidFill>
                  <a:schemeClr val="bg1"/>
                </a:solidFill>
                <a:ea typeface="+mj-lt"/>
                <a:cs typeface="+mj-lt"/>
              </a:rPr>
              <a:t>Student Experience </a:t>
            </a:r>
            <a:endParaRPr lang="en-US"/>
          </a:p>
        </p:txBody>
      </p:sp>
    </p:spTree>
    <p:custDataLst>
      <p:tags r:id="rId1"/>
    </p:custDataLst>
    <p:extLst>
      <p:ext uri="{BB962C8B-B14F-4D97-AF65-F5344CB8AC3E}">
        <p14:creationId xmlns:p14="http://schemas.microsoft.com/office/powerpoint/2010/main" val="27749009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95" y="258247"/>
            <a:ext cx="8118591" cy="486099"/>
          </a:xfrm>
        </p:spPr>
        <p:txBody>
          <a:bodyPr>
            <a:normAutofit fontScale="90000"/>
          </a:bodyPr>
          <a:lstStyle/>
          <a:p>
            <a:r>
              <a:rPr lang="en-US">
                <a:solidFill>
                  <a:schemeClr val="bg1"/>
                </a:solidFill>
              </a:rPr>
              <a:t>Student Experience</a:t>
            </a:r>
            <a:br>
              <a:rPr lang="en-US"/>
            </a:br>
            <a:r>
              <a:rPr lang="en-US">
                <a:solidFill>
                  <a:schemeClr val="bg1"/>
                </a:solidFill>
                <a:cs typeface="Arial Bold"/>
              </a:rPr>
              <a:t>Logout</a:t>
            </a:r>
            <a:endParaRPr lang="en-US">
              <a:solidFill>
                <a:schemeClr val="bg1"/>
              </a:solidFil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4" name="Picture 3">
            <a:extLst>
              <a:ext uri="{FF2B5EF4-FFF2-40B4-BE49-F238E27FC236}">
                <a16:creationId xmlns:a16="http://schemas.microsoft.com/office/drawing/2014/main" id="{621EFC8D-93C4-4767-B476-ED05EADC7D69}"/>
              </a:ext>
            </a:extLst>
          </p:cNvPr>
          <p:cNvPicPr>
            <a:picLocks noChangeAspect="1"/>
          </p:cNvPicPr>
          <p:nvPr/>
        </p:nvPicPr>
        <p:blipFill>
          <a:blip r:embed="rId5"/>
          <a:stretch>
            <a:fillRect/>
          </a:stretch>
        </p:blipFill>
        <p:spPr>
          <a:xfrm>
            <a:off x="1684803" y="2528047"/>
            <a:ext cx="5521989" cy="2600605"/>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1243359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9495" y="258247"/>
            <a:ext cx="8118591" cy="486099"/>
          </a:xfrm>
        </p:spPr>
        <p:txBody>
          <a:bodyPr>
            <a:normAutofit fontScale="90000"/>
          </a:bodyPr>
          <a:lstStyle/>
          <a:p>
            <a:r>
              <a:rPr lang="en-US">
                <a:solidFill>
                  <a:schemeClr val="bg1"/>
                </a:solidFill>
              </a:rPr>
              <a:t>Student Experience</a:t>
            </a:r>
            <a:br>
              <a:rPr lang="en-US"/>
            </a:br>
            <a:r>
              <a:rPr lang="en-US">
                <a:solidFill>
                  <a:schemeClr val="bg1"/>
                </a:solidFill>
                <a:cs typeface="Arial Bold"/>
              </a:rPr>
              <a:t>Logout </a:t>
            </a:r>
            <a:endParaRPr lang="en-US">
              <a:solidFill>
                <a:schemeClr val="bg1"/>
              </a:solidFil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13" name="TextBox 12">
            <a:extLst>
              <a:ext uri="{FF2B5EF4-FFF2-40B4-BE49-F238E27FC236}">
                <a16:creationId xmlns:a16="http://schemas.microsoft.com/office/drawing/2014/main" id="{E956A934-E611-497C-94BB-4EAE0E492ED4}"/>
              </a:ext>
            </a:extLst>
          </p:cNvPr>
          <p:cNvSpPr txBox="1"/>
          <p:nvPr/>
        </p:nvSpPr>
        <p:spPr>
          <a:xfrm>
            <a:off x="490617" y="4310916"/>
            <a:ext cx="3670519" cy="187743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pPr>
            <a:r>
              <a:rPr lang="en-US">
                <a:effectLst/>
              </a:rPr>
              <a:t>Inactivity</a:t>
            </a:r>
          </a:p>
          <a:p>
            <a:pPr marL="285750" indent="-285750">
              <a:buFont typeface="Courier New" panose="02070309020205020404" pitchFamily="49" charset="0"/>
              <a:buChar char="o"/>
            </a:pPr>
            <a:r>
              <a:rPr lang="en-US" sz="1400">
                <a:ea typeface="Times New Roman" panose="02020603050405020304" pitchFamily="18" charset="0"/>
              </a:rPr>
              <a:t>Message</a:t>
            </a:r>
            <a:r>
              <a:rPr lang="en-US" sz="1400">
                <a:effectLst/>
                <a:ea typeface="Times New Roman" panose="02020603050405020304" pitchFamily="18" charset="0"/>
              </a:rPr>
              <a:t> appears when student has been idle for 14.5 minutes.</a:t>
            </a:r>
            <a:endParaRPr lang="en-US" sz="1400">
              <a:effectLst/>
              <a:ea typeface="Calibri" panose="020F0502020204030204" pitchFamily="34" charset="0"/>
            </a:endParaRPr>
          </a:p>
          <a:p>
            <a:pPr marL="285750" indent="-285750">
              <a:buFont typeface="Courier New" panose="02070309020205020404" pitchFamily="49" charset="0"/>
              <a:buChar char="o"/>
            </a:pPr>
            <a:r>
              <a:rPr lang="en-US" sz="1400">
                <a:effectLst/>
                <a:ea typeface="Times New Roman" panose="02020603050405020304" pitchFamily="18" charset="0"/>
              </a:rPr>
              <a:t>If student doesn’t click within the screen then they will get the time out m</a:t>
            </a:r>
            <a:r>
              <a:rPr lang="en-US" sz="1400"/>
              <a:t>essage.</a:t>
            </a:r>
          </a:p>
          <a:p>
            <a:pPr marL="285750" lvl="1" indent="-285750">
              <a:buFont typeface="Courier New" panose="02070309020205020404" pitchFamily="49" charset="0"/>
              <a:buChar char="o"/>
            </a:pPr>
            <a:r>
              <a:rPr lang="en-US" sz="1400"/>
              <a:t>Once they receive this message then clicking exit is their only option. </a:t>
            </a:r>
          </a:p>
        </p:txBody>
      </p:sp>
      <p:pic>
        <p:nvPicPr>
          <p:cNvPr id="3" name="Picture 3" descr="Graphical user interface, application&#10;&#10;Description automatically generated">
            <a:extLst>
              <a:ext uri="{FF2B5EF4-FFF2-40B4-BE49-F238E27FC236}">
                <a16:creationId xmlns:a16="http://schemas.microsoft.com/office/drawing/2014/main" id="{F2011CAF-530F-475F-823C-7C08C3E65888}"/>
              </a:ext>
            </a:extLst>
          </p:cNvPr>
          <p:cNvPicPr>
            <a:picLocks noChangeAspect="1"/>
          </p:cNvPicPr>
          <p:nvPr/>
        </p:nvPicPr>
        <p:blipFill>
          <a:blip r:embed="rId5"/>
          <a:stretch>
            <a:fillRect/>
          </a:stretch>
        </p:blipFill>
        <p:spPr>
          <a:xfrm>
            <a:off x="529389" y="1826024"/>
            <a:ext cx="4138863" cy="2183269"/>
          </a:xfrm>
          <a:prstGeom prst="rect">
            <a:avLst/>
          </a:prstGeom>
        </p:spPr>
      </p:pic>
      <p:pic>
        <p:nvPicPr>
          <p:cNvPr id="4" name="Picture 5" descr="Graphical user interface, application&#10;&#10;Description automatically generated">
            <a:extLst>
              <a:ext uri="{FF2B5EF4-FFF2-40B4-BE49-F238E27FC236}">
                <a16:creationId xmlns:a16="http://schemas.microsoft.com/office/drawing/2014/main" id="{15986019-AEAB-498A-B9D6-1512D8C1449B}"/>
              </a:ext>
            </a:extLst>
          </p:cNvPr>
          <p:cNvPicPr>
            <a:picLocks noChangeAspect="1"/>
          </p:cNvPicPr>
          <p:nvPr/>
        </p:nvPicPr>
        <p:blipFill>
          <a:blip r:embed="rId6"/>
          <a:stretch>
            <a:fillRect/>
          </a:stretch>
        </p:blipFill>
        <p:spPr>
          <a:xfrm>
            <a:off x="4211052" y="3198523"/>
            <a:ext cx="4872789" cy="2109279"/>
          </a:xfrm>
          <a:prstGeom prst="rect">
            <a:avLst/>
          </a:prstGeom>
        </p:spPr>
      </p:pic>
    </p:spTree>
    <p:custDataLst>
      <p:tags r:id="rId1"/>
    </p:custDataLst>
    <p:extLst>
      <p:ext uri="{BB962C8B-B14F-4D97-AF65-F5344CB8AC3E}">
        <p14:creationId xmlns:p14="http://schemas.microsoft.com/office/powerpoint/2010/main" val="142302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7192" y="383324"/>
            <a:ext cx="8118591" cy="486099"/>
          </a:xfrm>
        </p:spPr>
        <p:txBody>
          <a:bodyPr>
            <a:noAutofit/>
          </a:bodyPr>
          <a:lstStyle/>
          <a:p>
            <a:r>
              <a:rPr lang="en-US" sz="3600">
                <a:solidFill>
                  <a:schemeClr val="bg1"/>
                </a:solidFill>
              </a:rPr>
              <a:t>Student Experience</a:t>
            </a:r>
            <a:r>
              <a:rPr lang="en-US" sz="3600">
                <a:solidFill>
                  <a:schemeClr val="bg1"/>
                </a:solidFill>
                <a:cs typeface="Arial Bold"/>
              </a:rPr>
              <a:t> – End of Test</a:t>
            </a:r>
            <a:endParaRPr lang="en-US" sz="3600">
              <a:solidFill>
                <a:schemeClr val="bg1"/>
              </a:solidFill>
            </a:endParaRP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1027" name="Picture 3">
            <a:extLst>
              <a:ext uri="{FF2B5EF4-FFF2-40B4-BE49-F238E27FC236}">
                <a16:creationId xmlns:a16="http://schemas.microsoft.com/office/drawing/2014/main" id="{FE0CBFAC-0064-4444-937F-F86A801CFB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6861" y="1741206"/>
            <a:ext cx="63055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267320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rPr>
              <a:t>Testing Progress </a:t>
            </a:r>
          </a:p>
        </p:txBody>
      </p:sp>
      <p:sp>
        <p:nvSpPr>
          <p:cNvPr id="5" name="Rectangle 4">
            <a:extLst>
              <a:ext uri="{FF2B5EF4-FFF2-40B4-BE49-F238E27FC236}">
                <a16:creationId xmlns:a16="http://schemas.microsoft.com/office/drawing/2014/main" id="{0E1C2C2A-2736-464B-9F3F-F37D865BE5BC}"/>
              </a:ext>
            </a:extLst>
          </p:cNvPr>
          <p:cNvSpPr/>
          <p:nvPr/>
        </p:nvSpPr>
        <p:spPr>
          <a:xfrm>
            <a:off x="310518" y="5400589"/>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23796" y="1747836"/>
            <a:ext cx="841867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Ease of use to allow proctors to more efficiently monitor students.</a:t>
            </a:r>
          </a:p>
          <a:p>
            <a:pPr marL="285750" indent="-285750">
              <a:buFont typeface="Arial"/>
              <a:buChar char="•"/>
            </a:pPr>
            <a:r>
              <a:rPr lang="en-US" i="1"/>
              <a:t>Testing Status Report </a:t>
            </a:r>
            <a:r>
              <a:rPr lang="en-US"/>
              <a:t>can help understand where your students are in testing.</a:t>
            </a:r>
          </a:p>
          <a:p>
            <a:pPr marL="285750" indent="-285750">
              <a:buFont typeface="Arial"/>
              <a:buChar char="•"/>
            </a:pPr>
            <a:r>
              <a:rPr lang="en-US"/>
              <a:t>Note: Students with NTCs will show as Ready To Test.</a:t>
            </a:r>
          </a:p>
        </p:txBody>
      </p:sp>
      <p:pic>
        <p:nvPicPr>
          <p:cNvPr id="14" name="Picture 13">
            <a:extLst>
              <a:ext uri="{FF2B5EF4-FFF2-40B4-BE49-F238E27FC236}">
                <a16:creationId xmlns:a16="http://schemas.microsoft.com/office/drawing/2014/main" id="{253429E6-09B2-4558-B1BA-8586F42CD0FB}"/>
              </a:ext>
            </a:extLst>
          </p:cNvPr>
          <p:cNvPicPr>
            <a:picLocks noChangeAspect="1"/>
          </p:cNvPicPr>
          <p:nvPr/>
        </p:nvPicPr>
        <p:blipFill>
          <a:blip r:embed="rId4"/>
          <a:stretch>
            <a:fillRect/>
          </a:stretch>
        </p:blipFill>
        <p:spPr>
          <a:xfrm>
            <a:off x="1836749" y="3258159"/>
            <a:ext cx="5023692" cy="2641132"/>
          </a:xfrm>
          <a:prstGeom prst="rect">
            <a:avLst/>
          </a:prstGeom>
        </p:spPr>
      </p:pic>
    </p:spTree>
    <p:custDataLst>
      <p:tags r:id="rId1"/>
    </p:custDataLst>
    <p:extLst>
      <p:ext uri="{BB962C8B-B14F-4D97-AF65-F5344CB8AC3E}">
        <p14:creationId xmlns:p14="http://schemas.microsoft.com/office/powerpoint/2010/main" val="3019792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rPr>
              <a:t>Testing Progress </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sp>
        <p:nvSpPr>
          <p:cNvPr id="6" name="TextBox 5">
            <a:extLst>
              <a:ext uri="{FF2B5EF4-FFF2-40B4-BE49-F238E27FC236}">
                <a16:creationId xmlns:a16="http://schemas.microsoft.com/office/drawing/2014/main" id="{27941A4D-FA9E-421F-8046-A701C722F892}"/>
              </a:ext>
            </a:extLst>
          </p:cNvPr>
          <p:cNvSpPr txBox="1"/>
          <p:nvPr/>
        </p:nvSpPr>
        <p:spPr>
          <a:xfrm>
            <a:off x="234070" y="1747836"/>
            <a:ext cx="84186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Proctors will be able to monitor status from the test group, school or can look up students individually</a:t>
            </a:r>
          </a:p>
        </p:txBody>
      </p:sp>
      <p:pic>
        <p:nvPicPr>
          <p:cNvPr id="8" name="Picture 7">
            <a:extLst>
              <a:ext uri="{FF2B5EF4-FFF2-40B4-BE49-F238E27FC236}">
                <a16:creationId xmlns:a16="http://schemas.microsoft.com/office/drawing/2014/main" id="{519C4B10-8412-4552-A2A5-C8E8CED1ADC8}"/>
              </a:ext>
            </a:extLst>
          </p:cNvPr>
          <p:cNvPicPr>
            <a:picLocks noChangeAspect="1"/>
          </p:cNvPicPr>
          <p:nvPr/>
        </p:nvPicPr>
        <p:blipFill>
          <a:blip r:embed="rId4"/>
          <a:stretch>
            <a:fillRect/>
          </a:stretch>
        </p:blipFill>
        <p:spPr>
          <a:xfrm>
            <a:off x="1300337" y="2686519"/>
            <a:ext cx="6286135" cy="3554629"/>
          </a:xfrm>
          <a:prstGeom prst="rect">
            <a:avLst/>
          </a:prstGeom>
        </p:spPr>
      </p:pic>
    </p:spTree>
    <p:custDataLst>
      <p:tags r:id="rId1"/>
    </p:custDataLst>
    <p:extLst>
      <p:ext uri="{BB962C8B-B14F-4D97-AF65-F5344CB8AC3E}">
        <p14:creationId xmlns:p14="http://schemas.microsoft.com/office/powerpoint/2010/main" val="15621550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366AA-426E-4A98-AA5C-2D9161D86783}"/>
              </a:ext>
            </a:extLst>
          </p:cNvPr>
          <p:cNvSpPr>
            <a:spLocks noGrp="1"/>
          </p:cNvSpPr>
          <p:nvPr>
            <p:ph type="title"/>
          </p:nvPr>
        </p:nvSpPr>
        <p:spPr>
          <a:xfrm>
            <a:off x="523875" y="342900"/>
            <a:ext cx="8118591" cy="486099"/>
          </a:xfrm>
        </p:spPr>
        <p:txBody>
          <a:bodyPr>
            <a:normAutofit fontScale="90000"/>
          </a:bodyPr>
          <a:lstStyle/>
          <a:p>
            <a:r>
              <a:rPr lang="en-US">
                <a:solidFill>
                  <a:srgbClr val="FFFFFF"/>
                </a:solidFill>
              </a:rPr>
              <a:t>Testing Progress </a:t>
            </a:r>
          </a:p>
        </p:txBody>
      </p:sp>
      <p:sp>
        <p:nvSpPr>
          <p:cNvPr id="5" name="Rectangle 4">
            <a:extLst>
              <a:ext uri="{FF2B5EF4-FFF2-40B4-BE49-F238E27FC236}">
                <a16:creationId xmlns:a16="http://schemas.microsoft.com/office/drawing/2014/main" id="{0E1C2C2A-2736-464B-9F3F-F37D865BE5BC}"/>
              </a:ext>
            </a:extLst>
          </p:cNvPr>
          <p:cNvSpPr/>
          <p:nvPr/>
        </p:nvSpPr>
        <p:spPr>
          <a:xfrm>
            <a:off x="523875" y="5302465"/>
            <a:ext cx="8245226" cy="369332"/>
          </a:xfrm>
          <a:prstGeom prst="rect">
            <a:avLst/>
          </a:prstGeom>
        </p:spPr>
        <p:txBody>
          <a:bodyPr wrap="square" lIns="91440" tIns="45720" rIns="91440" bIns="45720" anchor="t">
            <a:spAutoFit/>
          </a:bodyPr>
          <a:lstStyle/>
          <a:p>
            <a:pPr algn="ctr"/>
            <a:endParaRPr lang="en-US"/>
          </a:p>
        </p:txBody>
      </p:sp>
      <p:pic>
        <p:nvPicPr>
          <p:cNvPr id="4" name="Picture 3">
            <a:extLst>
              <a:ext uri="{FF2B5EF4-FFF2-40B4-BE49-F238E27FC236}">
                <a16:creationId xmlns:a16="http://schemas.microsoft.com/office/drawing/2014/main" id="{D10F3609-10CF-1E7B-1793-F5DAE9BFAAAB}"/>
              </a:ext>
            </a:extLst>
          </p:cNvPr>
          <p:cNvPicPr>
            <a:picLocks noChangeAspect="1"/>
          </p:cNvPicPr>
          <p:nvPr/>
        </p:nvPicPr>
        <p:blipFill>
          <a:blip r:embed="rId4"/>
          <a:stretch>
            <a:fillRect/>
          </a:stretch>
        </p:blipFill>
        <p:spPr>
          <a:xfrm>
            <a:off x="1162476" y="2445322"/>
            <a:ext cx="6819048" cy="2857143"/>
          </a:xfrm>
          <a:prstGeom prst="rect">
            <a:avLst/>
          </a:prstGeom>
        </p:spPr>
      </p:pic>
    </p:spTree>
    <p:custDataLst>
      <p:tags r:id="rId1"/>
    </p:custDataLst>
    <p:extLst>
      <p:ext uri="{BB962C8B-B14F-4D97-AF65-F5344CB8AC3E}">
        <p14:creationId xmlns:p14="http://schemas.microsoft.com/office/powerpoint/2010/main" val="5762401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08F7A-20B6-7C4F-8202-B060786AE230}"/>
              </a:ext>
            </a:extLst>
          </p:cNvPr>
          <p:cNvSpPr>
            <a:spLocks noGrp="1"/>
          </p:cNvSpPr>
          <p:nvPr>
            <p:ph type="title"/>
          </p:nvPr>
        </p:nvSpPr>
        <p:spPr>
          <a:xfrm>
            <a:off x="939511" y="336402"/>
            <a:ext cx="8118591" cy="486099"/>
          </a:xfrm>
        </p:spPr>
        <p:txBody>
          <a:bodyPr>
            <a:normAutofit fontScale="90000"/>
          </a:bodyPr>
          <a:lstStyle/>
          <a:p>
            <a:r>
              <a:rPr lang="en-US">
                <a:solidFill>
                  <a:schemeClr val="bg1"/>
                </a:solidFill>
              </a:rPr>
              <a:t>Reporting Issues</a:t>
            </a:r>
          </a:p>
        </p:txBody>
      </p:sp>
      <p:sp>
        <p:nvSpPr>
          <p:cNvPr id="3" name="Text Placeholder 2">
            <a:extLst>
              <a:ext uri="{FF2B5EF4-FFF2-40B4-BE49-F238E27FC236}">
                <a16:creationId xmlns:a16="http://schemas.microsoft.com/office/drawing/2014/main" id="{D87B4960-3B4B-2741-A8E1-26F551DE5ED9}"/>
              </a:ext>
            </a:extLst>
          </p:cNvPr>
          <p:cNvSpPr>
            <a:spLocks noGrp="1"/>
          </p:cNvSpPr>
          <p:nvPr>
            <p:ph type="body" sz="quarter" idx="24"/>
          </p:nvPr>
        </p:nvSpPr>
        <p:spPr>
          <a:xfrm>
            <a:off x="523875" y="1937150"/>
            <a:ext cx="8119222" cy="4695298"/>
          </a:xfrm>
        </p:spPr>
        <p:txBody>
          <a:bodyPr vert="horz" lIns="91440" tIns="45720" rIns="91440" bIns="45720" rtlCol="0" anchor="t">
            <a:normAutofit lnSpcReduction="10000"/>
          </a:bodyPr>
          <a:lstStyle/>
          <a:p>
            <a:r>
              <a:rPr lang="en-US" sz="2000"/>
              <a:t>Problem item reports</a:t>
            </a:r>
            <a:endParaRPr lang="en-US"/>
          </a:p>
          <a:p>
            <a:pPr lvl="1"/>
            <a:r>
              <a:rPr lang="en-US" sz="1800"/>
              <a:t>Should students experience an item that is potentially problematic, a problem item report can be submitted via the NWEA Assessment Portal.</a:t>
            </a:r>
          </a:p>
          <a:p>
            <a:pPr lvl="1"/>
            <a:r>
              <a:rPr lang="en-US" sz="1800"/>
              <a:t>Click Nebraska Dedicated Support</a:t>
            </a:r>
          </a:p>
          <a:p>
            <a:pPr lvl="1"/>
            <a:r>
              <a:rPr lang="en-US" sz="1800"/>
              <a:t>Log into NWEA Connection</a:t>
            </a:r>
          </a:p>
          <a:p>
            <a:pPr lvl="1"/>
            <a:r>
              <a:rPr lang="en-US" sz="1800"/>
              <a:t>Select Contact Customer Support</a:t>
            </a:r>
          </a:p>
          <a:p>
            <a:pPr lvl="1"/>
            <a:r>
              <a:rPr lang="en-US" sz="1800"/>
              <a:t>Enter the following information: </a:t>
            </a:r>
          </a:p>
          <a:p>
            <a:pPr marL="861695" lvl="2"/>
            <a:r>
              <a:rPr lang="en-US" sz="1600"/>
              <a:t>Student State ID</a:t>
            </a:r>
          </a:p>
          <a:p>
            <a:pPr marL="861695" lvl="2"/>
            <a:r>
              <a:rPr lang="en-US" sz="1600"/>
              <a:t>Grade and Subject</a:t>
            </a:r>
          </a:p>
          <a:p>
            <a:pPr marL="861695" lvl="2"/>
            <a:r>
              <a:rPr lang="en-US" sz="1600"/>
              <a:t>Item Sequence Number</a:t>
            </a:r>
          </a:p>
          <a:p>
            <a:r>
              <a:rPr lang="en-US" sz="1500" b="1"/>
              <a:t>Note: Do not take photos or screenshots or provide details about the content of the item.</a:t>
            </a:r>
          </a:p>
          <a:p>
            <a:pPr lvl="1"/>
            <a:endParaRPr lang="en-US" sz="1800"/>
          </a:p>
          <a:p>
            <a:pPr lvl="1"/>
            <a:endParaRPr lang="en-US" sz="2700"/>
          </a:p>
          <a:p>
            <a:pPr marL="0" indent="0">
              <a:buNone/>
            </a:pPr>
            <a:endParaRPr lang="en-US"/>
          </a:p>
        </p:txBody>
      </p:sp>
    </p:spTree>
    <p:custDataLst>
      <p:tags r:id="rId1"/>
    </p:custDataLst>
    <p:extLst>
      <p:ext uri="{BB962C8B-B14F-4D97-AF65-F5344CB8AC3E}">
        <p14:creationId xmlns:p14="http://schemas.microsoft.com/office/powerpoint/2010/main" val="62782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83324"/>
            <a:ext cx="8118591" cy="486099"/>
          </a:xfrm>
        </p:spPr>
        <p:txBody>
          <a:bodyPr>
            <a:normAutofit fontScale="90000"/>
          </a:bodyPr>
          <a:lstStyle/>
          <a:p>
            <a:r>
              <a:rPr lang="en-US">
                <a:solidFill>
                  <a:schemeClr val="bg1"/>
                </a:solidFill>
              </a:rPr>
              <a:t>Technology Readiness </a:t>
            </a:r>
          </a:p>
        </p:txBody>
      </p:sp>
      <p:sp>
        <p:nvSpPr>
          <p:cNvPr id="3" name="Text Placeholder 2"/>
          <p:cNvSpPr>
            <a:spLocks noGrp="1"/>
          </p:cNvSpPr>
          <p:nvPr>
            <p:ph type="body" sz="quarter" idx="24"/>
          </p:nvPr>
        </p:nvSpPr>
        <p:spPr>
          <a:xfrm>
            <a:off x="134100" y="1937149"/>
            <a:ext cx="8872857" cy="4783625"/>
          </a:xfrm>
        </p:spPr>
        <p:txBody>
          <a:bodyPr vert="horz" lIns="68580" tIns="34290" rIns="68580" bIns="34290" rtlCol="0" anchor="t">
            <a:normAutofit/>
          </a:bodyPr>
          <a:lstStyle/>
          <a:p>
            <a:pPr marL="345440" indent="-345440"/>
            <a:r>
              <a:rPr lang="en-US" sz="2800" dirty="0"/>
              <a:t>System Requirements </a:t>
            </a:r>
            <a:endParaRPr lang="en-US" sz="2800" dirty="0">
              <a:cs typeface="Arial"/>
            </a:endParaRPr>
          </a:p>
          <a:p>
            <a:pPr lvl="1" indent="-257810"/>
            <a:r>
              <a:rPr lang="en-US" sz="2000" dirty="0"/>
              <a:t>New Secure Testing Browser or App is </a:t>
            </a:r>
            <a:r>
              <a:rPr lang="en-US" sz="2000" b="1" u="sng" dirty="0"/>
              <a:t>REQUIRED</a:t>
            </a:r>
            <a:r>
              <a:rPr lang="en-US" sz="2000" dirty="0"/>
              <a:t> </a:t>
            </a:r>
            <a:r>
              <a:rPr lang="en-US" sz="2000" dirty="0">
                <a:cs typeface="Arial"/>
              </a:rPr>
              <a:t>for all devices.</a:t>
            </a:r>
          </a:p>
          <a:p>
            <a:pPr lvl="1" indent="-257810"/>
            <a:r>
              <a:rPr lang="en-US" sz="2000" dirty="0">
                <a:ea typeface="+mn-lt"/>
                <a:cs typeface="+mn-lt"/>
                <a:hlinkClick r:id="rId4"/>
              </a:rPr>
              <a:t>https://securebrowser.state.nwea.org</a:t>
            </a:r>
          </a:p>
          <a:p>
            <a:pPr lvl="1" indent="-257810"/>
            <a:r>
              <a:rPr lang="en-US" sz="2000" dirty="0">
                <a:cs typeface="Arial"/>
              </a:rPr>
              <a:t>Different STB than MAP Growth – "NWEA State Solutions Secure Browser“.</a:t>
            </a:r>
          </a:p>
          <a:p>
            <a:pPr lvl="1" indent="-257810"/>
            <a:endParaRPr lang="en-US" sz="2000" dirty="0">
              <a:cs typeface="Arial"/>
            </a:endParaRPr>
          </a:p>
          <a:p>
            <a:pPr marL="485140" lvl="1" indent="0">
              <a:buNone/>
            </a:pPr>
            <a:endParaRPr lang="en-US" sz="3500" dirty="0">
              <a:cs typeface="Arial"/>
            </a:endParaRPr>
          </a:p>
          <a:p>
            <a:pPr marL="345440" indent="-345440"/>
            <a:endParaRPr lang="en-US" dirty="0">
              <a:cs typeface="Arial"/>
            </a:endParaRPr>
          </a:p>
          <a:p>
            <a:pPr marL="345440" indent="-345440"/>
            <a:endParaRPr lang="en-US" dirty="0">
              <a:cs typeface="Arial"/>
            </a:endParaRPr>
          </a:p>
          <a:p>
            <a:pPr marL="345440" indent="-345440"/>
            <a:endParaRPr lang="en-US" dirty="0">
              <a:solidFill>
                <a:srgbClr val="1F1646"/>
              </a:solidFill>
              <a:cs typeface="Arial"/>
            </a:endParaRPr>
          </a:p>
          <a:p>
            <a:pPr marL="0" indent="0">
              <a:spcBef>
                <a:spcPts val="0"/>
              </a:spcBef>
              <a:spcAft>
                <a:spcPts val="0"/>
              </a:spcAft>
              <a:buNone/>
            </a:pPr>
            <a:endParaRPr lang="en-US" sz="1600" b="1" dirty="0">
              <a:solidFill>
                <a:srgbClr val="1F1646"/>
              </a:solidFill>
              <a:cs typeface="Arial"/>
            </a:endParaRPr>
          </a:p>
          <a:p>
            <a:pPr marL="0" indent="0">
              <a:spcBef>
                <a:spcPts val="0"/>
              </a:spcBef>
              <a:spcAft>
                <a:spcPts val="0"/>
              </a:spcAft>
              <a:buNone/>
            </a:pPr>
            <a:endParaRPr lang="en-US" sz="1600" b="1" dirty="0">
              <a:solidFill>
                <a:srgbClr val="1F1646"/>
              </a:solidFill>
            </a:endParaRPr>
          </a:p>
          <a:p>
            <a:pPr marL="0" indent="0">
              <a:spcBef>
                <a:spcPts val="0"/>
              </a:spcBef>
              <a:spcAft>
                <a:spcPts val="0"/>
              </a:spcAft>
              <a:buNone/>
            </a:pPr>
            <a:endParaRPr lang="en-US" sz="1600" dirty="0"/>
          </a:p>
          <a:p>
            <a:pPr marL="0" indent="0">
              <a:spcBef>
                <a:spcPts val="0"/>
              </a:spcBef>
              <a:spcAft>
                <a:spcPts val="0"/>
              </a:spcAft>
              <a:buNone/>
            </a:pPr>
            <a:endParaRPr lang="en-US" sz="1600" b="1" dirty="0"/>
          </a:p>
          <a:p>
            <a:pPr marL="0" indent="0">
              <a:spcBef>
                <a:spcPts val="0"/>
              </a:spcBef>
              <a:spcAft>
                <a:spcPts val="0"/>
              </a:spcAft>
              <a:buNone/>
            </a:pPr>
            <a:endParaRPr lang="en-US" sz="1650" b="1" dirty="0"/>
          </a:p>
          <a:p>
            <a:pPr marL="0" indent="0">
              <a:spcBef>
                <a:spcPts val="0"/>
              </a:spcBef>
              <a:spcAft>
                <a:spcPts val="0"/>
              </a:spcAft>
              <a:buNone/>
            </a:pPr>
            <a:endParaRPr lang="en-US" sz="2400" b="1" dirty="0"/>
          </a:p>
          <a:p>
            <a:pPr marL="0" indent="0">
              <a:spcBef>
                <a:spcPts val="0"/>
              </a:spcBef>
              <a:spcAft>
                <a:spcPts val="0"/>
              </a:spcAft>
              <a:buNone/>
            </a:pPr>
            <a:endParaRPr lang="en-US" sz="1650" b="1" dirty="0"/>
          </a:p>
          <a:p>
            <a:pPr marL="0" indent="0">
              <a:spcBef>
                <a:spcPts val="0"/>
              </a:spcBef>
              <a:spcAft>
                <a:spcPts val="0"/>
              </a:spcAft>
              <a:buNone/>
            </a:pPr>
            <a:endParaRPr lang="en-US" sz="1650" b="1" dirty="0"/>
          </a:p>
          <a:p>
            <a:pPr marL="0" indent="0">
              <a:spcBef>
                <a:spcPts val="0"/>
              </a:spcBef>
              <a:spcAft>
                <a:spcPts val="0"/>
              </a:spcAft>
              <a:buNone/>
            </a:pPr>
            <a:endParaRPr lang="en-US" sz="1650" b="1" dirty="0"/>
          </a:p>
          <a:p>
            <a:pPr marL="0" indent="0">
              <a:spcBef>
                <a:spcPts val="0"/>
              </a:spcBef>
              <a:spcAft>
                <a:spcPts val="0"/>
              </a:spcAft>
              <a:buNone/>
            </a:pPr>
            <a:endParaRPr lang="en-US" sz="1400" dirty="0">
              <a:hlinkClick r:id="rId5"/>
            </a:endParaRPr>
          </a:p>
          <a:p>
            <a:endParaRPr lang="en-US" sz="2400" dirty="0">
              <a:cs typeface="Arial"/>
            </a:endParaRPr>
          </a:p>
          <a:p>
            <a:pPr marL="345440" indent="-345440"/>
            <a:endParaRPr lang="en-US" dirty="0">
              <a:cs typeface="Arial"/>
            </a:endParaRPr>
          </a:p>
          <a:p>
            <a:pPr marL="345440" indent="-345440"/>
            <a:endParaRPr lang="en-US" dirty="0">
              <a:cs typeface="Arial"/>
            </a:endParaRPr>
          </a:p>
        </p:txBody>
      </p:sp>
      <p:pic>
        <p:nvPicPr>
          <p:cNvPr id="4"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graphicFrame>
        <p:nvGraphicFramePr>
          <p:cNvPr id="5" name="Table 4">
            <a:extLst>
              <a:ext uri="{FF2B5EF4-FFF2-40B4-BE49-F238E27FC236}">
                <a16:creationId xmlns:a16="http://schemas.microsoft.com/office/drawing/2014/main" id="{B87D0A0E-35A7-464C-8E50-1468C2A0D414}"/>
              </a:ext>
            </a:extLst>
          </p:cNvPr>
          <p:cNvGraphicFramePr>
            <a:graphicFrameLocks noGrp="1"/>
          </p:cNvGraphicFramePr>
          <p:nvPr>
            <p:extLst>
              <p:ext uri="{D42A27DB-BD31-4B8C-83A1-F6EECF244321}">
                <p14:modId xmlns:p14="http://schemas.microsoft.com/office/powerpoint/2010/main" val="296996892"/>
              </p:ext>
            </p:extLst>
          </p:nvPr>
        </p:nvGraphicFramePr>
        <p:xfrm>
          <a:off x="1663959" y="4328961"/>
          <a:ext cx="5013653" cy="1795584"/>
        </p:xfrm>
        <a:graphic>
          <a:graphicData uri="http://schemas.openxmlformats.org/drawingml/2006/table">
            <a:tbl>
              <a:tblPr firstRow="1" bandRow="1">
                <a:tableStyleId>{5C22544A-7EE6-4342-B048-85BDC9FD1C3A}</a:tableStyleId>
              </a:tblPr>
              <a:tblGrid>
                <a:gridCol w="5013653">
                  <a:extLst>
                    <a:ext uri="{9D8B030D-6E8A-4147-A177-3AD203B41FA5}">
                      <a16:colId xmlns:a16="http://schemas.microsoft.com/office/drawing/2014/main" val="709796637"/>
                    </a:ext>
                  </a:extLst>
                </a:gridCol>
              </a:tblGrid>
              <a:tr h="365076">
                <a:tc>
                  <a:txBody>
                    <a:bodyPr/>
                    <a:lstStyle/>
                    <a:p>
                      <a:r>
                        <a:rPr lang="en-US" sz="1600"/>
                        <a:t>Device and Application</a:t>
                      </a:r>
                    </a:p>
                  </a:txBody>
                  <a:tcPr/>
                </a:tc>
                <a:extLst>
                  <a:ext uri="{0D108BD9-81ED-4DB2-BD59-A6C34878D82A}">
                    <a16:rowId xmlns:a16="http://schemas.microsoft.com/office/drawing/2014/main" val="2105244911"/>
                  </a:ext>
                </a:extLst>
              </a:tr>
              <a:tr h="365076">
                <a:tc>
                  <a:txBody>
                    <a:bodyPr/>
                    <a:lstStyle/>
                    <a:p>
                      <a:pPr>
                        <a:buNone/>
                      </a:pPr>
                      <a:r>
                        <a:rPr lang="en-US" sz="1600"/>
                        <a:t>Mac Secure Testing Browser</a:t>
                      </a:r>
                    </a:p>
                  </a:txBody>
                  <a:tcPr/>
                </a:tc>
                <a:extLst>
                  <a:ext uri="{0D108BD9-81ED-4DB2-BD59-A6C34878D82A}">
                    <a16:rowId xmlns:a16="http://schemas.microsoft.com/office/drawing/2014/main" val="482458816"/>
                  </a:ext>
                </a:extLst>
              </a:tr>
              <a:tr h="326647">
                <a:tc>
                  <a:txBody>
                    <a:bodyPr/>
                    <a:lstStyle/>
                    <a:p>
                      <a:pPr>
                        <a:buNone/>
                      </a:pPr>
                      <a:r>
                        <a:rPr lang="en-US" sz="1600"/>
                        <a:t>Windows </a:t>
                      </a:r>
                      <a:r>
                        <a:rPr lang="en-US" sz="1600" b="0" i="0" u="none" strike="noStrike" noProof="0">
                          <a:latin typeface="Century Gothic"/>
                        </a:rPr>
                        <a:t>Secure Testing Browser</a:t>
                      </a:r>
                    </a:p>
                  </a:txBody>
                  <a:tcPr/>
                </a:tc>
                <a:extLst>
                  <a:ext uri="{0D108BD9-81ED-4DB2-BD59-A6C34878D82A}">
                    <a16:rowId xmlns:a16="http://schemas.microsoft.com/office/drawing/2014/main" val="1892311259"/>
                  </a:ext>
                </a:extLst>
              </a:tr>
              <a:tr h="365076">
                <a:tc>
                  <a:txBody>
                    <a:bodyPr/>
                    <a:lstStyle/>
                    <a:p>
                      <a:pPr>
                        <a:buNone/>
                      </a:pPr>
                      <a:r>
                        <a:rPr lang="en-US" sz="1600"/>
                        <a:t>Chromebook App</a:t>
                      </a:r>
                      <a:endParaRPr lang="en-US" sz="1600" b="1"/>
                    </a:p>
                  </a:txBody>
                  <a:tcPr/>
                </a:tc>
                <a:extLst>
                  <a:ext uri="{0D108BD9-81ED-4DB2-BD59-A6C34878D82A}">
                    <a16:rowId xmlns:a16="http://schemas.microsoft.com/office/drawing/2014/main" val="2100584354"/>
                  </a:ext>
                </a:extLst>
              </a:tr>
              <a:tr h="365076">
                <a:tc>
                  <a:txBody>
                    <a:bodyPr/>
                    <a:lstStyle/>
                    <a:p>
                      <a:pPr>
                        <a:buNone/>
                      </a:pPr>
                      <a:r>
                        <a:rPr lang="en-US" sz="1600"/>
                        <a:t>iPad App</a:t>
                      </a:r>
                    </a:p>
                  </a:txBody>
                  <a:tcPr/>
                </a:tc>
                <a:extLst>
                  <a:ext uri="{0D108BD9-81ED-4DB2-BD59-A6C34878D82A}">
                    <a16:rowId xmlns:a16="http://schemas.microsoft.com/office/drawing/2014/main" val="1467072639"/>
                  </a:ext>
                </a:extLst>
              </a:tr>
            </a:tbl>
          </a:graphicData>
        </a:graphic>
      </p:graphicFrame>
      <p:pic>
        <p:nvPicPr>
          <p:cNvPr id="2050" name="Picture 1">
            <a:extLst>
              <a:ext uri="{FF2B5EF4-FFF2-40B4-BE49-F238E27FC236}">
                <a16:creationId xmlns:a16="http://schemas.microsoft.com/office/drawing/2014/main" id="{7F0F13F7-1ADD-4B95-93F3-67630D2D02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7612" y="1274417"/>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0B916B5-2F76-437E-AF92-904523DC4FFE}"/>
              </a:ext>
            </a:extLst>
          </p:cNvPr>
          <p:cNvSpPr txBox="1"/>
          <p:nvPr/>
        </p:nvSpPr>
        <p:spPr>
          <a:xfrm>
            <a:off x="2284528" y="1218620"/>
            <a:ext cx="4572000" cy="369332"/>
          </a:xfrm>
          <a:prstGeom prst="rect">
            <a:avLst/>
          </a:prstGeom>
          <a:noFill/>
        </p:spPr>
        <p:txBody>
          <a:bodyPr wrap="square">
            <a:spAutoFit/>
          </a:bodyPr>
          <a:lstStyle/>
          <a:p>
            <a:r>
              <a:rPr lang="en-US" sz="1800" b="1">
                <a:cs typeface="Arial"/>
              </a:rPr>
              <a:t>NWEA State Solutions Secure Browser</a:t>
            </a:r>
            <a:endParaRPr lang="en-US" b="1"/>
          </a:p>
        </p:txBody>
      </p:sp>
    </p:spTree>
    <p:custDataLst>
      <p:tags r:id="rId1"/>
    </p:custDataLst>
    <p:extLst>
      <p:ext uri="{BB962C8B-B14F-4D97-AF65-F5344CB8AC3E}">
        <p14:creationId xmlns:p14="http://schemas.microsoft.com/office/powerpoint/2010/main" val="1436677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a:xfrm>
            <a:off x="1526868" y="-40000"/>
            <a:ext cx="7772400" cy="1168468"/>
          </a:xfrm>
        </p:spPr>
        <p:txBody>
          <a:bodyPr>
            <a:normAutofit/>
          </a:bodyPr>
          <a:lstStyle/>
          <a:p>
            <a:r>
              <a:rPr lang="en-US">
                <a:solidFill>
                  <a:schemeClr val="bg1"/>
                </a:solidFill>
              </a:rPr>
              <a:t>Test Management </a:t>
            </a:r>
          </a:p>
        </p:txBody>
      </p:sp>
      <p:sp>
        <p:nvSpPr>
          <p:cNvPr id="2" name="TextBox 1">
            <a:extLst>
              <a:ext uri="{FF2B5EF4-FFF2-40B4-BE49-F238E27FC236}">
                <a16:creationId xmlns:a16="http://schemas.microsoft.com/office/drawing/2014/main" id="{ADB8AB2D-83F0-4046-90F7-5C07B3F15149}"/>
              </a:ext>
            </a:extLst>
          </p:cNvPr>
          <p:cNvSpPr txBox="1"/>
          <p:nvPr/>
        </p:nvSpPr>
        <p:spPr>
          <a:xfrm>
            <a:off x="374859" y="1585800"/>
            <a:ext cx="8629200" cy="276998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333333"/>
                </a:solidFill>
                <a:latin typeface="Century Gothic" panose="020B0502020202020204" pitchFamily="34" charset="0"/>
              </a:rPr>
              <a:t>How-to Videos that are available:</a:t>
            </a:r>
          </a:p>
          <a:p>
            <a:endParaRPr lang="en-US"/>
          </a:p>
          <a:p>
            <a:pPr lvl="1" indent="-342900">
              <a:buFont typeface="Arial" panose="020B0604020202020204" pitchFamily="34" charset="0"/>
              <a:buChar char="•"/>
            </a:pPr>
            <a:r>
              <a:rPr lang="en-US" sz="2000"/>
              <a:t>How to Assigns Accommodations  </a:t>
            </a:r>
          </a:p>
          <a:p>
            <a:pPr lvl="1" indent="-342900">
              <a:buFont typeface="Arial" panose="020B0604020202020204" pitchFamily="34" charset="0"/>
              <a:buChar char="•"/>
            </a:pPr>
            <a:r>
              <a:rPr lang="en-US" sz="2000"/>
              <a:t>How to Assign NTC's</a:t>
            </a:r>
          </a:p>
          <a:p>
            <a:pPr lvl="1" indent="-342900">
              <a:buFont typeface="Arial" panose="020B0604020202020204" pitchFamily="34" charset="0"/>
              <a:buChar char="•"/>
            </a:pPr>
            <a:r>
              <a:rPr lang="en-US" sz="2000"/>
              <a:t>How to Print Test Tickets</a:t>
            </a:r>
          </a:p>
          <a:p>
            <a:pPr lvl="1"/>
            <a:endParaRPr lang="en-US" sz="2400"/>
          </a:p>
          <a:p>
            <a:pPr marL="800100" lvl="1" indent="-342900">
              <a:buFont typeface="Arial" panose="020B0604020202020204" pitchFamily="34" charset="0"/>
              <a:buChar char="•"/>
            </a:pPr>
            <a:endParaRPr lang="en-US" sz="2400"/>
          </a:p>
          <a:p>
            <a:pPr lvl="1"/>
            <a:endParaRPr lang="en-US" sz="2400"/>
          </a:p>
        </p:txBody>
      </p:sp>
      <p:sp>
        <p:nvSpPr>
          <p:cNvPr id="3" name="TextBox 2">
            <a:extLst>
              <a:ext uri="{FF2B5EF4-FFF2-40B4-BE49-F238E27FC236}">
                <a16:creationId xmlns:a16="http://schemas.microsoft.com/office/drawing/2014/main" id="{F6B8D315-1D06-4936-A845-04E22783A53A}"/>
              </a:ext>
            </a:extLst>
          </p:cNvPr>
          <p:cNvSpPr txBox="1"/>
          <p:nvPr/>
        </p:nvSpPr>
        <p:spPr>
          <a:xfrm>
            <a:off x="434438" y="5561422"/>
            <a:ext cx="8334703" cy="646331"/>
          </a:xfrm>
          <a:prstGeom prst="rect">
            <a:avLst/>
          </a:prstGeom>
          <a:noFill/>
        </p:spPr>
        <p:txBody>
          <a:bodyPr wrap="square" lIns="91440" tIns="45720" rIns="91440" bIns="45720" rtlCol="0" anchor="t">
            <a:spAutoFit/>
          </a:bodyPr>
          <a:lstStyle/>
          <a:p>
            <a:r>
              <a:rPr lang="en-US" b="1" dirty="0">
                <a:solidFill>
                  <a:srgbClr val="1F1646"/>
                </a:solidFill>
              </a:rPr>
              <a:t>Location</a:t>
            </a:r>
            <a:r>
              <a:rPr lang="en-US" dirty="0">
                <a:solidFill>
                  <a:srgbClr val="1F1646"/>
                </a:solidFill>
              </a:rPr>
              <a:t>:</a:t>
            </a:r>
          </a:p>
          <a:p>
            <a:r>
              <a:rPr lang="en-US" dirty="0">
                <a:solidFill>
                  <a:srgbClr val="1F1646"/>
                </a:solidFill>
                <a:hlinkClick r:id="rId4"/>
              </a:rPr>
              <a:t>NWEA Nebraska Assessment Portal - Assessment Coordinator Tab</a:t>
            </a:r>
            <a:endParaRPr lang="en-US" dirty="0"/>
          </a:p>
        </p:txBody>
      </p:sp>
    </p:spTree>
    <p:custDataLst>
      <p:tags r:id="rId1"/>
    </p:custDataLst>
    <p:extLst>
      <p:ext uri="{BB962C8B-B14F-4D97-AF65-F5344CB8AC3E}">
        <p14:creationId xmlns:p14="http://schemas.microsoft.com/office/powerpoint/2010/main" val="40900452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a:solidFill>
                  <a:schemeClr val="bg1"/>
                </a:solidFill>
              </a:rPr>
              <a:t>NSCAS – Student Tutorials</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dirty="0">
                <a:cs typeface="Arial"/>
              </a:rPr>
              <a:t>Interactive video available for students to learn how to use the online test platform. </a:t>
            </a:r>
            <a:endParaRPr lang="en-US" dirty="0"/>
          </a:p>
          <a:p>
            <a:pPr marL="745490" lvl="1" indent="-345440"/>
            <a:r>
              <a:rPr lang="en-US" sz="2000" dirty="0">
                <a:cs typeface="Arial"/>
              </a:rPr>
              <a:t>How to use the online tools</a:t>
            </a:r>
          </a:p>
          <a:p>
            <a:pPr marL="745490" lvl="1" indent="-345440"/>
            <a:r>
              <a:rPr lang="en-US" sz="2000" dirty="0">
                <a:cs typeface="Arial"/>
              </a:rPr>
              <a:t>How to navigate through the test</a:t>
            </a:r>
          </a:p>
          <a:p>
            <a:pPr marL="745490" lvl="1" indent="-345440"/>
            <a:r>
              <a:rPr lang="en-US" sz="2000" dirty="0">
                <a:cs typeface="Arial"/>
              </a:rPr>
              <a:t>How to respond to different item types</a:t>
            </a:r>
          </a:p>
          <a:p>
            <a:pPr marL="745490" lvl="1" indent="-345440"/>
            <a:r>
              <a:rPr lang="en-US" sz="2000" dirty="0">
                <a:cs typeface="Arial"/>
              </a:rPr>
              <a:t>Test-Taking Tips</a:t>
            </a:r>
          </a:p>
          <a:p>
            <a:pPr marL="0" indent="0">
              <a:buNone/>
            </a:pPr>
            <a:endParaRPr lang="en-US" b="1" dirty="0">
              <a:cs typeface="Arial"/>
            </a:endParaRPr>
          </a:p>
          <a:p>
            <a:pPr marL="0" indent="0">
              <a:buNone/>
            </a:pPr>
            <a:r>
              <a:rPr lang="en-US" b="1" dirty="0">
                <a:cs typeface="Arial"/>
              </a:rPr>
              <a:t>Link to </a:t>
            </a:r>
            <a:r>
              <a:rPr lang="en-US" b="1" dirty="0">
                <a:cs typeface="Arial"/>
                <a:hlinkClick r:id="rId4"/>
              </a:rPr>
              <a:t>NSCAS Growth Student Tutorial</a:t>
            </a:r>
            <a:r>
              <a:rPr lang="en-US" b="1" dirty="0">
                <a:cs typeface="Arial"/>
              </a:rPr>
              <a:t> </a:t>
            </a:r>
            <a:endParaRPr lang="en-US" dirty="0">
              <a:ea typeface="+mn-lt"/>
              <a:cs typeface="+mn-lt"/>
            </a:endParaRPr>
          </a:p>
        </p:txBody>
      </p:sp>
      <p:pic>
        <p:nvPicPr>
          <p:cNvPr id="4" name="nwea-graphite-large-rgb.png"/>
          <p:cNvPicPr>
            <a:picLocks noChangeAspect="1"/>
          </p:cNvPicPr>
          <p:nvPr/>
        </p:nvPicPr>
        <p:blipFill>
          <a:blip r:embed="rId5"/>
          <a:stretch>
            <a:fillRect/>
          </a:stretch>
        </p:blipFill>
        <p:spPr>
          <a:xfrm>
            <a:off x="134100" y="6456081"/>
            <a:ext cx="721202" cy="211240"/>
          </a:xfrm>
          <a:prstGeom prst="rect">
            <a:avLst/>
          </a:prstGeom>
          <a:ln w="12700">
            <a:miter lim="400000"/>
          </a:ln>
        </p:spPr>
      </p:pic>
      <p:sp>
        <p:nvSpPr>
          <p:cNvPr id="5" name="Rectangle 4">
            <a:extLst>
              <a:ext uri="{FF2B5EF4-FFF2-40B4-BE49-F238E27FC236}">
                <a16:creationId xmlns:a16="http://schemas.microsoft.com/office/drawing/2014/main" id="{28DA283E-FB8B-427B-97E0-711F9F303A6A}"/>
              </a:ext>
            </a:extLst>
          </p:cNvPr>
          <p:cNvSpPr/>
          <p:nvPr/>
        </p:nvSpPr>
        <p:spPr>
          <a:xfrm>
            <a:off x="341905" y="5326751"/>
            <a:ext cx="8579457" cy="338554"/>
          </a:xfrm>
          <a:prstGeom prst="rect">
            <a:avLst/>
          </a:prstGeom>
        </p:spPr>
        <p:txBody>
          <a:bodyPr wrap="square" lIns="91440" tIns="45720" rIns="91440" bIns="45720" anchor="t">
            <a:spAutoFit/>
          </a:bodyPr>
          <a:lstStyle/>
          <a:p>
            <a:pPr lvl="0"/>
            <a:endParaRPr lang="en-US" sz="1600" i="1">
              <a:solidFill>
                <a:srgbClr val="1F1646"/>
              </a:solidFill>
            </a:endParaRPr>
          </a:p>
        </p:txBody>
      </p:sp>
    </p:spTree>
    <p:custDataLst>
      <p:tags r:id="rId1"/>
    </p:custDataLst>
    <p:extLst>
      <p:ext uri="{BB962C8B-B14F-4D97-AF65-F5344CB8AC3E}">
        <p14:creationId xmlns:p14="http://schemas.microsoft.com/office/powerpoint/2010/main" val="1548138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a:solidFill>
                  <a:schemeClr val="bg1"/>
                </a:solidFill>
              </a:rPr>
              <a:t>Item Type Samplers</a:t>
            </a:r>
          </a:p>
        </p:txBody>
      </p:sp>
      <p:sp>
        <p:nvSpPr>
          <p:cNvPr id="3" name="Text Placeholder 2"/>
          <p:cNvSpPr>
            <a:spLocks noGrp="1"/>
          </p:cNvSpPr>
          <p:nvPr>
            <p:ph type="body" sz="quarter" idx="24"/>
          </p:nvPr>
        </p:nvSpPr>
        <p:spPr>
          <a:xfrm>
            <a:off x="502104" y="1937150"/>
            <a:ext cx="8140993" cy="4662788"/>
          </a:xfrm>
        </p:spPr>
        <p:txBody>
          <a:bodyPr vert="horz" lIns="68580" tIns="34290" rIns="68580" bIns="34290" rtlCol="0" anchor="t">
            <a:normAutofit/>
          </a:bodyPr>
          <a:lstStyle/>
          <a:p>
            <a:pPr lvl="1"/>
            <a:r>
              <a:rPr lang="en-US" sz="2000" b="1" u="sng">
                <a:cs typeface="Arial"/>
              </a:rPr>
              <a:t>Purpose</a:t>
            </a:r>
            <a:r>
              <a:rPr lang="en-US" sz="2000">
                <a:cs typeface="Arial"/>
              </a:rPr>
              <a:t>: Provide students with an opportunity to practice each item type and gain familiarity with the platform/interface. </a:t>
            </a:r>
            <a:endParaRPr lang="en-US" sz="2000"/>
          </a:p>
          <a:p>
            <a:pPr lvl="1"/>
            <a:r>
              <a:rPr lang="en-US" sz="2000">
                <a:cs typeface="Arial"/>
              </a:rPr>
              <a:t>Includes all item types and item aides for each grade level.</a:t>
            </a:r>
          </a:p>
          <a:p>
            <a:pPr lvl="1"/>
            <a:r>
              <a:rPr lang="en-US" sz="2200">
                <a:cs typeface="Arial"/>
              </a:rPr>
              <a:t>Accessed on the Assessment Portal.   </a:t>
            </a:r>
            <a:endParaRPr lang="en-US" sz="850">
              <a:cs typeface="Arial"/>
            </a:endParaRPr>
          </a:p>
          <a:p>
            <a:pPr lvl="1" indent="-257810"/>
            <a:r>
              <a:rPr lang="en-US" sz="2000"/>
              <a:t>Paper item type samplers are also provided as PDFs for Districts to download and print (including answer documents). </a:t>
            </a:r>
            <a:endParaRPr lang="en-US" sz="2000">
              <a:cs typeface="Arial"/>
            </a:endParaRPr>
          </a:p>
          <a:p>
            <a:pPr lvl="1" indent="-257810"/>
            <a:r>
              <a:rPr lang="en-US" sz="2000"/>
              <a:t>Large Print and Braille item type samplers can be requested.</a:t>
            </a:r>
            <a:endParaRPr lang="en-US" sz="2000">
              <a:cs typeface="Arial"/>
            </a:endParaRPr>
          </a:p>
          <a:p>
            <a:pPr lvl="1"/>
            <a:endParaRPr lang="en-US" sz="2000">
              <a:cs typeface="Arial"/>
            </a:endParaRPr>
          </a:p>
          <a:p>
            <a:pPr marL="0" indent="0">
              <a:buNone/>
            </a:pPr>
            <a:endParaRPr lang="en-US">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6" name="Rectangle 5">
            <a:extLst>
              <a:ext uri="{FF2B5EF4-FFF2-40B4-BE49-F238E27FC236}">
                <a16:creationId xmlns:a16="http://schemas.microsoft.com/office/drawing/2014/main" id="{42793FB8-3832-4904-AD9E-325F60DBC976}"/>
              </a:ext>
            </a:extLst>
          </p:cNvPr>
          <p:cNvSpPr/>
          <p:nvPr/>
        </p:nvSpPr>
        <p:spPr>
          <a:xfrm>
            <a:off x="1051353" y="6085466"/>
            <a:ext cx="8579457" cy="592470"/>
          </a:xfrm>
          <a:prstGeom prst="rect">
            <a:avLst/>
          </a:prstGeom>
        </p:spPr>
        <p:txBody>
          <a:bodyPr wrap="square" lIns="91440" tIns="45720" rIns="91440" bIns="45720" anchor="t">
            <a:spAutoFit/>
          </a:bodyPr>
          <a:lstStyle/>
          <a:p>
            <a:r>
              <a:rPr lang="en-US" sz="1650" b="1">
                <a:solidFill>
                  <a:srgbClr val="1F1646"/>
                </a:solidFill>
              </a:rPr>
              <a:t>Re</a:t>
            </a:r>
            <a:r>
              <a:rPr lang="en-US" sz="1600" b="1">
                <a:solidFill>
                  <a:srgbClr val="1F1646"/>
                </a:solidFill>
              </a:rPr>
              <a:t>source</a:t>
            </a:r>
            <a:r>
              <a:rPr lang="en-US" sz="1600">
                <a:solidFill>
                  <a:srgbClr val="1F1646"/>
                </a:solidFill>
              </a:rPr>
              <a:t>: </a:t>
            </a:r>
            <a:r>
              <a:rPr lang="en-US" sz="1600" i="1">
                <a:solidFill>
                  <a:srgbClr val="1F1646"/>
                </a:solidFill>
              </a:rPr>
              <a:t>Item Type Samplers</a:t>
            </a:r>
          </a:p>
          <a:p>
            <a:r>
              <a:rPr lang="en-US" sz="1600" b="1">
                <a:solidFill>
                  <a:srgbClr val="1F1646"/>
                </a:solidFill>
              </a:rPr>
              <a:t>Location: </a:t>
            </a:r>
            <a:r>
              <a:rPr lang="en-US" sz="1600">
                <a:ea typeface="+mn-lt"/>
                <a:cs typeface="+mn-lt"/>
                <a:hlinkClick r:id="rId5"/>
              </a:rPr>
              <a:t>https://nscas-assess.state.nwea.org/inbrowser/index.html</a:t>
            </a:r>
            <a:endParaRPr lang="en-US" sz="1600">
              <a:solidFill>
                <a:srgbClr val="1F1646"/>
              </a:solidFill>
            </a:endParaRPr>
          </a:p>
        </p:txBody>
      </p:sp>
    </p:spTree>
    <p:custDataLst>
      <p:tags r:id="rId1"/>
    </p:custDataLst>
    <p:extLst>
      <p:ext uri="{BB962C8B-B14F-4D97-AF65-F5344CB8AC3E}">
        <p14:creationId xmlns:p14="http://schemas.microsoft.com/office/powerpoint/2010/main" val="31902052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646" y="383324"/>
            <a:ext cx="8118591" cy="486099"/>
          </a:xfrm>
        </p:spPr>
        <p:txBody>
          <a:bodyPr>
            <a:noAutofit/>
          </a:bodyPr>
          <a:lstStyle/>
          <a:p>
            <a:r>
              <a:rPr lang="en-US" sz="3600">
                <a:solidFill>
                  <a:schemeClr val="bg1"/>
                </a:solidFill>
              </a:rPr>
              <a:t>NSCAS – Item Type Samplers </a:t>
            </a: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a:extLst>
              <a:ext uri="{FF2B5EF4-FFF2-40B4-BE49-F238E27FC236}">
                <a16:creationId xmlns:a16="http://schemas.microsoft.com/office/drawing/2014/main" id="{C538921B-8647-4392-8DFB-B465854D31CD}"/>
              </a:ext>
            </a:extLst>
          </p:cNvPr>
          <p:cNvPicPr>
            <a:picLocks noChangeAspect="1"/>
          </p:cNvPicPr>
          <p:nvPr/>
        </p:nvPicPr>
        <p:blipFill>
          <a:blip r:embed="rId5"/>
          <a:srcRect/>
          <a:stretch/>
        </p:blipFill>
        <p:spPr>
          <a:xfrm>
            <a:off x="229530" y="1690150"/>
            <a:ext cx="3282846" cy="2412867"/>
          </a:xfrm>
          <a:prstGeom prst="rect">
            <a:avLst/>
          </a:prstGeom>
        </p:spPr>
      </p:pic>
      <p:pic>
        <p:nvPicPr>
          <p:cNvPr id="6" name="Picture 5">
            <a:extLst>
              <a:ext uri="{FF2B5EF4-FFF2-40B4-BE49-F238E27FC236}">
                <a16:creationId xmlns:a16="http://schemas.microsoft.com/office/drawing/2014/main" id="{C3450157-B79F-4FB0-956D-1AB6DAD9446F}"/>
              </a:ext>
            </a:extLst>
          </p:cNvPr>
          <p:cNvPicPr>
            <a:picLocks noChangeAspect="1"/>
          </p:cNvPicPr>
          <p:nvPr/>
        </p:nvPicPr>
        <p:blipFill>
          <a:blip r:embed="rId6"/>
          <a:stretch>
            <a:fillRect/>
          </a:stretch>
        </p:blipFill>
        <p:spPr>
          <a:xfrm>
            <a:off x="3445876" y="3428999"/>
            <a:ext cx="5609594" cy="3292707"/>
          </a:xfrm>
          <a:prstGeom prst="rect">
            <a:avLst/>
          </a:prstGeom>
        </p:spPr>
      </p:pic>
    </p:spTree>
    <p:custDataLst>
      <p:tags r:id="rId1"/>
    </p:custDataLst>
    <p:extLst>
      <p:ext uri="{BB962C8B-B14F-4D97-AF65-F5344CB8AC3E}">
        <p14:creationId xmlns:p14="http://schemas.microsoft.com/office/powerpoint/2010/main" val="16802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Data and Reporting</a:t>
            </a:r>
          </a:p>
        </p:txBody>
      </p:sp>
    </p:spTree>
    <p:custDataLst>
      <p:tags r:id="rId1"/>
    </p:custDataLst>
    <p:extLst>
      <p:ext uri="{BB962C8B-B14F-4D97-AF65-F5344CB8AC3E}">
        <p14:creationId xmlns:p14="http://schemas.microsoft.com/office/powerpoint/2010/main" val="10610225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idx="4294967295"/>
          </p:nvPr>
        </p:nvSpPr>
        <p:spPr>
          <a:xfrm>
            <a:off x="1637212" y="22086"/>
            <a:ext cx="8229600" cy="1143000"/>
          </a:xfrm>
          <a:prstGeom prst="rect">
            <a:avLst/>
          </a:prstGeom>
        </p:spPr>
        <p:txBody>
          <a:bodyPr anchor="ctr">
            <a:normAutofit/>
          </a:bodyPr>
          <a:lstStyle/>
          <a:p>
            <a:r>
              <a:rPr lang="en-US" sz="2800">
                <a:solidFill>
                  <a:schemeClr val="bg1"/>
                </a:solidFill>
                <a:latin typeface="Century Gothic"/>
              </a:rPr>
              <a:t>Data and Reporting: What is available</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4294967295"/>
          </p:nvPr>
        </p:nvSpPr>
        <p:spPr>
          <a:xfrm>
            <a:off x="0" y="1493838"/>
            <a:ext cx="8574088" cy="4867275"/>
          </a:xfrm>
          <a:prstGeom prst="rect">
            <a:avLst/>
          </a:prstGeom>
        </p:spPr>
        <p:txBody>
          <a:bodyPr vert="horz" lIns="91440" tIns="45720" rIns="91440" bIns="45720" rtlCol="0" anchor="t">
            <a:normAutofit/>
          </a:bodyPr>
          <a:lstStyle/>
          <a:p>
            <a:pPr lvl="1">
              <a:lnSpc>
                <a:spcPct val="90000"/>
              </a:lnSpc>
            </a:pPr>
            <a:endParaRPr lang="en-US" sz="1600"/>
          </a:p>
          <a:p>
            <a:pPr marL="0" indent="0">
              <a:lnSpc>
                <a:spcPct val="90000"/>
              </a:lnSpc>
              <a:buNone/>
            </a:pPr>
            <a:endParaRPr lang="en-US" sz="2000"/>
          </a:p>
          <a:p>
            <a:pPr marL="0" indent="0">
              <a:lnSpc>
                <a:spcPct val="90000"/>
              </a:lnSpc>
              <a:buNone/>
            </a:pPr>
            <a:endParaRPr lang="en-US" i="1"/>
          </a:p>
          <a:p>
            <a:pPr>
              <a:lnSpc>
                <a:spcPct val="90000"/>
              </a:lnSpc>
            </a:pPr>
            <a:endParaRPr lang="en-US" sz="2000"/>
          </a:p>
          <a:p>
            <a:pPr lvl="1">
              <a:lnSpc>
                <a:spcPct val="90000"/>
              </a:lnSpc>
            </a:pPr>
            <a:endParaRPr lang="en-US" sz="2000"/>
          </a:p>
        </p:txBody>
      </p:sp>
      <p:graphicFrame>
        <p:nvGraphicFramePr>
          <p:cNvPr id="4" name="Table 4">
            <a:extLst>
              <a:ext uri="{FF2B5EF4-FFF2-40B4-BE49-F238E27FC236}">
                <a16:creationId xmlns:a16="http://schemas.microsoft.com/office/drawing/2014/main" id="{C4B4C1D1-1829-4FB5-A611-3901519B562A}"/>
              </a:ext>
            </a:extLst>
          </p:cNvPr>
          <p:cNvGraphicFramePr>
            <a:graphicFrameLocks noGrp="1"/>
          </p:cNvGraphicFramePr>
          <p:nvPr>
            <p:extLst>
              <p:ext uri="{D42A27DB-BD31-4B8C-83A1-F6EECF244321}">
                <p14:modId xmlns:p14="http://schemas.microsoft.com/office/powerpoint/2010/main" val="3576780305"/>
              </p:ext>
            </p:extLst>
          </p:nvPr>
        </p:nvGraphicFramePr>
        <p:xfrm>
          <a:off x="150920" y="2174995"/>
          <a:ext cx="8867217" cy="3315208"/>
        </p:xfrm>
        <a:graphic>
          <a:graphicData uri="http://schemas.openxmlformats.org/drawingml/2006/table">
            <a:tbl>
              <a:tblPr firstRow="1" bandRow="1">
                <a:tableStyleId>{5C22544A-7EE6-4342-B048-85BDC9FD1C3A}</a:tableStyleId>
              </a:tblPr>
              <a:tblGrid>
                <a:gridCol w="1617192">
                  <a:extLst>
                    <a:ext uri="{9D8B030D-6E8A-4147-A177-3AD203B41FA5}">
                      <a16:colId xmlns:a16="http://schemas.microsoft.com/office/drawing/2014/main" val="2912028653"/>
                    </a:ext>
                  </a:extLst>
                </a:gridCol>
                <a:gridCol w="1832162">
                  <a:extLst>
                    <a:ext uri="{9D8B030D-6E8A-4147-A177-3AD203B41FA5}">
                      <a16:colId xmlns:a16="http://schemas.microsoft.com/office/drawing/2014/main" val="2884782572"/>
                    </a:ext>
                  </a:extLst>
                </a:gridCol>
                <a:gridCol w="5417863">
                  <a:extLst>
                    <a:ext uri="{9D8B030D-6E8A-4147-A177-3AD203B41FA5}">
                      <a16:colId xmlns:a16="http://schemas.microsoft.com/office/drawing/2014/main" val="1777986769"/>
                    </a:ext>
                  </a:extLst>
                </a:gridCol>
              </a:tblGrid>
              <a:tr h="370840">
                <a:tc>
                  <a:txBody>
                    <a:bodyPr/>
                    <a:lstStyle/>
                    <a:p>
                      <a:r>
                        <a:rPr lang="en-US" sz="1200">
                          <a:latin typeface="Century Gothic"/>
                        </a:rPr>
                        <a:t>Report/File</a:t>
                      </a:r>
                    </a:p>
                  </a:txBody>
                  <a:tcPr/>
                </a:tc>
                <a:tc>
                  <a:txBody>
                    <a:bodyPr/>
                    <a:lstStyle/>
                    <a:p>
                      <a:r>
                        <a:rPr lang="en-US" sz="1200">
                          <a:latin typeface="Century Gothic"/>
                        </a:rPr>
                        <a:t>Access</a:t>
                      </a:r>
                    </a:p>
                  </a:txBody>
                  <a:tcPr/>
                </a:tc>
                <a:tc>
                  <a:txBody>
                    <a:bodyPr/>
                    <a:lstStyle/>
                    <a:p>
                      <a:r>
                        <a:rPr lang="en-US" sz="1200">
                          <a:latin typeface="Century Gothic"/>
                        </a:rPr>
                        <a:t>Description</a:t>
                      </a:r>
                    </a:p>
                  </a:txBody>
                  <a:tcPr/>
                </a:tc>
                <a:extLst>
                  <a:ext uri="{0D108BD9-81ED-4DB2-BD59-A6C34878D82A}">
                    <a16:rowId xmlns:a16="http://schemas.microsoft.com/office/drawing/2014/main" val="2548836249"/>
                  </a:ext>
                </a:extLst>
              </a:tr>
              <a:tr h="370840">
                <a:tc>
                  <a:txBody>
                    <a:bodyPr/>
                    <a:lstStyle/>
                    <a:p>
                      <a:r>
                        <a:rPr lang="en-US" sz="1200" dirty="0">
                          <a:latin typeface="Century Gothic"/>
                        </a:rPr>
                        <a:t>Student Score Report - By District</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200">
                          <a:latin typeface="Century Gothic"/>
                        </a:rPr>
                        <a:t>District Coordinators and Admins</a:t>
                      </a:r>
                    </a:p>
                    <a:p>
                      <a:endParaRPr lang="en-US" sz="1200">
                        <a:latin typeface="Century Gothic"/>
                      </a:endParaRPr>
                    </a:p>
                  </a:txBody>
                  <a:tcPr/>
                </a:tc>
                <a:tc>
                  <a:txBody>
                    <a:bodyPr/>
                    <a:lstStyle/>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Century Gothic"/>
                        </a:rPr>
                        <a:t>Available on a rolling basis</a:t>
                      </a:r>
                    </a:p>
                    <a:p>
                      <a:pPr marL="285750" lvl="0" indent="-285750">
                        <a:lnSpc>
                          <a:spcPct val="90000"/>
                        </a:lnSpc>
                        <a:buFont typeface="Arial" panose="020B0604020202020204" pitchFamily="34" charset="0"/>
                        <a:buChar char="•"/>
                      </a:pPr>
                      <a:r>
                        <a:rPr lang="en-US" sz="1200" dirty="0">
                          <a:latin typeface="Century Gothic"/>
                        </a:rPr>
                        <a:t>Demographic filters</a:t>
                      </a:r>
                    </a:p>
                    <a:p>
                      <a:pPr marL="285750" lvl="0" indent="-285750">
                        <a:lnSpc>
                          <a:spcPct val="90000"/>
                        </a:lnSpc>
                        <a:buFont typeface="Arial" panose="020B0604020202020204" pitchFamily="34" charset="0"/>
                        <a:buChar char="•"/>
                      </a:pPr>
                      <a:r>
                        <a:rPr lang="en-US" sz="1200" dirty="0">
                          <a:latin typeface="Century Gothic"/>
                        </a:rPr>
                        <a:t>Averages for the district</a:t>
                      </a:r>
                    </a:p>
                  </a:txBody>
                  <a:tcPr/>
                </a:tc>
                <a:extLst>
                  <a:ext uri="{0D108BD9-81ED-4DB2-BD59-A6C34878D82A}">
                    <a16:rowId xmlns:a16="http://schemas.microsoft.com/office/drawing/2014/main" val="2387655322"/>
                  </a:ext>
                </a:extLst>
              </a:tr>
              <a:tr h="370840">
                <a:tc>
                  <a:txBody>
                    <a:bodyPr/>
                    <a:lstStyle/>
                    <a:p>
                      <a:pPr marL="0" marR="0" lvl="0" indent="0" algn="l">
                        <a:lnSpc>
                          <a:spcPct val="100000"/>
                        </a:lnSpc>
                        <a:spcBef>
                          <a:spcPts val="0"/>
                        </a:spcBef>
                        <a:spcAft>
                          <a:spcPts val="0"/>
                        </a:spcAft>
                        <a:buNone/>
                      </a:pPr>
                      <a:r>
                        <a:rPr lang="en-US" sz="1200" b="0" i="0" u="none" strike="noStrike" noProof="0">
                          <a:latin typeface="Century Gothic"/>
                        </a:rPr>
                        <a:t>Student Score Report - By School</a:t>
                      </a:r>
                      <a:endParaRPr lang="en-US" sz="1200">
                        <a:latin typeface="Century Gothic"/>
                      </a:endParaRPr>
                    </a:p>
                  </a:txBody>
                  <a:tcPr/>
                </a:tc>
                <a:tc>
                  <a:txBody>
                    <a:bodyPr/>
                    <a:lstStyle/>
                    <a:p>
                      <a:r>
                        <a:rPr lang="en-US" sz="1200">
                          <a:latin typeface="Century Gothic"/>
                        </a:rPr>
                        <a:t>School coordinators, Admins  and above</a:t>
                      </a:r>
                    </a:p>
                  </a:txBody>
                  <a:tcPr/>
                </a:tc>
                <a:tc>
                  <a:txBody>
                    <a:bodyPr/>
                    <a:lstStyle/>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a:latin typeface="Century Gothic"/>
                        </a:rPr>
                        <a:t>Available on a rolling basis</a:t>
                      </a:r>
                    </a:p>
                    <a:p>
                      <a:pPr marL="285750" lvl="0" indent="-285750">
                        <a:lnSpc>
                          <a:spcPct val="90000"/>
                        </a:lnSpc>
                        <a:buFont typeface="Arial" panose="020B0604020202020204" pitchFamily="34" charset="0"/>
                        <a:buChar char="•"/>
                      </a:pPr>
                      <a:r>
                        <a:rPr lang="en-US" sz="1200">
                          <a:latin typeface="Century Gothic"/>
                        </a:rPr>
                        <a:t>Average for the school</a:t>
                      </a:r>
                    </a:p>
                    <a:p>
                      <a:pPr marL="285750" lvl="0" indent="-285750">
                        <a:lnSpc>
                          <a:spcPct val="90000"/>
                        </a:lnSpc>
                        <a:buFont typeface="Arial" panose="020B0604020202020204" pitchFamily="34" charset="0"/>
                        <a:buChar char="•"/>
                      </a:pPr>
                      <a:r>
                        <a:rPr lang="en-US" sz="1200">
                          <a:latin typeface="Century Gothic"/>
                        </a:rPr>
                        <a:t>Graphic views of student performance</a:t>
                      </a:r>
                    </a:p>
                  </a:txBody>
                  <a:tcPr/>
                </a:tc>
                <a:extLst>
                  <a:ext uri="{0D108BD9-81ED-4DB2-BD59-A6C34878D82A}">
                    <a16:rowId xmlns:a16="http://schemas.microsoft.com/office/drawing/2014/main" val="3645938001"/>
                  </a:ext>
                </a:extLst>
              </a:tr>
              <a:tr h="370840">
                <a:tc>
                  <a:txBody>
                    <a:bodyPr/>
                    <a:lstStyle/>
                    <a:p>
                      <a:pPr marL="0" marR="0" lvl="0" indent="0" algn="l">
                        <a:lnSpc>
                          <a:spcPct val="100000"/>
                        </a:lnSpc>
                        <a:spcBef>
                          <a:spcPts val="0"/>
                        </a:spcBef>
                        <a:spcAft>
                          <a:spcPts val="0"/>
                        </a:spcAft>
                        <a:buNone/>
                      </a:pPr>
                      <a:r>
                        <a:rPr lang="en-US" sz="1200" b="0" i="0" u="none" strike="noStrike" noProof="0">
                          <a:latin typeface="Century Gothic"/>
                        </a:rPr>
                        <a:t>Student Score Report - By Group</a:t>
                      </a:r>
                      <a:endParaRPr lang="en-US" sz="1200">
                        <a:latin typeface="Century Gothic"/>
                      </a:endParaRPr>
                    </a:p>
                  </a:txBody>
                  <a:tcPr/>
                </a:tc>
                <a:tc>
                  <a:txBody>
                    <a:bodyPr/>
                    <a:lstStyle/>
                    <a:p>
                      <a:r>
                        <a:rPr lang="en-US" sz="1200">
                          <a:latin typeface="Century Gothic"/>
                        </a:rPr>
                        <a:t>Instructors and above</a:t>
                      </a:r>
                    </a:p>
                  </a:txBody>
                  <a:tcPr/>
                </a:tc>
                <a:tc>
                  <a:txBody>
                    <a:bodyPr/>
                    <a:lstStyle/>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200">
                          <a:latin typeface="Century Gothic"/>
                        </a:rPr>
                        <a:t>Available on a rolling basis </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a:latin typeface="Century Gothic"/>
                        </a:rPr>
                        <a:t>Similar to class level view of MAP Growth reports</a:t>
                      </a:r>
                    </a:p>
                    <a:p>
                      <a:pPr marL="285750" lvl="0" indent="-285750">
                        <a:lnSpc>
                          <a:spcPct val="90000"/>
                        </a:lnSpc>
                        <a:buFont typeface="Arial" panose="020B0604020202020204" pitchFamily="34" charset="0"/>
                        <a:buChar char="•"/>
                      </a:pPr>
                      <a:r>
                        <a:rPr lang="en-US" sz="1200">
                          <a:latin typeface="Century Gothic"/>
                        </a:rPr>
                        <a:t>Will have averages for the group</a:t>
                      </a:r>
                    </a:p>
                    <a:p>
                      <a:pPr marL="285750" lvl="0" indent="-285750">
                        <a:lnSpc>
                          <a:spcPct val="90000"/>
                        </a:lnSpc>
                        <a:buFont typeface="Arial" panose="020B0604020202020204" pitchFamily="34" charset="0"/>
                        <a:buChar char="•"/>
                      </a:pPr>
                      <a:r>
                        <a:rPr lang="en-US" sz="1200">
                          <a:latin typeface="Century Gothic"/>
                          <a:ea typeface="+mn-lt"/>
                          <a:cs typeface="+mn-lt"/>
                        </a:rPr>
                        <a:t>Graphic views of student performance</a:t>
                      </a:r>
                      <a:endParaRPr lang="en-US" sz="1200">
                        <a:latin typeface="Century Gothic"/>
                      </a:endParaRPr>
                    </a:p>
                    <a:p>
                      <a:pPr marL="285750" lvl="0" indent="-285750">
                        <a:lnSpc>
                          <a:spcPct val="90000"/>
                        </a:lnSpc>
                        <a:buFont typeface="Arial" panose="020B0604020202020204" pitchFamily="34" charset="0"/>
                        <a:buChar char="•"/>
                      </a:pPr>
                      <a:r>
                        <a:rPr lang="en-US" sz="1200">
                          <a:latin typeface="Century Gothic"/>
                        </a:rPr>
                        <a:t>Users will be able to create groups to get </a:t>
                      </a:r>
                    </a:p>
                  </a:txBody>
                  <a:tcPr/>
                </a:tc>
                <a:extLst>
                  <a:ext uri="{0D108BD9-81ED-4DB2-BD59-A6C34878D82A}">
                    <a16:rowId xmlns:a16="http://schemas.microsoft.com/office/drawing/2014/main" val="1804465006"/>
                  </a:ext>
                </a:extLst>
              </a:tr>
              <a:tr h="370840">
                <a:tc>
                  <a:txBody>
                    <a:bodyPr/>
                    <a:lstStyle/>
                    <a:p>
                      <a:r>
                        <a:rPr lang="en-US" sz="1200">
                          <a:latin typeface="Century Gothic"/>
                        </a:rPr>
                        <a:t>Online Student Report</a:t>
                      </a:r>
                    </a:p>
                  </a:txBody>
                  <a:tcPr/>
                </a:tc>
                <a:tc>
                  <a:txBody>
                    <a:bodyPr/>
                    <a:lstStyle/>
                    <a:p>
                      <a:r>
                        <a:rPr lang="en-US" sz="1200" dirty="0">
                          <a:latin typeface="Century Gothic"/>
                        </a:rPr>
                        <a:t>Instructors and above</a:t>
                      </a:r>
                    </a:p>
                  </a:txBody>
                  <a:tcPr/>
                </a:tc>
                <a:tc>
                  <a:txBody>
                    <a:bodyPr/>
                    <a:lstStyle/>
                    <a:p>
                      <a:pPr marL="285750" marR="0" lvl="0" indent="-285750" algn="l" rtl="0" eaLnBrk="1" fontAlgn="auto" latinLnBrk="0" hangingPunct="1">
                        <a:lnSpc>
                          <a:spcPct val="90000"/>
                        </a:lnSpc>
                        <a:spcBef>
                          <a:spcPts val="0"/>
                        </a:spcBef>
                        <a:spcAft>
                          <a:spcPts val="0"/>
                        </a:spcAft>
                        <a:buClrTx/>
                        <a:buSzTx/>
                        <a:buFont typeface="Arial" panose="020B0604020202020204" pitchFamily="34" charset="0"/>
                        <a:buChar char="•"/>
                      </a:pPr>
                      <a:r>
                        <a:rPr lang="en-US" sz="1200" dirty="0">
                          <a:latin typeface="Century Gothic"/>
                        </a:rPr>
                        <a:t>Available on a rolling basis </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dirty="0">
                          <a:latin typeface="Century Gothic"/>
                        </a:rPr>
                        <a:t>Student performance data in an easily printable format focused on each content area separately</a:t>
                      </a:r>
                    </a:p>
                    <a:p>
                      <a:pPr marL="285750" lvl="0" indent="-285750">
                        <a:lnSpc>
                          <a:spcPct val="90000"/>
                        </a:lnSpc>
                        <a:buFont typeface="Arial" panose="020B0604020202020204" pitchFamily="34" charset="0"/>
                        <a:buChar char="•"/>
                      </a:pPr>
                      <a:r>
                        <a:rPr lang="en-US" sz="1200" dirty="0">
                          <a:latin typeface="Century Gothic"/>
                        </a:rPr>
                        <a:t>Item level information by standard, item type, and difficulty</a:t>
                      </a:r>
                    </a:p>
                  </a:txBody>
                  <a:tcPr/>
                </a:tc>
                <a:extLst>
                  <a:ext uri="{0D108BD9-81ED-4DB2-BD59-A6C34878D82A}">
                    <a16:rowId xmlns:a16="http://schemas.microsoft.com/office/drawing/2014/main" val="2359589664"/>
                  </a:ext>
                </a:extLst>
              </a:tr>
            </a:tbl>
          </a:graphicData>
        </a:graphic>
      </p:graphicFrame>
    </p:spTree>
    <p:custDataLst>
      <p:tags r:id="rId1"/>
    </p:custDataLst>
    <p:extLst>
      <p:ext uri="{BB962C8B-B14F-4D97-AF65-F5344CB8AC3E}">
        <p14:creationId xmlns:p14="http://schemas.microsoft.com/office/powerpoint/2010/main" val="344214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idx="4294967295"/>
          </p:nvPr>
        </p:nvSpPr>
        <p:spPr>
          <a:xfrm>
            <a:off x="1637212" y="22086"/>
            <a:ext cx="8229600" cy="1143000"/>
          </a:xfrm>
          <a:prstGeom prst="rect">
            <a:avLst/>
          </a:prstGeom>
        </p:spPr>
        <p:txBody>
          <a:bodyPr anchor="ctr">
            <a:normAutofit/>
          </a:bodyPr>
          <a:lstStyle/>
          <a:p>
            <a:r>
              <a:rPr lang="en-US" sz="2800" dirty="0">
                <a:solidFill>
                  <a:schemeClr val="bg1"/>
                </a:solidFill>
                <a:latin typeface="Century Gothic"/>
              </a:rPr>
              <a:t>Data and Reporting: MAP Growth Reports</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sz="half" idx="4294967295"/>
          </p:nvPr>
        </p:nvSpPr>
        <p:spPr>
          <a:xfrm>
            <a:off x="0" y="1493838"/>
            <a:ext cx="8574088" cy="4867275"/>
          </a:xfrm>
          <a:prstGeom prst="rect">
            <a:avLst/>
          </a:prstGeom>
        </p:spPr>
        <p:txBody>
          <a:bodyPr vert="horz" lIns="91440" tIns="45720" rIns="91440" bIns="45720" rtlCol="0" anchor="t">
            <a:normAutofit/>
          </a:bodyPr>
          <a:lstStyle/>
          <a:p>
            <a:pPr lvl="1">
              <a:lnSpc>
                <a:spcPct val="90000"/>
              </a:lnSpc>
            </a:pPr>
            <a:endParaRPr lang="en-US" sz="1600" dirty="0"/>
          </a:p>
          <a:p>
            <a:pPr marL="0" indent="0">
              <a:lnSpc>
                <a:spcPct val="90000"/>
              </a:lnSpc>
              <a:buNone/>
            </a:pPr>
            <a:endParaRPr lang="en-US" sz="2000" dirty="0"/>
          </a:p>
          <a:p>
            <a:pPr marL="0" indent="0">
              <a:lnSpc>
                <a:spcPct val="90000"/>
              </a:lnSpc>
              <a:buNone/>
            </a:pPr>
            <a:endParaRPr lang="en-US" i="1" dirty="0"/>
          </a:p>
          <a:p>
            <a:pPr>
              <a:lnSpc>
                <a:spcPct val="90000"/>
              </a:lnSpc>
            </a:pPr>
            <a:endParaRPr lang="en-US" sz="2000" dirty="0"/>
          </a:p>
          <a:p>
            <a:pPr lvl="1">
              <a:lnSpc>
                <a:spcPct val="90000"/>
              </a:lnSpc>
            </a:pPr>
            <a:endParaRPr lang="en-US" sz="2000" dirty="0"/>
          </a:p>
        </p:txBody>
      </p:sp>
      <p:sp>
        <p:nvSpPr>
          <p:cNvPr id="5" name="Text Placeholder 2">
            <a:extLst>
              <a:ext uri="{FF2B5EF4-FFF2-40B4-BE49-F238E27FC236}">
                <a16:creationId xmlns:a16="http://schemas.microsoft.com/office/drawing/2014/main" id="{E028F85E-E328-0526-323D-0E4AB72E7C15}"/>
              </a:ext>
            </a:extLst>
          </p:cNvPr>
          <p:cNvSpPr txBox="1">
            <a:spLocks/>
          </p:cNvSpPr>
          <p:nvPr/>
        </p:nvSpPr>
        <p:spPr>
          <a:xfrm>
            <a:off x="523875" y="1937150"/>
            <a:ext cx="8119222" cy="4379760"/>
          </a:xfrm>
          <a:prstGeom prst="rect">
            <a:avLst/>
          </a:prstGeom>
        </p:spPr>
        <p:txBody>
          <a:bodyPr vert="horz" lIns="68580" tIns="34290" rIns="68580" bIns="3429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345440" indent="-345440"/>
            <a:r>
              <a:rPr lang="en-US" dirty="0">
                <a:ea typeface="+mn-lt"/>
                <a:cs typeface="+mn-lt"/>
              </a:rPr>
              <a:t>RIT score data from NSCAS Growth is also available in MAP Growth and the various MAP Growth reports. </a:t>
            </a:r>
          </a:p>
          <a:p>
            <a:pPr marL="345440" indent="-345440"/>
            <a:r>
              <a:rPr lang="en-US" dirty="0">
                <a:ea typeface="+mn-lt"/>
                <a:cs typeface="+mn-lt"/>
              </a:rPr>
              <a:t>Popular reports such as Student Profile, Class Profile and Family Report (and more) are all available</a:t>
            </a:r>
          </a:p>
          <a:p>
            <a:pPr marL="688340" lvl="1" indent="-345440"/>
            <a:r>
              <a:rPr lang="en-US" dirty="0">
                <a:ea typeface="+mn-lt"/>
                <a:cs typeface="+mn-lt"/>
              </a:rPr>
              <a:t>Note: Learning Continuum and Learning Statements are not available for NSCAS assessments.</a:t>
            </a:r>
          </a:p>
          <a:p>
            <a:pPr marL="345440" indent="-345440"/>
            <a:r>
              <a:rPr lang="en-US" dirty="0">
                <a:ea typeface="+mn-lt"/>
                <a:cs typeface="+mn-lt"/>
              </a:rPr>
              <a:t>If a student has taken both MAP Growth and NSCAS Growth in a term, the test with the lowest Standard Error of Measure (SEM) will be the one reportable in MAP Growth.</a:t>
            </a:r>
          </a:p>
          <a:p>
            <a:pPr marL="345440" indent="-345440"/>
            <a:r>
              <a:rPr lang="en-US" dirty="0">
                <a:ea typeface="+mn-lt"/>
                <a:cs typeface="+mn-lt"/>
              </a:rPr>
              <a:t>Only NSCAS Growth assessments will appear in Acacia reporting, not MAP Growth assessments. </a:t>
            </a:r>
          </a:p>
        </p:txBody>
      </p:sp>
    </p:spTree>
    <p:custDataLst>
      <p:tags r:id="rId1"/>
    </p:custDataLst>
    <p:extLst>
      <p:ext uri="{BB962C8B-B14F-4D97-AF65-F5344CB8AC3E}">
        <p14:creationId xmlns:p14="http://schemas.microsoft.com/office/powerpoint/2010/main" val="7740703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1227096" y="61436"/>
            <a:ext cx="8229600" cy="1143000"/>
          </a:xfrm>
          <a:prstGeom prst="rect">
            <a:avLst/>
          </a:prstGeom>
        </p:spPr>
        <p:txBody>
          <a:bodyPr anchor="ctr">
            <a:normAutofit/>
          </a:bodyPr>
          <a:lstStyle/>
          <a:p>
            <a:r>
              <a:rPr lang="en-US">
                <a:solidFill>
                  <a:schemeClr val="bg1"/>
                </a:solidFill>
              </a:rPr>
              <a:t> Reports</a:t>
            </a:r>
          </a:p>
        </p:txBody>
      </p:sp>
      <p:pic>
        <p:nvPicPr>
          <p:cNvPr id="3" name="Picture 3" descr="Graphical user interface, text, application&#10;&#10;Description automatically generated">
            <a:extLst>
              <a:ext uri="{FF2B5EF4-FFF2-40B4-BE49-F238E27FC236}">
                <a16:creationId xmlns:a16="http://schemas.microsoft.com/office/drawing/2014/main" id="{B43227EB-014C-2339-5410-5FB86581C3ED}"/>
              </a:ext>
            </a:extLst>
          </p:cNvPr>
          <p:cNvPicPr>
            <a:picLocks noChangeAspect="1"/>
          </p:cNvPicPr>
          <p:nvPr/>
        </p:nvPicPr>
        <p:blipFill>
          <a:blip r:embed="rId5"/>
          <a:stretch>
            <a:fillRect/>
          </a:stretch>
        </p:blipFill>
        <p:spPr>
          <a:xfrm>
            <a:off x="95250" y="2256703"/>
            <a:ext cx="8858250" cy="2954195"/>
          </a:xfrm>
          <a:prstGeom prst="rect">
            <a:avLst/>
          </a:prstGeom>
        </p:spPr>
      </p:pic>
      <p:sp>
        <p:nvSpPr>
          <p:cNvPr id="4" name="Rectangle 3">
            <a:extLst>
              <a:ext uri="{FF2B5EF4-FFF2-40B4-BE49-F238E27FC236}">
                <a16:creationId xmlns:a16="http://schemas.microsoft.com/office/drawing/2014/main" id="{AB1A64E6-6E33-833C-E742-3695A2D382F7}"/>
              </a:ext>
            </a:extLst>
          </p:cNvPr>
          <p:cNvSpPr/>
          <p:nvPr/>
        </p:nvSpPr>
        <p:spPr>
          <a:xfrm>
            <a:off x="5905500" y="3048000"/>
            <a:ext cx="2981325" cy="342900"/>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12331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rPr>
              <a:t>Reports: </a:t>
            </a:r>
            <a:br>
              <a:rPr lang="en-US"/>
            </a:br>
            <a:r>
              <a:rPr lang="en-US">
                <a:solidFill>
                  <a:schemeClr val="bg1"/>
                </a:solidFill>
              </a:rPr>
              <a:t>District Level</a:t>
            </a:r>
          </a:p>
        </p:txBody>
      </p:sp>
      <p:pic>
        <p:nvPicPr>
          <p:cNvPr id="5" name="Picture 5" descr="Chart, bar chart&#10;&#10;Description automatically generated">
            <a:extLst>
              <a:ext uri="{FF2B5EF4-FFF2-40B4-BE49-F238E27FC236}">
                <a16:creationId xmlns:a16="http://schemas.microsoft.com/office/drawing/2014/main" id="{915D4C27-C378-3648-43AC-E9940FF7C658}"/>
              </a:ext>
            </a:extLst>
          </p:cNvPr>
          <p:cNvPicPr>
            <a:picLocks noChangeAspect="1"/>
          </p:cNvPicPr>
          <p:nvPr/>
        </p:nvPicPr>
        <p:blipFill>
          <a:blip r:embed="rId5"/>
          <a:stretch>
            <a:fillRect/>
          </a:stretch>
        </p:blipFill>
        <p:spPr>
          <a:xfrm>
            <a:off x="161925" y="2018297"/>
            <a:ext cx="8829675" cy="3745330"/>
          </a:xfrm>
          <a:prstGeom prst="rect">
            <a:avLst/>
          </a:prstGeom>
        </p:spPr>
      </p:pic>
    </p:spTree>
    <p:custDataLst>
      <p:tags r:id="rId1"/>
    </p:custDataLst>
    <p:extLst>
      <p:ext uri="{BB962C8B-B14F-4D97-AF65-F5344CB8AC3E}">
        <p14:creationId xmlns:p14="http://schemas.microsoft.com/office/powerpoint/2010/main" val="611296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DD951A3-B815-413C-9063-901674A3198F}"/>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rPr>
              <a:t>Reports: </a:t>
            </a:r>
            <a:br>
              <a:rPr lang="en-US"/>
            </a:br>
            <a:r>
              <a:rPr lang="en-US">
                <a:solidFill>
                  <a:schemeClr val="bg1"/>
                </a:solidFill>
              </a:rPr>
              <a:t>School Level</a:t>
            </a:r>
          </a:p>
        </p:txBody>
      </p:sp>
      <p:pic>
        <p:nvPicPr>
          <p:cNvPr id="2" name="Picture 2" descr="A picture containing background pattern&#10;&#10;Description automatically generated">
            <a:extLst>
              <a:ext uri="{FF2B5EF4-FFF2-40B4-BE49-F238E27FC236}">
                <a16:creationId xmlns:a16="http://schemas.microsoft.com/office/drawing/2014/main" id="{477CF749-7BDD-C34C-3AFF-952CAB2FD5EE}"/>
              </a:ext>
            </a:extLst>
          </p:cNvPr>
          <p:cNvPicPr>
            <a:picLocks noChangeAspect="1"/>
          </p:cNvPicPr>
          <p:nvPr/>
        </p:nvPicPr>
        <p:blipFill>
          <a:blip r:embed="rId5"/>
          <a:stretch>
            <a:fillRect/>
          </a:stretch>
        </p:blipFill>
        <p:spPr>
          <a:xfrm>
            <a:off x="6815138" y="3209925"/>
            <a:ext cx="1800225" cy="2171700"/>
          </a:xfrm>
          <a:prstGeom prst="rect">
            <a:avLst/>
          </a:prstGeom>
        </p:spPr>
      </p:pic>
      <p:pic>
        <p:nvPicPr>
          <p:cNvPr id="3" name="Picture 5" descr="A picture containing shape&#10;&#10;Description automatically generated">
            <a:extLst>
              <a:ext uri="{FF2B5EF4-FFF2-40B4-BE49-F238E27FC236}">
                <a16:creationId xmlns:a16="http://schemas.microsoft.com/office/drawing/2014/main" id="{7F7F1069-B72A-803F-416B-C538CD93306D}"/>
              </a:ext>
            </a:extLst>
          </p:cNvPr>
          <p:cNvPicPr>
            <a:picLocks noChangeAspect="1"/>
          </p:cNvPicPr>
          <p:nvPr/>
        </p:nvPicPr>
        <p:blipFill>
          <a:blip r:embed="rId6"/>
          <a:stretch>
            <a:fillRect/>
          </a:stretch>
        </p:blipFill>
        <p:spPr>
          <a:xfrm>
            <a:off x="523875" y="1378740"/>
            <a:ext cx="4676775" cy="404820"/>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E41053BF-FFF3-8FEF-EE4A-5C5265A6A15F}"/>
              </a:ext>
            </a:extLst>
          </p:cNvPr>
          <p:cNvPicPr>
            <a:picLocks noChangeAspect="1"/>
          </p:cNvPicPr>
          <p:nvPr/>
        </p:nvPicPr>
        <p:blipFill>
          <a:blip r:embed="rId6"/>
          <a:stretch>
            <a:fillRect/>
          </a:stretch>
        </p:blipFill>
        <p:spPr>
          <a:xfrm>
            <a:off x="3933824" y="1378740"/>
            <a:ext cx="4676775" cy="404820"/>
          </a:xfrm>
          <a:prstGeom prst="rect">
            <a:avLst/>
          </a:prstGeom>
        </p:spPr>
      </p:pic>
      <p:grpSp>
        <p:nvGrpSpPr>
          <p:cNvPr id="14" name="Group 13">
            <a:extLst>
              <a:ext uri="{FF2B5EF4-FFF2-40B4-BE49-F238E27FC236}">
                <a16:creationId xmlns:a16="http://schemas.microsoft.com/office/drawing/2014/main" id="{E77ED13D-3097-568C-76C5-850BA1DE854A}"/>
              </a:ext>
            </a:extLst>
          </p:cNvPr>
          <p:cNvGrpSpPr/>
          <p:nvPr/>
        </p:nvGrpSpPr>
        <p:grpSpPr>
          <a:xfrm>
            <a:off x="571500" y="1393177"/>
            <a:ext cx="8048625" cy="356896"/>
            <a:chOff x="571500" y="1393177"/>
            <a:chExt cx="8048625" cy="356896"/>
          </a:xfrm>
        </p:grpSpPr>
        <p:pic>
          <p:nvPicPr>
            <p:cNvPr id="10" name="Picture 10">
              <a:extLst>
                <a:ext uri="{FF2B5EF4-FFF2-40B4-BE49-F238E27FC236}">
                  <a16:creationId xmlns:a16="http://schemas.microsoft.com/office/drawing/2014/main" id="{C91EB5BA-5E34-0F07-684A-52FBA76FFE14}"/>
                </a:ext>
              </a:extLst>
            </p:cNvPr>
            <p:cNvPicPr>
              <a:picLocks noChangeAspect="1"/>
            </p:cNvPicPr>
            <p:nvPr/>
          </p:nvPicPr>
          <p:blipFill>
            <a:blip r:embed="rId7"/>
            <a:stretch>
              <a:fillRect/>
            </a:stretch>
          </p:blipFill>
          <p:spPr>
            <a:xfrm>
              <a:off x="571500" y="1393177"/>
              <a:ext cx="2743200" cy="356896"/>
            </a:xfrm>
            <a:prstGeom prst="rect">
              <a:avLst/>
            </a:prstGeom>
          </p:spPr>
        </p:pic>
        <p:pic>
          <p:nvPicPr>
            <p:cNvPr id="13" name="Picture 8" descr="Graphical user interface, text&#10;&#10;Description automatically generated">
              <a:extLst>
                <a:ext uri="{FF2B5EF4-FFF2-40B4-BE49-F238E27FC236}">
                  <a16:creationId xmlns:a16="http://schemas.microsoft.com/office/drawing/2014/main" id="{C32ABBEB-B520-D07D-1D44-B839B0D47E60}"/>
                </a:ext>
              </a:extLst>
            </p:cNvPr>
            <p:cNvPicPr>
              <a:picLocks noChangeAspect="1"/>
            </p:cNvPicPr>
            <p:nvPr/>
          </p:nvPicPr>
          <p:blipFill>
            <a:blip r:embed="rId8"/>
            <a:stretch>
              <a:fillRect/>
            </a:stretch>
          </p:blipFill>
          <p:spPr>
            <a:xfrm>
              <a:off x="4638675" y="1396093"/>
              <a:ext cx="3981450" cy="312964"/>
            </a:xfrm>
            <a:prstGeom prst="rect">
              <a:avLst/>
            </a:prstGeom>
          </p:spPr>
        </p:pic>
      </p:grpSp>
      <p:grpSp>
        <p:nvGrpSpPr>
          <p:cNvPr id="16" name="Group 15">
            <a:extLst>
              <a:ext uri="{FF2B5EF4-FFF2-40B4-BE49-F238E27FC236}">
                <a16:creationId xmlns:a16="http://schemas.microsoft.com/office/drawing/2014/main" id="{B4165D66-9F5C-02A3-7466-244EFC99E981}"/>
              </a:ext>
            </a:extLst>
          </p:cNvPr>
          <p:cNvGrpSpPr/>
          <p:nvPr/>
        </p:nvGrpSpPr>
        <p:grpSpPr>
          <a:xfrm>
            <a:off x="522265" y="1376781"/>
            <a:ext cx="8099469" cy="4971032"/>
            <a:chOff x="522265" y="1376781"/>
            <a:chExt cx="8099469" cy="4971032"/>
          </a:xfrm>
        </p:grpSpPr>
        <p:grpSp>
          <p:nvGrpSpPr>
            <p:cNvPr id="9" name="Group 8">
              <a:extLst>
                <a:ext uri="{FF2B5EF4-FFF2-40B4-BE49-F238E27FC236}">
                  <a16:creationId xmlns:a16="http://schemas.microsoft.com/office/drawing/2014/main" id="{03AAD384-2139-3391-A832-5F9466A9DB14}"/>
                </a:ext>
              </a:extLst>
            </p:cNvPr>
            <p:cNvGrpSpPr/>
            <p:nvPr/>
          </p:nvGrpSpPr>
          <p:grpSpPr>
            <a:xfrm>
              <a:off x="522265" y="1376781"/>
              <a:ext cx="8099469" cy="4971032"/>
              <a:chOff x="522265" y="1376781"/>
              <a:chExt cx="8099469" cy="4971032"/>
            </a:xfrm>
          </p:grpSpPr>
          <p:pic>
            <p:nvPicPr>
              <p:cNvPr id="4" name="Picture 3">
                <a:extLst>
                  <a:ext uri="{FF2B5EF4-FFF2-40B4-BE49-F238E27FC236}">
                    <a16:creationId xmlns:a16="http://schemas.microsoft.com/office/drawing/2014/main" id="{E6A710FB-8B4B-471D-8E8E-EED6C20E8C1C}"/>
                  </a:ext>
                </a:extLst>
              </p:cNvPr>
              <p:cNvPicPr>
                <a:picLocks noChangeAspect="1"/>
              </p:cNvPicPr>
              <p:nvPr/>
            </p:nvPicPr>
            <p:blipFill>
              <a:blip r:embed="rId9"/>
              <a:stretch>
                <a:fillRect/>
              </a:stretch>
            </p:blipFill>
            <p:spPr>
              <a:xfrm>
                <a:off x="522265" y="1376781"/>
                <a:ext cx="8099469" cy="4971032"/>
              </a:xfrm>
              <a:prstGeom prst="rect">
                <a:avLst/>
              </a:prstGeom>
            </p:spPr>
          </p:pic>
          <p:pic>
            <p:nvPicPr>
              <p:cNvPr id="5" name="Picture 5">
                <a:extLst>
                  <a:ext uri="{FF2B5EF4-FFF2-40B4-BE49-F238E27FC236}">
                    <a16:creationId xmlns:a16="http://schemas.microsoft.com/office/drawing/2014/main" id="{89E0966F-C7AB-FAB1-8C09-BE1122F8B576}"/>
                  </a:ext>
                </a:extLst>
              </p:cNvPr>
              <p:cNvPicPr>
                <a:picLocks noChangeAspect="1"/>
              </p:cNvPicPr>
              <p:nvPr/>
            </p:nvPicPr>
            <p:blipFill>
              <a:blip r:embed="rId10"/>
              <a:stretch>
                <a:fillRect/>
              </a:stretch>
            </p:blipFill>
            <p:spPr>
              <a:xfrm>
                <a:off x="3390900" y="1857555"/>
                <a:ext cx="3409950" cy="685441"/>
              </a:xfrm>
              <a:prstGeom prst="rect">
                <a:avLst/>
              </a:prstGeom>
            </p:spPr>
          </p:pic>
          <p:pic>
            <p:nvPicPr>
              <p:cNvPr id="7" name="Picture 7">
                <a:extLst>
                  <a:ext uri="{FF2B5EF4-FFF2-40B4-BE49-F238E27FC236}">
                    <a16:creationId xmlns:a16="http://schemas.microsoft.com/office/drawing/2014/main" id="{6A41B340-18A1-4535-D392-AE7BCFA04D37}"/>
                  </a:ext>
                </a:extLst>
              </p:cNvPr>
              <p:cNvPicPr>
                <a:picLocks noChangeAspect="1"/>
              </p:cNvPicPr>
              <p:nvPr/>
            </p:nvPicPr>
            <p:blipFill>
              <a:blip r:embed="rId11"/>
              <a:stretch>
                <a:fillRect/>
              </a:stretch>
            </p:blipFill>
            <p:spPr>
              <a:xfrm>
                <a:off x="723900" y="1857375"/>
                <a:ext cx="828675" cy="152400"/>
              </a:xfrm>
              <a:prstGeom prst="rect">
                <a:avLst/>
              </a:prstGeom>
            </p:spPr>
          </p:pic>
          <p:pic>
            <p:nvPicPr>
              <p:cNvPr id="8" name="Picture 8" descr="Graphical user interface, text&#10;&#10;Description automatically generated">
                <a:extLst>
                  <a:ext uri="{FF2B5EF4-FFF2-40B4-BE49-F238E27FC236}">
                    <a16:creationId xmlns:a16="http://schemas.microsoft.com/office/drawing/2014/main" id="{B4A2F56E-7BD9-2980-CC87-179865990202}"/>
                  </a:ext>
                </a:extLst>
              </p:cNvPr>
              <p:cNvPicPr>
                <a:picLocks noChangeAspect="1"/>
              </p:cNvPicPr>
              <p:nvPr/>
            </p:nvPicPr>
            <p:blipFill>
              <a:blip r:embed="rId8"/>
              <a:stretch>
                <a:fillRect/>
              </a:stretch>
            </p:blipFill>
            <p:spPr>
              <a:xfrm>
                <a:off x="4638675" y="1377043"/>
                <a:ext cx="3981450" cy="312964"/>
              </a:xfrm>
              <a:prstGeom prst="rect">
                <a:avLst/>
              </a:prstGeom>
            </p:spPr>
          </p:pic>
        </p:grpSp>
        <p:pic>
          <p:nvPicPr>
            <p:cNvPr id="15" name="Picture 15" descr="A picture containing background pattern&#10;&#10;Description automatically generated">
              <a:extLst>
                <a:ext uri="{FF2B5EF4-FFF2-40B4-BE49-F238E27FC236}">
                  <a16:creationId xmlns:a16="http://schemas.microsoft.com/office/drawing/2014/main" id="{088AE1E2-A8E5-4E60-0D77-C3E489B6A885}"/>
                </a:ext>
              </a:extLst>
            </p:cNvPr>
            <p:cNvPicPr>
              <a:picLocks noChangeAspect="1"/>
            </p:cNvPicPr>
            <p:nvPr/>
          </p:nvPicPr>
          <p:blipFill>
            <a:blip r:embed="rId5"/>
            <a:stretch>
              <a:fillRect/>
            </a:stretch>
          </p:blipFill>
          <p:spPr>
            <a:xfrm>
              <a:off x="7110413" y="3286125"/>
              <a:ext cx="1457325" cy="1752600"/>
            </a:xfrm>
            <a:prstGeom prst="rect">
              <a:avLst/>
            </a:prstGeom>
          </p:spPr>
        </p:pic>
      </p:grpSp>
    </p:spTree>
    <p:custDataLst>
      <p:tags r:id="rId1"/>
    </p:custDataLst>
    <p:extLst>
      <p:ext uri="{BB962C8B-B14F-4D97-AF65-F5344CB8AC3E}">
        <p14:creationId xmlns:p14="http://schemas.microsoft.com/office/powerpoint/2010/main" val="162509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600">
                <a:solidFill>
                  <a:schemeClr val="bg1"/>
                </a:solidFill>
              </a:rPr>
              <a:t>Tips for Installing the Secure Browser </a:t>
            </a:r>
          </a:p>
        </p:txBody>
      </p:sp>
      <p:sp>
        <p:nvSpPr>
          <p:cNvPr id="3" name="Text Placeholder 2"/>
          <p:cNvSpPr>
            <a:spLocks noGrp="1"/>
          </p:cNvSpPr>
          <p:nvPr>
            <p:ph type="body" sz="quarter" idx="24"/>
          </p:nvPr>
        </p:nvSpPr>
        <p:spPr>
          <a:xfrm>
            <a:off x="487970" y="1937149"/>
            <a:ext cx="4219566" cy="4578476"/>
          </a:xfrm>
        </p:spPr>
        <p:txBody>
          <a:bodyPr vert="horz" lIns="68580" tIns="34290" rIns="68580" bIns="34290" rtlCol="0" anchor="t">
            <a:normAutofit fontScale="92500" lnSpcReduction="20000"/>
          </a:bodyPr>
          <a:lstStyle/>
          <a:p>
            <a:pPr marL="345440" indent="-345440"/>
            <a:r>
              <a:rPr lang="en-US" sz="2000"/>
              <a:t>Partner Code: NSCAS</a:t>
            </a:r>
          </a:p>
          <a:p>
            <a:pPr marL="345440" indent="-345440"/>
            <a:r>
              <a:rPr lang="en-US" sz="2000"/>
              <a:t>Multiple Device Management installation available</a:t>
            </a:r>
          </a:p>
          <a:p>
            <a:pPr marL="345440" indent="-345440"/>
            <a:r>
              <a:rPr lang="en-US" sz="2000"/>
              <a:t>Secure Browser can be </a:t>
            </a:r>
            <a:r>
              <a:rPr lang="en-US"/>
              <a:t>downloaded from Acacia Manage or v</a:t>
            </a:r>
            <a:r>
              <a:rPr lang="pt-BR"/>
              <a:t>ia NWEA provided link.</a:t>
            </a:r>
            <a:endParaRPr lang="en-US"/>
          </a:p>
          <a:p>
            <a:pPr marL="345440" indent="-345440"/>
            <a:r>
              <a:rPr lang="en-US" sz="2000" b="1" i="1"/>
              <a:t>Note: If a previous version has been installed, it must be uninstalled before installing the new version. </a:t>
            </a:r>
          </a:p>
          <a:p>
            <a:pPr marL="345440" indent="-345440"/>
            <a:r>
              <a:rPr lang="en-US" sz="2000" b="1" i="1"/>
              <a:t>Instructions for network/MDM uninstallation in System &amp; Technology Guide.</a:t>
            </a:r>
            <a:endParaRPr lang="en-US" sz="2000" b="1"/>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7" name="Picture 6">
            <a:extLst>
              <a:ext uri="{FF2B5EF4-FFF2-40B4-BE49-F238E27FC236}">
                <a16:creationId xmlns:a16="http://schemas.microsoft.com/office/drawing/2014/main" id="{BA0CA429-04C7-404C-A313-7C37073D47F4}"/>
              </a:ext>
            </a:extLst>
          </p:cNvPr>
          <p:cNvPicPr>
            <a:picLocks noChangeAspect="1"/>
          </p:cNvPicPr>
          <p:nvPr/>
        </p:nvPicPr>
        <p:blipFill>
          <a:blip r:embed="rId5"/>
          <a:stretch>
            <a:fillRect/>
          </a:stretch>
        </p:blipFill>
        <p:spPr>
          <a:xfrm>
            <a:off x="4707536" y="2182663"/>
            <a:ext cx="4326924" cy="3384771"/>
          </a:xfrm>
          <a:prstGeom prst="rect">
            <a:avLst/>
          </a:prstGeom>
        </p:spPr>
      </p:pic>
      <p:sp>
        <p:nvSpPr>
          <p:cNvPr id="8" name="TextBox 7">
            <a:extLst>
              <a:ext uri="{FF2B5EF4-FFF2-40B4-BE49-F238E27FC236}">
                <a16:creationId xmlns:a16="http://schemas.microsoft.com/office/drawing/2014/main" id="{8E5A8DD0-5DFF-46AA-8B22-258B36F9A7E9}"/>
              </a:ext>
            </a:extLst>
          </p:cNvPr>
          <p:cNvSpPr txBox="1"/>
          <p:nvPr/>
        </p:nvSpPr>
        <p:spPr>
          <a:xfrm>
            <a:off x="5292226" y="5743991"/>
            <a:ext cx="3854662" cy="931267"/>
          </a:xfrm>
          <a:prstGeom prst="rect">
            <a:avLst/>
          </a:prstGeom>
          <a:noFill/>
        </p:spPr>
        <p:txBody>
          <a:bodyPr wrap="square">
            <a:spAutoFit/>
          </a:bodyPr>
          <a:lstStyle/>
          <a:p>
            <a:r>
              <a:rPr lang="en-US"/>
              <a:t>Reminder: Turn off auto updates on student devices during the Test Administration Window</a:t>
            </a:r>
          </a:p>
        </p:txBody>
      </p:sp>
    </p:spTree>
    <p:custDataLst>
      <p:tags r:id="rId1"/>
    </p:custDataLst>
    <p:extLst>
      <p:ext uri="{BB962C8B-B14F-4D97-AF65-F5344CB8AC3E}">
        <p14:creationId xmlns:p14="http://schemas.microsoft.com/office/powerpoint/2010/main" val="636587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54A1A1C-3EBF-4915-B032-46B9E73600E7}"/>
              </a:ext>
            </a:extLst>
          </p:cNvPr>
          <p:cNvSpPr>
            <a:spLocks noGrp="1"/>
          </p:cNvSpPr>
          <p:nvPr>
            <p:ph type="title"/>
          </p:nvPr>
        </p:nvSpPr>
        <p:spPr>
          <a:xfrm>
            <a:off x="835445" y="58319"/>
            <a:ext cx="8229600" cy="1143000"/>
          </a:xfrm>
          <a:prstGeom prst="rect">
            <a:avLst/>
          </a:prstGeom>
        </p:spPr>
        <p:txBody>
          <a:bodyPr anchor="ctr">
            <a:normAutofit fontScale="90000"/>
          </a:bodyPr>
          <a:lstStyle/>
          <a:p>
            <a:r>
              <a:rPr lang="en-US">
                <a:solidFill>
                  <a:schemeClr val="bg1"/>
                </a:solidFill>
              </a:rPr>
              <a:t> Reports: </a:t>
            </a:r>
            <a:br>
              <a:rPr lang="en-US"/>
            </a:br>
            <a:r>
              <a:rPr lang="en-US">
                <a:solidFill>
                  <a:schemeClr val="bg1"/>
                </a:solidFill>
              </a:rPr>
              <a:t>School/Group Level</a:t>
            </a:r>
          </a:p>
        </p:txBody>
      </p:sp>
      <p:pic>
        <p:nvPicPr>
          <p:cNvPr id="4" name="Picture 5">
            <a:extLst>
              <a:ext uri="{FF2B5EF4-FFF2-40B4-BE49-F238E27FC236}">
                <a16:creationId xmlns:a16="http://schemas.microsoft.com/office/drawing/2014/main" id="{30CB60C1-90A7-E732-800D-E2BA1736B7F1}"/>
              </a:ext>
            </a:extLst>
          </p:cNvPr>
          <p:cNvPicPr>
            <a:picLocks noChangeAspect="1"/>
          </p:cNvPicPr>
          <p:nvPr/>
        </p:nvPicPr>
        <p:blipFill>
          <a:blip r:embed="rId5"/>
          <a:srcRect/>
          <a:stretch/>
        </p:blipFill>
        <p:spPr>
          <a:xfrm>
            <a:off x="104775" y="2110442"/>
            <a:ext cx="8896350" cy="3751541"/>
          </a:xfrm>
          <a:prstGeom prst="rect">
            <a:avLst/>
          </a:prstGeom>
        </p:spPr>
      </p:pic>
    </p:spTree>
    <p:custDataLst>
      <p:tags r:id="rId1"/>
    </p:custDataLst>
    <p:extLst>
      <p:ext uri="{BB962C8B-B14F-4D97-AF65-F5344CB8AC3E}">
        <p14:creationId xmlns:p14="http://schemas.microsoft.com/office/powerpoint/2010/main" val="3669975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794529" y="28956"/>
            <a:ext cx="8229600" cy="1143000"/>
          </a:xfrm>
          <a:prstGeom prst="rect">
            <a:avLst/>
          </a:prstGeom>
        </p:spPr>
        <p:txBody>
          <a:bodyPr anchor="ctr">
            <a:normAutofit fontScale="90000"/>
          </a:bodyPr>
          <a:lstStyle/>
          <a:p>
            <a:r>
              <a:rPr lang="en-US">
                <a:solidFill>
                  <a:schemeClr val="bg1"/>
                </a:solidFill>
              </a:rPr>
              <a:t>Reports:</a:t>
            </a:r>
            <a:br>
              <a:rPr lang="en-US"/>
            </a:br>
            <a:r>
              <a:rPr lang="en-US">
                <a:solidFill>
                  <a:schemeClr val="bg1"/>
                </a:solidFill>
              </a:rPr>
              <a:t>Student Level</a:t>
            </a:r>
          </a:p>
        </p:txBody>
      </p:sp>
      <p:pic>
        <p:nvPicPr>
          <p:cNvPr id="8" name="Picture 8">
            <a:extLst>
              <a:ext uri="{FF2B5EF4-FFF2-40B4-BE49-F238E27FC236}">
                <a16:creationId xmlns:a16="http://schemas.microsoft.com/office/drawing/2014/main" id="{C2795718-F1E7-541D-4175-75930296CF4C}"/>
              </a:ext>
            </a:extLst>
          </p:cNvPr>
          <p:cNvPicPr>
            <a:picLocks noChangeAspect="1"/>
          </p:cNvPicPr>
          <p:nvPr/>
        </p:nvPicPr>
        <p:blipFill>
          <a:blip r:embed="rId5"/>
          <a:srcRect/>
          <a:stretch/>
        </p:blipFill>
        <p:spPr>
          <a:xfrm>
            <a:off x="25428" y="1737284"/>
            <a:ext cx="9093144" cy="3962179"/>
          </a:xfrm>
          <a:prstGeom prst="rect">
            <a:avLst/>
          </a:prstGeom>
        </p:spPr>
      </p:pic>
    </p:spTree>
    <p:custDataLst>
      <p:tags r:id="rId1"/>
    </p:custDataLst>
    <p:extLst>
      <p:ext uri="{BB962C8B-B14F-4D97-AF65-F5344CB8AC3E}">
        <p14:creationId xmlns:p14="http://schemas.microsoft.com/office/powerpoint/2010/main" val="2932394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398-266D-4749-BA34-FF5CBED52EC4}"/>
              </a:ext>
            </a:extLst>
          </p:cNvPr>
          <p:cNvSpPr>
            <a:spLocks noGrp="1"/>
          </p:cNvSpPr>
          <p:nvPr>
            <p:ph type="title"/>
          </p:nvPr>
        </p:nvSpPr>
        <p:spPr>
          <a:xfrm>
            <a:off x="808080" y="298040"/>
            <a:ext cx="8118591" cy="486099"/>
          </a:xfrm>
        </p:spPr>
        <p:txBody>
          <a:bodyPr>
            <a:normAutofit fontScale="90000"/>
          </a:bodyPr>
          <a:lstStyle/>
          <a:p>
            <a:r>
              <a:rPr lang="en-US">
                <a:solidFill>
                  <a:schemeClr val="bg1"/>
                </a:solidFill>
              </a:rPr>
              <a:t>Data Clean Up Activities </a:t>
            </a:r>
          </a:p>
        </p:txBody>
      </p:sp>
      <p:sp>
        <p:nvSpPr>
          <p:cNvPr id="3" name="Text Placeholder 2">
            <a:extLst>
              <a:ext uri="{FF2B5EF4-FFF2-40B4-BE49-F238E27FC236}">
                <a16:creationId xmlns:a16="http://schemas.microsoft.com/office/drawing/2014/main" id="{28B50404-1718-6945-97CA-0E288666A68A}"/>
              </a:ext>
            </a:extLst>
          </p:cNvPr>
          <p:cNvSpPr>
            <a:spLocks noGrp="1"/>
          </p:cNvSpPr>
          <p:nvPr>
            <p:ph type="body" sz="quarter" idx="24"/>
          </p:nvPr>
        </p:nvSpPr>
        <p:spPr/>
        <p:txBody>
          <a:bodyPr vert="horz" lIns="91440" tIns="45720" rIns="91440" bIns="45720" rtlCol="0" anchor="t">
            <a:normAutofit/>
          </a:bodyPr>
          <a:lstStyle/>
          <a:p>
            <a:pPr marL="0" indent="0">
              <a:buNone/>
            </a:pPr>
            <a:r>
              <a:rPr lang="en-US" sz="2000" dirty="0"/>
              <a:t>Recommended fields to confirm when reviewing your data:</a:t>
            </a:r>
          </a:p>
          <a:p>
            <a:pPr lvl="1">
              <a:buChar char="•"/>
            </a:pPr>
            <a:r>
              <a:rPr lang="en-US" sz="1800" dirty="0"/>
              <a:t>Confirm all students have either a test record or an assigned Not Tested Code prior to the end of the test window.</a:t>
            </a:r>
          </a:p>
          <a:p>
            <a:pPr lvl="1">
              <a:buChar char="•"/>
            </a:pPr>
            <a:r>
              <a:rPr lang="en-US" sz="1800" dirty="0"/>
              <a:t>All scribe entries for paper tests are submitted (testing status is not 'inactive') prior to end of the test window.</a:t>
            </a:r>
          </a:p>
          <a:p>
            <a:pPr lvl="1">
              <a:buChar char="•"/>
            </a:pPr>
            <a:r>
              <a:rPr lang="en-US" sz="1800" dirty="0"/>
              <a:t>Review Reporting School vs Testing Location for accuracy. The operational report Registration Report will help with this.</a:t>
            </a:r>
          </a:p>
          <a:p>
            <a:pPr marL="457200" lvl="1" indent="0">
              <a:buNone/>
            </a:pPr>
            <a:endParaRPr lang="en-US" sz="1800" dirty="0"/>
          </a:p>
          <a:p>
            <a:pPr marL="457200" lvl="1">
              <a:buNone/>
            </a:pPr>
            <a:r>
              <a:rPr lang="en-US" sz="1800" i="1" dirty="0"/>
              <a:t>Testing Status Report</a:t>
            </a:r>
            <a:r>
              <a:rPr lang="en-US" sz="1800" dirty="0"/>
              <a:t> is a good tool to determine any gaps!</a:t>
            </a:r>
          </a:p>
          <a:p>
            <a:pPr marL="457200" lvl="1">
              <a:buNone/>
            </a:pPr>
            <a:r>
              <a:rPr lang="en-US" sz="1800" dirty="0"/>
              <a:t>Fields such as IEP/504/Ethnicity and EL status will be updated from Adviser at the end of the test window.</a:t>
            </a:r>
            <a:endParaRPr lang="en-US" sz="650" dirty="0"/>
          </a:p>
          <a:p>
            <a:endParaRPr lang="en-US" sz="1800" dirty="0"/>
          </a:p>
          <a:p>
            <a:pPr lvl="1"/>
            <a:endParaRPr lang="en-US" dirty="0"/>
          </a:p>
        </p:txBody>
      </p:sp>
    </p:spTree>
    <p:custDataLst>
      <p:tags r:id="rId1"/>
    </p:custDataLst>
    <p:extLst>
      <p:ext uri="{BB962C8B-B14F-4D97-AF65-F5344CB8AC3E}">
        <p14:creationId xmlns:p14="http://schemas.microsoft.com/office/powerpoint/2010/main" val="3879171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External Programs</a:t>
            </a:r>
          </a:p>
        </p:txBody>
      </p:sp>
    </p:spTree>
    <p:custDataLst>
      <p:tags r:id="rId1"/>
    </p:custDataLst>
    <p:extLst>
      <p:ext uri="{BB962C8B-B14F-4D97-AF65-F5344CB8AC3E}">
        <p14:creationId xmlns:p14="http://schemas.microsoft.com/office/powerpoint/2010/main" val="23571106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8DCB4B-A4F6-4F1B-9349-F887C69AA15E}"/>
              </a:ext>
            </a:extLst>
          </p:cNvPr>
          <p:cNvSpPr>
            <a:spLocks noGrp="1"/>
          </p:cNvSpPr>
          <p:nvPr>
            <p:ph idx="1"/>
          </p:nvPr>
        </p:nvSpPr>
        <p:spPr>
          <a:xfrm>
            <a:off x="3854708" y="1064814"/>
            <a:ext cx="4713193" cy="5640786"/>
          </a:xfrm>
        </p:spPr>
        <p:txBody>
          <a:bodyPr/>
          <a:lstStyle/>
          <a:p>
            <a:pPr marL="457200" lvl="1" indent="0">
              <a:buNone/>
            </a:pPr>
            <a:r>
              <a:rPr lang="en-US" dirty="0"/>
              <a:t>Resident Districts must Register all students they are accountable to test, including those attending and testing at external programs.</a:t>
            </a:r>
          </a:p>
          <a:p>
            <a:pPr marL="57150" indent="0">
              <a:buNone/>
            </a:pPr>
            <a:r>
              <a:rPr lang="en-US" dirty="0"/>
              <a:t>Option 1:</a:t>
            </a:r>
          </a:p>
          <a:p>
            <a:pPr lvl="1"/>
            <a:r>
              <a:rPr lang="en-US" dirty="0"/>
              <a:t>Testing Location (external program) can be identified by changing the Testing Location for each test via the Registration Report import or manually in Acacia. This must be performed by the Resident District. Test Tickets available to print at external program.</a:t>
            </a:r>
          </a:p>
          <a:p>
            <a:pPr marL="0" indent="0">
              <a:buNone/>
            </a:pPr>
            <a:r>
              <a:rPr lang="en-US" dirty="0"/>
              <a:t>Option 2:</a:t>
            </a:r>
          </a:p>
          <a:p>
            <a:pPr lvl="1"/>
            <a:r>
              <a:rPr lang="en-US" dirty="0"/>
              <a:t>Test tickets are sent via a secure manner (Secure email, secure SFTP, or hand delivered) to the external program for student to test.  </a:t>
            </a:r>
          </a:p>
        </p:txBody>
      </p:sp>
      <p:sp>
        <p:nvSpPr>
          <p:cNvPr id="3" name="Title 2">
            <a:extLst>
              <a:ext uri="{FF2B5EF4-FFF2-40B4-BE49-F238E27FC236}">
                <a16:creationId xmlns:a16="http://schemas.microsoft.com/office/drawing/2014/main" id="{6800FFF1-7398-4C7E-B606-A5E09F335426}"/>
              </a:ext>
            </a:extLst>
          </p:cNvPr>
          <p:cNvSpPr>
            <a:spLocks noGrp="1"/>
          </p:cNvSpPr>
          <p:nvPr>
            <p:ph type="title"/>
          </p:nvPr>
        </p:nvSpPr>
        <p:spPr/>
        <p:txBody>
          <a:bodyPr/>
          <a:lstStyle/>
          <a:p>
            <a:r>
              <a:rPr lang="en-US" dirty="0"/>
              <a:t>Resident Districts</a:t>
            </a:r>
          </a:p>
        </p:txBody>
      </p:sp>
      <p:sp>
        <p:nvSpPr>
          <p:cNvPr id="4" name="Text Placeholder 3">
            <a:extLst>
              <a:ext uri="{FF2B5EF4-FFF2-40B4-BE49-F238E27FC236}">
                <a16:creationId xmlns:a16="http://schemas.microsoft.com/office/drawing/2014/main" id="{0E0A0B79-CA9B-43DC-A0E5-52F3C4BA34F2}"/>
              </a:ext>
            </a:extLst>
          </p:cNvPr>
          <p:cNvSpPr>
            <a:spLocks noGrp="1"/>
          </p:cNvSpPr>
          <p:nvPr>
            <p:ph type="body" idx="10"/>
          </p:nvPr>
        </p:nvSpPr>
        <p:spPr>
          <a:xfrm>
            <a:off x="219184" y="3111535"/>
            <a:ext cx="2814962" cy="1195533"/>
          </a:xfrm>
        </p:spPr>
        <p:txBody>
          <a:bodyPr/>
          <a:lstStyle/>
          <a:p>
            <a:r>
              <a:rPr lang="en-US" dirty="0"/>
              <a:t>Responsible for rostering and communicating with the external program coordinators</a:t>
            </a:r>
          </a:p>
        </p:txBody>
      </p:sp>
      <p:sp>
        <p:nvSpPr>
          <p:cNvPr id="5" name="Title 1">
            <a:extLst>
              <a:ext uri="{FF2B5EF4-FFF2-40B4-BE49-F238E27FC236}">
                <a16:creationId xmlns:a16="http://schemas.microsoft.com/office/drawing/2014/main" id="{0662852A-C363-47EB-8365-EFC816C380C0}"/>
              </a:ext>
            </a:extLst>
          </p:cNvPr>
          <p:cNvSpPr txBox="1">
            <a:spLocks/>
          </p:cNvSpPr>
          <p:nvPr/>
        </p:nvSpPr>
        <p:spPr>
          <a:xfrm>
            <a:off x="1524000" y="0"/>
            <a:ext cx="7620000" cy="1129553"/>
          </a:xfrm>
          <a:prstGeom prst="rect">
            <a:avLst/>
          </a:prstGeom>
        </p:spPr>
        <p:txBody>
          <a:bodyPr vert="horz" lIns="91440" tIns="45720" rIns="91440" bIns="45720" rtlCol="0" anchor="ctr" anchorCtr="0">
            <a:normAutofit fontScale="92500" lnSpcReduction="10000"/>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4000" b="0">
                <a:solidFill>
                  <a:schemeClr val="bg1"/>
                </a:solidFill>
              </a:rPr>
              <a:t>EXTERNAL PROGRAMS</a:t>
            </a:r>
          </a:p>
          <a:p>
            <a:r>
              <a:rPr lang="en-US" sz="4000" b="0">
                <a:solidFill>
                  <a:schemeClr val="bg1"/>
                </a:solidFill>
              </a:rPr>
              <a:t>Accountable District Actions</a:t>
            </a:r>
          </a:p>
        </p:txBody>
      </p:sp>
    </p:spTree>
    <p:extLst>
      <p:ext uri="{BB962C8B-B14F-4D97-AF65-F5344CB8AC3E}">
        <p14:creationId xmlns:p14="http://schemas.microsoft.com/office/powerpoint/2010/main" val="2049501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2156" y="1187377"/>
            <a:ext cx="4713193" cy="5288973"/>
          </a:xfrm>
        </p:spPr>
        <p:txBody>
          <a:bodyPr/>
          <a:lstStyle/>
          <a:p>
            <a:pPr marL="0" lvl="1" indent="0">
              <a:spcBef>
                <a:spcPts val="1000"/>
              </a:spcBef>
              <a:buNone/>
            </a:pPr>
            <a:r>
              <a:rPr lang="en-US" sz="1800" i="1" dirty="0"/>
              <a:t>Primary Duties:</a:t>
            </a:r>
          </a:p>
          <a:p>
            <a:pPr marL="342900" lvl="1" indent="-342900">
              <a:lnSpc>
                <a:spcPct val="108000"/>
              </a:lnSpc>
              <a:spcBef>
                <a:spcPts val="1000"/>
              </a:spcBef>
              <a:buFont typeface="Arial"/>
              <a:buChar char="•"/>
            </a:pPr>
            <a:r>
              <a:rPr lang="en-US" sz="1800" dirty="0"/>
              <a:t>Develop a scheduling plan for the testing window including proctors.</a:t>
            </a:r>
          </a:p>
          <a:p>
            <a:pPr marL="342900" lvl="1" indent="-342900">
              <a:lnSpc>
                <a:spcPct val="108000"/>
              </a:lnSpc>
              <a:spcBef>
                <a:spcPts val="1000"/>
              </a:spcBef>
              <a:buFont typeface="Arial"/>
              <a:buChar char="•"/>
            </a:pPr>
            <a:r>
              <a:rPr lang="en-US" sz="1800" dirty="0"/>
              <a:t>If Option 1 is used, Verify student rostering – Attending Location.</a:t>
            </a:r>
          </a:p>
          <a:p>
            <a:pPr marL="342900" lvl="1" indent="-342900">
              <a:lnSpc>
                <a:spcPct val="108000"/>
              </a:lnSpc>
              <a:spcBef>
                <a:spcPts val="1000"/>
              </a:spcBef>
              <a:buFont typeface="Arial"/>
              <a:buChar char="•"/>
            </a:pPr>
            <a:r>
              <a:rPr lang="en-US" sz="1800" dirty="0"/>
              <a:t>Print test tickets if Option 1 is used.</a:t>
            </a:r>
          </a:p>
          <a:p>
            <a:pPr marL="342900" lvl="1" indent="-342900">
              <a:lnSpc>
                <a:spcPct val="108000"/>
              </a:lnSpc>
              <a:spcBef>
                <a:spcPts val="1000"/>
              </a:spcBef>
              <a:buFont typeface="Arial"/>
              <a:buChar char="•"/>
            </a:pPr>
            <a:r>
              <a:rPr lang="en-US" sz="1800" dirty="0"/>
              <a:t>Update accommodations if needed, after verifying with the resident district.</a:t>
            </a:r>
          </a:p>
          <a:p>
            <a:pPr marL="342900" lvl="1" indent="-342900">
              <a:lnSpc>
                <a:spcPct val="108000"/>
              </a:lnSpc>
              <a:spcBef>
                <a:spcPts val="1000"/>
              </a:spcBef>
              <a:buFont typeface="Arial"/>
              <a:buChar char="•"/>
            </a:pPr>
            <a:r>
              <a:rPr lang="en-US" sz="1800" dirty="0"/>
              <a:t>Secure handling of test materials.</a:t>
            </a:r>
          </a:p>
          <a:p>
            <a:pPr marL="342900" lvl="1" indent="-342900">
              <a:lnSpc>
                <a:spcPct val="108000"/>
              </a:lnSpc>
              <a:spcBef>
                <a:spcPts val="1000"/>
              </a:spcBef>
              <a:buFont typeface="Arial"/>
              <a:buChar char="•"/>
            </a:pPr>
            <a:r>
              <a:rPr lang="en-US" sz="1800" dirty="0"/>
              <a:t>Coordination of test proctors.</a:t>
            </a:r>
          </a:p>
          <a:p>
            <a:pPr marL="342900" lvl="1" indent="-342900">
              <a:lnSpc>
                <a:spcPct val="108000"/>
              </a:lnSpc>
              <a:spcBef>
                <a:spcPts val="1000"/>
              </a:spcBef>
              <a:buFont typeface="Arial"/>
              <a:buChar char="•"/>
            </a:pPr>
            <a:r>
              <a:rPr lang="en-US" sz="1800" dirty="0"/>
              <a:t>Monitor Student Testing Progress.</a:t>
            </a:r>
          </a:p>
          <a:p>
            <a:pPr marL="342900" lvl="1" indent="-342900">
              <a:lnSpc>
                <a:spcPct val="108000"/>
              </a:lnSpc>
              <a:spcBef>
                <a:spcPts val="1000"/>
              </a:spcBef>
              <a:buFont typeface="Arial"/>
              <a:buChar char="•"/>
            </a:pPr>
            <a:r>
              <a:rPr lang="en-US" sz="1800" dirty="0"/>
              <a:t>Create make-up test sessions.</a:t>
            </a:r>
          </a:p>
        </p:txBody>
      </p:sp>
      <p:sp>
        <p:nvSpPr>
          <p:cNvPr id="3" name="Title 2"/>
          <p:cNvSpPr>
            <a:spLocks noGrp="1"/>
          </p:cNvSpPr>
          <p:nvPr>
            <p:ph type="title"/>
          </p:nvPr>
        </p:nvSpPr>
        <p:spPr/>
        <p:txBody>
          <a:bodyPr/>
          <a:lstStyle/>
          <a:p>
            <a:pPr algn="l"/>
            <a:r>
              <a:rPr lang="en-US"/>
              <a:t>External Program - School Assessment Coordinators</a:t>
            </a:r>
          </a:p>
        </p:txBody>
      </p:sp>
      <p:sp>
        <p:nvSpPr>
          <p:cNvPr id="5" name="Title 1">
            <a:extLst>
              <a:ext uri="{FF2B5EF4-FFF2-40B4-BE49-F238E27FC236}">
                <a16:creationId xmlns:a16="http://schemas.microsoft.com/office/drawing/2014/main" id="{522FACA3-FFE7-4C11-9B09-B3470C6B60F8}"/>
              </a:ext>
            </a:extLst>
          </p:cNvPr>
          <p:cNvSpPr txBox="1">
            <a:spLocks/>
          </p:cNvSpPr>
          <p:nvPr/>
        </p:nvSpPr>
        <p:spPr>
          <a:xfrm>
            <a:off x="1524000" y="0"/>
            <a:ext cx="7620000" cy="1129553"/>
          </a:xfrm>
          <a:prstGeom prst="rect">
            <a:avLst/>
          </a:prstGeom>
        </p:spPr>
        <p:txBody>
          <a:bodyPr vert="horz" lIns="91440" tIns="45720" rIns="91440" bIns="45720" rtlCol="0" anchor="ctr" anchorCtr="0">
            <a:normAutofit fontScale="92500" lnSpcReduction="10000"/>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4000" b="0">
                <a:solidFill>
                  <a:schemeClr val="bg1"/>
                </a:solidFill>
              </a:rPr>
              <a:t>EXTERNAL PROGRAMS</a:t>
            </a:r>
          </a:p>
          <a:p>
            <a:r>
              <a:rPr lang="en-US" sz="4000" b="0">
                <a:solidFill>
                  <a:schemeClr val="bg1"/>
                </a:solidFill>
              </a:rPr>
              <a:t>Assessment Management</a:t>
            </a:r>
          </a:p>
        </p:txBody>
      </p:sp>
      <p:sp>
        <p:nvSpPr>
          <p:cNvPr id="8" name="Text Placeholder 3">
            <a:extLst>
              <a:ext uri="{FF2B5EF4-FFF2-40B4-BE49-F238E27FC236}">
                <a16:creationId xmlns:a16="http://schemas.microsoft.com/office/drawing/2014/main" id="{3C7FBBC8-D49E-43F2-A267-7817AC11DB14}"/>
              </a:ext>
            </a:extLst>
          </p:cNvPr>
          <p:cNvSpPr>
            <a:spLocks noGrp="1"/>
          </p:cNvSpPr>
          <p:nvPr>
            <p:ph type="body" idx="10"/>
          </p:nvPr>
        </p:nvSpPr>
        <p:spPr>
          <a:xfrm>
            <a:off x="219184" y="3383539"/>
            <a:ext cx="2814962" cy="896650"/>
          </a:xfrm>
        </p:spPr>
        <p:txBody>
          <a:bodyPr/>
          <a:lstStyle/>
          <a:p>
            <a:r>
              <a:rPr lang="en-US" dirty="0"/>
              <a:t>Serve as single points of contact for resident districts and are responsible for coordinating the testing activities within their external programs.</a:t>
            </a:r>
          </a:p>
        </p:txBody>
      </p:sp>
      <p:sp>
        <p:nvSpPr>
          <p:cNvPr id="9" name="TextBox 8">
            <a:extLst>
              <a:ext uri="{FF2B5EF4-FFF2-40B4-BE49-F238E27FC236}">
                <a16:creationId xmlns:a16="http://schemas.microsoft.com/office/drawing/2014/main" id="{8951BE1E-DD79-4A06-85F0-F1493DE7C676}"/>
              </a:ext>
            </a:extLst>
          </p:cNvPr>
          <p:cNvSpPr txBox="1"/>
          <p:nvPr/>
        </p:nvSpPr>
        <p:spPr>
          <a:xfrm>
            <a:off x="1025409" y="6119336"/>
            <a:ext cx="7626924" cy="307777"/>
          </a:xfrm>
          <a:prstGeom prst="rect">
            <a:avLst/>
          </a:prstGeom>
          <a:noFill/>
        </p:spPr>
        <p:txBody>
          <a:bodyPr wrap="square" lIns="91440" tIns="45720" rIns="91440" bIns="45720" rtlCol="0" anchor="t">
            <a:spAutoFit/>
          </a:bodyPr>
          <a:lstStyle/>
          <a:p>
            <a:endParaRPr lang="en-US" sz="1400">
              <a:highlight>
                <a:srgbClr val="FFFF00"/>
              </a:highlight>
              <a:ea typeface="+mn-lt"/>
              <a:cs typeface="+mn-lt"/>
            </a:endParaRPr>
          </a:p>
        </p:txBody>
      </p:sp>
      <p:pic>
        <p:nvPicPr>
          <p:cNvPr id="10" name="nwea-graphite-large-rgb.png">
            <a:extLst>
              <a:ext uri="{FF2B5EF4-FFF2-40B4-BE49-F238E27FC236}">
                <a16:creationId xmlns:a16="http://schemas.microsoft.com/office/drawing/2014/main" id="{9E569540-8294-4F37-8F71-2464FDAD146C}"/>
              </a:ext>
            </a:extLst>
          </p:cNvPr>
          <p:cNvPicPr>
            <a:picLocks noChangeAspect="1"/>
          </p:cNvPicPr>
          <p:nvPr/>
        </p:nvPicPr>
        <p:blipFill>
          <a:blip r:embed="rId3"/>
          <a:stretch>
            <a:fillRect/>
          </a:stretch>
        </p:blipFill>
        <p:spPr>
          <a:xfrm>
            <a:off x="134100" y="6456081"/>
            <a:ext cx="721202" cy="211240"/>
          </a:xfrm>
          <a:prstGeom prst="rect">
            <a:avLst/>
          </a:prstGeom>
          <a:ln w="12700">
            <a:miter lim="400000"/>
          </a:ln>
        </p:spPr>
      </p:pic>
    </p:spTree>
    <p:extLst>
      <p:ext uri="{BB962C8B-B14F-4D97-AF65-F5344CB8AC3E}">
        <p14:creationId xmlns:p14="http://schemas.microsoft.com/office/powerpoint/2010/main" val="21874872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2156" y="1187377"/>
            <a:ext cx="4713193" cy="5288973"/>
          </a:xfrm>
        </p:spPr>
        <p:txBody>
          <a:bodyPr/>
          <a:lstStyle/>
          <a:p>
            <a:pPr marL="285750" lvl="1">
              <a:lnSpc>
                <a:spcPct val="108000"/>
              </a:lnSpc>
              <a:spcBef>
                <a:spcPts val="1000"/>
              </a:spcBef>
              <a:buFont typeface="Arial" panose="020B0604020202020204" pitchFamily="34" charset="0"/>
              <a:buChar char="•"/>
            </a:pPr>
            <a:r>
              <a:rPr lang="en-US" sz="1800"/>
              <a:t>Prepare the testing environment including providing scratch paper.</a:t>
            </a:r>
          </a:p>
          <a:p>
            <a:pPr marL="285750" lvl="1">
              <a:lnSpc>
                <a:spcPct val="108000"/>
              </a:lnSpc>
              <a:spcBef>
                <a:spcPts val="1000"/>
              </a:spcBef>
              <a:buFont typeface="Arial" panose="020B0604020202020204" pitchFamily="34" charset="0"/>
              <a:buChar char="•"/>
            </a:pPr>
            <a:r>
              <a:rPr lang="en-US" sz="1800"/>
              <a:t>Ensure approved accommodations are provided during testing.</a:t>
            </a:r>
          </a:p>
          <a:p>
            <a:pPr marL="285750" lvl="1">
              <a:lnSpc>
                <a:spcPct val="108000"/>
              </a:lnSpc>
              <a:spcBef>
                <a:spcPts val="1000"/>
              </a:spcBef>
              <a:buFont typeface="Arial" panose="020B0604020202020204" pitchFamily="34" charset="0"/>
              <a:buChar char="•"/>
            </a:pPr>
            <a:r>
              <a:rPr lang="en-US" sz="1800"/>
              <a:t>Distribute Student Test Tickets.</a:t>
            </a:r>
          </a:p>
          <a:p>
            <a:pPr marL="285750" lvl="1">
              <a:lnSpc>
                <a:spcPct val="108000"/>
              </a:lnSpc>
              <a:spcBef>
                <a:spcPts val="1000"/>
              </a:spcBef>
              <a:buFont typeface="Arial" panose="020B0604020202020204" pitchFamily="34" charset="0"/>
              <a:buChar char="•"/>
            </a:pPr>
            <a:r>
              <a:rPr lang="en-US" sz="1800"/>
              <a:t>Monitor the test session to ensure a secure and productive test setting.</a:t>
            </a:r>
          </a:p>
          <a:p>
            <a:pPr marL="285750" lvl="1">
              <a:lnSpc>
                <a:spcPct val="108000"/>
              </a:lnSpc>
              <a:spcBef>
                <a:spcPts val="1000"/>
              </a:spcBef>
              <a:buFont typeface="Arial" panose="020B0604020202020204" pitchFamily="34" charset="0"/>
              <a:buChar char="•"/>
            </a:pPr>
            <a:r>
              <a:rPr lang="en-US" sz="1800"/>
              <a:t>Adhere to all security requirements.</a:t>
            </a:r>
          </a:p>
          <a:p>
            <a:pPr marL="285750" lvl="1">
              <a:lnSpc>
                <a:spcPct val="108000"/>
              </a:lnSpc>
              <a:spcBef>
                <a:spcPts val="1000"/>
              </a:spcBef>
              <a:buFont typeface="Arial" panose="020B0604020202020204" pitchFamily="34" charset="0"/>
              <a:buChar char="•"/>
            </a:pPr>
            <a:r>
              <a:rPr lang="en-US" sz="1800"/>
              <a:t>Return all test materials when testing is complete.</a:t>
            </a:r>
          </a:p>
          <a:p>
            <a:pPr marL="285750" lvl="1">
              <a:lnSpc>
                <a:spcPct val="108000"/>
              </a:lnSpc>
              <a:spcBef>
                <a:spcPts val="1000"/>
              </a:spcBef>
              <a:buFont typeface="Arial" panose="020B0604020202020204" pitchFamily="34" charset="0"/>
              <a:buChar char="•"/>
            </a:pPr>
            <a:endParaRPr lang="en-US" sz="1800"/>
          </a:p>
        </p:txBody>
      </p:sp>
      <p:sp>
        <p:nvSpPr>
          <p:cNvPr id="3" name="Title 2"/>
          <p:cNvSpPr>
            <a:spLocks noGrp="1"/>
          </p:cNvSpPr>
          <p:nvPr>
            <p:ph type="title"/>
          </p:nvPr>
        </p:nvSpPr>
        <p:spPr/>
        <p:txBody>
          <a:bodyPr/>
          <a:lstStyle/>
          <a:p>
            <a:pPr algn="l"/>
            <a:r>
              <a:rPr lang="en-US"/>
              <a:t>Proctor Role</a:t>
            </a:r>
          </a:p>
        </p:txBody>
      </p:sp>
      <p:sp>
        <p:nvSpPr>
          <p:cNvPr id="5" name="Title 1">
            <a:extLst>
              <a:ext uri="{FF2B5EF4-FFF2-40B4-BE49-F238E27FC236}">
                <a16:creationId xmlns:a16="http://schemas.microsoft.com/office/drawing/2014/main" id="{522FACA3-FFE7-4C11-9B09-B3470C6B60F8}"/>
              </a:ext>
            </a:extLst>
          </p:cNvPr>
          <p:cNvSpPr txBox="1">
            <a:spLocks/>
          </p:cNvSpPr>
          <p:nvPr/>
        </p:nvSpPr>
        <p:spPr>
          <a:xfrm>
            <a:off x="1524000" y="0"/>
            <a:ext cx="7620000" cy="1129553"/>
          </a:xfrm>
          <a:prstGeom prst="rect">
            <a:avLst/>
          </a:prstGeom>
        </p:spPr>
        <p:txBody>
          <a:bodyPr vert="horz" lIns="91440" tIns="45720" rIns="91440" bIns="45720" rtlCol="0" anchor="ctr" anchorCtr="0">
            <a:normAutofit fontScale="92500" lnSpcReduction="10000"/>
          </a:bodyPr>
          <a:lstStyle>
            <a:lvl1pPr algn="ctr" defTabSz="457200" rtl="0" eaLnBrk="1" latinLnBrk="0" hangingPunct="1">
              <a:spcBef>
                <a:spcPct val="0"/>
              </a:spcBef>
              <a:buNone/>
              <a:defRPr sz="2250" b="1" kern="1200">
                <a:solidFill>
                  <a:srgbClr val="001489"/>
                </a:solidFill>
                <a:latin typeface="+mj-lt"/>
                <a:ea typeface="+mj-ea"/>
                <a:cs typeface="+mj-cs"/>
              </a:defRPr>
            </a:lvl1pPr>
          </a:lstStyle>
          <a:p>
            <a:r>
              <a:rPr lang="en-US" sz="4000" b="0">
                <a:solidFill>
                  <a:schemeClr val="bg1"/>
                </a:solidFill>
              </a:rPr>
              <a:t>EXTERNAL PROGRAMS</a:t>
            </a:r>
          </a:p>
          <a:p>
            <a:r>
              <a:rPr lang="en-US" sz="4000" b="0">
                <a:solidFill>
                  <a:schemeClr val="bg1"/>
                </a:solidFill>
              </a:rPr>
              <a:t>Proctor Responsibilities</a:t>
            </a:r>
          </a:p>
        </p:txBody>
      </p:sp>
      <p:sp>
        <p:nvSpPr>
          <p:cNvPr id="8" name="Text Placeholder 3">
            <a:extLst>
              <a:ext uri="{FF2B5EF4-FFF2-40B4-BE49-F238E27FC236}">
                <a16:creationId xmlns:a16="http://schemas.microsoft.com/office/drawing/2014/main" id="{3C7FBBC8-D49E-43F2-A267-7817AC11DB14}"/>
              </a:ext>
            </a:extLst>
          </p:cNvPr>
          <p:cNvSpPr>
            <a:spLocks noGrp="1"/>
          </p:cNvSpPr>
          <p:nvPr>
            <p:ph type="body" idx="10"/>
          </p:nvPr>
        </p:nvSpPr>
        <p:spPr>
          <a:xfrm>
            <a:off x="219184" y="3042470"/>
            <a:ext cx="2814962" cy="896650"/>
          </a:xfrm>
        </p:spPr>
        <p:txBody>
          <a:bodyPr/>
          <a:lstStyle/>
          <a:p>
            <a:r>
              <a:rPr lang="en-US" sz="1600"/>
              <a:t>Start and manage testing as outlined in the Test Administration Manual</a:t>
            </a:r>
          </a:p>
        </p:txBody>
      </p:sp>
      <p:pic>
        <p:nvPicPr>
          <p:cNvPr id="10" name="nwea-graphite-large-rgb.png">
            <a:extLst>
              <a:ext uri="{FF2B5EF4-FFF2-40B4-BE49-F238E27FC236}">
                <a16:creationId xmlns:a16="http://schemas.microsoft.com/office/drawing/2014/main" id="{9E569540-8294-4F37-8F71-2464FDAD146C}"/>
              </a:ext>
            </a:extLst>
          </p:cNvPr>
          <p:cNvPicPr>
            <a:picLocks noChangeAspect="1"/>
          </p:cNvPicPr>
          <p:nvPr/>
        </p:nvPicPr>
        <p:blipFill>
          <a:blip r:embed="rId3"/>
          <a:stretch>
            <a:fillRect/>
          </a:stretch>
        </p:blipFill>
        <p:spPr>
          <a:xfrm>
            <a:off x="134100" y="6456081"/>
            <a:ext cx="721202" cy="211240"/>
          </a:xfrm>
          <a:prstGeom prst="rect">
            <a:avLst/>
          </a:prstGeom>
          <a:ln w="12700">
            <a:miter lim="400000"/>
          </a:ln>
        </p:spPr>
      </p:pic>
      <p:sp>
        <p:nvSpPr>
          <p:cNvPr id="12" name="TextBox 11">
            <a:extLst>
              <a:ext uri="{FF2B5EF4-FFF2-40B4-BE49-F238E27FC236}">
                <a16:creationId xmlns:a16="http://schemas.microsoft.com/office/drawing/2014/main" id="{7AB8BBF0-BAF3-472E-9D73-0968BE895C0B}"/>
              </a:ext>
            </a:extLst>
          </p:cNvPr>
          <p:cNvSpPr txBox="1"/>
          <p:nvPr/>
        </p:nvSpPr>
        <p:spPr>
          <a:xfrm>
            <a:off x="1025409" y="6119336"/>
            <a:ext cx="7626924" cy="307777"/>
          </a:xfrm>
          <a:prstGeom prst="rect">
            <a:avLst/>
          </a:prstGeom>
          <a:noFill/>
        </p:spPr>
        <p:txBody>
          <a:bodyPr wrap="square" lIns="91440" tIns="45720" rIns="91440" bIns="45720" rtlCol="0" anchor="t">
            <a:spAutoFit/>
          </a:bodyPr>
          <a:lstStyle/>
          <a:p>
            <a:endParaRPr lang="en-US" sz="1400">
              <a:highlight>
                <a:srgbClr val="FFFF00"/>
              </a:highlight>
              <a:ea typeface="+mn-lt"/>
              <a:cs typeface="+mn-lt"/>
            </a:endParaRPr>
          </a:p>
        </p:txBody>
      </p:sp>
    </p:spTree>
    <p:extLst>
      <p:ext uri="{BB962C8B-B14F-4D97-AF65-F5344CB8AC3E}">
        <p14:creationId xmlns:p14="http://schemas.microsoft.com/office/powerpoint/2010/main" val="2443235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26ED4B-7549-45EE-A288-D0BD341787C3}"/>
              </a:ext>
            </a:extLst>
          </p:cNvPr>
          <p:cNvSpPr>
            <a:spLocks noGrp="1"/>
          </p:cNvSpPr>
          <p:nvPr>
            <p:ph type="ctrTitle"/>
          </p:nvPr>
        </p:nvSpPr>
        <p:spPr/>
        <p:txBody>
          <a:bodyPr>
            <a:normAutofit/>
          </a:bodyPr>
          <a:lstStyle/>
          <a:p>
            <a:r>
              <a:rPr lang="en-US"/>
              <a:t>Preparing for Testing</a:t>
            </a:r>
          </a:p>
        </p:txBody>
      </p:sp>
    </p:spTree>
    <p:custDataLst>
      <p:tags r:id="rId1"/>
    </p:custDataLst>
    <p:extLst>
      <p:ext uri="{BB962C8B-B14F-4D97-AF65-F5344CB8AC3E}">
        <p14:creationId xmlns:p14="http://schemas.microsoft.com/office/powerpoint/2010/main" val="29695644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600">
                <a:solidFill>
                  <a:schemeClr val="bg1"/>
                </a:solidFill>
              </a:rPr>
              <a:t>Preparing for </a:t>
            </a:r>
            <a:br>
              <a:rPr lang="en-US" sz="3600">
                <a:solidFill>
                  <a:schemeClr val="bg1"/>
                </a:solidFill>
              </a:rPr>
            </a:br>
            <a:r>
              <a:rPr lang="en-US" sz="3600">
                <a:solidFill>
                  <a:schemeClr val="bg1"/>
                </a:solidFill>
              </a:rPr>
              <a:t>NSCAS Assessments</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000"/>
              <a:t>Review technical requirements for NSCAS Testing.</a:t>
            </a:r>
            <a:endParaRPr lang="en-US"/>
          </a:p>
          <a:p>
            <a:pPr marL="345440" indent="-345440"/>
            <a:r>
              <a:rPr lang="en-US" sz="2000"/>
              <a:t>Download new NWEA State Solution Secure Browser.</a:t>
            </a:r>
          </a:p>
          <a:p>
            <a:pPr marL="345440" indent="-345440"/>
            <a:r>
              <a:rPr lang="en-US" sz="1800"/>
              <a:t>Uninstall previous version before install.</a:t>
            </a:r>
          </a:p>
          <a:p>
            <a:pPr marL="346075" indent="-346075"/>
            <a:r>
              <a:rPr lang="en-US" sz="2000"/>
              <a:t>Review NDE guidelines for accessibility and identify individual students in need of specific accommodations.</a:t>
            </a:r>
            <a:endParaRPr lang="en-US" sz="2000">
              <a:cs typeface="Arial"/>
            </a:endParaRPr>
          </a:p>
          <a:p>
            <a:r>
              <a:rPr lang="en-US" sz="2000"/>
              <a:t>Review scheduling guidance from NDE.</a:t>
            </a:r>
            <a:endParaRPr lang="en-US" sz="2000">
              <a:cs typeface="Arial"/>
            </a:endParaRPr>
          </a:p>
          <a:p>
            <a:pPr marL="346075" indent="-346075"/>
            <a:r>
              <a:rPr lang="en-US" sz="2000"/>
              <a:t>Review NDE Test Security Manual.</a:t>
            </a:r>
          </a:p>
          <a:p>
            <a:pPr marL="346075" indent="-346075"/>
            <a:endParaRPr lang="en-US" sz="2000">
              <a:cs typeface="Arial"/>
            </a:endParaRPr>
          </a:p>
          <a:p>
            <a:pPr marL="346075" indent="-346075"/>
            <a:endParaRPr lang="en-US" sz="2000">
              <a:cs typeface="Arial"/>
            </a:endParaRPr>
          </a:p>
          <a:p>
            <a:pPr marL="0" indent="0">
              <a:buNone/>
            </a:pPr>
            <a:endParaRPr lang="en-US" sz="2000">
              <a:highlight>
                <a:srgbClr val="FFFF00"/>
              </a:highlight>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6" name="Rectangle 5">
            <a:extLst>
              <a:ext uri="{FF2B5EF4-FFF2-40B4-BE49-F238E27FC236}">
                <a16:creationId xmlns:a16="http://schemas.microsoft.com/office/drawing/2014/main" id="{40E7FDE5-49AA-4661-A758-17CD48630D15}"/>
              </a:ext>
            </a:extLst>
          </p:cNvPr>
          <p:cNvSpPr/>
          <p:nvPr/>
        </p:nvSpPr>
        <p:spPr>
          <a:xfrm>
            <a:off x="765603" y="5720888"/>
            <a:ext cx="8579457" cy="338554"/>
          </a:xfrm>
          <a:prstGeom prst="rect">
            <a:avLst/>
          </a:prstGeom>
        </p:spPr>
        <p:txBody>
          <a:bodyPr wrap="square" lIns="91440" tIns="45720" rIns="91440" bIns="45720" anchor="t">
            <a:spAutoFit/>
          </a:bodyPr>
          <a:lstStyle/>
          <a:p>
            <a:endParaRPr lang="en-US" sz="1600" i="1">
              <a:solidFill>
                <a:srgbClr val="1F1646"/>
              </a:solidFill>
              <a:highlight>
                <a:srgbClr val="FFFF00"/>
              </a:highlight>
            </a:endParaRPr>
          </a:p>
        </p:txBody>
      </p:sp>
    </p:spTree>
    <p:custDataLst>
      <p:tags r:id="rId1"/>
    </p:custDataLst>
    <p:extLst>
      <p:ext uri="{BB962C8B-B14F-4D97-AF65-F5344CB8AC3E}">
        <p14:creationId xmlns:p14="http://schemas.microsoft.com/office/powerpoint/2010/main" val="23192825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409" y="349871"/>
            <a:ext cx="8118591" cy="486099"/>
          </a:xfrm>
        </p:spPr>
        <p:txBody>
          <a:bodyPr>
            <a:noAutofit/>
          </a:bodyPr>
          <a:lstStyle/>
          <a:p>
            <a:r>
              <a:rPr lang="en-US" sz="3600">
                <a:solidFill>
                  <a:schemeClr val="bg1"/>
                </a:solidFill>
              </a:rPr>
              <a:t>Suggestions for a </a:t>
            </a:r>
            <a:br>
              <a:rPr lang="en-US" sz="3600">
                <a:solidFill>
                  <a:schemeClr val="bg1"/>
                </a:solidFill>
              </a:rPr>
            </a:br>
            <a:r>
              <a:rPr lang="en-US" sz="3600">
                <a:solidFill>
                  <a:schemeClr val="bg1"/>
                </a:solidFill>
              </a:rPr>
              <a:t>Smooth Testing Experience</a:t>
            </a:r>
          </a:p>
        </p:txBody>
      </p:sp>
      <p:sp>
        <p:nvSpPr>
          <p:cNvPr id="3" name="Text Placeholder 2"/>
          <p:cNvSpPr>
            <a:spLocks noGrp="1"/>
          </p:cNvSpPr>
          <p:nvPr>
            <p:ph type="body" sz="quarter" idx="24"/>
          </p:nvPr>
        </p:nvSpPr>
        <p:spPr/>
        <p:txBody>
          <a:bodyPr vert="horz" lIns="68580" tIns="34290" rIns="68580" bIns="34290" rtlCol="0" anchor="t">
            <a:normAutofit/>
          </a:bodyPr>
          <a:lstStyle/>
          <a:p>
            <a:pPr marL="345440" indent="-345440"/>
            <a:r>
              <a:rPr lang="en-US" sz="2000"/>
              <a:t>Enable audio on devices used for TTS &amp; provide headphones.</a:t>
            </a:r>
            <a:endParaRPr lang="en-US"/>
          </a:p>
          <a:p>
            <a:pPr marL="345440" indent="-345440"/>
            <a:r>
              <a:rPr lang="en-US" sz="2000"/>
              <a:t>Ensure all students have appropriate accessibility feature assigned, as needed.</a:t>
            </a:r>
            <a:endParaRPr lang="en-US" sz="2700"/>
          </a:p>
          <a:p>
            <a:pPr marL="345440" indent="-345440"/>
            <a:r>
              <a:rPr lang="en-US" sz="2000"/>
              <a:t>Validate school proctor rights have been assigned. </a:t>
            </a:r>
          </a:p>
          <a:p>
            <a:pPr marL="345440" indent="-345440"/>
            <a:r>
              <a:rPr lang="en-US" sz="2000">
                <a:cs typeface="Arial"/>
              </a:rPr>
              <a:t>Use the </a:t>
            </a:r>
            <a:r>
              <a:rPr lang="en-US" sz="2000">
                <a:ea typeface="+mn-lt"/>
                <a:cs typeface="+mn-lt"/>
              </a:rPr>
              <a:t>Manage Online Testing </a:t>
            </a:r>
            <a:r>
              <a:rPr lang="en-US" sz="2000">
                <a:cs typeface="Arial"/>
              </a:rPr>
              <a:t>Dashboard to monitor testing progress throughout the test window. </a:t>
            </a:r>
          </a:p>
          <a:p>
            <a:pPr marL="345440" indent="-345440"/>
            <a:r>
              <a:rPr lang="en-US" sz="2000">
                <a:cs typeface="Arial"/>
              </a:rPr>
              <a:t>Refresh Manage Online Testing </a:t>
            </a:r>
            <a:r>
              <a:rPr lang="en-US" sz="2000">
                <a:ea typeface="+mn-lt"/>
                <a:cs typeface="+mn-lt"/>
              </a:rPr>
              <a:t>Dashboard to see updated information.</a:t>
            </a:r>
            <a:endParaRPr lang="en-US" sz="2000">
              <a:cs typeface="Arial"/>
            </a:endParaRPr>
          </a:p>
        </p:txBody>
      </p:sp>
      <p:pic>
        <p:nvPicPr>
          <p:cNvPr id="4"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17942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824958" y="254064"/>
            <a:ext cx="8118591" cy="486099"/>
          </a:xfrm>
        </p:spPr>
        <p:txBody>
          <a:bodyPr>
            <a:normAutofit fontScale="90000"/>
          </a:bodyPr>
          <a:lstStyle/>
          <a:p>
            <a:r>
              <a:rPr lang="en-US">
                <a:solidFill>
                  <a:schemeClr val="bg1"/>
                </a:solidFill>
                <a:cs typeface="Arial Bold"/>
              </a:rPr>
              <a:t>Supported Devices</a:t>
            </a:r>
            <a:endParaRPr lang="en-US">
              <a:solidFill>
                <a:schemeClr val="bg1"/>
              </a:solidFill>
            </a:endParaRPr>
          </a:p>
        </p:txBody>
      </p:sp>
      <p:pic>
        <p:nvPicPr>
          <p:cNvPr id="7"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
        <p:nvSpPr>
          <p:cNvPr id="2" name="Text Placeholder 2">
            <a:extLst>
              <a:ext uri="{FF2B5EF4-FFF2-40B4-BE49-F238E27FC236}">
                <a16:creationId xmlns:a16="http://schemas.microsoft.com/office/drawing/2014/main" id="{551D1F81-C76B-4416-B6E6-6783EB6AA6D4}"/>
              </a:ext>
            </a:extLst>
          </p:cNvPr>
          <p:cNvSpPr txBox="1">
            <a:spLocks/>
          </p:cNvSpPr>
          <p:nvPr/>
        </p:nvSpPr>
        <p:spPr>
          <a:xfrm>
            <a:off x="523875" y="5837212"/>
            <a:ext cx="8374798" cy="838060"/>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endParaRPr lang="en-US" sz="1600" i="1">
              <a:ea typeface="+mn-lt"/>
              <a:cs typeface="+mn-lt"/>
            </a:endParaRPr>
          </a:p>
          <a:p>
            <a:pPr marL="0" indent="0">
              <a:spcBef>
                <a:spcPts val="0"/>
              </a:spcBef>
              <a:buNone/>
            </a:pPr>
            <a:endParaRPr lang="en-US"/>
          </a:p>
          <a:p>
            <a:pPr marL="345440" indent="-345440"/>
            <a:endParaRPr lang="en-US">
              <a:cs typeface="Arial"/>
            </a:endParaRPr>
          </a:p>
        </p:txBody>
      </p:sp>
      <p:graphicFrame>
        <p:nvGraphicFramePr>
          <p:cNvPr id="3" name="Table 4">
            <a:extLst>
              <a:ext uri="{FF2B5EF4-FFF2-40B4-BE49-F238E27FC236}">
                <a16:creationId xmlns:a16="http://schemas.microsoft.com/office/drawing/2014/main" id="{DAD7F339-ADE5-442F-BD94-AF3A3C925E4D}"/>
              </a:ext>
            </a:extLst>
          </p:cNvPr>
          <p:cNvGraphicFramePr>
            <a:graphicFrameLocks noGrp="1"/>
          </p:cNvGraphicFramePr>
          <p:nvPr>
            <p:extLst>
              <p:ext uri="{D42A27DB-BD31-4B8C-83A1-F6EECF244321}">
                <p14:modId xmlns:p14="http://schemas.microsoft.com/office/powerpoint/2010/main" val="3374894162"/>
              </p:ext>
            </p:extLst>
          </p:nvPr>
        </p:nvGraphicFramePr>
        <p:xfrm>
          <a:off x="1296555" y="2456046"/>
          <a:ext cx="6547946" cy="2542131"/>
        </p:xfrm>
        <a:graphic>
          <a:graphicData uri="http://schemas.openxmlformats.org/drawingml/2006/table">
            <a:tbl>
              <a:tblPr firstRow="1" bandRow="1">
                <a:tableStyleId>{5C22544A-7EE6-4342-B048-85BDC9FD1C3A}</a:tableStyleId>
              </a:tblPr>
              <a:tblGrid>
                <a:gridCol w="3273973">
                  <a:extLst>
                    <a:ext uri="{9D8B030D-6E8A-4147-A177-3AD203B41FA5}">
                      <a16:colId xmlns:a16="http://schemas.microsoft.com/office/drawing/2014/main" val="4253962307"/>
                    </a:ext>
                  </a:extLst>
                </a:gridCol>
                <a:gridCol w="3273973">
                  <a:extLst>
                    <a:ext uri="{9D8B030D-6E8A-4147-A177-3AD203B41FA5}">
                      <a16:colId xmlns:a16="http://schemas.microsoft.com/office/drawing/2014/main" val="1973661409"/>
                    </a:ext>
                  </a:extLst>
                </a:gridCol>
              </a:tblGrid>
              <a:tr h="463122">
                <a:tc>
                  <a:txBody>
                    <a:bodyPr/>
                    <a:lstStyle/>
                    <a:p>
                      <a:r>
                        <a:rPr lang="en-US"/>
                        <a:t>Device</a:t>
                      </a:r>
                    </a:p>
                  </a:txBody>
                  <a:tcPr/>
                </a:tc>
                <a:tc>
                  <a:txBody>
                    <a:bodyPr/>
                    <a:lstStyle/>
                    <a:p>
                      <a:r>
                        <a:rPr lang="en-US"/>
                        <a:t>Supported OS Versions</a:t>
                      </a:r>
                    </a:p>
                  </a:txBody>
                  <a:tcPr/>
                </a:tc>
                <a:extLst>
                  <a:ext uri="{0D108BD9-81ED-4DB2-BD59-A6C34878D82A}">
                    <a16:rowId xmlns:a16="http://schemas.microsoft.com/office/drawing/2014/main" val="1906762896"/>
                  </a:ext>
                </a:extLst>
              </a:tr>
              <a:tr h="463122">
                <a:tc>
                  <a:txBody>
                    <a:bodyPr/>
                    <a:lstStyle/>
                    <a:p>
                      <a:r>
                        <a:rPr lang="en-US"/>
                        <a:t>Windows PC</a:t>
                      </a:r>
                    </a:p>
                  </a:txBody>
                  <a:tcPr/>
                </a:tc>
                <a:tc>
                  <a:txBody>
                    <a:bodyPr/>
                    <a:lstStyle/>
                    <a:p>
                      <a:r>
                        <a:rPr lang="en-US"/>
                        <a:t>Windows 10, Windows 11</a:t>
                      </a:r>
                    </a:p>
                  </a:txBody>
                  <a:tcPr/>
                </a:tc>
                <a:extLst>
                  <a:ext uri="{0D108BD9-81ED-4DB2-BD59-A6C34878D82A}">
                    <a16:rowId xmlns:a16="http://schemas.microsoft.com/office/drawing/2014/main" val="4117462916"/>
                  </a:ext>
                </a:extLst>
              </a:tr>
              <a:tr h="463122">
                <a:tc>
                  <a:txBody>
                    <a:bodyPr/>
                    <a:lstStyle/>
                    <a:p>
                      <a:r>
                        <a:rPr lang="en-US"/>
                        <a:t>Mac OS</a:t>
                      </a:r>
                    </a:p>
                  </a:txBody>
                  <a:tcPr/>
                </a:tc>
                <a:tc>
                  <a:txBody>
                    <a:bodyPr/>
                    <a:lstStyle/>
                    <a:p>
                      <a:r>
                        <a:rPr lang="en-US"/>
                        <a:t>12 and 13</a:t>
                      </a:r>
                    </a:p>
                  </a:txBody>
                  <a:tcPr/>
                </a:tc>
                <a:extLst>
                  <a:ext uri="{0D108BD9-81ED-4DB2-BD59-A6C34878D82A}">
                    <a16:rowId xmlns:a16="http://schemas.microsoft.com/office/drawing/2014/main" val="1946266861"/>
                  </a:ext>
                </a:extLst>
              </a:tr>
              <a:tr h="689643">
                <a:tc>
                  <a:txBody>
                    <a:bodyPr/>
                    <a:lstStyle/>
                    <a:p>
                      <a:r>
                        <a:rPr lang="en-US"/>
                        <a:t>Chromebook</a:t>
                      </a:r>
                    </a:p>
                  </a:txBody>
                  <a:tcPr/>
                </a:tc>
                <a:tc>
                  <a:txBody>
                    <a:bodyPr/>
                    <a:lstStyle/>
                    <a:p>
                      <a:r>
                        <a:rPr lang="en-US"/>
                        <a:t>Release Channel Only – version 109 or later</a:t>
                      </a:r>
                    </a:p>
                  </a:txBody>
                  <a:tcPr/>
                </a:tc>
                <a:extLst>
                  <a:ext uri="{0D108BD9-81ED-4DB2-BD59-A6C34878D82A}">
                    <a16:rowId xmlns:a16="http://schemas.microsoft.com/office/drawing/2014/main" val="1739258881"/>
                  </a:ext>
                </a:extLst>
              </a:tr>
              <a:tr h="463122">
                <a:tc>
                  <a:txBody>
                    <a:bodyPr/>
                    <a:lstStyle/>
                    <a:p>
                      <a:r>
                        <a:rPr lang="en-US"/>
                        <a:t>iPads</a:t>
                      </a:r>
                    </a:p>
                  </a:txBody>
                  <a:tcPr/>
                </a:tc>
                <a:tc>
                  <a:txBody>
                    <a:bodyPr/>
                    <a:lstStyle/>
                    <a:p>
                      <a:r>
                        <a:rPr lang="en-US"/>
                        <a:t>iOS 15 and 16</a:t>
                      </a:r>
                    </a:p>
                  </a:txBody>
                  <a:tcPr/>
                </a:tc>
                <a:extLst>
                  <a:ext uri="{0D108BD9-81ED-4DB2-BD59-A6C34878D82A}">
                    <a16:rowId xmlns:a16="http://schemas.microsoft.com/office/drawing/2014/main" val="2307042103"/>
                  </a:ext>
                </a:extLst>
              </a:tr>
            </a:tbl>
          </a:graphicData>
        </a:graphic>
      </p:graphicFrame>
      <p:pic>
        <p:nvPicPr>
          <p:cNvPr id="8" name="Picture 1">
            <a:extLst>
              <a:ext uri="{FF2B5EF4-FFF2-40B4-BE49-F238E27FC236}">
                <a16:creationId xmlns:a16="http://schemas.microsoft.com/office/drawing/2014/main" id="{45214B3B-7707-44F9-990F-91A4DCF014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7612" y="1305529"/>
            <a:ext cx="815919" cy="815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B95002E-C181-4353-9DF4-437A970794E8}"/>
              </a:ext>
            </a:extLst>
          </p:cNvPr>
          <p:cNvSpPr txBox="1"/>
          <p:nvPr/>
        </p:nvSpPr>
        <p:spPr>
          <a:xfrm>
            <a:off x="2284528" y="1249732"/>
            <a:ext cx="4572000" cy="369332"/>
          </a:xfrm>
          <a:prstGeom prst="rect">
            <a:avLst/>
          </a:prstGeom>
          <a:noFill/>
        </p:spPr>
        <p:txBody>
          <a:bodyPr wrap="square">
            <a:spAutoFit/>
          </a:bodyPr>
          <a:lstStyle/>
          <a:p>
            <a:r>
              <a:rPr lang="en-US" sz="1800" b="1">
                <a:cs typeface="Arial"/>
              </a:rPr>
              <a:t>NWEA State Solutions Secure Browser</a:t>
            </a:r>
            <a:endParaRPr lang="en-US" b="1"/>
          </a:p>
        </p:txBody>
      </p:sp>
    </p:spTree>
    <p:custDataLst>
      <p:tags r:id="rId1"/>
    </p:custDataLst>
    <p:extLst>
      <p:ext uri="{BB962C8B-B14F-4D97-AF65-F5344CB8AC3E}">
        <p14:creationId xmlns:p14="http://schemas.microsoft.com/office/powerpoint/2010/main" val="3037044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705" y="280549"/>
            <a:ext cx="8118591" cy="486099"/>
          </a:xfrm>
        </p:spPr>
        <p:txBody>
          <a:bodyPr>
            <a:noAutofit/>
          </a:bodyPr>
          <a:lstStyle/>
          <a:p>
            <a:r>
              <a:rPr lang="en-US" sz="3600">
                <a:solidFill>
                  <a:schemeClr val="bg1"/>
                </a:solidFill>
              </a:rPr>
              <a:t>NSCAS Assessment  – </a:t>
            </a:r>
            <a:br>
              <a:rPr lang="en-US" sz="3600">
                <a:solidFill>
                  <a:schemeClr val="bg1"/>
                </a:solidFill>
              </a:rPr>
            </a:br>
            <a:r>
              <a:rPr lang="en-US" sz="3600">
                <a:solidFill>
                  <a:schemeClr val="bg1"/>
                </a:solidFill>
              </a:rPr>
              <a:t>Resources</a:t>
            </a:r>
            <a:r>
              <a:rPr lang="en-US" sz="3600">
                <a:solidFill>
                  <a:schemeClr val="bg1"/>
                </a:solidFill>
                <a:cs typeface="Arial Bold"/>
              </a:rPr>
              <a:t> </a:t>
            </a:r>
            <a:endParaRPr lang="en-US" sz="3600">
              <a:solidFill>
                <a:schemeClr val="bg1"/>
              </a:solidFill>
            </a:endParaRPr>
          </a:p>
        </p:txBody>
      </p:sp>
      <p:sp>
        <p:nvSpPr>
          <p:cNvPr id="3" name="Text Placeholder 2"/>
          <p:cNvSpPr>
            <a:spLocks noGrp="1"/>
          </p:cNvSpPr>
          <p:nvPr>
            <p:ph type="body" sz="quarter" idx="24"/>
          </p:nvPr>
        </p:nvSpPr>
        <p:spPr>
          <a:xfrm>
            <a:off x="310101" y="1773141"/>
            <a:ext cx="8484041" cy="4652711"/>
          </a:xfrm>
        </p:spPr>
        <p:txBody>
          <a:bodyPr vert="horz" lIns="68580" tIns="34290" rIns="68580" bIns="34290" rtlCol="0" anchor="t">
            <a:normAutofit/>
          </a:bodyPr>
          <a:lstStyle/>
          <a:p>
            <a:pPr fontAlgn="base"/>
            <a:r>
              <a:rPr lang="en-US" b="1"/>
              <a:t>Assessment Portal</a:t>
            </a:r>
            <a:endParaRPr lang="en-US"/>
          </a:p>
          <a:p>
            <a:pPr marL="457200" lvl="1" indent="-115570">
              <a:buNone/>
            </a:pPr>
            <a:r>
              <a:rPr lang="en-US" sz="1700">
                <a:ea typeface="+mn-lt"/>
                <a:cs typeface="+mn-lt"/>
                <a:hlinkClick r:id="rId4"/>
              </a:rPr>
              <a:t>https://nwea.force.com/nweaconnection/s/nebraska</a:t>
            </a:r>
            <a:r>
              <a:rPr lang="en-US" sz="1700">
                <a:ea typeface="+mn-lt"/>
                <a:cs typeface="+mn-lt"/>
              </a:rPr>
              <a:t> </a:t>
            </a:r>
            <a:endParaRPr lang="en-US">
              <a:ea typeface="+mn-lt"/>
              <a:cs typeface="+mn-lt"/>
            </a:endParaRPr>
          </a:p>
          <a:p>
            <a:pPr marL="861695" lvl="2" fontAlgn="base"/>
            <a:r>
              <a:rPr lang="en-US" sz="1800"/>
              <a:t>Item Type Samplers (English and Spanish)</a:t>
            </a:r>
          </a:p>
          <a:p>
            <a:pPr marL="861695" lvl="2" fontAlgn="base"/>
            <a:r>
              <a:rPr lang="en-US" sz="1800"/>
              <a:t>Proctor Guide (English and Spanish)</a:t>
            </a:r>
          </a:p>
          <a:p>
            <a:pPr marL="861695" lvl="2"/>
            <a:r>
              <a:rPr lang="en-US" sz="1800"/>
              <a:t>Assessment Coordinator Guide</a:t>
            </a:r>
          </a:p>
          <a:p>
            <a:pPr marL="861695" lvl="2" fontAlgn="base"/>
            <a:r>
              <a:rPr lang="en-US" sz="1800"/>
              <a:t>Online Student Tutorial Video</a:t>
            </a:r>
          </a:p>
          <a:p>
            <a:pPr marL="861695" lvl="2"/>
            <a:r>
              <a:rPr lang="en-US" sz="1800"/>
              <a:t>How to  Videos</a:t>
            </a:r>
          </a:p>
          <a:p>
            <a:pPr marL="861695" lvl="2"/>
            <a:r>
              <a:rPr lang="en-US" sz="1800"/>
              <a:t>NSCAS Growth User and Student Management Guide</a:t>
            </a:r>
          </a:p>
          <a:p>
            <a:pPr marL="861695" lvl="2"/>
            <a:r>
              <a:rPr lang="en-US" sz="1800"/>
              <a:t>NSCAS Growth Scheduling Guidance</a:t>
            </a:r>
          </a:p>
          <a:p>
            <a:pPr marL="861695" lvl="2"/>
            <a:r>
              <a:rPr lang="en-US" sz="1800"/>
              <a:t>NSCAS Growth Readiness Checklist</a:t>
            </a:r>
          </a:p>
          <a:p>
            <a:pPr fontAlgn="base"/>
            <a:endParaRPr lang="en-US">
              <a:cs typeface="Arial"/>
            </a:endParaRPr>
          </a:p>
          <a:p>
            <a:pPr marL="345440" indent="-345440"/>
            <a:endParaRPr lang="en-US" b="1">
              <a:cs typeface="Arial"/>
            </a:endParaRPr>
          </a:p>
          <a:p>
            <a:pPr marL="345440" indent="-345440"/>
            <a:endParaRPr lang="en-US">
              <a:cs typeface="Arial"/>
            </a:endParaRPr>
          </a:p>
        </p:txBody>
      </p:sp>
      <p:pic>
        <p:nvPicPr>
          <p:cNvPr id="4" name="nwea-graphite-large-rgb.png"/>
          <p:cNvPicPr>
            <a:picLocks noChangeAspect="1"/>
          </p:cNvPicPr>
          <p:nvPr/>
        </p:nvPicPr>
        <p:blipFill>
          <a:blip r:embed="rId5"/>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2236250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804" y="2596497"/>
            <a:ext cx="5977890" cy="769441"/>
          </a:xfrm>
          <a:prstGeom prst="rect">
            <a:avLst/>
          </a:prstGeom>
          <a:noFill/>
        </p:spPr>
        <p:txBody>
          <a:bodyPr wrap="square" rtlCol="0">
            <a:spAutoFit/>
          </a:bodyPr>
          <a:lstStyle/>
          <a:p>
            <a:pPr algn="ctr"/>
            <a:r>
              <a:rPr lang="en-US" sz="4400"/>
              <a:t>Partner Support</a:t>
            </a:r>
          </a:p>
        </p:txBody>
      </p:sp>
      <p:pic>
        <p:nvPicPr>
          <p:cNvPr id="5"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3474264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6765" y="414084"/>
            <a:ext cx="8118591" cy="486099"/>
          </a:xfrm>
        </p:spPr>
        <p:txBody>
          <a:bodyPr>
            <a:noAutofit/>
          </a:bodyPr>
          <a:lstStyle/>
          <a:p>
            <a:r>
              <a:rPr lang="en-US" sz="4000" dirty="0">
                <a:solidFill>
                  <a:schemeClr val="bg1"/>
                </a:solidFill>
              </a:rPr>
              <a:t>Help Desk </a:t>
            </a:r>
          </a:p>
        </p:txBody>
      </p:sp>
      <p:sp>
        <p:nvSpPr>
          <p:cNvPr id="4" name="Text Placeholder 3"/>
          <p:cNvSpPr>
            <a:spLocks noGrp="1"/>
          </p:cNvSpPr>
          <p:nvPr>
            <p:ph type="body" sz="quarter" idx="24"/>
          </p:nvPr>
        </p:nvSpPr>
        <p:spPr>
          <a:xfrm>
            <a:off x="329784" y="1937150"/>
            <a:ext cx="8575572" cy="4379760"/>
          </a:xfrm>
        </p:spPr>
        <p:txBody>
          <a:bodyPr vert="horz" lIns="68580" tIns="34290" rIns="68580" bIns="34290" rtlCol="0" anchor="t">
            <a:normAutofit lnSpcReduction="10000"/>
          </a:bodyPr>
          <a:lstStyle/>
          <a:p>
            <a:pPr marL="345440" indent="-345440"/>
            <a:r>
              <a:rPr lang="en-US" sz="2400" dirty="0"/>
              <a:t>Policy questions: Contact NDE </a:t>
            </a:r>
          </a:p>
          <a:p>
            <a:pPr lvl="1" indent="-257810" fontAlgn="base"/>
            <a:r>
              <a:rPr lang="en-US" sz="2400" dirty="0"/>
              <a:t>Phone: </a:t>
            </a:r>
            <a:r>
              <a:rPr lang="en-US" sz="2400" dirty="0">
                <a:ea typeface="+mn-lt"/>
                <a:cs typeface="+mn-lt"/>
              </a:rPr>
              <a:t>402-314-3013</a:t>
            </a:r>
          </a:p>
          <a:p>
            <a:pPr lvl="1" indent="-257810" fontAlgn="base"/>
            <a:r>
              <a:rPr lang="en-US" sz="2400" dirty="0"/>
              <a:t>Email:</a:t>
            </a:r>
            <a:r>
              <a:rPr lang="en-US" dirty="0"/>
              <a:t> </a:t>
            </a:r>
            <a:r>
              <a:rPr lang="en-US" sz="2400" dirty="0">
                <a:hlinkClick r:id="rId4"/>
              </a:rPr>
              <a:t>nde.stateassessment@nebraska.gov</a:t>
            </a:r>
            <a:endParaRPr lang="en-US" sz="2400" dirty="0"/>
          </a:p>
          <a:p>
            <a:pPr lvl="1" indent="-257810" fontAlgn="base"/>
            <a:endParaRPr lang="en-US" sz="2400" dirty="0"/>
          </a:p>
          <a:p>
            <a:pPr marL="345440" indent="-345440" fontAlgn="base"/>
            <a:r>
              <a:rPr lang="en-US" sz="2400" dirty="0"/>
              <a:t>NSCAS or MAP Growth inquires or support: Contact NWEA</a:t>
            </a:r>
          </a:p>
          <a:p>
            <a:pPr lvl="1" indent="-257810" fontAlgn="base"/>
            <a:r>
              <a:rPr lang="en-US" sz="2400" dirty="0"/>
              <a:t>Phone: (855) 225-9926</a:t>
            </a:r>
            <a:endParaRPr lang="en-US" sz="2400" dirty="0">
              <a:cs typeface="Arial"/>
            </a:endParaRPr>
          </a:p>
          <a:p>
            <a:pPr lvl="1" indent="-257810" fontAlgn="base"/>
            <a:r>
              <a:rPr lang="en-US" sz="2400" dirty="0"/>
              <a:t>Email: </a:t>
            </a:r>
            <a:r>
              <a:rPr lang="en-US" sz="2400" dirty="0">
                <a:hlinkClick r:id="rId5"/>
              </a:rPr>
              <a:t>NWEANebraska@nwea.org</a:t>
            </a:r>
            <a:endParaRPr lang="en-US" sz="2400" dirty="0"/>
          </a:p>
          <a:p>
            <a:pPr lvl="1" indent="-257810" fontAlgn="base"/>
            <a:r>
              <a:rPr lang="en-US" sz="2000" dirty="0">
                <a:cs typeface="Arial"/>
              </a:rPr>
              <a:t>7:00 a.m.–5:00 p.m. Central Time (CT), Monday–Friday </a:t>
            </a:r>
          </a:p>
          <a:p>
            <a:pPr marL="0" indent="0">
              <a:buNone/>
            </a:pPr>
            <a:endParaRPr lang="en-US" strike="sngStrike" dirty="0">
              <a:cs typeface="Arial"/>
            </a:endParaRPr>
          </a:p>
        </p:txBody>
      </p:sp>
      <p:pic>
        <p:nvPicPr>
          <p:cNvPr id="5" name="nwea-graphite-large-rgb.png"/>
          <p:cNvPicPr>
            <a:picLocks noChangeAspect="1"/>
          </p:cNvPicPr>
          <p:nvPr/>
        </p:nvPicPr>
        <p:blipFill>
          <a:blip r:embed="rId6"/>
          <a:stretch>
            <a:fillRect/>
          </a:stretch>
        </p:blipFill>
        <p:spPr>
          <a:xfrm>
            <a:off x="134100" y="6456081"/>
            <a:ext cx="721202" cy="211240"/>
          </a:xfrm>
          <a:prstGeom prst="rect">
            <a:avLst/>
          </a:prstGeom>
          <a:ln w="12700">
            <a:miter lim="400000"/>
          </a:ln>
        </p:spPr>
      </p:pic>
    </p:spTree>
    <p:custDataLst>
      <p:tags r:id="rId1"/>
    </p:custDataLst>
    <p:extLst>
      <p:ext uri="{BB962C8B-B14F-4D97-AF65-F5344CB8AC3E}">
        <p14:creationId xmlns:p14="http://schemas.microsoft.com/office/powerpoint/2010/main" val="16130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824958" y="254064"/>
            <a:ext cx="8118591" cy="486099"/>
          </a:xfrm>
        </p:spPr>
        <p:txBody>
          <a:bodyPr>
            <a:normAutofit fontScale="90000"/>
          </a:bodyPr>
          <a:lstStyle/>
          <a:p>
            <a:r>
              <a:rPr lang="en-US">
                <a:solidFill>
                  <a:schemeClr val="bg1"/>
                </a:solidFill>
                <a:cs typeface="Arial Bold"/>
              </a:rPr>
              <a:t>Supported Devices</a:t>
            </a:r>
            <a:endParaRPr lang="en-US">
              <a:solidFill>
                <a:schemeClr val="bg1"/>
              </a:solidFill>
            </a:endParaRPr>
          </a:p>
        </p:txBody>
      </p:sp>
      <p:pic>
        <p:nvPicPr>
          <p:cNvPr id="7" name="nwea-graphite-large-rgb.png"/>
          <p:cNvPicPr>
            <a:picLocks noChangeAspect="1"/>
          </p:cNvPicPr>
          <p:nvPr/>
        </p:nvPicPr>
        <p:blipFill>
          <a:blip r:embed="rId4"/>
          <a:stretch>
            <a:fillRect/>
          </a:stretch>
        </p:blipFill>
        <p:spPr>
          <a:xfrm>
            <a:off x="134100" y="6456081"/>
            <a:ext cx="721202" cy="211240"/>
          </a:xfrm>
          <a:prstGeom prst="rect">
            <a:avLst/>
          </a:prstGeom>
          <a:ln w="12700">
            <a:miter lim="400000"/>
          </a:ln>
        </p:spPr>
      </p:pic>
      <p:pic>
        <p:nvPicPr>
          <p:cNvPr id="3" name="Picture 2">
            <a:extLst>
              <a:ext uri="{FF2B5EF4-FFF2-40B4-BE49-F238E27FC236}">
                <a16:creationId xmlns:a16="http://schemas.microsoft.com/office/drawing/2014/main" id="{9C1C95FC-D09F-4B04-A3D1-7D1BDCCAB269}"/>
              </a:ext>
            </a:extLst>
          </p:cNvPr>
          <p:cNvPicPr>
            <a:picLocks noChangeAspect="1"/>
          </p:cNvPicPr>
          <p:nvPr/>
        </p:nvPicPr>
        <p:blipFill>
          <a:blip r:embed="rId5"/>
          <a:stretch>
            <a:fillRect/>
          </a:stretch>
        </p:blipFill>
        <p:spPr>
          <a:xfrm>
            <a:off x="1271768" y="1797627"/>
            <a:ext cx="6334378" cy="4806309"/>
          </a:xfrm>
          <a:prstGeom prst="rect">
            <a:avLst/>
          </a:prstGeom>
        </p:spPr>
      </p:pic>
    </p:spTree>
    <p:custDataLst>
      <p:tags r:id="rId1"/>
    </p:custDataLst>
    <p:extLst>
      <p:ext uri="{BB962C8B-B14F-4D97-AF65-F5344CB8AC3E}">
        <p14:creationId xmlns:p14="http://schemas.microsoft.com/office/powerpoint/2010/main" val="935344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DE Theme">
    <a:dk1>
      <a:srgbClr val="1F1646"/>
    </a:dk1>
    <a:lt1>
      <a:sysClr val="window" lastClr="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A623B051D77C459F8B3660B47CAE06" ma:contentTypeVersion="22" ma:contentTypeDescription="Create a new document." ma:contentTypeScope="" ma:versionID="ce421fbd223f416a0269ed5727257923">
  <xsd:schema xmlns:xsd="http://www.w3.org/2001/XMLSchema" xmlns:xs="http://www.w3.org/2001/XMLSchema" xmlns:p="http://schemas.microsoft.com/office/2006/metadata/properties" xmlns:ns2="9f80a120-0761-4f00-97b5-0c8846ff4eec" xmlns:ns3="5bc9ab6a-0fc9-4c71-8461-6d4c15ef92fd" xmlns:ns4="5ccb6422-1946-4d96-b3a9-1b4a9b28bea5" targetNamespace="http://schemas.microsoft.com/office/2006/metadata/properties" ma:root="true" ma:fieldsID="1c1a60cd5c1c96cdc24864ed6660b4c4" ns2:_="" ns3:_="" ns4:_="">
    <xsd:import namespace="9f80a120-0761-4f00-97b5-0c8846ff4eec"/>
    <xsd:import namespace="5bc9ab6a-0fc9-4c71-8461-6d4c15ef92fd"/>
    <xsd:import namespace="5ccb6422-1946-4d96-b3a9-1b4a9b28bea5"/>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e680d4fb57964f37bc8d744e48a71840" minOccurs="0"/>
                <xsd:element ref="ns4:TaxCatchAll" minOccurs="0"/>
                <xsd:element ref="ns3:o7f7552c2a884e5e9d7c53e7d8c5c449" minOccurs="0"/>
                <xsd:element ref="ns3:lcf76f155ced4ddcb4097134ff3c332f" minOccurs="0"/>
                <xsd:element ref="ns3:Comme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80a120-0761-4f00-97b5-0c8846ff4ee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bc9ab6a-0fc9-4c71-8461-6d4c15ef92f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e680d4fb57964f37bc8d744e48a71840" ma:index="25" nillable="true" ma:taxonomy="true" ma:internalName="e680d4fb57964f37bc8d744e48a71840" ma:taxonomyFieldName="State" ma:displayName="State" ma:default="" ma:fieldId="{e680d4fb-5796-4f37-bc8d-744e48a71840}" ma:sspId="b4d47a90-cf98-4397-b16c-9ac657f0cf75" ma:termSetId="5848988e-e23e-465e-b10a-b0dc86d2d7ea" ma:anchorId="3e69b85a-d526-4c3f-877a-58fdec98ba56" ma:open="false" ma:isKeyword="false">
      <xsd:complexType>
        <xsd:sequence>
          <xsd:element ref="pc:Terms" minOccurs="0" maxOccurs="1"/>
        </xsd:sequence>
      </xsd:complexType>
    </xsd:element>
    <xsd:element name="o7f7552c2a884e5e9d7c53e7d8c5c449" ma:index="28" nillable="true" ma:taxonomy="true" ma:internalName="o7f7552c2a884e5e9d7c53e7d8c5c449" ma:taxonomyFieldName="Document_x0020_Type" ma:displayName="Document Type" ma:default="" ma:fieldId="{87f7552c-2a88-4e5e-9d7c-53e7d8c5c449}" ma:taxonomyMulti="true" ma:sspId="b4d47a90-cf98-4397-b16c-9ac657f0cf75" ma:termSetId="81b20c61-705d-4df1-87fd-963e73a7b552" ma:anchorId="00000000-0000-0000-0000-000000000000" ma:open="false" ma:isKeyword="false">
      <xsd:complexType>
        <xsd:sequence>
          <xsd:element ref="pc:Terms" minOccurs="0" maxOccurs="1"/>
        </xsd:sequence>
      </xsd:complex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b4d47a90-cf98-4397-b16c-9ac657f0cf75" ma:termSetId="09814cd3-568e-fe90-9814-8d621ff8fb84" ma:anchorId="fba54fb3-c3e1-fe81-a776-ca4b69148c4d" ma:open="true" ma:isKeyword="false">
      <xsd:complexType>
        <xsd:sequence>
          <xsd:element ref="pc:Terms" minOccurs="0" maxOccurs="1"/>
        </xsd:sequence>
      </xsd:complexType>
    </xsd:element>
    <xsd:element name="Comments" ma:index="31" nillable="true" ma:displayName="Comments" ma:format="Dropdown" ma:internalName="Comments">
      <xsd:simpleType>
        <xsd:restriction base="dms:Note">
          <xsd:maxLength value="255"/>
        </xsd:restrictio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cb6422-1946-4d96-b3a9-1b4a9b28bea5"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6f4b7d07-5468-43ca-b1a2-40303ffa9a3f}" ma:internalName="TaxCatchAll" ma:showField="CatchAllData" ma:web="9f80a120-0761-4f00-97b5-0c8846ff4e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SharedWithUsers xmlns="9f80a120-0761-4f00-97b5-0c8846ff4eec">
      <UserInfo>
        <DisplayName>Erika Sajdak</DisplayName>
        <AccountId>3025</AccountId>
        <AccountType/>
      </UserInfo>
      <UserInfo>
        <DisplayName>Alex Luisi</DisplayName>
        <AccountId>1472</AccountId>
        <AccountType/>
      </UserInfo>
      <UserInfo>
        <DisplayName>Alexis Gregerson</DisplayName>
        <AccountId>2537</AccountId>
        <AccountType/>
      </UserInfo>
      <UserInfo>
        <DisplayName>Dena Davis</DisplayName>
        <AccountId>722</AccountId>
        <AccountType/>
      </UserInfo>
      <UserInfo>
        <DisplayName>Jamie Martin</DisplayName>
        <AccountId>1791</AccountId>
        <AccountType/>
      </UserInfo>
      <UserInfo>
        <DisplayName>LeeAnn Moldovanyi</DisplayName>
        <AccountId>1806</AccountId>
        <AccountType/>
      </UserInfo>
      <UserInfo>
        <DisplayName>Priti Maheshwari</DisplayName>
        <AccountId>3648</AccountId>
        <AccountType/>
      </UserInfo>
      <UserInfo>
        <DisplayName>Melinda Montgomery</DisplayName>
        <AccountId>3590</AccountId>
        <AccountType/>
      </UserInfo>
      <UserInfo>
        <DisplayName>Jenna Gifford</DisplayName>
        <AccountId>1147</AccountId>
        <AccountType/>
      </UserInfo>
      <UserInfo>
        <DisplayName>Aly Martinez Wilkinson</DisplayName>
        <AccountId>3292</AccountId>
        <AccountType/>
      </UserInfo>
      <UserInfo>
        <DisplayName>Shelley Smith</DisplayName>
        <AccountId>552</AccountId>
        <AccountType/>
      </UserInfo>
      <UserInfo>
        <DisplayName>Janet Hensley</DisplayName>
        <AccountId>5133</AccountId>
        <AccountType/>
      </UserInfo>
      <UserInfo>
        <DisplayName>Val McCord</DisplayName>
        <AccountId>5211</AccountId>
        <AccountType/>
      </UserInfo>
      <UserInfo>
        <DisplayName>Amanda Sterling</DisplayName>
        <AccountId>5131</AccountId>
        <AccountType/>
      </UserInfo>
      <UserInfo>
        <DisplayName>Jami Wireman</DisplayName>
        <AccountId>2993</AccountId>
        <AccountType/>
      </UserInfo>
      <UserInfo>
        <DisplayName>Karen Davies</DisplayName>
        <AccountId>4686</AccountId>
        <AccountType/>
      </UserInfo>
      <UserInfo>
        <DisplayName>Melinda Orta</DisplayName>
        <AccountId>1850</AccountId>
        <AccountType/>
      </UserInfo>
      <UserInfo>
        <DisplayName>Tara Davis-Banks</DisplayName>
        <AccountId>337</AccountId>
        <AccountType/>
      </UserInfo>
      <UserInfo>
        <DisplayName>Rebecca Reed</DisplayName>
        <AccountId>4801</AccountId>
        <AccountType/>
      </UserInfo>
      <UserInfo>
        <DisplayName>Fred Valenzuela</DisplayName>
        <AccountId>3982</AccountId>
        <AccountType/>
      </UserInfo>
      <UserInfo>
        <DisplayName>Brittany Bogue</DisplayName>
        <AccountId>3740</AccountId>
        <AccountType/>
      </UserInfo>
      <UserInfo>
        <DisplayName>Dan Verdick</DisplayName>
        <AccountId>4239</AccountId>
        <AccountType/>
      </UserInfo>
      <UserInfo>
        <DisplayName>Rock Sharma</DisplayName>
        <AccountId>6364</AccountId>
        <AccountType/>
      </UserInfo>
      <UserInfo>
        <DisplayName>Heather Horton</DisplayName>
        <AccountId>2795</AccountId>
        <AccountType/>
      </UserInfo>
      <UserInfo>
        <DisplayName>Thomas Wells</DisplayName>
        <AccountId>436</AccountId>
        <AccountType/>
      </UserInfo>
      <UserInfo>
        <DisplayName>Emily Newberry</DisplayName>
        <AccountId>4705</AccountId>
        <AccountType/>
      </UserInfo>
      <UserInfo>
        <DisplayName>Ricky Foust</DisplayName>
        <AccountId>5771</AccountId>
        <AccountType/>
      </UserInfo>
      <UserInfo>
        <DisplayName>Michelle Sorem</DisplayName>
        <AccountId>5588</AccountId>
        <AccountType/>
      </UserInfo>
      <UserInfo>
        <DisplayName>Brian Jones</DisplayName>
        <AccountId>3743</AccountId>
        <AccountType/>
      </UserInfo>
      <UserInfo>
        <DisplayName>Denise Riffle</DisplayName>
        <AccountId>418</AccountId>
        <AccountType/>
      </UserInfo>
    </SharedWithUsers>
    <_dlc_DocId xmlns="9f80a120-0761-4f00-97b5-0c8846ff4eec">7CQF5AJ6RNQN-81749426-71947</_dlc_DocId>
    <_dlc_DocIdUrl xmlns="9f80a120-0761-4f00-97b5-0c8846ff4eec">
      <Url>https://nwea.sharepoint.com/state/_layouts/15/DocIdRedir.aspx?ID=7CQF5AJ6RNQN-81749426-71947</Url>
      <Description>7CQF5AJ6RNQN-81749426-71947</Description>
    </_dlc_DocIdUrl>
    <_dlc_DocIdPersistId xmlns="9f80a120-0761-4f00-97b5-0c8846ff4eec">false</_dlc_DocIdPersistId>
    <o7f7552c2a884e5e9d7c53e7d8c5c449 xmlns="5bc9ab6a-0fc9-4c71-8461-6d4c15ef92fd">
      <Terms xmlns="http://schemas.microsoft.com/office/infopath/2007/PartnerControls"/>
    </o7f7552c2a884e5e9d7c53e7d8c5c449>
    <e680d4fb57964f37bc8d744e48a71840 xmlns="5bc9ab6a-0fc9-4c71-8461-6d4c15ef92fd">
      <Terms xmlns="http://schemas.microsoft.com/office/infopath/2007/PartnerControls"/>
    </e680d4fb57964f37bc8d744e48a71840>
    <TaxCatchAll xmlns="5ccb6422-1946-4d96-b3a9-1b4a9b28bea5" xsi:nil="true"/>
    <lcf76f155ced4ddcb4097134ff3c332f xmlns="5bc9ab6a-0fc9-4c71-8461-6d4c15ef92fd">
      <Terms xmlns="http://schemas.microsoft.com/office/infopath/2007/PartnerControls"/>
    </lcf76f155ced4ddcb4097134ff3c332f>
    <Comments xmlns="5bc9ab6a-0fc9-4c71-8461-6d4c15ef92fd"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D47318-5B0C-4E56-8204-0105C051F329}">
  <ds:schemaRefs>
    <ds:schemaRef ds:uri="5bc9ab6a-0fc9-4c71-8461-6d4c15ef92fd"/>
    <ds:schemaRef ds:uri="5ccb6422-1946-4d96-b3a9-1b4a9b28bea5"/>
    <ds:schemaRef ds:uri="9f80a120-0761-4f00-97b5-0c8846ff4e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80E07A-FC8E-4C78-9674-C3F243E8D6BC}">
  <ds:schemaRefs>
    <ds:schemaRef ds:uri="http://schemas.microsoft.com/sharepoint/events"/>
  </ds:schemaRefs>
</ds:datastoreItem>
</file>

<file path=customXml/itemProps3.xml><?xml version="1.0" encoding="utf-8"?>
<ds:datastoreItem xmlns:ds="http://schemas.openxmlformats.org/officeDocument/2006/customXml" ds:itemID="{53367764-EEDD-4716-ABCD-9C32FF0F9472}">
  <ds:schemaRefs>
    <ds:schemaRef ds:uri="5bc9ab6a-0fc9-4c71-8461-6d4c15ef92fd"/>
    <ds:schemaRef ds:uri="5ccb6422-1946-4d96-b3a9-1b4a9b28bea5"/>
    <ds:schemaRef ds:uri="9f80a120-0761-4f00-97b5-0c8846ff4e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5A1B8DEF-5389-455A-80E3-F9014C936A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4678</TotalTime>
  <Words>4481</Words>
  <Application>Microsoft Office PowerPoint</Application>
  <PresentationFormat>On-screen Show (4:3)</PresentationFormat>
  <Paragraphs>790</Paragraphs>
  <Slides>82</Slides>
  <Notes>81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82</vt:i4>
      </vt:variant>
    </vt:vector>
  </HeadingPairs>
  <TitlesOfParts>
    <vt:vector size="94" baseType="lpstr">
      <vt:lpstr>Arial</vt:lpstr>
      <vt:lpstr>Arial Bold</vt:lpstr>
      <vt:lpstr>Calibri</vt:lpstr>
      <vt:lpstr>Calibri Light</vt:lpstr>
      <vt:lpstr>Cambria</vt:lpstr>
      <vt:lpstr>Century Gothic</vt:lpstr>
      <vt:lpstr>Courier New</vt:lpstr>
      <vt:lpstr>Helvetica Neue</vt:lpstr>
      <vt:lpstr>HiraginoSans-W3</vt:lpstr>
      <vt:lpstr>Wingdings</vt:lpstr>
      <vt:lpstr>Office Theme</vt:lpstr>
      <vt:lpstr>Office Theme</vt:lpstr>
      <vt:lpstr>NSCAS Growth 23–24 Test Administration Training</vt:lpstr>
      <vt:lpstr>Testing Time and Scheduling Recommendations </vt:lpstr>
      <vt:lpstr>NSCAS Overview </vt:lpstr>
      <vt:lpstr>Testing Time and Scheduling - Recommendations and Considerations</vt:lpstr>
      <vt:lpstr>Technology Readiness</vt:lpstr>
      <vt:lpstr>Technology Readiness </vt:lpstr>
      <vt:lpstr>Tips for Installing the Secure Browser </vt:lpstr>
      <vt:lpstr>Supported Devices</vt:lpstr>
      <vt:lpstr>Supported Devices</vt:lpstr>
      <vt:lpstr>Technology Readiness </vt:lpstr>
      <vt:lpstr>Online Readiness Checker</vt:lpstr>
      <vt:lpstr>NSCAS Growth Assessment Management  (Acacia Platform)  </vt:lpstr>
      <vt:lpstr>NSCAS Management  (Acacia)</vt:lpstr>
      <vt:lpstr>NSCAS Management  (Acacia)</vt:lpstr>
      <vt:lpstr>NSCAS Management  (Acacia)</vt:lpstr>
      <vt:lpstr>NSCAS Growth Tasks</vt:lpstr>
      <vt:lpstr>NSCAS Assessment Management  Rostering</vt:lpstr>
      <vt:lpstr>NSCAS Growth – Rostering</vt:lpstr>
      <vt:lpstr>NSCAS Growth – Rostering</vt:lpstr>
      <vt:lpstr>NSCAS Growth – Rostering</vt:lpstr>
      <vt:lpstr>NSCAS Growth – Student Groups</vt:lpstr>
      <vt:lpstr>NSCAS Assessment Management  Accessibility</vt:lpstr>
      <vt:lpstr>Accommodations</vt:lpstr>
      <vt:lpstr>Accessibility </vt:lpstr>
      <vt:lpstr>Accessibility </vt:lpstr>
      <vt:lpstr>Text to Speech (TTS) </vt:lpstr>
      <vt:lpstr>Text to Speech (TTS)</vt:lpstr>
      <vt:lpstr>Calculator as an Accommodation </vt:lpstr>
      <vt:lpstr>Accessibility - Paper</vt:lpstr>
      <vt:lpstr>Accessibility - Paper</vt:lpstr>
      <vt:lpstr>Accessibility in the  NSCAS Platform</vt:lpstr>
      <vt:lpstr>Testing Location</vt:lpstr>
      <vt:lpstr>Testing Location</vt:lpstr>
      <vt:lpstr>NSCAS Assessment Management  Not Tested Codes</vt:lpstr>
      <vt:lpstr>Not Tested Codes</vt:lpstr>
      <vt:lpstr>Not Tested Codes</vt:lpstr>
      <vt:lpstr>Adding  Accommodations + NTCs</vt:lpstr>
      <vt:lpstr>Adding  Accommodations + NTCs</vt:lpstr>
      <vt:lpstr>NSCAS Assessment Management  Preparing for and Monitoring Testing</vt:lpstr>
      <vt:lpstr>Roles for Testing Students</vt:lpstr>
      <vt:lpstr>Print Student Test Tickets</vt:lpstr>
      <vt:lpstr>Student Test Tickets</vt:lpstr>
      <vt:lpstr>Resetting Tests</vt:lpstr>
      <vt:lpstr>Operational Reports</vt:lpstr>
      <vt:lpstr>Operational Reports</vt:lpstr>
      <vt:lpstr>Student Mobility</vt:lpstr>
      <vt:lpstr>Test Security </vt:lpstr>
      <vt:lpstr>Proctor/Student  Experience</vt:lpstr>
      <vt:lpstr>Proctor / Student Experience - Login</vt:lpstr>
      <vt:lpstr>Student Experience:  Session Name &amp; Password</vt:lpstr>
      <vt:lpstr>Student Experience </vt:lpstr>
      <vt:lpstr>PowerPoint Presentation</vt:lpstr>
      <vt:lpstr>Student Experience Logout</vt:lpstr>
      <vt:lpstr>Student Experience Logout </vt:lpstr>
      <vt:lpstr>Student Experience – End of Test</vt:lpstr>
      <vt:lpstr>Testing Progress </vt:lpstr>
      <vt:lpstr>Testing Progress </vt:lpstr>
      <vt:lpstr>Testing Progress </vt:lpstr>
      <vt:lpstr>Reporting Issues</vt:lpstr>
      <vt:lpstr>Test Management </vt:lpstr>
      <vt:lpstr>NSCAS – Student Tutorials</vt:lpstr>
      <vt:lpstr>Item Type Samplers</vt:lpstr>
      <vt:lpstr>NSCAS – Item Type Samplers </vt:lpstr>
      <vt:lpstr>Data and Reporting</vt:lpstr>
      <vt:lpstr>Data and Reporting: What is available</vt:lpstr>
      <vt:lpstr>Data and Reporting: MAP Growth Reports</vt:lpstr>
      <vt:lpstr> Reports</vt:lpstr>
      <vt:lpstr>Reports:  District Level</vt:lpstr>
      <vt:lpstr>Reports:  School Level</vt:lpstr>
      <vt:lpstr> Reports:  School/Group Level</vt:lpstr>
      <vt:lpstr>Reports: Student Level</vt:lpstr>
      <vt:lpstr>Data Clean Up Activities </vt:lpstr>
      <vt:lpstr>External Programs</vt:lpstr>
      <vt:lpstr>Resident Districts</vt:lpstr>
      <vt:lpstr>External Program - School Assessment Coordinators</vt:lpstr>
      <vt:lpstr>Proctor Role</vt:lpstr>
      <vt:lpstr>Preparing for Testing</vt:lpstr>
      <vt:lpstr>Preparing for  NSCAS Assessments</vt:lpstr>
      <vt:lpstr>Suggestions for a  Smooth Testing Experience</vt:lpstr>
      <vt:lpstr>NSCAS Assessment  –  Resources </vt:lpstr>
      <vt:lpstr>PowerPoint Presentation</vt:lpstr>
      <vt:lpstr>Help Desk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Summative Assessment  Test Administration Workshop</dc:title>
  <dc:creator>Alex Luisi</dc:creator>
  <cp:lastModifiedBy>Karen Davies</cp:lastModifiedBy>
  <cp:revision>4</cp:revision>
  <cp:lastPrinted>2021-10-11T20:02:57Z</cp:lastPrinted>
  <dcterms:modified xsi:type="dcterms:W3CDTF">2023-08-02T17:04:10Z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0x01010076A623B051D77C459F8B3660B47CAE06</vt:lpwstr>
  </property>
  <property fmtid="{D5CDD505-2E9C-101B-9397-08002B2CF9AE}" pid="3" name="_dlc_DocIdItemGuid">
    <vt:lpwstr>5fcb1a5d-aeca-49af-81a5-35f7a318a0d0</vt:lpwstr>
  </property>
  <property fmtid="{D5CDD505-2E9C-101B-9397-08002B2CF9AE}" pid="4" name="AuthorIds_UIVersion_44032">
    <vt:lpwstr>215,2567</vt:lpwstr>
  </property>
  <property fmtid="{D5CDD505-2E9C-101B-9397-08002B2CF9AE}" pid="5" name="Order">
    <vt:r8>3964300</vt:r8>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ArticulateGUID">
    <vt:lpwstr>4589F405-3E24-4FF1-925F-253DDFEBFF68</vt:lpwstr>
  </property>
  <property fmtid="{D5CDD505-2E9C-101B-9397-08002B2CF9AE}" pid="11" name="ArticulatePath">
    <vt:lpwstr>https://nwea.sharepoint.com/state/State Program Management Library/Nebraska/PARTNER COMMUNICATIONS &amp; TRAININGS/District Trainings/Oct 2021 Winter Pilot Training/NDE and NWEA NSCAS Growth Winter Pilot</vt:lpwstr>
  </property>
  <property fmtid="{D5CDD505-2E9C-101B-9397-08002B2CF9AE}" pid="12" name="State">
    <vt:lpwstr/>
  </property>
  <property fmtid="{D5CDD505-2E9C-101B-9397-08002B2CF9AE}" pid="13" name="Document Type">
    <vt:lpwstr/>
  </property>
  <property fmtid="{D5CDD505-2E9C-101B-9397-08002B2CF9AE}" pid="14" name="MediaServiceImageTags">
    <vt:lpwstr/>
  </property>
</Properties>
</file>