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1" r:id="rId3"/>
    <p:sldId id="264" r:id="rId4"/>
    <p:sldId id="262" r:id="rId5"/>
    <p:sldId id="319" r:id="rId6"/>
    <p:sldId id="302" r:id="rId7"/>
    <p:sldId id="303" r:id="rId8"/>
    <p:sldId id="305" r:id="rId9"/>
    <p:sldId id="306" r:id="rId10"/>
    <p:sldId id="276" r:id="rId11"/>
    <p:sldId id="265" r:id="rId12"/>
    <p:sldId id="307" r:id="rId13"/>
    <p:sldId id="320" r:id="rId14"/>
    <p:sldId id="278" r:id="rId15"/>
    <p:sldId id="290" r:id="rId16"/>
    <p:sldId id="279" r:id="rId17"/>
    <p:sldId id="288" r:id="rId18"/>
    <p:sldId id="317" r:id="rId19"/>
    <p:sldId id="315" r:id="rId20"/>
    <p:sldId id="316" r:id="rId21"/>
    <p:sldId id="308" r:id="rId22"/>
    <p:sldId id="312" r:id="rId23"/>
    <p:sldId id="311" r:id="rId24"/>
    <p:sldId id="310" r:id="rId25"/>
    <p:sldId id="261" r:id="rId26"/>
    <p:sldId id="321" r:id="rId27"/>
    <p:sldId id="313" r:id="rId28"/>
    <p:sldId id="318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D05C88-6E97-2C03-2F3D-6CC25F409A38}" name="Wibbels, Erika" initials="WE" userId="S::erika.wibbels@education.ne.gov::a08e32ff-d5a0-4552-b5fc-f7d1e54be1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/>
    <p:restoredTop sz="92901" autoAdjust="0"/>
  </p:normalViewPr>
  <p:slideViewPr>
    <p:cSldViewPr snapToGrid="0">
      <p:cViewPr varScale="1">
        <p:scale>
          <a:sx n="130" d="100"/>
          <a:sy n="130" d="100"/>
        </p:scale>
        <p:origin x="1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3C34-C752-42A2-9F98-41B471A8EA9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3BED2-B309-4F15-A1B5-18235CB5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A549F-7166-4AEC-BDD2-EDB422EFA4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3b64623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3b64623d1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SCRIPT: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You see the following school supplies laying out on your student’s desk. What you may not realize is that some of these “supplies” are actually e-cigarettes. Choose the ones that you think are e-cigarettes.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Hint: There are 6 vaping devices.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How did you do? Pictures B, C, F, G, I and J are actual vaping devices. Don’t worry if you didn’t do so well, a lot of adults struggle with spotting e-cigarettes, especially because there are continually new devices and designs. We also offer this exercise in our free parent resources that can be found on our site.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93b64623d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3E5F93-1DBD-3845-79C4-3E350E04B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389" y="3873503"/>
            <a:ext cx="4824411" cy="7556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B2DE7C-2201-CAA2-E0DE-BEE6C0BC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388" y="2344739"/>
            <a:ext cx="482441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7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8274-8400-B8FA-5E6B-894BF2F7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3675"/>
            <a:ext cx="10515600" cy="96361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FB41A-79BA-51F7-15C6-DB7B0AEB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1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09A6-AB2F-532F-3FFD-57C67713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99589"/>
            <a:ext cx="10515600" cy="903230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D12D1-AF75-149F-5F74-BF2EAA02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0332"/>
            <a:ext cx="10515600" cy="448156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01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8FE2-6AAB-0A45-1677-390A41A3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9254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3D4BA-33AD-B747-1933-F5040089C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01299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B6AE5-4A4B-E5A1-91F0-D52FC1FF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01299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14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C2CA-4934-77D6-A499-B78E3660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0" y="0"/>
            <a:ext cx="4402797" cy="6858000"/>
          </a:xfrm>
        </p:spPr>
        <p:txBody>
          <a:bodyPr/>
          <a:lstStyle>
            <a:lvl1pPr algn="l">
              <a:defRPr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51A9D-5908-2409-7AF3-78912723C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851337"/>
            <a:ext cx="5183188" cy="5155325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76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7286-7B74-4A31-8CE7-023C869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49"/>
            <a:ext cx="10515600" cy="1036689"/>
          </a:xfrm>
        </p:spPr>
        <p:txBody>
          <a:bodyPr/>
          <a:lstStyle>
            <a:lvl1pPr algn="ctr">
              <a:defRPr b="1" i="0">
                <a:solidFill>
                  <a:srgbClr val="001489"/>
                </a:solidFill>
                <a:latin typeface="Century Gothic Pro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98136-1C2F-9311-1B96-39790154E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813035"/>
            <a:ext cx="10515600" cy="3752194"/>
          </a:xfrm>
        </p:spPr>
        <p:txBody>
          <a:bodyPr/>
          <a:lstStyle>
            <a:lvl1pPr>
              <a:defRPr>
                <a:latin typeface="Century Gothic Pro" panose="020B0502020202020204" pitchFamily="34" charset="0"/>
              </a:defRPr>
            </a:lvl1pPr>
            <a:lvl2pPr>
              <a:defRPr>
                <a:latin typeface="Century Gothic Pro" panose="020B0502020202020204" pitchFamily="34" charset="0"/>
              </a:defRPr>
            </a:lvl2pPr>
            <a:lvl3pPr>
              <a:defRPr>
                <a:latin typeface="Century Gothic Pro" panose="020B0502020202020204" pitchFamily="34" charset="0"/>
              </a:defRPr>
            </a:lvl3pPr>
            <a:lvl4pPr>
              <a:defRPr>
                <a:latin typeface="Century Gothic Pro" panose="020B0502020202020204" pitchFamily="34" charset="0"/>
              </a:defRPr>
            </a:lvl4pPr>
            <a:lvl5pPr>
              <a:defRPr>
                <a:latin typeface="Century Gothic Pro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0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Images Only">
  <p:cSld name="Content Slide - Images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58368" y="256032"/>
            <a:ext cx="10986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001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91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F7810-B754-A16C-3249-2FD8514B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9C52A-1243-BFDC-FFE0-255DDFEC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FC3F-96CE-7DE0-2CEE-99312B7B2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378D-2966-2A42-9897-381F676A7BE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B1F7-795D-C5B9-61BB-154933007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CAE1-7007-0FCA-1D8E-FC97E3B38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5299-8216-3847-86F9-51AFF917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nae.aspen@nebrask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crHGkF_ts?feature=oembed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.stanford.edu/tobaccopreventiontoolkit/resource-directory.html#positive-youth-development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takedowntobacco.org/advocacy-training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tsgo.catch.org/users/sign_in#lesson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dhhs.ne.gov/Tobacco%20Free%20Nebraska%20Documents/Tobacco_Free_School_Toolkit.pdf" TargetMode="External"/><Relationship Id="rId4" Type="http://schemas.openxmlformats.org/officeDocument/2006/relationships/hyperlink" Target="https://dhhs.ne.gov/Pages/E-Cigarettes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u_RvK-o-6XpnmqzgzqsBIr54SBTbtMS/view?usp=sharing" TargetMode="External"/><Relationship Id="rId2" Type="http://schemas.openxmlformats.org/officeDocument/2006/relationships/hyperlink" Target="https://sites.google.com/education.ne.gov/no-limits-nebraska-resources/mini-grants-youth-tobacco-prevention?authuser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docs.google.com/document/d/1XYA3x802xCMVIwv7nZ3HRKmiBI7UX00v9feqNbe4kiY/edit?usp=sharing" TargetMode="External"/><Relationship Id="rId4" Type="http://schemas.openxmlformats.org/officeDocument/2006/relationships/hyperlink" Target="https://www.cancer.org/cancer/risk-prevention/tobacco/great-american-smokeout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CVl5DrZ9F3hDvkr_Okpnv9uW8GxbfhUw8xab9A2g_xfAlAQ/viewform?usp=sf_link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anae.aspen@nebraska.gov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pMpqIlITZQ?feature=oembed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D98433-A4C7-A4A9-6F5B-AEED2F34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389" y="3873503"/>
            <a:ext cx="4824411" cy="17639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Ranae Aspen, MAS</a:t>
            </a:r>
          </a:p>
          <a:p>
            <a:r>
              <a:rPr lang="en-US" dirty="0"/>
              <a:t>Statewide Youth Tobacco Specialist</a:t>
            </a:r>
          </a:p>
          <a:p>
            <a:r>
              <a:rPr lang="en-US" dirty="0"/>
              <a:t>Nebraska Department of Education</a:t>
            </a:r>
          </a:p>
          <a:p>
            <a:r>
              <a:rPr lang="en-US" dirty="0"/>
              <a:t>531-893-3051        </a:t>
            </a:r>
            <a:r>
              <a:rPr lang="en-US" dirty="0">
                <a:hlinkClick r:id="rId2"/>
              </a:rPr>
              <a:t>ranae.aspen@nebraska.gov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71F61D-8D4D-EF89-DB1C-DED3A862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389" y="1412569"/>
            <a:ext cx="4824412" cy="2016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Tobacco Prevention Mini Grants &amp; the Connection with Star Events</a:t>
            </a:r>
          </a:p>
        </p:txBody>
      </p:sp>
    </p:spTree>
    <p:extLst>
      <p:ext uri="{BB962C8B-B14F-4D97-AF65-F5344CB8AC3E}">
        <p14:creationId xmlns:p14="http://schemas.microsoft.com/office/powerpoint/2010/main" val="322207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017776" y="256031"/>
            <a:ext cx="8239801" cy="1244700"/>
          </a:xfrm>
          <a:prstGeom prst="rect">
            <a:avLst/>
          </a:prstGeom>
        </p:spPr>
        <p:txBody>
          <a:bodyPr spcFirstLastPara="1" vert="horz" wrap="square" lIns="91426" tIns="91426" rIns="91426" bIns="91426" rtlCol="0" anchor="ctr" anchorCtr="0">
            <a:noAutofit/>
          </a:bodyPr>
          <a:lstStyle/>
          <a:p>
            <a:pPr algn="ctr"/>
            <a:r>
              <a:rPr lang="en-US" sz="6000" dirty="0"/>
              <a:t>Spot the Vape</a:t>
            </a:r>
            <a:endParaRPr sz="6000" dirty="0"/>
          </a:p>
        </p:txBody>
      </p:sp>
      <p:grpSp>
        <p:nvGrpSpPr>
          <p:cNvPr id="121" name="Google Shape;121;p18"/>
          <p:cNvGrpSpPr/>
          <p:nvPr/>
        </p:nvGrpSpPr>
        <p:grpSpPr>
          <a:xfrm>
            <a:off x="6553959" y="1945829"/>
            <a:ext cx="2451253" cy="2606850"/>
            <a:chOff x="6124836" y="827109"/>
            <a:chExt cx="2648286" cy="2816390"/>
          </a:xfrm>
        </p:grpSpPr>
        <p:grpSp>
          <p:nvGrpSpPr>
            <p:cNvPr id="122" name="Google Shape;122;p18"/>
            <p:cNvGrpSpPr/>
            <p:nvPr/>
          </p:nvGrpSpPr>
          <p:grpSpPr>
            <a:xfrm>
              <a:off x="6124836" y="827109"/>
              <a:ext cx="2648286" cy="2816390"/>
              <a:chOff x="5276730" y="756403"/>
              <a:chExt cx="2648286" cy="2816390"/>
            </a:xfrm>
          </p:grpSpPr>
          <p:pic>
            <p:nvPicPr>
              <p:cNvPr id="123" name="Google Shape;123;p18"/>
              <p:cNvPicPr preferRelativeResize="0"/>
              <p:nvPr/>
            </p:nvPicPr>
            <p:blipFill rotWithShape="1">
              <a:blip r:embed="rId3">
                <a:alphaModFix/>
              </a:blip>
              <a:srcRect l="39675" t="19224" r="1830" b="33954"/>
              <a:stretch/>
            </p:blipFill>
            <p:spPr>
              <a:xfrm>
                <a:off x="5276730" y="780216"/>
                <a:ext cx="2648286" cy="27925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8"/>
              <p:cNvSpPr/>
              <p:nvPr/>
            </p:nvSpPr>
            <p:spPr>
              <a:xfrm>
                <a:off x="5534635" y="756403"/>
                <a:ext cx="1380600" cy="361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6" tIns="45700" rIns="91426" bIns="45700" anchor="ctr" anchorCtr="0">
                <a:noAutofit/>
              </a:bodyPr>
              <a:lstStyle/>
              <a:p>
                <a:pPr algn="ctr"/>
                <a:endParaRPr sz="14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18"/>
            <p:cNvSpPr/>
            <p:nvPr/>
          </p:nvSpPr>
          <p:spPr>
            <a:xfrm>
              <a:off x="6448001" y="2318237"/>
              <a:ext cx="1405800" cy="129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14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t="509" r="37292" b="73606"/>
          <a:stretch/>
        </p:blipFill>
        <p:spPr>
          <a:xfrm>
            <a:off x="2626478" y="2875810"/>
            <a:ext cx="2839116" cy="1543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8"/>
          <p:cNvGrpSpPr/>
          <p:nvPr/>
        </p:nvGrpSpPr>
        <p:grpSpPr>
          <a:xfrm>
            <a:off x="5254938" y="2513884"/>
            <a:ext cx="1380628" cy="1299801"/>
            <a:chOff x="4585936" y="302497"/>
            <a:chExt cx="1380627" cy="1299800"/>
          </a:xfrm>
        </p:grpSpPr>
        <p:pic>
          <p:nvPicPr>
            <p:cNvPr id="128" name="Google Shape;128;p18"/>
            <p:cNvPicPr preferRelativeResize="0"/>
            <p:nvPr/>
          </p:nvPicPr>
          <p:blipFill rotWithShape="1">
            <a:blip r:embed="rId3">
              <a:alphaModFix/>
            </a:blip>
            <a:srcRect l="61639" t="509" r="7867" b="78097"/>
            <a:stretch/>
          </p:blipFill>
          <p:spPr>
            <a:xfrm>
              <a:off x="4585936" y="302497"/>
              <a:ext cx="1380627" cy="1275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8"/>
            <p:cNvSpPr/>
            <p:nvPr/>
          </p:nvSpPr>
          <p:spPr>
            <a:xfrm>
              <a:off x="5332021" y="1296897"/>
              <a:ext cx="552900" cy="3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6" tIns="45700" rIns="91426" bIns="45700" anchor="ctr" anchorCtr="0">
              <a:noAutofit/>
            </a:bodyPr>
            <a:lstStyle/>
            <a:p>
              <a:pPr algn="ctr"/>
              <a:endParaRPr sz="14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l="3920" t="34362" r="60977" b="42505"/>
          <a:stretch/>
        </p:blipFill>
        <p:spPr>
          <a:xfrm>
            <a:off x="6285208" y="3427936"/>
            <a:ext cx="1589257" cy="137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t="65247" r="33128" b="738"/>
          <a:stretch/>
        </p:blipFill>
        <p:spPr>
          <a:xfrm>
            <a:off x="2382431" y="4609849"/>
            <a:ext cx="3027771" cy="202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l="44086" t="43331" r="20670" b="33956"/>
          <a:stretch/>
        </p:blipFill>
        <p:spPr>
          <a:xfrm>
            <a:off x="5465594" y="5049324"/>
            <a:ext cx="1595689" cy="135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l="66583" t="65572" r="4139" b="9809"/>
          <a:stretch/>
        </p:blipFill>
        <p:spPr>
          <a:xfrm>
            <a:off x="7392917" y="5005746"/>
            <a:ext cx="1325591" cy="146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3886355">
            <a:off x="3756207" y="3096827"/>
            <a:ext cx="1982814" cy="1094405"/>
          </a:xfrm>
          <a:prstGeom prst="donut">
            <a:avLst>
              <a:gd name="adj" fmla="val 2141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 rot="7678522">
            <a:off x="5182638" y="2528018"/>
            <a:ext cx="1666930" cy="1065680"/>
          </a:xfrm>
          <a:prstGeom prst="donut">
            <a:avLst>
              <a:gd name="adj" fmla="val 2141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 rot="5614420">
            <a:off x="11852264" y="2742022"/>
            <a:ext cx="2007003" cy="1149739"/>
          </a:xfrm>
          <a:prstGeom prst="donut">
            <a:avLst>
              <a:gd name="adj" fmla="val 2141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 rot="4806861">
            <a:off x="2217322" y="4907892"/>
            <a:ext cx="2262900" cy="1465970"/>
          </a:xfrm>
          <a:prstGeom prst="donut">
            <a:avLst>
              <a:gd name="adj" fmla="val 1585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 rot="3182808">
            <a:off x="5499240" y="5051136"/>
            <a:ext cx="1609381" cy="1590121"/>
          </a:xfrm>
          <a:prstGeom prst="donut">
            <a:avLst>
              <a:gd name="adj" fmla="val 1502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7685558">
            <a:off x="7098440" y="5188546"/>
            <a:ext cx="1897932" cy="1120336"/>
          </a:xfrm>
          <a:prstGeom prst="donut">
            <a:avLst>
              <a:gd name="adj" fmla="val 2141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/>
            <a:endParaRPr sz="14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AA3B71C8-4EB4-2B29-AB7F-58FB2EE6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0" y="595865"/>
            <a:ext cx="3228294" cy="1089549"/>
          </a:xfrm>
          <a:prstGeom prst="rect">
            <a:avLst/>
          </a:prstGeom>
        </p:spPr>
      </p:pic>
      <p:pic>
        <p:nvPicPr>
          <p:cNvPr id="14" name="Picture 13" descr="A picture containing text, electronics, camera, projector&#10;&#10;Description automatically generated">
            <a:extLst>
              <a:ext uri="{FF2B5EF4-FFF2-40B4-BE49-F238E27FC236}">
                <a16:creationId xmlns:a16="http://schemas.microsoft.com/office/drawing/2014/main" id="{16304B96-C540-E1AA-57CB-C54D0723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08" y="571527"/>
            <a:ext cx="3251032" cy="1097223"/>
          </a:xfrm>
          <a:prstGeom prst="rect">
            <a:avLst/>
          </a:prstGeom>
        </p:spPr>
      </p:pic>
      <p:pic>
        <p:nvPicPr>
          <p:cNvPr id="10" name="Picture 9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EF055DE7-B7CD-36DC-BEF6-FF29DB3C8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" y="2888738"/>
            <a:ext cx="3228290" cy="1089547"/>
          </a:xfrm>
          <a:prstGeom prst="rect">
            <a:avLst/>
          </a:prstGeom>
        </p:spPr>
      </p:pic>
      <p:pic>
        <p:nvPicPr>
          <p:cNvPr id="6" name="Content Placeholder 5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43888F64-8C1E-6B67-61BC-81D81EFD9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7689" y="5177519"/>
            <a:ext cx="3225770" cy="1088697"/>
          </a:xfrm>
          <a:prstGeom prst="rect">
            <a:avLst/>
          </a:prstGeom>
        </p:spPr>
      </p:pic>
      <p:pic>
        <p:nvPicPr>
          <p:cNvPr id="12" name="Picture 11" descr="A picture containing text, toiletry, cosmetic&#10;&#10;Description automatically generated">
            <a:extLst>
              <a:ext uri="{FF2B5EF4-FFF2-40B4-BE49-F238E27FC236}">
                <a16:creationId xmlns:a16="http://schemas.microsoft.com/office/drawing/2014/main" id="{8CE2A42B-6618-522D-5487-C61F525B7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829" y="5184660"/>
            <a:ext cx="3179404" cy="10730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2BC54-F374-4AAF-1E27-B364A315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Illegal Vapes that Resemble Characters, School Supplies, Toys and Drinks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ams&#10;&#10;Description automatically generated with low confidence">
            <a:extLst>
              <a:ext uri="{FF2B5EF4-FFF2-40B4-BE49-F238E27FC236}">
                <a16:creationId xmlns:a16="http://schemas.microsoft.com/office/drawing/2014/main" id="{E394CE11-4DFC-61A1-9034-7B08BE4FB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9829" y="2957334"/>
            <a:ext cx="3179408" cy="10730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ED030C2-E7E0-D07F-A714-6A0C0F35C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9572" y="5044740"/>
            <a:ext cx="1605550" cy="16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3813C-016D-E499-2F36-2BE0F221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0" dirty="0"/>
              <a:t>After School Programs &amp; Tobacco Prevention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839FA-8C76-91D8-11CD-E30C55035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851337"/>
            <a:ext cx="5489274" cy="5155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dirty="0"/>
          </a:p>
          <a:p>
            <a:r>
              <a:rPr lang="en-US" sz="5400" dirty="0"/>
              <a:t>After School Club Resources</a:t>
            </a:r>
          </a:p>
          <a:p>
            <a:endParaRPr lang="en-US" sz="6500" dirty="0"/>
          </a:p>
          <a:p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408788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2168-0440-0922-74F8-5744CFE1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After School Programs: Empower Vape-Free Youth</a:t>
            </a:r>
          </a:p>
        </p:txBody>
      </p:sp>
      <p:pic>
        <p:nvPicPr>
          <p:cNvPr id="5" name="Online Media 4" title="CDC: Teacher: Empower Vape-Free Youth">
            <a:hlinkClick r:id="" action="ppaction://media"/>
            <a:extLst>
              <a:ext uri="{FF2B5EF4-FFF2-40B4-BE49-F238E27FC236}">
                <a16:creationId xmlns:a16="http://schemas.microsoft.com/office/drawing/2014/main" id="{ED54510E-419C-83C7-C213-2E0E4E57F0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70114BE-DDA0-9C2D-59CC-603AE2BF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BCCD-E688-B237-3B2D-104E6C62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Tools: FREE Resources</a:t>
            </a:r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A4B5688A-CFDF-DFFC-56A8-9E261AF0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37"/>
            <a:ext cx="1264638" cy="1264638"/>
          </a:xfrm>
          <a:prstGeom prst="rect">
            <a:avLst/>
          </a:prstGeom>
        </p:spPr>
      </p:pic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DBD089C5-716F-FFD2-F895-DC0BCD574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616" y="1390289"/>
            <a:ext cx="4273520" cy="1991326"/>
          </a:xfrm>
        </p:spPr>
      </p:pic>
      <p:pic>
        <p:nvPicPr>
          <p:cNvPr id="1026" name="Picture 2" descr="Take Down Tobacco | Take Down Tobacco">
            <a:extLst>
              <a:ext uri="{FF2B5EF4-FFF2-40B4-BE49-F238E27FC236}">
                <a16:creationId xmlns:a16="http://schemas.microsoft.com/office/drawing/2014/main" id="{4BFD5595-BF58-1780-8036-FF4A5394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6" y="3607939"/>
            <a:ext cx="4457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Stanford Medicine Looks | School of Medicine | Stanford Medicine">
            <a:extLst>
              <a:ext uri="{FF2B5EF4-FFF2-40B4-BE49-F238E27FC236}">
                <a16:creationId xmlns:a16="http://schemas.microsoft.com/office/drawing/2014/main" id="{2C85AFA6-C42A-11BF-D6E3-661D87E4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6" y="5042512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266223-1AA7-7DDE-23AD-3FC896DE3844}"/>
              </a:ext>
            </a:extLst>
          </p:cNvPr>
          <p:cNvSpPr txBox="1"/>
          <p:nvPr/>
        </p:nvSpPr>
        <p:spPr>
          <a:xfrm>
            <a:off x="5917613" y="1494613"/>
            <a:ext cx="5910683" cy="452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1" dirty="0"/>
          </a:p>
          <a:p>
            <a:r>
              <a:rPr lang="en-US" sz="1801" dirty="0">
                <a:hlinkClick r:id="rId6"/>
              </a:rPr>
              <a:t>CATCH My Breath</a:t>
            </a:r>
            <a:endParaRPr lang="en-US" sz="1801" dirty="0"/>
          </a:p>
          <a:p>
            <a:r>
              <a:rPr lang="en-US" sz="1801" dirty="0"/>
              <a:t>CATCH My Breath is a peer reviewed, evidence-based program. It can be used in a variety of settings including after school settings.</a:t>
            </a:r>
          </a:p>
          <a:p>
            <a:endParaRPr lang="en-US" sz="1801" dirty="0"/>
          </a:p>
          <a:p>
            <a:endParaRPr lang="en-US" sz="1801" dirty="0"/>
          </a:p>
          <a:p>
            <a:endParaRPr lang="en-US" sz="1801" dirty="0"/>
          </a:p>
          <a:p>
            <a:r>
              <a:rPr lang="en-US" sz="1801" dirty="0">
                <a:hlinkClick r:id="rId7"/>
              </a:rPr>
              <a:t>Take Down Tobacco Advocacy Training</a:t>
            </a:r>
            <a:endParaRPr lang="en-US" sz="1801" dirty="0"/>
          </a:p>
          <a:p>
            <a:endParaRPr lang="en-US" sz="1801" dirty="0"/>
          </a:p>
          <a:p>
            <a:r>
              <a:rPr lang="en-US" sz="1801" dirty="0"/>
              <a:t>This is an online resource for tobacco prevention</a:t>
            </a:r>
          </a:p>
          <a:p>
            <a:endParaRPr lang="en-US" sz="1801" dirty="0"/>
          </a:p>
          <a:p>
            <a:endParaRPr lang="en-US" sz="1801" dirty="0">
              <a:hlinkClick r:id="rId8"/>
            </a:endParaRPr>
          </a:p>
          <a:p>
            <a:r>
              <a:rPr lang="en-US" sz="1801" dirty="0">
                <a:hlinkClick r:id="rId8"/>
              </a:rPr>
              <a:t>Stanford Medicine Tobacco Prevention Tool Kit</a:t>
            </a:r>
            <a:endParaRPr lang="en-US" sz="1801" dirty="0"/>
          </a:p>
          <a:p>
            <a:r>
              <a:rPr lang="en-US" sz="1801" dirty="0"/>
              <a:t>Theory-based curriculum for educators, parents and middle school/high school students.</a:t>
            </a:r>
          </a:p>
        </p:txBody>
      </p:sp>
    </p:spTree>
    <p:extLst>
      <p:ext uri="{BB962C8B-B14F-4D97-AF65-F5344CB8AC3E}">
        <p14:creationId xmlns:p14="http://schemas.microsoft.com/office/powerpoint/2010/main" val="28376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743B-CB11-3B39-2B5C-B5683D8D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Tools: FREE Resources</a:t>
            </a:r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9F20732F-55AB-B934-DD4F-7322C680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37"/>
            <a:ext cx="1264638" cy="1264638"/>
          </a:xfrm>
          <a:prstGeom prst="rect">
            <a:avLst/>
          </a:prstGeom>
        </p:spPr>
      </p:pic>
      <p:pic>
        <p:nvPicPr>
          <p:cNvPr id="1026" name="Picture 2" descr="Tobacco Free Nebraska | Work | Firespring">
            <a:extLst>
              <a:ext uri="{FF2B5EF4-FFF2-40B4-BE49-F238E27FC236}">
                <a16:creationId xmlns:a16="http://schemas.microsoft.com/office/drawing/2014/main" id="{C7A2E9A2-D5F1-F781-1382-E88CB70CA9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70503"/>
            <a:ext cx="28575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FA93A8-3870-FC57-570B-258345779EF5}"/>
              </a:ext>
            </a:extLst>
          </p:cNvPr>
          <p:cNvSpPr txBox="1"/>
          <p:nvPr/>
        </p:nvSpPr>
        <p:spPr>
          <a:xfrm>
            <a:off x="755376" y="3832532"/>
            <a:ext cx="10964850" cy="249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4"/>
              </a:rPr>
              <a:t>Tobacco Free Nebraska: E-Cigarettes &amp; Vaping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>
                <a:hlinkClick r:id="rId5"/>
              </a:rPr>
              <a:t>Nebraska Tobacco-Free School Kit</a:t>
            </a:r>
            <a:endParaRPr lang="en-US" sz="4000" dirty="0"/>
          </a:p>
          <a:p>
            <a:endParaRPr lang="en-US" sz="1801" dirty="0"/>
          </a:p>
          <a:p>
            <a:endParaRPr lang="en-US" sz="1801" dirty="0"/>
          </a:p>
        </p:txBody>
      </p:sp>
      <p:pic>
        <p:nvPicPr>
          <p:cNvPr id="1028" name="Picture 4" descr="Tobacco Free Nebraska">
            <a:extLst>
              <a:ext uri="{FF2B5EF4-FFF2-40B4-BE49-F238E27FC236}">
                <a16:creationId xmlns:a16="http://schemas.microsoft.com/office/drawing/2014/main" id="{DA497AD1-4656-F936-FAC0-733E86A8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9" y="1922559"/>
            <a:ext cx="34099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bacco Free Nebraska - Live Smoke Free">
            <a:extLst>
              <a:ext uri="{FF2B5EF4-FFF2-40B4-BE49-F238E27FC236}">
                <a16:creationId xmlns:a16="http://schemas.microsoft.com/office/drawing/2014/main" id="{8AEB41CA-33B9-1ED1-3D90-CFF700F6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56" y="16894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2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80AD-6FCE-ACDE-DC4C-50CF2D7A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Tools: FREE Resources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8870724F-353C-5CC4-8860-45BE35DE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03" y="1433660"/>
            <a:ext cx="1615490" cy="1615490"/>
          </a:xfrm>
        </p:spPr>
      </p:pic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12EDB904-F2CF-7F9E-7CFC-7BFC1488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" y="101408"/>
            <a:ext cx="1264638" cy="126463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6A94810A-9700-591E-D922-40164F59E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070" y="1429481"/>
            <a:ext cx="1615490" cy="161549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07D019-8B73-3824-C379-10794066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601" y="3317164"/>
            <a:ext cx="1816692" cy="1816692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5511828C-0CFA-6C57-B062-C0CD36CC0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979" y="3317164"/>
            <a:ext cx="2541691" cy="1816692"/>
          </a:xfrm>
          <a:prstGeom prst="rect">
            <a:avLst/>
          </a:prstGeom>
        </p:spPr>
      </p:pic>
      <p:pic>
        <p:nvPicPr>
          <p:cNvPr id="14" name="Picture 13" descr="A picture containing person, appliance&#10;&#10;Description automatically generated">
            <a:extLst>
              <a:ext uri="{FF2B5EF4-FFF2-40B4-BE49-F238E27FC236}">
                <a16:creationId xmlns:a16="http://schemas.microsoft.com/office/drawing/2014/main" id="{AFFDD173-9962-48CC-6827-9942E5F82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00" y="5293199"/>
            <a:ext cx="2395996" cy="1197998"/>
          </a:xfrm>
          <a:prstGeom prst="rect">
            <a:avLst/>
          </a:prstGeom>
        </p:spPr>
      </p:pic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0E8B7AAC-24E8-CCA1-DE8E-76E2FA8B4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5101" y="5204846"/>
            <a:ext cx="1595700" cy="1595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D6230B-7BE5-0771-718D-D7156DE45DF8}"/>
              </a:ext>
            </a:extLst>
          </p:cNvPr>
          <p:cNvSpPr txBox="1"/>
          <p:nvPr/>
        </p:nvSpPr>
        <p:spPr>
          <a:xfrm>
            <a:off x="4145875" y="1633493"/>
            <a:ext cx="4367813" cy="5356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 Pro" panose="020B0502020202020204"/>
              </a:rPr>
              <a:t>Nebraska Department of Health and Human Services: Quit Line </a:t>
            </a: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r>
              <a:rPr lang="en-US" sz="2400" b="1" dirty="0">
                <a:latin typeface="Century Gothic Pro" panose="020B0502020202020204"/>
              </a:rPr>
              <a:t>No Limits Nebraska</a:t>
            </a: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endParaRPr lang="en-US" sz="1801" dirty="0">
              <a:latin typeface="Century Gothic Pro" panose="020B0502020202020204"/>
            </a:endParaRPr>
          </a:p>
          <a:p>
            <a:r>
              <a:rPr lang="en-US" sz="2400" b="1" dirty="0">
                <a:latin typeface="Century Gothic Pro" panose="020B0502020202020204"/>
              </a:rPr>
              <a:t>Resource Center for Mini Grants &amp; No Limits Resources for Schools and Youth</a:t>
            </a:r>
          </a:p>
          <a:p>
            <a:endParaRPr lang="en-US" sz="1801" dirty="0"/>
          </a:p>
          <a:p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6333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34C4-03E0-682F-85E4-A6E4B565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Limits 2023-2024 Direct Education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6BD6-09DB-5C52-37B0-9222CCFE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Regional Train the trainer sessions statewide for any staff working with tobacco prevention and restorative discipline for students who have violated school tobacco policy.</a:t>
            </a:r>
          </a:p>
          <a:p>
            <a:r>
              <a:rPr lang="en-US" sz="3600" dirty="0"/>
              <a:t>Mini Grants: $250 for one event and $500 for three student lead tobacco prevention events. Small amount of evaluation will be required.</a:t>
            </a:r>
          </a:p>
        </p:txBody>
      </p:sp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4B56F6E1-171B-1DFB-0634-A353F115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" y="101408"/>
            <a:ext cx="1264638" cy="12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3813C-016D-E499-2F36-2BE0F221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1" y="0"/>
            <a:ext cx="5131294" cy="6858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 Limit Mini-Grants&amp; After School Clubs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71301F1C-C7D0-76B1-F59F-8614FDE47E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600154" y="3092858"/>
            <a:ext cx="2857500" cy="1104900"/>
          </a:xfrm>
        </p:spPr>
      </p:pic>
      <p:pic>
        <p:nvPicPr>
          <p:cNvPr id="14" name="Picture 13" descr="A picture containing arthropod, crab, invertebrate, snow&#10;&#10;Description automatically generated">
            <a:extLst>
              <a:ext uri="{FF2B5EF4-FFF2-40B4-BE49-F238E27FC236}">
                <a16:creationId xmlns:a16="http://schemas.microsoft.com/office/drawing/2014/main" id="{4DF23F82-ACCE-F986-C7D0-41526983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81" y="938365"/>
            <a:ext cx="2857500" cy="1428750"/>
          </a:xfrm>
          <a:prstGeom prst="rect">
            <a:avLst/>
          </a:prstGeom>
        </p:spPr>
      </p:pic>
      <p:pic>
        <p:nvPicPr>
          <p:cNvPr id="16" name="Picture 15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D3A02F27-A68E-2A78-5ECE-8A286A015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154" y="4923501"/>
            <a:ext cx="2857500" cy="904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DF6FBD-B359-5498-1910-0C292B1436C1}"/>
              </a:ext>
            </a:extLst>
          </p:cNvPr>
          <p:cNvSpPr txBox="1"/>
          <p:nvPr/>
        </p:nvSpPr>
        <p:spPr>
          <a:xfrm>
            <a:off x="5663104" y="1052887"/>
            <a:ext cx="30882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Cigarette butt and E-Cigarette 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Clean-Up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Sugar Coated Lies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Be Your Own Voice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7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No Limits Mini-Grant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i="0" u="none" strike="noStrike" baseline="0" dirty="0">
                <a:solidFill>
                  <a:schemeClr val="accent2"/>
                </a:solidFill>
                <a:latin typeface="Century Gothic Pro" panose="020B0502020202020204"/>
              </a:rPr>
              <a:t>Grant Details Made Simple:</a:t>
            </a:r>
          </a:p>
          <a:p>
            <a:pPr marL="514350" indent="-514350">
              <a:buAutoNum type="arabicPeriod"/>
            </a:pPr>
            <a:r>
              <a:rPr lang="en-US" sz="3200" b="1" i="0" u="none" strike="noStrike" baseline="0" dirty="0">
                <a:latin typeface="Century Gothic Pro" panose="020B0502020202020204"/>
              </a:rPr>
              <a:t>Organize event (s) </a:t>
            </a:r>
            <a:r>
              <a:rPr lang="en-US" sz="3200" i="0" u="none" strike="noStrike" baseline="0" dirty="0">
                <a:latin typeface="Century Gothic Pro" panose="020B0502020202020204"/>
              </a:rPr>
              <a:t>to draw public awareness to the impact of youth and the use of tobacco products.</a:t>
            </a:r>
          </a:p>
          <a:p>
            <a:pPr marL="0" indent="0">
              <a:buNone/>
            </a:pPr>
            <a:r>
              <a:rPr lang="en-US" sz="3200" b="1" dirty="0">
                <a:latin typeface="Century Gothic Pro" panose="020B0502020202020204"/>
              </a:rPr>
              <a:t>2. $250 for one </a:t>
            </a:r>
            <a:r>
              <a:rPr lang="en-US" sz="3200" dirty="0">
                <a:latin typeface="Century Gothic Pro" panose="020B0502020202020204"/>
              </a:rPr>
              <a:t>tobacco prevention event or </a:t>
            </a:r>
            <a:r>
              <a:rPr lang="en-US" sz="3200" b="1" dirty="0">
                <a:latin typeface="Century Gothic Pro" panose="020B0502020202020204"/>
              </a:rPr>
              <a:t>$500 for two </a:t>
            </a:r>
            <a:r>
              <a:rPr lang="en-US" sz="3200" dirty="0">
                <a:latin typeface="Century Gothic Pro" panose="020B0502020202020204"/>
              </a:rPr>
              <a:t>tobacco prevention events.</a:t>
            </a:r>
          </a:p>
          <a:p>
            <a:pPr marL="0" indent="0">
              <a:buNone/>
            </a:pPr>
            <a:r>
              <a:rPr lang="en-US" sz="3200" b="1" i="0" u="none" strike="noStrike" baseline="0" dirty="0">
                <a:latin typeface="Century Gothic Pro" panose="020B0502020202020204"/>
              </a:rPr>
              <a:t>3.  </a:t>
            </a:r>
            <a:r>
              <a:rPr lang="en-US" sz="3200" i="0" u="none" strike="noStrike" baseline="0" dirty="0">
                <a:latin typeface="Century Gothic Pro" panose="020B0502020202020204"/>
              </a:rPr>
              <a:t>Every event will include a </a:t>
            </a:r>
            <a:r>
              <a:rPr lang="en-US" sz="3200" b="1" i="0" u="none" strike="noStrike" baseline="0" dirty="0">
                <a:latin typeface="Century Gothic Pro" panose="020B0502020202020204"/>
              </a:rPr>
              <a:t>public service announcement (PSA): </a:t>
            </a:r>
            <a:r>
              <a:rPr lang="en-US" sz="3200" i="0" u="none" strike="noStrike" baseline="0" dirty="0">
                <a:latin typeface="Century Gothic Pro" panose="020B0502020202020204"/>
              </a:rPr>
              <a:t>this can be a slide presentation, video, podcast or digital billboard for your community and the state of Nebraska</a:t>
            </a:r>
            <a:r>
              <a:rPr lang="en-US" sz="3200" dirty="0">
                <a:latin typeface="Century Gothic Pro" panose="020B0502020202020204"/>
              </a:rPr>
              <a:t>. </a:t>
            </a:r>
            <a:r>
              <a:rPr lang="en-US" sz="3200" b="1" dirty="0">
                <a:latin typeface="Century Gothic Pro" panose="020B0502020202020204"/>
              </a:rPr>
              <a:t>Use your imagination, there are “No Limits”  </a:t>
            </a:r>
          </a:p>
          <a:p>
            <a:pPr marL="0" indent="0">
              <a:buNone/>
            </a:pPr>
            <a:r>
              <a:rPr lang="en-US" sz="3200" b="1" dirty="0">
                <a:latin typeface="Century Gothic Pro" panose="020B0502020202020204"/>
              </a:rPr>
              <a:t>4. Adult Sponsor Required!</a:t>
            </a:r>
          </a:p>
          <a:p>
            <a:pPr marL="0" indent="0">
              <a:buNone/>
            </a:pPr>
            <a:endParaRPr lang="en-US" sz="3200" b="1" dirty="0">
              <a:latin typeface="Century Gothic Pro" panose="020B0502020202020204"/>
            </a:endParaRPr>
          </a:p>
          <a:p>
            <a:pPr marL="0" indent="0">
              <a:buNone/>
            </a:pPr>
            <a:r>
              <a:rPr lang="en-US" sz="3200" b="1" dirty="0">
                <a:latin typeface="Century Gothic Pro" panose="020B0502020202020204"/>
              </a:rPr>
              <a:t>***You can always reach out for guidance to be sure you are following best practices of tobacco prevention with your event and your PSA.</a:t>
            </a:r>
            <a:endParaRPr lang="en-US" sz="3200" b="1" i="0" u="none" strike="noStrike" baseline="0" dirty="0">
              <a:latin typeface="Century Gothic Pro" panose="020B0502020202020204"/>
            </a:endParaRPr>
          </a:p>
          <a:p>
            <a:pPr marL="0" indent="0">
              <a:buNone/>
            </a:pPr>
            <a:endParaRPr lang="en-US" sz="3200" b="1" i="0" u="none" strike="noStrike" baseline="0" dirty="0">
              <a:solidFill>
                <a:schemeClr val="accent2"/>
              </a:solidFill>
              <a:latin typeface="Century Gothic Pro" panose="020B0502020202020204"/>
            </a:endParaRP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53191-0DAA-F4BA-07F5-597B5220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Coordinated Student Support Services 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E4D93BF0-6C46-F64E-4090-4131066A1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80791" y="1797910"/>
            <a:ext cx="4700588" cy="47005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5D1C11-A156-CD15-9B5A-476F3C5F5BEB}"/>
              </a:ext>
            </a:extLst>
          </p:cNvPr>
          <p:cNvSpPr txBox="1"/>
          <p:nvPr/>
        </p:nvSpPr>
        <p:spPr>
          <a:xfrm>
            <a:off x="157397" y="1836295"/>
            <a:ext cx="67233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34FB39-8438-250E-BDB1-8F6AC435FB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783" b="67146"/>
          <a:stretch/>
        </p:blipFill>
        <p:spPr>
          <a:xfrm>
            <a:off x="2677742" y="1815566"/>
            <a:ext cx="1682704" cy="1284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F4B3E-61EE-820C-BA87-0826AB4A9104}"/>
              </a:ext>
            </a:extLst>
          </p:cNvPr>
          <p:cNvSpPr txBox="1"/>
          <p:nvPr/>
        </p:nvSpPr>
        <p:spPr>
          <a:xfrm>
            <a:off x="735291" y="3429000"/>
            <a:ext cx="6145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 Pro" panose="020B0502020202020204"/>
              </a:rPr>
              <a:t>In 2020, the CDC recognized that Vaping will be a huge emerging issue. </a:t>
            </a:r>
            <a:r>
              <a:rPr lang="en-US" sz="2200" dirty="0">
                <a:effectLst/>
                <a:latin typeface="Century Gothic Pro" panose="020B0502020202020204"/>
              </a:rPr>
              <a:t>Any agency receiving tobacco funding from the CDC was ordered to dedicate funds for a youth tobacco prevention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 Pro" panose="020B0502020202020204"/>
              </a:rPr>
              <a:t>Through a partnership with Tobacco Free Nebraska and the Nebraska Department of Education, Nebraska now has a Statewide Youth Tobacco Specialist housed through NDE.</a:t>
            </a:r>
          </a:p>
        </p:txBody>
      </p:sp>
      <p:pic>
        <p:nvPicPr>
          <p:cNvPr id="3" name="Picture 2" descr="Graphical user interface">
            <a:extLst>
              <a:ext uri="{FF2B5EF4-FFF2-40B4-BE49-F238E27FC236}">
                <a16:creationId xmlns:a16="http://schemas.microsoft.com/office/drawing/2014/main" id="{A5887048-E471-EFC0-DD39-B2E96884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0" t="5379" r="61902" b="66384"/>
          <a:stretch/>
        </p:blipFill>
        <p:spPr>
          <a:xfrm>
            <a:off x="1082296" y="1797910"/>
            <a:ext cx="1466104" cy="15704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58D0DF-38AD-7487-77EA-FB8E06C2C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402" y="1901909"/>
            <a:ext cx="1362433" cy="136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35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No Limits Mini-Grant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91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  <a:latin typeface="Century Gothic Pro" panose="020B0502020202020204"/>
              </a:rPr>
              <a:t>Planning Made Simple: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accent2"/>
              </a:solidFill>
              <a:latin typeface="Century Gothic Pro" panose="020B0502020202020204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Planning has been made easy!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As a group, select activities that best fit your school and your community. Included in the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  <a:hlinkClick r:id="rId2"/>
              </a:rPr>
              <a:t>grant packet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will be a planning guide (pg. 4).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Fit activities into the course of the school year, keeping in mind your activities and evaluations must be submitted by April 12, 2024. You may want to align activities with 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entury Gothic" panose="020B0502020202020204" pitchFamily="34" charset="0"/>
                <a:hlinkClick r:id="rId3"/>
              </a:rPr>
              <a:t>national dates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as well as 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entury Gothic" panose="020B0502020202020204" pitchFamily="34" charset="0"/>
                <a:hlinkClick r:id="rId4"/>
              </a:rPr>
              <a:t>National Great American </a:t>
            </a:r>
            <a:r>
              <a:rPr lang="en-US" sz="2000" b="0" i="0" u="none" strike="noStrike" baseline="0" dirty="0" err="1">
                <a:solidFill>
                  <a:srgbClr val="0000FF"/>
                </a:solidFill>
                <a:latin typeface="Century Gothic" panose="020B0502020202020204" pitchFamily="34" charset="0"/>
                <a:hlinkClick r:id="rId4"/>
              </a:rPr>
              <a:t>Smokeout</a:t>
            </a:r>
            <a:r>
              <a:rPr lang="en-US" sz="2000" b="0" i="0" u="none" strike="noStrike" baseline="0" dirty="0">
                <a:solidFill>
                  <a:srgbClr val="0000FF"/>
                </a:solidFill>
                <a:latin typeface="Century Gothic" panose="020B0502020202020204" pitchFamily="34" charset="0"/>
                <a:hlinkClick r:id="rId4"/>
              </a:rPr>
              <a:t> Day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(third Thursday in November)to kick off your mini-grant activities!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Provided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hlinkClick r:id="rId5"/>
              </a:rPr>
              <a:t>rubric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will be used to evaluate applications but is also a great tool to help you plan your project. </a:t>
            </a:r>
            <a:endParaRPr lang="en-US" sz="4800" b="1" i="0" u="none" strike="noStrike" baseline="0" dirty="0">
              <a:solidFill>
                <a:schemeClr val="accent2"/>
              </a:solidFill>
              <a:latin typeface="Century Gothic Pro" panose="020B0502020202020204"/>
            </a:endParaRPr>
          </a:p>
          <a:p>
            <a:pPr marL="0" indent="0">
              <a:buNone/>
            </a:pPr>
            <a:endParaRPr lang="en-US" sz="3200" b="1" i="0" u="none" strike="noStrike" baseline="0" dirty="0">
              <a:solidFill>
                <a:schemeClr val="accent2"/>
              </a:solidFill>
              <a:latin typeface="Century Gothic Pro" panose="020B0502020202020204"/>
            </a:endParaRP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3813C-016D-E499-2F36-2BE0F221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How to Apply for Mini Grants!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839FA-8C76-91D8-11CD-E30C55035D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Overview of three topics to choose from.</a:t>
            </a:r>
          </a:p>
          <a:p>
            <a:r>
              <a:rPr lang="en-US" sz="4800" dirty="0"/>
              <a:t>Decide on a topic.</a:t>
            </a:r>
          </a:p>
          <a:p>
            <a:r>
              <a:rPr lang="en-US" sz="4800" dirty="0"/>
              <a:t>Fill out simple application!</a:t>
            </a:r>
          </a:p>
          <a:p>
            <a:r>
              <a:rPr lang="en-US" sz="4800" dirty="0"/>
              <a:t>Important dates</a:t>
            </a:r>
          </a:p>
          <a:p>
            <a:endParaRPr lang="en-US" sz="4800" dirty="0"/>
          </a:p>
          <a:p>
            <a:endParaRPr lang="en-US" sz="4800" dirty="0"/>
          </a:p>
          <a:p>
            <a:pPr marL="0" indent="0">
              <a:buNone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8396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Cigarette Butt &amp; E-Cigarette 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i="0" u="none" strike="noStrike" baseline="0" dirty="0">
              <a:solidFill>
                <a:srgbClr val="1C3663"/>
              </a:solidFill>
              <a:latin typeface="Century Gothic Pro" panose="020B0502020202020204"/>
            </a:endParaRPr>
          </a:p>
          <a:p>
            <a:r>
              <a:rPr lang="en-US" sz="3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1: Research Laws, Guidance, and Regulations for Clean Air </a:t>
            </a:r>
          </a:p>
          <a:p>
            <a:endParaRPr lang="en-US" sz="32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r>
              <a:rPr lang="en-US" sz="3200" b="1" dirty="0">
                <a:solidFill>
                  <a:srgbClr val="1C3663"/>
                </a:solidFill>
                <a:latin typeface="Century Gothic Pro" panose="020B0502020202020204"/>
              </a:rPr>
              <a:t>Example 2: </a:t>
            </a:r>
            <a:r>
              <a:rPr lang="en-US" sz="3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Research Current Policies and Suggest Changes </a:t>
            </a:r>
          </a:p>
          <a:p>
            <a:endParaRPr lang="en-US" sz="32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r>
              <a:rPr lang="en-US" sz="3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3: Smokeless Tobacco: E-Cigarettes/Vapes </a:t>
            </a:r>
            <a:endParaRPr lang="en-US" sz="3200" b="1" dirty="0">
              <a:latin typeface="Century Gothic Pro" panose="020B0502020202020204"/>
            </a:endParaRP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Sugar Coated 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1: Public Policy Concerning Flavored Tobacco </a:t>
            </a:r>
          </a:p>
          <a:p>
            <a:endParaRPr lang="en-US" sz="36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r>
              <a:rPr lang="en-US" sz="36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2: Tobacco Use in Media </a:t>
            </a:r>
          </a:p>
          <a:p>
            <a:endParaRPr lang="en-US" sz="36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r>
              <a:rPr lang="en-US" sz="36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3: How Big Tobacco Targets Teens </a:t>
            </a:r>
            <a:endParaRPr lang="en-US" sz="3600" b="1" dirty="0">
              <a:latin typeface="Century Gothic Pro" panose="020B0502020202020204"/>
            </a:endParaRP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Be Your Own Voice to Create a Tobacco Free Nebraska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34"/>
            <a:ext cx="10515600" cy="5246491"/>
          </a:xfrm>
        </p:spPr>
        <p:txBody>
          <a:bodyPr>
            <a:normAutofit fontScale="92500" lnSpcReduction="20000"/>
          </a:bodyPr>
          <a:lstStyle/>
          <a:p>
            <a:r>
              <a:rPr lang="en-US" sz="4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1: Investigate Current Tobacco Policy: Legal Age &amp; Taxes </a:t>
            </a:r>
          </a:p>
          <a:p>
            <a:endParaRPr lang="en-US" sz="42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endParaRPr lang="en-US" sz="4200" b="1" dirty="0">
              <a:latin typeface="Century Gothic Pro" panose="020B0502020202020204"/>
            </a:endParaRPr>
          </a:p>
          <a:p>
            <a:pPr marL="0" indent="0">
              <a:buNone/>
            </a:pPr>
            <a:r>
              <a:rPr lang="en-US" sz="4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2: Research Current Policies and Suggest Changes </a:t>
            </a:r>
          </a:p>
          <a:p>
            <a:pPr marL="0" indent="0">
              <a:buNone/>
            </a:pPr>
            <a:endParaRPr lang="en-US" sz="4200" b="1" dirty="0">
              <a:solidFill>
                <a:srgbClr val="1C3663"/>
              </a:solidFill>
              <a:latin typeface="Century Gothic Pro" panose="020B0502020202020204"/>
            </a:endParaRPr>
          </a:p>
          <a:p>
            <a:pPr marL="0" indent="0">
              <a:buNone/>
            </a:pPr>
            <a:endParaRPr lang="en-US" sz="4200" dirty="0">
              <a:latin typeface="Century Gothic Pro" panose="020B0502020202020204"/>
            </a:endParaRPr>
          </a:p>
          <a:p>
            <a:r>
              <a:rPr lang="en-US" sz="4200" b="1" i="0" u="none" strike="noStrike" baseline="0" dirty="0">
                <a:solidFill>
                  <a:srgbClr val="1C3663"/>
                </a:solidFill>
                <a:latin typeface="Century Gothic Pro" panose="020B0502020202020204"/>
              </a:rPr>
              <a:t>Example 3: Interview Students on E-Cigarettes or Other Tobacco Product Use </a:t>
            </a:r>
            <a:endParaRPr lang="en-US" sz="4200" b="0" i="0" u="none" strike="noStrike" baseline="0" dirty="0">
              <a:solidFill>
                <a:srgbClr val="000000"/>
              </a:solidFill>
              <a:latin typeface="Century Gothic Pro" panose="020B0502020202020204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53191-0DAA-F4BA-07F5-597B5220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Mini Grants Fit Into After School Clubs?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EF8F0-ADD0-8C07-4120-12FFCA2E1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59A65-A438-7C86-2BD2-C7B6D79EB805}"/>
              </a:ext>
            </a:extLst>
          </p:cNvPr>
          <p:cNvSpPr txBox="1"/>
          <p:nvPr/>
        </p:nvSpPr>
        <p:spPr>
          <a:xfrm>
            <a:off x="81116" y="1825624"/>
            <a:ext cx="117618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Adult Sponsor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Ensure youth fill out application &amp; Evaluation 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Receive the grant award paperwork and share with necessary staff in your building.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Spending funds to support mini-grant activities and filling out necessary forms for reimbursement.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Overseeing youth during tobacco-prevention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183174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53191-0DAA-F4BA-07F5-597B5220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Mini Grants Fit Into After School Clubs?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DEF8F0-ADD0-8C07-4120-12FFCA2E1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59A65-A438-7C86-2BD2-C7B6D79EB805}"/>
              </a:ext>
            </a:extLst>
          </p:cNvPr>
          <p:cNvSpPr txBox="1"/>
          <p:nvPr/>
        </p:nvSpPr>
        <p:spPr>
          <a:xfrm>
            <a:off x="81116" y="1825624"/>
            <a:ext cx="11761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Youth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Take the lead in filling out the grant application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Plan tobacco-prevention activities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Following up with final evaluation and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25101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FDA1-FC38-0DB9-6414-FA90159F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91142-4538-963D-3315-68F2A724D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424" y="614827"/>
            <a:ext cx="3400426" cy="340042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63E8294-F25E-AC85-95B3-6F779435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3454D-A7B9-1252-F989-3D67B3C5742A}"/>
              </a:ext>
            </a:extLst>
          </p:cNvPr>
          <p:cNvSpPr txBox="1"/>
          <p:nvPr/>
        </p:nvSpPr>
        <p:spPr>
          <a:xfrm>
            <a:off x="2928135" y="4846561"/>
            <a:ext cx="935205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u="sng" kern="100" dirty="0">
                <a:solidFill>
                  <a:srgbClr val="0563C1"/>
                </a:solidFill>
                <a:effectLst/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 Limits Nebraska Mini-Grant Application</a:t>
            </a:r>
            <a:endParaRPr lang="en-US" sz="3600" b="1" kern="100" dirty="0">
              <a:effectLst/>
              <a:latin typeface="Century Gothic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2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63E8294-F25E-AC85-95B3-6F779435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3454D-A7B9-1252-F989-3D67B3C5742A}"/>
              </a:ext>
            </a:extLst>
          </p:cNvPr>
          <p:cNvSpPr txBox="1"/>
          <p:nvPr/>
        </p:nvSpPr>
        <p:spPr>
          <a:xfrm>
            <a:off x="4375356" y="1157288"/>
            <a:ext cx="7069089" cy="521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b="1" kern="100" dirty="0">
              <a:solidFill>
                <a:srgbClr val="0563C1"/>
              </a:solidFill>
              <a:effectLst/>
              <a:latin typeface="Century Gothic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rgbClr val="0563C1"/>
                </a:solidFill>
                <a:effectLst/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Sept. 18</a:t>
            </a:r>
            <a:r>
              <a:rPr lang="en-US" sz="3600" b="1" kern="100" baseline="30000" dirty="0">
                <a:solidFill>
                  <a:srgbClr val="0563C1"/>
                </a:solidFill>
                <a:effectLst/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kern="100" dirty="0">
                <a:solidFill>
                  <a:srgbClr val="0563C1"/>
                </a:solidFill>
                <a:effectLst/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 – Grant Opens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Oct. 31</a:t>
            </a:r>
            <a:r>
              <a:rPr lang="en-US" sz="3600" b="1" kern="100" baseline="300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kern="1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 – Grant Closes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chemeClr val="accent2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Grant winners announced on a rolling base</a:t>
            </a:r>
            <a:endParaRPr lang="en-US" sz="3600" b="1" kern="100" dirty="0">
              <a:solidFill>
                <a:schemeClr val="accent2"/>
              </a:solidFill>
              <a:effectLst/>
              <a:latin typeface="Century Gothic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April 12</a:t>
            </a:r>
            <a:r>
              <a:rPr lang="en-US" sz="3600" b="1" kern="100" baseline="300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b="1" kern="100" dirty="0">
                <a:solidFill>
                  <a:srgbClr val="0563C1"/>
                </a:solidFill>
                <a:latin typeface="Century Gothic Pro"/>
                <a:ea typeface="Calibri" panose="020F0502020204030204" pitchFamily="34" charset="0"/>
                <a:cs typeface="Times New Roman" panose="02020603050405020304" pitchFamily="18" charset="0"/>
              </a:rPr>
              <a:t> – Projected completed and success stories with evaluation due</a:t>
            </a:r>
            <a:endParaRPr lang="en-US" sz="3600" b="1" kern="100" dirty="0">
              <a:effectLst/>
              <a:latin typeface="Century Gothic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369D5-20C8-692E-70EF-8671B5CC87C3}"/>
              </a:ext>
            </a:extLst>
          </p:cNvPr>
          <p:cNvSpPr txBox="1"/>
          <p:nvPr/>
        </p:nvSpPr>
        <p:spPr>
          <a:xfrm>
            <a:off x="2772697" y="464574"/>
            <a:ext cx="873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329613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A6829547-592D-4780-22EE-BA2220B768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9696" t="9091" r="256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AA231-EE97-64B6-B000-FE0F678F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71" y="1356147"/>
            <a:ext cx="4023360" cy="1795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 Pro" panose="020B0502020202020204"/>
              </a:rPr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122A-3BEC-CAAE-5836-491A85E3BA8C}"/>
              </a:ext>
            </a:extLst>
          </p:cNvPr>
          <p:cNvSpPr txBox="1"/>
          <p:nvPr/>
        </p:nvSpPr>
        <p:spPr>
          <a:xfrm>
            <a:off x="566471" y="3545374"/>
            <a:ext cx="490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 Pro" panose="020B0502020202020204"/>
              </a:rPr>
              <a:t>Ranae Aspen, MAS</a:t>
            </a:r>
          </a:p>
          <a:p>
            <a:r>
              <a:rPr lang="en-US" dirty="0">
                <a:solidFill>
                  <a:schemeClr val="bg1"/>
                </a:solidFill>
                <a:latin typeface="Century Gothic Pro" panose="020B0502020202020204"/>
              </a:rPr>
              <a:t>Statewide Youth Tobacco Specialist</a:t>
            </a:r>
          </a:p>
          <a:p>
            <a:r>
              <a:rPr lang="en-US" dirty="0">
                <a:solidFill>
                  <a:schemeClr val="bg1"/>
                </a:solidFill>
                <a:latin typeface="Century Gothic Pro" panose="020B0502020202020204"/>
              </a:rPr>
              <a:t>Nebraska Department of Education</a:t>
            </a:r>
          </a:p>
          <a:p>
            <a:r>
              <a:rPr lang="en-US" dirty="0">
                <a:solidFill>
                  <a:schemeClr val="bg1"/>
                </a:solidFill>
                <a:latin typeface="Century Gothic Pro" panose="020B0502020202020204"/>
              </a:rPr>
              <a:t>531-893-3051        </a:t>
            </a:r>
            <a:r>
              <a:rPr lang="en-US" dirty="0">
                <a:solidFill>
                  <a:schemeClr val="bg1"/>
                </a:solidFill>
                <a:latin typeface="Century Gothic Pro" panose="020B0502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ranae.aspen@nebraska.gov</a:t>
            </a:r>
            <a:endParaRPr lang="en-US" dirty="0">
              <a:solidFill>
                <a:schemeClr val="bg1"/>
              </a:solidFill>
              <a:latin typeface="Century Gothic Pro" panose="020B0502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16211-9B6E-684D-10D9-A51DE58AB026}"/>
              </a:ext>
            </a:extLst>
          </p:cNvPr>
          <p:cNvSpPr/>
          <p:nvPr/>
        </p:nvSpPr>
        <p:spPr>
          <a:xfrm>
            <a:off x="304800" y="452284"/>
            <a:ext cx="1337187" cy="6109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18B-6E9A-D503-30C7-468397D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9A802-7B61-108A-EF11-55F02CD0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1894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400" b="1" dirty="0"/>
              <a:t>Why is youth tobacco prevention in Nebraska &amp; nationwide Important?</a:t>
            </a:r>
          </a:p>
          <a:p>
            <a:r>
              <a:rPr lang="en-US" sz="7400" dirty="0"/>
              <a:t>Nebraska Data</a:t>
            </a:r>
          </a:p>
          <a:p>
            <a:r>
              <a:rPr lang="en-US" sz="7400" dirty="0"/>
              <a:t>National Data</a:t>
            </a:r>
          </a:p>
          <a:p>
            <a:pPr marL="0" indent="0">
              <a:buNone/>
            </a:pPr>
            <a:r>
              <a:rPr lang="en-US" sz="7400" b="1" dirty="0"/>
              <a:t>What are E-Cigarettes?</a:t>
            </a:r>
          </a:p>
          <a:p>
            <a:r>
              <a:rPr lang="en-US" sz="7400" dirty="0"/>
              <a:t>E-Cigarette 101</a:t>
            </a:r>
          </a:p>
          <a:p>
            <a:r>
              <a:rPr lang="en-US" sz="7400" dirty="0"/>
              <a:t>Don’t forget about other tobacco products!</a:t>
            </a:r>
          </a:p>
          <a:p>
            <a:pPr marL="0" indent="0">
              <a:buNone/>
            </a:pPr>
            <a:r>
              <a:rPr lang="en-US" sz="7400" b="1" dirty="0"/>
              <a:t>Resources for Tobacco Prevention</a:t>
            </a:r>
          </a:p>
          <a:p>
            <a:r>
              <a:rPr lang="en-US" sz="7400" dirty="0"/>
              <a:t>CATCH My Breath</a:t>
            </a:r>
          </a:p>
          <a:p>
            <a:r>
              <a:rPr lang="en-US" sz="7400" dirty="0"/>
              <a:t>Other evidence-based resources</a:t>
            </a:r>
          </a:p>
          <a:p>
            <a:pPr marL="0" indent="0">
              <a:buNone/>
            </a:pPr>
            <a:r>
              <a:rPr lang="en-US" sz="7400" b="1" dirty="0"/>
              <a:t>How can No Limits Nebraska Mini Grants connect to after school clubs?</a:t>
            </a:r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endParaRPr lang="en-US" sz="3900" b="1" dirty="0"/>
          </a:p>
          <a:p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9FC7EB4-20C9-0C3A-0AE8-A4422045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" y="72367"/>
            <a:ext cx="1294196" cy="10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3813C-016D-E499-2F36-2BE0F221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839FA-8C76-91D8-11CD-E30C55035D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8000" dirty="0"/>
          </a:p>
          <a:p>
            <a:r>
              <a:rPr lang="en-US" sz="8000" dirty="0"/>
              <a:t>NEBRASKA</a:t>
            </a:r>
          </a:p>
          <a:p>
            <a:endParaRPr lang="en-US" sz="8000" dirty="0"/>
          </a:p>
          <a:p>
            <a:r>
              <a:rPr lang="en-US" sz="8000" dirty="0"/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75193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8D94-C3ED-50D9-EB8D-9DF585D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Is Teen Vaping Really an Epidemic?</a:t>
            </a:r>
            <a:endParaRPr lang="en-US" dirty="0"/>
          </a:p>
        </p:txBody>
      </p:sp>
      <p:pic>
        <p:nvPicPr>
          <p:cNvPr id="5" name="Online Media 4" title="Not My Kid: Teen Vaping Epidemic">
            <a:hlinkClick r:id="" action="ppaction://media"/>
            <a:extLst>
              <a:ext uri="{FF2B5EF4-FFF2-40B4-BE49-F238E27FC236}">
                <a16:creationId xmlns:a16="http://schemas.microsoft.com/office/drawing/2014/main" id="{81798653-DDD8-A25E-E536-708560BE2C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pic>
        <p:nvPicPr>
          <p:cNvPr id="4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3D367F9F-34CD-9658-D344-DEFEB729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" y="96403"/>
            <a:ext cx="1301525" cy="13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2BC54-F374-4AAF-1E27-B364A315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Nebraska Data </a:t>
            </a:r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159E8973-66A4-4D98-7F98-87C585AF7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037"/>
            <a:ext cx="1264638" cy="12646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317E8B-D461-E88E-2B1D-F2B3A0176194}"/>
              </a:ext>
            </a:extLst>
          </p:cNvPr>
          <p:cNvSpPr txBox="1"/>
          <p:nvPr/>
        </p:nvSpPr>
        <p:spPr>
          <a:xfrm>
            <a:off x="6684144" y="1651590"/>
            <a:ext cx="497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23% of students reported using some type of tobacco.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48% of students who reported using tobacco have tried to quit.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53% of our students who felt sad or hopeless have tried vape products versus 23% of our happier students.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meline, map&#10;&#10;Description automatically generated">
            <a:extLst>
              <a:ext uri="{FF2B5EF4-FFF2-40B4-BE49-F238E27FC236}">
                <a16:creationId xmlns:a16="http://schemas.microsoft.com/office/drawing/2014/main" id="{C6AB0C27-A650-50AF-F02F-671EC5086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3" y="1380675"/>
            <a:ext cx="4232479" cy="5477325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E7343B22-C6E6-51DF-A419-1711EF535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33"/>
          <a:stretch/>
        </p:blipFill>
        <p:spPr>
          <a:xfrm>
            <a:off x="6438685" y="5360121"/>
            <a:ext cx="1306832" cy="1304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3BF1E-A03F-5BE0-274D-FD746ECCF04C}"/>
              </a:ext>
            </a:extLst>
          </p:cNvPr>
          <p:cNvSpPr txBox="1"/>
          <p:nvPr/>
        </p:nvSpPr>
        <p:spPr>
          <a:xfrm>
            <a:off x="7978140" y="5412057"/>
            <a:ext cx="3783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 comes from the Nebraska YRBS – Youth Risk Behavior Survey. To access this infographic and other’s, scan the QR code.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FB309D5-B12A-7482-0DB6-41F3F0DC6252}"/>
              </a:ext>
            </a:extLst>
          </p:cNvPr>
          <p:cNvSpPr txBox="1">
            <a:spLocks/>
          </p:cNvSpPr>
          <p:nvPr/>
        </p:nvSpPr>
        <p:spPr>
          <a:xfrm rot="16200000">
            <a:off x="-1961609" y="3525650"/>
            <a:ext cx="5701087" cy="963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entury Gothic Pro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001489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2500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1E4BF5-C301-6A4A-FD8E-F0720287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National Data</a:t>
            </a:r>
          </a:p>
        </p:txBody>
      </p:sp>
      <p:pic>
        <p:nvPicPr>
          <p:cNvPr id="9" name="Content Placeholder 8" descr="Logo&#10;&#10;Description automatically generated">
            <a:extLst>
              <a:ext uri="{FF2B5EF4-FFF2-40B4-BE49-F238E27FC236}">
                <a16:creationId xmlns:a16="http://schemas.microsoft.com/office/drawing/2014/main" id="{5A2B1C7D-097A-663C-2C73-C4937FD13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63" y="96403"/>
            <a:ext cx="1301525" cy="1301525"/>
          </a:xfrm>
        </p:spPr>
      </p:pic>
      <p:pic>
        <p:nvPicPr>
          <p:cNvPr id="10" name="Google Shape;354;p51">
            <a:extLst>
              <a:ext uri="{FF2B5EF4-FFF2-40B4-BE49-F238E27FC236}">
                <a16:creationId xmlns:a16="http://schemas.microsoft.com/office/drawing/2014/main" id="{D1C23E40-EA3D-1993-D1F2-65B610E7B61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20" y="1544130"/>
            <a:ext cx="7341079" cy="5120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628EFF-D65A-D6AD-3798-5FA7FFDB588E}"/>
              </a:ext>
            </a:extLst>
          </p:cNvPr>
          <p:cNvSpPr txBox="1"/>
          <p:nvPr/>
        </p:nvSpPr>
        <p:spPr>
          <a:xfrm>
            <a:off x="7875918" y="1664897"/>
            <a:ext cx="4157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Electronic nicotine deliver system (ENDS) products, like e-cigarettes are very popular with young people. ENDS remain an </a:t>
            </a:r>
            <a:r>
              <a:rPr lang="en-US" sz="4000" b="1" dirty="0"/>
              <a:t>ongoing concern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91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3813C-016D-E499-2F36-2BE0F221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E-cigarettes?</a:t>
            </a:r>
          </a:p>
        </p:txBody>
      </p:sp>
      <p:pic>
        <p:nvPicPr>
          <p:cNvPr id="2" name="Google Shape;214;p34">
            <a:extLst>
              <a:ext uri="{FF2B5EF4-FFF2-40B4-BE49-F238E27FC236}">
                <a16:creationId xmlns:a16="http://schemas.microsoft.com/office/drawing/2014/main" id="{D5265E45-BE50-327E-5422-11F0D75EB591}"/>
              </a:ext>
            </a:extLst>
          </p:cNvPr>
          <p:cNvPicPr preferRelativeResize="0">
            <a:picLocks noGrp="1"/>
          </p:cNvPicPr>
          <p:nvPr>
            <p:ph sz="quarter" idx="4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242305" y="3429003"/>
            <a:ext cx="5183188" cy="2478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195FB-95D4-F1B6-312F-C909F1BF1D06}"/>
              </a:ext>
            </a:extLst>
          </p:cNvPr>
          <p:cNvSpPr txBox="1"/>
          <p:nvPr/>
        </p:nvSpPr>
        <p:spPr>
          <a:xfrm>
            <a:off x="6020412" y="950978"/>
            <a:ext cx="5325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Components of E-Cigarettes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3200" dirty="0"/>
              <a:t>Battery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3200" dirty="0"/>
              <a:t>Heater/Atomizer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3200" dirty="0"/>
              <a:t>Cartridge/Tank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3200" dirty="0"/>
              <a:t>Microprocessor</a:t>
            </a:r>
          </a:p>
        </p:txBody>
      </p:sp>
    </p:spTree>
    <p:extLst>
      <p:ext uri="{BB962C8B-B14F-4D97-AF65-F5344CB8AC3E}">
        <p14:creationId xmlns:p14="http://schemas.microsoft.com/office/powerpoint/2010/main" val="272520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2A77C-FFF2-09A7-158E-8433169B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E-Juice: Sweet Flavors Abound!</a:t>
            </a:r>
          </a:p>
        </p:txBody>
      </p:sp>
      <p:pic>
        <p:nvPicPr>
          <p:cNvPr id="2" name="Google Shape;230;p36">
            <a:extLst>
              <a:ext uri="{FF2B5EF4-FFF2-40B4-BE49-F238E27FC236}">
                <a16:creationId xmlns:a16="http://schemas.microsoft.com/office/drawing/2014/main" id="{4ABDBE37-3FF9-D282-646B-3C1AA36A8BB9}"/>
              </a:ext>
            </a:extLst>
          </p:cNvPr>
          <p:cNvPicPr preferRelativeResize="0">
            <a:picLocks noGrp="1"/>
          </p:cNvPicPr>
          <p:nvPr>
            <p:ph sz="quarter" idx="4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431" y="1500998"/>
            <a:ext cx="8013940" cy="4019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76616-4E97-C43B-E03A-B0519BBD7F8B}"/>
              </a:ext>
            </a:extLst>
          </p:cNvPr>
          <p:cNvSpPr txBox="1"/>
          <p:nvPr/>
        </p:nvSpPr>
        <p:spPr>
          <a:xfrm>
            <a:off x="8583284" y="1682152"/>
            <a:ext cx="30882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800" dirty="0"/>
              <a:t>81% of kids who ever used tobacco products started with a flavored product.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en-US" sz="2800" dirty="0"/>
              <a:t>99% of E-Cigarettes sold in 2015 contained nicotine.</a:t>
            </a:r>
          </a:p>
        </p:txBody>
      </p:sp>
    </p:spTree>
    <p:extLst>
      <p:ext uri="{BB962C8B-B14F-4D97-AF65-F5344CB8AC3E}">
        <p14:creationId xmlns:p14="http://schemas.microsoft.com/office/powerpoint/2010/main" val="690260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1166</Words>
  <Application>Microsoft Office PowerPoint</Application>
  <PresentationFormat>Widescreen</PresentationFormat>
  <Paragraphs>200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Century Gothic Pro</vt:lpstr>
      <vt:lpstr>Gill Sans MT</vt:lpstr>
      <vt:lpstr>Oswald</vt:lpstr>
      <vt:lpstr>Times New Roman</vt:lpstr>
      <vt:lpstr>Office Theme</vt:lpstr>
      <vt:lpstr>Tobacco Prevention Mini Grants &amp; the Connection with Star Events</vt:lpstr>
      <vt:lpstr>Office of Coordinated Student Support Services </vt:lpstr>
      <vt:lpstr>Overview</vt:lpstr>
      <vt:lpstr>DATA</vt:lpstr>
      <vt:lpstr>Is Teen Vaping Really an Epidemic?</vt:lpstr>
      <vt:lpstr>Nebraska Data </vt:lpstr>
      <vt:lpstr>National Data</vt:lpstr>
      <vt:lpstr>What are E-cigarettes?</vt:lpstr>
      <vt:lpstr>E-Juice: Sweet Flavors Abound!</vt:lpstr>
      <vt:lpstr>Spot the Vape</vt:lpstr>
      <vt:lpstr>Illegal Vapes that Resemble Characters, School Supplies, Toys and Drinks</vt:lpstr>
      <vt:lpstr>After School Programs &amp; Tobacco Prevention</vt:lpstr>
      <vt:lpstr>After School Programs: Empower Vape-Free Youth</vt:lpstr>
      <vt:lpstr>Tools: FREE Resources</vt:lpstr>
      <vt:lpstr>Tools: FREE Resources</vt:lpstr>
      <vt:lpstr>Tools: FREE Resources</vt:lpstr>
      <vt:lpstr>No Limits 2023-2024 Direct Education Plan</vt:lpstr>
      <vt:lpstr>No Limit Mini-Grants&amp; After School Clubs</vt:lpstr>
      <vt:lpstr>No Limits Mini-Grant</vt:lpstr>
      <vt:lpstr>No Limits Mini-Grant</vt:lpstr>
      <vt:lpstr>How to Apply for Mini Grants!</vt:lpstr>
      <vt:lpstr>Cigarette Butt &amp; E-Cigarette Cleanup</vt:lpstr>
      <vt:lpstr>Sugar Coated Lies</vt:lpstr>
      <vt:lpstr>Be Your Own Voice to Create a Tobacco Free Nebraska</vt:lpstr>
      <vt:lpstr>How Can Mini Grants Fit Into After School Clubs?</vt:lpstr>
      <vt:lpstr>How Can Mini Grants Fit Into After School Clubs?</vt:lpstr>
      <vt:lpstr>Application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Wolfe, Sydney</dc:creator>
  <cp:lastModifiedBy>Aspen, Ranae</cp:lastModifiedBy>
  <cp:revision>10</cp:revision>
  <dcterms:created xsi:type="dcterms:W3CDTF">2023-05-16T02:21:52Z</dcterms:created>
  <dcterms:modified xsi:type="dcterms:W3CDTF">2023-09-20T18:30:42Z</dcterms:modified>
</cp:coreProperties>
</file>