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5"/>
    <p:sldMasterId id="2147483713" r:id="rId6"/>
    <p:sldMasterId id="2147483714" r:id="rId7"/>
    <p:sldMasterId id="2147483715" r:id="rId8"/>
    <p:sldMasterId id="2147483716"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 id="378" r:id="rId133"/>
    <p:sldId id="379" r:id="rId134"/>
  </p:sldIdLst>
  <p:sldSz cy="5143500" cx="9144000"/>
  <p:notesSz cx="6858000" cy="9144000"/>
  <p:embeddedFontLst>
    <p:embeddedFont>
      <p:font typeface="Proxima Nova"/>
      <p:regular r:id="rId135"/>
      <p:bold r:id="rId136"/>
      <p:italic r:id="rId137"/>
      <p:boldItalic r:id="rId138"/>
    </p:embeddedFont>
    <p:embeddedFont>
      <p:font typeface="Nunito"/>
      <p:regular r:id="rId139"/>
      <p:bold r:id="rId140"/>
      <p:italic r:id="rId141"/>
      <p:boldItalic r:id="rId142"/>
    </p:embeddedFont>
    <p:embeddedFont>
      <p:font typeface="Palatino Linotype"/>
      <p:regular r:id="rId143"/>
      <p:bold r:id="rId144"/>
      <p:italic r:id="rId145"/>
      <p:boldItalic r:id="rId146"/>
    </p:embeddedFont>
    <p:embeddedFont>
      <p:font typeface="Didact Gothic"/>
      <p:regular r:id="rId147"/>
    </p:embeddedFont>
    <p:embeddedFont>
      <p:font typeface="Helvetica Neue"/>
      <p:regular r:id="rId148"/>
      <p:bold r:id="rId149"/>
      <p:italic r:id="rId150"/>
      <p:boldItalic r:id="rId151"/>
    </p:embeddedFont>
    <p:embeddedFont>
      <p:font typeface="Alfa Slab One"/>
      <p:regular r:id="rId152"/>
    </p:embeddedFont>
    <p:embeddedFont>
      <p:font typeface="Century Gothic"/>
      <p:regular r:id="rId153"/>
      <p:bold r:id="rId154"/>
      <p:italic r:id="rId155"/>
      <p:boldItalic r:id="rId156"/>
    </p:embeddedFont>
    <p:embeddedFont>
      <p:font typeface="Questrial"/>
      <p:regular r:id="rId1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1F1638-D0C9-4742-99CE-3D49BD0A6EB4}">
  <a:tblStyle styleId="{5A1F1638-D0C9-4742-99CE-3D49BD0A6EB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9" Type="http://schemas.openxmlformats.org/officeDocument/2006/relationships/slide" Target="slides/slide99.xml"/><Relationship Id="rId108" Type="http://schemas.openxmlformats.org/officeDocument/2006/relationships/slide" Target="slides/slide98.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29" Type="http://schemas.openxmlformats.org/officeDocument/2006/relationships/slide" Target="slides/slide119.xml"/><Relationship Id="rId128" Type="http://schemas.openxmlformats.org/officeDocument/2006/relationships/slide" Target="slides/slide118.xml"/><Relationship Id="rId127" Type="http://schemas.openxmlformats.org/officeDocument/2006/relationships/slide" Target="slides/slide117.xml"/><Relationship Id="rId126" Type="http://schemas.openxmlformats.org/officeDocument/2006/relationships/slide" Target="slides/slide116.xml"/><Relationship Id="rId26" Type="http://schemas.openxmlformats.org/officeDocument/2006/relationships/slide" Target="slides/slide16.xml"/><Relationship Id="rId121" Type="http://schemas.openxmlformats.org/officeDocument/2006/relationships/slide" Target="slides/slide111.xml"/><Relationship Id="rId25" Type="http://schemas.openxmlformats.org/officeDocument/2006/relationships/slide" Target="slides/slide15.xml"/><Relationship Id="rId120" Type="http://schemas.openxmlformats.org/officeDocument/2006/relationships/slide" Target="slides/slide110.xml"/><Relationship Id="rId28" Type="http://schemas.openxmlformats.org/officeDocument/2006/relationships/slide" Target="slides/slide18.xml"/><Relationship Id="rId27" Type="http://schemas.openxmlformats.org/officeDocument/2006/relationships/slide" Target="slides/slide17.xml"/><Relationship Id="rId125" Type="http://schemas.openxmlformats.org/officeDocument/2006/relationships/slide" Target="slides/slide115.xml"/><Relationship Id="rId29" Type="http://schemas.openxmlformats.org/officeDocument/2006/relationships/slide" Target="slides/slide19.xml"/><Relationship Id="rId124" Type="http://schemas.openxmlformats.org/officeDocument/2006/relationships/slide" Target="slides/slide114.xml"/><Relationship Id="rId123" Type="http://schemas.openxmlformats.org/officeDocument/2006/relationships/slide" Target="slides/slide113.xml"/><Relationship Id="rId122" Type="http://schemas.openxmlformats.org/officeDocument/2006/relationships/slide" Target="slides/slide112.xml"/><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slide" Target="slides/slide89.xml"/><Relationship Id="rId10" Type="http://schemas.openxmlformats.org/officeDocument/2006/relationships/notesMaster" Target="notesMasters/notesMaster1.xml"/><Relationship Id="rId98" Type="http://schemas.openxmlformats.org/officeDocument/2006/relationships/slide" Target="slides/slide88.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9" Type="http://schemas.openxmlformats.org/officeDocument/2006/relationships/slide" Target="slides/slide109.xml"/><Relationship Id="rId15" Type="http://schemas.openxmlformats.org/officeDocument/2006/relationships/slide" Target="slides/slide5.xml"/><Relationship Id="rId110" Type="http://schemas.openxmlformats.org/officeDocument/2006/relationships/slide" Target="slides/slide100.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slide" Target="slides/slide104.xml"/><Relationship Id="rId18" Type="http://schemas.openxmlformats.org/officeDocument/2006/relationships/slide" Target="slides/slide8.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150" Type="http://schemas.openxmlformats.org/officeDocument/2006/relationships/font" Target="fonts/HelveticaNeue-italic.fntdata"/><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HelveticaNeue-bold.fntdata"/><Relationship Id="rId4" Type="http://schemas.openxmlformats.org/officeDocument/2006/relationships/tableStyles" Target="tableStyles.xml"/><Relationship Id="rId148" Type="http://schemas.openxmlformats.org/officeDocument/2006/relationships/font" Target="fonts/HelveticaNeue-regular.fntdata"/><Relationship Id="rId9" Type="http://schemas.openxmlformats.org/officeDocument/2006/relationships/slideMaster" Target="slideMasters/slideMaster5.xml"/><Relationship Id="rId143" Type="http://schemas.openxmlformats.org/officeDocument/2006/relationships/font" Target="fonts/PalatinoLinotype-regular.fntdata"/><Relationship Id="rId142" Type="http://schemas.openxmlformats.org/officeDocument/2006/relationships/font" Target="fonts/Nunito-boldItalic.fntdata"/><Relationship Id="rId141" Type="http://schemas.openxmlformats.org/officeDocument/2006/relationships/font" Target="fonts/Nunito-italic.fntdata"/><Relationship Id="rId140" Type="http://schemas.openxmlformats.org/officeDocument/2006/relationships/font" Target="fonts/Nunito-bold.fntdata"/><Relationship Id="rId5" Type="http://schemas.openxmlformats.org/officeDocument/2006/relationships/slideMaster" Target="slideMasters/slideMaster1.xml"/><Relationship Id="rId147" Type="http://schemas.openxmlformats.org/officeDocument/2006/relationships/font" Target="fonts/DidactGothic-regular.fntdata"/><Relationship Id="rId6" Type="http://schemas.openxmlformats.org/officeDocument/2006/relationships/slideMaster" Target="slideMasters/slideMaster2.xml"/><Relationship Id="rId146" Type="http://schemas.openxmlformats.org/officeDocument/2006/relationships/font" Target="fonts/PalatinoLinotype-boldItalic.fntdata"/><Relationship Id="rId7" Type="http://schemas.openxmlformats.org/officeDocument/2006/relationships/slideMaster" Target="slideMasters/slideMaster3.xml"/><Relationship Id="rId145" Type="http://schemas.openxmlformats.org/officeDocument/2006/relationships/font" Target="fonts/PalatinoLinotype-italic.fntdata"/><Relationship Id="rId8" Type="http://schemas.openxmlformats.org/officeDocument/2006/relationships/slideMaster" Target="slideMasters/slideMaster4.xml"/><Relationship Id="rId144" Type="http://schemas.openxmlformats.org/officeDocument/2006/relationships/font" Target="fonts/PalatinoLinotype-bold.fntdata"/><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139" Type="http://schemas.openxmlformats.org/officeDocument/2006/relationships/font" Target="fonts/Nunito-regular.fntdata"/><Relationship Id="rId138" Type="http://schemas.openxmlformats.org/officeDocument/2006/relationships/font" Target="fonts/ProximaNova-boldItalic.fntdata"/><Relationship Id="rId137" Type="http://schemas.openxmlformats.org/officeDocument/2006/relationships/font" Target="fonts/ProximaNova-italic.fntdata"/><Relationship Id="rId132" Type="http://schemas.openxmlformats.org/officeDocument/2006/relationships/slide" Target="slides/slide122.xml"/><Relationship Id="rId131" Type="http://schemas.openxmlformats.org/officeDocument/2006/relationships/slide" Target="slides/slide121.xml"/><Relationship Id="rId130" Type="http://schemas.openxmlformats.org/officeDocument/2006/relationships/slide" Target="slides/slide120.xml"/><Relationship Id="rId136" Type="http://schemas.openxmlformats.org/officeDocument/2006/relationships/font" Target="fonts/ProximaNova-bold.fntdata"/><Relationship Id="rId135" Type="http://schemas.openxmlformats.org/officeDocument/2006/relationships/font" Target="fonts/ProximaNova-regular.fntdata"/><Relationship Id="rId134" Type="http://schemas.openxmlformats.org/officeDocument/2006/relationships/slide" Target="slides/slide124.xml"/><Relationship Id="rId133" Type="http://schemas.openxmlformats.org/officeDocument/2006/relationships/slide" Target="slides/slide123.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154" Type="http://schemas.openxmlformats.org/officeDocument/2006/relationships/font" Target="fonts/CenturyGothic-bold.fntdata"/><Relationship Id="rId58" Type="http://schemas.openxmlformats.org/officeDocument/2006/relationships/slide" Target="slides/slide48.xml"/><Relationship Id="rId153" Type="http://schemas.openxmlformats.org/officeDocument/2006/relationships/font" Target="fonts/CenturyGothic-regular.fntdata"/><Relationship Id="rId152" Type="http://schemas.openxmlformats.org/officeDocument/2006/relationships/font" Target="fonts/AlfaSlabOne-regular.fntdata"/><Relationship Id="rId151" Type="http://schemas.openxmlformats.org/officeDocument/2006/relationships/font" Target="fonts/HelveticaNeue-boldItalic.fntdata"/><Relationship Id="rId157" Type="http://schemas.openxmlformats.org/officeDocument/2006/relationships/font" Target="fonts/Questrial-regular.fntdata"/><Relationship Id="rId156" Type="http://schemas.openxmlformats.org/officeDocument/2006/relationships/font" Target="fonts/CenturyGothic-boldItalic.fntdata"/><Relationship Id="rId155" Type="http://schemas.openxmlformats.org/officeDocument/2006/relationships/font" Target="fonts/CenturyGothic-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6ad8043caa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6ad8043caa_2_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3f193a950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3f193a950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23d8fd274ef_7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 name="Google Shape;1087;g23d8fd274ef_7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Students must have the alternate assessment flag marked in Adviser. </a:t>
            </a:r>
            <a:r>
              <a:rPr lang="en">
                <a:solidFill>
                  <a:srgbClr val="FF0000"/>
                </a:solidFill>
              </a:rPr>
              <a:t>Review information on the slide.</a:t>
            </a:r>
            <a:r>
              <a:rPr lang="en"/>
              <a:t> NOR guidance document will be posted on the website. Remember a student who is able to respond in one content area cannot be marked as NOR in another content area. There are other situations where a student doesn’t respond but if they are an NOR student they are not responding because they are not able to interact with the assessment due to their level of the cognitive ability. If you have any questions about these please reach out.</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3d8fd274ef_7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23d8fd274ef_7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DRC does not send out printed materials to districts like in the past. The assessment is available in an online format and paper/pencil which is printed on demand at your district. Proctor will need to enter answers into the online system. If a student is taking the assessment in paper/pencil format it needs to be supported in the IEP that this is the form the student will be using. DRC Insight is where all things alternate assessment will be found. Resources available for the assessment is a recorded proctor training and online tools training which gives student the opportunity to be exposed to the online assessment. Projects that were completed this summer were ELA standard setting and a science validation of the last </a:t>
            </a:r>
            <a:r>
              <a:rPr lang="en"/>
              <a:t>summer's</a:t>
            </a:r>
            <a:r>
              <a:rPr lang="en"/>
              <a:t> cut scores.</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23d8fd274ef_7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23d8fd274ef_7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Determining</a:t>
            </a:r>
            <a:r>
              <a:rPr lang="en"/>
              <a:t> </a:t>
            </a:r>
            <a:r>
              <a:rPr lang="en"/>
              <a:t>student eligibility - students must be reviewed every school year just like an IEP to determine if the student still meets all of the criteria and districts must have supporting evidence and data to show how the student meet the criteria. What information did they use. Here is a list of other documents that should be used to help IEP teams determine if the student meets all of the criteria. This link takes you to where these can be found.</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23d8fd274ef_7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23d8fd274ef_7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1% threshold is not going away. NDE is still being required to get our participation numbers to 1% as a state. If as a district you are over the 1% threshold then you need to submit to NDE </a:t>
            </a:r>
            <a:r>
              <a:rPr lang="en"/>
              <a:t>justification</a:t>
            </a:r>
            <a:r>
              <a:rPr lang="en"/>
              <a:t> as to why you are over. This document is part of the information that Sharon will be sending out within the next couple of months. As you can see on this slide it will be coming to all districts whether you have students or not. You are providing your projection for the 2024 NSCAS assessment. The justification worksheet must be completed by all districts who have </a:t>
            </a:r>
            <a:r>
              <a:rPr lang="en"/>
              <a:t>students</a:t>
            </a:r>
            <a:r>
              <a:rPr lang="en"/>
              <a:t> taking the alternate assessment even if you are not over the 1% threshold. USDOE informed us this summer that if states do not reach that 1% then there will </a:t>
            </a:r>
            <a:r>
              <a:rPr lang="en"/>
              <a:t>interventions</a:t>
            </a:r>
            <a:r>
              <a:rPr lang="en"/>
              <a:t> from them. This could be a reduction of funds and Nebraska would be required to be on a corrective action plan to improve or add additional requirements for districts to meet. NDE cannot reduce the </a:t>
            </a:r>
            <a:r>
              <a:rPr lang="en"/>
              <a:t>numbers</a:t>
            </a:r>
            <a:r>
              <a:rPr lang="en"/>
              <a:t> without districts assistance.</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7a53b7e3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27a53b7e3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 year the Special Education department has to issue district determinations to inform districts how they are performing on federal regulations. One area that is included is submission of timely, accurate and complete data.Starting this year the </a:t>
            </a:r>
            <a:r>
              <a:rPr lang="en"/>
              <a:t>submission</a:t>
            </a:r>
            <a:r>
              <a:rPr lang="en"/>
              <a:t> and completion of the 1% threshold documents is being included in this information. It is very important that you meet the deadline for this submission and that you have all information provided. If you have any questions about this, please contact Sharon Heater.</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23d8fd274ef_7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23d8fd274ef_7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list of alternate assessment resources available for districts to use with these students. ELA extended indicators, ELA </a:t>
            </a:r>
            <a:r>
              <a:rPr lang="en"/>
              <a:t>instructional</a:t>
            </a:r>
            <a:r>
              <a:rPr lang="en"/>
              <a:t> supports and Math extended indicators are all new this summer.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2767952033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2767952033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6ad8043caa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g6ad8043caa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2767952033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2767952033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40ca54df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240ca54df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3f193a950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3f193a950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767952033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2767952033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2767952033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2767952033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23f193a950f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23f193a950f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4257b464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24257b464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23f193a950f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23f193a950f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3f193a950f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23f193a950f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27528acfc8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27528acfc8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767952033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2767952033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27528acfc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27528acfc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2767952033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2767952033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3f193a950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3f193a950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27a43cfcd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27a43cfcd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279461df7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279461df7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27ab3c9d9b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27ab3c9d9b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2767952033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2767952033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6ad8043caa_2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g6ad8043caa_2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3f193a950f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3f193a950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3bd69cd3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3bd69cd3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39dc421bed_12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39dc421bed_12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39dc421bed_12_1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239dc421bed_12_12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39dc421bed_12_1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g239dc421bed_12_19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Model with all the component parts of our system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39dc421bed_12_188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70" name="Google Shape;470;g239dc421bed_12_18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39dc421bed_12_214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36" name="Google Shape;536;g239dc421bed_12_2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6ad8043caa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6ad8043caa_2_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39dc421bed_12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g239dc421bed_12_5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39dc421bed_12_5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8" name="Google Shape;558;g239dc421bed_12_5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39dc421bed_12_2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39dc421bed_12_2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7463c50115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7463c5011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7463c50115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7463c5011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7463c50115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7463c50115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39dc421bed_12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39dc421bed_12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39dc421bed_12_21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239dc421bed_12_2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77b74d10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77b74d107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39dc421bed_12_2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39dc421bed_12_2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6ad8043caa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6ad8043caa_2_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39dc421bed_12_23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39dc421bed_12_2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39dc421bed_12_23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39dc421bed_12_2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39dc421bed_12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g239dc421bed_12_3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How SIPS fits into NE Science System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39dc421bed_12_2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39dc421bed_12_2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39dc421bed_12_2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39dc421bed_12_2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39dc421bed_12_25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39dc421bed_12_2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39dc421bed_12_25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39dc421bed_12_2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39dc421bed_12_26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39dc421bed_12_2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39dc421bed_12_2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39dc421bed_12_27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77322c9d5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277322c9d5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7560d7a55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7560d7a55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77322c9d5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77322c9d5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77322c9d5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77322c9d5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39dc421bed_12_28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39dc421bed_12_2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39dc421bed_12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39dc421bed_1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7560d7a55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7560d7a55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7c73604200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7c73604200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7c73604200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7c73604200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7560d7a55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7560d7a55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772c7b50f5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772c7b50f5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772c7b50f5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2772c7b50f5_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7528acfc8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7528acfc8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772c7b50f5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772c7b50f5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3a101986ce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NAEP is a federally </a:t>
            </a:r>
            <a:r>
              <a:rPr lang="en"/>
              <a:t>mandated</a:t>
            </a:r>
            <a:r>
              <a:rPr lang="en"/>
              <a:t> program.  We will receive Nebraska scores but not individual school scores.  It is important that our </a:t>
            </a:r>
            <a:r>
              <a:rPr lang="en"/>
              <a:t>students</a:t>
            </a:r>
            <a:r>
              <a:rPr lang="en"/>
              <a:t> in Nebraska give their best effort.</a:t>
            </a:r>
            <a:endParaRPr/>
          </a:p>
        </p:txBody>
      </p:sp>
      <p:sp>
        <p:nvSpPr>
          <p:cNvPr id="758" name="Google Shape;758;g23a101986ce_2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3a101986ce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NAEP used to occur on “odd years”. We got off track because NAEP was scheduled to happen in 2021 but because of the pandemic NAEP was rescheduled and held in 2022.  NCES is recommending that NAEP move back to “odd years”.   It will take an act of Congress to move back to “odd years”.</a:t>
            </a:r>
            <a:endParaRPr/>
          </a:p>
        </p:txBody>
      </p:sp>
      <p:sp>
        <p:nvSpPr>
          <p:cNvPr id="764" name="Google Shape;764;g23a101986ce_2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3a101986ce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g23a101986ce_2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3a101986ce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NAEP test </a:t>
            </a:r>
            <a:r>
              <a:rPr lang="en"/>
              <a:t>facilitator</a:t>
            </a:r>
            <a:r>
              <a:rPr lang="en"/>
              <a:t> will bring Microsoft surface pros or chromebooks will be brought to the schools,</a:t>
            </a:r>
            <a:endParaRPr/>
          </a:p>
        </p:txBody>
      </p:sp>
      <p:sp>
        <p:nvSpPr>
          <p:cNvPr id="776" name="Google Shape;776;g23a101986ce_2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8d885efa7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8d885efa7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 of Districts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40c5bcc2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Contact me with any questions/concerns. I’m happy to problem solve with you.  This is not a new study.  We will need a school </a:t>
            </a:r>
            <a:r>
              <a:rPr lang="en"/>
              <a:t>coordinator</a:t>
            </a:r>
            <a:r>
              <a:rPr lang="en"/>
              <a:t> designated for each school.</a:t>
            </a:r>
            <a:endParaRPr/>
          </a:p>
        </p:txBody>
      </p:sp>
      <p:sp>
        <p:nvSpPr>
          <p:cNvPr id="790" name="Google Shape;790;g240c5bcc20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3a101986ce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the school does no have the internet support needed to give NAEP we will use the NAEP private network,as in the past.</a:t>
            </a:r>
            <a:endParaRPr/>
          </a:p>
          <a:p>
            <a:pPr indent="0" lvl="0" marL="0" rtl="0" algn="l">
              <a:spcBef>
                <a:spcPts val="0"/>
              </a:spcBef>
              <a:spcAft>
                <a:spcPts val="0"/>
              </a:spcAft>
              <a:buNone/>
            </a:pPr>
            <a:r>
              <a:rPr lang="en"/>
              <a:t>NAEP is moving to using school internet and school devices in the future.</a:t>
            </a:r>
            <a:endParaRPr/>
          </a:p>
        </p:txBody>
      </p:sp>
      <p:sp>
        <p:nvSpPr>
          <p:cNvPr id="796" name="Google Shape;796;g23a101986ce_2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767952033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2767952033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Assessment</a:t>
            </a:r>
            <a:r>
              <a:rPr lang="en"/>
              <a:t> Management System</a:t>
            </a:r>
            <a:endParaRPr/>
          </a:p>
          <a:p>
            <a:pPr indent="0" lvl="0" marL="0" rtl="0" algn="l">
              <a:spcBef>
                <a:spcPts val="0"/>
              </a:spcBef>
              <a:spcAft>
                <a:spcPts val="0"/>
              </a:spcAft>
              <a:buNone/>
            </a:pPr>
            <a:r>
              <a:rPr lang="en"/>
              <a:t>Principal and school </a:t>
            </a:r>
            <a:r>
              <a:rPr lang="en"/>
              <a:t>coordinator</a:t>
            </a:r>
            <a:r>
              <a:rPr lang="en"/>
              <a:t> can be the same person</a:t>
            </a:r>
            <a:endParaRPr/>
          </a:p>
          <a:p>
            <a:pPr indent="0" lvl="0" marL="0" rtl="0" algn="l">
              <a:spcBef>
                <a:spcPts val="0"/>
              </a:spcBef>
              <a:spcAft>
                <a:spcPts val="0"/>
              </a:spcAft>
              <a:buNone/>
            </a:pPr>
            <a:r>
              <a:rPr lang="en"/>
              <a:t>School </a:t>
            </a:r>
            <a:r>
              <a:rPr lang="en"/>
              <a:t>Coordinator</a:t>
            </a:r>
            <a:r>
              <a:rPr lang="en"/>
              <a:t> and On-Site technology </a:t>
            </a:r>
            <a:r>
              <a:rPr lang="en"/>
              <a:t>Coordinator</a:t>
            </a:r>
            <a:r>
              <a:rPr lang="en"/>
              <a:t> can be the same person</a:t>
            </a:r>
            <a:endParaRPr/>
          </a:p>
          <a:p>
            <a:pPr indent="0" lvl="0" marL="0" rtl="0" algn="l">
              <a:spcBef>
                <a:spcPts val="0"/>
              </a:spcBef>
              <a:spcAft>
                <a:spcPts val="0"/>
              </a:spcAft>
              <a:buNone/>
            </a:pPr>
            <a:r>
              <a:rPr lang="en"/>
              <a:t>Don’t recommend that the </a:t>
            </a:r>
            <a:r>
              <a:rPr lang="en"/>
              <a:t>principal</a:t>
            </a:r>
            <a:r>
              <a:rPr lang="en"/>
              <a:t>, school </a:t>
            </a:r>
            <a:r>
              <a:rPr lang="en"/>
              <a:t>coordinator</a:t>
            </a:r>
            <a:r>
              <a:rPr lang="en"/>
              <a:t> and technology </a:t>
            </a:r>
            <a:r>
              <a:rPr lang="en"/>
              <a:t>coordinator</a:t>
            </a:r>
            <a:r>
              <a:rPr lang="en"/>
              <a:t> all be the same person….contact me if this applies to your school</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3a101986ce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NAEP is important.  </a:t>
            </a:r>
            <a:r>
              <a:rPr lang="en">
                <a:solidFill>
                  <a:schemeClr val="dk1"/>
                </a:solidFill>
              </a:rPr>
              <a:t>We want Nebraska to be well represented </a:t>
            </a:r>
            <a:r>
              <a:rPr lang="en"/>
              <a:t>NAEP results make </a:t>
            </a:r>
            <a:r>
              <a:rPr lang="en"/>
              <a:t>national</a:t>
            </a:r>
            <a:r>
              <a:rPr lang="en"/>
              <a:t> headlines. Our legislature also pays attention to NAEP/Nebraska results. </a:t>
            </a:r>
            <a:endParaRPr/>
          </a:p>
          <a:p>
            <a:pPr indent="0" lvl="0" marL="0" rtl="0" algn="l">
              <a:spcBef>
                <a:spcPts val="0"/>
              </a:spcBef>
              <a:spcAft>
                <a:spcPts val="0"/>
              </a:spcAft>
              <a:buNone/>
            </a:pPr>
            <a:r>
              <a:rPr lang="en"/>
              <a:t>If your district was not selected this year it will most likely be selected in the future. </a:t>
            </a:r>
            <a:endParaRPr/>
          </a:p>
        </p:txBody>
      </p:sp>
      <p:sp>
        <p:nvSpPr>
          <p:cNvPr id="808" name="Google Shape;808;g23a101986ce_2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7528acfc8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7528acfc8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3a101986ce_2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Contact me with any questions/concerns. I’m happy to problem solve with you.</a:t>
            </a:r>
            <a:endParaRPr/>
          </a:p>
        </p:txBody>
      </p:sp>
      <p:sp>
        <p:nvSpPr>
          <p:cNvPr id="814" name="Google Shape;814;g23a101986ce_2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40ba20a53f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0" name="Google Shape;820;g240ba20a53f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40ba20a53f_2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6" name="Google Shape;826;g240ba20a53f_2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i="0" lang="en">
                <a:solidFill>
                  <a:srgbClr val="444444"/>
                </a:solidFill>
              </a:rPr>
              <a:t>EBAE has been retired as a braille option. ACT will continue to offer UEB Math/Science and UEB with Nemeth forms to support our blind and visually impaired students.</a:t>
            </a:r>
            <a:endParaRPr/>
          </a:p>
          <a:p>
            <a:pPr indent="-298450" lvl="0" marL="457200" rtl="0" algn="l">
              <a:lnSpc>
                <a:spcPct val="100000"/>
              </a:lnSpc>
              <a:spcBef>
                <a:spcPts val="0"/>
              </a:spcBef>
              <a:spcAft>
                <a:spcPts val="0"/>
              </a:spcAft>
              <a:buSzPts val="1100"/>
              <a:buChar char="●"/>
            </a:pPr>
            <a:r>
              <a:rPr i="0" lang="en">
                <a:solidFill>
                  <a:srgbClr val="444444"/>
                </a:solidFill>
              </a:rPr>
              <a:t>Thanks to Dr. Trudy Clark’s persistence, The ACT Prohibited Behavior policy has been updated. Examinees who have been dismissed for prohibited behaviors will be allowed to retest. </a:t>
            </a:r>
            <a:endParaRPr/>
          </a:p>
          <a:p>
            <a:pPr indent="-298450" lvl="0" marL="457200" rtl="0" algn="l">
              <a:lnSpc>
                <a:spcPct val="100000"/>
              </a:lnSpc>
              <a:spcBef>
                <a:spcPts val="0"/>
              </a:spcBef>
              <a:spcAft>
                <a:spcPts val="0"/>
              </a:spcAft>
              <a:buSzPts val="1100"/>
              <a:buChar char="●"/>
            </a:pPr>
            <a:r>
              <a:rPr i="0" lang="en">
                <a:solidFill>
                  <a:srgbClr val="444444"/>
                </a:solidFill>
              </a:rPr>
              <a:t>The ACT Calculator Policy will no longer be shipped with test materials.  Please see the link in the resources page of this slide deck.</a:t>
            </a:r>
            <a:endParaRPr/>
          </a:p>
          <a:p>
            <a:pPr indent="-298450" lvl="0" marL="457200" rtl="0" algn="l">
              <a:lnSpc>
                <a:spcPct val="100000"/>
              </a:lnSpc>
              <a:spcBef>
                <a:spcPts val="0"/>
              </a:spcBef>
              <a:spcAft>
                <a:spcPts val="0"/>
              </a:spcAft>
              <a:buSzPts val="1100"/>
              <a:buChar char="●"/>
            </a:pPr>
            <a:r>
              <a:rPr lang="en"/>
              <a:t>ACT does not allow closed-circuit television (CCTV) in the test center/site. Please disable or cover CCTV cameras in the testing room. If your test center/site must use CCTV cameras in the testing room, and they cannot be removed, you must take steps to ensure the cameras are not positioned to capture test content during testing. The test center's/site's use of video monitoring and storage of recordings must fully comply with the laws of your jurisdiction, and you agree that the recording is not done at ACT's request. As a reminder, no other cameras are allowed in testing rooms.</a:t>
            </a:r>
            <a:endParaRPr/>
          </a:p>
          <a:p>
            <a:pPr indent="-298450" lvl="0" marL="457200" rtl="0" algn="l">
              <a:lnSpc>
                <a:spcPct val="100000"/>
              </a:lnSpc>
              <a:spcBef>
                <a:spcPts val="0"/>
              </a:spcBef>
              <a:spcAft>
                <a:spcPts val="0"/>
              </a:spcAft>
              <a:buSzPts val="1100"/>
              <a:buChar char="●"/>
            </a:pPr>
            <a:r>
              <a:rPr i="0" lang="en">
                <a:solidFill>
                  <a:srgbClr val="444444"/>
                </a:solidFill>
              </a:rPr>
              <a:t>Pre-recorded audio is no longer distributed on USB drives. Pre-recorded audio will be available via the internet. Information will be provided in the </a:t>
            </a:r>
            <a:r>
              <a:rPr i="1" lang="en">
                <a:solidFill>
                  <a:srgbClr val="444444"/>
                </a:solidFill>
              </a:rPr>
              <a:t>Pre-recorded Audio Supplement</a:t>
            </a:r>
            <a:r>
              <a:rPr i="0" lang="en">
                <a:solidFill>
                  <a:srgbClr val="444444"/>
                </a:solidFill>
              </a:rPr>
              <a:t>, which will be posted on your test administration platform home page closer to test dates. If you are unable to access pre-recorded audio via the internet, contact ACT for options.</a:t>
            </a:r>
            <a:endParaRPr/>
          </a:p>
          <a:p>
            <a:pPr indent="-298450" lvl="0" marL="457200" rtl="0" algn="l">
              <a:lnSpc>
                <a:spcPct val="100000"/>
              </a:lnSpc>
              <a:spcBef>
                <a:spcPts val="0"/>
              </a:spcBef>
              <a:spcAft>
                <a:spcPts val="0"/>
              </a:spcAft>
              <a:buSzPts val="1100"/>
              <a:buChar char="●"/>
            </a:pPr>
            <a:r>
              <a:rPr i="0" lang="en">
                <a:solidFill>
                  <a:srgbClr val="444444"/>
                </a:solidFill>
              </a:rPr>
              <a:t>ACT no longer recommends proctor caching for online testing, and the proctor caching process has been removed from test administration manuals. Eliminating proctor caching will simplify technical readiness documentation from ACT and reduce setup complexity for sites, while not increasing online testing risks.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40ba20a53f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g240ba20a53f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40ba20a53f_2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8" name="Google Shape;838;g240ba20a53f_2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 want to encourage you to bookmark and refer to the ACT-Nebraska website for updates on the ACT, PreACT and ACT Online Prep.  This is a great location to find videos, trainings, manuals and user guides for all the processes you will complete for the ACT.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40ba20a53f_2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4" name="Google Shape;844;g240ba20a53f_2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40ba20a53f_2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0" name="Google Shape;850;g240ba20a53f_2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40ba20a53f_2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 name="Google Shape;856;g240ba20a53f_2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PA next accounts can be set up by the DAC or contact Iris for assistance</a:t>
            </a:r>
            <a:endParaRPr/>
          </a:p>
          <a:p>
            <a:pPr indent="-298450" lvl="0" marL="457200" rtl="0" algn="l">
              <a:lnSpc>
                <a:spcPct val="100000"/>
              </a:lnSpc>
              <a:spcBef>
                <a:spcPts val="0"/>
              </a:spcBef>
              <a:spcAft>
                <a:spcPts val="0"/>
              </a:spcAft>
              <a:buSzPts val="1100"/>
              <a:buChar char="●"/>
            </a:pPr>
            <a:r>
              <a:rPr lang="en"/>
              <a:t>Success Accounts are created by the individuals and the access is determined by the role the person plays in the school.  Trusted Agent access is the most complete access.  If you need assistance with creating the account or access, please contact Iris.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40ba20a53f_2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g240ba20a53f_2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1150" lvl="0" marL="457200" rtl="0" algn="l">
              <a:lnSpc>
                <a:spcPct val="90000"/>
              </a:lnSpc>
              <a:spcBef>
                <a:spcPts val="800"/>
              </a:spcBef>
              <a:spcAft>
                <a:spcPts val="0"/>
              </a:spcAft>
              <a:buClr>
                <a:schemeClr val="dk1"/>
              </a:buClr>
              <a:buSzPts val="1300"/>
              <a:buChar char="❏"/>
            </a:pPr>
            <a:r>
              <a:rPr lang="en" sz="1300">
                <a:solidFill>
                  <a:schemeClr val="dk1"/>
                </a:solidFill>
              </a:rPr>
              <a:t>PearsonAccessnext- Accounts for the DAC, the Test Coordinator, Technical Coordinator and Room Supervisors who test online. Recommend asking Iris to set up this account for DACs and TCs.</a:t>
            </a:r>
            <a:endParaRPr sz="1300"/>
          </a:p>
          <a:p>
            <a:pPr indent="-311150" lvl="0" marL="457200" rtl="0" algn="l">
              <a:lnSpc>
                <a:spcPct val="90000"/>
              </a:lnSpc>
              <a:spcBef>
                <a:spcPts val="800"/>
              </a:spcBef>
              <a:spcAft>
                <a:spcPts val="0"/>
              </a:spcAft>
              <a:buClr>
                <a:schemeClr val="dk1"/>
              </a:buClr>
              <a:buSzPts val="1300"/>
              <a:buChar char="❏"/>
            </a:pPr>
            <a:r>
              <a:rPr lang="en" sz="1300">
                <a:solidFill>
                  <a:schemeClr val="dk1"/>
                </a:solidFill>
              </a:rPr>
              <a:t>Success.ACT.org Create accounts for test scores, district and school reports and ACT accommodations in the Test Accessibility and Accommodations system (TAA). These accounts are created by the individual, assistance is available from Iris</a:t>
            </a:r>
            <a:endParaRPr sz="1300"/>
          </a:p>
          <a:p>
            <a:pPr indent="-311150" lvl="0" marL="457200" rtl="0" algn="l">
              <a:lnSpc>
                <a:spcPct val="90000"/>
              </a:lnSpc>
              <a:spcBef>
                <a:spcPts val="800"/>
              </a:spcBef>
              <a:spcAft>
                <a:spcPts val="0"/>
              </a:spcAft>
              <a:buClr>
                <a:schemeClr val="dk1"/>
              </a:buClr>
              <a:buSzPts val="1300"/>
              <a:buChar char="❏"/>
            </a:pPr>
            <a:r>
              <a:rPr lang="en" sz="1300">
                <a:solidFill>
                  <a:schemeClr val="dk1"/>
                </a:solidFill>
              </a:rPr>
              <a:t>CCRIS: Readiness.org is the system to order PreACT tests. These accounts are created by the individual.</a:t>
            </a:r>
            <a:endParaRPr sz="1300">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40ba20a53f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g240ba20a53f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7528acfc8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7528acfc8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240ba20a53f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g240ba20a53f_2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240ba20a53f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g240ba20a53f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7ab3c9d9b5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7ab3c9d9b5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240ba20a53f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g240ba20a53f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40ba20a53f_2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0" name="Google Shape;900;g240ba20a53f_2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40ba20a53f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g240ba20a53f_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40ba20a53f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g240ba20a53f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40ba20a53f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g240ba20a53f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40ba20a53f_2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5" name="Google Shape;925;g240ba20a53f_2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3d8fd274e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g23d8fd274ef_2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6ad8043caa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6ad8043caa_2_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3d8fd274ef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23d8fd274ef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3d8fd274ef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g23d8fd274ef_2_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3d8fd274ef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23d8fd274ef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3d8fd274ef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23d8fd274ef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23d8fd274ef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g23d8fd274ef_2_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23d8fd274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23d8fd274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3d8fd274e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23d8fd274e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3d8fd274e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23d8fd274e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277b74d107c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277b74d107c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77b74d107c_5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277b74d107c_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3f193a950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3f193a950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77b74d107c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277b74d107c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3d8fd274ef_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23d8fd274ef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3d8fd274ef_2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23d8fd274ef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23d8fd274ef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23d8fd274ef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3d8fd274ef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23d8fd274ef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23d8fd274ef_2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23d8fd274ef_2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3d8fd274ef_2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23d8fd274ef_2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3d8fd274ef_2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g23d8fd274ef_2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239dc421bed_12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239dc421bed_1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have any questions please reach out to Sharon Heater or Mary Lenser.</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3d8fd274ef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23d8fd274ef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Comic Sans MS"/>
                <a:ea typeface="Comic Sans MS"/>
                <a:cs typeface="Comic Sans MS"/>
                <a:sym typeface="Comic Sans MS"/>
              </a:rPr>
              <a:t>Students who take the alternate assessment are those students with the most significant cognitive disability which is about 1% of Nebraska students. Students are tested in grades 3 - 8- and third-year cohort in ELA and Math and grades 5-, 8- and third-year cohort in Science. If students are taking the alternate assessment, they do not take the ACT. Districts need to have a conversation with the parents to make sure that they agree to their child not taking the ACT. There is a place on the alternate assessment criteria where parents can sign that they agree with this determination. Best practices would be that you have them sign this.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4700588" y="841772"/>
            <a:ext cx="4443413"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4500"/>
              <a:buFont typeface="Century Gothic"/>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Google Shape;56;p14"/>
          <p:cNvSpPr txBox="1"/>
          <p:nvPr>
            <p:ph idx="1" type="subTitle"/>
          </p:nvPr>
        </p:nvSpPr>
        <p:spPr>
          <a:xfrm>
            <a:off x="4700588" y="2701528"/>
            <a:ext cx="4443413"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lt1"/>
              </a:buClr>
              <a:buSzPts val="1800"/>
              <a:buNone/>
              <a:defRPr sz="18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 name="Google Shape;59;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 name="Google Shape;60;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Google Shape;63;p1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 name="Google Shape;64;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 name="Google Shape;67;p1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 name="Google Shape;68;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1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1" name="Google Shape;71;p1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 name="Google Shape;72;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9"/>
          <p:cNvSpPr txBox="1"/>
          <p:nvPr>
            <p:ph type="title"/>
          </p:nvPr>
        </p:nvSpPr>
        <p:spPr>
          <a:xfrm>
            <a:off x="628650" y="273844"/>
            <a:ext cx="4714875"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3300"/>
              <a:buFont typeface="Century Gothic"/>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5" name="Google Shape;75;p19"/>
          <p:cNvSpPr txBox="1"/>
          <p:nvPr>
            <p:ph idx="1" type="body"/>
          </p:nvPr>
        </p:nvSpPr>
        <p:spPr>
          <a:xfrm>
            <a:off x="628650" y="1369219"/>
            <a:ext cx="4714875" cy="3263504"/>
          </a:xfrm>
          <a:prstGeom prst="rect">
            <a:avLst/>
          </a:prstGeom>
          <a:noFill/>
          <a:ln>
            <a:noFill/>
          </a:ln>
        </p:spPr>
        <p:txBody>
          <a:bodyPr anchorCtr="0" anchor="t" bIns="34275" lIns="68575" spcFirstLastPara="1" rIns="68575" wrap="square" tIns="34275">
            <a:noAutofit/>
          </a:bodyPr>
          <a:lstStyle>
            <a:lvl1pPr indent="-361950" lvl="0" marL="457200" algn="l">
              <a:lnSpc>
                <a:spcPct val="90000"/>
              </a:lnSpc>
              <a:spcBef>
                <a:spcPts val="800"/>
              </a:spcBef>
              <a:spcAft>
                <a:spcPts val="0"/>
              </a:spcAft>
              <a:buClr>
                <a:schemeClr val="dk1"/>
              </a:buClr>
              <a:buSzPts val="2100"/>
              <a:buChar char="•"/>
              <a:defRPr>
                <a:solidFill>
                  <a:schemeClr val="dk1"/>
                </a:solidFill>
              </a:defRPr>
            </a:lvl1pPr>
            <a:lvl2pPr indent="-342900" lvl="1" marL="914400" algn="l">
              <a:lnSpc>
                <a:spcPct val="90000"/>
              </a:lnSpc>
              <a:spcBef>
                <a:spcPts val="400"/>
              </a:spcBef>
              <a:spcAft>
                <a:spcPts val="0"/>
              </a:spcAft>
              <a:buClr>
                <a:schemeClr val="dk1"/>
              </a:buClr>
              <a:buSzPts val="1800"/>
              <a:buChar char="•"/>
              <a:defRPr>
                <a:solidFill>
                  <a:schemeClr val="dk1"/>
                </a:solidFill>
              </a:defRPr>
            </a:lvl2pPr>
            <a:lvl3pPr indent="-323850" lvl="2" marL="1371600" algn="l">
              <a:lnSpc>
                <a:spcPct val="90000"/>
              </a:lnSpc>
              <a:spcBef>
                <a:spcPts val="400"/>
              </a:spcBef>
              <a:spcAft>
                <a:spcPts val="0"/>
              </a:spcAft>
              <a:buClr>
                <a:schemeClr val="dk1"/>
              </a:buClr>
              <a:buSzPts val="1500"/>
              <a:buChar char="•"/>
              <a:defRPr>
                <a:solidFill>
                  <a:schemeClr val="dk1"/>
                </a:solidFill>
              </a:defRPr>
            </a:lvl3pPr>
            <a:lvl4pPr indent="-317500" lvl="3" marL="1828800" algn="l">
              <a:lnSpc>
                <a:spcPct val="90000"/>
              </a:lnSpc>
              <a:spcBef>
                <a:spcPts val="400"/>
              </a:spcBef>
              <a:spcAft>
                <a:spcPts val="0"/>
              </a:spcAft>
              <a:buClr>
                <a:schemeClr val="dk1"/>
              </a:buClr>
              <a:buSzPts val="1400"/>
              <a:buChar char="•"/>
              <a:defRPr>
                <a:solidFill>
                  <a:schemeClr val="dk1"/>
                </a:solidFill>
              </a:defRPr>
            </a:lvl4pPr>
            <a:lvl5pPr indent="-317500" lvl="4" marL="2286000" algn="l">
              <a:lnSpc>
                <a:spcPct val="90000"/>
              </a:lnSpc>
              <a:spcBef>
                <a:spcPts val="400"/>
              </a:spcBef>
              <a:spcAft>
                <a:spcPts val="0"/>
              </a:spcAft>
              <a:buClr>
                <a:schemeClr val="dk1"/>
              </a:buClr>
              <a:buSzPts val="1400"/>
              <a:buChar char="•"/>
              <a:defRPr>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 name="Google Shape;76;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20"/>
          <p:cNvSpPr txBox="1"/>
          <p:nvPr>
            <p:ph type="title"/>
          </p:nvPr>
        </p:nvSpPr>
        <p:spPr>
          <a:xfrm>
            <a:off x="628650" y="273844"/>
            <a:ext cx="3286125" cy="4512469"/>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9" name="Google Shape;79;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21"/>
          <p:cNvSpPr txBox="1"/>
          <p:nvPr>
            <p:ph type="title"/>
          </p:nvPr>
        </p:nvSpPr>
        <p:spPr>
          <a:xfrm>
            <a:off x="628650" y="273844"/>
            <a:ext cx="2871788" cy="4358879"/>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dk1"/>
              </a:buClr>
              <a:buSzPts val="3300"/>
              <a:buFont typeface="Century Gothic"/>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2" name="Google Shape;82;p21"/>
          <p:cNvSpPr txBox="1"/>
          <p:nvPr>
            <p:ph idx="1" type="body"/>
          </p:nvPr>
        </p:nvSpPr>
        <p:spPr>
          <a:xfrm>
            <a:off x="3971925" y="1369219"/>
            <a:ext cx="4543425"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 name="Google Shape;83;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3300"/>
              <a:buFont typeface="Century Gothic"/>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6" name="Google Shape;86;p2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algn="l">
              <a:lnSpc>
                <a:spcPct val="90000"/>
              </a:lnSpc>
              <a:spcBef>
                <a:spcPts val="800"/>
              </a:spcBef>
              <a:spcAft>
                <a:spcPts val="0"/>
              </a:spcAft>
              <a:buClr>
                <a:schemeClr val="dk1"/>
              </a:buClr>
              <a:buSzPts val="2100"/>
              <a:buChar char="•"/>
              <a:defRPr>
                <a:solidFill>
                  <a:schemeClr val="dk1"/>
                </a:solidFill>
              </a:defRPr>
            </a:lvl1pPr>
            <a:lvl2pPr indent="-342900" lvl="1" marL="914400" algn="l">
              <a:lnSpc>
                <a:spcPct val="90000"/>
              </a:lnSpc>
              <a:spcBef>
                <a:spcPts val="400"/>
              </a:spcBef>
              <a:spcAft>
                <a:spcPts val="0"/>
              </a:spcAft>
              <a:buClr>
                <a:schemeClr val="dk1"/>
              </a:buClr>
              <a:buSzPts val="1800"/>
              <a:buChar char="•"/>
              <a:defRPr>
                <a:solidFill>
                  <a:schemeClr val="dk1"/>
                </a:solidFill>
              </a:defRPr>
            </a:lvl2pPr>
            <a:lvl3pPr indent="-323850" lvl="2" marL="1371600" algn="l">
              <a:lnSpc>
                <a:spcPct val="90000"/>
              </a:lnSpc>
              <a:spcBef>
                <a:spcPts val="400"/>
              </a:spcBef>
              <a:spcAft>
                <a:spcPts val="0"/>
              </a:spcAft>
              <a:buClr>
                <a:schemeClr val="dk1"/>
              </a:buClr>
              <a:buSzPts val="1500"/>
              <a:buChar char="•"/>
              <a:defRPr>
                <a:solidFill>
                  <a:schemeClr val="dk1"/>
                </a:solidFill>
              </a:defRPr>
            </a:lvl3pPr>
            <a:lvl4pPr indent="-317500" lvl="3" marL="1828800" algn="l">
              <a:lnSpc>
                <a:spcPct val="90000"/>
              </a:lnSpc>
              <a:spcBef>
                <a:spcPts val="400"/>
              </a:spcBef>
              <a:spcAft>
                <a:spcPts val="0"/>
              </a:spcAft>
              <a:buClr>
                <a:schemeClr val="dk1"/>
              </a:buClr>
              <a:buSzPts val="1400"/>
              <a:buChar char="•"/>
              <a:defRPr>
                <a:solidFill>
                  <a:schemeClr val="dk1"/>
                </a:solidFill>
              </a:defRPr>
            </a:lvl4pPr>
            <a:lvl5pPr indent="-317500" lvl="4" marL="2286000" algn="l">
              <a:lnSpc>
                <a:spcPct val="90000"/>
              </a:lnSpc>
              <a:spcBef>
                <a:spcPts val="400"/>
              </a:spcBef>
              <a:spcAft>
                <a:spcPts val="0"/>
              </a:spcAft>
              <a:buClr>
                <a:schemeClr val="dk1"/>
              </a:buClr>
              <a:buSzPts val="1400"/>
              <a:buChar char="•"/>
              <a:defRPr>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8" name="Shape 88"/>
        <p:cNvGrpSpPr/>
        <p:nvPr/>
      </p:nvGrpSpPr>
      <p:grpSpPr>
        <a:xfrm>
          <a:off x="0" y="0"/>
          <a:ext cx="0" cy="0"/>
          <a:chOff x="0" y="0"/>
          <a:chExt cx="0" cy="0"/>
        </a:xfrm>
      </p:grpSpPr>
      <p:sp>
        <p:nvSpPr>
          <p:cNvPr id="89" name="Google Shape;89;p23"/>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lt1"/>
              </a:buClr>
              <a:buSzPts val="4500"/>
              <a:buFont typeface="Century Gothic"/>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0" name="Google Shape;90;p23"/>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800"/>
              <a:buNone/>
              <a:defRPr sz="1800">
                <a:solidFill>
                  <a:schemeClr val="lt1"/>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24"/>
          <p:cNvSpPr txBox="1"/>
          <p:nvPr>
            <p:ph type="ctrTitle"/>
          </p:nvPr>
        </p:nvSpPr>
        <p:spPr>
          <a:xfrm>
            <a:off x="464344" y="3028949"/>
            <a:ext cx="8208169" cy="1546622"/>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Clr>
                <a:schemeClr val="lt1"/>
              </a:buClr>
              <a:buSzPts val="4500"/>
              <a:buFont typeface="Century Gothic"/>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3" name="Shape 93"/>
        <p:cNvGrpSpPr/>
        <p:nvPr/>
      </p:nvGrpSpPr>
      <p:grpSpPr>
        <a:xfrm>
          <a:off x="0" y="0"/>
          <a:ext cx="0" cy="0"/>
          <a:chOff x="0" y="0"/>
          <a:chExt cx="0" cy="0"/>
        </a:xfrm>
      </p:grpSpPr>
      <p:sp>
        <p:nvSpPr>
          <p:cNvPr id="94" name="Google Shape;94;p2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5" name="Google Shape;95;p2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 name="Google Shape;96;p2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 name="Google Shape;97;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8" name="Shape 98"/>
        <p:cNvGrpSpPr/>
        <p:nvPr/>
      </p:nvGrpSpPr>
      <p:grpSpPr>
        <a:xfrm>
          <a:off x="0" y="0"/>
          <a:ext cx="0" cy="0"/>
          <a:chOff x="0" y="0"/>
          <a:chExt cx="0" cy="0"/>
        </a:xfrm>
      </p:grpSpPr>
      <p:sp>
        <p:nvSpPr>
          <p:cNvPr id="99" name="Google Shape;99;p26"/>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0" name="Google Shape;100;p26"/>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01" name="Google Shape;10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106" name="Shape 106"/>
        <p:cNvGrpSpPr/>
        <p:nvPr/>
      </p:nvGrpSpPr>
      <p:grpSpPr>
        <a:xfrm>
          <a:off x="0" y="0"/>
          <a:ext cx="0" cy="0"/>
          <a:chOff x="0" y="0"/>
          <a:chExt cx="0" cy="0"/>
        </a:xfrm>
      </p:grpSpPr>
      <p:sp>
        <p:nvSpPr>
          <p:cNvPr id="107" name="Google Shape;107;p28"/>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8" name="Google Shape;108;p28"/>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 name="Google Shape;109;p2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0" name="Google Shape;110;p28"/>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11" name="Google Shape;111;p28"/>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112" name="Google Shape;112;p2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113" name="Shape 113"/>
        <p:cNvGrpSpPr/>
        <p:nvPr/>
      </p:nvGrpSpPr>
      <p:grpSpPr>
        <a:xfrm>
          <a:off x="0" y="0"/>
          <a:ext cx="0" cy="0"/>
          <a:chOff x="0" y="0"/>
          <a:chExt cx="0" cy="0"/>
        </a:xfrm>
      </p:grpSpPr>
      <p:sp>
        <p:nvSpPr>
          <p:cNvPr id="114" name="Google Shape;114;p29"/>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5" name="Google Shape;115;p29"/>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6" name="Google Shape;116;p29"/>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7" name="Google Shape;117;p29"/>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18" name="Google Shape;118;p29"/>
          <p:cNvGrpSpPr/>
          <p:nvPr/>
        </p:nvGrpSpPr>
        <p:grpSpPr>
          <a:xfrm>
            <a:off x="255201" y="593"/>
            <a:ext cx="2250363" cy="1044300"/>
            <a:chOff x="255200" y="592"/>
            <a:chExt cx="2250363" cy="1044300"/>
          </a:xfrm>
        </p:grpSpPr>
        <p:sp>
          <p:nvSpPr>
            <p:cNvPr id="119" name="Google Shape;119;p29"/>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0" name="Google Shape;120;p29"/>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1" name="Google Shape;121;p29"/>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22" name="Google Shape;122;p29"/>
          <p:cNvGrpSpPr/>
          <p:nvPr/>
        </p:nvGrpSpPr>
        <p:grpSpPr>
          <a:xfrm>
            <a:off x="905395" y="593"/>
            <a:ext cx="2250363" cy="1044300"/>
            <a:chOff x="905395" y="592"/>
            <a:chExt cx="2250363" cy="1044300"/>
          </a:xfrm>
        </p:grpSpPr>
        <p:sp>
          <p:nvSpPr>
            <p:cNvPr id="123" name="Google Shape;123;p29"/>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4" name="Google Shape;124;p29"/>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5" name="Google Shape;125;p29"/>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26" name="Google Shape;126;p29"/>
          <p:cNvGrpSpPr/>
          <p:nvPr/>
        </p:nvGrpSpPr>
        <p:grpSpPr>
          <a:xfrm>
            <a:off x="7057470" y="5088"/>
            <a:ext cx="1851282" cy="752108"/>
            <a:chOff x="6917201" y="0"/>
            <a:chExt cx="2227776" cy="863400"/>
          </a:xfrm>
        </p:grpSpPr>
        <p:sp>
          <p:nvSpPr>
            <p:cNvPr id="127" name="Google Shape;127;p29"/>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8" name="Google Shape;128;p29"/>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9" name="Google Shape;129;p29"/>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30" name="Google Shape;130;p29"/>
          <p:cNvGrpSpPr/>
          <p:nvPr/>
        </p:nvGrpSpPr>
        <p:grpSpPr>
          <a:xfrm>
            <a:off x="6553032" y="4217852"/>
            <a:ext cx="2389067" cy="925737"/>
            <a:chOff x="6917201" y="0"/>
            <a:chExt cx="2227776" cy="863400"/>
          </a:xfrm>
        </p:grpSpPr>
        <p:sp>
          <p:nvSpPr>
            <p:cNvPr id="131" name="Google Shape;131;p29"/>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2" name="Google Shape;132;p29"/>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3" name="Google Shape;133;p29"/>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34" name="Google Shape;134;p29"/>
          <p:cNvGrpSpPr/>
          <p:nvPr/>
        </p:nvGrpSpPr>
        <p:grpSpPr>
          <a:xfrm>
            <a:off x="199150" y="4055652"/>
            <a:ext cx="2795413" cy="1083308"/>
            <a:chOff x="6917201" y="0"/>
            <a:chExt cx="2227776" cy="863400"/>
          </a:xfrm>
        </p:grpSpPr>
        <p:sp>
          <p:nvSpPr>
            <p:cNvPr id="135" name="Google Shape;135;p29"/>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6" name="Google Shape;136;p29"/>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7" name="Google Shape;137;p29"/>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38" name="Google Shape;138;p29"/>
          <p:cNvSpPr txBox="1"/>
          <p:nvPr>
            <p:ph type="ctrTitle"/>
          </p:nvPr>
        </p:nvSpPr>
        <p:spPr>
          <a:xfrm>
            <a:off x="1858703" y="1822833"/>
            <a:ext cx="5361300" cy="14481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800"/>
              <a:buNone/>
              <a:defRPr sz="3800"/>
            </a:lvl1pPr>
            <a:lvl2pPr lvl="1" rtl="0" algn="ctr">
              <a:lnSpc>
                <a:spcPct val="100000"/>
              </a:lnSpc>
              <a:spcBef>
                <a:spcPts val="0"/>
              </a:spcBef>
              <a:spcAft>
                <a:spcPts val="0"/>
              </a:spcAft>
              <a:buSzPts val="3800"/>
              <a:buNone/>
              <a:defRPr sz="3800"/>
            </a:lvl2pPr>
            <a:lvl3pPr lvl="2" rtl="0" algn="ctr">
              <a:lnSpc>
                <a:spcPct val="100000"/>
              </a:lnSpc>
              <a:spcBef>
                <a:spcPts val="0"/>
              </a:spcBef>
              <a:spcAft>
                <a:spcPts val="0"/>
              </a:spcAft>
              <a:buSzPts val="3800"/>
              <a:buNone/>
              <a:defRPr sz="3800"/>
            </a:lvl3pPr>
            <a:lvl4pPr lvl="3" rtl="0" algn="ctr">
              <a:lnSpc>
                <a:spcPct val="100000"/>
              </a:lnSpc>
              <a:spcBef>
                <a:spcPts val="0"/>
              </a:spcBef>
              <a:spcAft>
                <a:spcPts val="0"/>
              </a:spcAft>
              <a:buSzPts val="3800"/>
              <a:buNone/>
              <a:defRPr sz="3800"/>
            </a:lvl4pPr>
            <a:lvl5pPr lvl="4" rtl="0" algn="ctr">
              <a:lnSpc>
                <a:spcPct val="100000"/>
              </a:lnSpc>
              <a:spcBef>
                <a:spcPts val="0"/>
              </a:spcBef>
              <a:spcAft>
                <a:spcPts val="0"/>
              </a:spcAft>
              <a:buSzPts val="3800"/>
              <a:buNone/>
              <a:defRPr sz="3800"/>
            </a:lvl5pPr>
            <a:lvl6pPr lvl="5" rtl="0" algn="ctr">
              <a:lnSpc>
                <a:spcPct val="100000"/>
              </a:lnSpc>
              <a:spcBef>
                <a:spcPts val="0"/>
              </a:spcBef>
              <a:spcAft>
                <a:spcPts val="0"/>
              </a:spcAft>
              <a:buSzPts val="3800"/>
              <a:buNone/>
              <a:defRPr sz="3800"/>
            </a:lvl6pPr>
            <a:lvl7pPr lvl="6" rtl="0" algn="ctr">
              <a:lnSpc>
                <a:spcPct val="100000"/>
              </a:lnSpc>
              <a:spcBef>
                <a:spcPts val="0"/>
              </a:spcBef>
              <a:spcAft>
                <a:spcPts val="0"/>
              </a:spcAft>
              <a:buSzPts val="3800"/>
              <a:buNone/>
              <a:defRPr sz="3800"/>
            </a:lvl7pPr>
            <a:lvl8pPr lvl="7" rtl="0" algn="ctr">
              <a:lnSpc>
                <a:spcPct val="100000"/>
              </a:lnSpc>
              <a:spcBef>
                <a:spcPts val="0"/>
              </a:spcBef>
              <a:spcAft>
                <a:spcPts val="0"/>
              </a:spcAft>
              <a:buSzPts val="3800"/>
              <a:buNone/>
              <a:defRPr sz="3800"/>
            </a:lvl8pPr>
            <a:lvl9pPr lvl="8" rtl="0" algn="ctr">
              <a:lnSpc>
                <a:spcPct val="100000"/>
              </a:lnSpc>
              <a:spcBef>
                <a:spcPts val="0"/>
              </a:spcBef>
              <a:spcAft>
                <a:spcPts val="0"/>
              </a:spcAft>
              <a:buSzPts val="3800"/>
              <a:buNone/>
              <a:defRPr sz="3800"/>
            </a:lvl9pPr>
          </a:lstStyle>
          <a:p/>
        </p:txBody>
      </p:sp>
      <p:sp>
        <p:nvSpPr>
          <p:cNvPr id="139" name="Google Shape;139;p29"/>
          <p:cNvSpPr txBox="1"/>
          <p:nvPr>
            <p:ph idx="1" type="subTitle"/>
          </p:nvPr>
        </p:nvSpPr>
        <p:spPr>
          <a:xfrm>
            <a:off x="1858700" y="3413159"/>
            <a:ext cx="5361300" cy="52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
        <p:nvSpPr>
          <p:cNvPr id="140" name="Google Shape;140;p29"/>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1" name="Shape 141"/>
        <p:cNvGrpSpPr/>
        <p:nvPr/>
      </p:nvGrpSpPr>
      <p:grpSpPr>
        <a:xfrm>
          <a:off x="0" y="0"/>
          <a:ext cx="0" cy="0"/>
          <a:chOff x="0" y="0"/>
          <a:chExt cx="0" cy="0"/>
        </a:xfrm>
      </p:grpSpPr>
      <p:sp>
        <p:nvSpPr>
          <p:cNvPr id="142" name="Google Shape;142;p30"/>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43" name="Google Shape;143;p30"/>
          <p:cNvGrpSpPr/>
          <p:nvPr/>
        </p:nvGrpSpPr>
        <p:grpSpPr>
          <a:xfrm>
            <a:off x="5594194" y="3961115"/>
            <a:ext cx="2910144" cy="1182340"/>
            <a:chOff x="6917201" y="0"/>
            <a:chExt cx="2227776" cy="863400"/>
          </a:xfrm>
        </p:grpSpPr>
        <p:sp>
          <p:nvSpPr>
            <p:cNvPr id="144" name="Google Shape;144;p30"/>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5" name="Google Shape;145;p30"/>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 name="Google Shape;146;p30"/>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47" name="Google Shape;147;p30"/>
          <p:cNvGrpSpPr/>
          <p:nvPr/>
        </p:nvGrpSpPr>
        <p:grpSpPr>
          <a:xfrm>
            <a:off x="199150" y="2"/>
            <a:ext cx="2795413" cy="1083308"/>
            <a:chOff x="6917201" y="0"/>
            <a:chExt cx="2227776" cy="863400"/>
          </a:xfrm>
        </p:grpSpPr>
        <p:sp>
          <p:nvSpPr>
            <p:cNvPr id="148" name="Google Shape;148;p30"/>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9" name="Google Shape;149;p30"/>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0" name="Google Shape;150;p30"/>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51" name="Google Shape;151;p30"/>
          <p:cNvSpPr txBox="1"/>
          <p:nvPr>
            <p:ph type="title"/>
          </p:nvPr>
        </p:nvSpPr>
        <p:spPr>
          <a:xfrm>
            <a:off x="1888684" y="1746100"/>
            <a:ext cx="5377500" cy="16461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2"/>
              </a:buClr>
              <a:buSzPts val="3200"/>
              <a:buNone/>
              <a:defRPr sz="3200">
                <a:solidFill>
                  <a:schemeClr val="dk2"/>
                </a:solidFill>
              </a:defRPr>
            </a:lvl1pPr>
            <a:lvl2pPr lvl="1" rtl="0" algn="ctr">
              <a:lnSpc>
                <a:spcPct val="100000"/>
              </a:lnSpc>
              <a:spcBef>
                <a:spcPts val="0"/>
              </a:spcBef>
              <a:spcAft>
                <a:spcPts val="0"/>
              </a:spcAft>
              <a:buClr>
                <a:schemeClr val="dk2"/>
              </a:buClr>
              <a:buSzPts val="3200"/>
              <a:buNone/>
              <a:defRPr sz="3200">
                <a:solidFill>
                  <a:schemeClr val="dk2"/>
                </a:solidFill>
              </a:defRPr>
            </a:lvl2pPr>
            <a:lvl3pPr lvl="2" rtl="0" algn="ctr">
              <a:lnSpc>
                <a:spcPct val="100000"/>
              </a:lnSpc>
              <a:spcBef>
                <a:spcPts val="0"/>
              </a:spcBef>
              <a:spcAft>
                <a:spcPts val="0"/>
              </a:spcAft>
              <a:buClr>
                <a:schemeClr val="dk2"/>
              </a:buClr>
              <a:buSzPts val="3200"/>
              <a:buNone/>
              <a:defRPr sz="3200">
                <a:solidFill>
                  <a:schemeClr val="dk2"/>
                </a:solidFill>
              </a:defRPr>
            </a:lvl3pPr>
            <a:lvl4pPr lvl="3" rtl="0" algn="ctr">
              <a:lnSpc>
                <a:spcPct val="100000"/>
              </a:lnSpc>
              <a:spcBef>
                <a:spcPts val="0"/>
              </a:spcBef>
              <a:spcAft>
                <a:spcPts val="0"/>
              </a:spcAft>
              <a:buClr>
                <a:schemeClr val="dk2"/>
              </a:buClr>
              <a:buSzPts val="3200"/>
              <a:buNone/>
              <a:defRPr sz="3200">
                <a:solidFill>
                  <a:schemeClr val="dk2"/>
                </a:solidFill>
              </a:defRPr>
            </a:lvl4pPr>
            <a:lvl5pPr lvl="4" rtl="0" algn="ctr">
              <a:lnSpc>
                <a:spcPct val="100000"/>
              </a:lnSpc>
              <a:spcBef>
                <a:spcPts val="0"/>
              </a:spcBef>
              <a:spcAft>
                <a:spcPts val="0"/>
              </a:spcAft>
              <a:buClr>
                <a:schemeClr val="dk2"/>
              </a:buClr>
              <a:buSzPts val="3200"/>
              <a:buNone/>
              <a:defRPr sz="3200">
                <a:solidFill>
                  <a:schemeClr val="dk2"/>
                </a:solidFill>
              </a:defRPr>
            </a:lvl5pPr>
            <a:lvl6pPr lvl="5" rtl="0" algn="ctr">
              <a:lnSpc>
                <a:spcPct val="100000"/>
              </a:lnSpc>
              <a:spcBef>
                <a:spcPts val="0"/>
              </a:spcBef>
              <a:spcAft>
                <a:spcPts val="0"/>
              </a:spcAft>
              <a:buClr>
                <a:schemeClr val="dk2"/>
              </a:buClr>
              <a:buSzPts val="3200"/>
              <a:buNone/>
              <a:defRPr sz="3200">
                <a:solidFill>
                  <a:schemeClr val="dk2"/>
                </a:solidFill>
              </a:defRPr>
            </a:lvl6pPr>
            <a:lvl7pPr lvl="6" rtl="0" algn="ctr">
              <a:lnSpc>
                <a:spcPct val="100000"/>
              </a:lnSpc>
              <a:spcBef>
                <a:spcPts val="0"/>
              </a:spcBef>
              <a:spcAft>
                <a:spcPts val="0"/>
              </a:spcAft>
              <a:buClr>
                <a:schemeClr val="dk2"/>
              </a:buClr>
              <a:buSzPts val="3200"/>
              <a:buNone/>
              <a:defRPr sz="3200">
                <a:solidFill>
                  <a:schemeClr val="dk2"/>
                </a:solidFill>
              </a:defRPr>
            </a:lvl7pPr>
            <a:lvl8pPr lvl="7" rtl="0" algn="ctr">
              <a:lnSpc>
                <a:spcPct val="100000"/>
              </a:lnSpc>
              <a:spcBef>
                <a:spcPts val="0"/>
              </a:spcBef>
              <a:spcAft>
                <a:spcPts val="0"/>
              </a:spcAft>
              <a:buClr>
                <a:schemeClr val="dk2"/>
              </a:buClr>
              <a:buSzPts val="3200"/>
              <a:buNone/>
              <a:defRPr sz="3200">
                <a:solidFill>
                  <a:schemeClr val="dk2"/>
                </a:solidFill>
              </a:defRPr>
            </a:lvl8pPr>
            <a:lvl9pPr lvl="8" rtl="0" algn="ctr">
              <a:lnSpc>
                <a:spcPct val="100000"/>
              </a:lnSpc>
              <a:spcBef>
                <a:spcPts val="0"/>
              </a:spcBef>
              <a:spcAft>
                <a:spcPts val="0"/>
              </a:spcAft>
              <a:buClr>
                <a:schemeClr val="dk2"/>
              </a:buClr>
              <a:buSzPts val="3200"/>
              <a:buNone/>
              <a:defRPr sz="3200">
                <a:solidFill>
                  <a:schemeClr val="dk2"/>
                </a:solidFill>
              </a:defRPr>
            </a:lvl9pPr>
          </a:lstStyle>
          <a:p/>
        </p:txBody>
      </p:sp>
      <p:sp>
        <p:nvSpPr>
          <p:cNvPr id="152" name="Google Shape;152;p30"/>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153" name="Shape 153"/>
        <p:cNvGrpSpPr/>
        <p:nvPr/>
      </p:nvGrpSpPr>
      <p:grpSpPr>
        <a:xfrm>
          <a:off x="0" y="0"/>
          <a:ext cx="0" cy="0"/>
          <a:chOff x="0" y="0"/>
          <a:chExt cx="0" cy="0"/>
        </a:xfrm>
      </p:grpSpPr>
      <p:sp>
        <p:nvSpPr>
          <p:cNvPr id="154" name="Google Shape;154;p31"/>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5" name="Google Shape;155;p31"/>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6" name="Google Shape;156;p31"/>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7" name="Google Shape;157;p31"/>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58" name="Google Shape;158;p31"/>
          <p:cNvSpPr txBox="1"/>
          <p:nvPr>
            <p:ph idx="1" type="body"/>
          </p:nvPr>
        </p:nvSpPr>
        <p:spPr>
          <a:xfrm>
            <a:off x="819150"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159" name="Google Shape;159;p31"/>
          <p:cNvSpPr txBox="1"/>
          <p:nvPr>
            <p:ph idx="2" type="body"/>
          </p:nvPr>
        </p:nvSpPr>
        <p:spPr>
          <a:xfrm>
            <a:off x="4638675"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160" name="Google Shape;160;p3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161" name="Shape 161"/>
        <p:cNvGrpSpPr/>
        <p:nvPr/>
      </p:nvGrpSpPr>
      <p:grpSpPr>
        <a:xfrm>
          <a:off x="0" y="0"/>
          <a:ext cx="0" cy="0"/>
          <a:chOff x="0" y="0"/>
          <a:chExt cx="0" cy="0"/>
        </a:xfrm>
      </p:grpSpPr>
      <p:sp>
        <p:nvSpPr>
          <p:cNvPr id="162" name="Google Shape;162;p32"/>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3" name="Google Shape;163;p32"/>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4" name="Google Shape;164;p3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5" name="Google Shape;165;p32"/>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66" name="Google Shape;166;p32"/>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167" name="Shape 167"/>
        <p:cNvGrpSpPr/>
        <p:nvPr/>
      </p:nvGrpSpPr>
      <p:grpSpPr>
        <a:xfrm>
          <a:off x="0" y="0"/>
          <a:ext cx="0" cy="0"/>
          <a:chOff x="0" y="0"/>
          <a:chExt cx="0" cy="0"/>
        </a:xfrm>
      </p:grpSpPr>
      <p:sp>
        <p:nvSpPr>
          <p:cNvPr id="168" name="Google Shape;168;p33"/>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9" name="Google Shape;169;p33"/>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0" name="Google Shape;170;p3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1" name="Google Shape;171;p33"/>
          <p:cNvSpPr txBox="1"/>
          <p:nvPr>
            <p:ph type="title"/>
          </p:nvPr>
        </p:nvSpPr>
        <p:spPr>
          <a:xfrm>
            <a:off x="819150" y="845600"/>
            <a:ext cx="3709200" cy="1383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72" name="Google Shape;172;p33"/>
          <p:cNvSpPr txBox="1"/>
          <p:nvPr>
            <p:ph idx="1" type="body"/>
          </p:nvPr>
        </p:nvSpPr>
        <p:spPr>
          <a:xfrm>
            <a:off x="830700" y="2319050"/>
            <a:ext cx="3709200" cy="21198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173" name="Google Shape;173;p33"/>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174" name="Shape 174"/>
        <p:cNvGrpSpPr/>
        <p:nvPr/>
      </p:nvGrpSpPr>
      <p:grpSpPr>
        <a:xfrm>
          <a:off x="0" y="0"/>
          <a:ext cx="0" cy="0"/>
          <a:chOff x="0" y="0"/>
          <a:chExt cx="0" cy="0"/>
        </a:xfrm>
      </p:grpSpPr>
      <p:sp>
        <p:nvSpPr>
          <p:cNvPr id="175" name="Google Shape;175;p34"/>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6" name="Google Shape;176;p34"/>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77" name="Google Shape;177;p34"/>
          <p:cNvGrpSpPr/>
          <p:nvPr/>
        </p:nvGrpSpPr>
        <p:grpSpPr>
          <a:xfrm>
            <a:off x="255989" y="-119"/>
            <a:ext cx="2251347" cy="1043408"/>
            <a:chOff x="3961956" y="4383950"/>
            <a:chExt cx="1160548" cy="548700"/>
          </a:xfrm>
        </p:grpSpPr>
        <p:sp>
          <p:nvSpPr>
            <p:cNvPr id="178" name="Google Shape;178;p34"/>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9" name="Google Shape;179;p34"/>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0" name="Google Shape;180;p34"/>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81" name="Google Shape;181;p3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182" name="Google Shape;182;p34"/>
          <p:cNvGrpSpPr/>
          <p:nvPr/>
        </p:nvGrpSpPr>
        <p:grpSpPr>
          <a:xfrm>
            <a:off x="34935" y="4522126"/>
            <a:ext cx="1593305" cy="617072"/>
            <a:chOff x="6917201" y="0"/>
            <a:chExt cx="2227776" cy="863400"/>
          </a:xfrm>
        </p:grpSpPr>
        <p:sp>
          <p:nvSpPr>
            <p:cNvPr id="183" name="Google Shape;183;p34"/>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4" name="Google Shape;184;p34"/>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5" name="Google Shape;185;p34"/>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86" name="Google Shape;186;p34"/>
          <p:cNvGrpSpPr/>
          <p:nvPr/>
        </p:nvGrpSpPr>
        <p:grpSpPr>
          <a:xfrm>
            <a:off x="5886355" y="1243"/>
            <a:ext cx="3257454" cy="1261514"/>
            <a:chOff x="6917201" y="0"/>
            <a:chExt cx="2227776" cy="863400"/>
          </a:xfrm>
        </p:grpSpPr>
        <p:sp>
          <p:nvSpPr>
            <p:cNvPr id="187" name="Google Shape;187;p34"/>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8" name="Google Shape;188;p34"/>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9" name="Google Shape;189;p34"/>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90" name="Google Shape;190;p34"/>
          <p:cNvSpPr txBox="1"/>
          <p:nvPr>
            <p:ph type="title"/>
          </p:nvPr>
        </p:nvSpPr>
        <p:spPr>
          <a:xfrm>
            <a:off x="1393929" y="1301146"/>
            <a:ext cx="6366900" cy="25392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200"/>
              <a:buNone/>
              <a:defRPr sz="3200"/>
            </a:lvl1pPr>
            <a:lvl2pPr lvl="1" rtl="0" algn="ctr">
              <a:lnSpc>
                <a:spcPct val="100000"/>
              </a:lnSpc>
              <a:spcBef>
                <a:spcPts val="0"/>
              </a:spcBef>
              <a:spcAft>
                <a:spcPts val="0"/>
              </a:spcAft>
              <a:buSzPts val="3200"/>
              <a:buNone/>
              <a:defRPr sz="3200"/>
            </a:lvl2pPr>
            <a:lvl3pPr lvl="2" rtl="0" algn="ctr">
              <a:lnSpc>
                <a:spcPct val="100000"/>
              </a:lnSpc>
              <a:spcBef>
                <a:spcPts val="0"/>
              </a:spcBef>
              <a:spcAft>
                <a:spcPts val="0"/>
              </a:spcAft>
              <a:buSzPts val="3200"/>
              <a:buNone/>
              <a:defRPr sz="3200"/>
            </a:lvl3pPr>
            <a:lvl4pPr lvl="3" rtl="0" algn="ctr">
              <a:lnSpc>
                <a:spcPct val="100000"/>
              </a:lnSpc>
              <a:spcBef>
                <a:spcPts val="0"/>
              </a:spcBef>
              <a:spcAft>
                <a:spcPts val="0"/>
              </a:spcAft>
              <a:buSzPts val="3200"/>
              <a:buNone/>
              <a:defRPr sz="3200"/>
            </a:lvl4pPr>
            <a:lvl5pPr lvl="4" rtl="0" algn="ctr">
              <a:lnSpc>
                <a:spcPct val="100000"/>
              </a:lnSpc>
              <a:spcBef>
                <a:spcPts val="0"/>
              </a:spcBef>
              <a:spcAft>
                <a:spcPts val="0"/>
              </a:spcAft>
              <a:buSzPts val="3200"/>
              <a:buNone/>
              <a:defRPr sz="3200"/>
            </a:lvl5pPr>
            <a:lvl6pPr lvl="5" rtl="0" algn="ctr">
              <a:lnSpc>
                <a:spcPct val="100000"/>
              </a:lnSpc>
              <a:spcBef>
                <a:spcPts val="0"/>
              </a:spcBef>
              <a:spcAft>
                <a:spcPts val="0"/>
              </a:spcAft>
              <a:buSzPts val="3200"/>
              <a:buNone/>
              <a:defRPr sz="3200"/>
            </a:lvl6pPr>
            <a:lvl7pPr lvl="6" rtl="0" algn="ctr">
              <a:lnSpc>
                <a:spcPct val="100000"/>
              </a:lnSpc>
              <a:spcBef>
                <a:spcPts val="0"/>
              </a:spcBef>
              <a:spcAft>
                <a:spcPts val="0"/>
              </a:spcAft>
              <a:buSzPts val="3200"/>
              <a:buNone/>
              <a:defRPr sz="3200"/>
            </a:lvl7pPr>
            <a:lvl8pPr lvl="7" rtl="0" algn="ctr">
              <a:lnSpc>
                <a:spcPct val="100000"/>
              </a:lnSpc>
              <a:spcBef>
                <a:spcPts val="0"/>
              </a:spcBef>
              <a:spcAft>
                <a:spcPts val="0"/>
              </a:spcAft>
              <a:buSzPts val="3200"/>
              <a:buNone/>
              <a:defRPr sz="3200"/>
            </a:lvl8pPr>
            <a:lvl9pPr lvl="8" rtl="0" algn="ctr">
              <a:lnSpc>
                <a:spcPct val="100000"/>
              </a:lnSpc>
              <a:spcBef>
                <a:spcPts val="0"/>
              </a:spcBef>
              <a:spcAft>
                <a:spcPts val="0"/>
              </a:spcAft>
              <a:buSzPts val="3200"/>
              <a:buNone/>
              <a:defRPr sz="3200"/>
            </a:lvl9pPr>
          </a:lstStyle>
          <a:p/>
        </p:txBody>
      </p:sp>
      <p:sp>
        <p:nvSpPr>
          <p:cNvPr id="191" name="Google Shape;191;p34"/>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192" name="Shape 192"/>
        <p:cNvGrpSpPr/>
        <p:nvPr/>
      </p:nvGrpSpPr>
      <p:grpSpPr>
        <a:xfrm>
          <a:off x="0" y="0"/>
          <a:ext cx="0" cy="0"/>
          <a:chOff x="0" y="0"/>
          <a:chExt cx="0" cy="0"/>
        </a:xfrm>
      </p:grpSpPr>
      <p:sp>
        <p:nvSpPr>
          <p:cNvPr id="193" name="Google Shape;193;p3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4" name="Google Shape;194;p3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5" name="Google Shape;195;p3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6" name="Google Shape;196;p35"/>
          <p:cNvSpPr txBox="1"/>
          <p:nvPr>
            <p:ph type="title"/>
          </p:nvPr>
        </p:nvSpPr>
        <p:spPr>
          <a:xfrm>
            <a:off x="819150" y="845600"/>
            <a:ext cx="6424200" cy="7050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3000"/>
              <a:buNone/>
              <a:defRPr sz="3000"/>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97" name="Google Shape;197;p35"/>
          <p:cNvSpPr txBox="1"/>
          <p:nvPr>
            <p:ph idx="1" type="subTitle"/>
          </p:nvPr>
        </p:nvSpPr>
        <p:spPr>
          <a:xfrm>
            <a:off x="819150" y="1550700"/>
            <a:ext cx="5859900" cy="3936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lt1"/>
              </a:buClr>
              <a:buSzPts val="1600"/>
              <a:buNone/>
              <a:defRPr sz="1600">
                <a:solidFill>
                  <a:schemeClr val="lt1"/>
                </a:solidFill>
              </a:defRPr>
            </a:lvl1pPr>
            <a:lvl2pPr lvl="1" rtl="0" algn="l">
              <a:lnSpc>
                <a:spcPct val="100000"/>
              </a:lnSpc>
              <a:spcBef>
                <a:spcPts val="0"/>
              </a:spcBef>
              <a:spcAft>
                <a:spcPts val="0"/>
              </a:spcAft>
              <a:buClr>
                <a:schemeClr val="lt1"/>
              </a:buClr>
              <a:buSzPts val="1600"/>
              <a:buNone/>
              <a:defRPr sz="1600">
                <a:solidFill>
                  <a:schemeClr val="lt1"/>
                </a:solidFill>
              </a:defRPr>
            </a:lvl2pPr>
            <a:lvl3pPr lvl="2" rtl="0" algn="l">
              <a:lnSpc>
                <a:spcPct val="100000"/>
              </a:lnSpc>
              <a:spcBef>
                <a:spcPts val="0"/>
              </a:spcBef>
              <a:spcAft>
                <a:spcPts val="0"/>
              </a:spcAft>
              <a:buClr>
                <a:schemeClr val="lt1"/>
              </a:buClr>
              <a:buSzPts val="1600"/>
              <a:buNone/>
              <a:defRPr sz="1600">
                <a:solidFill>
                  <a:schemeClr val="lt1"/>
                </a:solidFill>
              </a:defRPr>
            </a:lvl3pPr>
            <a:lvl4pPr lvl="3" rtl="0" algn="l">
              <a:lnSpc>
                <a:spcPct val="100000"/>
              </a:lnSpc>
              <a:spcBef>
                <a:spcPts val="0"/>
              </a:spcBef>
              <a:spcAft>
                <a:spcPts val="0"/>
              </a:spcAft>
              <a:buClr>
                <a:schemeClr val="lt1"/>
              </a:buClr>
              <a:buSzPts val="1600"/>
              <a:buNone/>
              <a:defRPr sz="1600">
                <a:solidFill>
                  <a:schemeClr val="lt1"/>
                </a:solidFill>
              </a:defRPr>
            </a:lvl4pPr>
            <a:lvl5pPr lvl="4" rtl="0" algn="l">
              <a:lnSpc>
                <a:spcPct val="100000"/>
              </a:lnSpc>
              <a:spcBef>
                <a:spcPts val="0"/>
              </a:spcBef>
              <a:spcAft>
                <a:spcPts val="0"/>
              </a:spcAft>
              <a:buClr>
                <a:schemeClr val="lt1"/>
              </a:buClr>
              <a:buSzPts val="1600"/>
              <a:buNone/>
              <a:defRPr sz="1600">
                <a:solidFill>
                  <a:schemeClr val="lt1"/>
                </a:solidFill>
              </a:defRPr>
            </a:lvl5pPr>
            <a:lvl6pPr lvl="5" rtl="0" algn="l">
              <a:lnSpc>
                <a:spcPct val="100000"/>
              </a:lnSpc>
              <a:spcBef>
                <a:spcPts val="0"/>
              </a:spcBef>
              <a:spcAft>
                <a:spcPts val="0"/>
              </a:spcAft>
              <a:buClr>
                <a:schemeClr val="lt1"/>
              </a:buClr>
              <a:buSzPts val="1600"/>
              <a:buNone/>
              <a:defRPr sz="1600">
                <a:solidFill>
                  <a:schemeClr val="lt1"/>
                </a:solidFill>
              </a:defRPr>
            </a:lvl6pPr>
            <a:lvl7pPr lvl="6" rtl="0" algn="l">
              <a:lnSpc>
                <a:spcPct val="100000"/>
              </a:lnSpc>
              <a:spcBef>
                <a:spcPts val="0"/>
              </a:spcBef>
              <a:spcAft>
                <a:spcPts val="0"/>
              </a:spcAft>
              <a:buClr>
                <a:schemeClr val="lt1"/>
              </a:buClr>
              <a:buSzPts val="1600"/>
              <a:buNone/>
              <a:defRPr sz="1600">
                <a:solidFill>
                  <a:schemeClr val="lt1"/>
                </a:solidFill>
              </a:defRPr>
            </a:lvl7pPr>
            <a:lvl8pPr lvl="7" rtl="0" algn="l">
              <a:lnSpc>
                <a:spcPct val="100000"/>
              </a:lnSpc>
              <a:spcBef>
                <a:spcPts val="0"/>
              </a:spcBef>
              <a:spcAft>
                <a:spcPts val="0"/>
              </a:spcAft>
              <a:buClr>
                <a:schemeClr val="lt1"/>
              </a:buClr>
              <a:buSzPts val="1600"/>
              <a:buNone/>
              <a:defRPr sz="1600">
                <a:solidFill>
                  <a:schemeClr val="lt1"/>
                </a:solidFill>
              </a:defRPr>
            </a:lvl8pPr>
            <a:lvl9pPr lvl="8" rtl="0" algn="l">
              <a:lnSpc>
                <a:spcPct val="100000"/>
              </a:lnSpc>
              <a:spcBef>
                <a:spcPts val="0"/>
              </a:spcBef>
              <a:spcAft>
                <a:spcPts val="0"/>
              </a:spcAft>
              <a:buClr>
                <a:schemeClr val="lt1"/>
              </a:buClr>
              <a:buSzPts val="1600"/>
              <a:buNone/>
              <a:defRPr sz="1600">
                <a:solidFill>
                  <a:schemeClr val="lt1"/>
                </a:solidFill>
              </a:defRPr>
            </a:lvl9pPr>
          </a:lstStyle>
          <a:p/>
        </p:txBody>
      </p:sp>
      <p:sp>
        <p:nvSpPr>
          <p:cNvPr id="198" name="Google Shape;198;p35"/>
          <p:cNvSpPr txBox="1"/>
          <p:nvPr>
            <p:ph idx="2" type="body"/>
          </p:nvPr>
        </p:nvSpPr>
        <p:spPr>
          <a:xfrm>
            <a:off x="819150" y="2467050"/>
            <a:ext cx="5859900" cy="2095500"/>
          </a:xfrm>
          <a:prstGeom prst="rect">
            <a:avLst/>
          </a:prstGeom>
          <a:noFill/>
          <a:ln>
            <a:noFill/>
          </a:ln>
        </p:spPr>
        <p:txBody>
          <a:bodyPr anchorCtr="0" anchor="t" bIns="91425" lIns="91425" spcFirstLastPara="1" rIns="91425" wrap="square" tIns="91425">
            <a:norm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0"/>
              </a:spcBef>
              <a:spcAft>
                <a:spcPts val="0"/>
              </a:spcAft>
              <a:buSzPts val="1100"/>
              <a:buChar char="○"/>
              <a:defRPr/>
            </a:lvl2pPr>
            <a:lvl3pPr indent="-298450" lvl="2" marL="1371600" rtl="0" algn="l">
              <a:lnSpc>
                <a:spcPct val="115000"/>
              </a:lnSpc>
              <a:spcBef>
                <a:spcPts val="0"/>
              </a:spcBef>
              <a:spcAft>
                <a:spcPts val="0"/>
              </a:spcAft>
              <a:buSzPts val="1100"/>
              <a:buChar char="■"/>
              <a:defRPr/>
            </a:lvl3pPr>
            <a:lvl4pPr indent="-298450" lvl="3" marL="1828800" rtl="0" algn="l">
              <a:lnSpc>
                <a:spcPct val="115000"/>
              </a:lnSpc>
              <a:spcBef>
                <a:spcPts val="0"/>
              </a:spcBef>
              <a:spcAft>
                <a:spcPts val="0"/>
              </a:spcAft>
              <a:buSzPts val="1100"/>
              <a:buChar char="●"/>
              <a:defRPr/>
            </a:lvl4pPr>
            <a:lvl5pPr indent="-298450" lvl="4" marL="2286000" rtl="0" algn="l">
              <a:lnSpc>
                <a:spcPct val="115000"/>
              </a:lnSpc>
              <a:spcBef>
                <a:spcPts val="0"/>
              </a:spcBef>
              <a:spcAft>
                <a:spcPts val="0"/>
              </a:spcAft>
              <a:buSzPts val="1100"/>
              <a:buChar char="○"/>
              <a:defRPr/>
            </a:lvl5pPr>
            <a:lvl6pPr indent="-298450" lvl="5" marL="2743200" rtl="0" algn="l">
              <a:lnSpc>
                <a:spcPct val="115000"/>
              </a:lnSpc>
              <a:spcBef>
                <a:spcPts val="0"/>
              </a:spcBef>
              <a:spcAft>
                <a:spcPts val="0"/>
              </a:spcAft>
              <a:buSzPts val="1100"/>
              <a:buChar char="■"/>
              <a:defRPr/>
            </a:lvl6pPr>
            <a:lvl7pPr indent="-298450" lvl="6" marL="3200400" rtl="0" algn="l">
              <a:lnSpc>
                <a:spcPct val="115000"/>
              </a:lnSpc>
              <a:spcBef>
                <a:spcPts val="0"/>
              </a:spcBef>
              <a:spcAft>
                <a:spcPts val="0"/>
              </a:spcAft>
              <a:buSzPts val="1100"/>
              <a:buChar char="●"/>
              <a:defRPr/>
            </a:lvl7pPr>
            <a:lvl8pPr indent="-298450" lvl="7" marL="3657600" rtl="0" algn="l">
              <a:lnSpc>
                <a:spcPct val="115000"/>
              </a:lnSpc>
              <a:spcBef>
                <a:spcPts val="0"/>
              </a:spcBef>
              <a:spcAft>
                <a:spcPts val="0"/>
              </a:spcAft>
              <a:buSzPts val="1100"/>
              <a:buChar char="○"/>
              <a:defRPr/>
            </a:lvl8pPr>
            <a:lvl9pPr indent="-298450" lvl="8" marL="4114800" rtl="0" algn="l">
              <a:lnSpc>
                <a:spcPct val="115000"/>
              </a:lnSpc>
              <a:spcBef>
                <a:spcPts val="0"/>
              </a:spcBef>
              <a:spcAft>
                <a:spcPts val="0"/>
              </a:spcAft>
              <a:buSzPts val="1100"/>
              <a:buChar char="■"/>
              <a:defRPr/>
            </a:lvl9pPr>
          </a:lstStyle>
          <a:p/>
        </p:txBody>
      </p:sp>
      <p:sp>
        <p:nvSpPr>
          <p:cNvPr id="199" name="Google Shape;199;p35"/>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200" name="Shape 200"/>
        <p:cNvGrpSpPr/>
        <p:nvPr/>
      </p:nvGrpSpPr>
      <p:grpSpPr>
        <a:xfrm>
          <a:off x="0" y="0"/>
          <a:ext cx="0" cy="0"/>
          <a:chOff x="0" y="0"/>
          <a:chExt cx="0" cy="0"/>
        </a:xfrm>
      </p:grpSpPr>
      <p:sp>
        <p:nvSpPr>
          <p:cNvPr id="201" name="Google Shape;201;p36"/>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2" name="Google Shape;202;p36"/>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3" name="Google Shape;203;p3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4" name="Google Shape;204;p36"/>
          <p:cNvSpPr txBox="1"/>
          <p:nvPr>
            <p:ph idx="1" type="body"/>
          </p:nvPr>
        </p:nvSpPr>
        <p:spPr>
          <a:xfrm>
            <a:off x="328025" y="4163500"/>
            <a:ext cx="7415100" cy="605100"/>
          </a:xfrm>
          <a:prstGeom prst="rect">
            <a:avLst/>
          </a:prstGeom>
          <a:noFill/>
          <a:ln>
            <a:noFill/>
          </a:ln>
        </p:spPr>
        <p:txBody>
          <a:bodyPr anchorCtr="0" anchor="b" bIns="91425" lIns="91425" spcFirstLastPara="1" rIns="91425" wrap="square" tIns="91425">
            <a:normAutofit/>
          </a:bodyPr>
          <a:lstStyle>
            <a:lvl1pPr indent="-228600" lvl="0" marL="457200" rtl="0" algn="l">
              <a:lnSpc>
                <a:spcPct val="100000"/>
              </a:lnSpc>
              <a:spcBef>
                <a:spcPts val="0"/>
              </a:spcBef>
              <a:spcAft>
                <a:spcPts val="0"/>
              </a:spcAft>
              <a:buSzPts val="1300"/>
              <a:buNone/>
              <a:defRPr/>
            </a:lvl1pPr>
          </a:lstStyle>
          <a:p/>
        </p:txBody>
      </p:sp>
      <p:sp>
        <p:nvSpPr>
          <p:cNvPr id="205" name="Google Shape;205;p36"/>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206" name="Shape 206"/>
        <p:cNvGrpSpPr/>
        <p:nvPr/>
      </p:nvGrpSpPr>
      <p:grpSpPr>
        <a:xfrm>
          <a:off x="0" y="0"/>
          <a:ext cx="0" cy="0"/>
          <a:chOff x="0" y="0"/>
          <a:chExt cx="0" cy="0"/>
        </a:xfrm>
      </p:grpSpPr>
      <p:sp>
        <p:nvSpPr>
          <p:cNvPr id="207" name="Google Shape;207;p37"/>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208" name="Google Shape;208;p37"/>
          <p:cNvGrpSpPr/>
          <p:nvPr/>
        </p:nvGrpSpPr>
        <p:grpSpPr>
          <a:xfrm>
            <a:off x="5959224" y="4119576"/>
            <a:ext cx="2520951" cy="1024165"/>
            <a:chOff x="6917201" y="0"/>
            <a:chExt cx="2227776" cy="863400"/>
          </a:xfrm>
        </p:grpSpPr>
        <p:sp>
          <p:nvSpPr>
            <p:cNvPr id="209" name="Google Shape;209;p37"/>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0" name="Google Shape;210;p37"/>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1" name="Google Shape;211;p37"/>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212" name="Google Shape;212;p37"/>
          <p:cNvGrpSpPr/>
          <p:nvPr/>
        </p:nvGrpSpPr>
        <p:grpSpPr>
          <a:xfrm>
            <a:off x="199150" y="2"/>
            <a:ext cx="2795413" cy="1083308"/>
            <a:chOff x="6917201" y="0"/>
            <a:chExt cx="2227776" cy="863400"/>
          </a:xfrm>
        </p:grpSpPr>
        <p:sp>
          <p:nvSpPr>
            <p:cNvPr id="213" name="Google Shape;213;p37"/>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4" name="Google Shape;214;p37"/>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5" name="Google Shape;215;p37"/>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216" name="Google Shape;216;p37"/>
          <p:cNvSpPr txBox="1"/>
          <p:nvPr>
            <p:ph hasCustomPrompt="1" type="title"/>
          </p:nvPr>
        </p:nvSpPr>
        <p:spPr>
          <a:xfrm>
            <a:off x="1385850" y="1383850"/>
            <a:ext cx="6372300" cy="13797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2"/>
              </a:buClr>
              <a:buSzPts val="8600"/>
              <a:buNone/>
              <a:defRPr sz="8600">
                <a:solidFill>
                  <a:schemeClr val="dk2"/>
                </a:solidFill>
              </a:defRPr>
            </a:lvl1pPr>
            <a:lvl2pPr lvl="1" rtl="0" algn="ctr">
              <a:lnSpc>
                <a:spcPct val="100000"/>
              </a:lnSpc>
              <a:spcBef>
                <a:spcPts val="0"/>
              </a:spcBef>
              <a:spcAft>
                <a:spcPts val="0"/>
              </a:spcAft>
              <a:buClr>
                <a:schemeClr val="dk2"/>
              </a:buClr>
              <a:buSzPts val="8600"/>
              <a:buNone/>
              <a:defRPr sz="8600">
                <a:solidFill>
                  <a:schemeClr val="dk2"/>
                </a:solidFill>
              </a:defRPr>
            </a:lvl2pPr>
            <a:lvl3pPr lvl="2" rtl="0" algn="ctr">
              <a:lnSpc>
                <a:spcPct val="100000"/>
              </a:lnSpc>
              <a:spcBef>
                <a:spcPts val="0"/>
              </a:spcBef>
              <a:spcAft>
                <a:spcPts val="0"/>
              </a:spcAft>
              <a:buClr>
                <a:schemeClr val="dk2"/>
              </a:buClr>
              <a:buSzPts val="8600"/>
              <a:buNone/>
              <a:defRPr sz="8600">
                <a:solidFill>
                  <a:schemeClr val="dk2"/>
                </a:solidFill>
              </a:defRPr>
            </a:lvl3pPr>
            <a:lvl4pPr lvl="3" rtl="0" algn="ctr">
              <a:lnSpc>
                <a:spcPct val="100000"/>
              </a:lnSpc>
              <a:spcBef>
                <a:spcPts val="0"/>
              </a:spcBef>
              <a:spcAft>
                <a:spcPts val="0"/>
              </a:spcAft>
              <a:buClr>
                <a:schemeClr val="dk2"/>
              </a:buClr>
              <a:buSzPts val="8600"/>
              <a:buNone/>
              <a:defRPr sz="8600">
                <a:solidFill>
                  <a:schemeClr val="dk2"/>
                </a:solidFill>
              </a:defRPr>
            </a:lvl4pPr>
            <a:lvl5pPr lvl="4" rtl="0" algn="ctr">
              <a:lnSpc>
                <a:spcPct val="100000"/>
              </a:lnSpc>
              <a:spcBef>
                <a:spcPts val="0"/>
              </a:spcBef>
              <a:spcAft>
                <a:spcPts val="0"/>
              </a:spcAft>
              <a:buClr>
                <a:schemeClr val="dk2"/>
              </a:buClr>
              <a:buSzPts val="8600"/>
              <a:buNone/>
              <a:defRPr sz="8600">
                <a:solidFill>
                  <a:schemeClr val="dk2"/>
                </a:solidFill>
              </a:defRPr>
            </a:lvl5pPr>
            <a:lvl6pPr lvl="5" rtl="0" algn="ctr">
              <a:lnSpc>
                <a:spcPct val="100000"/>
              </a:lnSpc>
              <a:spcBef>
                <a:spcPts val="0"/>
              </a:spcBef>
              <a:spcAft>
                <a:spcPts val="0"/>
              </a:spcAft>
              <a:buClr>
                <a:schemeClr val="dk2"/>
              </a:buClr>
              <a:buSzPts val="8600"/>
              <a:buNone/>
              <a:defRPr sz="8600">
                <a:solidFill>
                  <a:schemeClr val="dk2"/>
                </a:solidFill>
              </a:defRPr>
            </a:lvl6pPr>
            <a:lvl7pPr lvl="6" rtl="0" algn="ctr">
              <a:lnSpc>
                <a:spcPct val="100000"/>
              </a:lnSpc>
              <a:spcBef>
                <a:spcPts val="0"/>
              </a:spcBef>
              <a:spcAft>
                <a:spcPts val="0"/>
              </a:spcAft>
              <a:buClr>
                <a:schemeClr val="dk2"/>
              </a:buClr>
              <a:buSzPts val="8600"/>
              <a:buNone/>
              <a:defRPr sz="8600">
                <a:solidFill>
                  <a:schemeClr val="dk2"/>
                </a:solidFill>
              </a:defRPr>
            </a:lvl7pPr>
            <a:lvl8pPr lvl="7" rtl="0" algn="ctr">
              <a:lnSpc>
                <a:spcPct val="100000"/>
              </a:lnSpc>
              <a:spcBef>
                <a:spcPts val="0"/>
              </a:spcBef>
              <a:spcAft>
                <a:spcPts val="0"/>
              </a:spcAft>
              <a:buClr>
                <a:schemeClr val="dk2"/>
              </a:buClr>
              <a:buSzPts val="8600"/>
              <a:buNone/>
              <a:defRPr sz="8600">
                <a:solidFill>
                  <a:schemeClr val="dk2"/>
                </a:solidFill>
              </a:defRPr>
            </a:lvl8pPr>
            <a:lvl9pPr lvl="8" rtl="0" algn="ctr">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217" name="Google Shape;217;p37"/>
          <p:cNvSpPr txBox="1"/>
          <p:nvPr>
            <p:ph idx="1" type="body"/>
          </p:nvPr>
        </p:nvSpPr>
        <p:spPr>
          <a:xfrm>
            <a:off x="1385850" y="2863850"/>
            <a:ext cx="6372300" cy="641100"/>
          </a:xfrm>
          <a:prstGeom prst="rect">
            <a:avLst/>
          </a:prstGeom>
          <a:noFill/>
          <a:ln>
            <a:noFill/>
          </a:ln>
        </p:spPr>
        <p:txBody>
          <a:bodyPr anchorCtr="0" anchor="t" bIns="91425" lIns="91425" spcFirstLastPara="1" rIns="91425" wrap="square" tIns="91425">
            <a:normAutofit/>
          </a:bodyPr>
          <a:lstStyle>
            <a:lvl1pPr indent="-311150" lvl="0" marL="457200" rtl="0" algn="ctr">
              <a:lnSpc>
                <a:spcPct val="115000"/>
              </a:lnSpc>
              <a:spcBef>
                <a:spcPts val="0"/>
              </a:spcBef>
              <a:spcAft>
                <a:spcPts val="0"/>
              </a:spcAft>
              <a:buSzPts val="1300"/>
              <a:buChar char="●"/>
              <a:defRPr/>
            </a:lvl1pPr>
            <a:lvl2pPr indent="-298450" lvl="1" marL="914400" rtl="0" algn="ctr">
              <a:lnSpc>
                <a:spcPct val="115000"/>
              </a:lnSpc>
              <a:spcBef>
                <a:spcPts val="0"/>
              </a:spcBef>
              <a:spcAft>
                <a:spcPts val="0"/>
              </a:spcAft>
              <a:buSzPts val="1100"/>
              <a:buChar char="○"/>
              <a:defRPr/>
            </a:lvl2pPr>
            <a:lvl3pPr indent="-298450" lvl="2" marL="1371600" rtl="0" algn="ctr">
              <a:lnSpc>
                <a:spcPct val="115000"/>
              </a:lnSpc>
              <a:spcBef>
                <a:spcPts val="0"/>
              </a:spcBef>
              <a:spcAft>
                <a:spcPts val="0"/>
              </a:spcAft>
              <a:buSzPts val="1100"/>
              <a:buChar char="■"/>
              <a:defRPr/>
            </a:lvl3pPr>
            <a:lvl4pPr indent="-298450" lvl="3" marL="1828800" rtl="0" algn="ctr">
              <a:lnSpc>
                <a:spcPct val="115000"/>
              </a:lnSpc>
              <a:spcBef>
                <a:spcPts val="0"/>
              </a:spcBef>
              <a:spcAft>
                <a:spcPts val="0"/>
              </a:spcAft>
              <a:buSzPts val="1100"/>
              <a:buChar char="●"/>
              <a:defRPr/>
            </a:lvl4pPr>
            <a:lvl5pPr indent="-298450" lvl="4" marL="2286000" rtl="0" algn="ctr">
              <a:lnSpc>
                <a:spcPct val="115000"/>
              </a:lnSpc>
              <a:spcBef>
                <a:spcPts val="0"/>
              </a:spcBef>
              <a:spcAft>
                <a:spcPts val="0"/>
              </a:spcAft>
              <a:buSzPts val="1100"/>
              <a:buChar char="○"/>
              <a:defRPr/>
            </a:lvl5pPr>
            <a:lvl6pPr indent="-298450" lvl="5" marL="2743200" rtl="0" algn="ctr">
              <a:lnSpc>
                <a:spcPct val="115000"/>
              </a:lnSpc>
              <a:spcBef>
                <a:spcPts val="0"/>
              </a:spcBef>
              <a:spcAft>
                <a:spcPts val="0"/>
              </a:spcAft>
              <a:buSzPts val="1100"/>
              <a:buChar char="■"/>
              <a:defRPr/>
            </a:lvl6pPr>
            <a:lvl7pPr indent="-298450" lvl="6" marL="3200400" rtl="0" algn="ctr">
              <a:lnSpc>
                <a:spcPct val="115000"/>
              </a:lnSpc>
              <a:spcBef>
                <a:spcPts val="0"/>
              </a:spcBef>
              <a:spcAft>
                <a:spcPts val="0"/>
              </a:spcAft>
              <a:buSzPts val="1100"/>
              <a:buChar char="●"/>
              <a:defRPr/>
            </a:lvl7pPr>
            <a:lvl8pPr indent="-298450" lvl="7" marL="3657600" rtl="0" algn="ctr">
              <a:lnSpc>
                <a:spcPct val="115000"/>
              </a:lnSpc>
              <a:spcBef>
                <a:spcPts val="0"/>
              </a:spcBef>
              <a:spcAft>
                <a:spcPts val="0"/>
              </a:spcAft>
              <a:buSzPts val="1100"/>
              <a:buChar char="○"/>
              <a:defRPr/>
            </a:lvl8pPr>
            <a:lvl9pPr indent="-298450" lvl="8" marL="4114800" rtl="0" algn="ctr">
              <a:lnSpc>
                <a:spcPct val="115000"/>
              </a:lnSpc>
              <a:spcBef>
                <a:spcPts val="0"/>
              </a:spcBef>
              <a:spcAft>
                <a:spcPts val="0"/>
              </a:spcAft>
              <a:buSzPts val="1100"/>
              <a:buChar char="■"/>
              <a:defRPr/>
            </a:lvl9pPr>
          </a:lstStyle>
          <a:p/>
        </p:txBody>
      </p:sp>
      <p:sp>
        <p:nvSpPr>
          <p:cNvPr id="218" name="Google Shape;218;p37"/>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9" name="Shape 219"/>
        <p:cNvGrpSpPr/>
        <p:nvPr/>
      </p:nvGrpSpPr>
      <p:grpSpPr>
        <a:xfrm>
          <a:off x="0" y="0"/>
          <a:ext cx="0" cy="0"/>
          <a:chOff x="0" y="0"/>
          <a:chExt cx="0" cy="0"/>
        </a:xfrm>
      </p:grpSpPr>
      <p:sp>
        <p:nvSpPr>
          <p:cNvPr id="220" name="Google Shape;220;p3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White Small Title">
  <p:cSld name="TITLE_1_2_1">
    <p:spTree>
      <p:nvGrpSpPr>
        <p:cNvPr id="221" name="Shape 221"/>
        <p:cNvGrpSpPr/>
        <p:nvPr/>
      </p:nvGrpSpPr>
      <p:grpSpPr>
        <a:xfrm>
          <a:off x="0" y="0"/>
          <a:ext cx="0" cy="0"/>
          <a:chOff x="0" y="0"/>
          <a:chExt cx="0" cy="0"/>
        </a:xfrm>
      </p:grpSpPr>
      <p:sp>
        <p:nvSpPr>
          <p:cNvPr id="222" name="Google Shape;222;p39"/>
          <p:cNvSpPr/>
          <p:nvPr/>
        </p:nvSpPr>
        <p:spPr>
          <a:xfrm>
            <a:off x="0" y="2571750"/>
            <a:ext cx="9144967" cy="2578341"/>
          </a:xfrm>
          <a:custGeom>
            <a:rect b="b" l="l" r="r" t="t"/>
            <a:pathLst>
              <a:path extrusionOk="0" h="3593507" w="9144967">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223" name="Google Shape;223;p39"/>
          <p:cNvSpPr txBox="1"/>
          <p:nvPr>
            <p:ph type="title"/>
          </p:nvPr>
        </p:nvSpPr>
        <p:spPr>
          <a:xfrm>
            <a:off x="189235" y="149982"/>
            <a:ext cx="8490600" cy="571800"/>
          </a:xfrm>
          <a:prstGeom prst="rect">
            <a:avLst/>
          </a:prstGeom>
          <a:noFill/>
          <a:ln>
            <a:noFill/>
          </a:ln>
        </p:spPr>
        <p:txBody>
          <a:bodyPr anchorCtr="0" anchor="ctr" bIns="91425" lIns="0" spcFirstLastPara="1" rIns="0" wrap="square" tIns="0">
            <a:normAutofit/>
          </a:bodyPr>
          <a:lstStyle>
            <a:lvl1pPr lvl="0" marR="0" rtl="0" algn="l">
              <a:lnSpc>
                <a:spcPct val="90000"/>
              </a:lnSpc>
              <a:spcBef>
                <a:spcPts val="0"/>
              </a:spcBef>
              <a:spcAft>
                <a:spcPts val="0"/>
              </a:spcAft>
              <a:buSzPts val="2600"/>
              <a:buNone/>
              <a:defRPr b="1" i="0" sz="2600" u="none" cap="none" strike="noStrike"/>
            </a:lvl1pPr>
            <a:lvl2pPr lvl="1" rtl="0" algn="l">
              <a:lnSpc>
                <a:spcPct val="100000"/>
              </a:lnSpc>
              <a:spcBef>
                <a:spcPts val="0"/>
              </a:spcBef>
              <a:spcAft>
                <a:spcPts val="0"/>
              </a:spcAft>
              <a:buSzPts val="2600"/>
              <a:buNone/>
              <a:defRPr b="1" sz="2600"/>
            </a:lvl2pPr>
            <a:lvl3pPr lvl="2" rtl="0" algn="l">
              <a:lnSpc>
                <a:spcPct val="100000"/>
              </a:lnSpc>
              <a:spcBef>
                <a:spcPts val="0"/>
              </a:spcBef>
              <a:spcAft>
                <a:spcPts val="0"/>
              </a:spcAft>
              <a:buSzPts val="2600"/>
              <a:buNone/>
              <a:defRPr b="1" sz="2600"/>
            </a:lvl3pPr>
            <a:lvl4pPr lvl="3" rtl="0" algn="l">
              <a:lnSpc>
                <a:spcPct val="100000"/>
              </a:lnSpc>
              <a:spcBef>
                <a:spcPts val="0"/>
              </a:spcBef>
              <a:spcAft>
                <a:spcPts val="0"/>
              </a:spcAft>
              <a:buSzPts val="2600"/>
              <a:buNone/>
              <a:defRPr b="1" sz="2600"/>
            </a:lvl4pPr>
            <a:lvl5pPr lvl="4" rtl="0" algn="l">
              <a:lnSpc>
                <a:spcPct val="100000"/>
              </a:lnSpc>
              <a:spcBef>
                <a:spcPts val="0"/>
              </a:spcBef>
              <a:spcAft>
                <a:spcPts val="0"/>
              </a:spcAft>
              <a:buSzPts val="2600"/>
              <a:buNone/>
              <a:defRPr b="1" sz="2600"/>
            </a:lvl5pPr>
            <a:lvl6pPr lvl="5" rtl="0" algn="l">
              <a:lnSpc>
                <a:spcPct val="100000"/>
              </a:lnSpc>
              <a:spcBef>
                <a:spcPts val="0"/>
              </a:spcBef>
              <a:spcAft>
                <a:spcPts val="0"/>
              </a:spcAft>
              <a:buSzPts val="2600"/>
              <a:buNone/>
              <a:defRPr b="1" sz="2600"/>
            </a:lvl6pPr>
            <a:lvl7pPr lvl="6" rtl="0" algn="l">
              <a:lnSpc>
                <a:spcPct val="100000"/>
              </a:lnSpc>
              <a:spcBef>
                <a:spcPts val="0"/>
              </a:spcBef>
              <a:spcAft>
                <a:spcPts val="0"/>
              </a:spcAft>
              <a:buSzPts val="2600"/>
              <a:buNone/>
              <a:defRPr b="1" sz="2600"/>
            </a:lvl7pPr>
            <a:lvl8pPr lvl="7" rtl="0" algn="l">
              <a:lnSpc>
                <a:spcPct val="100000"/>
              </a:lnSpc>
              <a:spcBef>
                <a:spcPts val="0"/>
              </a:spcBef>
              <a:spcAft>
                <a:spcPts val="0"/>
              </a:spcAft>
              <a:buSzPts val="2600"/>
              <a:buNone/>
              <a:defRPr b="1" sz="2600"/>
            </a:lvl8pPr>
            <a:lvl9pPr lvl="8" rtl="0" algn="l">
              <a:lnSpc>
                <a:spcPct val="100000"/>
              </a:lnSpc>
              <a:spcBef>
                <a:spcPts val="0"/>
              </a:spcBef>
              <a:spcAft>
                <a:spcPts val="0"/>
              </a:spcAft>
              <a:buSzPts val="2600"/>
              <a:buNone/>
              <a:defRPr b="1" sz="2600"/>
            </a:lvl9pPr>
          </a:lstStyle>
          <a:p/>
        </p:txBody>
      </p:sp>
      <p:sp>
        <p:nvSpPr>
          <p:cNvPr id="224" name="Google Shape;224;p39"/>
          <p:cNvSpPr txBox="1"/>
          <p:nvPr>
            <p:ph idx="1" type="body"/>
          </p:nvPr>
        </p:nvSpPr>
        <p:spPr>
          <a:xfrm>
            <a:off x="189225" y="721706"/>
            <a:ext cx="8490600" cy="3620100"/>
          </a:xfrm>
          <a:prstGeom prst="rect">
            <a:avLst/>
          </a:prstGeom>
          <a:noFill/>
          <a:ln>
            <a:noFill/>
          </a:ln>
        </p:spPr>
        <p:txBody>
          <a:bodyPr anchorCtr="0" anchor="t" bIns="0" lIns="0" spcFirstLastPara="1" rIns="0" wrap="square" tIns="0">
            <a:normAutofit/>
          </a:bodyPr>
          <a:lstStyle>
            <a:lvl1pPr indent="-228600" lvl="0" marL="457200" marR="0" rtl="0" algn="l">
              <a:lnSpc>
                <a:spcPct val="90000"/>
              </a:lnSpc>
              <a:spcBef>
                <a:spcPts val="1000"/>
              </a:spcBef>
              <a:spcAft>
                <a:spcPts val="0"/>
              </a:spcAft>
              <a:buSzPts val="2600"/>
              <a:buFont typeface="Proxima Nova"/>
              <a:buNone/>
              <a:defRPr i="0" sz="2600" u="none" cap="none" strike="noStrike">
                <a:latin typeface="Proxima Nova"/>
                <a:ea typeface="Proxima Nova"/>
                <a:cs typeface="Proxima Nova"/>
                <a:sym typeface="Proxima Nova"/>
              </a:defRPr>
            </a:lvl1pPr>
            <a:lvl2pPr indent="-368300" lvl="1" marL="914400" marR="0" rtl="0" algn="l">
              <a:lnSpc>
                <a:spcPct val="90000"/>
              </a:lnSpc>
              <a:spcBef>
                <a:spcPts val="1200"/>
              </a:spcBef>
              <a:spcAft>
                <a:spcPts val="0"/>
              </a:spcAft>
              <a:buSzPts val="2200"/>
              <a:buChar char="•"/>
              <a:defRPr i="0" sz="2200" u="none" cap="none" strike="noStrike"/>
            </a:lvl2pPr>
            <a:lvl3pPr indent="-342900" lvl="2" marL="1371600" marR="0" rtl="0" algn="l">
              <a:lnSpc>
                <a:spcPct val="90000"/>
              </a:lnSpc>
              <a:spcBef>
                <a:spcPts val="1200"/>
              </a:spcBef>
              <a:spcAft>
                <a:spcPts val="0"/>
              </a:spcAft>
              <a:buSzPts val="1800"/>
              <a:buChar char="•"/>
              <a:defRPr i="0" sz="1800" u="none" cap="none" strike="noStrike"/>
            </a:lvl3pPr>
            <a:lvl4pPr indent="-330200" lvl="3" marL="1828800" marR="0" rtl="0" algn="l">
              <a:lnSpc>
                <a:spcPct val="90000"/>
              </a:lnSpc>
              <a:spcBef>
                <a:spcPts val="1200"/>
              </a:spcBef>
              <a:spcAft>
                <a:spcPts val="0"/>
              </a:spcAft>
              <a:buSzPts val="1600"/>
              <a:buChar char="•"/>
              <a:defRPr i="0" sz="1600" u="none" cap="none" strike="noStrike"/>
            </a:lvl4pPr>
            <a:lvl5pPr indent="-330200" lvl="4" marL="2286000" marR="0" rtl="0" algn="l">
              <a:lnSpc>
                <a:spcPct val="90000"/>
              </a:lnSpc>
              <a:spcBef>
                <a:spcPts val="1200"/>
              </a:spcBef>
              <a:spcAft>
                <a:spcPts val="0"/>
              </a:spcAft>
              <a:buSzPts val="1600"/>
              <a:buChar char="•"/>
              <a:defRPr i="0" sz="1600" u="none" cap="none" strike="noStrike"/>
            </a:lvl5pPr>
            <a:lvl6pPr indent="-330200" lvl="5" marL="2743200" marR="0" rtl="0" algn="l">
              <a:lnSpc>
                <a:spcPct val="90000"/>
              </a:lnSpc>
              <a:spcBef>
                <a:spcPts val="1200"/>
              </a:spcBef>
              <a:spcAft>
                <a:spcPts val="0"/>
              </a:spcAft>
              <a:buSzPts val="1600"/>
              <a:buChar char="•"/>
              <a:defRPr i="0" sz="1600" u="none" cap="none" strike="noStrike"/>
            </a:lvl6pPr>
            <a:lvl7pPr indent="-330200" lvl="6" marL="3200400" marR="0" rtl="0" algn="l">
              <a:lnSpc>
                <a:spcPct val="90000"/>
              </a:lnSpc>
              <a:spcBef>
                <a:spcPts val="1200"/>
              </a:spcBef>
              <a:spcAft>
                <a:spcPts val="0"/>
              </a:spcAft>
              <a:buSzPts val="1600"/>
              <a:buChar char="•"/>
              <a:defRPr i="0" sz="1600" u="none" cap="none" strike="noStrike"/>
            </a:lvl7pPr>
            <a:lvl8pPr indent="-330200" lvl="7" marL="3657600" marR="0" rtl="0" algn="l">
              <a:lnSpc>
                <a:spcPct val="90000"/>
              </a:lnSpc>
              <a:spcBef>
                <a:spcPts val="1200"/>
              </a:spcBef>
              <a:spcAft>
                <a:spcPts val="0"/>
              </a:spcAft>
              <a:buSzPts val="1600"/>
              <a:buChar char="•"/>
              <a:defRPr i="0" sz="1600" u="none" cap="none" strike="noStrike"/>
            </a:lvl8pPr>
            <a:lvl9pPr indent="-330200" lvl="8" marL="4114800" marR="0" rtl="0" algn="l">
              <a:lnSpc>
                <a:spcPct val="90000"/>
              </a:lnSpc>
              <a:spcBef>
                <a:spcPts val="1200"/>
              </a:spcBef>
              <a:spcAft>
                <a:spcPts val="1200"/>
              </a:spcAft>
              <a:buSzPts val="1600"/>
              <a:buChar char="•"/>
              <a:defRPr i="0" sz="1600" u="none" cap="none" strike="noStrike"/>
            </a:lvl9pPr>
          </a:lstStyle>
          <a:p/>
        </p:txBody>
      </p:sp>
      <p:pic>
        <p:nvPicPr>
          <p:cNvPr id="225" name="Google Shape;225;p39"/>
          <p:cNvPicPr preferRelativeResize="0"/>
          <p:nvPr/>
        </p:nvPicPr>
        <p:blipFill rotWithShape="1">
          <a:blip r:embed="rId2">
            <a:alphaModFix/>
          </a:blip>
          <a:srcRect b="0" l="0" r="0" t="0"/>
          <a:stretch/>
        </p:blipFill>
        <p:spPr>
          <a:xfrm>
            <a:off x="267974" y="4848224"/>
            <a:ext cx="498768" cy="14474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226" name="Shape 226"/>
        <p:cNvGrpSpPr/>
        <p:nvPr/>
      </p:nvGrpSpPr>
      <p:grpSpPr>
        <a:xfrm>
          <a:off x="0" y="0"/>
          <a:ext cx="0" cy="0"/>
          <a:chOff x="0" y="0"/>
          <a:chExt cx="0" cy="0"/>
        </a:xfrm>
      </p:grpSpPr>
      <p:sp>
        <p:nvSpPr>
          <p:cNvPr id="227" name="Google Shape;227;p40"/>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28" name="Google Shape;228;p40"/>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229" name="Google Shape;229;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0" name="Google Shape;230;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1" name="Google Shape;231;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2" name="Shape 232"/>
        <p:cNvGrpSpPr/>
        <p:nvPr/>
      </p:nvGrpSpPr>
      <p:grpSpPr>
        <a:xfrm>
          <a:off x="0" y="0"/>
          <a:ext cx="0" cy="0"/>
          <a:chOff x="0" y="0"/>
          <a:chExt cx="0" cy="0"/>
        </a:xfrm>
      </p:grpSpPr>
      <p:sp>
        <p:nvSpPr>
          <p:cNvPr id="233" name="Google Shape;233;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34" name="Google Shape;234;p4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235" name="Google Shape;235;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6" name="Google Shape;236;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37" name="Google Shape;237;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242" name="Shape 242"/>
        <p:cNvGrpSpPr/>
        <p:nvPr/>
      </p:nvGrpSpPr>
      <p:grpSpPr>
        <a:xfrm>
          <a:off x="0" y="0"/>
          <a:ext cx="0" cy="0"/>
          <a:chOff x="0" y="0"/>
          <a:chExt cx="0" cy="0"/>
        </a:xfrm>
      </p:grpSpPr>
      <p:sp>
        <p:nvSpPr>
          <p:cNvPr id="243" name="Google Shape;243;p4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4500"/>
              <a:buFont typeface="Twentieth Century"/>
              <a:buNone/>
              <a:defRPr sz="45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4" name="Google Shape;244;p4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5" name="Shape 245"/>
        <p:cNvGrpSpPr/>
        <p:nvPr/>
      </p:nvGrpSpPr>
      <p:grpSpPr>
        <a:xfrm>
          <a:off x="0" y="0"/>
          <a:ext cx="0" cy="0"/>
          <a:chOff x="0" y="0"/>
          <a:chExt cx="0" cy="0"/>
        </a:xfrm>
      </p:grpSpPr>
      <p:sp>
        <p:nvSpPr>
          <p:cNvPr id="246" name="Google Shape;246;p44"/>
          <p:cNvSpPr txBox="1"/>
          <p:nvPr>
            <p:ph idx="10" type="dt"/>
          </p:nvPr>
        </p:nvSpPr>
        <p:spPr>
          <a:xfrm>
            <a:off x="628650" y="4767266"/>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47" name="Google Shape;247;p44"/>
          <p:cNvSpPr txBox="1"/>
          <p:nvPr>
            <p:ph idx="11" type="ftr"/>
          </p:nvPr>
        </p:nvSpPr>
        <p:spPr>
          <a:xfrm>
            <a:off x="3028950" y="4767266"/>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48" name="Google Shape;248;p44"/>
          <p:cNvSpPr txBox="1"/>
          <p:nvPr>
            <p:ph idx="12" type="sldNum"/>
          </p:nvPr>
        </p:nvSpPr>
        <p:spPr>
          <a:xfrm>
            <a:off x="6457950" y="4767266"/>
            <a:ext cx="20574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49" name="Shape 249"/>
        <p:cNvGrpSpPr/>
        <p:nvPr/>
      </p:nvGrpSpPr>
      <p:grpSpPr>
        <a:xfrm>
          <a:off x="0" y="0"/>
          <a:ext cx="0" cy="0"/>
          <a:chOff x="0" y="0"/>
          <a:chExt cx="0" cy="0"/>
        </a:xfrm>
      </p:grpSpPr>
      <p:sp>
        <p:nvSpPr>
          <p:cNvPr id="250" name="Google Shape;250;p45"/>
          <p:cNvSpPr txBox="1"/>
          <p:nvPr>
            <p:ph idx="1" type="body"/>
          </p:nvPr>
        </p:nvSpPr>
        <p:spPr>
          <a:xfrm>
            <a:off x="311700" y="4230575"/>
            <a:ext cx="5998800" cy="605100"/>
          </a:xfrm>
          <a:prstGeom prst="rect">
            <a:avLst/>
          </a:prstGeom>
          <a:noFill/>
          <a:ln>
            <a:noFill/>
          </a:ln>
        </p:spPr>
        <p:txBody>
          <a:bodyPr anchorCtr="0" anchor="ctr" bIns="68575" lIns="68575" spcFirstLastPara="1" rIns="68575" wrap="square" tIns="68575">
            <a:normAutofit/>
          </a:bodyPr>
          <a:lstStyle>
            <a:lvl1pPr indent="-228600" lvl="0" marL="4572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Century Gothic"/>
                <a:ea typeface="Century Gothic"/>
                <a:cs typeface="Century Gothic"/>
                <a:sym typeface="Century Gothic"/>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23850" lvl="3" marL="18288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indent="-323850" lvl="4" marL="22860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indent="-323850" lvl="5" marL="27432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6pPr>
            <a:lvl7pPr indent="-323850" lvl="6" marL="32004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7pPr>
            <a:lvl8pPr indent="-323850" lvl="7" marL="36576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8pPr>
            <a:lvl9pPr indent="-323850" lvl="8" marL="4114800" marR="0" rtl="0" algn="l">
              <a:lnSpc>
                <a:spcPct val="90000"/>
              </a:lnSpc>
              <a:spcBef>
                <a:spcPts val="3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9pPr>
          </a:lstStyle>
          <a:p/>
        </p:txBody>
      </p:sp>
      <p:sp>
        <p:nvSpPr>
          <p:cNvPr id="251" name="Google Shape;251;p45"/>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rgbClr val="8A8992"/>
              </a:buClr>
              <a:buSzPts val="900"/>
              <a:buFont typeface="Century Gothic"/>
              <a:buNone/>
              <a:defRPr b="0" i="0" sz="900" u="none" cap="none" strike="noStrike">
                <a:solidFill>
                  <a:srgbClr val="8A8992"/>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8A8992"/>
              </a:buClr>
              <a:buSzPts val="900"/>
              <a:buFont typeface="Century Gothic"/>
              <a:buNone/>
              <a:defRPr b="0" i="0" sz="900" u="none" cap="none" strike="noStrike">
                <a:solidFill>
                  <a:srgbClr val="8A8992"/>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8A8992"/>
              </a:buClr>
              <a:buSzPts val="900"/>
              <a:buFont typeface="Century Gothic"/>
              <a:buNone/>
              <a:defRPr b="0" i="0" sz="900" u="none" cap="none" strike="noStrike">
                <a:solidFill>
                  <a:srgbClr val="8A8992"/>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8A8992"/>
              </a:buClr>
              <a:buSzPts val="900"/>
              <a:buFont typeface="Century Gothic"/>
              <a:buNone/>
              <a:defRPr b="0" i="0" sz="900" u="none" cap="none" strike="noStrike">
                <a:solidFill>
                  <a:srgbClr val="8A8992"/>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8A8992"/>
              </a:buClr>
              <a:buSzPts val="900"/>
              <a:buFont typeface="Century Gothic"/>
              <a:buNone/>
              <a:defRPr b="0" i="0" sz="900" u="none" cap="none" strike="noStrike">
                <a:solidFill>
                  <a:srgbClr val="8A8992"/>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8A8992"/>
              </a:buClr>
              <a:buSzPts val="900"/>
              <a:buFont typeface="Century Gothic"/>
              <a:buNone/>
              <a:defRPr b="0" i="0" sz="900" u="none" cap="none" strike="noStrike">
                <a:solidFill>
                  <a:srgbClr val="8A8992"/>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8A8992"/>
              </a:buClr>
              <a:buSzPts val="900"/>
              <a:buFont typeface="Century Gothic"/>
              <a:buNone/>
              <a:defRPr b="0" i="0" sz="900" u="none" cap="none" strike="noStrike">
                <a:solidFill>
                  <a:srgbClr val="8A8992"/>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8A8992"/>
              </a:buClr>
              <a:buSzPts val="900"/>
              <a:buFont typeface="Century Gothic"/>
              <a:buNone/>
              <a:defRPr b="0" i="0" sz="900" u="none" cap="none" strike="noStrike">
                <a:solidFill>
                  <a:srgbClr val="8A8992"/>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8A8992"/>
              </a:buClr>
              <a:buSzPts val="900"/>
              <a:buFont typeface="Century Gothic"/>
              <a:buNone/>
              <a:defRPr b="0" i="0" sz="900" u="none" cap="none" strike="noStrike">
                <a:solidFill>
                  <a:srgbClr val="8A899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2" name="Shape 252"/>
        <p:cNvGrpSpPr/>
        <p:nvPr/>
      </p:nvGrpSpPr>
      <p:grpSpPr>
        <a:xfrm>
          <a:off x="0" y="0"/>
          <a:ext cx="0" cy="0"/>
          <a:chOff x="0" y="0"/>
          <a:chExt cx="0" cy="0"/>
        </a:xfrm>
      </p:grpSpPr>
      <p:sp>
        <p:nvSpPr>
          <p:cNvPr id="253" name="Google Shape;253;p46"/>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4" name="Google Shape;254;p46"/>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255" name="Google Shape;255;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A8992"/>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6" name="Shape 256"/>
        <p:cNvGrpSpPr/>
        <p:nvPr/>
      </p:nvGrpSpPr>
      <p:grpSpPr>
        <a:xfrm>
          <a:off x="0" y="0"/>
          <a:ext cx="0" cy="0"/>
          <a:chOff x="0" y="0"/>
          <a:chExt cx="0" cy="0"/>
        </a:xfrm>
      </p:grpSpPr>
      <p:sp>
        <p:nvSpPr>
          <p:cNvPr id="257" name="Google Shape;257;p47"/>
          <p:cNvSpPr txBox="1"/>
          <p:nvPr>
            <p:ph type="title"/>
          </p:nvPr>
        </p:nvSpPr>
        <p:spPr>
          <a:xfrm>
            <a:off x="457200" y="205740"/>
            <a:ext cx="8229600" cy="857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70C0"/>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8" name="Google Shape;258;p47"/>
          <p:cNvSpPr txBox="1"/>
          <p:nvPr>
            <p:ph idx="10" type="dt"/>
          </p:nvPr>
        </p:nvSpPr>
        <p:spPr>
          <a:xfrm>
            <a:off x="628650" y="4767266"/>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59" name="Google Shape;259;p47"/>
          <p:cNvSpPr txBox="1"/>
          <p:nvPr>
            <p:ph idx="11" type="ftr"/>
          </p:nvPr>
        </p:nvSpPr>
        <p:spPr>
          <a:xfrm>
            <a:off x="3028950" y="4767266"/>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60" name="Google Shape;260;p47"/>
          <p:cNvSpPr txBox="1"/>
          <p:nvPr>
            <p:ph idx="12" type="sldNum"/>
          </p:nvPr>
        </p:nvSpPr>
        <p:spPr>
          <a:xfrm>
            <a:off x="6457950" y="4767266"/>
            <a:ext cx="20574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1" name="Shape 261"/>
        <p:cNvGrpSpPr/>
        <p:nvPr/>
      </p:nvGrpSpPr>
      <p:grpSpPr>
        <a:xfrm>
          <a:off x="0" y="0"/>
          <a:ext cx="0" cy="0"/>
          <a:chOff x="0" y="0"/>
          <a:chExt cx="0" cy="0"/>
        </a:xfrm>
      </p:grpSpPr>
      <p:sp>
        <p:nvSpPr>
          <p:cNvPr id="262" name="Google Shape;262;p48"/>
          <p:cNvSpPr txBox="1"/>
          <p:nvPr>
            <p:ph type="title"/>
          </p:nvPr>
        </p:nvSpPr>
        <p:spPr>
          <a:xfrm>
            <a:off x="1828800" y="273844"/>
            <a:ext cx="66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3" name="Google Shape;263;p48"/>
          <p:cNvSpPr txBox="1"/>
          <p:nvPr>
            <p:ph idx="1" type="body"/>
          </p:nvPr>
        </p:nvSpPr>
        <p:spPr>
          <a:xfrm>
            <a:off x="1828800" y="1369219"/>
            <a:ext cx="66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264" name="Shape 264"/>
        <p:cNvGrpSpPr/>
        <p:nvPr/>
      </p:nvGrpSpPr>
      <p:grpSpPr>
        <a:xfrm>
          <a:off x="0" y="0"/>
          <a:ext cx="0" cy="0"/>
          <a:chOff x="0" y="0"/>
          <a:chExt cx="0" cy="0"/>
        </a:xfrm>
      </p:grpSpPr>
      <p:sp>
        <p:nvSpPr>
          <p:cNvPr id="265" name="Google Shape;265;p49"/>
          <p:cNvSpPr txBox="1"/>
          <p:nvPr>
            <p:ph type="title"/>
          </p:nvPr>
        </p:nvSpPr>
        <p:spPr>
          <a:xfrm>
            <a:off x="2850356" y="4149328"/>
            <a:ext cx="62937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accent1"/>
              </a:buClr>
              <a:buSzPts val="3300"/>
              <a:buFont typeface="Twentieth Century"/>
              <a:buNone/>
              <a:defRPr>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266" name="Shape 266"/>
        <p:cNvGrpSpPr/>
        <p:nvPr/>
      </p:nvGrpSpPr>
      <p:grpSpPr>
        <a:xfrm>
          <a:off x="0" y="0"/>
          <a:ext cx="0" cy="0"/>
          <a:chOff x="0" y="0"/>
          <a:chExt cx="0" cy="0"/>
        </a:xfrm>
      </p:grpSpPr>
      <p:sp>
        <p:nvSpPr>
          <p:cNvPr id="267" name="Google Shape;267;p50"/>
          <p:cNvSpPr txBox="1"/>
          <p:nvPr>
            <p:ph type="title"/>
          </p:nvPr>
        </p:nvSpPr>
        <p:spPr>
          <a:xfrm>
            <a:off x="4793455" y="273844"/>
            <a:ext cx="37221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1"/>
              </a:buClr>
              <a:buSzPts val="3300"/>
              <a:buFont typeface="Twentieth Century"/>
              <a:buNone/>
              <a:defRPr>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8" name="Google Shape;268;p50"/>
          <p:cNvSpPr txBox="1"/>
          <p:nvPr>
            <p:ph idx="1" type="body"/>
          </p:nvPr>
        </p:nvSpPr>
        <p:spPr>
          <a:xfrm>
            <a:off x="4793455" y="1369219"/>
            <a:ext cx="37221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269" name="Shape 269"/>
        <p:cNvGrpSpPr/>
        <p:nvPr/>
      </p:nvGrpSpPr>
      <p:grpSpPr>
        <a:xfrm>
          <a:off x="0" y="0"/>
          <a:ext cx="0" cy="0"/>
          <a:chOff x="0" y="0"/>
          <a:chExt cx="0" cy="0"/>
        </a:xfrm>
      </p:grpSpPr>
      <p:sp>
        <p:nvSpPr>
          <p:cNvPr id="270" name="Google Shape;270;p51"/>
          <p:cNvSpPr txBox="1"/>
          <p:nvPr>
            <p:ph type="title"/>
          </p:nvPr>
        </p:nvSpPr>
        <p:spPr>
          <a:xfrm>
            <a:off x="914399" y="2295525"/>
            <a:ext cx="73296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1"/>
              </a:buClr>
              <a:buSzPts val="3300"/>
              <a:buFont typeface="Twentieth Century"/>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1" name="Google Shape;271;p51"/>
          <p:cNvSpPr txBox="1"/>
          <p:nvPr>
            <p:ph idx="1" type="subTitle"/>
          </p:nvPr>
        </p:nvSpPr>
        <p:spPr>
          <a:xfrm>
            <a:off x="728663" y="3494485"/>
            <a:ext cx="7701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lt1"/>
              </a:buClr>
              <a:buSzPts val="1800"/>
              <a:buNone/>
              <a:defRPr sz="1800">
                <a:solidFill>
                  <a:schemeClr val="lt1"/>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blipFill>
          <a:blip r:embed="rId2">
            <a:alphaModFix/>
          </a:blip>
          <a:stretch>
            <a:fillRect/>
          </a:stretch>
        </a:blipFill>
      </p:bgPr>
    </p:bg>
    <p:spTree>
      <p:nvGrpSpPr>
        <p:cNvPr id="272" name="Shape 272"/>
        <p:cNvGrpSpPr/>
        <p:nvPr/>
      </p:nvGrpSpPr>
      <p:grpSpPr>
        <a:xfrm>
          <a:off x="0" y="0"/>
          <a:ext cx="0" cy="0"/>
          <a:chOff x="0" y="0"/>
          <a:chExt cx="0" cy="0"/>
        </a:xfrm>
      </p:grpSpPr>
      <p:sp>
        <p:nvSpPr>
          <p:cNvPr id="273" name="Google Shape;273;p52"/>
          <p:cNvSpPr txBox="1"/>
          <p:nvPr>
            <p:ph type="title"/>
          </p:nvPr>
        </p:nvSpPr>
        <p:spPr>
          <a:xfrm>
            <a:off x="2993231" y="1595438"/>
            <a:ext cx="3764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3300"/>
              <a:buFont typeface="Twentieth Century"/>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4" name="Google Shape;274;p52"/>
          <p:cNvSpPr txBox="1"/>
          <p:nvPr>
            <p:ph idx="1" type="body"/>
          </p:nvPr>
        </p:nvSpPr>
        <p:spPr>
          <a:xfrm>
            <a:off x="2993231" y="2671763"/>
            <a:ext cx="3764700" cy="19608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lt1"/>
              </a:buClr>
              <a:buSzPts val="2100"/>
              <a:buChar char="•"/>
              <a:defRPr>
                <a:solidFill>
                  <a:schemeClr val="lt1"/>
                </a:solidFill>
              </a:defRPr>
            </a:lvl1pPr>
            <a:lvl2pPr indent="-342900" lvl="1" marL="914400" rtl="0" algn="l">
              <a:lnSpc>
                <a:spcPct val="90000"/>
              </a:lnSpc>
              <a:spcBef>
                <a:spcPts val="400"/>
              </a:spcBef>
              <a:spcAft>
                <a:spcPts val="0"/>
              </a:spcAft>
              <a:buClr>
                <a:schemeClr val="lt1"/>
              </a:buClr>
              <a:buSzPts val="1800"/>
              <a:buChar char="•"/>
              <a:defRPr>
                <a:solidFill>
                  <a:schemeClr val="lt1"/>
                </a:solidFill>
              </a:defRPr>
            </a:lvl2pPr>
            <a:lvl3pPr indent="-323850" lvl="2" marL="1371600" rtl="0" algn="l">
              <a:lnSpc>
                <a:spcPct val="90000"/>
              </a:lnSpc>
              <a:spcBef>
                <a:spcPts val="400"/>
              </a:spcBef>
              <a:spcAft>
                <a:spcPts val="0"/>
              </a:spcAft>
              <a:buClr>
                <a:schemeClr val="lt1"/>
              </a:buClr>
              <a:buSzPts val="15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bg>
      <p:bgPr>
        <a:blipFill>
          <a:blip r:embed="rId2">
            <a:alphaModFix/>
          </a:blip>
          <a:stretch>
            <a:fillRect/>
          </a:stretch>
        </a:blipFill>
      </p:bgPr>
    </p:bg>
    <p:spTree>
      <p:nvGrpSpPr>
        <p:cNvPr id="275" name="Shape 275"/>
        <p:cNvGrpSpPr/>
        <p:nvPr/>
      </p:nvGrpSpPr>
      <p:grpSpPr>
        <a:xfrm>
          <a:off x="0" y="0"/>
          <a:ext cx="0" cy="0"/>
          <a:chOff x="0" y="0"/>
          <a:chExt cx="0" cy="0"/>
        </a:xfrm>
      </p:grpSpPr>
      <p:sp>
        <p:nvSpPr>
          <p:cNvPr id="276" name="Google Shape;276;p5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1"/>
              </a:buClr>
              <a:buSzPts val="3300"/>
              <a:buFont typeface="Twentieth Century"/>
              <a:buNone/>
              <a:defRPr>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7" name="Google Shape;277;p53"/>
          <p:cNvSpPr txBox="1"/>
          <p:nvPr>
            <p:ph idx="1" type="body"/>
          </p:nvPr>
        </p:nvSpPr>
        <p:spPr>
          <a:xfrm>
            <a:off x="3636169" y="1260872"/>
            <a:ext cx="4880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78" name="Google Shape;278;p53"/>
          <p:cNvSpPr txBox="1"/>
          <p:nvPr>
            <p:ph idx="2" type="body"/>
          </p:nvPr>
        </p:nvSpPr>
        <p:spPr>
          <a:xfrm>
            <a:off x="3636169" y="1878806"/>
            <a:ext cx="4880400" cy="32649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3" name="Shape 283"/>
        <p:cNvGrpSpPr/>
        <p:nvPr/>
      </p:nvGrpSpPr>
      <p:grpSpPr>
        <a:xfrm>
          <a:off x="0" y="0"/>
          <a:ext cx="0" cy="0"/>
          <a:chOff x="0" y="0"/>
          <a:chExt cx="0" cy="0"/>
        </a:xfrm>
      </p:grpSpPr>
      <p:cxnSp>
        <p:nvCxnSpPr>
          <p:cNvPr id="284" name="Google Shape;284;p55"/>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285" name="Google Shape;285;p55"/>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286" name="Google Shape;286;p55"/>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87" name="Google Shape;287;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88" name="Shape 288"/>
        <p:cNvGrpSpPr/>
        <p:nvPr/>
      </p:nvGrpSpPr>
      <p:grpSpPr>
        <a:xfrm>
          <a:off x="0" y="0"/>
          <a:ext cx="0" cy="0"/>
          <a:chOff x="0" y="0"/>
          <a:chExt cx="0" cy="0"/>
        </a:xfrm>
      </p:grpSpPr>
      <p:sp>
        <p:nvSpPr>
          <p:cNvPr id="289" name="Google Shape;289;p56"/>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290" name="Google Shape;290;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1" name="Shape 291"/>
        <p:cNvGrpSpPr/>
        <p:nvPr/>
      </p:nvGrpSpPr>
      <p:grpSpPr>
        <a:xfrm>
          <a:off x="0" y="0"/>
          <a:ext cx="0" cy="0"/>
          <a:chOff x="0" y="0"/>
          <a:chExt cx="0" cy="0"/>
        </a:xfrm>
      </p:grpSpPr>
      <p:sp>
        <p:nvSpPr>
          <p:cNvPr id="292" name="Google Shape;292;p5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3" name="Google Shape;293;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4" name="Google Shape;294;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5" name="Shape 295"/>
        <p:cNvGrpSpPr/>
        <p:nvPr/>
      </p:nvGrpSpPr>
      <p:grpSpPr>
        <a:xfrm>
          <a:off x="0" y="0"/>
          <a:ext cx="0" cy="0"/>
          <a:chOff x="0" y="0"/>
          <a:chExt cx="0" cy="0"/>
        </a:xfrm>
      </p:grpSpPr>
      <p:sp>
        <p:nvSpPr>
          <p:cNvPr id="296" name="Google Shape;296;p5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7" name="Google Shape;297;p5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8" name="Google Shape;298;p5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9" name="Google Shape;299;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0" name="Shape 300"/>
        <p:cNvGrpSpPr/>
        <p:nvPr/>
      </p:nvGrpSpPr>
      <p:grpSpPr>
        <a:xfrm>
          <a:off x="0" y="0"/>
          <a:ext cx="0" cy="0"/>
          <a:chOff x="0" y="0"/>
          <a:chExt cx="0" cy="0"/>
        </a:xfrm>
      </p:grpSpPr>
      <p:sp>
        <p:nvSpPr>
          <p:cNvPr id="301" name="Google Shape;301;p5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2" name="Google Shape;302;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3" name="Shape 303"/>
        <p:cNvGrpSpPr/>
        <p:nvPr/>
      </p:nvGrpSpPr>
      <p:grpSpPr>
        <a:xfrm>
          <a:off x="0" y="0"/>
          <a:ext cx="0" cy="0"/>
          <a:chOff x="0" y="0"/>
          <a:chExt cx="0" cy="0"/>
        </a:xfrm>
      </p:grpSpPr>
      <p:sp>
        <p:nvSpPr>
          <p:cNvPr id="304" name="Google Shape;304;p60"/>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5" name="Google Shape;305;p60"/>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6" name="Google Shape;306;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07" name="Shape 307"/>
        <p:cNvGrpSpPr/>
        <p:nvPr/>
      </p:nvGrpSpPr>
      <p:grpSpPr>
        <a:xfrm>
          <a:off x="0" y="0"/>
          <a:ext cx="0" cy="0"/>
          <a:chOff x="0" y="0"/>
          <a:chExt cx="0" cy="0"/>
        </a:xfrm>
      </p:grpSpPr>
      <p:sp>
        <p:nvSpPr>
          <p:cNvPr id="308" name="Google Shape;308;p61"/>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09" name="Google Shape;309;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0" name="Shape 310"/>
        <p:cNvGrpSpPr/>
        <p:nvPr/>
      </p:nvGrpSpPr>
      <p:grpSpPr>
        <a:xfrm>
          <a:off x="0" y="0"/>
          <a:ext cx="0" cy="0"/>
          <a:chOff x="0" y="0"/>
          <a:chExt cx="0" cy="0"/>
        </a:xfrm>
      </p:grpSpPr>
      <p:sp>
        <p:nvSpPr>
          <p:cNvPr id="311" name="Google Shape;311;p62"/>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2" name="Google Shape;312;p6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13" name="Google Shape;313;p62"/>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14" name="Google Shape;314;p62"/>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15" name="Google Shape;315;p6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316" name="Google Shape;316;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7" name="Shape 317"/>
        <p:cNvGrpSpPr/>
        <p:nvPr/>
      </p:nvGrpSpPr>
      <p:grpSpPr>
        <a:xfrm>
          <a:off x="0" y="0"/>
          <a:ext cx="0" cy="0"/>
          <a:chOff x="0" y="0"/>
          <a:chExt cx="0" cy="0"/>
        </a:xfrm>
      </p:grpSpPr>
      <p:sp>
        <p:nvSpPr>
          <p:cNvPr id="318" name="Google Shape;318;p63"/>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319" name="Google Shape;319;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20" name="Shape 320"/>
        <p:cNvGrpSpPr/>
        <p:nvPr/>
      </p:nvGrpSpPr>
      <p:grpSpPr>
        <a:xfrm>
          <a:off x="0" y="0"/>
          <a:ext cx="0" cy="0"/>
          <a:chOff x="0" y="0"/>
          <a:chExt cx="0" cy="0"/>
        </a:xfrm>
      </p:grpSpPr>
      <p:sp>
        <p:nvSpPr>
          <p:cNvPr id="321" name="Google Shape;321;p64"/>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322" name="Google Shape;322;p64"/>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323" name="Google Shape;323;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4" name="Shape 324"/>
        <p:cNvGrpSpPr/>
        <p:nvPr/>
      </p:nvGrpSpPr>
      <p:grpSpPr>
        <a:xfrm>
          <a:off x="0" y="0"/>
          <a:ext cx="0" cy="0"/>
          <a:chOff x="0" y="0"/>
          <a:chExt cx="0" cy="0"/>
        </a:xfrm>
      </p:grpSpPr>
      <p:sp>
        <p:nvSpPr>
          <p:cNvPr id="325" name="Google Shape;325;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Free writting">
  <p:cSld name="CUSTOM_21_1_1">
    <p:spTree>
      <p:nvGrpSpPr>
        <p:cNvPr id="326" name="Shape 326"/>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Two blocks">
  <p:cSld name="CUSTOM_21_2_1_1_1_1_1_1_1_1_1_1">
    <p:spTree>
      <p:nvGrpSpPr>
        <p:cNvPr id="327" name="Shape 327"/>
        <p:cNvGrpSpPr/>
        <p:nvPr/>
      </p:nvGrpSpPr>
      <p:grpSpPr>
        <a:xfrm>
          <a:off x="0" y="0"/>
          <a:ext cx="0" cy="0"/>
          <a:chOff x="0" y="0"/>
          <a:chExt cx="0" cy="0"/>
        </a:xfrm>
      </p:grpSpPr>
      <p:sp>
        <p:nvSpPr>
          <p:cNvPr id="328" name="Google Shape;328;p67"/>
          <p:cNvSpPr/>
          <p:nvPr/>
        </p:nvSpPr>
        <p:spPr>
          <a:xfrm>
            <a:off x="1028700" y="1066800"/>
            <a:ext cx="3468300" cy="384000"/>
          </a:xfrm>
          <a:prstGeom prst="rect">
            <a:avLst/>
          </a:prstGeom>
          <a:solidFill>
            <a:schemeClr val="accent1"/>
          </a:solidFill>
          <a:ln cap="flat" cmpd="sng" w="38100">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sz="1400">
              <a:latin typeface="Questrial"/>
              <a:ea typeface="Questrial"/>
              <a:cs typeface="Questrial"/>
              <a:sym typeface="Questrial"/>
            </a:endParaRPr>
          </a:p>
        </p:txBody>
      </p:sp>
      <p:sp>
        <p:nvSpPr>
          <p:cNvPr id="329" name="Google Shape;329;p67"/>
          <p:cNvSpPr/>
          <p:nvPr/>
        </p:nvSpPr>
        <p:spPr>
          <a:xfrm>
            <a:off x="4608933" y="1066800"/>
            <a:ext cx="3430200" cy="384000"/>
          </a:xfrm>
          <a:prstGeom prst="rect">
            <a:avLst/>
          </a:prstGeom>
          <a:solidFill>
            <a:schemeClr val="accent3"/>
          </a:solidFill>
          <a:ln cap="flat" cmpd="sng" w="38100">
            <a:solidFill>
              <a:schemeClr val="accent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sz="1400">
              <a:latin typeface="Questrial"/>
              <a:ea typeface="Questrial"/>
              <a:cs typeface="Questrial"/>
              <a:sym typeface="Questrial"/>
            </a:endParaRPr>
          </a:p>
        </p:txBody>
      </p:sp>
      <p:sp>
        <p:nvSpPr>
          <p:cNvPr id="330" name="Google Shape;330;p67"/>
          <p:cNvSpPr/>
          <p:nvPr/>
        </p:nvSpPr>
        <p:spPr>
          <a:xfrm>
            <a:off x="1066800" y="1104900"/>
            <a:ext cx="3468300" cy="3863700"/>
          </a:xfrm>
          <a:prstGeom prst="rect">
            <a:avLst/>
          </a:prstGeom>
          <a:noFill/>
          <a:ln cap="flat" cmpd="sng" w="38100">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sz="1400">
              <a:latin typeface="Questrial"/>
              <a:ea typeface="Questrial"/>
              <a:cs typeface="Questrial"/>
              <a:sym typeface="Questrial"/>
            </a:endParaRPr>
          </a:p>
        </p:txBody>
      </p:sp>
      <p:sp>
        <p:nvSpPr>
          <p:cNvPr id="331" name="Google Shape;331;p67"/>
          <p:cNvSpPr/>
          <p:nvPr/>
        </p:nvSpPr>
        <p:spPr>
          <a:xfrm>
            <a:off x="4647033" y="1104900"/>
            <a:ext cx="3430200" cy="3863700"/>
          </a:xfrm>
          <a:prstGeom prst="rect">
            <a:avLst/>
          </a:prstGeom>
          <a:noFill/>
          <a:ln cap="flat" cmpd="sng" w="38100">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sz="1400">
              <a:latin typeface="Questrial"/>
              <a:ea typeface="Questrial"/>
              <a:cs typeface="Questrial"/>
              <a:sym typeface="Quest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 Four blocks">
  <p:cSld name="CUSTOM_21_2_1_1_1_1_1_1_1_1">
    <p:spTree>
      <p:nvGrpSpPr>
        <p:cNvPr id="332" name="Shape 332"/>
        <p:cNvGrpSpPr/>
        <p:nvPr/>
      </p:nvGrpSpPr>
      <p:grpSpPr>
        <a:xfrm>
          <a:off x="0" y="0"/>
          <a:ext cx="0" cy="0"/>
          <a:chOff x="0" y="0"/>
          <a:chExt cx="0" cy="0"/>
        </a:xfrm>
      </p:grpSpPr>
      <p:sp>
        <p:nvSpPr>
          <p:cNvPr id="333" name="Google Shape;333;p68"/>
          <p:cNvSpPr/>
          <p:nvPr/>
        </p:nvSpPr>
        <p:spPr>
          <a:xfrm>
            <a:off x="1035110" y="1094419"/>
            <a:ext cx="3455400" cy="3858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334" name="Google Shape;334;p68"/>
          <p:cNvSpPr/>
          <p:nvPr/>
        </p:nvSpPr>
        <p:spPr>
          <a:xfrm>
            <a:off x="4587120" y="1094419"/>
            <a:ext cx="3455400" cy="385800"/>
          </a:xfrm>
          <a:prstGeom prst="rect">
            <a:avLst/>
          </a:prstGeom>
          <a:solidFill>
            <a:schemeClr val="accent3"/>
          </a:solidFill>
          <a:ln cap="flat" cmpd="sng" w="19050">
            <a:solidFill>
              <a:schemeClr val="accent3"/>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335" name="Google Shape;335;p68"/>
          <p:cNvSpPr/>
          <p:nvPr/>
        </p:nvSpPr>
        <p:spPr>
          <a:xfrm>
            <a:off x="1028700" y="3084806"/>
            <a:ext cx="3455400" cy="385800"/>
          </a:xfrm>
          <a:prstGeom prst="rect">
            <a:avLst/>
          </a:prstGeom>
          <a:solidFill>
            <a:schemeClr val="accent4"/>
          </a:solidFill>
          <a:ln cap="flat" cmpd="sng" w="19050">
            <a:solidFill>
              <a:schemeClr val="accent4"/>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336" name="Google Shape;336;p68"/>
          <p:cNvSpPr/>
          <p:nvPr/>
        </p:nvSpPr>
        <p:spPr>
          <a:xfrm>
            <a:off x="4580710" y="3084806"/>
            <a:ext cx="3455400" cy="3858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337" name="Google Shape;337;p68"/>
          <p:cNvSpPr/>
          <p:nvPr/>
        </p:nvSpPr>
        <p:spPr>
          <a:xfrm>
            <a:off x="1073199" y="1134552"/>
            <a:ext cx="3452100" cy="1866300"/>
          </a:xfrm>
          <a:prstGeom prst="rect">
            <a:avLst/>
          </a:prstGeom>
          <a:noFill/>
          <a:ln cap="flat" cmpd="sng" w="38100">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sz="1400">
              <a:latin typeface="Questrial"/>
              <a:ea typeface="Questrial"/>
              <a:cs typeface="Questrial"/>
              <a:sym typeface="Questrial"/>
            </a:endParaRPr>
          </a:p>
        </p:txBody>
      </p:sp>
      <p:sp>
        <p:nvSpPr>
          <p:cNvPr id="338" name="Google Shape;338;p68"/>
          <p:cNvSpPr/>
          <p:nvPr/>
        </p:nvSpPr>
        <p:spPr>
          <a:xfrm>
            <a:off x="4621842" y="1134552"/>
            <a:ext cx="3455400" cy="1866300"/>
          </a:xfrm>
          <a:prstGeom prst="rect">
            <a:avLst/>
          </a:prstGeom>
          <a:noFill/>
          <a:ln cap="flat" cmpd="sng" w="38100">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sz="1400">
              <a:latin typeface="Questrial"/>
              <a:ea typeface="Questrial"/>
              <a:cs typeface="Questrial"/>
              <a:sym typeface="Questrial"/>
            </a:endParaRPr>
          </a:p>
        </p:txBody>
      </p:sp>
      <p:sp>
        <p:nvSpPr>
          <p:cNvPr id="339" name="Google Shape;339;p68"/>
          <p:cNvSpPr/>
          <p:nvPr/>
        </p:nvSpPr>
        <p:spPr>
          <a:xfrm>
            <a:off x="1066800" y="3124950"/>
            <a:ext cx="3452100" cy="1866300"/>
          </a:xfrm>
          <a:prstGeom prst="rect">
            <a:avLst/>
          </a:prstGeom>
          <a:noFill/>
          <a:ln cap="flat" cmpd="sng" w="38100">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sz="1400">
              <a:latin typeface="Questrial"/>
              <a:ea typeface="Questrial"/>
              <a:cs typeface="Questrial"/>
              <a:sym typeface="Questrial"/>
            </a:endParaRPr>
          </a:p>
        </p:txBody>
      </p:sp>
      <p:sp>
        <p:nvSpPr>
          <p:cNvPr id="340" name="Google Shape;340;p68"/>
          <p:cNvSpPr/>
          <p:nvPr/>
        </p:nvSpPr>
        <p:spPr>
          <a:xfrm>
            <a:off x="4615427" y="3124950"/>
            <a:ext cx="3455400" cy="1866300"/>
          </a:xfrm>
          <a:prstGeom prst="rect">
            <a:avLst/>
          </a:prstGeom>
          <a:noFill/>
          <a:ln cap="flat" cmpd="sng" w="38100">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sz="1400">
              <a:latin typeface="Questrial"/>
              <a:ea typeface="Questrial"/>
              <a:cs typeface="Questrial"/>
              <a:sym typeface="Quest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1" name="Shape 341"/>
        <p:cNvGrpSpPr/>
        <p:nvPr/>
      </p:nvGrpSpPr>
      <p:grpSpPr>
        <a:xfrm>
          <a:off x="0" y="0"/>
          <a:ext cx="0" cy="0"/>
          <a:chOff x="0" y="0"/>
          <a:chExt cx="0" cy="0"/>
        </a:xfrm>
      </p:grpSpPr>
      <p:sp>
        <p:nvSpPr>
          <p:cNvPr id="342" name="Google Shape;342;p69"/>
          <p:cNvSpPr txBox="1"/>
          <p:nvPr>
            <p:ph type="title"/>
          </p:nvPr>
        </p:nvSpPr>
        <p:spPr>
          <a:xfrm>
            <a:off x="628650" y="319135"/>
            <a:ext cx="7886700" cy="948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3300"/>
              <a:buFont typeface="Twentieth Century"/>
              <a:buNone/>
              <a:defRPr>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43" name="Google Shape;343;p6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2"/>
              </a:buClr>
              <a:buSzPts val="2100"/>
              <a:buChar char="●"/>
              <a:defRPr>
                <a:solidFill>
                  <a:schemeClr val="dk2"/>
                </a:solidFill>
              </a:defRPr>
            </a:lvl1pPr>
            <a:lvl2pPr indent="-342900" lvl="1" marL="914400" rtl="0" algn="l">
              <a:lnSpc>
                <a:spcPct val="90000"/>
              </a:lnSpc>
              <a:spcBef>
                <a:spcPts val="1200"/>
              </a:spcBef>
              <a:spcAft>
                <a:spcPts val="0"/>
              </a:spcAft>
              <a:buClr>
                <a:schemeClr val="dk2"/>
              </a:buClr>
              <a:buSzPts val="1800"/>
              <a:buChar char="○"/>
              <a:defRPr>
                <a:solidFill>
                  <a:schemeClr val="dk2"/>
                </a:solidFill>
              </a:defRPr>
            </a:lvl2pPr>
            <a:lvl3pPr indent="-323850" lvl="2" marL="1371600" rtl="0" algn="l">
              <a:lnSpc>
                <a:spcPct val="90000"/>
              </a:lnSpc>
              <a:spcBef>
                <a:spcPts val="1200"/>
              </a:spcBef>
              <a:spcAft>
                <a:spcPts val="0"/>
              </a:spcAft>
              <a:buClr>
                <a:schemeClr val="dk2"/>
              </a:buClr>
              <a:buSzPts val="1500"/>
              <a:buChar char="■"/>
              <a:defRPr>
                <a:solidFill>
                  <a:schemeClr val="dk2"/>
                </a:solidFill>
              </a:defRPr>
            </a:lvl3pPr>
            <a:lvl4pPr indent="-317500" lvl="3" marL="1828800" rtl="0" algn="l">
              <a:lnSpc>
                <a:spcPct val="90000"/>
              </a:lnSpc>
              <a:spcBef>
                <a:spcPts val="1200"/>
              </a:spcBef>
              <a:spcAft>
                <a:spcPts val="0"/>
              </a:spcAft>
              <a:buClr>
                <a:schemeClr val="dk2"/>
              </a:buClr>
              <a:buSzPts val="1400"/>
              <a:buChar char="●"/>
              <a:defRPr>
                <a:solidFill>
                  <a:schemeClr val="dk2"/>
                </a:solidFill>
              </a:defRPr>
            </a:lvl4pPr>
            <a:lvl5pPr indent="-317500" lvl="4" marL="2286000" rtl="0" algn="l">
              <a:lnSpc>
                <a:spcPct val="90000"/>
              </a:lnSpc>
              <a:spcBef>
                <a:spcPts val="1200"/>
              </a:spcBef>
              <a:spcAft>
                <a:spcPts val="0"/>
              </a:spcAft>
              <a:buClr>
                <a:schemeClr val="dk2"/>
              </a:buClr>
              <a:buSzPts val="1400"/>
              <a:buChar char="○"/>
              <a:defRPr>
                <a:solidFill>
                  <a:schemeClr val="dk2"/>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344" name="Google Shape;344;p69"/>
          <p:cNvSpPr txBox="1"/>
          <p:nvPr>
            <p:ph idx="12" type="sldNum"/>
          </p:nvPr>
        </p:nvSpPr>
        <p:spPr>
          <a:xfrm>
            <a:off x="8515349" y="4767263"/>
            <a:ext cx="509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5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theme" Target="../theme/theme1.xml"/><Relationship Id="rId14" Type="http://schemas.openxmlformats.org/officeDocument/2006/relationships/slideLayout" Target="../slideLayouts/slideLayout2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5" Type="http://schemas.openxmlformats.org/officeDocument/2006/relationships/theme" Target="../theme/theme4.xml"/><Relationship Id="rId14" Type="http://schemas.openxmlformats.org/officeDocument/2006/relationships/slideLayout" Target="../slideLayouts/slideLayout3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theme" Target="../theme/theme3.xml"/><Relationship Id="rId12" Type="http://schemas.openxmlformats.org/officeDocument/2006/relationships/slideLayout" Target="../slideLayouts/slideLayout49.xml"/><Relationship Id="rId1" Type="http://schemas.openxmlformats.org/officeDocument/2006/relationships/image" Target="../media/image3.png"/><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6" Type="http://schemas.openxmlformats.org/officeDocument/2006/relationships/theme" Target="../theme/theme2.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Century Gothic"/>
              <a:buNone/>
              <a:defRPr b="0" i="0" sz="3300" u="none" cap="none" strike="noStrike">
                <a:solidFill>
                  <a:schemeClr val="lt1"/>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Palatino Linotype"/>
                <a:ea typeface="Palatino Linotype"/>
                <a:cs typeface="Palatino Linotype"/>
                <a:sym typeface="Palatino Linotype"/>
              </a:defRPr>
            </a:lvl1pPr>
            <a:lvl2pPr indent="-342900" lvl="1" marL="914400"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Palatino Linotype"/>
                <a:ea typeface="Palatino Linotype"/>
                <a:cs typeface="Palatino Linotype"/>
                <a:sym typeface="Palatino Linotype"/>
              </a:defRPr>
            </a:lvl2pPr>
            <a:lvl3pPr indent="-323850" lvl="2" marL="1371600"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Palatino Linotype"/>
                <a:ea typeface="Palatino Linotype"/>
                <a:cs typeface="Palatino Linotype"/>
                <a:sym typeface="Palatino Linotype"/>
              </a:defRPr>
            </a:lvl3pPr>
            <a:lvl4pPr indent="-317500" lvl="3" marL="1828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Palatino Linotype"/>
                <a:ea typeface="Palatino Linotype"/>
                <a:cs typeface="Palatino Linotype"/>
                <a:sym typeface="Palatino Linotype"/>
              </a:defRPr>
            </a:lvl4pPr>
            <a:lvl5pPr indent="-317500" lvl="4" marL="22860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Palatino Linotype"/>
                <a:ea typeface="Palatino Linotype"/>
                <a:cs typeface="Palatino Linotype"/>
                <a:sym typeface="Palatino Linotyp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alatino Linotype"/>
                <a:ea typeface="Palatino Linotype"/>
                <a:cs typeface="Palatino Linotype"/>
                <a:sym typeface="Palatino Linotype"/>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alatino Linotype"/>
                <a:ea typeface="Palatino Linotype"/>
                <a:cs typeface="Palatino Linotype"/>
                <a:sym typeface="Palatino Linotype"/>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alatino Linotype"/>
                <a:ea typeface="Palatino Linotype"/>
                <a:cs typeface="Palatino Linotype"/>
                <a:sym typeface="Palatino Linotype"/>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alatino Linotype"/>
                <a:ea typeface="Palatino Linotype"/>
                <a:cs typeface="Palatino Linotype"/>
                <a:sym typeface="Palatino Linotype"/>
              </a:defRPr>
            </a:lvl9pPr>
          </a:lstStyle>
          <a:p/>
        </p:txBody>
      </p:sp>
      <p:sp>
        <p:nvSpPr>
          <p:cNvPr id="53" name="Google Shape;53;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Palatino Linotype"/>
                <a:ea typeface="Palatino Linotype"/>
                <a:cs typeface="Palatino Linotype"/>
                <a:sym typeface="Palatino Linotype"/>
              </a:defRPr>
            </a:lvl1pPr>
            <a:lvl2pPr indent="0" lvl="1" marL="0" marR="0" rtl="0" algn="r">
              <a:spcBef>
                <a:spcPts val="0"/>
              </a:spcBef>
              <a:buNone/>
              <a:defRPr b="0" i="0" sz="900" u="none" cap="none" strike="noStrike">
                <a:solidFill>
                  <a:srgbClr val="888888"/>
                </a:solidFill>
                <a:latin typeface="Palatino Linotype"/>
                <a:ea typeface="Palatino Linotype"/>
                <a:cs typeface="Palatino Linotype"/>
                <a:sym typeface="Palatino Linotype"/>
              </a:defRPr>
            </a:lvl2pPr>
            <a:lvl3pPr indent="0" lvl="2" marL="0" marR="0" rtl="0" algn="r">
              <a:spcBef>
                <a:spcPts val="0"/>
              </a:spcBef>
              <a:buNone/>
              <a:defRPr b="0" i="0" sz="900" u="none" cap="none" strike="noStrike">
                <a:solidFill>
                  <a:srgbClr val="888888"/>
                </a:solidFill>
                <a:latin typeface="Palatino Linotype"/>
                <a:ea typeface="Palatino Linotype"/>
                <a:cs typeface="Palatino Linotype"/>
                <a:sym typeface="Palatino Linotype"/>
              </a:defRPr>
            </a:lvl3pPr>
            <a:lvl4pPr indent="0" lvl="3" marL="0" marR="0" rtl="0" algn="r">
              <a:spcBef>
                <a:spcPts val="0"/>
              </a:spcBef>
              <a:buNone/>
              <a:defRPr b="0" i="0" sz="900" u="none" cap="none" strike="noStrike">
                <a:solidFill>
                  <a:srgbClr val="888888"/>
                </a:solidFill>
                <a:latin typeface="Palatino Linotype"/>
                <a:ea typeface="Palatino Linotype"/>
                <a:cs typeface="Palatino Linotype"/>
                <a:sym typeface="Palatino Linotype"/>
              </a:defRPr>
            </a:lvl4pPr>
            <a:lvl5pPr indent="0" lvl="4" marL="0" marR="0" rtl="0" algn="r">
              <a:spcBef>
                <a:spcPts val="0"/>
              </a:spcBef>
              <a:buNone/>
              <a:defRPr b="0" i="0" sz="900" u="none" cap="none" strike="noStrike">
                <a:solidFill>
                  <a:srgbClr val="888888"/>
                </a:solidFill>
                <a:latin typeface="Palatino Linotype"/>
                <a:ea typeface="Palatino Linotype"/>
                <a:cs typeface="Palatino Linotype"/>
                <a:sym typeface="Palatino Linotype"/>
              </a:defRPr>
            </a:lvl5pPr>
            <a:lvl6pPr indent="0" lvl="5" marL="0" marR="0" rtl="0" algn="r">
              <a:spcBef>
                <a:spcPts val="0"/>
              </a:spcBef>
              <a:buNone/>
              <a:defRPr b="0" i="0" sz="900" u="none" cap="none" strike="noStrike">
                <a:solidFill>
                  <a:srgbClr val="888888"/>
                </a:solidFill>
                <a:latin typeface="Palatino Linotype"/>
                <a:ea typeface="Palatino Linotype"/>
                <a:cs typeface="Palatino Linotype"/>
                <a:sym typeface="Palatino Linotype"/>
              </a:defRPr>
            </a:lvl6pPr>
            <a:lvl7pPr indent="0" lvl="6" marL="0" marR="0" rtl="0" algn="r">
              <a:spcBef>
                <a:spcPts val="0"/>
              </a:spcBef>
              <a:buNone/>
              <a:defRPr b="0" i="0" sz="900" u="none" cap="none" strike="noStrike">
                <a:solidFill>
                  <a:srgbClr val="888888"/>
                </a:solidFill>
                <a:latin typeface="Palatino Linotype"/>
                <a:ea typeface="Palatino Linotype"/>
                <a:cs typeface="Palatino Linotype"/>
                <a:sym typeface="Palatino Linotype"/>
              </a:defRPr>
            </a:lvl7pPr>
            <a:lvl8pPr indent="0" lvl="7" marL="0" marR="0" rtl="0" algn="r">
              <a:spcBef>
                <a:spcPts val="0"/>
              </a:spcBef>
              <a:buNone/>
              <a:defRPr b="0" i="0" sz="900" u="none" cap="none" strike="noStrike">
                <a:solidFill>
                  <a:srgbClr val="888888"/>
                </a:solidFill>
                <a:latin typeface="Palatino Linotype"/>
                <a:ea typeface="Palatino Linotype"/>
                <a:cs typeface="Palatino Linotype"/>
                <a:sym typeface="Palatino Linotype"/>
              </a:defRPr>
            </a:lvl8pPr>
            <a:lvl9pPr indent="0" lvl="8" marL="0" marR="0" rtl="0" algn="r">
              <a:spcBef>
                <a:spcPts val="0"/>
              </a:spcBef>
              <a:buNone/>
              <a:defRPr b="0" i="0" sz="900" u="none" cap="none" strike="noStrike">
                <a:solidFill>
                  <a:srgbClr val="888888"/>
                </a:solidFill>
                <a:latin typeface="Palatino Linotype"/>
                <a:ea typeface="Palatino Linotype"/>
                <a:cs typeface="Palatino Linotype"/>
                <a:sym typeface="Palatino Linotyp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102" name="Shape 102"/>
        <p:cNvGrpSpPr/>
        <p:nvPr/>
      </p:nvGrpSpPr>
      <p:grpSpPr>
        <a:xfrm>
          <a:off x="0" y="0"/>
          <a:ext cx="0" cy="0"/>
          <a:chOff x="0" y="0"/>
          <a:chExt cx="0" cy="0"/>
        </a:xfrm>
      </p:grpSpPr>
      <p:sp>
        <p:nvSpPr>
          <p:cNvPr id="103" name="Google Shape;103;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1pPr>
            <a:lvl2pPr lvl="1"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2pPr>
            <a:lvl3pPr lvl="2"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3pPr>
            <a:lvl4pPr lvl="3"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4pPr>
            <a:lvl5pPr lvl="4"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5pPr>
            <a:lvl6pPr lvl="5"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6pPr>
            <a:lvl7pPr lvl="6"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7pPr>
            <a:lvl8pPr lvl="7"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8pPr>
            <a:lvl9pPr lvl="8"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9pPr>
          </a:lstStyle>
          <a:p/>
        </p:txBody>
      </p:sp>
      <p:sp>
        <p:nvSpPr>
          <p:cNvPr id="104" name="Google Shape;104;p27"/>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Calibri"/>
              <a:buChar char="●"/>
              <a:defRPr b="0" i="0" sz="1300" u="none" cap="none" strike="noStrike">
                <a:solidFill>
                  <a:schemeClr val="dk2"/>
                </a:solidFill>
                <a:latin typeface="Calibri"/>
                <a:ea typeface="Calibri"/>
                <a:cs typeface="Calibri"/>
                <a:sym typeface="Calibri"/>
              </a:defRPr>
            </a:lvl1pPr>
            <a:lvl2pPr indent="-298450" lvl="1" marL="914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2pPr>
            <a:lvl3pPr indent="-298450" lvl="2" marL="1371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3pPr>
            <a:lvl4pPr indent="-298450" lvl="3" marL="1828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4pPr>
            <a:lvl5pPr indent="-298450" lvl="4" marL="22860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5pPr>
            <a:lvl6pPr indent="-298450" lvl="5" marL="27432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6pPr>
            <a:lvl7pPr indent="-298450" lvl="6" marL="3200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7pPr>
            <a:lvl8pPr indent="-298450" lvl="7" marL="3657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8pPr>
            <a:lvl9pPr indent="-298450" lvl="8" marL="4114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9pPr>
          </a:lstStyle>
          <a:p/>
        </p:txBody>
      </p:sp>
      <p:sp>
        <p:nvSpPr>
          <p:cNvPr id="105" name="Google Shape;105;p27"/>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38" name="Shape 238"/>
        <p:cNvGrpSpPr/>
        <p:nvPr/>
      </p:nvGrpSpPr>
      <p:grpSpPr>
        <a:xfrm>
          <a:off x="0" y="0"/>
          <a:ext cx="0" cy="0"/>
          <a:chOff x="0" y="0"/>
          <a:chExt cx="0" cy="0"/>
        </a:xfrm>
      </p:grpSpPr>
      <p:sp>
        <p:nvSpPr>
          <p:cNvPr id="239" name="Google Shape;239;p42"/>
          <p:cNvSpPr txBox="1"/>
          <p:nvPr>
            <p:ph type="title"/>
          </p:nvPr>
        </p:nvSpPr>
        <p:spPr>
          <a:xfrm>
            <a:off x="1828800" y="273844"/>
            <a:ext cx="66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Twentieth Century"/>
              <a:buNone/>
              <a:defRPr b="0" i="0" sz="3300" u="none" cap="none" strike="noStrike">
                <a:solidFill>
                  <a:schemeClr val="dk1"/>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40" name="Google Shape;240;p42"/>
          <p:cNvSpPr txBox="1"/>
          <p:nvPr>
            <p:ph idx="1" type="body"/>
          </p:nvPr>
        </p:nvSpPr>
        <p:spPr>
          <a:xfrm>
            <a:off x="1828800" y="1369219"/>
            <a:ext cx="66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241" name="Google Shape;241;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A8992"/>
                </a:solidFill>
                <a:latin typeface="Twentieth Century"/>
                <a:ea typeface="Twentieth Century"/>
                <a:cs typeface="Twentieth Century"/>
                <a:sym typeface="Twentieth Century"/>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A8992"/>
                </a:solidFill>
                <a:latin typeface="Twentieth Century"/>
                <a:ea typeface="Twentieth Century"/>
                <a:cs typeface="Twentieth Century"/>
                <a:sym typeface="Twentieth Century"/>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A8992"/>
                </a:solidFill>
                <a:latin typeface="Twentieth Century"/>
                <a:ea typeface="Twentieth Century"/>
                <a:cs typeface="Twentieth Century"/>
                <a:sym typeface="Twentieth Century"/>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A8992"/>
                </a:solidFill>
                <a:latin typeface="Twentieth Century"/>
                <a:ea typeface="Twentieth Century"/>
                <a:cs typeface="Twentieth Century"/>
                <a:sym typeface="Twentieth Century"/>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A8992"/>
                </a:solidFill>
                <a:latin typeface="Twentieth Century"/>
                <a:ea typeface="Twentieth Century"/>
                <a:cs typeface="Twentieth Century"/>
                <a:sym typeface="Twentieth Century"/>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A8992"/>
                </a:solidFill>
                <a:latin typeface="Twentieth Century"/>
                <a:ea typeface="Twentieth Century"/>
                <a:cs typeface="Twentieth Century"/>
                <a:sym typeface="Twentieth Century"/>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A8992"/>
                </a:solidFill>
                <a:latin typeface="Twentieth Century"/>
                <a:ea typeface="Twentieth Century"/>
                <a:cs typeface="Twentieth Century"/>
                <a:sym typeface="Twentieth Century"/>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A8992"/>
                </a:solidFill>
                <a:latin typeface="Twentieth Century"/>
                <a:ea typeface="Twentieth Century"/>
                <a:cs typeface="Twentieth Century"/>
                <a:sym typeface="Twentieth Century"/>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A8992"/>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279" name="Shape 279"/>
        <p:cNvGrpSpPr/>
        <p:nvPr/>
      </p:nvGrpSpPr>
      <p:grpSpPr>
        <a:xfrm>
          <a:off x="0" y="0"/>
          <a:ext cx="0" cy="0"/>
          <a:chOff x="0" y="0"/>
          <a:chExt cx="0" cy="0"/>
        </a:xfrm>
      </p:grpSpPr>
      <p:sp>
        <p:nvSpPr>
          <p:cNvPr id="280" name="Google Shape;280;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281" name="Google Shape;281;p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282" name="Google Shape;282;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1.xml"/><Relationship Id="rId3" Type="http://schemas.openxmlformats.org/officeDocument/2006/relationships/hyperlink" Target="https://www.education.ne.gov/assessment/nscas-alternate-summative-assessment/"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2.xml"/><Relationship Id="rId3" Type="http://schemas.openxmlformats.org/officeDocument/2006/relationships/hyperlink" Target="https://www.education.ne.gov/assessment/nscas-alternate-summative-assessment/"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3.xml"/><Relationship Id="rId3" Type="http://schemas.openxmlformats.org/officeDocument/2006/relationships/hyperlink" Target="https://www.education.ne.gov/assessment/nscas-alternate-summative-assessment/"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4.xml"/><Relationship Id="rId3" Type="http://schemas.openxmlformats.org/officeDocument/2006/relationships/image" Target="../media/image7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6.xml"/><Relationship Id="rId3" Type="http://schemas.openxmlformats.org/officeDocument/2006/relationships/hyperlink" Target="https://www.education.ne.gov/wp-content/uploads/2023/07/Interpreting-Student-NSCAS-Growth-Scores_06.08.23.pdf"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9.xml"/><Relationship Id="rId3" Type="http://schemas.openxmlformats.org/officeDocument/2006/relationships/hyperlink" Target="https://www.education.ne.gov/wp-content/uploads/2023/07/2023-2024_NSCAS_Test_Window-7-21-23.pdf" TargetMode="External"/><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0.xml"/><Relationship Id="rId3" Type="http://schemas.openxmlformats.org/officeDocument/2006/relationships/hyperlink" Target="https://www.education.ne.gov/assessment/district-assessment-contact-dac/" TargetMode="External"/><Relationship Id="rId4" Type="http://schemas.openxmlformats.org/officeDocument/2006/relationships/image" Target="../media/image7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1.xml"/><Relationship Id="rId3" Type="http://schemas.openxmlformats.org/officeDocument/2006/relationships/hyperlink" Target="https://docs.google.com/forms/d/e/1FAIpQLScus_CwdFraEQrYT6Z_NQ3jzV0UUd5ymYITegrchTy_cFUu2A/viewform"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3.xml"/><Relationship Id="rId3" Type="http://schemas.openxmlformats.org/officeDocument/2006/relationships/image" Target="../media/image7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hyperlink" Target="mailto:rhonda.true@nebraska.go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hyperlink" Target="https://docs.google.com/spreadsheets/d/1N21BMQne0zKWKvvljtbwIS8dQ_OCAbHKZqPJjRTa2cQ/edit?usp=sharing" TargetMode="External"/><Relationship Id="rId10" Type="http://schemas.openxmlformats.org/officeDocument/2006/relationships/hyperlink" Target="https://drive.google.com/drive/folders/1n1rBHkZ8tSWscm94uLBvdLVT2_hl7PR8?usp=sharing" TargetMode="External"/><Relationship Id="rId13" Type="http://schemas.openxmlformats.org/officeDocument/2006/relationships/hyperlink" Target="https://nematerialsmatter.org/wp-content/uploads/2019/07/NIMC-Science-Bridge-Documents.pdf" TargetMode="External"/><Relationship Id="rId12" Type="http://schemas.openxmlformats.org/officeDocument/2006/relationships/hyperlink" Target="https://docs.google.com/presentation/d/1QdRLF7-a9fzZ9LFW1chazS2QuRhnq4osWhkATkIyyRg/edit?usp=sharing" TargetMode="External"/><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hyperlink" Target="https://drive.google.com/file/d/1uUBr9XNfQHLL5XZ1CjJV_TDZbgn0zxfL/view?usp=sharing" TargetMode="External"/><Relationship Id="rId9" Type="http://schemas.openxmlformats.org/officeDocument/2006/relationships/hyperlink" Target="https://www.education.ne.gov/assessment/science-classroom-formative-task-repository-for-grades-5-8/" TargetMode="External"/><Relationship Id="rId5" Type="http://schemas.openxmlformats.org/officeDocument/2006/relationships/hyperlink" Target="https://www.edreports.org/reports?s=science" TargetMode="External"/><Relationship Id="rId6" Type="http://schemas.openxmlformats.org/officeDocument/2006/relationships/hyperlink" Target="https://docs.google.com/presentation/d/1zwnoqAyro2ibfvMu4Udkswxp8Ltl_JDJtiTtC3C-F3A/edit?usp=sharing" TargetMode="External"/><Relationship Id="rId7" Type="http://schemas.openxmlformats.org/officeDocument/2006/relationships/hyperlink" Target="https://www.education.ne.gov/science/standards-and-supporting-documents/#1605295932218-b31707e6-e35e" TargetMode="External"/><Relationship Id="rId8" Type="http://schemas.openxmlformats.org/officeDocument/2006/relationships/hyperlink" Target="https://cdn.education.ne.gov/wp-content/uploads/2017/07/Nebraska_Science_Standards_Final_9-8-17.pdf" TargetMode="External"/></Relationships>
</file>

<file path=ppt/slides/_rels/slide17.xml.rels><?xml version="1.0" encoding="UTF-8" standalone="yes"?><Relationships xmlns="http://schemas.openxmlformats.org/package/2006/relationships"><Relationship Id="rId11" Type="http://schemas.openxmlformats.org/officeDocument/2006/relationships/hyperlink" Target="https://docs.google.com/spreadsheets/d/1N21BMQne0zKWKvvljtbwIS8dQ_OCAbHKZqPJjRTa2cQ/edit?usp=sharing" TargetMode="External"/><Relationship Id="rId10" Type="http://schemas.openxmlformats.org/officeDocument/2006/relationships/hyperlink" Target="https://drive.google.com/drive/folders/1n1rBHkZ8tSWscm94uLBvdLVT2_hl7PR8?usp=sharing" TargetMode="External"/><Relationship Id="rId13" Type="http://schemas.openxmlformats.org/officeDocument/2006/relationships/hyperlink" Target="https://nematerialsmatter.org/wp-content/uploads/2019/07/NIMC-Science-Bridge-Documents.pdf" TargetMode="External"/><Relationship Id="rId12" Type="http://schemas.openxmlformats.org/officeDocument/2006/relationships/hyperlink" Target="https://docs.google.com/presentation/d/1QdRLF7-a9fzZ9LFW1chazS2QuRhnq4osWhkATkIyyRg/edit?usp=sharing" TargetMode="External"/><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hyperlink" Target="https://drive.google.com/file/d/1uUBr9XNfQHLL5XZ1CjJV_TDZbgn0zxfL/view?usp=sharing" TargetMode="External"/><Relationship Id="rId9" Type="http://schemas.openxmlformats.org/officeDocument/2006/relationships/hyperlink" Target="https://www.education.ne.gov/assessment/science-classroom-formative-task-repository-for-grades-5-8/%5C" TargetMode="External"/><Relationship Id="rId5" Type="http://schemas.openxmlformats.org/officeDocument/2006/relationships/hyperlink" Target="https://www.edreports.org/reports?s=science" TargetMode="External"/><Relationship Id="rId6" Type="http://schemas.openxmlformats.org/officeDocument/2006/relationships/hyperlink" Target="https://docs.google.com/presentation/d/1zwnoqAyro2ibfvMu4Udkswxp8Ltl_JDJtiTtC3C-F3A/edit?usp=sharing" TargetMode="External"/><Relationship Id="rId7" Type="http://schemas.openxmlformats.org/officeDocument/2006/relationships/hyperlink" Target="https://www.education.ne.gov/science/standards-and-supporting-documents/#1605295932218-b31707e6-e35e" TargetMode="External"/><Relationship Id="rId8" Type="http://schemas.openxmlformats.org/officeDocument/2006/relationships/hyperlink" Target="https://cdn.education.ne.gov/wp-content/uploads/2017/07/Nebraska_Science_Standards_Final_9-8-17.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hyperlink" Target="https://docs.google.com/document/d/1wlJav_qc3Q5eXMONII-n4KEk7bNe2oLV/edi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hyperlink" Target="https://sipsassessments.org/resources/" TargetMode="External"/><Relationship Id="rId4" Type="http://schemas.openxmlformats.org/officeDocument/2006/relationships/hyperlink" Target="https://sipsassessments.org/resources/" TargetMode="External"/><Relationship Id="rId5" Type="http://schemas.openxmlformats.org/officeDocument/2006/relationships/hyperlink" Target="https://sipsassessments.org/resources/" TargetMode="External"/><Relationship Id="rId6" Type="http://schemas.openxmlformats.org/officeDocument/2006/relationships/hyperlink" Target="https://sipsassessments.org/resources/" TargetMode="External"/><Relationship Id="rId7"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1" Type="http://schemas.openxmlformats.org/officeDocument/2006/relationships/hyperlink" Target="https://docs.google.com/spreadsheets/d/1N21BMQne0zKWKvvljtbwIS8dQ_OCAbHKZqPJjRTa2cQ/edit?usp=sharing" TargetMode="External"/><Relationship Id="rId10" Type="http://schemas.openxmlformats.org/officeDocument/2006/relationships/hyperlink" Target="https://drive.google.com/drive/folders/1n1rBHkZ8tSWscm94uLBvdLVT2_hl7PR8?usp=sharing" TargetMode="External"/><Relationship Id="rId13" Type="http://schemas.openxmlformats.org/officeDocument/2006/relationships/hyperlink" Target="https://nematerialsmatter.org/wp-content/uploads/2019/07/NIMC-Science-Bridge-Documents.pdf" TargetMode="External"/><Relationship Id="rId12" Type="http://schemas.openxmlformats.org/officeDocument/2006/relationships/hyperlink" Target="https://docs.google.com/presentation/d/1QdRLF7-a9fzZ9LFW1chazS2QuRhnq4osWhkATkIyyRg/edit?usp=sharing" TargetMode="External"/><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12.png"/><Relationship Id="rId4" Type="http://schemas.openxmlformats.org/officeDocument/2006/relationships/hyperlink" Target="https://drive.google.com/file/d/1uUBr9XNfQHLL5XZ1CjJV_TDZbgn0zxfL/view?usp=sharing" TargetMode="External"/><Relationship Id="rId9" Type="http://schemas.openxmlformats.org/officeDocument/2006/relationships/hyperlink" Target="https://www.education.ne.gov/assessment/science-classroom-formative-task-repository-for-grades-5-8/" TargetMode="External"/><Relationship Id="rId5" Type="http://schemas.openxmlformats.org/officeDocument/2006/relationships/hyperlink" Target="https://www.edreports.org/reports?s=science" TargetMode="External"/><Relationship Id="rId6" Type="http://schemas.openxmlformats.org/officeDocument/2006/relationships/hyperlink" Target="https://docs.google.com/presentation/d/1zwnoqAyro2ibfvMu4Udkswxp8Ltl_JDJtiTtC3C-F3A/edit?usp=sharing" TargetMode="External"/><Relationship Id="rId7" Type="http://schemas.openxmlformats.org/officeDocument/2006/relationships/hyperlink" Target="https://www.education.ne.gov/science/standards-and-supporting-documents/#1605295932218-b31707e6-e35e" TargetMode="External"/><Relationship Id="rId8" Type="http://schemas.openxmlformats.org/officeDocument/2006/relationships/hyperlink" Target="https://cdn.education.ne.gov/wp-content/uploads/2017/07/Nebraska_Science_Standards_Final_9-8-17.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 Id="rId3" Type="http://schemas.openxmlformats.org/officeDocument/2006/relationships/image" Target="../media/image18.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22.png"/><Relationship Id="rId4" Type="http://schemas.openxmlformats.org/officeDocument/2006/relationships/hyperlink" Target="https://docs.google.com/document/d/1G8_NFaS8Zo0-EA5HwNY-c6ASo8RX4s0o/edit?usp=sharing&amp;ouid=105441250722761128353&amp;rtpof=true&amp;sd=true" TargetMode="External"/><Relationship Id="rId5" Type="http://schemas.openxmlformats.org/officeDocument/2006/relationships/hyperlink" Target="https://docs.google.com/document/d/1G8_NFaS8Zo0-EA5HwNY-c6ASo8RX4s0o/edit?usp=sharing&amp;ouid=105441250722761128353&amp;rtpof=true&amp;sd=tru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2.xml"/><Relationship Id="rId3" Type="http://schemas.openxmlformats.org/officeDocument/2006/relationships/hyperlink" Target="https://www.nationsreportcard.gov/"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4.xml"/><Relationship Id="rId3" Type="http://schemas.openxmlformats.org/officeDocument/2006/relationships/hyperlink" Target="https://www.act.org/content/act/en/products-and-services/state-and-district-solutions/nebraska.html" TargetMode="Externa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5.xml"/><Relationship Id="rId3" Type="http://schemas.openxmlformats.org/officeDocument/2006/relationships/hyperlink" Target="https://www.education.ne.gov/assessment/act/" TargetMode="Externa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8.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9.xml"/><Relationship Id="rId3" Type="http://schemas.openxmlformats.org/officeDocument/2006/relationships/hyperlink" Target="https://event.on24.com/wcc/r/4315893/B704B597BE96E9F6C158254D7D41BE0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6.xml"/><Relationship Id="rId3" Type="http://schemas.openxmlformats.org/officeDocument/2006/relationships/hyperlink" Target="https://event.on24.com/wcc/r/4280352/C4AF0BEF78F6BCA97EB13DFA7A0703E8"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7.xml"/><Relationship Id="rId3" Type="http://schemas.openxmlformats.org/officeDocument/2006/relationships/hyperlink" Target="https://event.on24.com/wcc/r/4240882/A8BBEBBF3986872185F27C3DC97C84AF"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 Id="rId3" Type="http://schemas.openxmlformats.org/officeDocument/2006/relationships/hyperlink" Target="mailto:iris.a.owens@act.org" TargetMode="External"/><Relationship Id="rId4" Type="http://schemas.openxmlformats.org/officeDocument/2006/relationships/hyperlink" Target="https://www.act.org/content/act/en/products-and-services/state-and-district-solutions/nebraska.html" TargetMode="External"/><Relationship Id="rId5" Type="http://schemas.openxmlformats.org/officeDocument/2006/relationships/hyperlink" Target="https://www.education.ne.gov/assessment/act/" TargetMode="External"/><Relationship Id="rId6" Type="http://schemas.openxmlformats.org/officeDocument/2006/relationships/hyperlink" Target="https://success.act.org/s/" TargetMode="External"/><Relationship Id="rId7" Type="http://schemas.openxmlformats.org/officeDocument/2006/relationships/hyperlink" Target="https://ccridm.act.org/eiiweb/orderingLogin.xhtml#_ga=2.218691161.131538851.1537191274-858445570.1536848674" TargetMode="External"/><Relationship Id="rId8" Type="http://schemas.openxmlformats.org/officeDocument/2006/relationships/hyperlink" Target="mailto:ACTStateAccoms@act.org"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 Id="rId3" Type="http://schemas.openxmlformats.org/officeDocument/2006/relationships/image" Target="../media/image42.png"/><Relationship Id="rId4" Type="http://schemas.openxmlformats.org/officeDocument/2006/relationships/image" Target="../media/image4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1.xml"/><Relationship Id="rId3" Type="http://schemas.openxmlformats.org/officeDocument/2006/relationships/hyperlink" Target="https://www.education.ne.gov/natlorigin/" TargetMode="External"/><Relationship Id="rId4" Type="http://schemas.openxmlformats.org/officeDocument/2006/relationships/hyperlink" Target="https://www.education.ne.gov/natlorigin/serving-english-learners/#1603476501862-d0b27953-36b6" TargetMode="External"/><Relationship Id="rId5" Type="http://schemas.openxmlformats.org/officeDocument/2006/relationships/image" Target="../media/image38.png"/><Relationship Id="rId6" Type="http://schemas.openxmlformats.org/officeDocument/2006/relationships/image" Target="../media/image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2.xml"/><Relationship Id="rId3" Type="http://schemas.openxmlformats.org/officeDocument/2006/relationships/hyperlink" Target="https://www.education.ne.gov/natlorigin/elpa21-assessment/#1661954771556-69551dfb-8280" TargetMode="External"/><Relationship Id="rId4" Type="http://schemas.openxmlformats.org/officeDocument/2006/relationships/hyperlink" Target="https://www.education.ne.gov/natlorigin/elpa21-assessment/#1537371466905-7de7abec-a555" TargetMode="External"/><Relationship Id="rId5" Type="http://schemas.openxmlformats.org/officeDocument/2006/relationships/image" Target="../media/image66.jpg"/><Relationship Id="rId6" Type="http://schemas.openxmlformats.org/officeDocument/2006/relationships/image" Target="../media/image53.jpg"/><Relationship Id="rId7" Type="http://schemas.openxmlformats.org/officeDocument/2006/relationships/hyperlink" Target="https://www.education.ne.gov/natlorigin/elpa21-assessment/#1661953955193-051a6e33-b475" TargetMode="External"/><Relationship Id="rId8" Type="http://schemas.openxmlformats.org/officeDocument/2006/relationships/hyperlink" Target="https://www.education.ne.gov/natlorigin/elpa21-assessment/#1661954771556-69551dfb-8280"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3.xml"/><Relationship Id="rId3" Type="http://schemas.openxmlformats.org/officeDocument/2006/relationships/hyperlink" Target="https://www.education.ne.gov/natlorigin/elpa21-assessment/#1661954771556-69551dfb-8280" TargetMode="External"/><Relationship Id="rId4" Type="http://schemas.openxmlformats.org/officeDocument/2006/relationships/hyperlink" Target="https://www.education.ne.gov/natlorigin/elpa21-assessment/#1537371466905-7de7abec-a555" TargetMode="External"/><Relationship Id="rId5" Type="http://schemas.openxmlformats.org/officeDocument/2006/relationships/hyperlink" Target="https://www.education.ne.gov/natlorigin/elpa21-assessment/#1661953955193-051a6e33-b475" TargetMode="External"/><Relationship Id="rId6" Type="http://schemas.openxmlformats.org/officeDocument/2006/relationships/hyperlink" Target="https://www.education.ne.gov/natlorigin/elpa21-assessment/#1661954771556-69551dfb-8280" TargetMode="External"/><Relationship Id="rId7" Type="http://schemas.openxmlformats.org/officeDocument/2006/relationships/image" Target="../media/image4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4.xml"/><Relationship Id="rId3" Type="http://schemas.openxmlformats.org/officeDocument/2006/relationships/hyperlink" Target="https://www.education.ne.gov/wp-content/uploads/2022/06/2022-23_ELPA21-Screener-Guidance_New-Users_Final.pdf" TargetMode="External"/><Relationship Id="rId4" Type="http://schemas.openxmlformats.org/officeDocument/2006/relationships/hyperlink" Target="https://ne.portal.cambiumast.com/" TargetMode="External"/><Relationship Id="rId5" Type="http://schemas.openxmlformats.org/officeDocument/2006/relationships/image" Target="../media/image4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5.xml"/><Relationship Id="rId3" Type="http://schemas.openxmlformats.org/officeDocument/2006/relationships/hyperlink" Target="https://ne.portal.cambiumast.com/resources/test-administrators/elpa21-accessibility-and-accommodations-manual" TargetMode="External"/><Relationship Id="rId4" Type="http://schemas.openxmlformats.org/officeDocument/2006/relationships/hyperlink" Target="https://ne.portal.cambiumast.com/resources/test-administrators/alt-elpa-accessibility-and-accommodations-manual" TargetMode="External"/><Relationship Id="rId5" Type="http://schemas.openxmlformats.org/officeDocument/2006/relationships/hyperlink" Target="https://ne.portal.cambiumast.com/resources/test-administrators/alt-elpa-accessibility-and-accommodations-manual" TargetMode="External"/><Relationship Id="rId6" Type="http://schemas.openxmlformats.org/officeDocument/2006/relationships/image" Target="../media/image58.png"/><Relationship Id="rId7" Type="http://schemas.openxmlformats.org/officeDocument/2006/relationships/image" Target="../media/image4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6.xml"/><Relationship Id="rId3" Type="http://schemas.openxmlformats.org/officeDocument/2006/relationships/hyperlink" Target="https://ne.portal.cambiumast.com/resources/test-administrators/reporting-system-user-guide" TargetMode="External"/><Relationship Id="rId4" Type="http://schemas.openxmlformats.org/officeDocument/2006/relationships/hyperlink" Target="https://ne.portal.cambiumast.com/resources/test-administrators/reporting-system-quick-guide" TargetMode="External"/><Relationship Id="rId5" Type="http://schemas.openxmlformats.org/officeDocument/2006/relationships/image" Target="../media/image47.png"/><Relationship Id="rId6" Type="http://schemas.openxmlformats.org/officeDocument/2006/relationships/image" Target="../media/image59.png"/><Relationship Id="rId7" Type="http://schemas.openxmlformats.org/officeDocument/2006/relationships/image" Target="../media/image6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7.xml"/><Relationship Id="rId3" Type="http://schemas.openxmlformats.org/officeDocument/2006/relationships/image" Target="../media/image4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8.xml"/><Relationship Id="rId3" Type="http://schemas.openxmlformats.org/officeDocument/2006/relationships/hyperlink" Target="https://docs.google.com/document/d/1jsHEgZs0_-4cMusSSpD1kPQTnaFZnX5hCrOIMkNFLoU/edit?usp=sharing" TargetMode="External"/><Relationship Id="rId4" Type="http://schemas.openxmlformats.org/officeDocument/2006/relationships/image" Target="../media/image5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9.xml"/><Relationship Id="rId3" Type="http://schemas.openxmlformats.org/officeDocument/2006/relationships/hyperlink" Target="https://docs.google.com/spreadsheets/d/1Xs6Eqkme0AEeDKTfqr3K3L5dli2GPRX9/edit?usp=sharing&amp;ouid=108563413420149123388&amp;rtpof=true&amp;sd=true" TargetMode="Externa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0.xml"/><Relationship Id="rId3" Type="http://schemas.openxmlformats.org/officeDocument/2006/relationships/image" Target="../media/image51.png"/><Relationship Id="rId4" Type="http://schemas.openxmlformats.org/officeDocument/2006/relationships/image" Target="../media/image5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hyperlink" Target="https://training.elpa21.org/" TargetMode="External"/><Relationship Id="rId4" Type="http://schemas.openxmlformats.org/officeDocument/2006/relationships/hyperlink" Target="https://docs.google.com/document/d/1z74Q3_isQHHurg25ztMyhD5ntJnHdlembGOddAVH8hE/edit" TargetMode="External"/><Relationship Id="rId5" Type="http://schemas.openxmlformats.org/officeDocument/2006/relationships/image" Target="../media/image63.png"/><Relationship Id="rId6" Type="http://schemas.openxmlformats.org/officeDocument/2006/relationships/hyperlink" Target="https://docs.google.com/document/d/13q3emnx2-z1Jj744DMi8ax-We29jL2ue9v8Be4KW9b0/edit" TargetMode="External"/><Relationship Id="rId7" Type="http://schemas.openxmlformats.org/officeDocument/2006/relationships/image" Target="../media/image5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2.xml"/><Relationship Id="rId3" Type="http://schemas.openxmlformats.org/officeDocument/2006/relationships/hyperlink" Target="https://training.elpa21.org/" TargetMode="External"/><Relationship Id="rId4" Type="http://schemas.openxmlformats.org/officeDocument/2006/relationships/image" Target="../media/image78.png"/><Relationship Id="rId5" Type="http://schemas.openxmlformats.org/officeDocument/2006/relationships/image" Target="../media/image6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3.xml"/><Relationship Id="rId3" Type="http://schemas.openxmlformats.org/officeDocument/2006/relationships/hyperlink" Target="https://www.education.ne.gov/natlorigin/ell-resources/" TargetMode="External"/><Relationship Id="rId4" Type="http://schemas.openxmlformats.org/officeDocument/2006/relationships/hyperlink" Target="https://docs.google.com/presentation/d/1Ws5kvGWYW4v3PHJPwuNXcx7v5-Bl0PU1oNWiWxspcS8/edit?usp=sharing" TargetMode="External"/><Relationship Id="rId5" Type="http://schemas.openxmlformats.org/officeDocument/2006/relationships/hyperlink" Target="https://www.education.ne.gov/natlorigin/standards-assessment-and-accommodations-learning-module/alt-elp-standards/" TargetMode="External"/><Relationship Id="rId6" Type="http://schemas.openxmlformats.org/officeDocument/2006/relationships/hyperlink" Target="https://drive.google.com/file/d/1rLPAO8qYgipeLLcahgWoaLDP64-c_8Fv/view?usp=sharing" TargetMode="External"/><Relationship Id="rId7" Type="http://schemas.openxmlformats.org/officeDocument/2006/relationships/image" Target="../media/image68.png"/><Relationship Id="rId8" Type="http://schemas.openxmlformats.org/officeDocument/2006/relationships/image" Target="../media/image6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4.xml"/><Relationship Id="rId3" Type="http://schemas.openxmlformats.org/officeDocument/2006/relationships/hyperlink" Target="https://drive.google.com/drive/folders/1t_xhPe03g_y0o5auMtQYD4gFcqKyhpLl?usp=sharing" TargetMode="External"/><Relationship Id="rId4" Type="http://schemas.openxmlformats.org/officeDocument/2006/relationships/hyperlink" Target="https://shop.nabe.org/collections/all" TargetMode="External"/><Relationship Id="rId5" Type="http://schemas.openxmlformats.org/officeDocument/2006/relationships/hyperlink" Target="https://ne.portal.cambiumast.com/administrators.html" TargetMode="External"/><Relationship Id="rId6" Type="http://schemas.openxmlformats.org/officeDocument/2006/relationships/image" Target="../media/image80.png"/><Relationship Id="rId7" Type="http://schemas.openxmlformats.org/officeDocument/2006/relationships/image" Target="../media/image7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5.xml"/><Relationship Id="rId3" Type="http://schemas.openxmlformats.org/officeDocument/2006/relationships/image" Target="../media/image77.png"/></Relationships>
</file>

<file path=ppt/slides/_rels/slide96.xml.rels><?xml version="1.0" encoding="UTF-8" standalone="yes"?><Relationships xmlns="http://schemas.openxmlformats.org/package/2006/relationships"><Relationship Id="rId11" Type="http://schemas.openxmlformats.org/officeDocument/2006/relationships/hyperlink" Target="https://canvas.education.ne.gov/browse/federalprograms/englishlearnerprograms/courses/content-and-language-objectives" TargetMode="External"/><Relationship Id="rId10" Type="http://schemas.openxmlformats.org/officeDocument/2006/relationships/image" Target="../media/image79.png"/><Relationship Id="rId12" Type="http://schemas.openxmlformats.org/officeDocument/2006/relationships/image" Target="../media/image75.png"/><Relationship Id="rId1" Type="http://schemas.openxmlformats.org/officeDocument/2006/relationships/slideLayout" Target="../slideLayouts/slideLayout52.xml"/><Relationship Id="rId2" Type="http://schemas.openxmlformats.org/officeDocument/2006/relationships/notesSlide" Target="../notesSlides/notesSlide96.xml"/><Relationship Id="rId3" Type="http://schemas.openxmlformats.org/officeDocument/2006/relationships/hyperlink" Target="https://canvas.education.ne.gov/browse/federalprograms/englishlearnerprograms/courses/english-learners---rule-15" TargetMode="External"/><Relationship Id="rId4" Type="http://schemas.openxmlformats.org/officeDocument/2006/relationships/image" Target="../media/image74.png"/><Relationship Id="rId9" Type="http://schemas.openxmlformats.org/officeDocument/2006/relationships/hyperlink" Target="https://canvas.education.ne.gov/browse/federalprograms/englishlearnerprograms/courses/formative-assessments-for-english-learners" TargetMode="External"/><Relationship Id="rId5" Type="http://schemas.openxmlformats.org/officeDocument/2006/relationships/hyperlink" Target="https://canvas.education.ne.gov/browse/federalprograms/englishlearnerprograms/courses/elp-standards" TargetMode="External"/><Relationship Id="rId6" Type="http://schemas.openxmlformats.org/officeDocument/2006/relationships/image" Target="../media/image69.png"/><Relationship Id="rId7" Type="http://schemas.openxmlformats.org/officeDocument/2006/relationships/hyperlink" Target="https://canvas.education.ne.gov/browse/federalprograms/courses/review-elp-standards-and-proficiency-level-descriptors" TargetMode="External"/><Relationship Id="rId8" Type="http://schemas.openxmlformats.org/officeDocument/2006/relationships/image" Target="../media/image6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7.xml"/><Relationship Id="rId3" Type="http://schemas.openxmlformats.org/officeDocument/2006/relationships/hyperlink" Target="mailto:anne.hubbell@nebraska.gov"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8.xml"/><Relationship Id="rId3" Type="http://schemas.openxmlformats.org/officeDocument/2006/relationships/hyperlink" Target="mailto:sharon.heater@nebraska.gov" TargetMode="External"/><Relationship Id="rId4" Type="http://schemas.openxmlformats.org/officeDocument/2006/relationships/hyperlink" Target="mailto:sharon.heater@nebraska.gov" TargetMode="External"/><Relationship Id="rId5" Type="http://schemas.openxmlformats.org/officeDocument/2006/relationships/hyperlink" Target="mailto:mary.lenser@nebraska.gov"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70"/>
          <p:cNvSpPr txBox="1"/>
          <p:nvPr>
            <p:ph type="ctrTitle"/>
          </p:nvPr>
        </p:nvSpPr>
        <p:spPr>
          <a:xfrm>
            <a:off x="4700600" y="841776"/>
            <a:ext cx="4443300" cy="2708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500"/>
              <a:buFont typeface="Century Gothic"/>
              <a:buNone/>
            </a:pPr>
            <a:r>
              <a:rPr lang="en" sz="4400"/>
              <a:t>NSCAS Roadshow 2023-2024</a:t>
            </a:r>
            <a:endParaRPr sz="4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79"/>
          <p:cNvSpPr txBox="1"/>
          <p:nvPr>
            <p:ph type="title"/>
          </p:nvPr>
        </p:nvSpPr>
        <p:spPr>
          <a:xfrm>
            <a:off x="436300" y="685500"/>
            <a:ext cx="3266700" cy="37725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 sz="3100"/>
              <a:t>Formative Assessment Supports Network</a:t>
            </a:r>
            <a:endParaRPr sz="3000"/>
          </a:p>
        </p:txBody>
      </p:sp>
      <p:pic>
        <p:nvPicPr>
          <p:cNvPr id="401" name="Google Shape;401;p79"/>
          <p:cNvPicPr preferRelativeResize="0"/>
          <p:nvPr/>
        </p:nvPicPr>
        <p:blipFill>
          <a:blip r:embed="rId3">
            <a:alphaModFix/>
          </a:blip>
          <a:stretch>
            <a:fillRect/>
          </a:stretch>
        </p:blipFill>
        <p:spPr>
          <a:xfrm>
            <a:off x="4009250" y="0"/>
            <a:ext cx="5143501" cy="514350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69"/>
          <p:cNvSpPr txBox="1"/>
          <p:nvPr>
            <p:ph type="title"/>
          </p:nvPr>
        </p:nvSpPr>
        <p:spPr>
          <a:xfrm>
            <a:off x="628650" y="164325"/>
            <a:ext cx="7886700" cy="917700"/>
          </a:xfrm>
          <a:prstGeom prst="rect">
            <a:avLst/>
          </a:prstGeom>
        </p:spPr>
        <p:txBody>
          <a:bodyPr anchorCtr="0" anchor="ctr" bIns="34275" lIns="68575" spcFirstLastPara="1" rIns="68575" wrap="square" tIns="34275">
            <a:noAutofit/>
          </a:bodyPr>
          <a:lstStyle/>
          <a:p>
            <a:pPr indent="0" lvl="0" marL="0" rtl="0" algn="l">
              <a:spcBef>
                <a:spcPts val="1000"/>
              </a:spcBef>
              <a:spcAft>
                <a:spcPts val="0"/>
              </a:spcAft>
              <a:buClr>
                <a:schemeClr val="dk1"/>
              </a:buClr>
              <a:buSzPts val="1100"/>
              <a:buFont typeface="Arial"/>
              <a:buNone/>
            </a:pPr>
            <a:r>
              <a:rPr lang="en" sz="2200">
                <a:latin typeface="Calibri"/>
                <a:ea typeface="Calibri"/>
                <a:cs typeface="Calibri"/>
                <a:sym typeface="Calibri"/>
              </a:rPr>
              <a:t>Alternate Assessment Flag as entered by districts data manager</a:t>
            </a:r>
            <a:endParaRPr sz="2200">
              <a:latin typeface="Calibri"/>
              <a:ea typeface="Calibri"/>
              <a:cs typeface="Calibri"/>
              <a:sym typeface="Calibri"/>
            </a:endParaRPr>
          </a:p>
          <a:p>
            <a:pPr indent="-317500" lvl="0" marL="457200" rtl="0" algn="l">
              <a:spcBef>
                <a:spcPts val="500"/>
              </a:spcBef>
              <a:spcAft>
                <a:spcPts val="0"/>
              </a:spcAft>
              <a:buSzPts val="1400"/>
              <a:buFont typeface="Calibri"/>
              <a:buChar char="●"/>
            </a:pPr>
            <a:r>
              <a:rPr lang="en" sz="1400">
                <a:latin typeface="Calibri"/>
                <a:ea typeface="Calibri"/>
                <a:cs typeface="Calibri"/>
                <a:sym typeface="Calibri"/>
              </a:rPr>
              <a:t>Make sure that any student taking the alternate assessment is marked correctly in Adviser</a:t>
            </a:r>
            <a:endParaRPr sz="1400">
              <a:latin typeface="Calibri"/>
              <a:ea typeface="Calibri"/>
              <a:cs typeface="Calibri"/>
              <a:sym typeface="Calibri"/>
            </a:endParaRPr>
          </a:p>
          <a:p>
            <a:pPr indent="0" lvl="0" marL="0" rtl="0" algn="l">
              <a:spcBef>
                <a:spcPts val="0"/>
              </a:spcBef>
              <a:spcAft>
                <a:spcPts val="0"/>
              </a:spcAft>
              <a:buNone/>
            </a:pPr>
            <a:r>
              <a:t/>
            </a:r>
            <a:endParaRPr sz="1500"/>
          </a:p>
        </p:txBody>
      </p:sp>
      <p:sp>
        <p:nvSpPr>
          <p:cNvPr id="1090" name="Google Shape;1090;p169"/>
          <p:cNvSpPr txBox="1"/>
          <p:nvPr>
            <p:ph idx="1" type="body"/>
          </p:nvPr>
        </p:nvSpPr>
        <p:spPr>
          <a:xfrm>
            <a:off x="183550" y="1124750"/>
            <a:ext cx="7064400" cy="3611100"/>
          </a:xfrm>
          <a:prstGeom prst="rect">
            <a:avLst/>
          </a:prstGeom>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100"/>
              <a:buFont typeface="Arial"/>
              <a:buNone/>
            </a:pPr>
            <a:r>
              <a:rPr lang="en" sz="1800">
                <a:latin typeface="Century Gothic"/>
                <a:ea typeface="Century Gothic"/>
                <a:cs typeface="Century Gothic"/>
                <a:sym typeface="Century Gothic"/>
              </a:rPr>
              <a:t>There is a large diversity of cognitive ability for students who take the NSCAS Alternate.</a:t>
            </a:r>
            <a:endParaRPr sz="1800">
              <a:latin typeface="Century Gothic"/>
              <a:ea typeface="Century Gothic"/>
              <a:cs typeface="Century Gothic"/>
              <a:sym typeface="Century Gothic"/>
            </a:endParaRPr>
          </a:p>
          <a:p>
            <a:pPr indent="-323850" lvl="0" marL="457200" rtl="0" algn="l">
              <a:spcBef>
                <a:spcPts val="500"/>
              </a:spcBef>
              <a:spcAft>
                <a:spcPts val="0"/>
              </a:spcAft>
              <a:buSzPts val="1500"/>
              <a:buFont typeface="Century Gothic"/>
              <a:buChar char="•"/>
            </a:pPr>
            <a:r>
              <a:rPr lang="en" sz="1500">
                <a:latin typeface="Century Gothic"/>
                <a:ea typeface="Century Gothic"/>
                <a:cs typeface="Century Gothic"/>
                <a:sym typeface="Century Gothic"/>
              </a:rPr>
              <a:t>All students, regardless of their cognitive ability, must be administered at least one item on each content assessment to be counted as a participant</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If the student does not respond or interact with the assessment and you have sufficient evidence to believe the student is not able to respond, the proctor can stop the assessment</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Students that are administered at least one item and do not respond or is not able to interact with assessment should be coded as No Response (NOR)</a:t>
            </a:r>
            <a:endParaRPr sz="15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Document will be available on the alternate assessment page soon</a:t>
            </a:r>
            <a:endParaRPr sz="1300">
              <a:latin typeface="Century Gothic"/>
              <a:ea typeface="Century Gothic"/>
              <a:cs typeface="Century Gothic"/>
              <a:sym typeface="Century Gothic"/>
            </a:endParaRPr>
          </a:p>
          <a:p>
            <a:pPr indent="-311150" lvl="1" marL="914400" rtl="0" algn="l">
              <a:spcBef>
                <a:spcPts val="0"/>
              </a:spcBef>
              <a:spcAft>
                <a:spcPts val="0"/>
              </a:spcAft>
              <a:buSzPts val="1300"/>
              <a:buFont typeface="Century Gothic"/>
              <a:buChar char="•"/>
            </a:pPr>
            <a:r>
              <a:rPr lang="en" sz="1300">
                <a:latin typeface="Century Gothic"/>
                <a:ea typeface="Century Gothic"/>
                <a:cs typeface="Century Gothic"/>
                <a:sym typeface="Century Gothic"/>
              </a:rPr>
              <a:t>Student cannot be NOR in one content area and </a:t>
            </a:r>
            <a:r>
              <a:rPr lang="en" sz="1300">
                <a:latin typeface="Century Gothic"/>
                <a:ea typeface="Century Gothic"/>
                <a:cs typeface="Century Gothic"/>
                <a:sym typeface="Century Gothic"/>
              </a:rPr>
              <a:t>take </a:t>
            </a:r>
            <a:r>
              <a:rPr lang="en" sz="1300">
                <a:latin typeface="Century Gothic"/>
                <a:ea typeface="Century Gothic"/>
                <a:cs typeface="Century Gothic"/>
                <a:sym typeface="Century Gothic"/>
              </a:rPr>
              <a:t>another </a:t>
            </a:r>
            <a:r>
              <a:rPr lang="en" sz="1300">
                <a:solidFill>
                  <a:schemeClr val="dk1"/>
                </a:solidFill>
                <a:latin typeface="Century Gothic"/>
                <a:ea typeface="Century Gothic"/>
                <a:cs typeface="Century Gothic"/>
                <a:sym typeface="Century Gothic"/>
              </a:rPr>
              <a:t>test in </a:t>
            </a:r>
            <a:r>
              <a:rPr lang="en" sz="1300">
                <a:latin typeface="Century Gothic"/>
                <a:ea typeface="Century Gothic"/>
                <a:cs typeface="Century Gothic"/>
                <a:sym typeface="Century Gothic"/>
              </a:rPr>
              <a:t>another </a:t>
            </a:r>
            <a:r>
              <a:rPr lang="en" sz="1300">
                <a:latin typeface="Century Gothic"/>
                <a:ea typeface="Century Gothic"/>
                <a:cs typeface="Century Gothic"/>
                <a:sym typeface="Century Gothic"/>
              </a:rPr>
              <a:t>content area.</a:t>
            </a:r>
            <a:endParaRPr sz="1300">
              <a:latin typeface="Century Gothic"/>
              <a:ea typeface="Century Gothic"/>
              <a:cs typeface="Century Gothic"/>
              <a:sym typeface="Century Gothic"/>
            </a:endParaRPr>
          </a:p>
          <a:p>
            <a:pPr indent="0" lvl="0" marL="0" rtl="0" algn="l">
              <a:spcBef>
                <a:spcPts val="800"/>
              </a:spcBef>
              <a:spcAft>
                <a:spcPts val="0"/>
              </a:spcAft>
              <a:buNone/>
            </a:pPr>
            <a:r>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70"/>
          <p:cNvSpPr txBox="1"/>
          <p:nvPr>
            <p:ph idx="1" type="body"/>
          </p:nvPr>
        </p:nvSpPr>
        <p:spPr>
          <a:xfrm>
            <a:off x="311700" y="342350"/>
            <a:ext cx="8520600" cy="4226400"/>
          </a:xfrm>
          <a:prstGeom prst="rect">
            <a:avLst/>
          </a:prstGeom>
        </p:spPr>
        <p:txBody>
          <a:bodyPr anchorCtr="0" anchor="t" bIns="34275" lIns="68575" spcFirstLastPara="1" rIns="68575" wrap="square" tIns="34275">
            <a:normAutofit fontScale="70000" lnSpcReduction="20000"/>
          </a:bodyPr>
          <a:lstStyle/>
          <a:p>
            <a:pPr indent="0" lvl="0" marL="0" rtl="0" algn="l">
              <a:spcBef>
                <a:spcPts val="1000"/>
              </a:spcBef>
              <a:spcAft>
                <a:spcPts val="0"/>
              </a:spcAft>
              <a:buNone/>
            </a:pPr>
            <a:r>
              <a:rPr lang="en" sz="2800">
                <a:latin typeface="Century Gothic"/>
                <a:ea typeface="Century Gothic"/>
                <a:cs typeface="Century Gothic"/>
                <a:sym typeface="Century Gothic"/>
              </a:rPr>
              <a:t>Districts do not receive printed materials</a:t>
            </a:r>
            <a:endParaRPr sz="2800">
              <a:latin typeface="Century Gothic"/>
              <a:ea typeface="Century Gothic"/>
              <a:cs typeface="Century Gothic"/>
              <a:sym typeface="Century Gothic"/>
            </a:endParaRPr>
          </a:p>
          <a:p>
            <a:pPr indent="-317500" lvl="0" marL="457200" rtl="0" algn="l">
              <a:spcBef>
                <a:spcPts val="500"/>
              </a:spcBef>
              <a:spcAft>
                <a:spcPts val="0"/>
              </a:spcAft>
              <a:buSzPct val="100000"/>
              <a:buFont typeface="Century Gothic"/>
              <a:buChar char="•"/>
            </a:pPr>
            <a:r>
              <a:rPr lang="en" sz="2000">
                <a:latin typeface="Century Gothic"/>
                <a:ea typeface="Century Gothic"/>
                <a:cs typeface="Century Gothic"/>
                <a:sym typeface="Century Gothic"/>
              </a:rPr>
              <a:t>Modes of assessment:</a:t>
            </a:r>
            <a:endParaRPr sz="2000">
              <a:latin typeface="Century Gothic"/>
              <a:ea typeface="Century Gothic"/>
              <a:cs typeface="Century Gothic"/>
              <a:sym typeface="Century Gothic"/>
            </a:endParaRPr>
          </a:p>
          <a:p>
            <a:pPr indent="-308610" lvl="1" marL="914400" rtl="0" algn="l">
              <a:spcBef>
                <a:spcPts val="0"/>
              </a:spcBef>
              <a:spcAft>
                <a:spcPts val="0"/>
              </a:spcAft>
              <a:buSzPct val="100000"/>
              <a:buFont typeface="Century Gothic"/>
              <a:buChar char="•"/>
            </a:pPr>
            <a:r>
              <a:rPr lang="en" sz="1800">
                <a:latin typeface="Century Gothic"/>
                <a:ea typeface="Century Gothic"/>
                <a:cs typeface="Century Gothic"/>
                <a:sym typeface="Century Gothic"/>
              </a:rPr>
              <a:t>Online (review IEP to help determine what mode to provide student)</a:t>
            </a:r>
            <a:endParaRPr sz="1800">
              <a:latin typeface="Century Gothic"/>
              <a:ea typeface="Century Gothic"/>
              <a:cs typeface="Century Gothic"/>
              <a:sym typeface="Century Gothic"/>
            </a:endParaRPr>
          </a:p>
          <a:p>
            <a:pPr indent="-308610" lvl="1" marL="914400" rtl="0" algn="l">
              <a:spcBef>
                <a:spcPts val="0"/>
              </a:spcBef>
              <a:spcAft>
                <a:spcPts val="0"/>
              </a:spcAft>
              <a:buSzPct val="100000"/>
              <a:buFont typeface="Century Gothic"/>
              <a:buChar char="•"/>
            </a:pPr>
            <a:r>
              <a:rPr lang="en" sz="1800">
                <a:latin typeface="Century Gothic"/>
                <a:ea typeface="Century Gothic"/>
                <a:cs typeface="Century Gothic"/>
                <a:sym typeface="Century Gothic"/>
              </a:rPr>
              <a:t>Print on demand materials (at the district) (proctor will need to input answers into the platform)</a:t>
            </a:r>
            <a:endParaRPr sz="1800">
              <a:latin typeface="Century Gothic"/>
              <a:ea typeface="Century Gothic"/>
              <a:cs typeface="Century Gothic"/>
              <a:sym typeface="Century Gothic"/>
            </a:endParaRPr>
          </a:p>
          <a:p>
            <a:pPr indent="0" lvl="0" marL="0" rtl="0" algn="l">
              <a:spcBef>
                <a:spcPts val="1000"/>
              </a:spcBef>
              <a:spcAft>
                <a:spcPts val="0"/>
              </a:spcAft>
              <a:buNone/>
            </a:pPr>
            <a:r>
              <a:rPr lang="en" sz="2787">
                <a:latin typeface="Century Gothic"/>
                <a:ea typeface="Century Gothic"/>
                <a:cs typeface="Century Gothic"/>
                <a:sym typeface="Century Gothic"/>
              </a:rPr>
              <a:t>DRC Insight</a:t>
            </a:r>
            <a:endParaRPr sz="2787">
              <a:latin typeface="Century Gothic"/>
              <a:ea typeface="Century Gothic"/>
              <a:cs typeface="Century Gothic"/>
              <a:sym typeface="Century Gothic"/>
            </a:endParaRPr>
          </a:p>
          <a:p>
            <a:pPr indent="0" lvl="0" marL="0" rtl="0" algn="l">
              <a:spcBef>
                <a:spcPts val="1000"/>
              </a:spcBef>
              <a:spcAft>
                <a:spcPts val="0"/>
              </a:spcAft>
              <a:buNone/>
            </a:pPr>
            <a:r>
              <a:rPr lang="en" sz="2787">
                <a:latin typeface="Century Gothic"/>
                <a:ea typeface="Century Gothic"/>
                <a:cs typeface="Century Gothic"/>
                <a:sym typeface="Century Gothic"/>
              </a:rPr>
              <a:t>Recorded proctor training available </a:t>
            </a:r>
            <a:r>
              <a:rPr lang="en" sz="2358">
                <a:latin typeface="Century Gothic"/>
                <a:ea typeface="Century Gothic"/>
                <a:cs typeface="Century Gothic"/>
                <a:sym typeface="Century Gothic"/>
              </a:rPr>
              <a:t>(will be updated at a later date)</a:t>
            </a:r>
            <a:endParaRPr sz="2358">
              <a:latin typeface="Century Gothic"/>
              <a:ea typeface="Century Gothic"/>
              <a:cs typeface="Century Gothic"/>
              <a:sym typeface="Century Gothic"/>
            </a:endParaRPr>
          </a:p>
          <a:p>
            <a:pPr indent="0" lvl="0" marL="0" rtl="0" algn="l">
              <a:spcBef>
                <a:spcPts val="1000"/>
              </a:spcBef>
              <a:spcAft>
                <a:spcPts val="0"/>
              </a:spcAft>
              <a:buNone/>
            </a:pPr>
            <a:r>
              <a:t/>
            </a:r>
            <a:endParaRPr sz="1215">
              <a:latin typeface="Century Gothic"/>
              <a:ea typeface="Century Gothic"/>
              <a:cs typeface="Century Gothic"/>
              <a:sym typeface="Century Gothic"/>
            </a:endParaRPr>
          </a:p>
          <a:p>
            <a:pPr indent="0" lvl="0" marL="0" rtl="0" algn="l">
              <a:spcBef>
                <a:spcPts val="1000"/>
              </a:spcBef>
              <a:spcAft>
                <a:spcPts val="0"/>
              </a:spcAft>
              <a:buNone/>
            </a:pPr>
            <a:r>
              <a:rPr lang="en" sz="2787">
                <a:latin typeface="Century Gothic"/>
                <a:ea typeface="Century Gothic"/>
                <a:cs typeface="Century Gothic"/>
                <a:sym typeface="Century Gothic"/>
              </a:rPr>
              <a:t>Online Tools Training (practice opportunity for students) available in Insight (also a link on the NDE Alternate Assessment page on website)</a:t>
            </a:r>
            <a:endParaRPr sz="2787">
              <a:latin typeface="Century Gothic"/>
              <a:ea typeface="Century Gothic"/>
              <a:cs typeface="Century Gothic"/>
              <a:sym typeface="Century Gothic"/>
            </a:endParaRPr>
          </a:p>
          <a:p>
            <a:pPr indent="-308610" lvl="0" marL="457200" rtl="0" algn="l">
              <a:spcBef>
                <a:spcPts val="500"/>
              </a:spcBef>
              <a:spcAft>
                <a:spcPts val="0"/>
              </a:spcAft>
              <a:buSzPct val="100000"/>
              <a:buFont typeface="Century Gothic"/>
              <a:buChar char="•"/>
            </a:pPr>
            <a:r>
              <a:rPr lang="en" sz="1800" u="sng">
                <a:latin typeface="Century Gothic"/>
                <a:ea typeface="Century Gothic"/>
                <a:cs typeface="Century Gothic"/>
                <a:sym typeface="Century Gothic"/>
                <a:hlinkClick r:id="rId3"/>
              </a:rPr>
              <a:t>NSCAS Alternate Summative Assessment – Nebraska Department of Education</a:t>
            </a:r>
            <a:endParaRPr sz="1800" u="sng">
              <a:latin typeface="Century Gothic"/>
              <a:ea typeface="Century Gothic"/>
              <a:cs typeface="Century Gothic"/>
              <a:sym typeface="Century Gothic"/>
            </a:endParaRPr>
          </a:p>
          <a:p>
            <a:pPr indent="0" lvl="0" marL="0" rtl="0" algn="l">
              <a:spcBef>
                <a:spcPts val="1000"/>
              </a:spcBef>
              <a:spcAft>
                <a:spcPts val="0"/>
              </a:spcAft>
              <a:buNone/>
            </a:pPr>
            <a:r>
              <a:t/>
            </a:r>
            <a:endParaRPr sz="2400">
              <a:latin typeface="Century Gothic"/>
              <a:ea typeface="Century Gothic"/>
              <a:cs typeface="Century Gothic"/>
              <a:sym typeface="Century Gothic"/>
            </a:endParaRPr>
          </a:p>
          <a:p>
            <a:pPr indent="0" lvl="0" marL="0" rtl="0" algn="l">
              <a:spcBef>
                <a:spcPts val="1000"/>
              </a:spcBef>
              <a:spcAft>
                <a:spcPts val="0"/>
              </a:spcAft>
              <a:buNone/>
            </a:pPr>
            <a:r>
              <a:rPr lang="en" sz="3022">
                <a:latin typeface="Century Gothic"/>
                <a:ea typeface="Century Gothic"/>
                <a:cs typeface="Century Gothic"/>
                <a:sym typeface="Century Gothic"/>
              </a:rPr>
              <a:t>ELA Standard Setting completed July 2023</a:t>
            </a:r>
            <a:endParaRPr sz="3022">
              <a:latin typeface="Century Gothic"/>
              <a:ea typeface="Century Gothic"/>
              <a:cs typeface="Century Gothic"/>
              <a:sym typeface="Century Gothic"/>
            </a:endParaRPr>
          </a:p>
          <a:p>
            <a:pPr indent="0" lvl="0" marL="0" rtl="0" algn="l">
              <a:spcBef>
                <a:spcPts val="1000"/>
              </a:spcBef>
              <a:spcAft>
                <a:spcPts val="0"/>
              </a:spcAft>
              <a:buClr>
                <a:schemeClr val="dk1"/>
              </a:buClr>
              <a:buSzPts val="770"/>
              <a:buFont typeface="Arial"/>
              <a:buNone/>
            </a:pPr>
            <a:r>
              <a:t/>
            </a:r>
            <a:endParaRPr sz="240">
              <a:latin typeface="Century Gothic"/>
              <a:ea typeface="Century Gothic"/>
              <a:cs typeface="Century Gothic"/>
              <a:sym typeface="Century Gothic"/>
            </a:endParaRPr>
          </a:p>
          <a:p>
            <a:pPr indent="0" lvl="0" marL="0" rtl="0" algn="l">
              <a:spcBef>
                <a:spcPts val="1000"/>
              </a:spcBef>
              <a:spcAft>
                <a:spcPts val="0"/>
              </a:spcAft>
              <a:buClr>
                <a:schemeClr val="dk1"/>
              </a:buClr>
              <a:buSzPct val="36597"/>
              <a:buFont typeface="Arial"/>
              <a:buNone/>
            </a:pPr>
            <a:r>
              <a:rPr lang="en" sz="3005">
                <a:latin typeface="Century Gothic"/>
                <a:ea typeface="Century Gothic"/>
                <a:cs typeface="Century Gothic"/>
                <a:sym typeface="Century Gothic"/>
              </a:rPr>
              <a:t>Science Validation of cut scores completed July 2023</a:t>
            </a:r>
            <a:endParaRPr sz="2905">
              <a:latin typeface="Century Gothic"/>
              <a:ea typeface="Century Gothic"/>
              <a:cs typeface="Century Gothic"/>
              <a:sym typeface="Century Gothic"/>
            </a:endParaRPr>
          </a:p>
          <a:p>
            <a:pPr indent="0" lvl="0" marL="0" rtl="0" algn="l">
              <a:spcBef>
                <a:spcPts val="800"/>
              </a:spcBef>
              <a:spcAft>
                <a:spcPts val="0"/>
              </a:spcAft>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171"/>
          <p:cNvSpPr txBox="1"/>
          <p:nvPr>
            <p:ph idx="1" type="body"/>
          </p:nvPr>
        </p:nvSpPr>
        <p:spPr>
          <a:xfrm>
            <a:off x="628650" y="888525"/>
            <a:ext cx="4718700" cy="3554100"/>
          </a:xfrm>
          <a:prstGeom prst="rect">
            <a:avLst/>
          </a:prstGeom>
        </p:spPr>
        <p:txBody>
          <a:bodyPr anchorCtr="0" anchor="t" bIns="34275" lIns="68575" spcFirstLastPara="1" rIns="68575" wrap="square" tIns="34275">
            <a:noAutofit/>
          </a:bodyPr>
          <a:lstStyle/>
          <a:p>
            <a:pPr indent="0" lvl="0" marL="0" rtl="0" algn="l">
              <a:spcBef>
                <a:spcPts val="1000"/>
              </a:spcBef>
              <a:spcAft>
                <a:spcPts val="0"/>
              </a:spcAft>
              <a:buNone/>
            </a:pPr>
            <a:r>
              <a:rPr lang="en" sz="2000">
                <a:latin typeface="Century Gothic"/>
                <a:ea typeface="Century Gothic"/>
                <a:cs typeface="Century Gothic"/>
                <a:sym typeface="Century Gothic"/>
              </a:rPr>
              <a:t>Alternate Assessment Criteria:</a:t>
            </a:r>
            <a:endParaRPr sz="2000">
              <a:latin typeface="Century Gothic"/>
              <a:ea typeface="Century Gothic"/>
              <a:cs typeface="Century Gothic"/>
              <a:sym typeface="Century Gothic"/>
            </a:endParaRPr>
          </a:p>
          <a:p>
            <a:pPr indent="-323850" lvl="0" marL="457200" rtl="0" algn="l">
              <a:spcBef>
                <a:spcPts val="500"/>
              </a:spcBef>
              <a:spcAft>
                <a:spcPts val="0"/>
              </a:spcAft>
              <a:buSzPts val="1500"/>
              <a:buFont typeface="Century Gothic"/>
              <a:buChar char="•"/>
            </a:pPr>
            <a:r>
              <a:rPr lang="en" sz="1500">
                <a:latin typeface="Century Gothic"/>
                <a:ea typeface="Century Gothic"/>
                <a:cs typeface="Century Gothic"/>
                <a:sym typeface="Century Gothic"/>
              </a:rPr>
              <a:t>Must be reviewed annually and include data to support the decision</a:t>
            </a:r>
            <a:endParaRPr sz="1500">
              <a:latin typeface="Century Gothic"/>
              <a:ea typeface="Century Gothic"/>
              <a:cs typeface="Century Gothic"/>
              <a:sym typeface="Century Gothic"/>
            </a:endParaRPr>
          </a:p>
          <a:p>
            <a:pPr indent="0" lvl="0" marL="0" rtl="0" algn="l">
              <a:spcBef>
                <a:spcPts val="1000"/>
              </a:spcBef>
              <a:spcAft>
                <a:spcPts val="0"/>
              </a:spcAft>
              <a:buNone/>
            </a:pPr>
            <a:r>
              <a:rPr lang="en" sz="2000">
                <a:latin typeface="Century Gothic"/>
                <a:ea typeface="Century Gothic"/>
                <a:cs typeface="Century Gothic"/>
                <a:sym typeface="Century Gothic"/>
              </a:rPr>
              <a:t>Other documents to help in the decision:</a:t>
            </a:r>
            <a:endParaRPr sz="2000">
              <a:latin typeface="Century Gothic"/>
              <a:ea typeface="Century Gothic"/>
              <a:cs typeface="Century Gothic"/>
              <a:sym typeface="Century Gothic"/>
            </a:endParaRPr>
          </a:p>
          <a:p>
            <a:pPr indent="-323850" lvl="0" marL="457200" rtl="0" algn="l">
              <a:spcBef>
                <a:spcPts val="500"/>
              </a:spcBef>
              <a:spcAft>
                <a:spcPts val="0"/>
              </a:spcAft>
              <a:buSzPts val="1500"/>
              <a:buFont typeface="Century Gothic"/>
              <a:buChar char="•"/>
            </a:pPr>
            <a:r>
              <a:rPr lang="en" sz="1500">
                <a:latin typeface="Century Gothic"/>
                <a:ea typeface="Century Gothic"/>
                <a:cs typeface="Century Gothic"/>
                <a:sym typeface="Century Gothic"/>
              </a:rPr>
              <a:t>Companion to Alternate Assessment Criteria</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IEP Team </a:t>
            </a:r>
            <a:r>
              <a:rPr lang="en" sz="1500">
                <a:latin typeface="Century Gothic"/>
                <a:ea typeface="Century Gothic"/>
                <a:cs typeface="Century Gothic"/>
                <a:sym typeface="Century Gothic"/>
              </a:rPr>
              <a:t>Decision</a:t>
            </a:r>
            <a:r>
              <a:rPr lang="en" sz="1500">
                <a:latin typeface="Century Gothic"/>
                <a:ea typeface="Century Gothic"/>
                <a:cs typeface="Century Gothic"/>
                <a:sym typeface="Century Gothic"/>
              </a:rPr>
              <a:t> Making </a:t>
            </a:r>
            <a:r>
              <a:rPr lang="en" sz="1500">
                <a:latin typeface="Century Gothic"/>
                <a:ea typeface="Century Gothic"/>
                <a:cs typeface="Century Gothic"/>
                <a:sym typeface="Century Gothic"/>
              </a:rPr>
              <a:t>Flowchart</a:t>
            </a:r>
            <a:r>
              <a:rPr lang="en" sz="1500">
                <a:latin typeface="Century Gothic"/>
                <a:ea typeface="Century Gothic"/>
                <a:cs typeface="Century Gothic"/>
                <a:sym typeface="Century Gothic"/>
              </a:rPr>
              <a:t> Alternate Assessment</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Most Significant Cognitive Disability Definition</a:t>
            </a:r>
            <a:endParaRPr sz="1500">
              <a:latin typeface="Century Gothic"/>
              <a:ea typeface="Century Gothic"/>
              <a:cs typeface="Century Gothic"/>
              <a:sym typeface="Century Gothic"/>
            </a:endParaRPr>
          </a:p>
          <a:p>
            <a:pPr indent="-323850" lvl="0" marL="457200" rtl="0" algn="l">
              <a:spcBef>
                <a:spcPts val="0"/>
              </a:spcBef>
              <a:spcAft>
                <a:spcPts val="0"/>
              </a:spcAft>
              <a:buSzPts val="1500"/>
              <a:buFont typeface="Century Gothic"/>
              <a:buChar char="•"/>
            </a:pPr>
            <a:r>
              <a:rPr lang="en" sz="1500">
                <a:latin typeface="Century Gothic"/>
                <a:ea typeface="Century Gothic"/>
                <a:cs typeface="Century Gothic"/>
                <a:sym typeface="Century Gothic"/>
              </a:rPr>
              <a:t>Characteristics of AAS Students (new in 2022)</a:t>
            </a:r>
            <a:endParaRPr sz="1500">
              <a:latin typeface="Century Gothic"/>
              <a:ea typeface="Century Gothic"/>
              <a:cs typeface="Century Gothic"/>
              <a:sym typeface="Century Gothic"/>
            </a:endParaRPr>
          </a:p>
          <a:p>
            <a:pPr indent="0" lvl="0" marL="0" rtl="0" algn="l">
              <a:spcBef>
                <a:spcPts val="1000"/>
              </a:spcBef>
              <a:spcAft>
                <a:spcPts val="0"/>
              </a:spcAft>
              <a:buNone/>
            </a:pPr>
            <a:r>
              <a:rPr lang="en" sz="1700" u="sng">
                <a:solidFill>
                  <a:schemeClr val="hlink"/>
                </a:solidFill>
                <a:latin typeface="Century Gothic"/>
                <a:ea typeface="Century Gothic"/>
                <a:cs typeface="Century Gothic"/>
                <a:sym typeface="Century Gothic"/>
                <a:hlinkClick r:id="rId3"/>
              </a:rPr>
              <a:t>NSCAS Alternate Summative Assessment – Nebraska Department of Education</a:t>
            </a:r>
            <a:endParaRPr sz="1700" u="sng">
              <a:solidFill>
                <a:schemeClr val="hlink"/>
              </a:solidFill>
              <a:latin typeface="Century Gothic"/>
              <a:ea typeface="Century Gothic"/>
              <a:cs typeface="Century Gothic"/>
              <a:sym typeface="Century Gothic"/>
            </a:endParaRPr>
          </a:p>
          <a:p>
            <a:pPr indent="0" lvl="0" marL="0" rtl="0" algn="l">
              <a:spcBef>
                <a:spcPts val="1000"/>
              </a:spcBef>
              <a:spcAft>
                <a:spcPts val="0"/>
              </a:spcAft>
              <a:buNone/>
            </a:pPr>
            <a:r>
              <a:t/>
            </a:r>
            <a:endParaRPr sz="1605">
              <a:latin typeface="Calibri"/>
              <a:ea typeface="Calibri"/>
              <a:cs typeface="Calibri"/>
              <a:sym typeface="Calibri"/>
            </a:endParaRPr>
          </a:p>
          <a:p>
            <a:pPr indent="0" lvl="0" marL="0" rtl="0" algn="l">
              <a:spcBef>
                <a:spcPts val="800"/>
              </a:spcBef>
              <a:spcAft>
                <a:spcPts val="0"/>
              </a:spcAft>
              <a:buNone/>
            </a:pPr>
            <a:r>
              <a:t/>
            </a:r>
            <a:endParaRPr/>
          </a:p>
        </p:txBody>
      </p:sp>
      <p:sp>
        <p:nvSpPr>
          <p:cNvPr id="1101" name="Google Shape;1101;p171"/>
          <p:cNvSpPr txBox="1"/>
          <p:nvPr>
            <p:ph type="title"/>
          </p:nvPr>
        </p:nvSpPr>
        <p:spPr>
          <a:xfrm>
            <a:off x="628650" y="179325"/>
            <a:ext cx="5460300" cy="709200"/>
          </a:xfrm>
          <a:prstGeom prst="rect">
            <a:avLst/>
          </a:prstGeom>
        </p:spPr>
        <p:txBody>
          <a:bodyPr anchorCtr="0" anchor="ctr" bIns="34275" lIns="68575" spcFirstLastPara="1" rIns="68575" wrap="square" tIns="34275">
            <a:noAutofit/>
          </a:bodyPr>
          <a:lstStyle/>
          <a:p>
            <a:pPr indent="0" lvl="0" marL="0" rtl="0" algn="ctr">
              <a:spcBef>
                <a:spcPts val="1000"/>
              </a:spcBef>
              <a:spcAft>
                <a:spcPts val="0"/>
              </a:spcAft>
              <a:buClr>
                <a:schemeClr val="dk1"/>
              </a:buClr>
              <a:buSzPts val="1100"/>
              <a:buFont typeface="Arial"/>
              <a:buNone/>
            </a:pPr>
            <a:r>
              <a:rPr lang="en" sz="2800">
                <a:latin typeface="Calibri"/>
                <a:ea typeface="Calibri"/>
                <a:cs typeface="Calibri"/>
                <a:sym typeface="Calibri"/>
              </a:rPr>
              <a:t>Determining Student Eligibility</a:t>
            </a:r>
            <a:endParaRPr sz="2800">
              <a:latin typeface="Calibri"/>
              <a:ea typeface="Calibri"/>
              <a:cs typeface="Calibri"/>
              <a:sym typeface="Calibri"/>
            </a:endParaRPr>
          </a:p>
          <a:p>
            <a:pPr indent="0" lvl="0" marL="0" rtl="0" algn="l">
              <a:spcBef>
                <a:spcPts val="0"/>
              </a:spcBef>
              <a:spcAft>
                <a:spcPts val="0"/>
              </a:spcAft>
              <a:buNone/>
            </a:pPr>
            <a:r>
              <a:t/>
            </a:r>
            <a:endParaRPr sz="27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172"/>
          <p:cNvSpPr txBox="1"/>
          <p:nvPr>
            <p:ph idx="1" type="body"/>
          </p:nvPr>
        </p:nvSpPr>
        <p:spPr>
          <a:xfrm>
            <a:off x="133550" y="922300"/>
            <a:ext cx="8698800" cy="3873300"/>
          </a:xfrm>
          <a:prstGeom prst="rect">
            <a:avLst/>
          </a:prstGeom>
        </p:spPr>
        <p:txBody>
          <a:bodyPr anchorCtr="0" anchor="t" bIns="34275" lIns="68575" spcFirstLastPara="1" rIns="68575" wrap="square" tIns="34275">
            <a:normAutofit fontScale="92500" lnSpcReduction="20000"/>
          </a:bodyPr>
          <a:lstStyle/>
          <a:p>
            <a:pPr indent="0" lvl="0" marL="0" rtl="0" algn="l">
              <a:spcBef>
                <a:spcPts val="1000"/>
              </a:spcBef>
              <a:spcAft>
                <a:spcPts val="0"/>
              </a:spcAft>
              <a:buClr>
                <a:schemeClr val="dk1"/>
              </a:buClr>
              <a:buSzPct val="45833"/>
              <a:buFont typeface="Arial"/>
              <a:buNone/>
            </a:pPr>
            <a:r>
              <a:rPr lang="en" sz="2400">
                <a:latin typeface="Century Gothic"/>
                <a:ea typeface="Century Gothic"/>
                <a:cs typeface="Century Gothic"/>
                <a:sym typeface="Century Gothic"/>
              </a:rPr>
              <a:t>1% Threshold Exception Justification Document</a:t>
            </a:r>
            <a:endParaRPr sz="2400">
              <a:latin typeface="Century Gothic"/>
              <a:ea typeface="Century Gothic"/>
              <a:cs typeface="Century Gothic"/>
              <a:sym typeface="Century Gothic"/>
            </a:endParaRPr>
          </a:p>
          <a:p>
            <a:pPr indent="-346075" lvl="0" marL="457200" rtl="0" algn="l">
              <a:spcBef>
                <a:spcPts val="500"/>
              </a:spcBef>
              <a:spcAft>
                <a:spcPts val="0"/>
              </a:spcAft>
              <a:buSzPct val="100000"/>
              <a:buFont typeface="Century Gothic"/>
              <a:buChar char="•"/>
            </a:pPr>
            <a:r>
              <a:rPr lang="en" sz="2000">
                <a:latin typeface="Century Gothic"/>
                <a:ea typeface="Century Gothic"/>
                <a:cs typeface="Century Gothic"/>
                <a:sym typeface="Century Gothic"/>
              </a:rPr>
              <a:t>Communication coming later this fall!</a:t>
            </a:r>
            <a:endParaRPr sz="2000">
              <a:latin typeface="Century Gothic"/>
              <a:ea typeface="Century Gothic"/>
              <a:cs typeface="Century Gothic"/>
              <a:sym typeface="Century Gothic"/>
            </a:endParaRPr>
          </a:p>
          <a:p>
            <a:pPr indent="-346075" lvl="0" marL="457200" rtl="0" algn="l">
              <a:spcBef>
                <a:spcPts val="0"/>
              </a:spcBef>
              <a:spcAft>
                <a:spcPts val="0"/>
              </a:spcAft>
              <a:buSzPct val="100000"/>
              <a:buFont typeface="Century Gothic"/>
              <a:buChar char="•"/>
            </a:pPr>
            <a:r>
              <a:rPr lang="en" sz="2000">
                <a:latin typeface="Century Gothic"/>
                <a:ea typeface="Century Gothic"/>
                <a:cs typeface="Century Gothic"/>
                <a:sym typeface="Century Gothic"/>
              </a:rPr>
              <a:t>All districts are required to complete this document</a:t>
            </a:r>
            <a:endParaRPr sz="2000">
              <a:latin typeface="Century Gothic"/>
              <a:ea typeface="Century Gothic"/>
              <a:cs typeface="Century Gothic"/>
              <a:sym typeface="Century Gothic"/>
            </a:endParaRPr>
          </a:p>
          <a:p>
            <a:pPr indent="-346075" lvl="0" marL="457200" rtl="0" algn="l">
              <a:spcBef>
                <a:spcPts val="0"/>
              </a:spcBef>
              <a:spcAft>
                <a:spcPts val="0"/>
              </a:spcAft>
              <a:buSzPct val="100000"/>
              <a:buFont typeface="Century Gothic"/>
              <a:buChar char="•"/>
            </a:pPr>
            <a:r>
              <a:rPr lang="en" sz="2000">
                <a:latin typeface="Century Gothic"/>
                <a:ea typeface="Century Gothic"/>
                <a:cs typeface="Century Gothic"/>
                <a:sym typeface="Century Gothic"/>
              </a:rPr>
              <a:t>Take a second to review the directions before sending it in</a:t>
            </a:r>
            <a:endParaRPr sz="2000">
              <a:latin typeface="Century Gothic"/>
              <a:ea typeface="Century Gothic"/>
              <a:cs typeface="Century Gothic"/>
              <a:sym typeface="Century Gothic"/>
            </a:endParaRPr>
          </a:p>
          <a:p>
            <a:pPr indent="-346075" lvl="0" marL="457200" rtl="0" algn="l">
              <a:spcBef>
                <a:spcPts val="0"/>
              </a:spcBef>
              <a:spcAft>
                <a:spcPts val="0"/>
              </a:spcAft>
              <a:buSzPct val="100000"/>
              <a:buFont typeface="Century Gothic"/>
              <a:buChar char="•"/>
            </a:pPr>
            <a:r>
              <a:rPr lang="en" sz="2000">
                <a:latin typeface="Century Gothic"/>
                <a:ea typeface="Century Gothic"/>
                <a:cs typeface="Century Gothic"/>
                <a:sym typeface="Century Gothic"/>
              </a:rPr>
              <a:t>Make sure all sections required are completed</a:t>
            </a:r>
            <a:endParaRPr sz="2000">
              <a:latin typeface="Century Gothic"/>
              <a:ea typeface="Century Gothic"/>
              <a:cs typeface="Century Gothic"/>
              <a:sym typeface="Century Gothic"/>
            </a:endParaRPr>
          </a:p>
          <a:p>
            <a:pPr indent="-346075" lvl="0" marL="457200" rtl="0" algn="l">
              <a:spcBef>
                <a:spcPts val="0"/>
              </a:spcBef>
              <a:spcAft>
                <a:spcPts val="0"/>
              </a:spcAft>
              <a:buSzPct val="100000"/>
              <a:buFont typeface="Century Gothic"/>
              <a:buChar char="•"/>
            </a:pPr>
            <a:r>
              <a:rPr lang="en" sz="2000">
                <a:latin typeface="Century Gothic"/>
                <a:ea typeface="Century Gothic"/>
                <a:cs typeface="Century Gothic"/>
                <a:sym typeface="Century Gothic"/>
              </a:rPr>
              <a:t>Do not send any documents that includes student identifiers</a:t>
            </a:r>
            <a:endParaRPr sz="2000">
              <a:latin typeface="Century Gothic"/>
              <a:ea typeface="Century Gothic"/>
              <a:cs typeface="Century Gothic"/>
              <a:sym typeface="Century Gothic"/>
            </a:endParaRPr>
          </a:p>
          <a:p>
            <a:pPr indent="0" lvl="0" marL="0" rtl="0" algn="l">
              <a:spcBef>
                <a:spcPts val="1000"/>
              </a:spcBef>
              <a:spcAft>
                <a:spcPts val="0"/>
              </a:spcAft>
              <a:buClr>
                <a:schemeClr val="dk1"/>
              </a:buClr>
              <a:buSzPct val="45833"/>
              <a:buFont typeface="Arial"/>
              <a:buNone/>
            </a:pPr>
            <a:r>
              <a:rPr lang="en" sz="2400">
                <a:latin typeface="Century Gothic"/>
                <a:ea typeface="Century Gothic"/>
                <a:cs typeface="Century Gothic"/>
                <a:sym typeface="Century Gothic"/>
              </a:rPr>
              <a:t>Justification Worksheet</a:t>
            </a:r>
            <a:endParaRPr sz="2400">
              <a:latin typeface="Century Gothic"/>
              <a:ea typeface="Century Gothic"/>
              <a:cs typeface="Century Gothic"/>
              <a:sym typeface="Century Gothic"/>
            </a:endParaRPr>
          </a:p>
          <a:p>
            <a:pPr indent="-346075" lvl="0" marL="457200" rtl="0" algn="l">
              <a:spcBef>
                <a:spcPts val="500"/>
              </a:spcBef>
              <a:spcAft>
                <a:spcPts val="0"/>
              </a:spcAft>
              <a:buSzPct val="100000"/>
              <a:buFont typeface="Century Gothic"/>
              <a:buChar char="•"/>
            </a:pPr>
            <a:r>
              <a:rPr lang="en" sz="2000">
                <a:latin typeface="Century Gothic"/>
                <a:ea typeface="Century Gothic"/>
                <a:cs typeface="Century Gothic"/>
                <a:sym typeface="Century Gothic"/>
              </a:rPr>
              <a:t>Required if you have any students taking the assessment</a:t>
            </a:r>
            <a:endParaRPr sz="2000">
              <a:latin typeface="Century Gothic"/>
              <a:ea typeface="Century Gothic"/>
              <a:cs typeface="Century Gothic"/>
              <a:sym typeface="Century Gothic"/>
            </a:endParaRPr>
          </a:p>
          <a:p>
            <a:pPr indent="0" lvl="0" marL="0" rtl="0" algn="l">
              <a:spcBef>
                <a:spcPts val="1000"/>
              </a:spcBef>
              <a:spcAft>
                <a:spcPts val="0"/>
              </a:spcAft>
              <a:buClr>
                <a:schemeClr val="dk1"/>
              </a:buClr>
              <a:buSzPct val="45833"/>
              <a:buFont typeface="Arial"/>
              <a:buNone/>
            </a:pPr>
            <a:r>
              <a:rPr lang="en" sz="2400">
                <a:latin typeface="Century Gothic"/>
                <a:ea typeface="Century Gothic"/>
                <a:cs typeface="Century Gothic"/>
                <a:sym typeface="Century Gothic"/>
              </a:rPr>
              <a:t>Make sure staff is being exposed/trained on the NDE Guidance on appropriate identification of students for participation on the alternate assessment.</a:t>
            </a:r>
            <a:endParaRPr sz="2400">
              <a:latin typeface="Century Gothic"/>
              <a:ea typeface="Century Gothic"/>
              <a:cs typeface="Century Gothic"/>
              <a:sym typeface="Century Gothic"/>
            </a:endParaRPr>
          </a:p>
          <a:p>
            <a:pPr indent="-346075" lvl="0" marL="457200" rtl="0" algn="l">
              <a:spcBef>
                <a:spcPts val="1000"/>
              </a:spcBef>
              <a:spcAft>
                <a:spcPts val="0"/>
              </a:spcAft>
              <a:buSzPct val="100000"/>
              <a:buFont typeface="Century Gothic"/>
              <a:buChar char="•"/>
            </a:pPr>
            <a:r>
              <a:rPr lang="en" sz="2000" u="sng">
                <a:solidFill>
                  <a:schemeClr val="hlink"/>
                </a:solidFill>
                <a:latin typeface="Century Gothic"/>
                <a:ea typeface="Century Gothic"/>
                <a:cs typeface="Century Gothic"/>
                <a:sym typeface="Century Gothic"/>
                <a:hlinkClick r:id="rId3"/>
              </a:rPr>
              <a:t>NSCAS Alternate Summative Assessment – Nebraska Department of Education</a:t>
            </a:r>
            <a:endParaRPr sz="2000" u="sng">
              <a:latin typeface="Century Gothic"/>
              <a:ea typeface="Century Gothic"/>
              <a:cs typeface="Century Gothic"/>
              <a:sym typeface="Century Gothic"/>
            </a:endParaRPr>
          </a:p>
        </p:txBody>
      </p:sp>
      <p:sp>
        <p:nvSpPr>
          <p:cNvPr id="1107" name="Google Shape;1107;p172"/>
          <p:cNvSpPr txBox="1"/>
          <p:nvPr>
            <p:ph type="title"/>
          </p:nvPr>
        </p:nvSpPr>
        <p:spPr>
          <a:xfrm>
            <a:off x="311700" y="252700"/>
            <a:ext cx="8520600" cy="765000"/>
          </a:xfrm>
          <a:prstGeom prst="rect">
            <a:avLst/>
          </a:prstGeom>
        </p:spPr>
        <p:txBody>
          <a:bodyPr anchorCtr="0" anchor="ctr" bIns="34275" lIns="68575" spcFirstLastPara="1" rIns="68575" wrap="square" tIns="34275">
            <a:normAutofit fontScale="90000"/>
          </a:bodyPr>
          <a:lstStyle/>
          <a:p>
            <a:pPr indent="0" lvl="0" marL="0" rtl="0" algn="ctr">
              <a:spcBef>
                <a:spcPts val="1000"/>
              </a:spcBef>
              <a:spcAft>
                <a:spcPts val="0"/>
              </a:spcAft>
              <a:buNone/>
            </a:pPr>
            <a:r>
              <a:rPr lang="en" sz="2800">
                <a:latin typeface="Calibri"/>
                <a:ea typeface="Calibri"/>
                <a:cs typeface="Calibri"/>
                <a:sym typeface="Calibri"/>
              </a:rPr>
              <a:t>One Percent Threshold Requirements</a:t>
            </a:r>
            <a:endParaRPr sz="2800">
              <a:latin typeface="Calibri"/>
              <a:ea typeface="Calibri"/>
              <a:cs typeface="Calibri"/>
              <a:sym typeface="Calibri"/>
            </a:endParaRPr>
          </a:p>
          <a:p>
            <a:pPr indent="0" lvl="0" marL="0" rtl="0" algn="l">
              <a:spcBef>
                <a:spcPts val="0"/>
              </a:spcBef>
              <a:spcAft>
                <a:spcPts val="0"/>
              </a:spcAft>
              <a:buNone/>
            </a:pPr>
            <a:r>
              <a:t/>
            </a:r>
            <a:endParaRPr sz="2700"/>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73"/>
          <p:cNvSpPr txBox="1"/>
          <p:nvPr>
            <p:ph type="title"/>
          </p:nvPr>
        </p:nvSpPr>
        <p:spPr>
          <a:xfrm>
            <a:off x="437400" y="273850"/>
            <a:ext cx="52815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2800"/>
              <a:t>     </a:t>
            </a:r>
            <a:r>
              <a:rPr b="1" lang="en" sz="2800"/>
              <a:t>Submission</a:t>
            </a:r>
            <a:r>
              <a:rPr b="1" lang="en" sz="2800"/>
              <a:t> of 1% Information</a:t>
            </a:r>
            <a:endParaRPr b="1" sz="2800"/>
          </a:p>
        </p:txBody>
      </p:sp>
      <p:sp>
        <p:nvSpPr>
          <p:cNvPr id="1113" name="Google Shape;1113;p173"/>
          <p:cNvSpPr txBox="1"/>
          <p:nvPr>
            <p:ph idx="1" type="body"/>
          </p:nvPr>
        </p:nvSpPr>
        <p:spPr>
          <a:xfrm>
            <a:off x="628650" y="1369219"/>
            <a:ext cx="47148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2300">
                <a:latin typeface="Century Gothic"/>
                <a:ea typeface="Century Gothic"/>
                <a:cs typeface="Century Gothic"/>
                <a:sym typeface="Century Gothic"/>
              </a:rPr>
              <a:t>Timely, Accurate, and Complete Data Submission</a:t>
            </a:r>
            <a:endParaRPr sz="2300">
              <a:latin typeface="Century Gothic"/>
              <a:ea typeface="Century Gothic"/>
              <a:cs typeface="Century Gothic"/>
              <a:sym typeface="Century Gothic"/>
            </a:endParaRPr>
          </a:p>
          <a:p>
            <a:pPr indent="0" lvl="0" marL="0" rtl="0" algn="l">
              <a:spcBef>
                <a:spcPts val="800"/>
              </a:spcBef>
              <a:spcAft>
                <a:spcPts val="0"/>
              </a:spcAft>
              <a:buNone/>
            </a:pPr>
            <a:r>
              <a:t/>
            </a:r>
            <a:endParaRPr sz="700">
              <a:latin typeface="Century Gothic"/>
              <a:ea typeface="Century Gothic"/>
              <a:cs typeface="Century Gothic"/>
              <a:sym typeface="Century Gothic"/>
            </a:endParaRPr>
          </a:p>
          <a:p>
            <a:pPr indent="0" lvl="0" marL="0" rtl="0" algn="l">
              <a:spcBef>
                <a:spcPts val="800"/>
              </a:spcBef>
              <a:spcAft>
                <a:spcPts val="0"/>
              </a:spcAft>
              <a:buNone/>
            </a:pPr>
            <a:r>
              <a:rPr lang="en" sz="1600">
                <a:latin typeface="Century Gothic"/>
                <a:ea typeface="Century Gothic"/>
                <a:cs typeface="Century Gothic"/>
                <a:sym typeface="Century Gothic"/>
              </a:rPr>
              <a:t>Data point for Special Education that is included when district determinations that are issued to all districts.</a:t>
            </a:r>
            <a:endParaRPr sz="1600">
              <a:latin typeface="Century Gothic"/>
              <a:ea typeface="Century Gothic"/>
              <a:cs typeface="Century Gothic"/>
              <a:sym typeface="Century Gothic"/>
            </a:endParaRPr>
          </a:p>
          <a:p>
            <a:pPr indent="0" lvl="0" marL="0" rtl="0" algn="l">
              <a:spcBef>
                <a:spcPts val="800"/>
              </a:spcBef>
              <a:spcAft>
                <a:spcPts val="0"/>
              </a:spcAft>
              <a:buNone/>
            </a:pPr>
            <a:r>
              <a:rPr lang="en" sz="1600">
                <a:latin typeface="Century Gothic"/>
                <a:ea typeface="Century Gothic"/>
                <a:cs typeface="Century Gothic"/>
                <a:sym typeface="Century Gothic"/>
              </a:rPr>
              <a:t>1% Threshold submission is now a part of this data point.</a:t>
            </a:r>
            <a:endParaRPr sz="1600">
              <a:latin typeface="Century Gothic"/>
              <a:ea typeface="Century Gothic"/>
              <a:cs typeface="Century Gothic"/>
              <a:sym typeface="Century Gothic"/>
            </a:endParaRPr>
          </a:p>
          <a:p>
            <a:pPr indent="0" lvl="0" marL="0" rtl="0" algn="l">
              <a:spcBef>
                <a:spcPts val="800"/>
              </a:spcBef>
              <a:spcAft>
                <a:spcPts val="0"/>
              </a:spcAft>
              <a:buNone/>
            </a:pPr>
            <a:r>
              <a:rPr lang="en" sz="1600">
                <a:latin typeface="Century Gothic"/>
                <a:ea typeface="Century Gothic"/>
                <a:cs typeface="Century Gothic"/>
                <a:sym typeface="Century Gothic"/>
              </a:rPr>
              <a:t>It is important that districts meet the deadline for submitting the 1% information.</a:t>
            </a:r>
            <a:endParaRPr sz="1600">
              <a:latin typeface="Century Gothic"/>
              <a:ea typeface="Century Gothic"/>
              <a:cs typeface="Century Gothic"/>
              <a:sym typeface="Century Gothic"/>
            </a:endParaRPr>
          </a:p>
        </p:txBody>
      </p:sp>
      <p:pic>
        <p:nvPicPr>
          <p:cNvPr id="1114" name="Google Shape;1114;p173"/>
          <p:cNvPicPr preferRelativeResize="0"/>
          <p:nvPr/>
        </p:nvPicPr>
        <p:blipFill>
          <a:blip r:embed="rId3">
            <a:alphaModFix/>
          </a:blip>
          <a:stretch>
            <a:fillRect/>
          </a:stretch>
        </p:blipFill>
        <p:spPr>
          <a:xfrm>
            <a:off x="309000" y="137525"/>
            <a:ext cx="1514475" cy="12668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74"/>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100"/>
              <a:buFont typeface="Arial"/>
              <a:buNone/>
            </a:pPr>
            <a:r>
              <a:rPr lang="en" sz="2000">
                <a:latin typeface="Century Gothic"/>
                <a:ea typeface="Century Gothic"/>
                <a:cs typeface="Century Gothic"/>
                <a:sym typeface="Century Gothic"/>
              </a:rPr>
              <a:t>•ELA Extended Indicators - new</a:t>
            </a:r>
            <a:endParaRPr sz="2000">
              <a:latin typeface="Century Gothic"/>
              <a:ea typeface="Century Gothic"/>
              <a:cs typeface="Century Gothic"/>
              <a:sym typeface="Century Gothic"/>
            </a:endParaRPr>
          </a:p>
          <a:p>
            <a:pPr indent="0" lvl="0" marL="0" rtl="0" algn="l">
              <a:spcBef>
                <a:spcPts val="1000"/>
              </a:spcBef>
              <a:spcAft>
                <a:spcPts val="0"/>
              </a:spcAft>
              <a:buClr>
                <a:schemeClr val="dk1"/>
              </a:buClr>
              <a:buSzPts val="1100"/>
              <a:buFont typeface="Arial"/>
              <a:buNone/>
            </a:pPr>
            <a:r>
              <a:rPr lang="en" sz="2000">
                <a:latin typeface="Century Gothic"/>
                <a:ea typeface="Century Gothic"/>
                <a:cs typeface="Century Gothic"/>
                <a:sym typeface="Century Gothic"/>
              </a:rPr>
              <a:t>•ELA Instructional Supports – new</a:t>
            </a:r>
            <a:endParaRPr sz="2000">
              <a:latin typeface="Century Gothic"/>
              <a:ea typeface="Century Gothic"/>
              <a:cs typeface="Century Gothic"/>
              <a:sym typeface="Century Gothic"/>
            </a:endParaRPr>
          </a:p>
          <a:p>
            <a:pPr indent="0" lvl="0" marL="0" rtl="0" algn="l">
              <a:spcBef>
                <a:spcPts val="1000"/>
              </a:spcBef>
              <a:spcAft>
                <a:spcPts val="0"/>
              </a:spcAft>
              <a:buClr>
                <a:schemeClr val="dk1"/>
              </a:buClr>
              <a:buSzPts val="1100"/>
              <a:buFont typeface="Arial"/>
              <a:buNone/>
            </a:pPr>
            <a:r>
              <a:rPr lang="en" sz="2000">
                <a:latin typeface="Century Gothic"/>
                <a:ea typeface="Century Gothic"/>
                <a:cs typeface="Century Gothic"/>
                <a:sym typeface="Century Gothic"/>
              </a:rPr>
              <a:t>•Math Extended Indicators – new (Draft)</a:t>
            </a:r>
            <a:endParaRPr sz="2000">
              <a:latin typeface="Century Gothic"/>
              <a:ea typeface="Century Gothic"/>
              <a:cs typeface="Century Gothic"/>
              <a:sym typeface="Century Gothic"/>
            </a:endParaRPr>
          </a:p>
          <a:p>
            <a:pPr indent="-330200" lvl="0" marL="457200" rtl="0" algn="l">
              <a:spcBef>
                <a:spcPts val="500"/>
              </a:spcBef>
              <a:spcAft>
                <a:spcPts val="0"/>
              </a:spcAft>
              <a:buSzPts val="1600"/>
              <a:buFont typeface="Century Gothic"/>
              <a:buChar char="•"/>
            </a:pPr>
            <a:r>
              <a:rPr lang="en" sz="1600">
                <a:latin typeface="Century Gothic"/>
                <a:ea typeface="Century Gothic"/>
                <a:cs typeface="Century Gothic"/>
                <a:sym typeface="Century Gothic"/>
              </a:rPr>
              <a:t>Districts should be implementing these even though in draft</a:t>
            </a:r>
            <a:endParaRPr sz="1600">
              <a:latin typeface="Century Gothic"/>
              <a:ea typeface="Century Gothic"/>
              <a:cs typeface="Century Gothic"/>
              <a:sym typeface="Century Gothic"/>
            </a:endParaRPr>
          </a:p>
          <a:p>
            <a:pPr indent="0" lvl="0" marL="0" rtl="0" algn="l">
              <a:spcBef>
                <a:spcPts val="1000"/>
              </a:spcBef>
              <a:spcAft>
                <a:spcPts val="0"/>
              </a:spcAft>
              <a:buClr>
                <a:schemeClr val="dk1"/>
              </a:buClr>
              <a:buSzPts val="1100"/>
              <a:buFont typeface="Arial"/>
              <a:buNone/>
            </a:pPr>
            <a:r>
              <a:rPr lang="en" sz="2000">
                <a:latin typeface="Century Gothic"/>
                <a:ea typeface="Century Gothic"/>
                <a:cs typeface="Century Gothic"/>
                <a:sym typeface="Century Gothic"/>
              </a:rPr>
              <a:t>•Math Instructional Supports</a:t>
            </a:r>
            <a:endParaRPr sz="2000">
              <a:latin typeface="Century Gothic"/>
              <a:ea typeface="Century Gothic"/>
              <a:cs typeface="Century Gothic"/>
              <a:sym typeface="Century Gothic"/>
            </a:endParaRPr>
          </a:p>
          <a:p>
            <a:pPr indent="0" lvl="0" marL="0" rtl="0" algn="l">
              <a:spcBef>
                <a:spcPts val="1000"/>
              </a:spcBef>
              <a:spcAft>
                <a:spcPts val="0"/>
              </a:spcAft>
              <a:buClr>
                <a:schemeClr val="dk1"/>
              </a:buClr>
              <a:buSzPts val="1100"/>
              <a:buFont typeface="Arial"/>
              <a:buNone/>
            </a:pPr>
            <a:r>
              <a:rPr lang="en" sz="2000">
                <a:latin typeface="Century Gothic"/>
                <a:ea typeface="Century Gothic"/>
                <a:cs typeface="Century Gothic"/>
                <a:sym typeface="Century Gothic"/>
              </a:rPr>
              <a:t>•Science Extended Indicators</a:t>
            </a:r>
            <a:endParaRPr sz="2000">
              <a:latin typeface="Century Gothic"/>
              <a:ea typeface="Century Gothic"/>
              <a:cs typeface="Century Gothic"/>
              <a:sym typeface="Century Gothic"/>
            </a:endParaRPr>
          </a:p>
          <a:p>
            <a:pPr indent="0" lvl="0" marL="0" rtl="0" algn="l">
              <a:spcBef>
                <a:spcPts val="1000"/>
              </a:spcBef>
              <a:spcAft>
                <a:spcPts val="0"/>
              </a:spcAft>
              <a:buClr>
                <a:schemeClr val="dk1"/>
              </a:buClr>
              <a:buSzPts val="1100"/>
              <a:buFont typeface="Arial"/>
              <a:buNone/>
            </a:pPr>
            <a:r>
              <a:rPr lang="en" sz="2000">
                <a:latin typeface="Century Gothic"/>
                <a:ea typeface="Century Gothic"/>
                <a:cs typeface="Century Gothic"/>
                <a:sym typeface="Century Gothic"/>
              </a:rPr>
              <a:t>•Science Instructional Supports</a:t>
            </a:r>
            <a:endParaRPr sz="2000">
              <a:latin typeface="Century Gothic"/>
              <a:ea typeface="Century Gothic"/>
              <a:cs typeface="Century Gothic"/>
              <a:sym typeface="Century Gothic"/>
            </a:endParaRPr>
          </a:p>
          <a:p>
            <a:pPr indent="0" lvl="0" marL="0" rtl="0" algn="l">
              <a:spcBef>
                <a:spcPts val="1000"/>
              </a:spcBef>
              <a:spcAft>
                <a:spcPts val="0"/>
              </a:spcAft>
              <a:buNone/>
            </a:pPr>
            <a:r>
              <a:t/>
            </a:r>
            <a:endParaRPr sz="1800" u="sng">
              <a:latin typeface="Calibri"/>
              <a:ea typeface="Calibri"/>
              <a:cs typeface="Calibri"/>
              <a:sym typeface="Calibri"/>
            </a:endParaRPr>
          </a:p>
        </p:txBody>
      </p:sp>
      <p:sp>
        <p:nvSpPr>
          <p:cNvPr id="1120" name="Google Shape;1120;p174"/>
          <p:cNvSpPr txBox="1"/>
          <p:nvPr>
            <p:ph type="title"/>
          </p:nvPr>
        </p:nvSpPr>
        <p:spPr>
          <a:xfrm>
            <a:off x="628650" y="220469"/>
            <a:ext cx="7886700" cy="994200"/>
          </a:xfrm>
          <a:prstGeom prst="rect">
            <a:avLst/>
          </a:prstGeom>
        </p:spPr>
        <p:txBody>
          <a:bodyPr anchorCtr="0" anchor="ctr" bIns="34275" lIns="68575" spcFirstLastPara="1" rIns="68575" wrap="square" tIns="34275">
            <a:noAutofit/>
          </a:bodyPr>
          <a:lstStyle/>
          <a:p>
            <a:pPr indent="0" lvl="0" marL="0" rtl="0" algn="ctr">
              <a:spcBef>
                <a:spcPts val="1000"/>
              </a:spcBef>
              <a:spcAft>
                <a:spcPts val="0"/>
              </a:spcAft>
              <a:buNone/>
            </a:pPr>
            <a:r>
              <a:rPr lang="en" sz="2600">
                <a:latin typeface="Calibri"/>
                <a:ea typeface="Calibri"/>
                <a:cs typeface="Calibri"/>
                <a:sym typeface="Calibri"/>
              </a:rPr>
              <a:t>Alternate Assessment Resources</a:t>
            </a:r>
            <a:endParaRPr sz="2600">
              <a:latin typeface="Calibri"/>
              <a:ea typeface="Calibri"/>
              <a:cs typeface="Calibri"/>
              <a:sym typeface="Calibri"/>
            </a:endParaRPr>
          </a:p>
          <a:p>
            <a:pPr indent="0" lvl="0" marL="0" rtl="0" algn="l">
              <a:spcBef>
                <a:spcPts val="0"/>
              </a:spcBef>
              <a:spcAft>
                <a:spcPts val="0"/>
              </a:spcAft>
              <a:buNone/>
            </a:pPr>
            <a:r>
              <a:t/>
            </a:r>
            <a:endParaRPr sz="27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75"/>
          <p:cNvSpPr txBox="1"/>
          <p:nvPr>
            <p:ph type="title"/>
          </p:nvPr>
        </p:nvSpPr>
        <p:spPr>
          <a:xfrm>
            <a:off x="628650" y="273844"/>
            <a:ext cx="3286200" cy="4512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NSCAS Growth</a:t>
            </a:r>
            <a:endParaRPr/>
          </a:p>
          <a:p>
            <a:pPr indent="0" lvl="0" marL="0" rtl="0" algn="l">
              <a:spcBef>
                <a:spcPts val="0"/>
              </a:spcBef>
              <a:spcAft>
                <a:spcPts val="0"/>
              </a:spcAft>
              <a:buNone/>
            </a:pPr>
            <a:r>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176"/>
          <p:cNvSpPr txBox="1"/>
          <p:nvPr>
            <p:ph type="title"/>
          </p:nvPr>
        </p:nvSpPr>
        <p:spPr>
          <a:xfrm>
            <a:off x="314100" y="104700"/>
            <a:ext cx="8196600" cy="516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500"/>
              <a:buFont typeface="Century Gothic"/>
              <a:buNone/>
            </a:pPr>
            <a:r>
              <a:rPr lang="en" sz="3600"/>
              <a:t>NSCAS Growth 2023-2024</a:t>
            </a:r>
            <a:endParaRPr sz="3600"/>
          </a:p>
        </p:txBody>
      </p:sp>
      <p:sp>
        <p:nvSpPr>
          <p:cNvPr id="1131" name="Google Shape;1131;p176"/>
          <p:cNvSpPr txBox="1"/>
          <p:nvPr>
            <p:ph idx="1" type="body"/>
          </p:nvPr>
        </p:nvSpPr>
        <p:spPr>
          <a:xfrm>
            <a:off x="451525" y="621600"/>
            <a:ext cx="8330400" cy="4240500"/>
          </a:xfrm>
          <a:prstGeom prst="rect">
            <a:avLst/>
          </a:prstGeom>
          <a:noFill/>
          <a:ln>
            <a:noFill/>
          </a:ln>
        </p:spPr>
        <p:txBody>
          <a:bodyPr anchorCtr="0" anchor="t" bIns="34275" lIns="68575" spcFirstLastPara="1" rIns="68575" wrap="square" tIns="34275">
            <a:noAutofit/>
          </a:bodyPr>
          <a:lstStyle/>
          <a:p>
            <a:pPr indent="-381000" lvl="0" marL="457200" rtl="0" algn="l">
              <a:spcBef>
                <a:spcPts val="1000"/>
              </a:spcBef>
              <a:spcAft>
                <a:spcPts val="0"/>
              </a:spcAft>
              <a:buSzPts val="2400"/>
              <a:buFont typeface="Century Gothic"/>
              <a:buChar char="●"/>
            </a:pPr>
            <a:r>
              <a:rPr lang="en" sz="2400">
                <a:latin typeface="Century Gothic"/>
                <a:ea typeface="Century Gothic"/>
                <a:cs typeface="Century Gothic"/>
                <a:sym typeface="Century Gothic"/>
              </a:rPr>
              <a:t>NSCAS Growth optional fall &amp; winter, required in spring</a:t>
            </a:r>
            <a:endParaRPr sz="2400">
              <a:latin typeface="Century Gothic"/>
              <a:ea typeface="Century Gothic"/>
              <a:cs typeface="Century Gothic"/>
              <a:sym typeface="Century Gothic"/>
            </a:endParaRPr>
          </a:p>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MAP Growth K-10 optional fall, winter, spring</a:t>
            </a:r>
            <a:endParaRPr sz="2400">
              <a:latin typeface="Century Gothic"/>
              <a:ea typeface="Century Gothic"/>
              <a:cs typeface="Century Gothic"/>
              <a:sym typeface="Century Gothic"/>
            </a:endParaRPr>
          </a:p>
          <a:p>
            <a:pPr indent="-381000" lvl="0" marL="457200" rtl="0" algn="l">
              <a:spcBef>
                <a:spcPts val="0"/>
              </a:spcBef>
              <a:spcAft>
                <a:spcPts val="0"/>
              </a:spcAft>
              <a:buSzPts val="2400"/>
              <a:buFont typeface="Century Gothic"/>
              <a:buChar char="●"/>
            </a:pPr>
            <a:r>
              <a:rPr lang="en" sz="2400">
                <a:latin typeface="Century Gothic"/>
                <a:ea typeface="Century Gothic"/>
                <a:cs typeface="Century Gothic"/>
                <a:sym typeface="Century Gothic"/>
              </a:rPr>
              <a:t>Test design – 2 grades above, no floor</a:t>
            </a:r>
            <a:endParaRPr sz="2400">
              <a:latin typeface="Century Gothic"/>
              <a:ea typeface="Century Gothic"/>
              <a:cs typeface="Century Gothic"/>
              <a:sym typeface="Century Gothic"/>
            </a:endParaRPr>
          </a:p>
          <a:p>
            <a:pPr indent="-381000" lvl="1" marL="914400" rtl="0" algn="l">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Depending on the student, he/she may not access the full blueprint in F/W</a:t>
            </a:r>
            <a:endParaRPr sz="2400">
              <a:solidFill>
                <a:schemeClr val="lt1"/>
              </a:solidFill>
              <a:latin typeface="Century Gothic"/>
              <a:ea typeface="Century Gothic"/>
              <a:cs typeface="Century Gothic"/>
              <a:sym typeface="Century Gothic"/>
            </a:endParaRPr>
          </a:p>
          <a:p>
            <a:pPr indent="-381000" lvl="1" marL="914400" rtl="0" algn="l">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Only in spring will student be guaranteed to meet the blueprint – accountability score comes from spring</a:t>
            </a:r>
            <a:endParaRPr sz="2400">
              <a:solidFill>
                <a:schemeClr val="lt1"/>
              </a:solidFill>
              <a:latin typeface="Century Gothic"/>
              <a:ea typeface="Century Gothic"/>
              <a:cs typeface="Century Gothic"/>
              <a:sym typeface="Century Gothic"/>
            </a:endParaRPr>
          </a:p>
          <a:p>
            <a:pPr indent="0" lvl="0" marL="0" rtl="0" algn="l">
              <a:spcBef>
                <a:spcPts val="500"/>
              </a:spcBef>
              <a:spcAft>
                <a:spcPts val="0"/>
              </a:spcAft>
              <a:buNone/>
            </a:pPr>
            <a:r>
              <a:t/>
            </a:r>
            <a:endParaRPr sz="2000">
              <a:solidFill>
                <a:schemeClr val="lt1"/>
              </a:solidFill>
              <a:latin typeface="Century Gothic"/>
              <a:ea typeface="Century Gothic"/>
              <a:cs typeface="Century Gothic"/>
              <a:sym typeface="Century Gothic"/>
            </a:endParaRPr>
          </a:p>
          <a:p>
            <a:pPr indent="0" lvl="0" marL="457200" rtl="0" algn="l">
              <a:spcBef>
                <a:spcPts val="1000"/>
              </a:spcBef>
              <a:spcAft>
                <a:spcPts val="0"/>
              </a:spcAft>
              <a:buNone/>
            </a:pPr>
            <a:r>
              <a:t/>
            </a:r>
            <a:endParaRPr sz="2000">
              <a:latin typeface="Century Gothic"/>
              <a:ea typeface="Century Gothic"/>
              <a:cs typeface="Century Gothic"/>
              <a:sym typeface="Century Gothic"/>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177"/>
          <p:cNvSpPr txBox="1"/>
          <p:nvPr>
            <p:ph type="title"/>
          </p:nvPr>
        </p:nvSpPr>
        <p:spPr>
          <a:xfrm>
            <a:off x="359925" y="176675"/>
            <a:ext cx="8150700" cy="11250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lt1"/>
              </a:buClr>
              <a:buSzPts val="4500"/>
              <a:buFont typeface="Century Gothic"/>
              <a:buNone/>
            </a:pPr>
            <a:r>
              <a:rPr lang="en" sz="3600"/>
              <a:t>NSCAS Growth 2023-2024</a:t>
            </a:r>
            <a:endParaRPr sz="3600"/>
          </a:p>
          <a:p>
            <a:pPr indent="0" lvl="0" marL="0" rtl="0" algn="l">
              <a:spcBef>
                <a:spcPts val="0"/>
              </a:spcBef>
              <a:spcAft>
                <a:spcPts val="0"/>
              </a:spcAft>
              <a:buNone/>
            </a:pPr>
            <a:r>
              <a:t/>
            </a:r>
            <a:endParaRPr/>
          </a:p>
        </p:txBody>
      </p:sp>
      <p:sp>
        <p:nvSpPr>
          <p:cNvPr id="1137" name="Google Shape;1137;p177"/>
          <p:cNvSpPr txBox="1"/>
          <p:nvPr>
            <p:ph idx="1" type="body"/>
          </p:nvPr>
        </p:nvSpPr>
        <p:spPr>
          <a:xfrm>
            <a:off x="623900" y="831075"/>
            <a:ext cx="7886700" cy="3793800"/>
          </a:xfrm>
          <a:prstGeom prst="rect">
            <a:avLst/>
          </a:prstGeom>
        </p:spPr>
        <p:txBody>
          <a:bodyPr anchorCtr="0" anchor="t" bIns="34275" lIns="68575" spcFirstLastPara="1" rIns="68575" wrap="square" tIns="34275">
            <a:noAutofit/>
          </a:bodyPr>
          <a:lstStyle/>
          <a:p>
            <a:pPr indent="-374650" lvl="0" marL="457200" rtl="0" algn="l">
              <a:spcBef>
                <a:spcPts val="500"/>
              </a:spcBef>
              <a:spcAft>
                <a:spcPts val="0"/>
              </a:spcAft>
              <a:buSzPts val="2300"/>
              <a:buFont typeface="Century Gothic"/>
              <a:buChar char="●"/>
            </a:pPr>
            <a:r>
              <a:rPr lang="en" sz="2300">
                <a:latin typeface="Century Gothic"/>
                <a:ea typeface="Century Gothic"/>
                <a:cs typeface="Century Gothic"/>
                <a:sym typeface="Century Gothic"/>
              </a:rPr>
              <a:t>First 27 items are on-grade level items </a:t>
            </a:r>
            <a:endParaRPr sz="2300">
              <a:latin typeface="Century Gothic"/>
              <a:ea typeface="Century Gothic"/>
              <a:cs typeface="Century Gothic"/>
              <a:sym typeface="Century Gothic"/>
            </a:endParaRPr>
          </a:p>
          <a:p>
            <a:pPr indent="-374650" lvl="1" marL="914400" rtl="0" algn="l">
              <a:spcBef>
                <a:spcPts val="0"/>
              </a:spcBef>
              <a:spcAft>
                <a:spcPts val="0"/>
              </a:spcAft>
              <a:buClr>
                <a:schemeClr val="lt1"/>
              </a:buClr>
              <a:buSzPts val="2300"/>
              <a:buFont typeface="Century Gothic"/>
              <a:buChar char="○"/>
            </a:pPr>
            <a:r>
              <a:rPr lang="en" sz="2300">
                <a:solidFill>
                  <a:schemeClr val="lt1"/>
                </a:solidFill>
                <a:latin typeface="Century Gothic"/>
                <a:ea typeface="Century Gothic"/>
                <a:cs typeface="Century Gothic"/>
                <a:sym typeface="Century Gothic"/>
              </a:rPr>
              <a:t>Form the basis of the proficiency/accountability score</a:t>
            </a:r>
            <a:endParaRPr sz="2300">
              <a:solidFill>
                <a:schemeClr val="lt1"/>
              </a:solidFill>
              <a:latin typeface="Century Gothic"/>
              <a:ea typeface="Century Gothic"/>
              <a:cs typeface="Century Gothic"/>
              <a:sym typeface="Century Gothic"/>
            </a:endParaRPr>
          </a:p>
          <a:p>
            <a:pPr indent="-374650" lvl="0" marL="457200" rtl="0" algn="l">
              <a:spcBef>
                <a:spcPts val="0"/>
              </a:spcBef>
              <a:spcAft>
                <a:spcPts val="0"/>
              </a:spcAft>
              <a:buSzPts val="2300"/>
              <a:buFont typeface="Century Gothic"/>
              <a:buChar char="●"/>
            </a:pPr>
            <a:r>
              <a:rPr lang="en" sz="2300">
                <a:latin typeface="Century Gothic"/>
                <a:ea typeface="Century Gothic"/>
                <a:cs typeface="Century Gothic"/>
                <a:sym typeface="Century Gothic"/>
              </a:rPr>
              <a:t>All 40-45 items form the basis of the RIT score (except those that test writing in ELA - no comparable metric in MAP G)</a:t>
            </a:r>
            <a:endParaRPr sz="2300">
              <a:latin typeface="Century Gothic"/>
              <a:ea typeface="Century Gothic"/>
              <a:cs typeface="Century Gothic"/>
              <a:sym typeface="Century Gothic"/>
            </a:endParaRPr>
          </a:p>
          <a:p>
            <a:pPr indent="-374650" lvl="0" marL="457200" rtl="0" algn="l">
              <a:spcBef>
                <a:spcPts val="0"/>
              </a:spcBef>
              <a:spcAft>
                <a:spcPts val="0"/>
              </a:spcAft>
              <a:buSzPts val="2300"/>
              <a:buFont typeface="Century Gothic"/>
              <a:buChar char="●"/>
            </a:pPr>
            <a:r>
              <a:rPr lang="en" sz="2300">
                <a:latin typeface="Century Gothic"/>
                <a:ea typeface="Century Gothic"/>
                <a:cs typeface="Century Gothic"/>
                <a:sym typeface="Century Gothic"/>
              </a:rPr>
              <a:t>NSCAS Growth RIT will report to the hundredth place, like MAP Growth RIT, &amp; will populate MAP Growth Reporting Suite as it did in spring 2023 if it has the smallest SEM</a:t>
            </a:r>
            <a:endParaRPr sz="2300">
              <a:latin typeface="Century Gothic"/>
              <a:ea typeface="Century Gothic"/>
              <a:cs typeface="Century Gothic"/>
              <a:sym typeface="Century Gothic"/>
            </a:endParaRPr>
          </a:p>
          <a:p>
            <a:pPr indent="0" lvl="0" marL="0" rtl="0" algn="l">
              <a:spcBef>
                <a:spcPts val="800"/>
              </a:spcBef>
              <a:spcAft>
                <a:spcPts val="0"/>
              </a:spcAft>
              <a:buNone/>
            </a:pPr>
            <a:r>
              <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78"/>
          <p:cNvSpPr txBox="1"/>
          <p:nvPr>
            <p:ph type="title"/>
          </p:nvPr>
        </p:nvSpPr>
        <p:spPr>
          <a:xfrm>
            <a:off x="623900" y="213774"/>
            <a:ext cx="7886700" cy="531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3600"/>
              <a:t>NSCAS Growth Scale Score</a:t>
            </a:r>
            <a:endParaRPr sz="3600"/>
          </a:p>
        </p:txBody>
      </p:sp>
      <p:sp>
        <p:nvSpPr>
          <p:cNvPr id="1143" name="Google Shape;1143;p178"/>
          <p:cNvSpPr txBox="1"/>
          <p:nvPr>
            <p:ph idx="1" type="body"/>
          </p:nvPr>
        </p:nvSpPr>
        <p:spPr>
          <a:xfrm>
            <a:off x="408100" y="919875"/>
            <a:ext cx="8421300" cy="39840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2300">
                <a:latin typeface="Century Gothic"/>
                <a:ea typeface="Century Gothic"/>
                <a:cs typeface="Century Gothic"/>
                <a:sym typeface="Century Gothic"/>
              </a:rPr>
              <a:t>Cut scores resulting from July 2023 standard setting process are applied to scale scores going forward. Over 60 NE educators </a:t>
            </a:r>
            <a:r>
              <a:rPr lang="en" sz="2300">
                <a:latin typeface="Century Gothic"/>
                <a:ea typeface="Century Gothic"/>
                <a:cs typeface="Century Gothic"/>
                <a:sym typeface="Century Gothic"/>
              </a:rPr>
              <a:t>participated</a:t>
            </a:r>
            <a:r>
              <a:rPr lang="en" sz="2300">
                <a:latin typeface="Century Gothic"/>
                <a:ea typeface="Century Gothic"/>
                <a:cs typeface="Century Gothic"/>
                <a:sym typeface="Century Gothic"/>
              </a:rPr>
              <a:t> in this process.</a:t>
            </a:r>
            <a:endParaRPr sz="2300">
              <a:latin typeface="Century Gothic"/>
              <a:ea typeface="Century Gothic"/>
              <a:cs typeface="Century Gothic"/>
              <a:sym typeface="Century Gothic"/>
            </a:endParaRPr>
          </a:p>
          <a:p>
            <a:pPr indent="-374650" lvl="0" marL="457200" rtl="0" algn="l">
              <a:spcBef>
                <a:spcPts val="800"/>
              </a:spcBef>
              <a:spcAft>
                <a:spcPts val="0"/>
              </a:spcAft>
              <a:buSzPts val="2300"/>
              <a:buFont typeface="Century Gothic"/>
              <a:buChar char="●"/>
            </a:pPr>
            <a:r>
              <a:rPr lang="en" sz="2300">
                <a:latin typeface="Century Gothic"/>
                <a:ea typeface="Century Gothic"/>
                <a:cs typeface="Century Gothic"/>
                <a:sym typeface="Century Gothic"/>
              </a:rPr>
              <a:t>New ELA &amp; Math cut scores</a:t>
            </a:r>
            <a:endParaRPr sz="2300">
              <a:latin typeface="Century Gothic"/>
              <a:ea typeface="Century Gothic"/>
              <a:cs typeface="Century Gothic"/>
              <a:sym typeface="Century Gothic"/>
            </a:endParaRPr>
          </a:p>
          <a:p>
            <a:pPr indent="-374650" lvl="0" marL="457200" rtl="0" algn="l">
              <a:spcBef>
                <a:spcPts val="0"/>
              </a:spcBef>
              <a:spcAft>
                <a:spcPts val="0"/>
              </a:spcAft>
              <a:buSzPts val="2300"/>
              <a:buFont typeface="Century Gothic"/>
              <a:buChar char="●"/>
            </a:pPr>
            <a:r>
              <a:rPr lang="en" sz="2300">
                <a:latin typeface="Century Gothic"/>
                <a:ea typeface="Century Gothic"/>
                <a:cs typeface="Century Gothic"/>
                <a:sym typeface="Century Gothic"/>
              </a:rPr>
              <a:t>Science cut scores validated</a:t>
            </a:r>
            <a:endParaRPr sz="2300">
              <a:latin typeface="Century Gothic"/>
              <a:ea typeface="Century Gothic"/>
              <a:cs typeface="Century Gothic"/>
              <a:sym typeface="Century Gothic"/>
            </a:endParaRPr>
          </a:p>
          <a:p>
            <a:pPr indent="-374650" lvl="0" marL="457200" rtl="0" algn="l">
              <a:spcBef>
                <a:spcPts val="0"/>
              </a:spcBef>
              <a:spcAft>
                <a:spcPts val="0"/>
              </a:spcAft>
              <a:buSzPts val="2300"/>
              <a:buFont typeface="Century Gothic"/>
              <a:buChar char="●"/>
            </a:pPr>
            <a:r>
              <a:rPr lang="en" sz="2300">
                <a:latin typeface="Century Gothic"/>
                <a:ea typeface="Century Gothic"/>
                <a:cs typeface="Century Gothic"/>
                <a:sym typeface="Century Gothic"/>
              </a:rPr>
              <a:t>Alternate ELA &amp; Science scores </a:t>
            </a:r>
            <a:r>
              <a:rPr lang="en" sz="2300">
                <a:latin typeface="Century Gothic"/>
                <a:ea typeface="Century Gothic"/>
                <a:cs typeface="Century Gothic"/>
                <a:sym typeface="Century Gothic"/>
              </a:rPr>
              <a:t>remain</a:t>
            </a:r>
            <a:r>
              <a:rPr lang="en" sz="2300">
                <a:latin typeface="Century Gothic"/>
                <a:ea typeface="Century Gothic"/>
                <a:cs typeface="Century Gothic"/>
                <a:sym typeface="Century Gothic"/>
              </a:rPr>
              <a:t> same</a:t>
            </a:r>
            <a:endParaRPr sz="2300">
              <a:latin typeface="Century Gothic"/>
              <a:ea typeface="Century Gothic"/>
              <a:cs typeface="Century Gothic"/>
              <a:sym typeface="Century Gothic"/>
            </a:endParaRPr>
          </a:p>
          <a:p>
            <a:pPr indent="0" lvl="0" marL="0" rtl="0" algn="l">
              <a:spcBef>
                <a:spcPts val="800"/>
              </a:spcBef>
              <a:spcAft>
                <a:spcPts val="0"/>
              </a:spcAft>
              <a:buNone/>
            </a:pPr>
            <a:r>
              <a:t/>
            </a:r>
            <a:endParaRPr sz="2300">
              <a:latin typeface="Century Gothic"/>
              <a:ea typeface="Century Gothic"/>
              <a:cs typeface="Century Gothic"/>
              <a:sym typeface="Century Gothic"/>
            </a:endParaRPr>
          </a:p>
          <a:p>
            <a:pPr indent="0" lvl="0" marL="0" rtl="0" algn="l">
              <a:spcBef>
                <a:spcPts val="800"/>
              </a:spcBef>
              <a:spcAft>
                <a:spcPts val="0"/>
              </a:spcAft>
              <a:buNone/>
            </a:pPr>
            <a:r>
              <a:rPr lang="en" sz="2300">
                <a:latin typeface="Century Gothic"/>
                <a:ea typeface="Century Gothic"/>
                <a:cs typeface="Century Gothic"/>
                <a:sym typeface="Century Gothic"/>
              </a:rPr>
              <a:t>In summer of 2024, math cut scores on 2022 </a:t>
            </a:r>
            <a:r>
              <a:rPr lang="en" sz="2300">
                <a:latin typeface="Century Gothic"/>
                <a:ea typeface="Century Gothic"/>
                <a:cs typeface="Century Gothic"/>
                <a:sym typeface="Century Gothic"/>
              </a:rPr>
              <a:t>standards</a:t>
            </a:r>
            <a:r>
              <a:rPr lang="en" sz="2300">
                <a:latin typeface="Century Gothic"/>
                <a:ea typeface="Century Gothic"/>
                <a:cs typeface="Century Gothic"/>
                <a:sym typeface="Century Gothic"/>
              </a:rPr>
              <a:t> will be decided and ELA cut scores validated. </a:t>
            </a:r>
            <a:endParaRPr sz="2300">
              <a:latin typeface="Century Gothic"/>
              <a:ea typeface="Century Gothic"/>
              <a:cs typeface="Century Gothic"/>
              <a:sym typeface="Century Gothic"/>
            </a:endParaRPr>
          </a:p>
          <a:p>
            <a:pPr indent="0" lvl="0" marL="0" rtl="0" algn="l">
              <a:spcBef>
                <a:spcPts val="800"/>
              </a:spcBef>
              <a:spcAft>
                <a:spcPts val="0"/>
              </a:spcAft>
              <a:buNone/>
            </a:pPr>
            <a:r>
              <a:t/>
            </a:r>
            <a:endParaRPr sz="2200">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8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 sz="3100"/>
              <a:t>Formative Assessment Supports Network</a:t>
            </a:r>
            <a:endParaRPr sz="3000"/>
          </a:p>
        </p:txBody>
      </p:sp>
      <p:sp>
        <p:nvSpPr>
          <p:cNvPr id="407" name="Google Shape;407;p80"/>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ctr">
              <a:spcBef>
                <a:spcPts val="1000"/>
              </a:spcBef>
              <a:spcAft>
                <a:spcPts val="0"/>
              </a:spcAft>
              <a:buNone/>
            </a:pPr>
            <a:r>
              <a:rPr lang="en" sz="2700">
                <a:latin typeface="Helvetica Neue"/>
                <a:ea typeface="Helvetica Neue"/>
                <a:cs typeface="Helvetica Neue"/>
                <a:sym typeface="Helvetica Neue"/>
              </a:rPr>
              <a:t>“</a:t>
            </a:r>
            <a:r>
              <a:rPr lang="en" sz="2700">
                <a:latin typeface="Helvetica Neue"/>
                <a:ea typeface="Helvetica Neue"/>
                <a:cs typeface="Helvetica Neue"/>
                <a:sym typeface="Helvetica Neue"/>
              </a:rPr>
              <a:t>The success of formative assessment as an enabler of learning depends on the knowledge and skills of teachers to implement this approach in collaboration with their students . . . .”</a:t>
            </a:r>
            <a:endParaRPr sz="2700">
              <a:latin typeface="Helvetica Neue"/>
              <a:ea typeface="Helvetica Neue"/>
              <a:cs typeface="Helvetica Neue"/>
              <a:sym typeface="Helvetica Neue"/>
            </a:endParaRPr>
          </a:p>
          <a:p>
            <a:pPr indent="0" lvl="0" marL="0" rtl="0" algn="ctr">
              <a:spcBef>
                <a:spcPts val="1000"/>
              </a:spcBef>
              <a:spcAft>
                <a:spcPts val="0"/>
              </a:spcAft>
              <a:buNone/>
            </a:pPr>
            <a:r>
              <a:rPr lang="en" sz="2700">
                <a:latin typeface="Helvetica Neue"/>
                <a:ea typeface="Helvetica Neue"/>
                <a:cs typeface="Helvetica Neue"/>
                <a:sym typeface="Helvetica Neue"/>
              </a:rPr>
              <a:t>—Margaret Heritage</a:t>
            </a:r>
            <a:endParaRPr sz="2700">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 sz="1300">
                <a:latin typeface="Helvetica Neue"/>
                <a:ea typeface="Helvetica Neue"/>
                <a:cs typeface="Helvetica Neue"/>
                <a:sym typeface="Helvetica Neue"/>
              </a:rPr>
              <a:t>Source: Margaret Heritage, “Formative Assessment: An Enabler of Learning,” </a:t>
            </a:r>
            <a:r>
              <a:rPr i="1" lang="en" sz="1300">
                <a:latin typeface="Helvetica Neue"/>
                <a:ea typeface="Helvetica Neue"/>
                <a:cs typeface="Helvetica Neue"/>
                <a:sym typeface="Helvetica Neue"/>
              </a:rPr>
              <a:t>Better: Evidence-Based Education </a:t>
            </a:r>
            <a:r>
              <a:rPr lang="en" sz="1300">
                <a:latin typeface="Helvetica Neue"/>
                <a:ea typeface="Helvetica Neue"/>
                <a:cs typeface="Helvetica Neue"/>
                <a:sym typeface="Helvetica Neue"/>
              </a:rPr>
              <a:t>(Spring 2011): 19.</a:t>
            </a:r>
            <a:endParaRPr sz="2700">
              <a:latin typeface="Helvetica Neue"/>
              <a:ea typeface="Helvetica Neue"/>
              <a:cs typeface="Helvetica Neue"/>
              <a:sym typeface="Helvetica Neue"/>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79"/>
          <p:cNvSpPr txBox="1"/>
          <p:nvPr>
            <p:ph type="title"/>
          </p:nvPr>
        </p:nvSpPr>
        <p:spPr>
          <a:xfrm>
            <a:off x="623900" y="242124"/>
            <a:ext cx="7886700" cy="8442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Reminders!!!</a:t>
            </a:r>
            <a:endParaRPr/>
          </a:p>
        </p:txBody>
      </p:sp>
      <p:sp>
        <p:nvSpPr>
          <p:cNvPr id="1149" name="Google Shape;1149;p179"/>
          <p:cNvSpPr txBox="1"/>
          <p:nvPr>
            <p:ph idx="1" type="body"/>
          </p:nvPr>
        </p:nvSpPr>
        <p:spPr>
          <a:xfrm>
            <a:off x="623900" y="1086331"/>
            <a:ext cx="7886700" cy="3480900"/>
          </a:xfrm>
          <a:prstGeom prst="rect">
            <a:avLst/>
          </a:prstGeom>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100"/>
              <a:buFont typeface="Arial"/>
              <a:buNone/>
            </a:pPr>
            <a:r>
              <a:rPr b="1" lang="en" sz="2200">
                <a:latin typeface="Century Gothic"/>
                <a:ea typeface="Century Gothic"/>
                <a:cs typeface="Century Gothic"/>
                <a:sym typeface="Century Gothic"/>
              </a:rPr>
              <a:t>Access to ADVISER Validation and ADVISER Person ID</a:t>
            </a:r>
            <a:endParaRPr b="1" sz="2200">
              <a:latin typeface="Century Gothic"/>
              <a:ea typeface="Century Gothic"/>
              <a:cs typeface="Century Gothic"/>
              <a:sym typeface="Century Gothic"/>
            </a:endParaRPr>
          </a:p>
          <a:p>
            <a:pPr indent="-368300" lvl="0" marL="457200" rtl="0" algn="l">
              <a:spcBef>
                <a:spcPts val="1000"/>
              </a:spcBef>
              <a:spcAft>
                <a:spcPts val="0"/>
              </a:spcAft>
              <a:buSzPts val="2200"/>
              <a:buFont typeface="Century Gothic"/>
              <a:buChar char="●"/>
            </a:pPr>
            <a:r>
              <a:rPr lang="en" sz="2200">
                <a:latin typeface="Century Gothic"/>
                <a:ea typeface="Century Gothic"/>
                <a:cs typeface="Century Gothic"/>
                <a:sym typeface="Century Gothic"/>
              </a:rPr>
              <a:t>Once you have created your NDE Portal account &amp; have access to ADVISER, ask your district administrator (usually your Superintendent) for two access codes:</a:t>
            </a:r>
            <a:endParaRPr sz="2200">
              <a:latin typeface="Century Gothic"/>
              <a:ea typeface="Century Gothic"/>
              <a:cs typeface="Century Gothic"/>
              <a:sym typeface="Century Gothic"/>
            </a:endParaRPr>
          </a:p>
          <a:p>
            <a:pPr indent="-323850" lvl="1" marL="914400" rtl="0" algn="l">
              <a:spcBef>
                <a:spcPts val="0"/>
              </a:spcBef>
              <a:spcAft>
                <a:spcPts val="0"/>
              </a:spcAft>
              <a:buClr>
                <a:schemeClr val="lt1"/>
              </a:buClr>
              <a:buSzPts val="1500"/>
              <a:buFont typeface="Century Gothic"/>
              <a:buChar char="○"/>
            </a:pPr>
            <a:r>
              <a:rPr lang="en">
                <a:solidFill>
                  <a:schemeClr val="lt1"/>
                </a:solidFill>
                <a:latin typeface="Century Gothic"/>
                <a:ea typeface="Century Gothic"/>
                <a:cs typeface="Century Gothic"/>
                <a:sym typeface="Century Gothic"/>
              </a:rPr>
              <a:t>Program-Food Program (FRL)</a:t>
            </a:r>
            <a:endParaRPr>
              <a:solidFill>
                <a:schemeClr val="lt1"/>
              </a:solidFill>
              <a:latin typeface="Century Gothic"/>
              <a:ea typeface="Century Gothic"/>
              <a:cs typeface="Century Gothic"/>
              <a:sym typeface="Century Gothic"/>
            </a:endParaRPr>
          </a:p>
          <a:p>
            <a:pPr indent="-323850" lvl="1" marL="914400" rtl="0" algn="l">
              <a:spcBef>
                <a:spcPts val="0"/>
              </a:spcBef>
              <a:spcAft>
                <a:spcPts val="0"/>
              </a:spcAft>
              <a:buClr>
                <a:schemeClr val="lt1"/>
              </a:buClr>
              <a:buSzPts val="1500"/>
              <a:buFont typeface="Century Gothic"/>
              <a:buChar char="○"/>
            </a:pPr>
            <a:r>
              <a:rPr lang="en">
                <a:solidFill>
                  <a:schemeClr val="lt1"/>
                </a:solidFill>
                <a:latin typeface="Century Gothic"/>
                <a:ea typeface="Century Gothic"/>
                <a:cs typeface="Century Gothic"/>
                <a:sym typeface="Century Gothic"/>
              </a:rPr>
              <a:t>Program- Special Education (SPED)</a:t>
            </a:r>
            <a:endParaRPr>
              <a:solidFill>
                <a:schemeClr val="lt1"/>
              </a:solidFill>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You need access to FRL and SPED data to view Assessment reports in ADVISER Validation.</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Reports include roster reviews and result reports for accountability.</a:t>
            </a:r>
            <a:endParaRPr sz="2200">
              <a:latin typeface="Century Gothic"/>
              <a:ea typeface="Century Gothic"/>
              <a:cs typeface="Century Gothic"/>
              <a:sym typeface="Century Gothic"/>
            </a:endParaRPr>
          </a:p>
          <a:p>
            <a:pPr indent="0" lvl="0" marL="0" rtl="0" algn="l">
              <a:spcBef>
                <a:spcPts val="800"/>
              </a:spcBef>
              <a:spcAft>
                <a:spcPts val="0"/>
              </a:spcAft>
              <a:buNone/>
            </a:pPr>
            <a:r>
              <a:t/>
            </a:r>
            <a:endParaRPr sz="1200"/>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180"/>
          <p:cNvSpPr txBox="1"/>
          <p:nvPr>
            <p:ph type="title"/>
          </p:nvPr>
        </p:nvSpPr>
        <p:spPr>
          <a:xfrm>
            <a:off x="628650" y="143699"/>
            <a:ext cx="7886700" cy="8115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Reminders!!!</a:t>
            </a:r>
            <a:endParaRPr/>
          </a:p>
        </p:txBody>
      </p:sp>
      <p:sp>
        <p:nvSpPr>
          <p:cNvPr id="1155" name="Google Shape;1155;p180"/>
          <p:cNvSpPr txBox="1"/>
          <p:nvPr>
            <p:ph idx="1" type="body"/>
          </p:nvPr>
        </p:nvSpPr>
        <p:spPr>
          <a:xfrm>
            <a:off x="493025" y="880125"/>
            <a:ext cx="8203200" cy="4047300"/>
          </a:xfrm>
          <a:prstGeom prst="rect">
            <a:avLst/>
          </a:prstGeom>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100"/>
              <a:buFont typeface="Arial"/>
              <a:buNone/>
            </a:pPr>
            <a:r>
              <a:rPr lang="en" sz="2100">
                <a:latin typeface="Arial"/>
                <a:ea typeface="Arial"/>
                <a:cs typeface="Arial"/>
                <a:sym typeface="Arial"/>
              </a:rPr>
              <a:t>Data Entry Practices – </a:t>
            </a:r>
            <a:r>
              <a:rPr b="1" lang="en" sz="2100">
                <a:latin typeface="Arial"/>
                <a:ea typeface="Arial"/>
                <a:cs typeface="Arial"/>
                <a:sym typeface="Arial"/>
              </a:rPr>
              <a:t>ADVISER Person ID</a:t>
            </a:r>
            <a:endParaRPr b="1" sz="2100">
              <a:latin typeface="Arial"/>
              <a:ea typeface="Arial"/>
              <a:cs typeface="Arial"/>
              <a:sym typeface="Arial"/>
            </a:endParaRPr>
          </a:p>
          <a:p>
            <a:pPr indent="-361950" lvl="0" marL="457200" rtl="0" algn="l">
              <a:spcBef>
                <a:spcPts val="1000"/>
              </a:spcBef>
              <a:spcAft>
                <a:spcPts val="0"/>
              </a:spcAft>
              <a:buSzPts val="2100"/>
              <a:buFont typeface="Arial"/>
              <a:buChar char="●"/>
            </a:pPr>
            <a:r>
              <a:rPr lang="en" sz="2100">
                <a:latin typeface="Arial"/>
                <a:ea typeface="Arial"/>
                <a:cs typeface="Arial"/>
                <a:sym typeface="Arial"/>
              </a:rPr>
              <a:t>Name on the Birth Certificate can be used for the Legal First/Middle/Last/Suffix (include/not include hyphens or apostrophe)</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 sz="2100">
                <a:latin typeface="Arial"/>
                <a:ea typeface="Arial"/>
                <a:cs typeface="Arial"/>
                <a:sym typeface="Arial"/>
              </a:rPr>
              <a:t>If you use Preferred names in your SIS, ensure you are uploading these same names to ADVISER Person ID as well.</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 sz="2100">
                <a:latin typeface="Arial"/>
                <a:ea typeface="Arial"/>
                <a:cs typeface="Arial"/>
                <a:sym typeface="Arial"/>
              </a:rPr>
              <a:t>NDE pulls preferred name first, if no preferred name, then will pull legal name</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 sz="2100">
                <a:latin typeface="Arial"/>
                <a:ea typeface="Arial"/>
                <a:cs typeface="Arial"/>
                <a:sym typeface="Arial"/>
              </a:rPr>
              <a:t>Date of Birth (DOB) can be entered the same time as names</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i="1" lang="en" sz="2100">
                <a:latin typeface="Arial"/>
                <a:ea typeface="Arial"/>
                <a:cs typeface="Arial"/>
                <a:sym typeface="Arial"/>
              </a:rPr>
              <a:t>CHANGES TO NAMES OR DOBs MUST BE DONE WITHIN </a:t>
            </a:r>
            <a:r>
              <a:rPr b="1" i="1" lang="en" sz="2100">
                <a:latin typeface="Arial"/>
                <a:ea typeface="Arial"/>
                <a:cs typeface="Arial"/>
                <a:sym typeface="Arial"/>
              </a:rPr>
              <a:t>ADVISER PERSON ID</a:t>
            </a:r>
            <a:endParaRPr b="1" i="1" sz="2100">
              <a:latin typeface="Arial"/>
              <a:ea typeface="Arial"/>
              <a:cs typeface="Arial"/>
              <a:sym typeface="Arial"/>
            </a:endParaRPr>
          </a:p>
          <a:p>
            <a:pPr indent="0" lvl="0" marL="0" rtl="0" algn="l">
              <a:spcBef>
                <a:spcPts val="0"/>
              </a:spcBef>
              <a:spcAft>
                <a:spcPts val="0"/>
              </a:spcAft>
              <a:buNone/>
            </a:pPr>
            <a:r>
              <a:t/>
            </a:r>
            <a:endParaRPr sz="1100">
              <a:latin typeface="Century Gothic"/>
              <a:ea typeface="Century Gothic"/>
              <a:cs typeface="Century Gothic"/>
              <a:sym typeface="Century Gothic"/>
            </a:endParaRPr>
          </a:p>
          <a:p>
            <a:pPr indent="0" lvl="0" marL="0" rtl="0" algn="l">
              <a:spcBef>
                <a:spcPts val="800"/>
              </a:spcBef>
              <a:spcAft>
                <a:spcPts val="0"/>
              </a:spcAft>
              <a:buNone/>
            </a:pPr>
            <a:r>
              <a:t/>
            </a:r>
            <a:endParaRPr sz="1100"/>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81"/>
          <p:cNvSpPr txBox="1"/>
          <p:nvPr>
            <p:ph type="title"/>
          </p:nvPr>
        </p:nvSpPr>
        <p:spPr>
          <a:xfrm>
            <a:off x="623900" y="218024"/>
            <a:ext cx="7886700" cy="7185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Reminders…</a:t>
            </a:r>
            <a:endParaRPr/>
          </a:p>
        </p:txBody>
      </p:sp>
      <p:sp>
        <p:nvSpPr>
          <p:cNvPr id="1161" name="Google Shape;1161;p181"/>
          <p:cNvSpPr txBox="1"/>
          <p:nvPr>
            <p:ph idx="1" type="body"/>
          </p:nvPr>
        </p:nvSpPr>
        <p:spPr>
          <a:xfrm>
            <a:off x="686325" y="976875"/>
            <a:ext cx="8050500" cy="3646500"/>
          </a:xfrm>
          <a:prstGeom prst="rect">
            <a:avLst/>
          </a:prstGeom>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100"/>
              <a:buFont typeface="Arial"/>
              <a:buNone/>
            </a:pPr>
            <a:r>
              <a:rPr lang="en" sz="2500">
                <a:latin typeface="Century Gothic"/>
                <a:ea typeface="Century Gothic"/>
                <a:cs typeface="Century Gothic"/>
                <a:sym typeface="Century Gothic"/>
              </a:rPr>
              <a:t>Data Entry Practices – </a:t>
            </a:r>
            <a:r>
              <a:rPr b="1" lang="en" sz="2500">
                <a:latin typeface="Century Gothic"/>
                <a:ea typeface="Century Gothic"/>
                <a:cs typeface="Century Gothic"/>
                <a:sym typeface="Century Gothic"/>
              </a:rPr>
              <a:t>ADVISER Validation</a:t>
            </a:r>
            <a:endParaRPr b="1" sz="2500">
              <a:latin typeface="Century Gothic"/>
              <a:ea typeface="Century Gothic"/>
              <a:cs typeface="Century Gothic"/>
              <a:sym typeface="Century Gothic"/>
            </a:endParaRPr>
          </a:p>
          <a:p>
            <a:pPr indent="-368300" lvl="0" marL="457200" rtl="0" algn="l">
              <a:spcBef>
                <a:spcPts val="800"/>
              </a:spcBef>
              <a:spcAft>
                <a:spcPts val="0"/>
              </a:spcAft>
              <a:buSzPts val="2200"/>
              <a:buFont typeface="Century Gothic"/>
              <a:buChar char="●"/>
            </a:pPr>
            <a:r>
              <a:rPr lang="en" sz="2200">
                <a:latin typeface="Century Gothic"/>
                <a:ea typeface="Century Gothic"/>
                <a:cs typeface="Century Gothic"/>
                <a:sym typeface="Century Gothic"/>
              </a:rPr>
              <a:t>Enrollment records: ensure (dates &amp; grade level) are up-to-date. District can set their bridge to process daily and even multiple times per day.</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Full-time Equivalency (FTE): based on percentage of educational services student receives from the district compared to other resources such as exempt-school or private school. It is not based on the number of hours a student attends school per week.</a:t>
            </a:r>
            <a:endParaRPr sz="2200">
              <a:latin typeface="Century Gothic"/>
              <a:ea typeface="Century Gothic"/>
              <a:cs typeface="Century Gothic"/>
              <a:sym typeface="Century Gothic"/>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sz="600"/>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182"/>
          <p:cNvSpPr txBox="1"/>
          <p:nvPr>
            <p:ph type="title"/>
          </p:nvPr>
        </p:nvSpPr>
        <p:spPr>
          <a:xfrm>
            <a:off x="623900" y="337450"/>
            <a:ext cx="7886700" cy="8328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Reminders…</a:t>
            </a:r>
            <a:endParaRPr/>
          </a:p>
        </p:txBody>
      </p:sp>
      <p:sp>
        <p:nvSpPr>
          <p:cNvPr id="1167" name="Google Shape;1167;p182"/>
          <p:cNvSpPr txBox="1"/>
          <p:nvPr>
            <p:ph idx="1" type="body"/>
          </p:nvPr>
        </p:nvSpPr>
        <p:spPr>
          <a:xfrm>
            <a:off x="623900" y="1268175"/>
            <a:ext cx="7886700" cy="3576000"/>
          </a:xfrm>
          <a:prstGeom prst="rect">
            <a:avLst/>
          </a:prstGeom>
        </p:spPr>
        <p:txBody>
          <a:bodyPr anchorCtr="0" anchor="t" bIns="34275" lIns="68575" spcFirstLastPara="1" rIns="68575" wrap="square" tIns="34275">
            <a:noAutofit/>
          </a:bodyPr>
          <a:lstStyle/>
          <a:p>
            <a:pPr indent="-368300" lvl="0" marL="457200" rtl="0" algn="l">
              <a:spcBef>
                <a:spcPts val="800"/>
              </a:spcBef>
              <a:spcAft>
                <a:spcPts val="0"/>
              </a:spcAft>
              <a:buSzPts val="2200"/>
              <a:buFont typeface="Century Gothic"/>
              <a:buChar char="●"/>
            </a:pPr>
            <a:r>
              <a:rPr lang="en" sz="2200">
                <a:latin typeface="Century Gothic"/>
                <a:ea typeface="Century Gothic"/>
                <a:cs typeface="Century Gothic"/>
                <a:sym typeface="Century Gothic"/>
              </a:rPr>
              <a:t>SPED record: ensure the Alternate Assessment Student field is populated (Yes) for all your NSCAS Alternate students</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High School Cohort: Cohort is established the first time a student enters 9th grade and does not change. How fast/slow a student earns credits does not change the cohort. Grade level is NOT a factor when NDE pulls 3rd-year high school cohorts for the NSCAS ACT or the NSCAS Alternate Assessment rosters (this includes foreign exchange students).</a:t>
            </a:r>
            <a:endParaRPr sz="2200">
              <a:latin typeface="Century Gothic"/>
              <a:ea typeface="Century Gothic"/>
              <a:cs typeface="Century Gothic"/>
              <a:sym typeface="Century Gothic"/>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83"/>
          <p:cNvSpPr txBox="1"/>
          <p:nvPr>
            <p:ph type="title"/>
          </p:nvPr>
        </p:nvSpPr>
        <p:spPr>
          <a:xfrm>
            <a:off x="623900" y="193799"/>
            <a:ext cx="7886700" cy="6135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Reminders…</a:t>
            </a:r>
            <a:endParaRPr/>
          </a:p>
        </p:txBody>
      </p:sp>
      <p:sp>
        <p:nvSpPr>
          <p:cNvPr id="1173" name="Google Shape;1173;p183"/>
          <p:cNvSpPr txBox="1"/>
          <p:nvPr>
            <p:ph idx="1" type="body"/>
          </p:nvPr>
        </p:nvSpPr>
        <p:spPr>
          <a:xfrm>
            <a:off x="623900" y="928575"/>
            <a:ext cx="8274300" cy="39000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2400">
                <a:latin typeface="Century Gothic"/>
                <a:ea typeface="Century Gothic"/>
                <a:cs typeface="Century Gothic"/>
                <a:sym typeface="Century Gothic"/>
              </a:rPr>
              <a:t>Data Entry Practices – Include these student populations!</a:t>
            </a:r>
            <a:endParaRPr sz="2400">
              <a:latin typeface="Century Gothic"/>
              <a:ea typeface="Century Gothic"/>
              <a:cs typeface="Century Gothic"/>
              <a:sym typeface="Century Gothic"/>
            </a:endParaRPr>
          </a:p>
          <a:p>
            <a:pPr indent="-374650" lvl="0" marL="457200" rtl="0" algn="l">
              <a:spcBef>
                <a:spcPts val="800"/>
              </a:spcBef>
              <a:spcAft>
                <a:spcPts val="0"/>
              </a:spcAft>
              <a:buSzPts val="2300"/>
              <a:buFont typeface="Century Gothic"/>
              <a:buChar char="●"/>
            </a:pPr>
            <a:r>
              <a:rPr lang="en" sz="2300">
                <a:latin typeface="Century Gothic"/>
                <a:ea typeface="Century Gothic"/>
                <a:cs typeface="Century Gothic"/>
                <a:sym typeface="Century Gothic"/>
              </a:rPr>
              <a:t>Students attending an </a:t>
            </a:r>
            <a:r>
              <a:rPr b="1" lang="en" sz="2300">
                <a:latin typeface="Century Gothic"/>
                <a:ea typeface="Century Gothic"/>
                <a:cs typeface="Century Gothic"/>
                <a:sym typeface="Century Gothic"/>
              </a:rPr>
              <a:t>external program</a:t>
            </a:r>
            <a:r>
              <a:rPr lang="en" sz="2300">
                <a:latin typeface="Century Gothic"/>
                <a:ea typeface="Century Gothic"/>
                <a:cs typeface="Century Gothic"/>
                <a:sym typeface="Century Gothic"/>
              </a:rPr>
              <a:t> (aka Rule 18, ESU school/program, Contracted Service Agency). It is the Reporting District’s responsibility to ensure your students are tested!</a:t>
            </a:r>
            <a:endParaRPr sz="2300">
              <a:latin typeface="Century Gothic"/>
              <a:ea typeface="Century Gothic"/>
              <a:cs typeface="Century Gothic"/>
              <a:sym typeface="Century Gothic"/>
            </a:endParaRPr>
          </a:p>
          <a:p>
            <a:pPr indent="-374650" lvl="0" marL="457200" rtl="0" algn="l">
              <a:spcBef>
                <a:spcPts val="0"/>
              </a:spcBef>
              <a:spcAft>
                <a:spcPts val="0"/>
              </a:spcAft>
              <a:buSzPts val="2300"/>
              <a:buFont typeface="Century Gothic"/>
              <a:buChar char="●"/>
            </a:pPr>
            <a:r>
              <a:rPr lang="en" sz="2300">
                <a:latin typeface="Century Gothic"/>
                <a:ea typeface="Century Gothic"/>
                <a:cs typeface="Century Gothic"/>
                <a:sym typeface="Century Gothic"/>
              </a:rPr>
              <a:t>Recently arrived EL students</a:t>
            </a:r>
            <a:endParaRPr sz="2300">
              <a:latin typeface="Century Gothic"/>
              <a:ea typeface="Century Gothic"/>
              <a:cs typeface="Century Gothic"/>
              <a:sym typeface="Century Gothic"/>
            </a:endParaRPr>
          </a:p>
          <a:p>
            <a:pPr indent="-374650" lvl="0" marL="457200" rtl="0" algn="l">
              <a:spcBef>
                <a:spcPts val="0"/>
              </a:spcBef>
              <a:spcAft>
                <a:spcPts val="0"/>
              </a:spcAft>
              <a:buSzPts val="2300"/>
              <a:buFont typeface="Century Gothic"/>
              <a:buChar char="●"/>
            </a:pPr>
            <a:r>
              <a:rPr lang="en" sz="2300">
                <a:latin typeface="Century Gothic"/>
                <a:ea typeface="Century Gothic"/>
                <a:cs typeface="Century Gothic"/>
                <a:sym typeface="Century Gothic"/>
              </a:rPr>
              <a:t>Foreign exchange students, in the 3</a:t>
            </a:r>
            <a:r>
              <a:rPr baseline="30000" lang="en" sz="2300">
                <a:latin typeface="Century Gothic"/>
                <a:ea typeface="Century Gothic"/>
                <a:cs typeface="Century Gothic"/>
                <a:sym typeface="Century Gothic"/>
              </a:rPr>
              <a:t>rd</a:t>
            </a:r>
            <a:r>
              <a:rPr lang="en" sz="2300">
                <a:latin typeface="Century Gothic"/>
                <a:ea typeface="Century Gothic"/>
                <a:cs typeface="Century Gothic"/>
                <a:sym typeface="Century Gothic"/>
              </a:rPr>
              <a:t>-year HS cohort</a:t>
            </a:r>
            <a:endParaRPr sz="2300">
              <a:latin typeface="Century Gothic"/>
              <a:ea typeface="Century Gothic"/>
              <a:cs typeface="Century Gothic"/>
              <a:sym typeface="Century Gothic"/>
            </a:endParaRPr>
          </a:p>
          <a:p>
            <a:pPr indent="-374650" lvl="0" marL="457200" rtl="0" algn="l">
              <a:spcBef>
                <a:spcPts val="0"/>
              </a:spcBef>
              <a:spcAft>
                <a:spcPts val="0"/>
              </a:spcAft>
              <a:buSzPts val="2300"/>
              <a:buFont typeface="Century Gothic"/>
              <a:buChar char="●"/>
            </a:pPr>
            <a:r>
              <a:rPr lang="en" sz="2300">
                <a:latin typeface="Century Gothic"/>
                <a:ea typeface="Century Gothic"/>
                <a:cs typeface="Century Gothic"/>
                <a:sym typeface="Century Gothic"/>
              </a:rPr>
              <a:t>NonResponsive students (NSCAS ALT) – must attempt to test these students every year</a:t>
            </a:r>
            <a:endParaRPr sz="2300">
              <a:latin typeface="Century Gothic"/>
              <a:ea typeface="Century Gothic"/>
              <a:cs typeface="Century Gothic"/>
              <a:sym typeface="Century Gothic"/>
            </a:endParaRPr>
          </a:p>
          <a:p>
            <a:pPr indent="-374650" lvl="0" marL="457200" rtl="0" algn="l">
              <a:spcBef>
                <a:spcPts val="0"/>
              </a:spcBef>
              <a:spcAft>
                <a:spcPts val="0"/>
              </a:spcAft>
              <a:buSzPts val="2300"/>
              <a:buFont typeface="Century Gothic"/>
              <a:buChar char="●"/>
            </a:pPr>
            <a:r>
              <a:rPr lang="en" sz="2300">
                <a:latin typeface="Century Gothic"/>
                <a:ea typeface="Century Gothic"/>
                <a:cs typeface="Century Gothic"/>
                <a:sym typeface="Century Gothic"/>
              </a:rPr>
              <a:t>Home-bound students</a:t>
            </a:r>
            <a:endParaRPr sz="2300">
              <a:latin typeface="Century Gothic"/>
              <a:ea typeface="Century Gothic"/>
              <a:cs typeface="Century Gothic"/>
              <a:sym typeface="Century Gothic"/>
            </a:endParaRPr>
          </a:p>
          <a:p>
            <a:pPr indent="0" lvl="0" marL="0" rtl="0" algn="l">
              <a:spcBef>
                <a:spcPts val="800"/>
              </a:spcBef>
              <a:spcAft>
                <a:spcPts val="0"/>
              </a:spcAft>
              <a:buNone/>
            </a:pPr>
            <a:r>
              <a:t/>
            </a:r>
            <a:endParaRPr sz="900"/>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84"/>
          <p:cNvSpPr txBox="1"/>
          <p:nvPr>
            <p:ph type="title"/>
          </p:nvPr>
        </p:nvSpPr>
        <p:spPr>
          <a:xfrm>
            <a:off x="623900" y="274524"/>
            <a:ext cx="7886700" cy="597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Reminders…</a:t>
            </a:r>
            <a:endParaRPr/>
          </a:p>
        </p:txBody>
      </p:sp>
      <p:sp>
        <p:nvSpPr>
          <p:cNvPr id="1179" name="Google Shape;1179;p184"/>
          <p:cNvSpPr txBox="1"/>
          <p:nvPr>
            <p:ph idx="1" type="body"/>
          </p:nvPr>
        </p:nvSpPr>
        <p:spPr>
          <a:xfrm>
            <a:off x="623900" y="977025"/>
            <a:ext cx="7886700" cy="40857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i="1" lang="en" sz="2400">
                <a:latin typeface="Century Gothic"/>
                <a:ea typeface="Century Gothic"/>
                <a:cs typeface="Century Gothic"/>
                <a:sym typeface="Century Gothic"/>
              </a:rPr>
              <a:t>“Because you enter the data, you control its accuracy!”</a:t>
            </a:r>
            <a:endParaRPr i="1" sz="2400">
              <a:latin typeface="Century Gothic"/>
              <a:ea typeface="Century Gothic"/>
              <a:cs typeface="Century Gothic"/>
              <a:sym typeface="Century Gothic"/>
            </a:endParaRPr>
          </a:p>
          <a:p>
            <a:pPr indent="-336550" lvl="0" marL="457200" rtl="0" algn="l">
              <a:spcBef>
                <a:spcPts val="0"/>
              </a:spcBef>
              <a:spcAft>
                <a:spcPts val="0"/>
              </a:spcAft>
              <a:buSzPts val="1700"/>
              <a:buFont typeface="Century Gothic"/>
              <a:buChar char="●"/>
            </a:pPr>
            <a:r>
              <a:rPr lang="en" sz="1700">
                <a:latin typeface="Century Gothic"/>
                <a:ea typeface="Century Gothic"/>
                <a:cs typeface="Century Gothic"/>
                <a:sym typeface="Century Gothic"/>
              </a:rPr>
              <a:t>ADVISER data is generated by the district through scheduled bridges between your SIS and ADVISER</a:t>
            </a:r>
            <a:endParaRPr sz="1700">
              <a:latin typeface="Century Gothic"/>
              <a:ea typeface="Century Gothic"/>
              <a:cs typeface="Century Gothic"/>
              <a:sym typeface="Century Gothic"/>
            </a:endParaRPr>
          </a:p>
          <a:p>
            <a:pPr indent="-336550" lvl="0" marL="457200" rtl="0" algn="l">
              <a:spcBef>
                <a:spcPts val="0"/>
              </a:spcBef>
              <a:spcAft>
                <a:spcPts val="0"/>
              </a:spcAft>
              <a:buSzPts val="1700"/>
              <a:buFont typeface="Century Gothic"/>
              <a:buChar char="●"/>
            </a:pPr>
            <a:r>
              <a:rPr lang="en" sz="1700">
                <a:latin typeface="Century Gothic"/>
                <a:ea typeface="Century Gothic"/>
                <a:cs typeface="Century Gothic"/>
                <a:sym typeface="Century Gothic"/>
              </a:rPr>
              <a:t>Run regular comparisons of your students’ names and DOB between your SIS and ADVISER Person ID</a:t>
            </a:r>
            <a:endParaRPr sz="1700">
              <a:latin typeface="Century Gothic"/>
              <a:ea typeface="Century Gothic"/>
              <a:cs typeface="Century Gothic"/>
              <a:sym typeface="Century Gothic"/>
            </a:endParaRPr>
          </a:p>
          <a:p>
            <a:pPr indent="-336550" lvl="0" marL="457200" rtl="0" algn="l">
              <a:spcBef>
                <a:spcPts val="0"/>
              </a:spcBef>
              <a:spcAft>
                <a:spcPts val="0"/>
              </a:spcAft>
              <a:buSzPts val="1700"/>
              <a:buFont typeface="Century Gothic"/>
              <a:buChar char="●"/>
            </a:pPr>
            <a:r>
              <a:rPr lang="en" sz="1700">
                <a:latin typeface="Century Gothic"/>
                <a:ea typeface="Century Gothic"/>
                <a:cs typeface="Century Gothic"/>
                <a:sym typeface="Century Gothic"/>
              </a:rPr>
              <a:t>Run regular checks on ADVISER Validation Error Reports</a:t>
            </a:r>
            <a:endParaRPr sz="1700">
              <a:latin typeface="Century Gothic"/>
              <a:ea typeface="Century Gothic"/>
              <a:cs typeface="Century Gothic"/>
              <a:sym typeface="Century Gothic"/>
            </a:endParaRPr>
          </a:p>
          <a:p>
            <a:pPr indent="0" lvl="0" marL="0" rtl="0" algn="l">
              <a:spcBef>
                <a:spcPts val="800"/>
              </a:spcBef>
              <a:spcAft>
                <a:spcPts val="0"/>
              </a:spcAft>
              <a:buNone/>
            </a:pPr>
            <a:r>
              <a:t/>
            </a:r>
            <a:endParaRPr sz="1000">
              <a:latin typeface="Century Gothic"/>
              <a:ea typeface="Century Gothic"/>
              <a:cs typeface="Century Gothic"/>
              <a:sym typeface="Century Gothic"/>
            </a:endParaRPr>
          </a:p>
        </p:txBody>
      </p:sp>
      <p:graphicFrame>
        <p:nvGraphicFramePr>
          <p:cNvPr id="1180" name="Google Shape;1180;p184"/>
          <p:cNvGraphicFramePr/>
          <p:nvPr/>
        </p:nvGraphicFramePr>
        <p:xfrm>
          <a:off x="781050" y="3154125"/>
          <a:ext cx="3000000" cy="3000000"/>
        </p:xfrm>
        <a:graphic>
          <a:graphicData uri="http://schemas.openxmlformats.org/drawingml/2006/table">
            <a:tbl>
              <a:tblPr>
                <a:noFill/>
                <a:tableStyleId>{5A1F1638-D0C9-4742-99CE-3D49BD0A6EB4}</a:tableStyleId>
              </a:tblPr>
              <a:tblGrid>
                <a:gridCol w="3639075"/>
                <a:gridCol w="4296000"/>
              </a:tblGrid>
              <a:tr h="397875">
                <a:tc>
                  <a:txBody>
                    <a:bodyPr/>
                    <a:lstStyle/>
                    <a:p>
                      <a:pPr indent="0" lvl="0" marL="0" rtl="0" algn="l">
                        <a:lnSpc>
                          <a:spcPct val="115000"/>
                        </a:lnSpc>
                        <a:spcBef>
                          <a:spcPts val="0"/>
                        </a:spcBef>
                        <a:spcAft>
                          <a:spcPts val="0"/>
                        </a:spcAft>
                        <a:buNone/>
                      </a:pPr>
                      <a:r>
                        <a:rPr lang="en" sz="1300">
                          <a:solidFill>
                            <a:schemeClr val="lt1"/>
                          </a:solidFill>
                          <a:latin typeface="Century Gothic"/>
                          <a:ea typeface="Century Gothic"/>
                          <a:cs typeface="Century Gothic"/>
                          <a:sym typeface="Century Gothic"/>
                        </a:rPr>
                        <a:t>Grade Level Report</a:t>
                      </a:r>
                      <a:endParaRPr sz="1300">
                        <a:solidFill>
                          <a:schemeClr val="lt1"/>
                        </a:solidFill>
                        <a:latin typeface="Century Gothic"/>
                        <a:ea typeface="Century Gothic"/>
                        <a:cs typeface="Century Gothic"/>
                        <a:sym typeface="Century Gothic"/>
                      </a:endParaRPr>
                    </a:p>
                  </a:txBody>
                  <a:tcPr marT="91425" marB="91425" marR="91425" marL="91425"/>
                </a:tc>
                <a:tc>
                  <a:txBody>
                    <a:bodyPr/>
                    <a:lstStyle/>
                    <a:p>
                      <a:pPr indent="0" lvl="0" marL="0" rtl="0" algn="l">
                        <a:lnSpc>
                          <a:spcPct val="115000"/>
                        </a:lnSpc>
                        <a:spcBef>
                          <a:spcPts val="0"/>
                        </a:spcBef>
                        <a:spcAft>
                          <a:spcPts val="0"/>
                        </a:spcAft>
                        <a:buNone/>
                      </a:pPr>
                      <a:r>
                        <a:rPr lang="en" sz="1300">
                          <a:solidFill>
                            <a:schemeClr val="lt1"/>
                          </a:solidFill>
                          <a:latin typeface="Century Gothic"/>
                          <a:ea typeface="Century Gothic"/>
                          <a:cs typeface="Century Gothic"/>
                          <a:sym typeface="Century Gothic"/>
                        </a:rPr>
                        <a:t>Invalid Reporting School</a:t>
                      </a:r>
                      <a:endParaRPr sz="1300">
                        <a:solidFill>
                          <a:schemeClr val="lt1"/>
                        </a:solidFill>
                        <a:latin typeface="Century Gothic"/>
                        <a:ea typeface="Century Gothic"/>
                        <a:cs typeface="Century Gothic"/>
                        <a:sym typeface="Century Gothic"/>
                      </a:endParaRPr>
                    </a:p>
                  </a:txBody>
                  <a:tcPr marT="91425" marB="91425" marR="91425" marL="91425"/>
                </a:tc>
              </a:tr>
              <a:tr h="397875">
                <a:tc>
                  <a:txBody>
                    <a:bodyPr/>
                    <a:lstStyle/>
                    <a:p>
                      <a:pPr indent="0" lvl="0" marL="0" rtl="0" algn="l">
                        <a:lnSpc>
                          <a:spcPct val="115000"/>
                        </a:lnSpc>
                        <a:spcBef>
                          <a:spcPts val="0"/>
                        </a:spcBef>
                        <a:spcAft>
                          <a:spcPts val="0"/>
                        </a:spcAft>
                        <a:buNone/>
                      </a:pPr>
                      <a:r>
                        <a:rPr lang="en" sz="1300">
                          <a:solidFill>
                            <a:schemeClr val="lt1"/>
                          </a:solidFill>
                          <a:latin typeface="Century Gothic"/>
                          <a:ea typeface="Century Gothic"/>
                          <a:cs typeface="Century Gothic"/>
                          <a:sym typeface="Century Gothic"/>
                        </a:rPr>
                        <a:t>Student Demographics Record Missing</a:t>
                      </a:r>
                      <a:endParaRPr sz="1300">
                        <a:solidFill>
                          <a:schemeClr val="lt1"/>
                        </a:solidFill>
                        <a:latin typeface="Century Gothic"/>
                        <a:ea typeface="Century Gothic"/>
                        <a:cs typeface="Century Gothic"/>
                        <a:sym typeface="Century Gothic"/>
                      </a:endParaRPr>
                    </a:p>
                  </a:txBody>
                  <a:tcPr marT="91425" marB="91425" marR="91425" marL="91425"/>
                </a:tc>
                <a:tc>
                  <a:txBody>
                    <a:bodyPr/>
                    <a:lstStyle/>
                    <a:p>
                      <a:pPr indent="0" lvl="0" marL="0" rtl="0" algn="l">
                        <a:lnSpc>
                          <a:spcPct val="115000"/>
                        </a:lnSpc>
                        <a:spcBef>
                          <a:spcPts val="0"/>
                        </a:spcBef>
                        <a:spcAft>
                          <a:spcPts val="0"/>
                        </a:spcAft>
                        <a:buNone/>
                      </a:pPr>
                      <a:r>
                        <a:rPr lang="en" sz="1300">
                          <a:solidFill>
                            <a:schemeClr val="lt1"/>
                          </a:solidFill>
                          <a:latin typeface="Century Gothic"/>
                          <a:ea typeface="Century Gothic"/>
                          <a:cs typeface="Century Gothic"/>
                          <a:sym typeface="Century Gothic"/>
                        </a:rPr>
                        <a:t>Student has Over 100% FTE</a:t>
                      </a:r>
                      <a:endParaRPr sz="1300">
                        <a:solidFill>
                          <a:schemeClr val="lt1"/>
                        </a:solidFill>
                        <a:latin typeface="Century Gothic"/>
                        <a:ea typeface="Century Gothic"/>
                        <a:cs typeface="Century Gothic"/>
                        <a:sym typeface="Century Gothic"/>
                      </a:endParaRPr>
                    </a:p>
                  </a:txBody>
                  <a:tcPr marT="91425" marB="91425" marR="91425" marL="91425"/>
                </a:tc>
              </a:tr>
              <a:tr h="397875">
                <a:tc>
                  <a:txBody>
                    <a:bodyPr/>
                    <a:lstStyle/>
                    <a:p>
                      <a:pPr indent="0" lvl="0" marL="0" rtl="0" algn="l">
                        <a:lnSpc>
                          <a:spcPct val="115000"/>
                        </a:lnSpc>
                        <a:spcBef>
                          <a:spcPts val="0"/>
                        </a:spcBef>
                        <a:spcAft>
                          <a:spcPts val="0"/>
                        </a:spcAft>
                        <a:buNone/>
                      </a:pPr>
                      <a:r>
                        <a:rPr lang="en" sz="1300">
                          <a:solidFill>
                            <a:schemeClr val="lt1"/>
                          </a:solidFill>
                          <a:latin typeface="Century Gothic"/>
                          <a:ea typeface="Century Gothic"/>
                          <a:cs typeface="Century Gothic"/>
                          <a:sym typeface="Century Gothic"/>
                        </a:rPr>
                        <a:t>Student in Multiple Districts</a:t>
                      </a:r>
                      <a:endParaRPr sz="1300">
                        <a:solidFill>
                          <a:schemeClr val="lt1"/>
                        </a:solidFill>
                        <a:latin typeface="Century Gothic"/>
                        <a:ea typeface="Century Gothic"/>
                        <a:cs typeface="Century Gothic"/>
                        <a:sym typeface="Century Gothic"/>
                      </a:endParaRPr>
                    </a:p>
                  </a:txBody>
                  <a:tcPr marT="91425" marB="91425" marR="91425" marL="91425"/>
                </a:tc>
                <a:tc>
                  <a:txBody>
                    <a:bodyPr/>
                    <a:lstStyle/>
                    <a:p>
                      <a:pPr indent="0" lvl="0" marL="0" rtl="0" algn="l">
                        <a:lnSpc>
                          <a:spcPct val="115000"/>
                        </a:lnSpc>
                        <a:spcBef>
                          <a:spcPts val="0"/>
                        </a:spcBef>
                        <a:spcAft>
                          <a:spcPts val="0"/>
                        </a:spcAft>
                        <a:buNone/>
                      </a:pPr>
                      <a:r>
                        <a:rPr lang="en" sz="1300">
                          <a:solidFill>
                            <a:schemeClr val="lt1"/>
                          </a:solidFill>
                          <a:latin typeface="Century Gothic"/>
                          <a:ea typeface="Century Gothic"/>
                          <a:cs typeface="Century Gothic"/>
                          <a:sym typeface="Century Gothic"/>
                        </a:rPr>
                        <a:t>No Race Reported</a:t>
                      </a:r>
                      <a:endParaRPr sz="1300">
                        <a:solidFill>
                          <a:schemeClr val="lt1"/>
                        </a:solidFill>
                        <a:latin typeface="Century Gothic"/>
                        <a:ea typeface="Century Gothic"/>
                        <a:cs typeface="Century Gothic"/>
                        <a:sym typeface="Century Gothic"/>
                      </a:endParaRPr>
                    </a:p>
                  </a:txBody>
                  <a:tcPr marT="91425" marB="91425" marR="91425" marL="91425"/>
                </a:tc>
              </a:tr>
              <a:tr h="397875">
                <a:tc>
                  <a:txBody>
                    <a:bodyPr/>
                    <a:lstStyle/>
                    <a:p>
                      <a:pPr indent="0" lvl="0" marL="0" rtl="0" algn="l">
                        <a:lnSpc>
                          <a:spcPct val="115000"/>
                        </a:lnSpc>
                        <a:spcBef>
                          <a:spcPts val="0"/>
                        </a:spcBef>
                        <a:spcAft>
                          <a:spcPts val="0"/>
                        </a:spcAft>
                        <a:buNone/>
                      </a:pPr>
                      <a:r>
                        <a:rPr lang="en" sz="1300">
                          <a:solidFill>
                            <a:schemeClr val="lt1"/>
                          </a:solidFill>
                          <a:latin typeface="Century Gothic"/>
                          <a:ea typeface="Century Gothic"/>
                          <a:cs typeface="Century Gothic"/>
                          <a:sym typeface="Century Gothic"/>
                        </a:rPr>
                        <a:t>Student with No Course Sections</a:t>
                      </a:r>
                      <a:endParaRPr sz="1300">
                        <a:solidFill>
                          <a:schemeClr val="lt1"/>
                        </a:solidFill>
                        <a:latin typeface="Century Gothic"/>
                        <a:ea typeface="Century Gothic"/>
                        <a:cs typeface="Century Gothic"/>
                        <a:sym typeface="Century Gothic"/>
                      </a:endParaRPr>
                    </a:p>
                  </a:txBody>
                  <a:tcPr marT="91425" marB="91425" marR="91425" marL="91425"/>
                </a:tc>
                <a:tc>
                  <a:txBody>
                    <a:bodyPr/>
                    <a:lstStyle/>
                    <a:p>
                      <a:pPr indent="0" lvl="0" marL="0" rtl="0" algn="l">
                        <a:lnSpc>
                          <a:spcPct val="115000"/>
                        </a:lnSpc>
                        <a:spcBef>
                          <a:spcPts val="0"/>
                        </a:spcBef>
                        <a:spcAft>
                          <a:spcPts val="0"/>
                        </a:spcAft>
                        <a:buNone/>
                      </a:pPr>
                      <a:r>
                        <a:rPr lang="en" sz="1300">
                          <a:solidFill>
                            <a:schemeClr val="lt1"/>
                          </a:solidFill>
                          <a:latin typeface="Century Gothic"/>
                          <a:ea typeface="Century Gothic"/>
                          <a:cs typeface="Century Gothic"/>
                          <a:sym typeface="Century Gothic"/>
                        </a:rPr>
                        <a:t>Grade Level Reported outside the Grade Range</a:t>
                      </a:r>
                      <a:endParaRPr sz="1300">
                        <a:solidFill>
                          <a:schemeClr val="lt1"/>
                        </a:solidFill>
                        <a:latin typeface="Century Gothic"/>
                        <a:ea typeface="Century Gothic"/>
                        <a:cs typeface="Century Gothic"/>
                        <a:sym typeface="Century Gothic"/>
                      </a:endParaRPr>
                    </a:p>
                  </a:txBody>
                  <a:tcPr marT="91425" marB="91425" marR="91425" marL="91425"/>
                </a:tc>
              </a:tr>
              <a:tr h="397875">
                <a:tc>
                  <a:txBody>
                    <a:bodyPr/>
                    <a:lstStyle/>
                    <a:p>
                      <a:pPr indent="0" lvl="0" marL="0" rtl="0" algn="l">
                        <a:lnSpc>
                          <a:spcPct val="115000"/>
                        </a:lnSpc>
                        <a:spcBef>
                          <a:spcPts val="0"/>
                        </a:spcBef>
                        <a:spcAft>
                          <a:spcPts val="0"/>
                        </a:spcAft>
                        <a:buNone/>
                      </a:pPr>
                      <a:r>
                        <a:rPr lang="en" sz="1300">
                          <a:solidFill>
                            <a:schemeClr val="lt1"/>
                          </a:solidFill>
                          <a:latin typeface="Century Gothic"/>
                          <a:ea typeface="Century Gothic"/>
                          <a:cs typeface="Century Gothic"/>
                          <a:sym typeface="Century Gothic"/>
                        </a:rPr>
                        <a:t>Student Age Out of Expected Range</a:t>
                      </a:r>
                      <a:endParaRPr sz="1300">
                        <a:solidFill>
                          <a:schemeClr val="lt1"/>
                        </a:solidFill>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t/>
                      </a:r>
                      <a:endParaRPr sz="900">
                        <a:solidFill>
                          <a:schemeClr val="lt1"/>
                        </a:solidFill>
                        <a:latin typeface="Century Gothic"/>
                        <a:ea typeface="Century Gothic"/>
                        <a:cs typeface="Century Gothic"/>
                        <a:sym typeface="Century Gothic"/>
                      </a:endParaRPr>
                    </a:p>
                  </a:txBody>
                  <a:tcPr marT="91425" marB="91425" marR="91425" marL="91425"/>
                </a:tc>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85"/>
          <p:cNvSpPr txBox="1"/>
          <p:nvPr>
            <p:ph type="title"/>
          </p:nvPr>
        </p:nvSpPr>
        <p:spPr>
          <a:xfrm>
            <a:off x="628650" y="273848"/>
            <a:ext cx="7886700" cy="733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u="sng">
                <a:solidFill>
                  <a:schemeClr val="hlink"/>
                </a:solidFill>
                <a:hlinkClick r:id="rId3"/>
              </a:rPr>
              <a:t>Keep in Mind</a:t>
            </a:r>
            <a:r>
              <a:rPr lang="en"/>
              <a:t>…</a:t>
            </a:r>
            <a:endParaRPr/>
          </a:p>
        </p:txBody>
      </p:sp>
      <p:sp>
        <p:nvSpPr>
          <p:cNvPr id="1186" name="Google Shape;1186;p185"/>
          <p:cNvSpPr txBox="1"/>
          <p:nvPr>
            <p:ph idx="1" type="body"/>
          </p:nvPr>
        </p:nvSpPr>
        <p:spPr>
          <a:xfrm>
            <a:off x="546375" y="1007050"/>
            <a:ext cx="8086500" cy="3625500"/>
          </a:xfrm>
          <a:prstGeom prst="rect">
            <a:avLst/>
          </a:prstGeom>
        </p:spPr>
        <p:txBody>
          <a:bodyPr anchorCtr="0" anchor="t" bIns="34275" lIns="68575" spcFirstLastPara="1" rIns="68575" wrap="square" tIns="34275">
            <a:noAutofit/>
          </a:bodyPr>
          <a:lstStyle/>
          <a:p>
            <a:pPr indent="-317500" lvl="0" marL="457200" rtl="0" algn="l">
              <a:lnSpc>
                <a:spcPct val="100000"/>
              </a:lnSpc>
              <a:spcBef>
                <a:spcPts val="800"/>
              </a:spcBef>
              <a:spcAft>
                <a:spcPts val="0"/>
              </a:spcAft>
              <a:buSzPts val="1400"/>
              <a:buChar char="•"/>
            </a:pPr>
            <a:r>
              <a:rPr lang="en"/>
              <a:t>Computer adaptive tests select items that are tailored to a student’s performance throughout the assessment.</a:t>
            </a:r>
            <a:endParaRPr/>
          </a:p>
          <a:p>
            <a:pPr indent="-317500" lvl="1" marL="914400" rtl="0" algn="l">
              <a:lnSpc>
                <a:spcPct val="100000"/>
              </a:lnSpc>
              <a:spcBef>
                <a:spcPts val="0"/>
              </a:spcBef>
              <a:spcAft>
                <a:spcPts val="0"/>
              </a:spcAft>
              <a:buSzPts val="1400"/>
              <a:buChar char="•"/>
            </a:pPr>
            <a:r>
              <a:rPr lang="en"/>
              <a:t>Items get easier or harder based on a student’s response to any given item</a:t>
            </a:r>
            <a:endParaRPr/>
          </a:p>
          <a:p>
            <a:pPr indent="-317500" lvl="0" marL="457200" rtl="0" algn="l">
              <a:lnSpc>
                <a:spcPct val="100000"/>
              </a:lnSpc>
              <a:spcBef>
                <a:spcPts val="0"/>
              </a:spcBef>
              <a:spcAft>
                <a:spcPts val="0"/>
              </a:spcAft>
              <a:buSzPts val="1400"/>
              <a:buChar char="•"/>
            </a:pPr>
            <a:r>
              <a:rPr lang="en"/>
              <a:t>Items can be difficult or easy for students even within grade.</a:t>
            </a:r>
            <a:endParaRPr/>
          </a:p>
          <a:p>
            <a:pPr indent="-317500" lvl="0" marL="457200" rtl="0" algn="l">
              <a:lnSpc>
                <a:spcPct val="100000"/>
              </a:lnSpc>
              <a:spcBef>
                <a:spcPts val="0"/>
              </a:spcBef>
              <a:spcAft>
                <a:spcPts val="0"/>
              </a:spcAft>
              <a:buSzPts val="1400"/>
              <a:buChar char="•"/>
            </a:pPr>
            <a:r>
              <a:rPr lang="en"/>
              <a:t>On the diagnostic portion of NSCAS, the algorithm selects items based on the difficulty level of the items, not its grade level.</a:t>
            </a:r>
            <a:endParaRPr/>
          </a:p>
          <a:p>
            <a:pPr indent="-317500" lvl="1" marL="914400" rtl="0" algn="l">
              <a:lnSpc>
                <a:spcPct val="100000"/>
              </a:lnSpc>
              <a:spcBef>
                <a:spcPts val="0"/>
              </a:spcBef>
              <a:spcAft>
                <a:spcPts val="0"/>
              </a:spcAft>
              <a:buSzPts val="1400"/>
              <a:buChar char="•"/>
            </a:pPr>
            <a:r>
              <a:rPr lang="en"/>
              <a:t>A student in 7th</a:t>
            </a:r>
            <a:r>
              <a:rPr baseline="30000" lang="en"/>
              <a:t> </a:t>
            </a:r>
            <a:r>
              <a:rPr lang="en"/>
              <a:t>or 8th grade could see items aligned to 9-12th grade level standards because these grades are treated as one grade.</a:t>
            </a:r>
            <a:endParaRPr/>
          </a:p>
          <a:p>
            <a:pPr indent="-317500" lvl="1" marL="914400" rtl="0" algn="l">
              <a:lnSpc>
                <a:spcPct val="100000"/>
              </a:lnSpc>
              <a:spcBef>
                <a:spcPts val="0"/>
              </a:spcBef>
              <a:spcAft>
                <a:spcPts val="0"/>
              </a:spcAft>
              <a:buSzPts val="1400"/>
              <a:buChar char="•"/>
            </a:pPr>
            <a:r>
              <a:rPr lang="en"/>
              <a:t>A student in 6th grade could see items aligned well below grade level because of the item difficulty. </a:t>
            </a:r>
            <a:endParaRPr sz="1400">
              <a:latin typeface="Century Gothic"/>
              <a:ea typeface="Century Gothic"/>
              <a:cs typeface="Century Gothic"/>
              <a:sym typeface="Century Gothic"/>
            </a:endParaRPr>
          </a:p>
          <a:p>
            <a:pPr indent="0" lvl="0" marL="0" rtl="0" algn="l">
              <a:spcBef>
                <a:spcPts val="500"/>
              </a:spcBef>
              <a:spcAft>
                <a:spcPts val="0"/>
              </a:spcAft>
              <a:buNone/>
            </a:pPr>
            <a:r>
              <a:t/>
            </a:r>
            <a:endParaRPr sz="1700">
              <a:latin typeface="Century Gothic"/>
              <a:ea typeface="Century Gothic"/>
              <a:cs typeface="Century Gothic"/>
              <a:sym typeface="Century Gothic"/>
            </a:endParaRPr>
          </a:p>
          <a:p>
            <a:pPr indent="0" lvl="0" marL="0" rtl="0" algn="l">
              <a:spcBef>
                <a:spcPts val="800"/>
              </a:spcBef>
              <a:spcAft>
                <a:spcPts val="0"/>
              </a:spcAft>
              <a:buNone/>
            </a:pPr>
            <a:r>
              <a:t/>
            </a:r>
            <a:endParaRPr sz="1200">
              <a:latin typeface="Century Gothic"/>
              <a:ea typeface="Century Gothic"/>
              <a:cs typeface="Century Gothic"/>
              <a:sym typeface="Century Gothic"/>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86"/>
          <p:cNvSpPr txBox="1"/>
          <p:nvPr>
            <p:ph type="title"/>
          </p:nvPr>
        </p:nvSpPr>
        <p:spPr>
          <a:xfrm>
            <a:off x="623900" y="189774"/>
            <a:ext cx="7886700" cy="8244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4200"/>
              <a:t>Keep in Mind…</a:t>
            </a:r>
            <a:endParaRPr sz="4200"/>
          </a:p>
        </p:txBody>
      </p:sp>
      <p:sp>
        <p:nvSpPr>
          <p:cNvPr id="1192" name="Google Shape;1192;p186"/>
          <p:cNvSpPr txBox="1"/>
          <p:nvPr>
            <p:ph idx="1" type="body"/>
          </p:nvPr>
        </p:nvSpPr>
        <p:spPr>
          <a:xfrm>
            <a:off x="623900" y="1112456"/>
            <a:ext cx="7886700" cy="3454800"/>
          </a:xfrm>
          <a:prstGeom prst="rect">
            <a:avLst/>
          </a:prstGeom>
        </p:spPr>
        <p:txBody>
          <a:bodyPr anchorCtr="0" anchor="t" bIns="34275" lIns="68575" spcFirstLastPara="1" rIns="68575" wrap="square" tIns="34275">
            <a:noAutofit/>
          </a:bodyPr>
          <a:lstStyle/>
          <a:p>
            <a:pPr indent="-361950" lvl="0" marL="457200" rtl="0" algn="l">
              <a:spcBef>
                <a:spcPts val="1000"/>
              </a:spcBef>
              <a:spcAft>
                <a:spcPts val="0"/>
              </a:spcAft>
              <a:buSzPts val="2100"/>
              <a:buFont typeface="Century Gothic"/>
              <a:buChar char="●"/>
            </a:pPr>
            <a:r>
              <a:rPr lang="en" sz="2100">
                <a:latin typeface="Century Gothic"/>
                <a:ea typeface="Century Gothic"/>
                <a:cs typeface="Century Gothic"/>
                <a:sym typeface="Century Gothic"/>
              </a:rPr>
              <a:t>A student’s RIT score is calculated based on a mixture of student responses (i.e., right/wrong) and item difficulty.</a:t>
            </a:r>
            <a:endParaRPr sz="2100">
              <a:latin typeface="Century Gothic"/>
              <a:ea typeface="Century Gothic"/>
              <a:cs typeface="Century Gothic"/>
              <a:sym typeface="Century Gothic"/>
            </a:endParaRPr>
          </a:p>
          <a:p>
            <a:pPr indent="-361950" lvl="1" marL="914400" rtl="0" algn="l">
              <a:spcBef>
                <a:spcPts val="0"/>
              </a:spcBef>
              <a:spcAft>
                <a:spcPts val="0"/>
              </a:spcAft>
              <a:buClr>
                <a:schemeClr val="lt1"/>
              </a:buClr>
              <a:buSzPts val="2100"/>
              <a:buFont typeface="Century Gothic"/>
              <a:buChar char="○"/>
            </a:pPr>
            <a:r>
              <a:rPr lang="en" sz="2100">
                <a:solidFill>
                  <a:schemeClr val="lt1"/>
                </a:solidFill>
                <a:latin typeface="Century Gothic"/>
                <a:ea typeface="Century Gothic"/>
                <a:cs typeface="Century Gothic"/>
                <a:sym typeface="Century Gothic"/>
              </a:rPr>
              <a:t>Cannot compare number of right or wrong items – more nuanced</a:t>
            </a:r>
            <a:endParaRPr sz="2100">
              <a:solidFill>
                <a:schemeClr val="lt1"/>
              </a:solidFill>
              <a:latin typeface="Century Gothic"/>
              <a:ea typeface="Century Gothic"/>
              <a:cs typeface="Century Gothic"/>
              <a:sym typeface="Century Gothic"/>
            </a:endParaRPr>
          </a:p>
          <a:p>
            <a:pPr indent="-361950" lvl="0" marL="457200" rtl="0" algn="l">
              <a:spcBef>
                <a:spcPts val="0"/>
              </a:spcBef>
              <a:spcAft>
                <a:spcPts val="0"/>
              </a:spcAft>
              <a:buSzPts val="2100"/>
              <a:buFont typeface="Century Gothic"/>
              <a:buChar char="●"/>
            </a:pPr>
            <a:r>
              <a:rPr lang="en" sz="2100">
                <a:latin typeface="Century Gothic"/>
                <a:ea typeface="Century Gothic"/>
                <a:cs typeface="Century Gothic"/>
                <a:sym typeface="Century Gothic"/>
              </a:rPr>
              <a:t>Also impacting student score…</a:t>
            </a:r>
            <a:endParaRPr sz="2100">
              <a:latin typeface="Century Gothic"/>
              <a:ea typeface="Century Gothic"/>
              <a:cs typeface="Century Gothic"/>
              <a:sym typeface="Century Gothic"/>
            </a:endParaRPr>
          </a:p>
          <a:p>
            <a:pPr indent="-361950" lvl="1" marL="914400" rtl="0" algn="l">
              <a:spcBef>
                <a:spcPts val="0"/>
              </a:spcBef>
              <a:spcAft>
                <a:spcPts val="0"/>
              </a:spcAft>
              <a:buClr>
                <a:schemeClr val="lt1"/>
              </a:buClr>
              <a:buSzPts val="2100"/>
              <a:buFont typeface="Century Gothic"/>
              <a:buChar char="○"/>
            </a:pPr>
            <a:r>
              <a:rPr lang="en" sz="2100">
                <a:solidFill>
                  <a:schemeClr val="lt1"/>
                </a:solidFill>
                <a:latin typeface="Century Gothic"/>
                <a:ea typeface="Century Gothic"/>
                <a:cs typeface="Century Gothic"/>
                <a:sym typeface="Century Gothic"/>
              </a:rPr>
              <a:t>Specific set of items &amp; item difficulty</a:t>
            </a:r>
            <a:endParaRPr sz="2100">
              <a:solidFill>
                <a:schemeClr val="lt1"/>
              </a:solidFill>
              <a:latin typeface="Century Gothic"/>
              <a:ea typeface="Century Gothic"/>
              <a:cs typeface="Century Gothic"/>
              <a:sym typeface="Century Gothic"/>
            </a:endParaRPr>
          </a:p>
          <a:p>
            <a:pPr indent="-361950" lvl="1" marL="914400" rtl="0" algn="l">
              <a:spcBef>
                <a:spcPts val="0"/>
              </a:spcBef>
              <a:spcAft>
                <a:spcPts val="0"/>
              </a:spcAft>
              <a:buClr>
                <a:schemeClr val="lt1"/>
              </a:buClr>
              <a:buSzPts val="2100"/>
              <a:buFont typeface="Century Gothic"/>
              <a:buChar char="○"/>
            </a:pPr>
            <a:r>
              <a:rPr lang="en" sz="2100">
                <a:solidFill>
                  <a:schemeClr val="lt1"/>
                </a:solidFill>
                <a:latin typeface="Century Gothic"/>
                <a:ea typeface="Century Gothic"/>
                <a:cs typeface="Century Gothic"/>
                <a:sym typeface="Century Gothic"/>
              </a:rPr>
              <a:t>Student results on specific domains (e.g., numbers, algebra)</a:t>
            </a:r>
            <a:endParaRPr sz="2100">
              <a:solidFill>
                <a:schemeClr val="lt1"/>
              </a:solidFill>
              <a:latin typeface="Century Gothic"/>
              <a:ea typeface="Century Gothic"/>
              <a:cs typeface="Century Gothic"/>
              <a:sym typeface="Century Gothic"/>
            </a:endParaRPr>
          </a:p>
          <a:p>
            <a:pPr indent="-361950" lvl="1" marL="914400" rtl="0" algn="l">
              <a:spcBef>
                <a:spcPts val="0"/>
              </a:spcBef>
              <a:spcAft>
                <a:spcPts val="0"/>
              </a:spcAft>
              <a:buClr>
                <a:schemeClr val="lt1"/>
              </a:buClr>
              <a:buSzPts val="2100"/>
              <a:buFont typeface="Century Gothic"/>
              <a:buChar char="○"/>
            </a:pPr>
            <a:r>
              <a:rPr lang="en" sz="2100">
                <a:solidFill>
                  <a:schemeClr val="lt1"/>
                </a:solidFill>
                <a:latin typeface="Century Gothic"/>
                <a:ea typeface="Century Gothic"/>
                <a:cs typeface="Century Gothic"/>
                <a:sym typeface="Century Gothic"/>
              </a:rPr>
              <a:t>Total number of points a student receives on an item</a:t>
            </a:r>
            <a:endParaRPr sz="2100">
              <a:solidFill>
                <a:schemeClr val="lt1"/>
              </a:solidFill>
              <a:latin typeface="Century Gothic"/>
              <a:ea typeface="Century Gothic"/>
              <a:cs typeface="Century Gothic"/>
              <a:sym typeface="Century Gothic"/>
            </a:endParaRPr>
          </a:p>
          <a:p>
            <a:pPr indent="-361950" lvl="1" marL="914400" rtl="0" algn="l">
              <a:spcBef>
                <a:spcPts val="0"/>
              </a:spcBef>
              <a:spcAft>
                <a:spcPts val="0"/>
              </a:spcAft>
              <a:buSzPts val="2100"/>
              <a:buFont typeface="Century Gothic"/>
              <a:buChar char="○"/>
            </a:pPr>
            <a:r>
              <a:rPr lang="en" sz="2100">
                <a:solidFill>
                  <a:schemeClr val="lt1"/>
                </a:solidFill>
                <a:latin typeface="Century Gothic"/>
                <a:ea typeface="Century Gothic"/>
                <a:cs typeface="Century Gothic"/>
                <a:sym typeface="Century Gothic"/>
              </a:rPr>
              <a:t>The number of diagnostic items </a:t>
            </a:r>
            <a:r>
              <a:rPr lang="en" sz="2100">
                <a:latin typeface="Century Gothic"/>
                <a:ea typeface="Century Gothic"/>
                <a:cs typeface="Century Gothic"/>
                <a:sym typeface="Century Gothic"/>
              </a:rPr>
              <a:t> </a:t>
            </a:r>
            <a:endParaRPr sz="2100">
              <a:latin typeface="Century Gothic"/>
              <a:ea typeface="Century Gothic"/>
              <a:cs typeface="Century Gothic"/>
              <a:sym typeface="Century Gothic"/>
            </a:endParaRPr>
          </a:p>
          <a:p>
            <a:pPr indent="0" lvl="0" marL="0" rtl="0" algn="l">
              <a:spcBef>
                <a:spcPts val="800"/>
              </a:spcBef>
              <a:spcAft>
                <a:spcPts val="0"/>
              </a:spcAft>
              <a:buNone/>
            </a:pPr>
            <a:r>
              <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87"/>
          <p:cNvSpPr txBox="1"/>
          <p:nvPr>
            <p:ph type="title"/>
          </p:nvPr>
        </p:nvSpPr>
        <p:spPr>
          <a:xfrm>
            <a:off x="628650" y="273848"/>
            <a:ext cx="7886700" cy="749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Keep in Mind…</a:t>
            </a:r>
            <a:endParaRPr/>
          </a:p>
        </p:txBody>
      </p:sp>
      <p:sp>
        <p:nvSpPr>
          <p:cNvPr id="1198" name="Google Shape;1198;p187"/>
          <p:cNvSpPr txBox="1"/>
          <p:nvPr>
            <p:ph idx="1" type="body"/>
          </p:nvPr>
        </p:nvSpPr>
        <p:spPr>
          <a:xfrm>
            <a:off x="299350" y="827325"/>
            <a:ext cx="8216100" cy="4316100"/>
          </a:xfrm>
          <a:prstGeom prst="rect">
            <a:avLst/>
          </a:prstGeom>
        </p:spPr>
        <p:txBody>
          <a:bodyPr anchorCtr="0" anchor="t" bIns="34275" lIns="68575" spcFirstLastPara="1" rIns="68575" wrap="square" tIns="34275">
            <a:noAutofit/>
          </a:bodyPr>
          <a:lstStyle/>
          <a:p>
            <a:pPr indent="-317500" lvl="0" marL="457200" rtl="0" algn="l">
              <a:spcBef>
                <a:spcPts val="1000"/>
              </a:spcBef>
              <a:spcAft>
                <a:spcPts val="0"/>
              </a:spcAft>
              <a:buSzPts val="1400"/>
              <a:buFont typeface="Century Gothic"/>
              <a:buChar char="•"/>
            </a:pPr>
            <a:r>
              <a:rPr lang="en">
                <a:latin typeface="Century Gothic"/>
                <a:ea typeface="Century Gothic"/>
                <a:cs typeface="Century Gothic"/>
                <a:sym typeface="Century Gothic"/>
              </a:rPr>
              <a:t>Item difficulty is referred to in terms of how likely a student is to correctly answer the question based on their ability level.</a:t>
            </a:r>
            <a:endParaRPr>
              <a:latin typeface="Century Gothic"/>
              <a:ea typeface="Century Gothic"/>
              <a:cs typeface="Century Gothic"/>
              <a:sym typeface="Century Gothic"/>
            </a:endParaRPr>
          </a:p>
          <a:p>
            <a:pPr indent="-317500" lvl="0" marL="457200" rtl="0" algn="l">
              <a:spcBef>
                <a:spcPts val="0"/>
              </a:spcBef>
              <a:spcAft>
                <a:spcPts val="0"/>
              </a:spcAft>
              <a:buSzPts val="1400"/>
              <a:buFont typeface="Century Gothic"/>
              <a:buChar char="•"/>
            </a:pPr>
            <a:r>
              <a:rPr lang="en">
                <a:latin typeface="Century Gothic"/>
                <a:ea typeface="Century Gothic"/>
                <a:cs typeface="Century Gothic"/>
                <a:sym typeface="Century Gothic"/>
              </a:rPr>
              <a:t>NSCAS Growth item difficulty is set with the barely proficient student in mind (i.e., a student’s score is right at the cut score for proficiency).</a:t>
            </a:r>
            <a:endParaRPr>
              <a:latin typeface="Century Gothic"/>
              <a:ea typeface="Century Gothic"/>
              <a:cs typeface="Century Gothic"/>
              <a:sym typeface="Century Gothic"/>
            </a:endParaRPr>
          </a:p>
          <a:p>
            <a:pPr indent="-317500" lvl="1" marL="914400" rtl="0" algn="l">
              <a:spcBef>
                <a:spcPts val="0"/>
              </a:spcBef>
              <a:spcAft>
                <a:spcPts val="0"/>
              </a:spcAft>
              <a:buSzPts val="1400"/>
              <a:buFont typeface="Century Gothic"/>
              <a:buChar char="•"/>
            </a:pPr>
            <a:r>
              <a:rPr lang="en">
                <a:latin typeface="Century Gothic"/>
                <a:ea typeface="Century Gothic"/>
                <a:cs typeface="Century Gothic"/>
                <a:sym typeface="Century Gothic"/>
              </a:rPr>
              <a:t>Easy = the student has a 75% probability or better of answering correctly</a:t>
            </a:r>
            <a:endParaRPr>
              <a:latin typeface="Century Gothic"/>
              <a:ea typeface="Century Gothic"/>
              <a:cs typeface="Century Gothic"/>
              <a:sym typeface="Century Gothic"/>
            </a:endParaRPr>
          </a:p>
          <a:p>
            <a:pPr indent="-317500" lvl="1" marL="914400" rtl="0" algn="l">
              <a:spcBef>
                <a:spcPts val="0"/>
              </a:spcBef>
              <a:spcAft>
                <a:spcPts val="0"/>
              </a:spcAft>
              <a:buSzPts val="1400"/>
              <a:buFont typeface="Century Gothic"/>
              <a:buChar char="•"/>
            </a:pPr>
            <a:r>
              <a:rPr lang="en">
                <a:latin typeface="Century Gothic"/>
                <a:ea typeface="Century Gothic"/>
                <a:cs typeface="Century Gothic"/>
                <a:sym typeface="Century Gothic"/>
              </a:rPr>
              <a:t>Medium = the student has between 40% and 75% probability of answering correctly</a:t>
            </a:r>
            <a:endParaRPr>
              <a:latin typeface="Century Gothic"/>
              <a:ea typeface="Century Gothic"/>
              <a:cs typeface="Century Gothic"/>
              <a:sym typeface="Century Gothic"/>
            </a:endParaRPr>
          </a:p>
          <a:p>
            <a:pPr indent="-317500" lvl="1" marL="914400" rtl="0" algn="l">
              <a:spcBef>
                <a:spcPts val="0"/>
              </a:spcBef>
              <a:spcAft>
                <a:spcPts val="0"/>
              </a:spcAft>
              <a:buSzPts val="1400"/>
              <a:buFont typeface="Century Gothic"/>
              <a:buChar char="•"/>
            </a:pPr>
            <a:r>
              <a:rPr lang="en">
                <a:latin typeface="Century Gothic"/>
                <a:ea typeface="Century Gothic"/>
                <a:cs typeface="Century Gothic"/>
                <a:sym typeface="Century Gothic"/>
              </a:rPr>
              <a:t>Hard = the student has a 40% probability or less of answering correctly</a:t>
            </a:r>
            <a:endParaRPr>
              <a:latin typeface="Century Gothic"/>
              <a:ea typeface="Century Gothic"/>
              <a:cs typeface="Century Gothic"/>
              <a:sym typeface="Century Gothic"/>
            </a:endParaRPr>
          </a:p>
          <a:p>
            <a:pPr indent="0" lvl="0" marL="0" rtl="0" algn="l">
              <a:spcBef>
                <a:spcPts val="1000"/>
              </a:spcBef>
              <a:spcAft>
                <a:spcPts val="0"/>
              </a:spcAft>
              <a:buNone/>
            </a:pPr>
            <a:r>
              <a:t/>
            </a:r>
            <a:endParaRPr sz="1900">
              <a:latin typeface="Century Gothic"/>
              <a:ea typeface="Century Gothic"/>
              <a:cs typeface="Century Gothic"/>
              <a:sym typeface="Century Gothic"/>
            </a:endParaRPr>
          </a:p>
          <a:p>
            <a:pPr indent="0" lvl="0" marL="0" rtl="0" algn="l">
              <a:spcBef>
                <a:spcPts val="800"/>
              </a:spcBef>
              <a:spcAft>
                <a:spcPts val="0"/>
              </a:spcAft>
              <a:buNone/>
            </a:pPr>
            <a:r>
              <a:t/>
            </a:r>
            <a:endParaRPr sz="1900">
              <a:latin typeface="Century Gothic"/>
              <a:ea typeface="Century Gothic"/>
              <a:cs typeface="Century Gothic"/>
              <a:sym typeface="Century Gothic"/>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88"/>
          <p:cNvSpPr txBox="1"/>
          <p:nvPr>
            <p:ph type="title"/>
          </p:nvPr>
        </p:nvSpPr>
        <p:spPr>
          <a:xfrm>
            <a:off x="366900" y="91625"/>
            <a:ext cx="7886700" cy="10011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4000" u="sng">
                <a:solidFill>
                  <a:schemeClr val="hlink"/>
                </a:solidFill>
                <a:hlinkClick r:id="rId3"/>
              </a:rPr>
              <a:t>Test Dates</a:t>
            </a:r>
            <a:endParaRPr sz="4000"/>
          </a:p>
        </p:txBody>
      </p:sp>
      <p:pic>
        <p:nvPicPr>
          <p:cNvPr id="1204" name="Google Shape;1204;p188"/>
          <p:cNvPicPr preferRelativeResize="0"/>
          <p:nvPr/>
        </p:nvPicPr>
        <p:blipFill>
          <a:blip r:embed="rId4">
            <a:alphaModFix/>
          </a:blip>
          <a:stretch>
            <a:fillRect/>
          </a:stretch>
        </p:blipFill>
        <p:spPr>
          <a:xfrm>
            <a:off x="230663" y="916150"/>
            <a:ext cx="8682673" cy="38459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8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 sz="3100"/>
              <a:t>What are the supports?</a:t>
            </a:r>
            <a:endParaRPr sz="3000"/>
          </a:p>
        </p:txBody>
      </p:sp>
      <p:sp>
        <p:nvSpPr>
          <p:cNvPr id="413" name="Google Shape;413;p81"/>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381000" lvl="0" marL="457200" rtl="0" algn="l">
              <a:lnSpc>
                <a:spcPct val="115000"/>
              </a:lnSpc>
              <a:spcBef>
                <a:spcPts val="0"/>
              </a:spcBef>
              <a:spcAft>
                <a:spcPts val="0"/>
              </a:spcAft>
              <a:buSzPts val="2400"/>
              <a:buFont typeface="Century Gothic"/>
              <a:buChar char="•"/>
            </a:pPr>
            <a:r>
              <a:rPr b="1" lang="en" sz="2400">
                <a:solidFill>
                  <a:schemeClr val="lt2"/>
                </a:solidFill>
                <a:latin typeface="Helvetica Neue"/>
                <a:ea typeface="Helvetica Neue"/>
                <a:cs typeface="Helvetica Neue"/>
                <a:sym typeface="Helvetica Neue"/>
              </a:rPr>
              <a:t>Professional learning</a:t>
            </a:r>
            <a:r>
              <a:rPr lang="en" sz="2400">
                <a:latin typeface="Helvetica Neue"/>
                <a:ea typeface="Helvetica Neue"/>
                <a:cs typeface="Helvetica Neue"/>
                <a:sym typeface="Helvetica Neue"/>
              </a:rPr>
              <a:t> for all program participants</a:t>
            </a:r>
            <a:endParaRPr sz="2400">
              <a:latin typeface="Helvetica Neue"/>
              <a:ea typeface="Helvetica Neue"/>
              <a:cs typeface="Helvetica Neue"/>
              <a:sym typeface="Helvetica Neue"/>
            </a:endParaRPr>
          </a:p>
          <a:p>
            <a:pPr indent="-381000" lvl="0" marL="457200" rtl="0" algn="l">
              <a:lnSpc>
                <a:spcPct val="115000"/>
              </a:lnSpc>
              <a:spcBef>
                <a:spcPts val="0"/>
              </a:spcBef>
              <a:spcAft>
                <a:spcPts val="0"/>
              </a:spcAft>
              <a:buSzPts val="2400"/>
              <a:buFont typeface="Century Gothic"/>
              <a:buChar char="•"/>
            </a:pPr>
            <a:r>
              <a:rPr b="1" lang="en" sz="2400">
                <a:solidFill>
                  <a:schemeClr val="lt2"/>
                </a:solidFill>
                <a:latin typeface="Helvetica Neue"/>
                <a:ea typeface="Helvetica Neue"/>
                <a:cs typeface="Helvetica Neue"/>
                <a:sym typeface="Helvetica Neue"/>
              </a:rPr>
              <a:t>Coaching</a:t>
            </a:r>
            <a:r>
              <a:rPr lang="en" sz="2400">
                <a:latin typeface="Helvetica Neue"/>
                <a:ea typeface="Helvetica Neue"/>
                <a:cs typeface="Helvetica Neue"/>
                <a:sym typeface="Helvetica Neue"/>
              </a:rPr>
              <a:t> for teachers</a:t>
            </a:r>
            <a:endParaRPr sz="2400">
              <a:latin typeface="Helvetica Neue"/>
              <a:ea typeface="Helvetica Neue"/>
              <a:cs typeface="Helvetica Neue"/>
              <a:sym typeface="Helvetica Neue"/>
            </a:endParaRPr>
          </a:p>
          <a:p>
            <a:pPr indent="-381000" lvl="0" marL="457200" rtl="0" algn="l">
              <a:lnSpc>
                <a:spcPct val="115000"/>
              </a:lnSpc>
              <a:spcBef>
                <a:spcPts val="0"/>
              </a:spcBef>
              <a:spcAft>
                <a:spcPts val="0"/>
              </a:spcAft>
              <a:buSzPts val="2400"/>
              <a:buFont typeface="Century Gothic"/>
              <a:buChar char="•"/>
            </a:pPr>
            <a:r>
              <a:rPr lang="en" sz="2400">
                <a:latin typeface="Helvetica Neue"/>
                <a:ea typeface="Helvetica Neue"/>
                <a:cs typeface="Helvetica Neue"/>
                <a:sym typeface="Helvetica Neue"/>
              </a:rPr>
              <a:t>Professional learning </a:t>
            </a:r>
            <a:r>
              <a:rPr b="1" lang="en" sz="2400">
                <a:solidFill>
                  <a:schemeClr val="lt2"/>
                </a:solidFill>
                <a:latin typeface="Helvetica Neue"/>
                <a:ea typeface="Helvetica Neue"/>
                <a:cs typeface="Helvetica Neue"/>
                <a:sym typeface="Helvetica Neue"/>
              </a:rPr>
              <a:t>communities</a:t>
            </a:r>
            <a:endParaRPr b="1" sz="2400">
              <a:solidFill>
                <a:schemeClr val="lt2"/>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SzPts val="2400"/>
              <a:buFont typeface="Century Gothic"/>
              <a:buChar char="•"/>
            </a:pPr>
            <a:r>
              <a:rPr lang="en" sz="2400">
                <a:latin typeface="Helvetica Neue"/>
                <a:ea typeface="Helvetica Neue"/>
                <a:cs typeface="Helvetica Neue"/>
                <a:sym typeface="Helvetica Neue"/>
              </a:rPr>
              <a:t>Coaches’ </a:t>
            </a:r>
            <a:r>
              <a:rPr b="1" lang="en" sz="2400">
                <a:solidFill>
                  <a:schemeClr val="lt2"/>
                </a:solidFill>
                <a:latin typeface="Helvetica Neue"/>
                <a:ea typeface="Helvetica Neue"/>
                <a:cs typeface="Helvetica Neue"/>
                <a:sym typeface="Helvetica Neue"/>
              </a:rPr>
              <a:t>network</a:t>
            </a:r>
            <a:endParaRPr b="1" sz="2400">
              <a:solidFill>
                <a:schemeClr val="lt2"/>
              </a:solidFill>
              <a:latin typeface="Helvetica Neue"/>
              <a:ea typeface="Helvetica Neue"/>
              <a:cs typeface="Helvetica Neue"/>
              <a:sym typeface="Helvetica Neue"/>
            </a:endParaRPr>
          </a:p>
          <a:p>
            <a:pPr indent="-381000" lvl="0" marL="457200" rtl="0" algn="l">
              <a:lnSpc>
                <a:spcPct val="115000"/>
              </a:lnSpc>
              <a:spcBef>
                <a:spcPts val="0"/>
              </a:spcBef>
              <a:spcAft>
                <a:spcPts val="0"/>
              </a:spcAft>
              <a:buSzPts val="2400"/>
              <a:buFont typeface="Century Gothic"/>
              <a:buChar char="•"/>
            </a:pPr>
            <a:r>
              <a:rPr b="1" lang="en" sz="2400">
                <a:solidFill>
                  <a:schemeClr val="lt2"/>
                </a:solidFill>
                <a:latin typeface="Helvetica Neue"/>
                <a:ea typeface="Helvetica Neue"/>
                <a:cs typeface="Helvetica Neue"/>
                <a:sym typeface="Helvetica Neue"/>
              </a:rPr>
              <a:t>Customized</a:t>
            </a:r>
            <a:r>
              <a:rPr lang="en" sz="2400">
                <a:latin typeface="Helvetica Neue"/>
                <a:ea typeface="Helvetica Neue"/>
                <a:cs typeface="Helvetica Neue"/>
                <a:sym typeface="Helvetica Neue"/>
              </a:rPr>
              <a:t> professional learning for coaches</a:t>
            </a:r>
            <a:endParaRPr sz="2400">
              <a:latin typeface="Helvetica Neue"/>
              <a:ea typeface="Helvetica Neue"/>
              <a:cs typeface="Helvetica Neue"/>
              <a:sym typeface="Helvetica Neue"/>
            </a:endParaRPr>
          </a:p>
          <a:p>
            <a:pPr indent="-381000" lvl="0" marL="457200" rtl="0" algn="l">
              <a:lnSpc>
                <a:spcPct val="115000"/>
              </a:lnSpc>
              <a:spcBef>
                <a:spcPts val="0"/>
              </a:spcBef>
              <a:spcAft>
                <a:spcPts val="0"/>
              </a:spcAft>
              <a:buSzPts val="2400"/>
              <a:buFont typeface="Century Gothic"/>
              <a:buChar char="•"/>
            </a:pPr>
            <a:r>
              <a:rPr lang="en" sz="2400">
                <a:latin typeface="Helvetica Neue"/>
                <a:ea typeface="Helvetica Neue"/>
                <a:cs typeface="Helvetica Neue"/>
                <a:sym typeface="Helvetica Neue"/>
              </a:rPr>
              <a:t>Professional learning </a:t>
            </a:r>
            <a:r>
              <a:rPr b="1" lang="en" sz="2400">
                <a:solidFill>
                  <a:schemeClr val="lt2"/>
                </a:solidFill>
                <a:latin typeface="Helvetica Neue"/>
                <a:ea typeface="Helvetica Neue"/>
                <a:cs typeface="Helvetica Neue"/>
                <a:sym typeface="Helvetica Neue"/>
              </a:rPr>
              <a:t>consultant</a:t>
            </a:r>
            <a:r>
              <a:rPr lang="en" sz="2400">
                <a:latin typeface="Helvetica Neue"/>
                <a:ea typeface="Helvetica Neue"/>
                <a:cs typeface="Helvetica Neue"/>
                <a:sym typeface="Helvetica Neue"/>
              </a:rPr>
              <a:t> support for coaches </a:t>
            </a:r>
            <a:endParaRPr sz="2400">
              <a:latin typeface="Helvetica Neue"/>
              <a:ea typeface="Helvetica Neue"/>
              <a:cs typeface="Helvetica Neue"/>
              <a:sym typeface="Helvetica Neue"/>
            </a:endParaRPr>
          </a:p>
          <a:p>
            <a:pPr indent="-381000" lvl="0" marL="457200" rtl="0" algn="l">
              <a:lnSpc>
                <a:spcPct val="115000"/>
              </a:lnSpc>
              <a:spcBef>
                <a:spcPts val="0"/>
              </a:spcBef>
              <a:spcAft>
                <a:spcPts val="0"/>
              </a:spcAft>
              <a:buSzPts val="2400"/>
              <a:buFont typeface="Century Gothic"/>
              <a:buChar char="•"/>
            </a:pPr>
            <a:r>
              <a:rPr b="1" lang="en" sz="2400">
                <a:solidFill>
                  <a:schemeClr val="lt2"/>
                </a:solidFill>
                <a:latin typeface="Helvetica Neue"/>
                <a:ea typeface="Helvetica Neue"/>
                <a:cs typeface="Helvetica Neue"/>
                <a:sym typeface="Helvetica Neue"/>
              </a:rPr>
              <a:t>Asynchronous</a:t>
            </a:r>
            <a:r>
              <a:rPr lang="en" sz="2400">
                <a:latin typeface="Helvetica Neue"/>
                <a:ea typeface="Helvetica Neue"/>
                <a:cs typeface="Helvetica Neue"/>
                <a:sym typeface="Helvetica Neue"/>
              </a:rPr>
              <a:t> learning resources</a:t>
            </a:r>
            <a:endParaRPr sz="2400">
              <a:latin typeface="Helvetica Neue"/>
              <a:ea typeface="Helvetica Neue"/>
              <a:cs typeface="Helvetica Neue"/>
              <a:sym typeface="Helvetica Neue"/>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89"/>
          <p:cNvSpPr txBox="1"/>
          <p:nvPr>
            <p:ph type="title"/>
          </p:nvPr>
        </p:nvSpPr>
        <p:spPr>
          <a:xfrm>
            <a:off x="628650" y="175000"/>
            <a:ext cx="7886700" cy="832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u="sng">
                <a:solidFill>
                  <a:schemeClr val="hlink"/>
                </a:solidFill>
                <a:hlinkClick r:id="rId3"/>
              </a:rPr>
              <a:t>DAC 101</a:t>
            </a:r>
            <a:endParaRPr/>
          </a:p>
        </p:txBody>
      </p:sp>
      <p:sp>
        <p:nvSpPr>
          <p:cNvPr id="1210" name="Google Shape;1210;p189"/>
          <p:cNvSpPr txBox="1"/>
          <p:nvPr>
            <p:ph idx="1" type="body"/>
          </p:nvPr>
        </p:nvSpPr>
        <p:spPr>
          <a:xfrm>
            <a:off x="564625" y="686550"/>
            <a:ext cx="7886700" cy="4151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One-page resource for “all-things District Assessment Contact”</a:t>
            </a:r>
            <a:endParaRPr/>
          </a:p>
        </p:txBody>
      </p:sp>
      <p:pic>
        <p:nvPicPr>
          <p:cNvPr id="1211" name="Google Shape;1211;p189"/>
          <p:cNvPicPr preferRelativeResize="0"/>
          <p:nvPr/>
        </p:nvPicPr>
        <p:blipFill>
          <a:blip r:embed="rId4">
            <a:alphaModFix/>
          </a:blip>
          <a:stretch>
            <a:fillRect/>
          </a:stretch>
        </p:blipFill>
        <p:spPr>
          <a:xfrm>
            <a:off x="241250" y="1386400"/>
            <a:ext cx="2570175" cy="3562750"/>
          </a:xfrm>
          <a:prstGeom prst="rect">
            <a:avLst/>
          </a:prstGeom>
          <a:noFill/>
          <a:ln>
            <a:noFill/>
          </a:ln>
        </p:spPr>
      </p:pic>
      <p:sp>
        <p:nvSpPr>
          <p:cNvPr id="1212" name="Google Shape;1212;p189"/>
          <p:cNvSpPr txBox="1"/>
          <p:nvPr/>
        </p:nvSpPr>
        <p:spPr>
          <a:xfrm>
            <a:off x="3012250" y="1306150"/>
            <a:ext cx="5924100" cy="34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lt1"/>
                </a:solidFill>
                <a:latin typeface="Century Gothic"/>
                <a:ea typeface="Century Gothic"/>
                <a:cs typeface="Century Gothic"/>
                <a:sym typeface="Century Gothic"/>
              </a:rPr>
              <a:t>The DAC is th</a:t>
            </a:r>
            <a:r>
              <a:rPr lang="en" sz="1700">
                <a:solidFill>
                  <a:schemeClr val="lt1"/>
                </a:solidFill>
                <a:latin typeface="Century Gothic"/>
                <a:ea typeface="Century Gothic"/>
                <a:cs typeface="Century Gothic"/>
                <a:sym typeface="Century Gothic"/>
              </a:rPr>
              <a:t>e contact for ALL subject areas and ALL assessment-related communication within NSCAS. All official assessment notification, passwords, and required assessment decisions will be sent to that one district contact. Much of the </a:t>
            </a:r>
            <a:r>
              <a:rPr lang="en" sz="1700">
                <a:solidFill>
                  <a:schemeClr val="lt1"/>
                </a:solidFill>
                <a:latin typeface="Century Gothic"/>
                <a:ea typeface="Century Gothic"/>
                <a:cs typeface="Century Gothic"/>
                <a:sym typeface="Century Gothic"/>
              </a:rPr>
              <a:t>communication</a:t>
            </a:r>
            <a:r>
              <a:rPr lang="en" sz="1700">
                <a:solidFill>
                  <a:schemeClr val="lt1"/>
                </a:solidFill>
                <a:latin typeface="Century Gothic"/>
                <a:ea typeface="Century Gothic"/>
                <a:cs typeface="Century Gothic"/>
                <a:sym typeface="Century Gothic"/>
              </a:rPr>
              <a:t> will be through the DAC FACTS newsletter. It is the DAC’s responsibility to share the </a:t>
            </a:r>
            <a:r>
              <a:rPr lang="en" sz="1700">
                <a:solidFill>
                  <a:schemeClr val="lt1"/>
                </a:solidFill>
                <a:latin typeface="Century Gothic"/>
                <a:ea typeface="Century Gothic"/>
                <a:cs typeface="Century Gothic"/>
                <a:sym typeface="Century Gothic"/>
              </a:rPr>
              <a:t>information</a:t>
            </a:r>
            <a:r>
              <a:rPr lang="en" sz="1700">
                <a:solidFill>
                  <a:schemeClr val="lt1"/>
                </a:solidFill>
                <a:latin typeface="Century Gothic"/>
                <a:ea typeface="Century Gothic"/>
                <a:cs typeface="Century Gothic"/>
                <a:sym typeface="Century Gothic"/>
              </a:rPr>
              <a:t> </a:t>
            </a:r>
            <a:r>
              <a:rPr lang="en" sz="1700">
                <a:solidFill>
                  <a:schemeClr val="lt1"/>
                </a:solidFill>
                <a:latin typeface="Century Gothic"/>
                <a:ea typeface="Century Gothic"/>
                <a:cs typeface="Century Gothic"/>
                <a:sym typeface="Century Gothic"/>
              </a:rPr>
              <a:t>with</a:t>
            </a:r>
            <a:r>
              <a:rPr lang="en" sz="1700">
                <a:solidFill>
                  <a:schemeClr val="lt1"/>
                </a:solidFill>
                <a:latin typeface="Century Gothic"/>
                <a:ea typeface="Century Gothic"/>
                <a:cs typeface="Century Gothic"/>
                <a:sym typeface="Century Gothic"/>
              </a:rPr>
              <a:t> others in the district. NDE communicate with DACs year-round.</a:t>
            </a:r>
            <a:endParaRPr sz="17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17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 sz="1700">
                <a:solidFill>
                  <a:schemeClr val="lt1"/>
                </a:solidFill>
                <a:latin typeface="Century Gothic"/>
                <a:ea typeface="Century Gothic"/>
                <a:cs typeface="Century Gothic"/>
                <a:sym typeface="Century Gothic"/>
              </a:rPr>
              <a:t>DAC Update Webinars began September 15th. The zoom link for the webinars will be shared via the DAC FACTS newsletter. </a:t>
            </a:r>
            <a:endParaRPr sz="1700">
              <a:solidFill>
                <a:schemeClr val="lt1"/>
              </a:solidFill>
              <a:latin typeface="Century Gothic"/>
              <a:ea typeface="Century Gothic"/>
              <a:cs typeface="Century Gothic"/>
              <a:sym typeface="Century Gothic"/>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9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DAC FACTS Newsletters</a:t>
            </a:r>
            <a:endParaRPr/>
          </a:p>
        </p:txBody>
      </p:sp>
      <p:sp>
        <p:nvSpPr>
          <p:cNvPr id="1218" name="Google Shape;1218;p190"/>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latin typeface="Century Gothic"/>
                <a:ea typeface="Century Gothic"/>
                <a:cs typeface="Century Gothic"/>
                <a:sym typeface="Century Gothic"/>
              </a:rPr>
              <a:t>Are the DAC FACTS helpful? </a:t>
            </a:r>
            <a:endParaRPr>
              <a:latin typeface="Century Gothic"/>
              <a:ea typeface="Century Gothic"/>
              <a:cs typeface="Century Gothic"/>
              <a:sym typeface="Century Gothic"/>
            </a:endParaRPr>
          </a:p>
          <a:p>
            <a:pPr indent="0" lvl="0" marL="0" rtl="0" algn="l">
              <a:spcBef>
                <a:spcPts val="800"/>
              </a:spcBef>
              <a:spcAft>
                <a:spcPts val="0"/>
              </a:spcAft>
              <a:buNone/>
            </a:pPr>
            <a:r>
              <a:t/>
            </a:r>
            <a:endParaRPr>
              <a:latin typeface="Century Gothic"/>
              <a:ea typeface="Century Gothic"/>
              <a:cs typeface="Century Gothic"/>
              <a:sym typeface="Century Gothic"/>
            </a:endParaRPr>
          </a:p>
          <a:p>
            <a:pPr indent="0" lvl="0" marL="0" rtl="0" algn="l">
              <a:spcBef>
                <a:spcPts val="800"/>
              </a:spcBef>
              <a:spcAft>
                <a:spcPts val="0"/>
              </a:spcAft>
              <a:buNone/>
            </a:pPr>
            <a:r>
              <a:rPr lang="en" sz="2200">
                <a:latin typeface="Century Gothic"/>
                <a:ea typeface="Century Gothic"/>
                <a:cs typeface="Century Gothic"/>
                <a:sym typeface="Century Gothic"/>
              </a:rPr>
              <a:t>We want your </a:t>
            </a:r>
            <a:r>
              <a:rPr lang="en" sz="2200">
                <a:latin typeface="Century Gothic"/>
                <a:ea typeface="Century Gothic"/>
                <a:cs typeface="Century Gothic"/>
                <a:sym typeface="Century Gothic"/>
              </a:rPr>
              <a:t>feedback</a:t>
            </a:r>
            <a:r>
              <a:rPr lang="en" sz="2200">
                <a:latin typeface="Century Gothic"/>
                <a:ea typeface="Century Gothic"/>
                <a:cs typeface="Century Gothic"/>
                <a:sym typeface="Century Gothic"/>
              </a:rPr>
              <a:t> on the way we communicate to DACS. </a:t>
            </a:r>
            <a:endParaRPr sz="2200">
              <a:latin typeface="Century Gothic"/>
              <a:ea typeface="Century Gothic"/>
              <a:cs typeface="Century Gothic"/>
              <a:sym typeface="Century Gothic"/>
            </a:endParaRPr>
          </a:p>
          <a:p>
            <a:pPr indent="0" lvl="0" marL="0" rtl="0" algn="l">
              <a:spcBef>
                <a:spcPts val="800"/>
              </a:spcBef>
              <a:spcAft>
                <a:spcPts val="0"/>
              </a:spcAft>
              <a:buNone/>
            </a:pPr>
            <a:r>
              <a:t/>
            </a:r>
            <a:endParaRPr>
              <a:latin typeface="Century Gothic"/>
              <a:ea typeface="Century Gothic"/>
              <a:cs typeface="Century Gothic"/>
              <a:sym typeface="Century Gothic"/>
            </a:endParaRPr>
          </a:p>
          <a:p>
            <a:pPr indent="0" lvl="0" marL="0" rtl="0" algn="l">
              <a:spcBef>
                <a:spcPts val="800"/>
              </a:spcBef>
              <a:spcAft>
                <a:spcPts val="0"/>
              </a:spcAft>
              <a:buNone/>
            </a:pPr>
            <a:r>
              <a:rPr lang="en">
                <a:latin typeface="Century Gothic"/>
                <a:ea typeface="Century Gothic"/>
                <a:cs typeface="Century Gothic"/>
                <a:sym typeface="Century Gothic"/>
              </a:rPr>
              <a:t>If you wish to do so via survey, please use this </a:t>
            </a:r>
            <a:r>
              <a:rPr lang="en" u="sng">
                <a:solidFill>
                  <a:schemeClr val="hlink"/>
                </a:solidFill>
                <a:latin typeface="Century Gothic"/>
                <a:ea typeface="Century Gothic"/>
                <a:cs typeface="Century Gothic"/>
                <a:sym typeface="Century Gothic"/>
                <a:hlinkClick r:id="rId3"/>
              </a:rPr>
              <a:t>link</a:t>
            </a:r>
            <a:r>
              <a:rPr lang="en">
                <a:latin typeface="Century Gothic"/>
                <a:ea typeface="Century Gothic"/>
                <a:cs typeface="Century Gothic"/>
                <a:sym typeface="Century Gothic"/>
              </a:rPr>
              <a:t>. </a:t>
            </a:r>
            <a:endParaRPr>
              <a:latin typeface="Century Gothic"/>
              <a:ea typeface="Century Gothic"/>
              <a:cs typeface="Century Gothic"/>
              <a:sym typeface="Century Gothic"/>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9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4500"/>
              <a:t>Final Words…</a:t>
            </a:r>
            <a:endParaRPr sz="4500"/>
          </a:p>
        </p:txBody>
      </p:sp>
      <p:sp>
        <p:nvSpPr>
          <p:cNvPr id="1224" name="Google Shape;1224;p191"/>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425450" lvl="0" marL="457200" rtl="0" algn="l">
              <a:spcBef>
                <a:spcPts val="800"/>
              </a:spcBef>
              <a:spcAft>
                <a:spcPts val="0"/>
              </a:spcAft>
              <a:buSzPts val="3100"/>
              <a:buFont typeface="Century Gothic"/>
              <a:buChar char="•"/>
            </a:pPr>
            <a:r>
              <a:rPr lang="en" sz="3800">
                <a:latin typeface="Century Gothic"/>
                <a:ea typeface="Century Gothic"/>
                <a:cs typeface="Century Gothic"/>
                <a:sym typeface="Century Gothic"/>
              </a:rPr>
              <a:t>Assessment Plan</a:t>
            </a:r>
            <a:endParaRPr sz="3800">
              <a:latin typeface="Century Gothic"/>
              <a:ea typeface="Century Gothic"/>
              <a:cs typeface="Century Gothic"/>
              <a:sym typeface="Century Gothic"/>
            </a:endParaRPr>
          </a:p>
          <a:p>
            <a:pPr indent="-469900" lvl="0" marL="457200" rtl="0" algn="l">
              <a:spcBef>
                <a:spcPts val="0"/>
              </a:spcBef>
              <a:spcAft>
                <a:spcPts val="0"/>
              </a:spcAft>
              <a:buSzPts val="3800"/>
              <a:buFont typeface="Century Gothic"/>
              <a:buChar char="•"/>
            </a:pPr>
            <a:r>
              <a:rPr lang="en" sz="3800">
                <a:latin typeface="Century Gothic"/>
                <a:ea typeface="Century Gothic"/>
                <a:cs typeface="Century Gothic"/>
                <a:sym typeface="Century Gothic"/>
              </a:rPr>
              <a:t>RFP</a:t>
            </a:r>
            <a:endParaRPr sz="3800">
              <a:latin typeface="Century Gothic"/>
              <a:ea typeface="Century Gothic"/>
              <a:cs typeface="Century Gothic"/>
              <a:sym typeface="Century Gothic"/>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92"/>
          <p:cNvSpPr txBox="1"/>
          <p:nvPr>
            <p:ph type="title"/>
          </p:nvPr>
        </p:nvSpPr>
        <p:spPr>
          <a:xfrm>
            <a:off x="623888" y="1282304"/>
            <a:ext cx="78867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Questions?</a:t>
            </a:r>
            <a:endParaRPr/>
          </a:p>
        </p:txBody>
      </p:sp>
      <p:pic>
        <p:nvPicPr>
          <p:cNvPr id="1230" name="Google Shape;1230;p192"/>
          <p:cNvPicPr preferRelativeResize="0"/>
          <p:nvPr/>
        </p:nvPicPr>
        <p:blipFill>
          <a:blip r:embed="rId3">
            <a:alphaModFix/>
          </a:blip>
          <a:stretch>
            <a:fillRect/>
          </a:stretch>
        </p:blipFill>
        <p:spPr>
          <a:xfrm>
            <a:off x="5437425" y="1588125"/>
            <a:ext cx="3073175" cy="3073175"/>
          </a:xfrm>
          <a:prstGeom prst="rect">
            <a:avLst/>
          </a:prstGeom>
          <a:noFill/>
          <a:ln>
            <a:noFill/>
          </a:ln>
        </p:spPr>
      </p:pic>
      <p:sp>
        <p:nvSpPr>
          <p:cNvPr id="1231" name="Google Shape;1231;p192"/>
          <p:cNvSpPr txBox="1"/>
          <p:nvPr/>
        </p:nvSpPr>
        <p:spPr>
          <a:xfrm>
            <a:off x="5776775" y="817125"/>
            <a:ext cx="3166500" cy="8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chemeClr val="lt1"/>
                </a:solidFill>
                <a:latin typeface="Palatino Linotype"/>
                <a:ea typeface="Palatino Linotype"/>
                <a:cs typeface="Palatino Linotype"/>
                <a:sym typeface="Palatino Linotype"/>
              </a:rPr>
              <a:t>Survey</a:t>
            </a:r>
            <a:endParaRPr sz="3300">
              <a:solidFill>
                <a:schemeClr val="lt1"/>
              </a:solidFill>
              <a:latin typeface="Palatino Linotype"/>
              <a:ea typeface="Palatino Linotype"/>
              <a:cs typeface="Palatino Linotype"/>
              <a:sym typeface="Palatino Linotype"/>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93"/>
          <p:cNvSpPr txBox="1"/>
          <p:nvPr>
            <p:ph type="ctrTitle"/>
          </p:nvPr>
        </p:nvSpPr>
        <p:spPr>
          <a:xfrm>
            <a:off x="464344" y="3028949"/>
            <a:ext cx="8208169" cy="1546622"/>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lt1"/>
              </a:buClr>
              <a:buSzPts val="4500"/>
              <a:buFont typeface="Century Gothic"/>
              <a:buNone/>
            </a:pPr>
            <a:r>
              <a:rPr lang="en" sz="3600"/>
              <a:t>Thank you for coming!</a:t>
            </a:r>
            <a:endParaRPr sz="3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8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 sz="3100"/>
              <a:t>FASN</a:t>
            </a:r>
            <a:endParaRPr sz="3000"/>
          </a:p>
        </p:txBody>
      </p:sp>
      <p:sp>
        <p:nvSpPr>
          <p:cNvPr id="419" name="Google Shape;419;p82"/>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en" sz="2400">
                <a:latin typeface="Helvetica Neue"/>
                <a:ea typeface="Helvetica Neue"/>
                <a:cs typeface="Helvetica Neue"/>
                <a:sym typeface="Helvetica Neue"/>
              </a:rPr>
              <a:t>We currently have 10 coaches in our network receiving support from Aly Martinez Wilkinson and, in turn, supporting teachers.</a:t>
            </a:r>
            <a:endParaRPr sz="2400">
              <a:latin typeface="Helvetica Neue"/>
              <a:ea typeface="Helvetica Neue"/>
              <a:cs typeface="Helvetica Neue"/>
              <a:sym typeface="Helvetica Neue"/>
            </a:endParaRPr>
          </a:p>
          <a:p>
            <a:pPr indent="0" lvl="0" marL="0" rtl="0" algn="ctr">
              <a:spcBef>
                <a:spcPts val="800"/>
              </a:spcBef>
              <a:spcAft>
                <a:spcPts val="0"/>
              </a:spcAft>
              <a:buNone/>
            </a:pPr>
            <a:r>
              <a:t/>
            </a:r>
            <a:endParaRPr sz="2400">
              <a:latin typeface="Helvetica Neue"/>
              <a:ea typeface="Helvetica Neue"/>
              <a:cs typeface="Helvetica Neue"/>
              <a:sym typeface="Helvetica Neue"/>
            </a:endParaRPr>
          </a:p>
          <a:p>
            <a:pPr indent="0" lvl="0" marL="0" rtl="0" algn="ctr">
              <a:spcBef>
                <a:spcPts val="800"/>
              </a:spcBef>
              <a:spcAft>
                <a:spcPts val="0"/>
              </a:spcAft>
              <a:buNone/>
            </a:pPr>
            <a:r>
              <a:rPr lang="en" sz="2400">
                <a:latin typeface="Helvetica Neue"/>
                <a:ea typeface="Helvetica Neue"/>
                <a:cs typeface="Helvetica Neue"/>
                <a:sym typeface="Helvetica Neue"/>
              </a:rPr>
              <a:t>Principals or instructional leads who are looking for resources to support formative assessment practices in the classroom can contact Aly or Cassie and they will connect them to our resources. </a:t>
            </a:r>
            <a:r>
              <a:rPr lang="en">
                <a:solidFill>
                  <a:schemeClr val="dk1"/>
                </a:solidFill>
              </a:rPr>
              <a:t> </a:t>
            </a:r>
            <a:endParaRPr sz="2400">
              <a:latin typeface="Helvetica Neue"/>
              <a:ea typeface="Helvetica Neue"/>
              <a:cs typeface="Helvetica Neue"/>
              <a:sym typeface="Helvetica Neue"/>
            </a:endParaRPr>
          </a:p>
        </p:txBody>
      </p:sp>
      <p:cxnSp>
        <p:nvCxnSpPr>
          <p:cNvPr id="420" name="Google Shape;420;p82"/>
          <p:cNvCxnSpPr/>
          <p:nvPr/>
        </p:nvCxnSpPr>
        <p:spPr>
          <a:xfrm>
            <a:off x="742950" y="2776875"/>
            <a:ext cx="7658100" cy="13800"/>
          </a:xfrm>
          <a:prstGeom prst="straightConnector1">
            <a:avLst/>
          </a:prstGeom>
          <a:noFill/>
          <a:ln cap="flat" cmpd="sng" w="38100">
            <a:solidFill>
              <a:schemeClr val="lt2"/>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83"/>
          <p:cNvSpPr txBox="1"/>
          <p:nvPr>
            <p:ph type="title"/>
          </p:nvPr>
        </p:nvSpPr>
        <p:spPr>
          <a:xfrm>
            <a:off x="623888" y="1282304"/>
            <a:ext cx="78867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All Things Science </a:t>
            </a:r>
            <a:endParaRPr/>
          </a:p>
        </p:txBody>
      </p:sp>
      <p:sp>
        <p:nvSpPr>
          <p:cNvPr id="426" name="Google Shape;426;p83"/>
          <p:cNvSpPr txBox="1"/>
          <p:nvPr>
            <p:ph idx="1" type="body"/>
          </p:nvPr>
        </p:nvSpPr>
        <p:spPr>
          <a:xfrm>
            <a:off x="623888" y="3442097"/>
            <a:ext cx="7886700" cy="11250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Rhonda True</a:t>
            </a:r>
            <a:endParaRPr/>
          </a:p>
          <a:p>
            <a:pPr indent="0" lvl="0" marL="0" rtl="0" algn="l">
              <a:spcBef>
                <a:spcPts val="800"/>
              </a:spcBef>
              <a:spcAft>
                <a:spcPts val="0"/>
              </a:spcAft>
              <a:buNone/>
            </a:pPr>
            <a:r>
              <a:rPr lang="en"/>
              <a:t>CGSA Specialist</a:t>
            </a:r>
            <a:endParaRPr/>
          </a:p>
          <a:p>
            <a:pPr indent="0" lvl="0" marL="0" rtl="0" algn="l">
              <a:spcBef>
                <a:spcPts val="800"/>
              </a:spcBef>
              <a:spcAft>
                <a:spcPts val="0"/>
              </a:spcAft>
              <a:buNone/>
            </a:pPr>
            <a:r>
              <a:rPr lang="en" u="sng">
                <a:solidFill>
                  <a:schemeClr val="hlink"/>
                </a:solidFill>
                <a:hlinkClick r:id="rId3"/>
              </a:rPr>
              <a:t>rhonda.true@nebraska.gov</a:t>
            </a:r>
            <a:r>
              <a:rPr lang="en"/>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84"/>
          <p:cNvSpPr txBox="1"/>
          <p:nvPr>
            <p:ph type="title"/>
          </p:nvPr>
        </p:nvSpPr>
        <p:spPr>
          <a:xfrm>
            <a:off x="165475" y="1282300"/>
            <a:ext cx="89784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Science Classroom Formative          Task Repository     </a:t>
            </a:r>
            <a:endParaRPr/>
          </a:p>
          <a:p>
            <a:pPr indent="0" lvl="0" marL="0" rtl="0" algn="l">
              <a:spcBef>
                <a:spcPts val="0"/>
              </a:spcBef>
              <a:spcAft>
                <a:spcPts val="0"/>
              </a:spcAft>
              <a:buNone/>
            </a:pPr>
            <a:r>
              <a:rPr lang="en"/>
              <a:t>K-12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85"/>
          <p:cNvPicPr preferRelativeResize="0"/>
          <p:nvPr/>
        </p:nvPicPr>
        <p:blipFill rotWithShape="1">
          <a:blip r:embed="rId3">
            <a:alphaModFix/>
          </a:blip>
          <a:srcRect b="7037" l="4970" r="14208" t="0"/>
          <a:stretch/>
        </p:blipFill>
        <p:spPr>
          <a:xfrm>
            <a:off x="2348150" y="653227"/>
            <a:ext cx="4447708" cy="3837049"/>
          </a:xfrm>
          <a:prstGeom prst="rect">
            <a:avLst/>
          </a:prstGeom>
          <a:noFill/>
          <a:ln>
            <a:noFill/>
          </a:ln>
        </p:spPr>
      </p:pic>
      <p:sp>
        <p:nvSpPr>
          <p:cNvPr id="437" name="Google Shape;437;p85"/>
          <p:cNvSpPr txBox="1"/>
          <p:nvPr/>
        </p:nvSpPr>
        <p:spPr>
          <a:xfrm>
            <a:off x="233524" y="124975"/>
            <a:ext cx="4447800" cy="74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700"/>
              <a:buFont typeface="Arial"/>
              <a:buNone/>
            </a:pPr>
            <a:r>
              <a:rPr b="0" i="0" lang="en" sz="3700" u="sng" cap="none" strike="noStrike">
                <a:solidFill>
                  <a:schemeClr val="hlink"/>
                </a:solidFill>
                <a:latin typeface="Arial"/>
                <a:ea typeface="Arial"/>
                <a:cs typeface="Arial"/>
                <a:sym typeface="Arial"/>
                <a:hlinkClick r:id="rId4"/>
              </a:rPr>
              <a:t>NE Science System</a:t>
            </a:r>
            <a:r>
              <a:rPr b="0" i="0" lang="en" sz="3700" u="none" cap="none" strike="noStrike">
                <a:solidFill>
                  <a:srgbClr val="000000"/>
                </a:solidFill>
                <a:latin typeface="Arial"/>
                <a:ea typeface="Arial"/>
                <a:cs typeface="Arial"/>
                <a:sym typeface="Arial"/>
              </a:rPr>
              <a:t> </a:t>
            </a:r>
            <a:endParaRPr b="1" i="0" sz="4100" u="none" cap="none" strike="noStrike">
              <a:solidFill>
                <a:srgbClr val="000000"/>
              </a:solidFill>
              <a:latin typeface="Arial"/>
              <a:ea typeface="Arial"/>
              <a:cs typeface="Arial"/>
              <a:sym typeface="Arial"/>
            </a:endParaRPr>
          </a:p>
        </p:txBody>
      </p:sp>
      <p:pic>
        <p:nvPicPr>
          <p:cNvPr id="438" name="Google Shape;438;p85"/>
          <p:cNvPicPr preferRelativeResize="0"/>
          <p:nvPr/>
        </p:nvPicPr>
        <p:blipFill rotWithShape="1">
          <a:blip r:embed="rId3">
            <a:alphaModFix/>
          </a:blip>
          <a:srcRect b="78606" l="85751" r="0" t="0"/>
          <a:stretch/>
        </p:blipFill>
        <p:spPr>
          <a:xfrm>
            <a:off x="8102925" y="0"/>
            <a:ext cx="954844" cy="1075275"/>
          </a:xfrm>
          <a:prstGeom prst="rect">
            <a:avLst/>
          </a:prstGeom>
          <a:noFill/>
          <a:ln>
            <a:noFill/>
          </a:ln>
        </p:spPr>
      </p:pic>
      <p:sp>
        <p:nvSpPr>
          <p:cNvPr id="439" name="Google Shape;439;p85"/>
          <p:cNvSpPr txBox="1"/>
          <p:nvPr/>
        </p:nvSpPr>
        <p:spPr>
          <a:xfrm>
            <a:off x="482425" y="1811650"/>
            <a:ext cx="202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5"/>
              </a:rPr>
              <a:t>Instructional Materials</a:t>
            </a:r>
            <a:r>
              <a:rPr b="0" i="0" lang="en" sz="1400" u="none" cap="none" strike="noStrike">
                <a:solidFill>
                  <a:srgbClr val="000000"/>
                </a:solidFill>
                <a:latin typeface="Palatino Linotype"/>
                <a:ea typeface="Palatino Linotype"/>
                <a:cs typeface="Palatino Linotype"/>
                <a:sym typeface="Palatino Linotype"/>
              </a:rPr>
              <a:t> </a:t>
            </a:r>
            <a:endParaRPr b="0" i="0" sz="1400" u="none" cap="none" strike="noStrike">
              <a:solidFill>
                <a:srgbClr val="000000"/>
              </a:solidFill>
              <a:latin typeface="Palatino Linotype"/>
              <a:ea typeface="Palatino Linotype"/>
              <a:cs typeface="Palatino Linotype"/>
              <a:sym typeface="Palatino Linotype"/>
            </a:endParaRPr>
          </a:p>
        </p:txBody>
      </p:sp>
      <p:sp>
        <p:nvSpPr>
          <p:cNvPr id="440" name="Google Shape;440;p85"/>
          <p:cNvSpPr txBox="1"/>
          <p:nvPr/>
        </p:nvSpPr>
        <p:spPr>
          <a:xfrm>
            <a:off x="482425" y="2647450"/>
            <a:ext cx="216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6"/>
              </a:rPr>
              <a:t>Instructional Shifts </a:t>
            </a:r>
            <a:endParaRPr b="0" i="0" sz="1400" u="none" cap="none" strike="noStrike">
              <a:solidFill>
                <a:srgbClr val="000000"/>
              </a:solidFill>
              <a:latin typeface="Palatino Linotype"/>
              <a:ea typeface="Palatino Linotype"/>
              <a:cs typeface="Palatino Linotype"/>
              <a:sym typeface="Palatino Linotype"/>
            </a:endParaRPr>
          </a:p>
        </p:txBody>
      </p:sp>
      <p:sp>
        <p:nvSpPr>
          <p:cNvPr id="441" name="Google Shape;441;p85"/>
          <p:cNvSpPr txBox="1"/>
          <p:nvPr/>
        </p:nvSpPr>
        <p:spPr>
          <a:xfrm>
            <a:off x="4062375" y="2090800"/>
            <a:ext cx="1789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7"/>
              </a:rPr>
              <a:t>Teacher Guides </a:t>
            </a:r>
            <a:endParaRPr b="0" i="0" sz="1400" u="none" cap="none" strike="noStrike">
              <a:solidFill>
                <a:srgbClr val="000000"/>
              </a:solidFill>
              <a:latin typeface="Palatino Linotype"/>
              <a:ea typeface="Palatino Linotype"/>
              <a:cs typeface="Palatino Linotype"/>
              <a:sym typeface="Palatino Linotype"/>
            </a:endParaRPr>
          </a:p>
        </p:txBody>
      </p:sp>
      <p:sp>
        <p:nvSpPr>
          <p:cNvPr id="442" name="Google Shape;442;p85"/>
          <p:cNvSpPr txBox="1"/>
          <p:nvPr/>
        </p:nvSpPr>
        <p:spPr>
          <a:xfrm>
            <a:off x="4276575" y="3483275"/>
            <a:ext cx="157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8"/>
              </a:rPr>
              <a:t>Indicators </a:t>
            </a:r>
            <a:endParaRPr b="0" i="0" sz="1400" u="none" cap="none" strike="noStrike">
              <a:solidFill>
                <a:srgbClr val="000000"/>
              </a:solidFill>
              <a:latin typeface="Palatino Linotype"/>
              <a:ea typeface="Palatino Linotype"/>
              <a:cs typeface="Palatino Linotype"/>
              <a:sym typeface="Palatino Linotype"/>
            </a:endParaRPr>
          </a:p>
        </p:txBody>
      </p:sp>
      <p:sp>
        <p:nvSpPr>
          <p:cNvPr id="443" name="Google Shape;443;p85"/>
          <p:cNvSpPr txBox="1"/>
          <p:nvPr/>
        </p:nvSpPr>
        <p:spPr>
          <a:xfrm>
            <a:off x="6904025" y="1983100"/>
            <a:ext cx="2025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9"/>
              </a:rPr>
              <a:t>Formative Classroom Assessment Repository</a:t>
            </a:r>
            <a:r>
              <a:rPr b="0" i="0" lang="en" sz="1400" u="none" cap="none" strike="noStrike">
                <a:solidFill>
                  <a:srgbClr val="000000"/>
                </a:solidFill>
                <a:latin typeface="Palatino Linotype"/>
                <a:ea typeface="Palatino Linotype"/>
                <a:cs typeface="Palatino Linotype"/>
                <a:sym typeface="Palatino Linotype"/>
              </a:rPr>
              <a:t> </a:t>
            </a:r>
            <a:endParaRPr b="0" i="0" sz="1400" u="none" cap="none" strike="noStrike">
              <a:solidFill>
                <a:srgbClr val="000000"/>
              </a:solidFill>
              <a:latin typeface="Palatino Linotype"/>
              <a:ea typeface="Palatino Linotype"/>
              <a:cs typeface="Palatino Linotype"/>
              <a:sym typeface="Palatino Linotype"/>
            </a:endParaRPr>
          </a:p>
        </p:txBody>
      </p:sp>
      <p:sp>
        <p:nvSpPr>
          <p:cNvPr id="444" name="Google Shape;444;p85"/>
          <p:cNvSpPr txBox="1"/>
          <p:nvPr/>
        </p:nvSpPr>
        <p:spPr>
          <a:xfrm>
            <a:off x="6620975" y="3131475"/>
            <a:ext cx="259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0"/>
              </a:rPr>
              <a:t>Design Processes and Tools</a:t>
            </a:r>
            <a:r>
              <a:rPr b="0" i="0" lang="en" sz="1400" u="none" cap="none" strike="noStrike">
                <a:solidFill>
                  <a:srgbClr val="000000"/>
                </a:solidFill>
                <a:latin typeface="Palatino Linotype"/>
                <a:ea typeface="Palatino Linotype"/>
                <a:cs typeface="Palatino Linotype"/>
                <a:sym typeface="Palatino Linotype"/>
              </a:rPr>
              <a:t> </a:t>
            </a:r>
            <a:endParaRPr b="0" i="0" sz="1400" u="none" cap="none" strike="noStrike">
              <a:solidFill>
                <a:srgbClr val="000000"/>
              </a:solidFill>
              <a:latin typeface="Palatino Linotype"/>
              <a:ea typeface="Palatino Linotype"/>
              <a:cs typeface="Palatino Linotype"/>
              <a:sym typeface="Palatino Linotype"/>
            </a:endParaRPr>
          </a:p>
        </p:txBody>
      </p:sp>
      <p:sp>
        <p:nvSpPr>
          <p:cNvPr id="445" name="Google Shape;445;p85"/>
          <p:cNvSpPr txBox="1"/>
          <p:nvPr/>
        </p:nvSpPr>
        <p:spPr>
          <a:xfrm>
            <a:off x="2911675" y="1183600"/>
            <a:ext cx="383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1"/>
              </a:rPr>
              <a:t>Instructional Materials Crosswalk example</a:t>
            </a:r>
            <a:endParaRPr b="0" i="0" sz="1400" u="none" cap="none" strike="noStrike">
              <a:solidFill>
                <a:srgbClr val="000000"/>
              </a:solidFill>
              <a:latin typeface="Palatino Linotype"/>
              <a:ea typeface="Palatino Linotype"/>
              <a:cs typeface="Palatino Linotype"/>
              <a:sym typeface="Palatino Linotype"/>
            </a:endParaRPr>
          </a:p>
        </p:txBody>
      </p:sp>
      <p:sp>
        <p:nvSpPr>
          <p:cNvPr id="446" name="Google Shape;446;p85"/>
          <p:cNvSpPr txBox="1"/>
          <p:nvPr/>
        </p:nvSpPr>
        <p:spPr>
          <a:xfrm>
            <a:off x="3940050" y="4265525"/>
            <a:ext cx="329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2"/>
              </a:rPr>
              <a:t>Assessment Shifts </a:t>
            </a:r>
            <a:endParaRPr b="0" i="0" sz="1400" u="none" cap="none" strike="noStrike">
              <a:solidFill>
                <a:srgbClr val="000000"/>
              </a:solidFill>
              <a:latin typeface="Palatino Linotype"/>
              <a:ea typeface="Palatino Linotype"/>
              <a:cs typeface="Palatino Linotype"/>
              <a:sym typeface="Palatino Linotype"/>
            </a:endParaRPr>
          </a:p>
        </p:txBody>
      </p:sp>
      <p:sp>
        <p:nvSpPr>
          <p:cNvPr id="447" name="Google Shape;447;p85"/>
          <p:cNvSpPr txBox="1"/>
          <p:nvPr/>
        </p:nvSpPr>
        <p:spPr>
          <a:xfrm>
            <a:off x="852125" y="2229575"/>
            <a:ext cx="231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3"/>
              </a:rPr>
              <a:t>Criteria for HQIM</a:t>
            </a:r>
            <a:endParaRPr b="0" i="0" sz="1400" u="none" cap="none" strike="noStrike">
              <a:solidFill>
                <a:srgbClr val="000000"/>
              </a:solidFill>
              <a:latin typeface="Palatino Linotype"/>
              <a:ea typeface="Palatino Linotype"/>
              <a:cs typeface="Palatino Linotype"/>
              <a:sym typeface="Palatino Linotype"/>
            </a:endParaRPr>
          </a:p>
        </p:txBody>
      </p:sp>
      <p:sp>
        <p:nvSpPr>
          <p:cNvPr id="448" name="Google Shape;448;p85"/>
          <p:cNvSpPr txBox="1"/>
          <p:nvPr/>
        </p:nvSpPr>
        <p:spPr>
          <a:xfrm>
            <a:off x="7080994" y="2647444"/>
            <a:ext cx="1157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Password: ScienceFA</a:t>
            </a:r>
            <a:endParaRPr b="0" i="0" sz="1400" u="none" cap="none" strike="noStrike">
              <a:solidFill>
                <a:srgbClr val="000000"/>
              </a:solidFill>
              <a:latin typeface="Arial"/>
              <a:ea typeface="Arial"/>
              <a:cs typeface="Arial"/>
              <a:sym typeface="Arial"/>
            </a:endParaRPr>
          </a:p>
        </p:txBody>
      </p:sp>
      <p:sp>
        <p:nvSpPr>
          <p:cNvPr id="449" name="Google Shape;449;p85"/>
          <p:cNvSpPr/>
          <p:nvPr/>
        </p:nvSpPr>
        <p:spPr>
          <a:xfrm>
            <a:off x="7765575" y="1252175"/>
            <a:ext cx="435000" cy="7164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86"/>
          <p:cNvPicPr preferRelativeResize="0"/>
          <p:nvPr/>
        </p:nvPicPr>
        <p:blipFill rotWithShape="1">
          <a:blip r:embed="rId3">
            <a:alphaModFix/>
          </a:blip>
          <a:srcRect b="7037" l="4970" r="14208" t="0"/>
          <a:stretch/>
        </p:blipFill>
        <p:spPr>
          <a:xfrm>
            <a:off x="2348150" y="653227"/>
            <a:ext cx="4447708" cy="3837049"/>
          </a:xfrm>
          <a:prstGeom prst="rect">
            <a:avLst/>
          </a:prstGeom>
          <a:noFill/>
          <a:ln>
            <a:noFill/>
          </a:ln>
        </p:spPr>
      </p:pic>
      <p:sp>
        <p:nvSpPr>
          <p:cNvPr id="455" name="Google Shape;455;p86"/>
          <p:cNvSpPr txBox="1"/>
          <p:nvPr/>
        </p:nvSpPr>
        <p:spPr>
          <a:xfrm>
            <a:off x="307088" y="166725"/>
            <a:ext cx="4643700" cy="74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700"/>
              <a:buFont typeface="Arial"/>
              <a:buNone/>
            </a:pPr>
            <a:r>
              <a:rPr b="0" i="0" lang="en" sz="3700" u="sng" cap="none" strike="noStrike">
                <a:solidFill>
                  <a:schemeClr val="hlink"/>
                </a:solidFill>
                <a:latin typeface="Arial"/>
                <a:ea typeface="Arial"/>
                <a:cs typeface="Arial"/>
                <a:sym typeface="Arial"/>
                <a:hlinkClick r:id="rId4"/>
              </a:rPr>
              <a:t>NE Science System</a:t>
            </a:r>
            <a:r>
              <a:rPr b="0" i="0" lang="en" sz="3700" u="none" cap="none" strike="noStrike">
                <a:solidFill>
                  <a:srgbClr val="000000"/>
                </a:solidFill>
                <a:latin typeface="Arial"/>
                <a:ea typeface="Arial"/>
                <a:cs typeface="Arial"/>
                <a:sym typeface="Arial"/>
              </a:rPr>
              <a:t> </a:t>
            </a:r>
            <a:endParaRPr b="1" i="0" sz="4100" u="none" cap="none" strike="noStrike">
              <a:solidFill>
                <a:srgbClr val="000000"/>
              </a:solidFill>
              <a:latin typeface="Arial"/>
              <a:ea typeface="Arial"/>
              <a:cs typeface="Arial"/>
              <a:sym typeface="Arial"/>
            </a:endParaRPr>
          </a:p>
        </p:txBody>
      </p:sp>
      <p:pic>
        <p:nvPicPr>
          <p:cNvPr id="456" name="Google Shape;456;p86"/>
          <p:cNvPicPr preferRelativeResize="0"/>
          <p:nvPr/>
        </p:nvPicPr>
        <p:blipFill rotWithShape="1">
          <a:blip r:embed="rId3">
            <a:alphaModFix/>
          </a:blip>
          <a:srcRect b="78606" l="85751" r="0" t="0"/>
          <a:stretch/>
        </p:blipFill>
        <p:spPr>
          <a:xfrm>
            <a:off x="8102925" y="0"/>
            <a:ext cx="954844" cy="1075275"/>
          </a:xfrm>
          <a:prstGeom prst="rect">
            <a:avLst/>
          </a:prstGeom>
          <a:noFill/>
          <a:ln>
            <a:noFill/>
          </a:ln>
        </p:spPr>
      </p:pic>
      <p:sp>
        <p:nvSpPr>
          <p:cNvPr id="457" name="Google Shape;457;p86"/>
          <p:cNvSpPr txBox="1"/>
          <p:nvPr/>
        </p:nvSpPr>
        <p:spPr>
          <a:xfrm>
            <a:off x="482425" y="1811650"/>
            <a:ext cx="202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5"/>
              </a:rPr>
              <a:t>Instructional Materials</a:t>
            </a:r>
            <a:r>
              <a:rPr b="0" i="0" lang="en" sz="1400" u="none" cap="none" strike="noStrike">
                <a:solidFill>
                  <a:srgbClr val="000000"/>
                </a:solidFill>
                <a:latin typeface="Palatino Linotype"/>
                <a:ea typeface="Palatino Linotype"/>
                <a:cs typeface="Palatino Linotype"/>
                <a:sym typeface="Palatino Linotype"/>
              </a:rPr>
              <a:t> </a:t>
            </a:r>
            <a:endParaRPr b="0" i="0" sz="1400" u="none" cap="none" strike="noStrike">
              <a:solidFill>
                <a:srgbClr val="000000"/>
              </a:solidFill>
              <a:latin typeface="Palatino Linotype"/>
              <a:ea typeface="Palatino Linotype"/>
              <a:cs typeface="Palatino Linotype"/>
              <a:sym typeface="Palatino Linotype"/>
            </a:endParaRPr>
          </a:p>
        </p:txBody>
      </p:sp>
      <p:sp>
        <p:nvSpPr>
          <p:cNvPr id="458" name="Google Shape;458;p86"/>
          <p:cNvSpPr txBox="1"/>
          <p:nvPr/>
        </p:nvSpPr>
        <p:spPr>
          <a:xfrm>
            <a:off x="482425" y="2647450"/>
            <a:ext cx="216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6"/>
              </a:rPr>
              <a:t>Instructional Shifts </a:t>
            </a:r>
            <a:endParaRPr b="0" i="0" sz="1400" u="none" cap="none" strike="noStrike">
              <a:solidFill>
                <a:srgbClr val="000000"/>
              </a:solidFill>
              <a:latin typeface="Palatino Linotype"/>
              <a:ea typeface="Palatino Linotype"/>
              <a:cs typeface="Palatino Linotype"/>
              <a:sym typeface="Palatino Linotype"/>
            </a:endParaRPr>
          </a:p>
        </p:txBody>
      </p:sp>
      <p:sp>
        <p:nvSpPr>
          <p:cNvPr id="459" name="Google Shape;459;p86"/>
          <p:cNvSpPr txBox="1"/>
          <p:nvPr/>
        </p:nvSpPr>
        <p:spPr>
          <a:xfrm>
            <a:off x="4062375" y="2090800"/>
            <a:ext cx="1789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7"/>
              </a:rPr>
              <a:t>Teacher Guides </a:t>
            </a:r>
            <a:endParaRPr b="0" i="0" sz="1400" u="none" cap="none" strike="noStrike">
              <a:solidFill>
                <a:srgbClr val="000000"/>
              </a:solidFill>
              <a:latin typeface="Palatino Linotype"/>
              <a:ea typeface="Palatino Linotype"/>
              <a:cs typeface="Palatino Linotype"/>
              <a:sym typeface="Palatino Linotype"/>
            </a:endParaRPr>
          </a:p>
        </p:txBody>
      </p:sp>
      <p:sp>
        <p:nvSpPr>
          <p:cNvPr id="460" name="Google Shape;460;p86"/>
          <p:cNvSpPr txBox="1"/>
          <p:nvPr/>
        </p:nvSpPr>
        <p:spPr>
          <a:xfrm>
            <a:off x="4276575" y="3483275"/>
            <a:ext cx="157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8"/>
              </a:rPr>
              <a:t>Indicators </a:t>
            </a:r>
            <a:endParaRPr b="0" i="0" sz="1400" u="none" cap="none" strike="noStrike">
              <a:solidFill>
                <a:srgbClr val="000000"/>
              </a:solidFill>
              <a:latin typeface="Palatino Linotype"/>
              <a:ea typeface="Palatino Linotype"/>
              <a:cs typeface="Palatino Linotype"/>
              <a:sym typeface="Palatino Linotype"/>
            </a:endParaRPr>
          </a:p>
        </p:txBody>
      </p:sp>
      <p:sp>
        <p:nvSpPr>
          <p:cNvPr id="461" name="Google Shape;461;p86"/>
          <p:cNvSpPr txBox="1"/>
          <p:nvPr/>
        </p:nvSpPr>
        <p:spPr>
          <a:xfrm>
            <a:off x="6904025" y="1983100"/>
            <a:ext cx="2025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9"/>
              </a:rPr>
              <a:t>Formative Classroom Assessment Repository</a:t>
            </a:r>
            <a:r>
              <a:rPr b="0" i="0" lang="en" sz="1400" u="none" cap="none" strike="noStrike">
                <a:solidFill>
                  <a:srgbClr val="000000"/>
                </a:solidFill>
                <a:latin typeface="Palatino Linotype"/>
                <a:ea typeface="Palatino Linotype"/>
                <a:cs typeface="Palatino Linotype"/>
                <a:sym typeface="Palatino Linotype"/>
              </a:rPr>
              <a:t> </a:t>
            </a:r>
            <a:endParaRPr b="0" i="0" sz="1400" u="none" cap="none" strike="noStrike">
              <a:solidFill>
                <a:srgbClr val="000000"/>
              </a:solidFill>
              <a:latin typeface="Palatino Linotype"/>
              <a:ea typeface="Palatino Linotype"/>
              <a:cs typeface="Palatino Linotype"/>
              <a:sym typeface="Palatino Linotype"/>
            </a:endParaRPr>
          </a:p>
        </p:txBody>
      </p:sp>
      <p:sp>
        <p:nvSpPr>
          <p:cNvPr id="462" name="Google Shape;462;p86"/>
          <p:cNvSpPr txBox="1"/>
          <p:nvPr/>
        </p:nvSpPr>
        <p:spPr>
          <a:xfrm>
            <a:off x="6620975" y="3131475"/>
            <a:ext cx="259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0"/>
              </a:rPr>
              <a:t>Design Processes and Tools</a:t>
            </a:r>
            <a:r>
              <a:rPr b="0" i="0" lang="en" sz="1400" u="none" cap="none" strike="noStrike">
                <a:solidFill>
                  <a:srgbClr val="000000"/>
                </a:solidFill>
                <a:latin typeface="Palatino Linotype"/>
                <a:ea typeface="Palatino Linotype"/>
                <a:cs typeface="Palatino Linotype"/>
                <a:sym typeface="Palatino Linotype"/>
              </a:rPr>
              <a:t> </a:t>
            </a:r>
            <a:endParaRPr b="0" i="0" sz="1400" u="none" cap="none" strike="noStrike">
              <a:solidFill>
                <a:srgbClr val="000000"/>
              </a:solidFill>
              <a:latin typeface="Palatino Linotype"/>
              <a:ea typeface="Palatino Linotype"/>
              <a:cs typeface="Palatino Linotype"/>
              <a:sym typeface="Palatino Linotype"/>
            </a:endParaRPr>
          </a:p>
        </p:txBody>
      </p:sp>
      <p:sp>
        <p:nvSpPr>
          <p:cNvPr id="463" name="Google Shape;463;p86"/>
          <p:cNvSpPr txBox="1"/>
          <p:nvPr/>
        </p:nvSpPr>
        <p:spPr>
          <a:xfrm>
            <a:off x="3276025" y="1222300"/>
            <a:ext cx="383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1"/>
              </a:rPr>
              <a:t>Instructional Materials Crosswalk </a:t>
            </a:r>
            <a:endParaRPr b="0" i="0" sz="1400" u="none" cap="none" strike="noStrike">
              <a:solidFill>
                <a:srgbClr val="000000"/>
              </a:solidFill>
              <a:latin typeface="Palatino Linotype"/>
              <a:ea typeface="Palatino Linotype"/>
              <a:cs typeface="Palatino Linotype"/>
              <a:sym typeface="Palatino Linotype"/>
            </a:endParaRPr>
          </a:p>
        </p:txBody>
      </p:sp>
      <p:sp>
        <p:nvSpPr>
          <p:cNvPr id="464" name="Google Shape;464;p86"/>
          <p:cNvSpPr txBox="1"/>
          <p:nvPr/>
        </p:nvSpPr>
        <p:spPr>
          <a:xfrm>
            <a:off x="3940050" y="4265525"/>
            <a:ext cx="329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2"/>
              </a:rPr>
              <a:t>Assessment Shifts </a:t>
            </a:r>
            <a:endParaRPr b="0" i="0" sz="1400" u="none" cap="none" strike="noStrike">
              <a:solidFill>
                <a:srgbClr val="000000"/>
              </a:solidFill>
              <a:latin typeface="Palatino Linotype"/>
              <a:ea typeface="Palatino Linotype"/>
              <a:cs typeface="Palatino Linotype"/>
              <a:sym typeface="Palatino Linotype"/>
            </a:endParaRPr>
          </a:p>
        </p:txBody>
      </p:sp>
      <p:sp>
        <p:nvSpPr>
          <p:cNvPr id="465" name="Google Shape;465;p86"/>
          <p:cNvSpPr txBox="1"/>
          <p:nvPr/>
        </p:nvSpPr>
        <p:spPr>
          <a:xfrm>
            <a:off x="852125" y="2229575"/>
            <a:ext cx="231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3"/>
              </a:rPr>
              <a:t>Criteria for HQIM</a:t>
            </a:r>
            <a:endParaRPr b="0" i="0" sz="1400" u="none" cap="none" strike="noStrike">
              <a:solidFill>
                <a:srgbClr val="000000"/>
              </a:solidFill>
              <a:latin typeface="Palatino Linotype"/>
              <a:ea typeface="Palatino Linotype"/>
              <a:cs typeface="Palatino Linotype"/>
              <a:sym typeface="Palatino Linotype"/>
            </a:endParaRPr>
          </a:p>
        </p:txBody>
      </p:sp>
      <p:sp>
        <p:nvSpPr>
          <p:cNvPr id="466" name="Google Shape;466;p86"/>
          <p:cNvSpPr txBox="1"/>
          <p:nvPr/>
        </p:nvSpPr>
        <p:spPr>
          <a:xfrm>
            <a:off x="135925" y="1622500"/>
            <a:ext cx="2874300" cy="18471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000000"/>
                </a:solidFill>
                <a:latin typeface="Arial"/>
                <a:ea typeface="Arial"/>
                <a:cs typeface="Arial"/>
                <a:sym typeface="Arial"/>
              </a:rPr>
              <a:t>Supporting the development of student sensemaking </a:t>
            </a:r>
            <a:endParaRPr b="0" i="0" sz="3800" u="none" cap="none" strike="noStrike">
              <a:solidFill>
                <a:srgbClr val="000000"/>
              </a:solidFill>
              <a:latin typeface="Arial"/>
              <a:ea typeface="Arial"/>
              <a:cs typeface="Arial"/>
              <a:sym typeface="Arial"/>
            </a:endParaRPr>
          </a:p>
        </p:txBody>
      </p:sp>
      <p:sp>
        <p:nvSpPr>
          <p:cNvPr id="467" name="Google Shape;467;p86"/>
          <p:cNvSpPr txBox="1"/>
          <p:nvPr/>
        </p:nvSpPr>
        <p:spPr>
          <a:xfrm>
            <a:off x="6055025" y="1716250"/>
            <a:ext cx="2874300" cy="22626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000000"/>
                </a:solidFill>
                <a:latin typeface="Arial"/>
                <a:ea typeface="Arial"/>
                <a:cs typeface="Arial"/>
                <a:sym typeface="Arial"/>
              </a:rPr>
              <a:t>Measuring student sensemaking through 3D transfer tasks </a:t>
            </a:r>
            <a:endParaRPr b="0" i="0" sz="38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grpSp>
        <p:nvGrpSpPr>
          <p:cNvPr id="472" name="Google Shape;472;p87"/>
          <p:cNvGrpSpPr/>
          <p:nvPr/>
        </p:nvGrpSpPr>
        <p:grpSpPr>
          <a:xfrm>
            <a:off x="103819" y="3689312"/>
            <a:ext cx="2638125" cy="1177583"/>
            <a:chOff x="138417" y="4918775"/>
            <a:chExt cx="3517500" cy="1764434"/>
          </a:xfrm>
        </p:grpSpPr>
        <p:sp>
          <p:nvSpPr>
            <p:cNvPr id="473" name="Google Shape;473;p87"/>
            <p:cNvSpPr/>
            <p:nvPr/>
          </p:nvSpPr>
          <p:spPr>
            <a:xfrm>
              <a:off x="351525" y="4918775"/>
              <a:ext cx="3006900" cy="1522200"/>
            </a:xfrm>
            <a:prstGeom prst="rect">
              <a:avLst/>
            </a:prstGeom>
            <a:solidFill>
              <a:schemeClr val="l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4" name="Google Shape;474;p87"/>
            <p:cNvSpPr txBox="1"/>
            <p:nvPr/>
          </p:nvSpPr>
          <p:spPr>
            <a:xfrm>
              <a:off x="138417" y="5046709"/>
              <a:ext cx="3517500" cy="1636500"/>
            </a:xfrm>
            <a:prstGeom prst="rect">
              <a:avLst/>
            </a:prstGeom>
            <a:noFill/>
            <a:ln>
              <a:noFill/>
            </a:ln>
          </p:spPr>
          <p:txBody>
            <a:bodyPr anchorCtr="0" anchor="t"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entury Gothic"/>
                  <a:ea typeface="Century Gothic"/>
                  <a:cs typeface="Century Gothic"/>
                  <a:sym typeface="Century Gothic"/>
                </a:rPr>
                <a:t>Classroom Tasks </a:t>
              </a:r>
              <a:endParaRPr b="1" i="0" sz="18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entury Gothic"/>
                  <a:ea typeface="Century Gothic"/>
                  <a:cs typeface="Century Gothic"/>
                  <a:sym typeface="Century Gothic"/>
                </a:rPr>
                <a:t>(K-12)</a:t>
              </a:r>
              <a:endParaRPr b="0" i="0" sz="1800" u="none" cap="none" strike="noStrike">
                <a:solidFill>
                  <a:srgbClr val="000000"/>
                </a:solidFill>
                <a:latin typeface="Century Gothic"/>
                <a:ea typeface="Century Gothic"/>
                <a:cs typeface="Century Gothic"/>
                <a:sym typeface="Century Gothic"/>
              </a:endParaRPr>
            </a:p>
          </p:txBody>
        </p:sp>
      </p:grpSp>
      <p:sp>
        <p:nvSpPr>
          <p:cNvPr id="475" name="Google Shape;475;p87"/>
          <p:cNvSpPr txBox="1"/>
          <p:nvPr/>
        </p:nvSpPr>
        <p:spPr>
          <a:xfrm>
            <a:off x="2575444" y="3732975"/>
            <a:ext cx="2031600" cy="1285800"/>
          </a:xfrm>
          <a:prstGeom prst="rect">
            <a:avLst/>
          </a:prstGeom>
          <a:noFill/>
          <a:ln>
            <a:noFill/>
          </a:ln>
        </p:spPr>
        <p:txBody>
          <a:bodyPr anchorCtr="0" anchor="t"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2"/>
                </a:solidFill>
                <a:latin typeface="Calibri"/>
                <a:ea typeface="Calibri"/>
                <a:cs typeface="Calibri"/>
                <a:sym typeface="Calibri"/>
              </a:rPr>
              <a:t>NDE Formative Task Repository</a:t>
            </a:r>
            <a:endParaRPr b="1" i="0" sz="18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K-12</a:t>
            </a:r>
            <a:endParaRPr b="0" i="0" sz="1100" u="none" cap="none" strike="noStrike">
              <a:solidFill>
                <a:schemeClr val="dk1"/>
              </a:solidFill>
              <a:latin typeface="Calibri"/>
              <a:ea typeface="Calibri"/>
              <a:cs typeface="Calibri"/>
              <a:sym typeface="Calibri"/>
            </a:endParaRPr>
          </a:p>
        </p:txBody>
      </p:sp>
      <p:sp>
        <p:nvSpPr>
          <p:cNvPr id="476" name="Google Shape;476;p87"/>
          <p:cNvSpPr txBox="1"/>
          <p:nvPr/>
        </p:nvSpPr>
        <p:spPr>
          <a:xfrm>
            <a:off x="7029551" y="3732983"/>
            <a:ext cx="1950000" cy="888900"/>
          </a:xfrm>
          <a:prstGeom prst="rect">
            <a:avLst/>
          </a:prstGeom>
          <a:noFill/>
          <a:ln>
            <a:noFill/>
          </a:ln>
        </p:spPr>
        <p:txBody>
          <a:bodyPr anchorCtr="0" anchor="t"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Century Gothic"/>
                <a:ea typeface="Century Gothic"/>
                <a:cs typeface="Century Gothic"/>
                <a:sym typeface="Century Gothic"/>
              </a:rPr>
              <a:t>Statewide Summative </a:t>
            </a:r>
            <a:r>
              <a:rPr b="0" i="0" lang="en" sz="1800" u="none" cap="none" strike="noStrike">
                <a:solidFill>
                  <a:schemeClr val="dk1"/>
                </a:solidFill>
                <a:latin typeface="Century Gothic"/>
                <a:ea typeface="Century Gothic"/>
                <a:cs typeface="Century Gothic"/>
                <a:sym typeface="Century Gothic"/>
              </a:rPr>
              <a:t>(5,8,11**)</a:t>
            </a:r>
            <a:endParaRPr b="0" i="0" sz="1800" u="none" cap="none" strike="noStrike">
              <a:solidFill>
                <a:schemeClr val="dk1"/>
              </a:solidFill>
              <a:latin typeface="Century Gothic"/>
              <a:ea typeface="Century Gothic"/>
              <a:cs typeface="Century Gothic"/>
              <a:sym typeface="Century Gothic"/>
            </a:endParaRPr>
          </a:p>
        </p:txBody>
      </p:sp>
      <p:sp>
        <p:nvSpPr>
          <p:cNvPr id="477" name="Google Shape;477;p87"/>
          <p:cNvSpPr txBox="1"/>
          <p:nvPr/>
        </p:nvSpPr>
        <p:spPr>
          <a:xfrm>
            <a:off x="1261632" y="3310181"/>
            <a:ext cx="6371100" cy="519300"/>
          </a:xfrm>
          <a:prstGeom prst="rect">
            <a:avLst/>
          </a:prstGeom>
          <a:noFill/>
          <a:ln>
            <a:noFill/>
          </a:ln>
        </p:spPr>
        <p:txBody>
          <a:bodyPr anchorCtr="0" anchor="t"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rPr b="1" i="1" lang="en" sz="1400" u="none" cap="none" strike="noStrike">
                <a:solidFill>
                  <a:srgbClr val="555555"/>
                </a:solidFill>
                <a:latin typeface="Century Gothic"/>
                <a:ea typeface="Century Gothic"/>
                <a:cs typeface="Century Gothic"/>
                <a:sym typeface="Century Gothic"/>
              </a:rPr>
              <a:t>*Common Thread: Professional learning for educators*</a:t>
            </a:r>
            <a:endParaRPr b="0" i="1" sz="1400" u="none" cap="none" strike="noStrike">
              <a:solidFill>
                <a:srgbClr val="555555"/>
              </a:solidFill>
              <a:latin typeface="Century Gothic"/>
              <a:ea typeface="Century Gothic"/>
              <a:cs typeface="Century Gothic"/>
              <a:sym typeface="Century Gothic"/>
            </a:endParaRPr>
          </a:p>
        </p:txBody>
      </p:sp>
      <p:sp>
        <p:nvSpPr>
          <p:cNvPr id="478" name="Google Shape;478;p87"/>
          <p:cNvSpPr txBox="1"/>
          <p:nvPr>
            <p:ph idx="4294967295" type="body"/>
          </p:nvPr>
        </p:nvSpPr>
        <p:spPr>
          <a:xfrm>
            <a:off x="-1556681" y="265200"/>
            <a:ext cx="10536300" cy="769500"/>
          </a:xfrm>
          <a:prstGeom prst="rect">
            <a:avLst/>
          </a:prstGeom>
          <a:noFill/>
          <a:ln>
            <a:noFill/>
          </a:ln>
        </p:spPr>
        <p:txBody>
          <a:bodyPr anchorCtr="0" anchor="b" bIns="68575" lIns="68575" spcFirstLastPara="1" rIns="68575" wrap="square" tIns="68575">
            <a:normAutofit lnSpcReduction="10000"/>
          </a:bodyPr>
          <a:lstStyle/>
          <a:p>
            <a:pPr indent="0" lvl="0" marL="0" rtl="0" algn="ctr">
              <a:lnSpc>
                <a:spcPct val="90000"/>
              </a:lnSpc>
              <a:spcBef>
                <a:spcPts val="600"/>
              </a:spcBef>
              <a:spcAft>
                <a:spcPts val="0"/>
              </a:spcAft>
              <a:buClr>
                <a:schemeClr val="lt2"/>
              </a:buClr>
              <a:buSzPts val="3300"/>
              <a:buNone/>
            </a:pPr>
            <a:r>
              <a:rPr b="1" lang="en" sz="2700">
                <a:solidFill>
                  <a:schemeClr val="accent1"/>
                </a:solidFill>
                <a:latin typeface="Century Gothic"/>
                <a:ea typeface="Century Gothic"/>
                <a:cs typeface="Century Gothic"/>
                <a:sym typeface="Century Gothic"/>
              </a:rPr>
              <a:t>   </a:t>
            </a:r>
            <a:r>
              <a:rPr b="1" lang="en" sz="1800">
                <a:solidFill>
                  <a:schemeClr val="accent1"/>
                </a:solidFill>
                <a:latin typeface="Century Gothic"/>
                <a:ea typeface="Century Gothic"/>
                <a:cs typeface="Century Gothic"/>
                <a:sym typeface="Century Gothic"/>
              </a:rPr>
              <a:t>  				</a:t>
            </a:r>
            <a:r>
              <a:rPr b="1" lang="en" sz="2000">
                <a:solidFill>
                  <a:schemeClr val="accent1"/>
                </a:solidFill>
                <a:latin typeface="Century Gothic"/>
                <a:ea typeface="Century Gothic"/>
                <a:cs typeface="Century Gothic"/>
                <a:sym typeface="Century Gothic"/>
              </a:rPr>
              <a:t>NSCAS Science Assessment</a:t>
            </a:r>
            <a:r>
              <a:rPr b="1" lang="en" sz="2000">
                <a:solidFill>
                  <a:schemeClr val="lt1"/>
                </a:solidFill>
                <a:latin typeface="Century Gothic"/>
                <a:ea typeface="Century Gothic"/>
                <a:cs typeface="Century Gothic"/>
                <a:sym typeface="Century Gothic"/>
              </a:rPr>
              <a:t> </a:t>
            </a:r>
            <a:r>
              <a:rPr b="1" lang="en" sz="2000">
                <a:solidFill>
                  <a:schemeClr val="accent1"/>
                </a:solidFill>
                <a:latin typeface="Century Gothic"/>
                <a:ea typeface="Century Gothic"/>
                <a:cs typeface="Century Gothic"/>
                <a:sym typeface="Century Gothic"/>
              </a:rPr>
              <a:t>System</a:t>
            </a:r>
            <a:r>
              <a:rPr b="1" lang="en" sz="2000">
                <a:solidFill>
                  <a:schemeClr val="lt1"/>
                </a:solidFill>
                <a:latin typeface="Century Gothic"/>
                <a:ea typeface="Century Gothic"/>
                <a:cs typeface="Century Gothic"/>
                <a:sym typeface="Century Gothic"/>
              </a:rPr>
              <a:t> </a:t>
            </a:r>
            <a:br>
              <a:rPr b="1" lang="en" sz="2000">
                <a:solidFill>
                  <a:schemeClr val="accent1"/>
                </a:solidFill>
                <a:latin typeface="Century Gothic"/>
                <a:ea typeface="Century Gothic"/>
                <a:cs typeface="Century Gothic"/>
                <a:sym typeface="Century Gothic"/>
              </a:rPr>
            </a:br>
            <a:r>
              <a:rPr b="1" lang="en" sz="2000">
                <a:solidFill>
                  <a:schemeClr val="accent1"/>
                </a:solidFill>
                <a:latin typeface="Century Gothic"/>
                <a:ea typeface="Century Gothic"/>
                <a:cs typeface="Century Gothic"/>
                <a:sym typeface="Century Gothic"/>
              </a:rPr>
              <a:t>			Components</a:t>
            </a:r>
            <a:endParaRPr b="1" sz="2000">
              <a:solidFill>
                <a:schemeClr val="accent1"/>
              </a:solidFill>
              <a:latin typeface="Century Gothic"/>
              <a:ea typeface="Century Gothic"/>
              <a:cs typeface="Century Gothic"/>
              <a:sym typeface="Century Gothic"/>
            </a:endParaRPr>
          </a:p>
        </p:txBody>
      </p:sp>
      <p:sp>
        <p:nvSpPr>
          <p:cNvPr id="479" name="Google Shape;479;p87"/>
          <p:cNvSpPr/>
          <p:nvPr/>
        </p:nvSpPr>
        <p:spPr>
          <a:xfrm flipH="1" rot="10800000">
            <a:off x="3419596" y="2366027"/>
            <a:ext cx="1088400" cy="646800"/>
          </a:xfrm>
          <a:prstGeom prst="triangle">
            <a:avLst>
              <a:gd fmla="val 50000" name="adj"/>
            </a:avLst>
          </a:prstGeom>
          <a:solidFill>
            <a:srgbClr val="999999"/>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80" name="Google Shape;480;p87"/>
          <p:cNvSpPr/>
          <p:nvPr/>
        </p:nvSpPr>
        <p:spPr>
          <a:xfrm>
            <a:off x="2425420" y="2834729"/>
            <a:ext cx="241200" cy="169800"/>
          </a:xfrm>
          <a:prstGeom prst="ellipse">
            <a:avLst/>
          </a:prstGeom>
          <a:solidFill>
            <a:schemeClr val="accent5"/>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81" name="Google Shape;481;p87"/>
          <p:cNvSpPr/>
          <p:nvPr/>
        </p:nvSpPr>
        <p:spPr>
          <a:xfrm>
            <a:off x="2273020" y="2953547"/>
            <a:ext cx="241200" cy="169800"/>
          </a:xfrm>
          <a:prstGeom prst="ellipse">
            <a:avLst/>
          </a:prstGeom>
          <a:solidFill>
            <a:srgbClr val="FF9900"/>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82" name="Google Shape;482;p87"/>
          <p:cNvSpPr/>
          <p:nvPr/>
        </p:nvSpPr>
        <p:spPr>
          <a:xfrm>
            <a:off x="1261633" y="1596469"/>
            <a:ext cx="241200" cy="169800"/>
          </a:xfrm>
          <a:prstGeom prst="ellipse">
            <a:avLst/>
          </a:prstGeom>
          <a:solidFill>
            <a:schemeClr val="accent5"/>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grpSp>
        <p:nvGrpSpPr>
          <p:cNvPr id="483" name="Google Shape;483;p87"/>
          <p:cNvGrpSpPr/>
          <p:nvPr/>
        </p:nvGrpSpPr>
        <p:grpSpPr>
          <a:xfrm rot="8297044">
            <a:off x="730046" y="1343962"/>
            <a:ext cx="2063293" cy="1548098"/>
            <a:chOff x="101170" y="725789"/>
            <a:chExt cx="3190040" cy="2281344"/>
          </a:xfrm>
        </p:grpSpPr>
        <p:sp>
          <p:nvSpPr>
            <p:cNvPr id="484" name="Google Shape;484;p87"/>
            <p:cNvSpPr/>
            <p:nvPr/>
          </p:nvSpPr>
          <p:spPr>
            <a:xfrm>
              <a:off x="1525232" y="725789"/>
              <a:ext cx="321600" cy="301500"/>
            </a:xfrm>
            <a:prstGeom prst="ellipse">
              <a:avLst/>
            </a:prstGeom>
            <a:solidFill>
              <a:srgbClr val="FF9900"/>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85" name="Google Shape;485;p87"/>
            <p:cNvSpPr/>
            <p:nvPr/>
          </p:nvSpPr>
          <p:spPr>
            <a:xfrm>
              <a:off x="1706774" y="982427"/>
              <a:ext cx="166800" cy="144900"/>
            </a:xfrm>
            <a:prstGeom prst="ellipse">
              <a:avLst/>
            </a:prstGeom>
            <a:solidFill>
              <a:schemeClr val="accent5"/>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86" name="Google Shape;486;p87"/>
            <p:cNvSpPr/>
            <p:nvPr/>
          </p:nvSpPr>
          <p:spPr>
            <a:xfrm>
              <a:off x="1480944" y="940142"/>
              <a:ext cx="238800" cy="229500"/>
            </a:xfrm>
            <a:prstGeom prst="ellipse">
              <a:avLst/>
            </a:prstGeom>
            <a:solidFill>
              <a:srgbClr val="34B2E3"/>
            </a:solidFill>
            <a:ln cap="flat" cmpd="sng" w="12700">
              <a:solidFill>
                <a:srgbClr val="6666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87" name="Google Shape;487;p87"/>
            <p:cNvSpPr/>
            <p:nvPr/>
          </p:nvSpPr>
          <p:spPr>
            <a:xfrm>
              <a:off x="101170" y="1323100"/>
              <a:ext cx="238800" cy="229500"/>
            </a:xfrm>
            <a:prstGeom prst="ellipse">
              <a:avLst/>
            </a:prstGeom>
            <a:solidFill>
              <a:srgbClr val="34B2E3"/>
            </a:solidFill>
            <a:ln cap="flat" cmpd="sng" w="12700">
              <a:solidFill>
                <a:srgbClr val="6666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88" name="Google Shape;488;p87"/>
            <p:cNvSpPr/>
            <p:nvPr/>
          </p:nvSpPr>
          <p:spPr>
            <a:xfrm>
              <a:off x="819228" y="2004233"/>
              <a:ext cx="321600" cy="301500"/>
            </a:xfrm>
            <a:prstGeom prst="ellipse">
              <a:avLst/>
            </a:prstGeom>
            <a:solidFill>
              <a:srgbClr val="34B2E3"/>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89" name="Google Shape;489;p87"/>
            <p:cNvSpPr/>
            <p:nvPr/>
          </p:nvSpPr>
          <p:spPr>
            <a:xfrm>
              <a:off x="1063437" y="1859326"/>
              <a:ext cx="321600" cy="301500"/>
            </a:xfrm>
            <a:prstGeom prst="ellipse">
              <a:avLst/>
            </a:prstGeom>
            <a:solidFill>
              <a:srgbClr val="FF9900"/>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90" name="Google Shape;490;p87"/>
            <p:cNvSpPr/>
            <p:nvPr/>
          </p:nvSpPr>
          <p:spPr>
            <a:xfrm>
              <a:off x="332099" y="1381101"/>
              <a:ext cx="321600" cy="301500"/>
            </a:xfrm>
            <a:prstGeom prst="ellipse">
              <a:avLst/>
            </a:prstGeom>
            <a:solidFill>
              <a:schemeClr val="accent5"/>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91" name="Google Shape;491;p87"/>
            <p:cNvSpPr/>
            <p:nvPr/>
          </p:nvSpPr>
          <p:spPr>
            <a:xfrm>
              <a:off x="1470586" y="2862233"/>
              <a:ext cx="166800" cy="144900"/>
            </a:xfrm>
            <a:prstGeom prst="ellipse">
              <a:avLst/>
            </a:prstGeom>
            <a:solidFill>
              <a:srgbClr val="FF9900"/>
            </a:solidFill>
            <a:ln cap="flat" cmpd="sng" w="12700">
              <a:solidFill>
                <a:srgbClr val="6666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92" name="Google Shape;492;p87"/>
            <p:cNvSpPr/>
            <p:nvPr/>
          </p:nvSpPr>
          <p:spPr>
            <a:xfrm>
              <a:off x="896650" y="1859342"/>
              <a:ext cx="166800" cy="144900"/>
            </a:xfrm>
            <a:prstGeom prst="ellipse">
              <a:avLst/>
            </a:prstGeom>
            <a:solidFill>
              <a:schemeClr val="accent5"/>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93" name="Google Shape;493;p87"/>
            <p:cNvSpPr/>
            <p:nvPr/>
          </p:nvSpPr>
          <p:spPr>
            <a:xfrm>
              <a:off x="1314153" y="2860496"/>
              <a:ext cx="166800" cy="144900"/>
            </a:xfrm>
            <a:prstGeom prst="ellipse">
              <a:avLst/>
            </a:prstGeom>
            <a:solidFill>
              <a:srgbClr val="34B2E3"/>
            </a:solidFill>
            <a:ln cap="flat" cmpd="sng" w="12700">
              <a:solidFill>
                <a:srgbClr val="6666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94" name="Google Shape;494;p87"/>
            <p:cNvSpPr/>
            <p:nvPr/>
          </p:nvSpPr>
          <p:spPr>
            <a:xfrm>
              <a:off x="295758" y="1226333"/>
              <a:ext cx="166800" cy="144900"/>
            </a:xfrm>
            <a:prstGeom prst="ellipse">
              <a:avLst/>
            </a:prstGeom>
            <a:solidFill>
              <a:srgbClr val="FF9900"/>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95" name="Google Shape;495;p87"/>
            <p:cNvSpPr/>
            <p:nvPr/>
          </p:nvSpPr>
          <p:spPr>
            <a:xfrm>
              <a:off x="3124410" y="1763967"/>
              <a:ext cx="166800" cy="144900"/>
            </a:xfrm>
            <a:prstGeom prst="ellipse">
              <a:avLst/>
            </a:prstGeom>
            <a:solidFill>
              <a:schemeClr val="accent5"/>
            </a:solidFill>
            <a:ln cap="flat" cmpd="sng" w="12700">
              <a:solidFill>
                <a:srgbClr val="6666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grpSp>
      <p:sp>
        <p:nvSpPr>
          <p:cNvPr id="496" name="Google Shape;496;p87"/>
          <p:cNvSpPr/>
          <p:nvPr/>
        </p:nvSpPr>
        <p:spPr>
          <a:xfrm>
            <a:off x="1052820" y="2759019"/>
            <a:ext cx="241200" cy="169800"/>
          </a:xfrm>
          <a:prstGeom prst="ellipse">
            <a:avLst/>
          </a:prstGeom>
          <a:solidFill>
            <a:srgbClr val="34B2E3"/>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97" name="Google Shape;497;p87"/>
          <p:cNvSpPr/>
          <p:nvPr/>
        </p:nvSpPr>
        <p:spPr>
          <a:xfrm>
            <a:off x="1064195" y="2591935"/>
            <a:ext cx="241200" cy="169800"/>
          </a:xfrm>
          <a:prstGeom prst="ellipse">
            <a:avLst/>
          </a:prstGeom>
          <a:solidFill>
            <a:srgbClr val="FF9900"/>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98" name="Google Shape;498;p87"/>
          <p:cNvSpPr/>
          <p:nvPr/>
        </p:nvSpPr>
        <p:spPr>
          <a:xfrm>
            <a:off x="1605926" y="2703544"/>
            <a:ext cx="179100" cy="129300"/>
          </a:xfrm>
          <a:prstGeom prst="ellipse">
            <a:avLst/>
          </a:prstGeom>
          <a:solidFill>
            <a:srgbClr val="34B2E3"/>
          </a:solidFill>
          <a:ln cap="flat" cmpd="sng" w="12700">
            <a:solidFill>
              <a:srgbClr val="6666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499" name="Google Shape;499;p87"/>
          <p:cNvSpPr/>
          <p:nvPr/>
        </p:nvSpPr>
        <p:spPr>
          <a:xfrm>
            <a:off x="1758326" y="2703544"/>
            <a:ext cx="179100" cy="129300"/>
          </a:xfrm>
          <a:prstGeom prst="ellipse">
            <a:avLst/>
          </a:prstGeom>
          <a:solidFill>
            <a:schemeClr val="accent5"/>
          </a:solidFill>
          <a:ln cap="flat" cmpd="sng" w="12700">
            <a:solidFill>
              <a:srgbClr val="6666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500" name="Google Shape;500;p87"/>
          <p:cNvSpPr/>
          <p:nvPr/>
        </p:nvSpPr>
        <p:spPr>
          <a:xfrm>
            <a:off x="1682126" y="2817844"/>
            <a:ext cx="179100" cy="129300"/>
          </a:xfrm>
          <a:prstGeom prst="ellipse">
            <a:avLst/>
          </a:prstGeom>
          <a:solidFill>
            <a:srgbClr val="FF9900"/>
          </a:solidFill>
          <a:ln cap="flat" cmpd="sng" w="12700">
            <a:solidFill>
              <a:srgbClr val="6666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501" name="Google Shape;501;p87"/>
          <p:cNvSpPr/>
          <p:nvPr/>
        </p:nvSpPr>
        <p:spPr>
          <a:xfrm>
            <a:off x="1640371" y="2037347"/>
            <a:ext cx="241200" cy="169800"/>
          </a:xfrm>
          <a:prstGeom prst="ellipse">
            <a:avLst/>
          </a:prstGeom>
          <a:solidFill>
            <a:srgbClr val="FF9900"/>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502" name="Google Shape;502;p87"/>
          <p:cNvSpPr/>
          <p:nvPr/>
        </p:nvSpPr>
        <p:spPr>
          <a:xfrm>
            <a:off x="1416495" y="2125510"/>
            <a:ext cx="241200" cy="169800"/>
          </a:xfrm>
          <a:prstGeom prst="ellipse">
            <a:avLst/>
          </a:prstGeom>
          <a:solidFill>
            <a:srgbClr val="34B2E3"/>
          </a:solidFill>
          <a:ln cap="flat" cmpd="sng" w="9525">
            <a:solidFill>
              <a:srgbClr val="666666"/>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503" name="Google Shape;503;p87"/>
          <p:cNvSpPr/>
          <p:nvPr/>
        </p:nvSpPr>
        <p:spPr>
          <a:xfrm>
            <a:off x="1453526" y="2017744"/>
            <a:ext cx="179100" cy="129300"/>
          </a:xfrm>
          <a:prstGeom prst="ellipse">
            <a:avLst/>
          </a:prstGeom>
          <a:solidFill>
            <a:schemeClr val="accent5"/>
          </a:solidFill>
          <a:ln cap="flat" cmpd="sng" w="12700">
            <a:solidFill>
              <a:srgbClr val="6666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504" name="Google Shape;504;p87"/>
          <p:cNvSpPr/>
          <p:nvPr/>
        </p:nvSpPr>
        <p:spPr>
          <a:xfrm flipH="1" rot="3078025">
            <a:off x="3521622" y="2361867"/>
            <a:ext cx="809933" cy="500240"/>
          </a:xfrm>
          <a:prstGeom prst="triangle">
            <a:avLst>
              <a:gd fmla="val 50000" name="adj"/>
            </a:avLst>
          </a:prstGeom>
          <a:solidFill>
            <a:srgbClr val="34B2E3"/>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cxnSp>
        <p:nvCxnSpPr>
          <p:cNvPr id="505" name="Google Shape;505;p87"/>
          <p:cNvCxnSpPr>
            <a:stCxn id="504" idx="0"/>
            <a:endCxn id="479" idx="4"/>
          </p:cNvCxnSpPr>
          <p:nvPr/>
        </p:nvCxnSpPr>
        <p:spPr>
          <a:xfrm flipH="1" rot="10800000">
            <a:off x="4121738" y="2366137"/>
            <a:ext cx="386400" cy="89400"/>
          </a:xfrm>
          <a:prstGeom prst="straightConnector1">
            <a:avLst/>
          </a:prstGeom>
          <a:noFill/>
          <a:ln cap="flat" cmpd="sng" w="9525">
            <a:solidFill>
              <a:srgbClr val="434343"/>
            </a:solidFill>
            <a:prstDash val="solid"/>
            <a:round/>
            <a:headEnd len="sm" w="sm" type="none"/>
            <a:tailEnd len="sm" w="sm" type="none"/>
          </a:ln>
        </p:spPr>
      </p:cxnSp>
      <p:sp>
        <p:nvSpPr>
          <p:cNvPr id="506" name="Google Shape;506;p87"/>
          <p:cNvSpPr/>
          <p:nvPr/>
        </p:nvSpPr>
        <p:spPr>
          <a:xfrm flipH="1" rot="10800000">
            <a:off x="3512927" y="2386977"/>
            <a:ext cx="960000" cy="126300"/>
          </a:xfrm>
          <a:prstGeom prst="triangle">
            <a:avLst>
              <a:gd fmla="val 67494" name="adj"/>
            </a:avLst>
          </a:prstGeom>
          <a:solidFill>
            <a:srgbClr val="FF9900"/>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507" name="Google Shape;507;p87"/>
          <p:cNvSpPr/>
          <p:nvPr/>
        </p:nvSpPr>
        <p:spPr>
          <a:xfrm rot="-3076524">
            <a:off x="3711555" y="2575976"/>
            <a:ext cx="828674" cy="191016"/>
          </a:xfrm>
          <a:prstGeom prst="triangle">
            <a:avLst>
              <a:gd fmla="val 67494" name="adj"/>
            </a:avLst>
          </a:prstGeom>
          <a:solidFill>
            <a:schemeClr val="accent5"/>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508" name="Google Shape;508;p87"/>
          <p:cNvSpPr/>
          <p:nvPr/>
        </p:nvSpPr>
        <p:spPr>
          <a:xfrm>
            <a:off x="2947605" y="2490745"/>
            <a:ext cx="953100" cy="660600"/>
          </a:xfrm>
          <a:prstGeom prst="triangle">
            <a:avLst>
              <a:gd fmla="val 50000" name="adj"/>
            </a:avLst>
          </a:prstGeom>
          <a:solidFill>
            <a:srgbClr val="999999"/>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509" name="Google Shape;509;p87"/>
          <p:cNvSpPr/>
          <p:nvPr/>
        </p:nvSpPr>
        <p:spPr>
          <a:xfrm rot="7468884">
            <a:off x="2999888" y="2671847"/>
            <a:ext cx="783200" cy="456756"/>
          </a:xfrm>
          <a:prstGeom prst="triangle">
            <a:avLst>
              <a:gd fmla="val 50000" name="adj"/>
            </a:avLst>
          </a:prstGeom>
          <a:solidFill>
            <a:srgbClr val="34B2E3"/>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cxnSp>
        <p:nvCxnSpPr>
          <p:cNvPr id="510" name="Google Shape;510;p87"/>
          <p:cNvCxnSpPr>
            <a:stCxn id="509" idx="0"/>
            <a:endCxn id="508" idx="4"/>
          </p:cNvCxnSpPr>
          <p:nvPr/>
        </p:nvCxnSpPr>
        <p:spPr>
          <a:xfrm>
            <a:off x="3579738" y="3029525"/>
            <a:ext cx="321000" cy="121800"/>
          </a:xfrm>
          <a:prstGeom prst="straightConnector1">
            <a:avLst/>
          </a:prstGeom>
          <a:noFill/>
          <a:ln cap="flat" cmpd="sng" w="9525">
            <a:solidFill>
              <a:srgbClr val="434343"/>
            </a:solidFill>
            <a:prstDash val="solid"/>
            <a:round/>
            <a:headEnd len="sm" w="sm" type="none"/>
            <a:tailEnd len="sm" w="sm" type="none"/>
          </a:ln>
        </p:spPr>
      </p:cxnSp>
      <p:sp>
        <p:nvSpPr>
          <p:cNvPr id="511" name="Google Shape;511;p87"/>
          <p:cNvSpPr/>
          <p:nvPr/>
        </p:nvSpPr>
        <p:spPr>
          <a:xfrm flipH="1" rot="-7470313">
            <a:off x="3165398" y="2752369"/>
            <a:ext cx="801262" cy="174331"/>
          </a:xfrm>
          <a:prstGeom prst="triangle">
            <a:avLst>
              <a:gd fmla="val 67494" name="adj"/>
            </a:avLst>
          </a:prstGeom>
          <a:solidFill>
            <a:schemeClr val="accent5"/>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512" name="Google Shape;512;p87"/>
          <p:cNvSpPr/>
          <p:nvPr/>
        </p:nvSpPr>
        <p:spPr>
          <a:xfrm>
            <a:off x="4014405" y="2490745"/>
            <a:ext cx="953100" cy="660600"/>
          </a:xfrm>
          <a:prstGeom prst="triangle">
            <a:avLst>
              <a:gd fmla="val 50000" name="adj"/>
            </a:avLst>
          </a:prstGeom>
          <a:solidFill>
            <a:srgbClr val="999999"/>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513" name="Google Shape;513;p87"/>
          <p:cNvSpPr/>
          <p:nvPr/>
        </p:nvSpPr>
        <p:spPr>
          <a:xfrm rot="7468884">
            <a:off x="4066688" y="2671847"/>
            <a:ext cx="783200" cy="456756"/>
          </a:xfrm>
          <a:prstGeom prst="triangle">
            <a:avLst>
              <a:gd fmla="val 50000" name="adj"/>
            </a:avLst>
          </a:prstGeom>
          <a:solidFill>
            <a:srgbClr val="34B2E3"/>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cxnSp>
        <p:nvCxnSpPr>
          <p:cNvPr id="514" name="Google Shape;514;p87"/>
          <p:cNvCxnSpPr>
            <a:stCxn id="513" idx="0"/>
            <a:endCxn id="512" idx="4"/>
          </p:cNvCxnSpPr>
          <p:nvPr/>
        </p:nvCxnSpPr>
        <p:spPr>
          <a:xfrm>
            <a:off x="4646538" y="3029525"/>
            <a:ext cx="321000" cy="121800"/>
          </a:xfrm>
          <a:prstGeom prst="straightConnector1">
            <a:avLst/>
          </a:prstGeom>
          <a:noFill/>
          <a:ln cap="flat" cmpd="sng" w="9525">
            <a:solidFill>
              <a:srgbClr val="434343"/>
            </a:solidFill>
            <a:prstDash val="solid"/>
            <a:round/>
            <a:headEnd len="sm" w="sm" type="none"/>
            <a:tailEnd len="sm" w="sm" type="none"/>
          </a:ln>
        </p:spPr>
      </p:cxnSp>
      <p:sp>
        <p:nvSpPr>
          <p:cNvPr id="515" name="Google Shape;515;p87"/>
          <p:cNvSpPr/>
          <p:nvPr/>
        </p:nvSpPr>
        <p:spPr>
          <a:xfrm flipH="1" rot="-7470313">
            <a:off x="4232198" y="2752369"/>
            <a:ext cx="801262" cy="174331"/>
          </a:xfrm>
          <a:prstGeom prst="triangle">
            <a:avLst>
              <a:gd fmla="val 67494" name="adj"/>
            </a:avLst>
          </a:prstGeom>
          <a:solidFill>
            <a:schemeClr val="accent5"/>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516" name="Google Shape;516;p87"/>
          <p:cNvSpPr/>
          <p:nvPr/>
        </p:nvSpPr>
        <p:spPr>
          <a:xfrm>
            <a:off x="3481005" y="1633495"/>
            <a:ext cx="953100" cy="660600"/>
          </a:xfrm>
          <a:prstGeom prst="triangle">
            <a:avLst>
              <a:gd fmla="val 50000" name="adj"/>
            </a:avLst>
          </a:prstGeom>
          <a:solidFill>
            <a:srgbClr val="999999"/>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517" name="Google Shape;517;p87"/>
          <p:cNvSpPr/>
          <p:nvPr/>
        </p:nvSpPr>
        <p:spPr>
          <a:xfrm rot="7468884">
            <a:off x="3533288" y="1814597"/>
            <a:ext cx="783200" cy="456756"/>
          </a:xfrm>
          <a:prstGeom prst="triangle">
            <a:avLst>
              <a:gd fmla="val 50000" name="adj"/>
            </a:avLst>
          </a:prstGeom>
          <a:solidFill>
            <a:srgbClr val="34B2E3"/>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cxnSp>
        <p:nvCxnSpPr>
          <p:cNvPr id="518" name="Google Shape;518;p87"/>
          <p:cNvCxnSpPr>
            <a:stCxn id="517" idx="0"/>
            <a:endCxn id="516" idx="4"/>
          </p:cNvCxnSpPr>
          <p:nvPr/>
        </p:nvCxnSpPr>
        <p:spPr>
          <a:xfrm>
            <a:off x="4113138" y="2172275"/>
            <a:ext cx="321000" cy="121800"/>
          </a:xfrm>
          <a:prstGeom prst="straightConnector1">
            <a:avLst/>
          </a:prstGeom>
          <a:noFill/>
          <a:ln cap="flat" cmpd="sng" w="9525">
            <a:solidFill>
              <a:srgbClr val="434343"/>
            </a:solidFill>
            <a:prstDash val="solid"/>
            <a:round/>
            <a:headEnd len="sm" w="sm" type="none"/>
            <a:tailEnd len="sm" w="sm" type="none"/>
          </a:ln>
        </p:spPr>
      </p:cxnSp>
      <p:sp>
        <p:nvSpPr>
          <p:cNvPr id="519" name="Google Shape;519;p87"/>
          <p:cNvSpPr/>
          <p:nvPr/>
        </p:nvSpPr>
        <p:spPr>
          <a:xfrm>
            <a:off x="3562720" y="2143684"/>
            <a:ext cx="840600" cy="129300"/>
          </a:xfrm>
          <a:prstGeom prst="triangle">
            <a:avLst>
              <a:gd fmla="val 67494" name="adj"/>
            </a:avLst>
          </a:prstGeom>
          <a:solidFill>
            <a:srgbClr val="FF9900"/>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520" name="Google Shape;520;p87"/>
          <p:cNvSpPr/>
          <p:nvPr/>
        </p:nvSpPr>
        <p:spPr>
          <a:xfrm flipH="1" rot="-7470313">
            <a:off x="3698798" y="1895119"/>
            <a:ext cx="801262" cy="174331"/>
          </a:xfrm>
          <a:prstGeom prst="triangle">
            <a:avLst>
              <a:gd fmla="val 67494" name="adj"/>
            </a:avLst>
          </a:prstGeom>
          <a:solidFill>
            <a:schemeClr val="accent5"/>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521" name="Google Shape;521;p87"/>
          <p:cNvSpPr/>
          <p:nvPr/>
        </p:nvSpPr>
        <p:spPr>
          <a:xfrm>
            <a:off x="7443402" y="2202819"/>
            <a:ext cx="616500" cy="430500"/>
          </a:xfrm>
          <a:prstGeom prst="triangle">
            <a:avLst>
              <a:gd fmla="val 50000" name="adj"/>
            </a:avLst>
          </a:prstGeom>
          <a:solidFill>
            <a:srgbClr val="999999"/>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522" name="Google Shape;522;p87"/>
          <p:cNvSpPr/>
          <p:nvPr/>
        </p:nvSpPr>
        <p:spPr>
          <a:xfrm rot="7457365">
            <a:off x="7476019" y="2321695"/>
            <a:ext cx="509076" cy="295977"/>
          </a:xfrm>
          <a:prstGeom prst="triangle">
            <a:avLst>
              <a:gd fmla="val 50000" name="adj"/>
            </a:avLst>
          </a:prstGeom>
          <a:solidFill>
            <a:srgbClr val="B7B7B7"/>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cxnSp>
        <p:nvCxnSpPr>
          <p:cNvPr id="523" name="Google Shape;523;p87"/>
          <p:cNvCxnSpPr>
            <a:stCxn id="522" idx="0"/>
            <a:endCxn id="521" idx="4"/>
          </p:cNvCxnSpPr>
          <p:nvPr/>
        </p:nvCxnSpPr>
        <p:spPr>
          <a:xfrm>
            <a:off x="7852807" y="2553083"/>
            <a:ext cx="207000" cy="80100"/>
          </a:xfrm>
          <a:prstGeom prst="straightConnector1">
            <a:avLst/>
          </a:prstGeom>
          <a:noFill/>
          <a:ln cap="flat" cmpd="sng" w="9525">
            <a:solidFill>
              <a:srgbClr val="434343"/>
            </a:solidFill>
            <a:prstDash val="solid"/>
            <a:round/>
            <a:headEnd len="sm" w="sm" type="none"/>
            <a:tailEnd len="sm" w="sm" type="none"/>
          </a:ln>
        </p:spPr>
      </p:cxnSp>
      <p:sp>
        <p:nvSpPr>
          <p:cNvPr id="524" name="Google Shape;524;p87"/>
          <p:cNvSpPr/>
          <p:nvPr/>
        </p:nvSpPr>
        <p:spPr>
          <a:xfrm>
            <a:off x="7496260" y="2535354"/>
            <a:ext cx="543600" cy="84300"/>
          </a:xfrm>
          <a:prstGeom prst="triangle">
            <a:avLst>
              <a:gd fmla="val 67494" name="adj"/>
            </a:avLst>
          </a:prstGeom>
          <a:solidFill>
            <a:srgbClr val="666666"/>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525" name="Google Shape;525;p87"/>
          <p:cNvSpPr/>
          <p:nvPr/>
        </p:nvSpPr>
        <p:spPr>
          <a:xfrm flipH="1" rot="-7459295">
            <a:off x="7582979" y="2373615"/>
            <a:ext cx="520895" cy="112915"/>
          </a:xfrm>
          <a:prstGeom prst="triangle">
            <a:avLst>
              <a:gd fmla="val 67494" name="adj"/>
            </a:avLst>
          </a:prstGeom>
          <a:solidFill>
            <a:srgbClr val="999999"/>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rgbClr val="FF9900"/>
              </a:highlight>
              <a:latin typeface="Century Gothic"/>
              <a:ea typeface="Century Gothic"/>
              <a:cs typeface="Century Gothic"/>
              <a:sym typeface="Century Gothic"/>
            </a:endParaRPr>
          </a:p>
        </p:txBody>
      </p:sp>
      <p:sp>
        <p:nvSpPr>
          <p:cNvPr id="526" name="Google Shape;526;p87"/>
          <p:cNvSpPr txBox="1"/>
          <p:nvPr/>
        </p:nvSpPr>
        <p:spPr>
          <a:xfrm>
            <a:off x="737901" y="2369795"/>
            <a:ext cx="428700" cy="3162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8A8992"/>
                </a:solidFill>
                <a:latin typeface="Century Gothic"/>
                <a:ea typeface="Century Gothic"/>
                <a:cs typeface="Century Gothic"/>
                <a:sym typeface="Century Gothic"/>
              </a:rPr>
              <a:t>*</a:t>
            </a:r>
            <a:endParaRPr b="0" i="0" sz="1400" u="none" cap="none" strike="noStrike">
              <a:solidFill>
                <a:srgbClr val="8A8992"/>
              </a:solidFill>
              <a:latin typeface="Century Gothic"/>
              <a:ea typeface="Century Gothic"/>
              <a:cs typeface="Century Gothic"/>
              <a:sym typeface="Century Gothic"/>
            </a:endParaRPr>
          </a:p>
        </p:txBody>
      </p:sp>
      <p:sp>
        <p:nvSpPr>
          <p:cNvPr id="527" name="Google Shape;527;p87"/>
          <p:cNvSpPr/>
          <p:nvPr/>
        </p:nvSpPr>
        <p:spPr>
          <a:xfrm rot="8296422">
            <a:off x="2383151" y="2868660"/>
            <a:ext cx="107727" cy="98160"/>
          </a:xfrm>
          <a:prstGeom prst="ellipse">
            <a:avLst/>
          </a:prstGeom>
          <a:solidFill>
            <a:srgbClr val="34B2E3"/>
          </a:solidFill>
          <a:ln cap="flat" cmpd="sng" w="12700">
            <a:solidFill>
              <a:srgbClr val="6666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528" name="Google Shape;528;p87"/>
          <p:cNvSpPr/>
          <p:nvPr/>
        </p:nvSpPr>
        <p:spPr>
          <a:xfrm>
            <a:off x="3029320" y="3000934"/>
            <a:ext cx="840600" cy="129300"/>
          </a:xfrm>
          <a:prstGeom prst="triangle">
            <a:avLst>
              <a:gd fmla="val 67494" name="adj"/>
            </a:avLst>
          </a:prstGeom>
          <a:solidFill>
            <a:srgbClr val="FF9900"/>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529" name="Google Shape;529;p87"/>
          <p:cNvSpPr/>
          <p:nvPr/>
        </p:nvSpPr>
        <p:spPr>
          <a:xfrm>
            <a:off x="4096120" y="3000934"/>
            <a:ext cx="840600" cy="129300"/>
          </a:xfrm>
          <a:prstGeom prst="triangle">
            <a:avLst>
              <a:gd fmla="val 67494" name="adj"/>
            </a:avLst>
          </a:prstGeom>
          <a:solidFill>
            <a:srgbClr val="FF9900"/>
          </a:solidFill>
          <a:ln cap="flat" cmpd="sng" w="9525">
            <a:solidFill>
              <a:srgbClr val="43434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530" name="Google Shape;530;p87"/>
          <p:cNvSpPr txBox="1"/>
          <p:nvPr/>
        </p:nvSpPr>
        <p:spPr>
          <a:xfrm>
            <a:off x="6900845" y="4691707"/>
            <a:ext cx="2207400" cy="237600"/>
          </a:xfrm>
          <a:prstGeom prst="rect">
            <a:avLst/>
          </a:prstGeom>
          <a:noFill/>
          <a:ln cap="flat" cmpd="sng" w="9525">
            <a:solidFill>
              <a:schemeClr val="lt1"/>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2"/>
                </a:solidFill>
                <a:latin typeface="Didact Gothic"/>
                <a:ea typeface="Didact Gothic"/>
                <a:cs typeface="Didact Gothic"/>
                <a:sym typeface="Didact Gothic"/>
              </a:rPr>
              <a:t>*</a:t>
            </a:r>
            <a:r>
              <a:rPr b="0" i="0" lang="en" sz="1100" u="none" cap="none" strike="noStrike">
                <a:solidFill>
                  <a:schemeClr val="lt1"/>
                </a:solidFill>
                <a:latin typeface="Didact Gothic"/>
                <a:ea typeface="Didact Gothic"/>
                <a:cs typeface="Didact Gothic"/>
                <a:sym typeface="Didact Gothic"/>
              </a:rPr>
              <a:t>*</a:t>
            </a:r>
            <a:r>
              <a:rPr b="0" i="0" lang="en" sz="900" u="none" cap="none" strike="noStrike">
                <a:solidFill>
                  <a:schemeClr val="lt1"/>
                </a:solidFill>
                <a:latin typeface="Didact Gothic"/>
                <a:ea typeface="Didact Gothic"/>
                <a:cs typeface="Didact Gothic"/>
                <a:sym typeface="Didact Gothic"/>
              </a:rPr>
              <a:t>ACT for 3rd year cohort</a:t>
            </a:r>
            <a:endParaRPr b="0" i="0" sz="900" u="none" cap="none" strike="noStrike">
              <a:solidFill>
                <a:schemeClr val="lt1"/>
              </a:solidFill>
              <a:latin typeface="Didact Gothic"/>
              <a:ea typeface="Didact Gothic"/>
              <a:cs typeface="Didact Gothic"/>
              <a:sym typeface="Didact Gothic"/>
            </a:endParaRPr>
          </a:p>
        </p:txBody>
      </p:sp>
      <p:sp>
        <p:nvSpPr>
          <p:cNvPr id="531" name="Google Shape;531;p87"/>
          <p:cNvSpPr/>
          <p:nvPr/>
        </p:nvSpPr>
        <p:spPr>
          <a:xfrm>
            <a:off x="1077301" y="1679809"/>
            <a:ext cx="6497100" cy="1408200"/>
          </a:xfrm>
          <a:custGeom>
            <a:rect b="b" l="l" r="r" t="t"/>
            <a:pathLst>
              <a:path extrusionOk="0" h="120000" w="120000">
                <a:moveTo>
                  <a:pt x="0" y="93773"/>
                </a:moveTo>
                <a:cubicBezTo>
                  <a:pt x="832" y="78632"/>
                  <a:pt x="2846" y="1486"/>
                  <a:pt x="4999" y="2929"/>
                </a:cubicBezTo>
                <a:cubicBezTo>
                  <a:pt x="7152" y="4370"/>
                  <a:pt x="10694" y="101945"/>
                  <a:pt x="12916" y="102426"/>
                </a:cubicBezTo>
                <a:cubicBezTo>
                  <a:pt x="15138" y="102906"/>
                  <a:pt x="16110" y="3168"/>
                  <a:pt x="18333" y="5813"/>
                </a:cubicBezTo>
                <a:cubicBezTo>
                  <a:pt x="20555" y="8456"/>
                  <a:pt x="24374" y="119248"/>
                  <a:pt x="26249" y="118288"/>
                </a:cubicBezTo>
                <a:cubicBezTo>
                  <a:pt x="28124" y="117326"/>
                  <a:pt x="27221" y="524"/>
                  <a:pt x="29583" y="44"/>
                </a:cubicBezTo>
                <a:cubicBezTo>
                  <a:pt x="31944" y="-434"/>
                  <a:pt x="38194" y="115404"/>
                  <a:pt x="40416" y="115404"/>
                </a:cubicBezTo>
                <a:cubicBezTo>
                  <a:pt x="42638" y="115404"/>
                  <a:pt x="37499" y="-675"/>
                  <a:pt x="42916" y="44"/>
                </a:cubicBezTo>
                <a:cubicBezTo>
                  <a:pt x="48333" y="765"/>
                  <a:pt x="63402" y="115402"/>
                  <a:pt x="72916" y="119729"/>
                </a:cubicBezTo>
                <a:cubicBezTo>
                  <a:pt x="82430" y="124055"/>
                  <a:pt x="92152" y="35133"/>
                  <a:pt x="99999" y="26001"/>
                </a:cubicBezTo>
                <a:cubicBezTo>
                  <a:pt x="107846" y="16868"/>
                  <a:pt x="116666" y="58445"/>
                  <a:pt x="120000" y="64934"/>
                </a:cubicBezTo>
              </a:path>
            </a:pathLst>
          </a:custGeom>
          <a:noFill/>
          <a:ln cap="flat" cmpd="sng" w="28575">
            <a:solidFill>
              <a:srgbClr val="999999"/>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p:txBody>
      </p:sp>
      <p:sp>
        <p:nvSpPr>
          <p:cNvPr id="532" name="Google Shape;532;p87"/>
          <p:cNvSpPr/>
          <p:nvPr/>
        </p:nvSpPr>
        <p:spPr>
          <a:xfrm>
            <a:off x="5677265" y="2032726"/>
            <a:ext cx="1023300" cy="725004"/>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3" name="Google Shape;533;p87"/>
          <p:cNvSpPr txBox="1"/>
          <p:nvPr/>
        </p:nvSpPr>
        <p:spPr>
          <a:xfrm>
            <a:off x="5099944" y="3629363"/>
            <a:ext cx="2101200" cy="11775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2"/>
                </a:solidFill>
                <a:latin typeface="Calibri"/>
                <a:ea typeface="Calibri"/>
                <a:cs typeface="Calibri"/>
                <a:sym typeface="Calibri"/>
              </a:rPr>
              <a:t>Interim Assessments</a:t>
            </a:r>
            <a:r>
              <a:rPr b="0" i="0" lang="en" sz="1800" u="none" cap="none" strike="noStrike">
                <a:solidFill>
                  <a:schemeClr val="dk1"/>
                </a:solidFill>
                <a:latin typeface="Calibri"/>
                <a:ea typeface="Calibri"/>
                <a:cs typeface="Calibri"/>
                <a:sym typeface="Calibri"/>
              </a:rPr>
              <a:t> </a:t>
            </a:r>
            <a:r>
              <a:rPr b="0" i="0" lang="en" sz="800" u="none" cap="none" strike="noStrike">
                <a:solidFill>
                  <a:schemeClr val="dk1"/>
                </a:solidFill>
                <a:latin typeface="Calibri"/>
                <a:ea typeface="Calibri"/>
                <a:cs typeface="Calibri"/>
                <a:sym typeface="Calibri"/>
              </a:rPr>
              <a:t>(district chosen)</a:t>
            </a:r>
            <a:endParaRPr b="0" i="0" sz="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alibri"/>
                <a:ea typeface="Calibri"/>
                <a:cs typeface="Calibri"/>
                <a:sym typeface="Calibri"/>
              </a:rPr>
              <a:t>- </a:t>
            </a:r>
            <a:r>
              <a:rPr b="0" i="0" lang="en" sz="1200" u="none" cap="none" strike="noStrike">
                <a:solidFill>
                  <a:schemeClr val="dk1"/>
                </a:solidFill>
                <a:latin typeface="Calibri"/>
                <a:ea typeface="Calibri"/>
                <a:cs typeface="Calibri"/>
                <a:sym typeface="Calibri"/>
              </a:rPr>
              <a:t>District Benchmarks with PAD</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 M</a:t>
            </a:r>
            <a:r>
              <a:rPr lang="en" sz="1200">
                <a:solidFill>
                  <a:schemeClr val="dk1"/>
                </a:solidFill>
                <a:latin typeface="Calibri"/>
                <a:ea typeface="Calibri"/>
                <a:cs typeface="Calibri"/>
                <a:sym typeface="Calibri"/>
              </a:rPr>
              <a:t>AP </a:t>
            </a:r>
            <a:r>
              <a:rPr b="0" i="0" lang="en" sz="1200" u="none" cap="none" strike="noStrike">
                <a:solidFill>
                  <a:schemeClr val="dk1"/>
                </a:solidFill>
                <a:latin typeface="Calibri"/>
                <a:ea typeface="Calibri"/>
                <a:cs typeface="Calibri"/>
                <a:sym typeface="Calibri"/>
              </a:rPr>
              <a:t>Growth</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 SIPS End of Unit tasks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8"/>
          <p:cNvSpPr txBox="1"/>
          <p:nvPr>
            <p:ph idx="4294967295" type="body"/>
          </p:nvPr>
        </p:nvSpPr>
        <p:spPr>
          <a:xfrm>
            <a:off x="-941493" y="0"/>
            <a:ext cx="10701300" cy="975000"/>
          </a:xfrm>
          <a:prstGeom prst="rect">
            <a:avLst/>
          </a:prstGeom>
          <a:noFill/>
          <a:ln>
            <a:noFill/>
          </a:ln>
        </p:spPr>
        <p:txBody>
          <a:bodyPr anchorCtr="0" anchor="b" bIns="68575" lIns="68575" spcFirstLastPara="1" rIns="68575" wrap="square" tIns="68575">
            <a:normAutofit/>
          </a:bodyPr>
          <a:lstStyle/>
          <a:p>
            <a:pPr indent="0" lvl="0" marL="0" rtl="0" algn="ctr">
              <a:lnSpc>
                <a:spcPct val="90000"/>
              </a:lnSpc>
              <a:spcBef>
                <a:spcPts val="600"/>
              </a:spcBef>
              <a:spcAft>
                <a:spcPts val="0"/>
              </a:spcAft>
              <a:buClr>
                <a:schemeClr val="lt2"/>
              </a:buClr>
              <a:buSzPts val="3300"/>
              <a:buNone/>
            </a:pPr>
            <a:r>
              <a:rPr b="1" lang="en" sz="2700">
                <a:solidFill>
                  <a:schemeClr val="accent1"/>
                </a:solidFill>
                <a:latin typeface="Calibri"/>
                <a:ea typeface="Calibri"/>
                <a:cs typeface="Calibri"/>
                <a:sym typeface="Calibri"/>
              </a:rPr>
              <a:t>Features to Maintain Consistency </a:t>
            </a:r>
            <a:endParaRPr b="1" sz="2700">
              <a:solidFill>
                <a:schemeClr val="accent1"/>
              </a:solidFill>
              <a:latin typeface="Calibri"/>
              <a:ea typeface="Calibri"/>
              <a:cs typeface="Calibri"/>
              <a:sym typeface="Calibri"/>
            </a:endParaRPr>
          </a:p>
        </p:txBody>
      </p:sp>
      <p:cxnSp>
        <p:nvCxnSpPr>
          <p:cNvPr id="539" name="Google Shape;539;p88"/>
          <p:cNvCxnSpPr/>
          <p:nvPr/>
        </p:nvCxnSpPr>
        <p:spPr>
          <a:xfrm>
            <a:off x="768299" y="2636752"/>
            <a:ext cx="8008800" cy="0"/>
          </a:xfrm>
          <a:prstGeom prst="straightConnector1">
            <a:avLst/>
          </a:prstGeom>
          <a:noFill/>
          <a:ln cap="flat" cmpd="sng" w="114300">
            <a:solidFill>
              <a:srgbClr val="FF9900"/>
            </a:solidFill>
            <a:prstDash val="solid"/>
            <a:miter lim="800000"/>
            <a:headEnd len="sm" w="sm" type="none"/>
            <a:tailEnd len="sm" w="sm" type="none"/>
          </a:ln>
        </p:spPr>
      </p:cxnSp>
      <p:cxnSp>
        <p:nvCxnSpPr>
          <p:cNvPr id="540" name="Google Shape;540;p88"/>
          <p:cNvCxnSpPr/>
          <p:nvPr/>
        </p:nvCxnSpPr>
        <p:spPr>
          <a:xfrm>
            <a:off x="615899" y="2751052"/>
            <a:ext cx="8008800" cy="0"/>
          </a:xfrm>
          <a:prstGeom prst="straightConnector1">
            <a:avLst/>
          </a:prstGeom>
          <a:noFill/>
          <a:ln cap="flat" cmpd="sng" w="114300">
            <a:solidFill>
              <a:srgbClr val="34B2E3"/>
            </a:solidFill>
            <a:prstDash val="solid"/>
            <a:miter lim="800000"/>
            <a:headEnd len="sm" w="sm" type="none"/>
            <a:tailEnd len="sm" w="sm" type="none"/>
          </a:ln>
        </p:spPr>
      </p:cxnSp>
      <p:cxnSp>
        <p:nvCxnSpPr>
          <p:cNvPr id="541" name="Google Shape;541;p88"/>
          <p:cNvCxnSpPr/>
          <p:nvPr/>
        </p:nvCxnSpPr>
        <p:spPr>
          <a:xfrm>
            <a:off x="463499" y="2522452"/>
            <a:ext cx="8008800" cy="0"/>
          </a:xfrm>
          <a:prstGeom prst="straightConnector1">
            <a:avLst/>
          </a:prstGeom>
          <a:noFill/>
          <a:ln cap="flat" cmpd="sng" w="114300">
            <a:solidFill>
              <a:schemeClr val="accent5"/>
            </a:solidFill>
            <a:prstDash val="solid"/>
            <a:miter lim="800000"/>
            <a:headEnd len="sm" w="sm" type="none"/>
            <a:tailEnd len="sm" w="sm" type="none"/>
          </a:ln>
        </p:spPr>
      </p:cxnSp>
      <p:sp>
        <p:nvSpPr>
          <p:cNvPr id="542" name="Google Shape;542;p88"/>
          <p:cNvSpPr/>
          <p:nvPr/>
        </p:nvSpPr>
        <p:spPr>
          <a:xfrm>
            <a:off x="96100" y="1816463"/>
            <a:ext cx="1747200" cy="1755600"/>
          </a:xfrm>
          <a:prstGeom prst="rect">
            <a:avLst/>
          </a:prstGeom>
          <a:solidFill>
            <a:srgbClr val="999999"/>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entury Gothic"/>
                <a:ea typeface="Century Gothic"/>
                <a:cs typeface="Century Gothic"/>
                <a:sym typeface="Century Gothic"/>
              </a:rPr>
              <a:t>Phenomena and Problem-</a:t>
            </a:r>
            <a:endParaRPr b="0" i="0" sz="1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entury Gothic"/>
                <a:ea typeface="Century Gothic"/>
                <a:cs typeface="Century Gothic"/>
                <a:sym typeface="Century Gothic"/>
              </a:rPr>
              <a:t>focused</a:t>
            </a:r>
            <a:endParaRPr b="0" i="0" sz="1400" u="none" cap="none" strike="noStrike">
              <a:solidFill>
                <a:schemeClr val="dk1"/>
              </a:solidFill>
              <a:latin typeface="Century Gothic"/>
              <a:ea typeface="Century Gothic"/>
              <a:cs typeface="Century Gothic"/>
              <a:sym typeface="Century Gothic"/>
            </a:endParaRPr>
          </a:p>
        </p:txBody>
      </p:sp>
      <p:sp>
        <p:nvSpPr>
          <p:cNvPr id="543" name="Google Shape;543;p88"/>
          <p:cNvSpPr/>
          <p:nvPr/>
        </p:nvSpPr>
        <p:spPr>
          <a:xfrm>
            <a:off x="3752675" y="1816463"/>
            <a:ext cx="1631700" cy="1755600"/>
          </a:xfrm>
          <a:prstGeom prst="rect">
            <a:avLst/>
          </a:prstGeom>
          <a:solidFill>
            <a:srgbClr val="999999"/>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entury Gothic"/>
                <a:ea typeface="Century Gothic"/>
                <a:cs typeface="Century Gothic"/>
                <a:sym typeface="Century Gothic"/>
              </a:rPr>
              <a:t>Require reasoning with evidence</a:t>
            </a:r>
            <a:endParaRPr b="0" i="0" sz="1400" u="none" cap="none" strike="noStrike">
              <a:solidFill>
                <a:schemeClr val="dk1"/>
              </a:solidFill>
              <a:latin typeface="Century Gothic"/>
              <a:ea typeface="Century Gothic"/>
              <a:cs typeface="Century Gothic"/>
              <a:sym typeface="Century Gothic"/>
            </a:endParaRPr>
          </a:p>
        </p:txBody>
      </p:sp>
      <p:sp>
        <p:nvSpPr>
          <p:cNvPr id="544" name="Google Shape;544;p88"/>
          <p:cNvSpPr/>
          <p:nvPr/>
        </p:nvSpPr>
        <p:spPr>
          <a:xfrm>
            <a:off x="5528775" y="1810331"/>
            <a:ext cx="1631700" cy="1762200"/>
          </a:xfrm>
          <a:prstGeom prst="rect">
            <a:avLst/>
          </a:prstGeom>
          <a:solidFill>
            <a:srgbClr val="999999"/>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entury Gothic"/>
                <a:ea typeface="Century Gothic"/>
                <a:cs typeface="Century Gothic"/>
                <a:sym typeface="Century Gothic"/>
              </a:rPr>
              <a:t>Grade</a:t>
            </a:r>
            <a:endParaRPr b="0" i="0" sz="1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entury Gothic"/>
                <a:ea typeface="Century Gothic"/>
                <a:cs typeface="Century Gothic"/>
                <a:sym typeface="Century Gothic"/>
              </a:rPr>
              <a:t>appropriate 3D </a:t>
            </a:r>
            <a:endParaRPr b="0" i="0" sz="1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entury Gothic"/>
                <a:ea typeface="Century Gothic"/>
                <a:cs typeface="Century Gothic"/>
                <a:sym typeface="Century Gothic"/>
              </a:rPr>
              <a:t>targets</a:t>
            </a:r>
            <a:endParaRPr b="0" i="0" sz="1400" u="none" cap="none" strike="noStrike">
              <a:solidFill>
                <a:schemeClr val="dk1"/>
              </a:solidFill>
              <a:latin typeface="Century Gothic"/>
              <a:ea typeface="Century Gothic"/>
              <a:cs typeface="Century Gothic"/>
              <a:sym typeface="Century Gothic"/>
            </a:endParaRPr>
          </a:p>
        </p:txBody>
      </p:sp>
      <p:sp>
        <p:nvSpPr>
          <p:cNvPr id="545" name="Google Shape;545;p88"/>
          <p:cNvSpPr/>
          <p:nvPr/>
        </p:nvSpPr>
        <p:spPr>
          <a:xfrm>
            <a:off x="7317851" y="1824337"/>
            <a:ext cx="1747200" cy="1762200"/>
          </a:xfrm>
          <a:prstGeom prst="rect">
            <a:avLst/>
          </a:prstGeom>
          <a:solidFill>
            <a:srgbClr val="999999"/>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entury Gothic"/>
                <a:ea typeface="Century Gothic"/>
                <a:cs typeface="Century Gothic"/>
                <a:sym typeface="Century Gothic"/>
              </a:rPr>
              <a:t>Demonstrate science under-</a:t>
            </a:r>
            <a:endParaRPr b="0" i="0" sz="1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entury Gothic"/>
                <a:ea typeface="Century Gothic"/>
                <a:cs typeface="Century Gothic"/>
                <a:sym typeface="Century Gothic"/>
              </a:rPr>
              <a:t>standing by doing science</a:t>
            </a:r>
            <a:endParaRPr b="0" i="0" sz="1400" u="none" cap="none" strike="noStrike">
              <a:solidFill>
                <a:schemeClr val="dk1"/>
              </a:solidFill>
              <a:latin typeface="Century Gothic"/>
              <a:ea typeface="Century Gothic"/>
              <a:cs typeface="Century Gothic"/>
              <a:sym typeface="Century Gothic"/>
            </a:endParaRPr>
          </a:p>
        </p:txBody>
      </p:sp>
      <p:sp>
        <p:nvSpPr>
          <p:cNvPr id="546" name="Google Shape;546;p88"/>
          <p:cNvSpPr/>
          <p:nvPr/>
        </p:nvSpPr>
        <p:spPr>
          <a:xfrm>
            <a:off x="1977551" y="1816971"/>
            <a:ext cx="1631700" cy="1755600"/>
          </a:xfrm>
          <a:prstGeom prst="rect">
            <a:avLst/>
          </a:prstGeom>
          <a:solidFill>
            <a:srgbClr val="999999"/>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entury Gothic"/>
                <a:ea typeface="Century Gothic"/>
                <a:cs typeface="Century Gothic"/>
                <a:sym typeface="Century Gothic"/>
              </a:rPr>
              <a:t>Engage diverse sense-</a:t>
            </a:r>
            <a:endParaRPr b="0" i="0" sz="1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entury Gothic"/>
                <a:ea typeface="Century Gothic"/>
                <a:cs typeface="Century Gothic"/>
                <a:sym typeface="Century Gothic"/>
              </a:rPr>
              <a:t>making</a:t>
            </a:r>
            <a:endParaRPr b="0" i="0" sz="1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71"/>
          <p:cNvSpPr txBox="1"/>
          <p:nvPr>
            <p:ph type="title"/>
          </p:nvPr>
        </p:nvSpPr>
        <p:spPr>
          <a:xfrm>
            <a:off x="628650" y="0"/>
            <a:ext cx="7886700" cy="909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Century Gothic"/>
              <a:buNone/>
            </a:pPr>
            <a:r>
              <a:rPr lang="en" sz="4300"/>
              <a:t>Statewide Assessment Staff</a:t>
            </a:r>
            <a:endParaRPr sz="4300"/>
          </a:p>
        </p:txBody>
      </p:sp>
      <p:sp>
        <p:nvSpPr>
          <p:cNvPr id="355" name="Google Shape;355;p71"/>
          <p:cNvSpPr txBox="1"/>
          <p:nvPr>
            <p:ph idx="1" type="body"/>
          </p:nvPr>
        </p:nvSpPr>
        <p:spPr>
          <a:xfrm>
            <a:off x="332025" y="680350"/>
            <a:ext cx="8507100" cy="4147500"/>
          </a:xfrm>
          <a:prstGeom prst="rect">
            <a:avLst/>
          </a:prstGeom>
          <a:noFill/>
          <a:ln>
            <a:noFill/>
          </a:ln>
        </p:spPr>
        <p:txBody>
          <a:bodyPr anchorCtr="0" anchor="t" bIns="34275" lIns="68575" spcFirstLastPara="1" rIns="68575" wrap="square" tIns="34275">
            <a:noAutofit/>
          </a:bodyPr>
          <a:lstStyle/>
          <a:p>
            <a:pPr indent="-368300" lvl="0" marL="457200" rtl="0" algn="l">
              <a:spcBef>
                <a:spcPts val="1000"/>
              </a:spcBef>
              <a:spcAft>
                <a:spcPts val="0"/>
              </a:spcAft>
              <a:buSzPts val="2200"/>
              <a:buFont typeface="Century Gothic"/>
              <a:buChar char="•"/>
            </a:pPr>
            <a:r>
              <a:rPr lang="en" sz="2200">
                <a:latin typeface="Century Gothic"/>
                <a:ea typeface="Century Gothic"/>
                <a:cs typeface="Century Gothic"/>
                <a:sym typeface="Century Gothic"/>
              </a:rPr>
              <a:t>Director – Trudy K Clark, Ed.D.</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Assistant Director – Cassandra Seiboldt</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Assessment Program Coordinator - Margaret Sis</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Special Education Assessment Liaison - Sharon Heater</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ACT Coordinator, Onsite Liaison for the NDE – Iris  Owens</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Competitive Grants for State Assessments Specialist - Rhonda True </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Senior Professional Learning Consultant - Aly Martinez Wilkinson</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NAEP Coordinator – Polly Bowhay</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Special Guest - ELPA 21 - Anne Hubbell</a:t>
            </a:r>
            <a:endParaRPr sz="2200">
              <a:latin typeface="Century Gothic"/>
              <a:ea typeface="Century Gothic"/>
              <a:cs typeface="Century Gothic"/>
              <a:sym typeface="Century Gothic"/>
            </a:endParaRPr>
          </a:p>
          <a:p>
            <a:pPr indent="-368300" lvl="0" marL="457200" rtl="0" algn="l">
              <a:spcBef>
                <a:spcPts val="0"/>
              </a:spcBef>
              <a:spcAft>
                <a:spcPts val="0"/>
              </a:spcAft>
              <a:buSzPts val="2200"/>
              <a:buFont typeface="Century Gothic"/>
              <a:buChar char="•"/>
            </a:pPr>
            <a:r>
              <a:rPr lang="en" sz="2200">
                <a:latin typeface="Century Gothic"/>
                <a:ea typeface="Century Gothic"/>
                <a:cs typeface="Century Gothic"/>
                <a:sym typeface="Century Gothic"/>
              </a:rPr>
              <a:t>Office Associate - Kelly Baehr</a:t>
            </a:r>
            <a:endParaRPr sz="2200">
              <a:latin typeface="Century Gothic"/>
              <a:ea typeface="Century Gothic"/>
              <a:cs typeface="Century Gothic"/>
              <a:sym typeface="Century Gothic"/>
            </a:endParaRPr>
          </a:p>
          <a:p>
            <a:pPr indent="0" lvl="0" marL="0" rtl="0" algn="l">
              <a:spcBef>
                <a:spcPts val="1000"/>
              </a:spcBef>
              <a:spcAft>
                <a:spcPts val="0"/>
              </a:spcAft>
              <a:buClr>
                <a:schemeClr val="dk1"/>
              </a:buClr>
              <a:buSzPts val="1100"/>
              <a:buFont typeface="Arial"/>
              <a:buNone/>
            </a:pPr>
            <a:r>
              <a:t/>
            </a:r>
            <a:endParaRPr sz="1900">
              <a:latin typeface="Century Gothic"/>
              <a:ea typeface="Century Gothic"/>
              <a:cs typeface="Century Gothic"/>
              <a:sym typeface="Century Gothic"/>
            </a:endParaRPr>
          </a:p>
          <a:p>
            <a:pPr indent="-38100" lvl="0" marL="177800" rtl="0" algn="l">
              <a:lnSpc>
                <a:spcPct val="90000"/>
              </a:lnSpc>
              <a:spcBef>
                <a:spcPts val="0"/>
              </a:spcBef>
              <a:spcAft>
                <a:spcPts val="0"/>
              </a:spcAft>
              <a:buClr>
                <a:schemeClr val="lt1"/>
              </a:buClr>
              <a:buSzPts val="2100"/>
              <a:buNone/>
            </a:pPr>
            <a:r>
              <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9"/>
          <p:cNvSpPr/>
          <p:nvPr/>
        </p:nvSpPr>
        <p:spPr>
          <a:xfrm>
            <a:off x="7037719" y="1675150"/>
            <a:ext cx="1073700" cy="4113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2" name="Google Shape;552;p89"/>
          <p:cNvSpPr txBox="1"/>
          <p:nvPr/>
        </p:nvSpPr>
        <p:spPr>
          <a:xfrm>
            <a:off x="7037725" y="1675154"/>
            <a:ext cx="1445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Password: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3" name="Google Shape;553;p89"/>
          <p:cNvPicPr preferRelativeResize="0"/>
          <p:nvPr/>
        </p:nvPicPr>
        <p:blipFill>
          <a:blip r:embed="rId3">
            <a:alphaModFix/>
          </a:blip>
          <a:stretch>
            <a:fillRect/>
          </a:stretch>
        </p:blipFill>
        <p:spPr>
          <a:xfrm>
            <a:off x="153525" y="1329525"/>
            <a:ext cx="6732919" cy="2885537"/>
          </a:xfrm>
          <a:prstGeom prst="rect">
            <a:avLst/>
          </a:prstGeom>
          <a:noFill/>
          <a:ln>
            <a:noFill/>
          </a:ln>
        </p:spPr>
      </p:pic>
      <p:sp>
        <p:nvSpPr>
          <p:cNvPr id="554" name="Google Shape;554;p89"/>
          <p:cNvSpPr txBox="1"/>
          <p:nvPr/>
        </p:nvSpPr>
        <p:spPr>
          <a:xfrm>
            <a:off x="6988250" y="2140650"/>
            <a:ext cx="16500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Palatino Linotype"/>
                <a:ea typeface="Palatino Linotype"/>
                <a:cs typeface="Palatino Linotype"/>
                <a:sym typeface="Palatino Linotype"/>
              </a:rPr>
              <a:t>ScienceFA </a:t>
            </a:r>
            <a:endParaRPr sz="1900">
              <a:solidFill>
                <a:schemeClr val="lt1"/>
              </a:solidFill>
              <a:latin typeface="Palatino Linotype"/>
              <a:ea typeface="Palatino Linotype"/>
              <a:cs typeface="Palatino Linotype"/>
              <a:sym typeface="Palatino Linotype"/>
            </a:endParaRPr>
          </a:p>
        </p:txBody>
      </p:sp>
      <p:sp>
        <p:nvSpPr>
          <p:cNvPr id="555" name="Google Shape;555;p89"/>
          <p:cNvSpPr txBox="1"/>
          <p:nvPr/>
        </p:nvSpPr>
        <p:spPr>
          <a:xfrm>
            <a:off x="1146600" y="716900"/>
            <a:ext cx="5208300" cy="3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alatino Linotype"/>
                <a:ea typeface="Palatino Linotype"/>
                <a:cs typeface="Palatino Linotype"/>
                <a:sym typeface="Palatino Linotype"/>
              </a:rPr>
              <a:t>NDE Science Statewide Assessment webpage</a:t>
            </a:r>
            <a:endParaRPr sz="1800">
              <a:solidFill>
                <a:schemeClr val="lt1"/>
              </a:solidFill>
              <a:latin typeface="Palatino Linotype"/>
              <a:ea typeface="Palatino Linotype"/>
              <a:cs typeface="Palatino Linotype"/>
              <a:sym typeface="Palatino Linotyp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9" name="Shape 559"/>
        <p:cNvGrpSpPr/>
        <p:nvPr/>
      </p:nvGrpSpPr>
      <p:grpSpPr>
        <a:xfrm>
          <a:off x="0" y="0"/>
          <a:ext cx="0" cy="0"/>
          <a:chOff x="0" y="0"/>
          <a:chExt cx="0" cy="0"/>
        </a:xfrm>
      </p:grpSpPr>
      <p:sp>
        <p:nvSpPr>
          <p:cNvPr id="560" name="Google Shape;560;p90"/>
          <p:cNvSpPr txBox="1"/>
          <p:nvPr>
            <p:ph type="title"/>
          </p:nvPr>
        </p:nvSpPr>
        <p:spPr>
          <a:xfrm>
            <a:off x="628650" y="367988"/>
            <a:ext cx="3090000" cy="900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Calibri"/>
              <a:buNone/>
            </a:pPr>
            <a:r>
              <a:rPr b="1" lang="en"/>
              <a:t>Task </a:t>
            </a:r>
            <a:r>
              <a:rPr b="1" lang="en">
                <a:solidFill>
                  <a:schemeClr val="lt1"/>
                </a:solidFill>
                <a:latin typeface="Century Gothic"/>
                <a:ea typeface="Century Gothic"/>
                <a:cs typeface="Century Gothic"/>
                <a:sym typeface="Century Gothic"/>
              </a:rPr>
              <a:t>Repository</a:t>
            </a:r>
            <a:endParaRPr b="1">
              <a:solidFill>
                <a:schemeClr val="lt1"/>
              </a:solidFill>
              <a:latin typeface="Century Gothic"/>
              <a:ea typeface="Century Gothic"/>
              <a:cs typeface="Century Gothic"/>
              <a:sym typeface="Century Gothic"/>
            </a:endParaRPr>
          </a:p>
        </p:txBody>
      </p:sp>
      <p:sp>
        <p:nvSpPr>
          <p:cNvPr id="561" name="Google Shape;561;p90"/>
          <p:cNvSpPr txBox="1"/>
          <p:nvPr>
            <p:ph idx="1" type="body"/>
          </p:nvPr>
        </p:nvSpPr>
        <p:spPr>
          <a:xfrm>
            <a:off x="328069" y="1219200"/>
            <a:ext cx="4183500" cy="3406200"/>
          </a:xfrm>
          <a:prstGeom prst="rect">
            <a:avLst/>
          </a:prstGeom>
          <a:noFill/>
          <a:ln>
            <a:noFill/>
          </a:ln>
        </p:spPr>
        <p:txBody>
          <a:bodyPr anchorCtr="0" anchor="t" bIns="34275" lIns="68575" spcFirstLastPara="1" rIns="68575" wrap="square" tIns="34275">
            <a:normAutofit/>
          </a:bodyPr>
          <a:lstStyle/>
          <a:p>
            <a:pPr indent="-254000" lvl="0" marL="342900" rtl="0" algn="l">
              <a:lnSpc>
                <a:spcPct val="90000"/>
              </a:lnSpc>
              <a:spcBef>
                <a:spcPts val="0"/>
              </a:spcBef>
              <a:spcAft>
                <a:spcPts val="0"/>
              </a:spcAft>
              <a:buClr>
                <a:schemeClr val="lt1"/>
              </a:buClr>
              <a:buSzPts val="1400"/>
              <a:buFont typeface="Century Gothic"/>
              <a:buChar char="•"/>
            </a:pPr>
            <a:r>
              <a:rPr lang="en">
                <a:solidFill>
                  <a:schemeClr val="lt1"/>
                </a:solidFill>
                <a:latin typeface="Century Gothic"/>
                <a:ea typeface="Century Gothic"/>
                <a:cs typeface="Century Gothic"/>
                <a:sym typeface="Century Gothic"/>
              </a:rPr>
              <a:t>3D tasks f</a:t>
            </a:r>
            <a:r>
              <a:rPr lang="en">
                <a:latin typeface="Century Gothic"/>
                <a:ea typeface="Century Gothic"/>
                <a:cs typeface="Century Gothic"/>
                <a:sym typeface="Century Gothic"/>
              </a:rPr>
              <a:t>or K-12</a:t>
            </a:r>
            <a:r>
              <a:rPr lang="en">
                <a:solidFill>
                  <a:schemeClr val="lt1"/>
                </a:solidFill>
                <a:latin typeface="Century Gothic"/>
                <a:ea typeface="Century Gothic"/>
                <a:cs typeface="Century Gothic"/>
                <a:sym typeface="Century Gothic"/>
              </a:rPr>
              <a:t> Developed by NE educators  </a:t>
            </a:r>
            <a:endParaRPr>
              <a:solidFill>
                <a:schemeClr val="lt1"/>
              </a:solidFill>
              <a:latin typeface="Century Gothic"/>
              <a:ea typeface="Century Gothic"/>
              <a:cs typeface="Century Gothic"/>
              <a:sym typeface="Century Gothic"/>
            </a:endParaRPr>
          </a:p>
          <a:p>
            <a:pPr indent="-254000" lvl="0" marL="342900" rtl="0" algn="l">
              <a:lnSpc>
                <a:spcPct val="90000"/>
              </a:lnSpc>
              <a:spcBef>
                <a:spcPts val="0"/>
              </a:spcBef>
              <a:spcAft>
                <a:spcPts val="0"/>
              </a:spcAft>
              <a:buClr>
                <a:schemeClr val="lt1"/>
              </a:buClr>
              <a:buSzPts val="1400"/>
              <a:buFont typeface="Century Gothic"/>
              <a:buChar char="•"/>
            </a:pPr>
            <a:r>
              <a:rPr lang="en">
                <a:solidFill>
                  <a:schemeClr val="lt1"/>
                </a:solidFill>
                <a:latin typeface="Century Gothic"/>
                <a:ea typeface="Century Gothic"/>
                <a:cs typeface="Century Gothic"/>
                <a:sym typeface="Century Gothic"/>
              </a:rPr>
              <a:t>Focus on NE phenomena </a:t>
            </a:r>
            <a:endParaRPr>
              <a:solidFill>
                <a:schemeClr val="lt1"/>
              </a:solidFill>
              <a:latin typeface="Century Gothic"/>
              <a:ea typeface="Century Gothic"/>
              <a:cs typeface="Century Gothic"/>
              <a:sym typeface="Century Gothic"/>
            </a:endParaRPr>
          </a:p>
          <a:p>
            <a:pPr indent="-254000" lvl="0" marL="342900" rtl="0" algn="l">
              <a:lnSpc>
                <a:spcPct val="90000"/>
              </a:lnSpc>
              <a:spcBef>
                <a:spcPts val="0"/>
              </a:spcBef>
              <a:spcAft>
                <a:spcPts val="0"/>
              </a:spcAft>
              <a:buClr>
                <a:schemeClr val="lt1"/>
              </a:buClr>
              <a:buSzPts val="1400"/>
              <a:buFont typeface="Century Gothic"/>
              <a:buChar char="•"/>
            </a:pPr>
            <a:r>
              <a:rPr lang="en">
                <a:solidFill>
                  <a:schemeClr val="lt1"/>
                </a:solidFill>
                <a:latin typeface="Century Gothic"/>
                <a:ea typeface="Century Gothic"/>
                <a:cs typeface="Century Gothic"/>
                <a:sym typeface="Century Gothic"/>
              </a:rPr>
              <a:t>Multiple purposes/uses</a:t>
            </a:r>
            <a:endParaRPr>
              <a:solidFill>
                <a:schemeClr val="lt1"/>
              </a:solidFill>
              <a:latin typeface="Century Gothic"/>
              <a:ea typeface="Century Gothic"/>
              <a:cs typeface="Century Gothic"/>
              <a:sym typeface="Century Gothic"/>
            </a:endParaRPr>
          </a:p>
          <a:p>
            <a:pPr indent="-254000" lvl="0" marL="342900" rtl="0" algn="l">
              <a:lnSpc>
                <a:spcPct val="90000"/>
              </a:lnSpc>
              <a:spcBef>
                <a:spcPts val="0"/>
              </a:spcBef>
              <a:spcAft>
                <a:spcPts val="0"/>
              </a:spcAft>
              <a:buClr>
                <a:schemeClr val="lt1"/>
              </a:buClr>
              <a:buSzPts val="1400"/>
              <a:buFont typeface="Century Gothic"/>
              <a:buChar char="•"/>
            </a:pPr>
            <a:r>
              <a:rPr lang="en">
                <a:solidFill>
                  <a:schemeClr val="lt1"/>
                </a:solidFill>
                <a:latin typeface="Century Gothic"/>
                <a:ea typeface="Century Gothic"/>
                <a:cs typeface="Century Gothic"/>
                <a:sym typeface="Century Gothic"/>
              </a:rPr>
              <a:t>Crosswalks to IMs</a:t>
            </a:r>
            <a:endParaRPr>
              <a:solidFill>
                <a:schemeClr val="lt1"/>
              </a:solidFill>
              <a:latin typeface="Century Gothic"/>
              <a:ea typeface="Century Gothic"/>
              <a:cs typeface="Century Gothic"/>
              <a:sym typeface="Century Gothic"/>
            </a:endParaRPr>
          </a:p>
          <a:p>
            <a:pPr indent="-254000" lvl="0" marL="342900" rtl="0" algn="l">
              <a:lnSpc>
                <a:spcPct val="90000"/>
              </a:lnSpc>
              <a:spcBef>
                <a:spcPts val="0"/>
              </a:spcBef>
              <a:spcAft>
                <a:spcPts val="0"/>
              </a:spcAft>
              <a:buClr>
                <a:schemeClr val="lt1"/>
              </a:buClr>
              <a:buSzPts val="1400"/>
              <a:buFont typeface="Century Gothic"/>
              <a:buChar char="•"/>
            </a:pPr>
            <a:r>
              <a:rPr lang="en">
                <a:solidFill>
                  <a:schemeClr val="lt1"/>
                </a:solidFill>
                <a:latin typeface="Century Gothic"/>
                <a:ea typeface="Century Gothic"/>
                <a:cs typeface="Century Gothic"/>
                <a:sym typeface="Century Gothic"/>
              </a:rPr>
              <a:t>Educative resources	</a:t>
            </a:r>
            <a:endParaRPr>
              <a:solidFill>
                <a:schemeClr val="lt1"/>
              </a:solidFill>
              <a:latin typeface="Century Gothic"/>
              <a:ea typeface="Century Gothic"/>
              <a:cs typeface="Century Gothic"/>
              <a:sym typeface="Century Gothic"/>
            </a:endParaRPr>
          </a:p>
          <a:p>
            <a:pPr indent="-254000" lvl="1" marL="685800" rtl="0" algn="l">
              <a:lnSpc>
                <a:spcPct val="90000"/>
              </a:lnSpc>
              <a:spcBef>
                <a:spcPts val="0"/>
              </a:spcBef>
              <a:spcAft>
                <a:spcPts val="0"/>
              </a:spcAft>
              <a:buClr>
                <a:schemeClr val="lt1"/>
              </a:buClr>
              <a:buSzPts val="1400"/>
              <a:buFont typeface="Century Gothic"/>
              <a:buChar char="•"/>
            </a:pPr>
            <a:r>
              <a:rPr lang="en">
                <a:solidFill>
                  <a:schemeClr val="lt1"/>
                </a:solidFill>
                <a:latin typeface="Century Gothic"/>
                <a:ea typeface="Century Gothic"/>
                <a:cs typeface="Century Gothic"/>
                <a:sym typeface="Century Gothic"/>
              </a:rPr>
              <a:t>modules</a:t>
            </a:r>
            <a:endParaRPr>
              <a:solidFill>
                <a:schemeClr val="lt1"/>
              </a:solidFill>
              <a:latin typeface="Century Gothic"/>
              <a:ea typeface="Century Gothic"/>
              <a:cs typeface="Century Gothic"/>
              <a:sym typeface="Century Gothic"/>
            </a:endParaRPr>
          </a:p>
          <a:p>
            <a:pPr indent="-254000" lvl="1" marL="685800" rtl="0" algn="l">
              <a:lnSpc>
                <a:spcPct val="90000"/>
              </a:lnSpc>
              <a:spcBef>
                <a:spcPts val="0"/>
              </a:spcBef>
              <a:spcAft>
                <a:spcPts val="0"/>
              </a:spcAft>
              <a:buClr>
                <a:schemeClr val="lt1"/>
              </a:buClr>
              <a:buSzPts val="1400"/>
              <a:buFont typeface="Century Gothic"/>
              <a:buChar char="•"/>
            </a:pPr>
            <a:r>
              <a:rPr lang="en">
                <a:solidFill>
                  <a:schemeClr val="lt1"/>
                </a:solidFill>
                <a:latin typeface="Century Gothic"/>
                <a:ea typeface="Century Gothic"/>
                <a:cs typeface="Century Gothic"/>
                <a:sym typeface="Century Gothic"/>
              </a:rPr>
              <a:t>design tools </a:t>
            </a:r>
            <a:endParaRPr>
              <a:solidFill>
                <a:schemeClr val="lt1"/>
              </a:solidFill>
              <a:latin typeface="Century Gothic"/>
              <a:ea typeface="Century Gothic"/>
              <a:cs typeface="Century Gothic"/>
              <a:sym typeface="Century Gothic"/>
            </a:endParaRPr>
          </a:p>
          <a:p>
            <a:pPr indent="-254000" lvl="1" marL="685800" rtl="0" algn="l">
              <a:lnSpc>
                <a:spcPct val="90000"/>
              </a:lnSpc>
              <a:spcBef>
                <a:spcPts val="0"/>
              </a:spcBef>
              <a:spcAft>
                <a:spcPts val="0"/>
              </a:spcAft>
              <a:buClr>
                <a:schemeClr val="lt1"/>
              </a:buClr>
              <a:buSzPts val="1400"/>
              <a:buFont typeface="Century Gothic"/>
              <a:buChar char="•"/>
            </a:pPr>
            <a:r>
              <a:rPr lang="en">
                <a:solidFill>
                  <a:schemeClr val="lt1"/>
                </a:solidFill>
                <a:latin typeface="Century Gothic"/>
                <a:ea typeface="Century Gothic"/>
                <a:cs typeface="Century Gothic"/>
                <a:sym typeface="Century Gothic"/>
              </a:rPr>
              <a:t>administration guides</a:t>
            </a:r>
            <a:endParaRPr>
              <a:solidFill>
                <a:schemeClr val="lt1"/>
              </a:solidFill>
              <a:latin typeface="Century Gothic"/>
              <a:ea typeface="Century Gothic"/>
              <a:cs typeface="Century Gothic"/>
              <a:sym typeface="Century Gothic"/>
            </a:endParaRPr>
          </a:p>
          <a:p>
            <a:pPr indent="-254000" lvl="1" marL="685800" rtl="0" algn="l">
              <a:lnSpc>
                <a:spcPct val="90000"/>
              </a:lnSpc>
              <a:spcBef>
                <a:spcPts val="0"/>
              </a:spcBef>
              <a:spcAft>
                <a:spcPts val="0"/>
              </a:spcAft>
              <a:buClr>
                <a:schemeClr val="lt1"/>
              </a:buClr>
              <a:buSzPts val="1400"/>
              <a:buFont typeface="Century Gothic"/>
              <a:buChar char="•"/>
            </a:pPr>
            <a:r>
              <a:rPr lang="en">
                <a:solidFill>
                  <a:schemeClr val="lt1"/>
                </a:solidFill>
                <a:latin typeface="Century Gothic"/>
                <a:ea typeface="Century Gothic"/>
                <a:cs typeface="Century Gothic"/>
                <a:sym typeface="Century Gothic"/>
              </a:rPr>
              <a:t>videos </a:t>
            </a:r>
            <a:endParaRPr>
              <a:solidFill>
                <a:schemeClr val="lt1"/>
              </a:solidFill>
              <a:latin typeface="Century Gothic"/>
              <a:ea typeface="Century Gothic"/>
              <a:cs typeface="Century Gothic"/>
              <a:sym typeface="Century Gothic"/>
            </a:endParaRPr>
          </a:p>
        </p:txBody>
      </p:sp>
      <p:sp>
        <p:nvSpPr>
          <p:cNvPr id="562" name="Google Shape;562;p90"/>
          <p:cNvSpPr txBox="1"/>
          <p:nvPr/>
        </p:nvSpPr>
        <p:spPr>
          <a:xfrm>
            <a:off x="1421581" y="4768469"/>
            <a:ext cx="2201700" cy="431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Calibri"/>
                <a:ea typeface="Calibri"/>
                <a:cs typeface="Calibri"/>
                <a:sym typeface="Calibri"/>
              </a:rPr>
              <a:t>Password:ScienceFA</a:t>
            </a:r>
            <a:endParaRPr b="0" i="0" sz="2300" u="none" cap="none" strike="noStrike">
              <a:solidFill>
                <a:srgbClr val="000000"/>
              </a:solidFill>
              <a:latin typeface="Calibri"/>
              <a:ea typeface="Calibri"/>
              <a:cs typeface="Calibri"/>
              <a:sym typeface="Calibri"/>
            </a:endParaRPr>
          </a:p>
        </p:txBody>
      </p:sp>
      <p:pic>
        <p:nvPicPr>
          <p:cNvPr id="563" name="Google Shape;563;p90"/>
          <p:cNvPicPr preferRelativeResize="0"/>
          <p:nvPr/>
        </p:nvPicPr>
        <p:blipFill rotWithShape="1">
          <a:blip r:embed="rId4">
            <a:alphaModFix/>
          </a:blip>
          <a:srcRect b="0" l="0" r="0" t="0"/>
          <a:stretch/>
        </p:blipFill>
        <p:spPr>
          <a:xfrm>
            <a:off x="4572000" y="166125"/>
            <a:ext cx="4507529" cy="4914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9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a:t>Sample 2nd grade task</a:t>
            </a:r>
            <a:r>
              <a:rPr lang="en"/>
              <a:t> </a:t>
            </a:r>
            <a:endParaRPr/>
          </a:p>
        </p:txBody>
      </p:sp>
      <p:sp>
        <p:nvSpPr>
          <p:cNvPr id="569" name="Google Shape;569;p91"/>
          <p:cNvSpPr txBox="1"/>
          <p:nvPr>
            <p:ph idx="1" type="body"/>
          </p:nvPr>
        </p:nvSpPr>
        <p:spPr>
          <a:xfrm>
            <a:off x="372750" y="601525"/>
            <a:ext cx="39435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a:p>
            <a:pPr indent="0" lvl="0" marL="0" rtl="0" algn="l">
              <a:spcBef>
                <a:spcPts val="800"/>
              </a:spcBef>
              <a:spcAft>
                <a:spcPts val="0"/>
              </a:spcAft>
              <a:buNone/>
            </a:pPr>
            <a:r>
              <a:t/>
            </a:r>
            <a:endParaRPr/>
          </a:p>
          <a:p>
            <a:pPr indent="0" lvl="0" marL="0" rtl="0" algn="l">
              <a:lnSpc>
                <a:spcPct val="100000"/>
              </a:lnSpc>
              <a:spcBef>
                <a:spcPts val="0"/>
              </a:spcBef>
              <a:spcAft>
                <a:spcPts val="0"/>
              </a:spcAft>
              <a:buClr>
                <a:schemeClr val="dk1"/>
              </a:buClr>
              <a:buSzPts val="1100"/>
              <a:buFont typeface="Arial"/>
              <a:buNone/>
            </a:pPr>
            <a:r>
              <a:rPr b="1" lang="en" sz="2700">
                <a:latin typeface="Calibri"/>
                <a:ea typeface="Calibri"/>
                <a:cs typeface="Calibri"/>
                <a:sym typeface="Calibri"/>
              </a:rPr>
              <a:t>SC.2.3.1 </a:t>
            </a:r>
            <a:r>
              <a:rPr lang="en" sz="2800">
                <a:latin typeface="Calibri"/>
                <a:ea typeface="Calibri"/>
                <a:cs typeface="Calibri"/>
                <a:sym typeface="Calibri"/>
              </a:rPr>
              <a:t>Gather, analyze, and communicate evidence of the structure, properties, and in</a:t>
            </a:r>
            <a:r>
              <a:rPr lang="en" sz="2500">
                <a:latin typeface="Calibri"/>
                <a:ea typeface="Calibri"/>
                <a:cs typeface="Calibri"/>
                <a:sym typeface="Calibri"/>
              </a:rPr>
              <a:t>teractions of </a:t>
            </a:r>
            <a:r>
              <a:rPr lang="en" sz="2800">
                <a:latin typeface="Calibri"/>
                <a:ea typeface="Calibri"/>
                <a:cs typeface="Calibri"/>
                <a:sym typeface="Calibri"/>
              </a:rPr>
              <a:t>matter.</a:t>
            </a:r>
            <a:endParaRPr sz="2400"/>
          </a:p>
          <a:p>
            <a:pPr indent="0" lvl="0" marL="0" rtl="0" algn="l">
              <a:lnSpc>
                <a:spcPct val="100000"/>
              </a:lnSpc>
              <a:spcBef>
                <a:spcPts val="600"/>
              </a:spcBef>
              <a:spcAft>
                <a:spcPts val="600"/>
              </a:spcAft>
              <a:buClr>
                <a:schemeClr val="dk1"/>
              </a:buClr>
              <a:buSzPts val="1100"/>
              <a:buFont typeface="Arial"/>
              <a:buNone/>
            </a:pPr>
            <a:r>
              <a:t/>
            </a:r>
            <a:endParaRPr sz="2900">
              <a:solidFill>
                <a:schemeClr val="lt1"/>
              </a:solidFill>
            </a:endParaRPr>
          </a:p>
        </p:txBody>
      </p:sp>
      <p:sp>
        <p:nvSpPr>
          <p:cNvPr id="570" name="Google Shape;570;p91"/>
          <p:cNvSpPr txBox="1"/>
          <p:nvPr/>
        </p:nvSpPr>
        <p:spPr>
          <a:xfrm>
            <a:off x="5104250" y="2936200"/>
            <a:ext cx="3564600" cy="1977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2100" u="sng">
                <a:solidFill>
                  <a:schemeClr val="hlink"/>
                </a:solidFill>
                <a:latin typeface="Palatino Linotype"/>
                <a:ea typeface="Palatino Linotype"/>
                <a:cs typeface="Palatino Linotype"/>
                <a:sym typeface="Palatino Linotype"/>
                <a:hlinkClick r:id="rId3"/>
              </a:rPr>
              <a:t>https://docs.google.com/document/d/1wlJav_qc3Q5eXMONII-n4KEk7bNe2oLV/edit</a:t>
            </a:r>
            <a:endParaRPr sz="1900">
              <a:solidFill>
                <a:schemeClr val="dk1"/>
              </a:solidFill>
              <a:latin typeface="Palatino Linotype"/>
              <a:ea typeface="Palatino Linotype"/>
              <a:cs typeface="Palatino Linotype"/>
              <a:sym typeface="Palatino Linotyp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p92"/>
          <p:cNvPicPr preferRelativeResize="0"/>
          <p:nvPr/>
        </p:nvPicPr>
        <p:blipFill>
          <a:blip r:embed="rId3">
            <a:alphaModFix/>
          </a:blip>
          <a:stretch>
            <a:fillRect/>
          </a:stretch>
        </p:blipFill>
        <p:spPr>
          <a:xfrm>
            <a:off x="2458111" y="0"/>
            <a:ext cx="4227778"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p93"/>
          <p:cNvPicPr preferRelativeResize="0"/>
          <p:nvPr/>
        </p:nvPicPr>
        <p:blipFill>
          <a:blip r:embed="rId3">
            <a:alphaModFix/>
          </a:blip>
          <a:stretch>
            <a:fillRect/>
          </a:stretch>
        </p:blipFill>
        <p:spPr>
          <a:xfrm>
            <a:off x="2130465" y="0"/>
            <a:ext cx="488307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94"/>
          <p:cNvPicPr preferRelativeResize="0"/>
          <p:nvPr/>
        </p:nvPicPr>
        <p:blipFill>
          <a:blip r:embed="rId3">
            <a:alphaModFix/>
          </a:blip>
          <a:stretch>
            <a:fillRect/>
          </a:stretch>
        </p:blipFill>
        <p:spPr>
          <a:xfrm>
            <a:off x="1968103" y="142875"/>
            <a:ext cx="5207794" cy="4857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95"/>
          <p:cNvSpPr txBox="1"/>
          <p:nvPr>
            <p:ph type="title"/>
          </p:nvPr>
        </p:nvSpPr>
        <p:spPr>
          <a:xfrm>
            <a:off x="-100" y="817150"/>
            <a:ext cx="9326700" cy="2456700"/>
          </a:xfrm>
          <a:prstGeom prst="rect">
            <a:avLst/>
          </a:prstGeom>
        </p:spPr>
        <p:txBody>
          <a:bodyPr anchorCtr="0" anchor="b" bIns="34275" lIns="68575" spcFirstLastPara="1" rIns="68575" wrap="square" tIns="34275">
            <a:noAutofit/>
          </a:bodyPr>
          <a:lstStyle/>
          <a:p>
            <a:pPr indent="457200" lvl="0" marL="1828800" rtl="0" algn="l">
              <a:spcBef>
                <a:spcPts val="0"/>
              </a:spcBef>
              <a:spcAft>
                <a:spcPts val="0"/>
              </a:spcAft>
              <a:buNone/>
            </a:pPr>
            <a:r>
              <a:rPr lang="en"/>
              <a:t> SIPS &amp; CASCIA</a:t>
            </a:r>
            <a:endParaRPr/>
          </a:p>
          <a:p>
            <a:pPr indent="0" lvl="0" marL="0" rtl="0" algn="l">
              <a:spcBef>
                <a:spcPts val="0"/>
              </a:spcBef>
              <a:spcAft>
                <a:spcPts val="0"/>
              </a:spcAft>
              <a:buNone/>
            </a:pPr>
            <a:r>
              <a:rPr lang="en" sz="3800"/>
              <a:t>Connections to NSCAS Science System </a:t>
            </a:r>
            <a:r>
              <a:rPr lang="en"/>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96"/>
          <p:cNvPicPr preferRelativeResize="0"/>
          <p:nvPr/>
        </p:nvPicPr>
        <p:blipFill rotWithShape="1">
          <a:blip r:embed="rId3">
            <a:alphaModFix/>
          </a:blip>
          <a:srcRect b="0" l="0" r="0" t="0"/>
          <a:stretch/>
        </p:blipFill>
        <p:spPr>
          <a:xfrm>
            <a:off x="974538" y="458581"/>
            <a:ext cx="5326538" cy="399491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97"/>
          <p:cNvSpPr txBox="1"/>
          <p:nvPr>
            <p:ph type="title"/>
          </p:nvPr>
        </p:nvSpPr>
        <p:spPr>
          <a:xfrm>
            <a:off x="0" y="189000"/>
            <a:ext cx="3559500" cy="4765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sz="3100" u="sng">
                <a:solidFill>
                  <a:srgbClr val="0070C0"/>
                </a:solidFill>
                <a:hlinkClick r:id="rId3">
                  <a:extLst>
                    <a:ext uri="{A12FA001-AC4F-418D-AE19-62706E023703}">
                      <ahyp:hlinkClr val="tx"/>
                    </a:ext>
                  </a:extLst>
                </a:hlinkClick>
              </a:rPr>
              <a:t>SIPS</a:t>
            </a:r>
            <a:r>
              <a:rPr lang="en" sz="4000">
                <a:uFill>
                  <a:noFill/>
                </a:uFill>
                <a:hlinkClick r:id="rId4"/>
              </a:rPr>
              <a:t> </a:t>
            </a:r>
            <a:r>
              <a:rPr lang="en" sz="3100" u="sng">
                <a:solidFill>
                  <a:srgbClr val="0070C0"/>
                </a:solidFill>
                <a:hlinkClick r:id="rId5">
                  <a:extLst>
                    <a:ext uri="{A12FA001-AC4F-418D-AE19-62706E023703}">
                      <ahyp:hlinkClr val="tx"/>
                    </a:ext>
                  </a:extLst>
                </a:hlinkClick>
              </a:rPr>
              <a:t>Resources</a:t>
            </a:r>
            <a:r>
              <a:rPr lang="en" sz="2400" u="sng">
                <a:solidFill>
                  <a:schemeClr val="hlink"/>
                </a:solidFill>
                <a:hlinkClick r:id="rId6"/>
              </a:rPr>
              <a:t> </a:t>
            </a:r>
            <a:endParaRPr b="1" sz="3000">
              <a:latin typeface="Palatino Linotype"/>
              <a:ea typeface="Palatino Linotype"/>
              <a:cs typeface="Palatino Linotype"/>
              <a:sym typeface="Palatino Linotype"/>
            </a:endParaRPr>
          </a:p>
          <a:p>
            <a:pPr indent="0" lvl="0" marL="0" rtl="0" algn="l">
              <a:spcBef>
                <a:spcPts val="800"/>
              </a:spcBef>
              <a:spcAft>
                <a:spcPts val="0"/>
              </a:spcAft>
              <a:buNone/>
            </a:pPr>
            <a:r>
              <a:rPr lang="en" sz="2600">
                <a:latin typeface="Palatino Linotype"/>
                <a:ea typeface="Palatino Linotype"/>
                <a:cs typeface="Palatino Linotype"/>
                <a:sym typeface="Palatino Linotype"/>
              </a:rPr>
              <a:t>Four Units @ 5th &amp; 8th </a:t>
            </a:r>
            <a:endParaRPr sz="2600">
              <a:latin typeface="Palatino Linotype"/>
              <a:ea typeface="Palatino Linotype"/>
              <a:cs typeface="Palatino Linotype"/>
              <a:sym typeface="Palatino Linotype"/>
            </a:endParaRPr>
          </a:p>
          <a:p>
            <a:pPr indent="-317500" lvl="0" marL="914400" rtl="0" algn="l">
              <a:spcBef>
                <a:spcPts val="800"/>
              </a:spcBef>
              <a:spcAft>
                <a:spcPts val="0"/>
              </a:spcAft>
              <a:buSzPts val="1400"/>
              <a:buChar char="●"/>
            </a:pPr>
            <a:r>
              <a:rPr lang="en" sz="1400"/>
              <a:t>Built around bundles of performance expectations.</a:t>
            </a:r>
            <a:endParaRPr sz="1400"/>
          </a:p>
          <a:p>
            <a:pPr indent="-317500" lvl="0" marL="914400" rtl="0" algn="l">
              <a:lnSpc>
                <a:spcPct val="90000"/>
              </a:lnSpc>
              <a:spcBef>
                <a:spcPts val="0"/>
              </a:spcBef>
              <a:spcAft>
                <a:spcPts val="0"/>
              </a:spcAft>
              <a:buSzPts val="1400"/>
              <a:buChar char="●"/>
            </a:pPr>
            <a:r>
              <a:rPr lang="en" sz="1400"/>
              <a:t>Give opportunity for students to transfer their understanding. </a:t>
            </a:r>
            <a:endParaRPr sz="1400"/>
          </a:p>
          <a:p>
            <a:pPr indent="-317500" lvl="0" marL="914400" rtl="0" algn="l">
              <a:lnSpc>
                <a:spcPct val="90000"/>
              </a:lnSpc>
              <a:spcBef>
                <a:spcPts val="0"/>
              </a:spcBef>
              <a:spcAft>
                <a:spcPts val="0"/>
              </a:spcAft>
              <a:buSzPts val="1400"/>
              <a:buChar char="●"/>
            </a:pPr>
            <a:r>
              <a:rPr lang="en" sz="1400"/>
              <a:t>Developed by educators from 6 states. </a:t>
            </a:r>
            <a:endParaRPr sz="1400"/>
          </a:p>
          <a:p>
            <a:pPr indent="0" lvl="0" marL="914400" rtl="0" algn="l">
              <a:lnSpc>
                <a:spcPct val="90000"/>
              </a:lnSpc>
              <a:spcBef>
                <a:spcPts val="0"/>
              </a:spcBef>
              <a:spcAft>
                <a:spcPts val="0"/>
              </a:spcAft>
              <a:buNone/>
            </a:pPr>
            <a:r>
              <a:t/>
            </a:r>
            <a:endParaRPr sz="1700"/>
          </a:p>
        </p:txBody>
      </p:sp>
      <p:pic>
        <p:nvPicPr>
          <p:cNvPr id="601" name="Google Shape;601;p97"/>
          <p:cNvPicPr preferRelativeResize="0"/>
          <p:nvPr/>
        </p:nvPicPr>
        <p:blipFill>
          <a:blip r:embed="rId7">
            <a:alphaModFix/>
          </a:blip>
          <a:stretch>
            <a:fillRect/>
          </a:stretch>
        </p:blipFill>
        <p:spPr>
          <a:xfrm>
            <a:off x="3677850" y="1012700"/>
            <a:ext cx="5380275" cy="3606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8"/>
          <p:cNvSpPr txBox="1"/>
          <p:nvPr>
            <p:ph idx="1" type="body"/>
          </p:nvPr>
        </p:nvSpPr>
        <p:spPr>
          <a:xfrm>
            <a:off x="471488" y="1026914"/>
            <a:ext cx="5915100" cy="2447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607" name="Google Shape;607;p98"/>
          <p:cNvPicPr preferRelativeResize="0"/>
          <p:nvPr/>
        </p:nvPicPr>
        <p:blipFill>
          <a:blip r:embed="rId3">
            <a:alphaModFix/>
          </a:blip>
          <a:stretch>
            <a:fillRect/>
          </a:stretch>
        </p:blipFill>
        <p:spPr>
          <a:xfrm>
            <a:off x="471500" y="1026916"/>
            <a:ext cx="7686675" cy="4007644"/>
          </a:xfrm>
          <a:prstGeom prst="rect">
            <a:avLst/>
          </a:prstGeom>
          <a:noFill/>
          <a:ln>
            <a:noFill/>
          </a:ln>
        </p:spPr>
      </p:pic>
      <p:sp>
        <p:nvSpPr>
          <p:cNvPr id="608" name="Google Shape;608;p98"/>
          <p:cNvSpPr/>
          <p:nvPr/>
        </p:nvSpPr>
        <p:spPr>
          <a:xfrm>
            <a:off x="7197025" y="4579925"/>
            <a:ext cx="803400" cy="1359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72"/>
          <p:cNvSpPr txBox="1"/>
          <p:nvPr>
            <p:ph type="title"/>
          </p:nvPr>
        </p:nvSpPr>
        <p:spPr>
          <a:xfrm>
            <a:off x="628650" y="141525"/>
            <a:ext cx="7886700" cy="979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Century Gothic"/>
              <a:buNone/>
            </a:pPr>
            <a:r>
              <a:rPr lang="en" sz="4400"/>
              <a:t>Thank you!!!!</a:t>
            </a:r>
            <a:endParaRPr sz="4400"/>
          </a:p>
        </p:txBody>
      </p:sp>
      <p:sp>
        <p:nvSpPr>
          <p:cNvPr id="361" name="Google Shape;361;p72"/>
          <p:cNvSpPr txBox="1"/>
          <p:nvPr>
            <p:ph idx="1" type="body"/>
          </p:nvPr>
        </p:nvSpPr>
        <p:spPr>
          <a:xfrm>
            <a:off x="628650" y="1023250"/>
            <a:ext cx="7886700" cy="37557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Clr>
                <a:schemeClr val="dk1"/>
              </a:buClr>
              <a:buSzPts val="1100"/>
              <a:buFont typeface="Arial"/>
              <a:buNone/>
            </a:pPr>
            <a:r>
              <a:rPr lang="en" sz="2000">
                <a:latin typeface="Century Gothic"/>
                <a:ea typeface="Century Gothic"/>
                <a:cs typeface="Century Gothic"/>
                <a:sym typeface="Century Gothic"/>
              </a:rPr>
              <a:t>Thank you to all the educators that participated in</a:t>
            </a:r>
            <a:endParaRPr sz="2000">
              <a:latin typeface="Century Gothic"/>
              <a:ea typeface="Century Gothic"/>
              <a:cs typeface="Century Gothic"/>
              <a:sym typeface="Century Gothic"/>
            </a:endParaRPr>
          </a:p>
          <a:p>
            <a:pPr indent="0" lvl="0" marL="12700" rtl="0" algn="l">
              <a:spcBef>
                <a:spcPts val="500"/>
              </a:spcBef>
              <a:spcAft>
                <a:spcPts val="0"/>
              </a:spcAft>
              <a:buClr>
                <a:schemeClr val="dk1"/>
              </a:buClr>
              <a:buSzPts val="1100"/>
              <a:buFont typeface="Arial"/>
              <a:buNone/>
            </a:pPr>
            <a:r>
              <a:rPr lang="en" sz="2000">
                <a:latin typeface="Century Gothic"/>
                <a:ea typeface="Century Gothic"/>
                <a:cs typeface="Century Gothic"/>
                <a:sym typeface="Century Gothic"/>
              </a:rPr>
              <a:t>•Item writing</a:t>
            </a:r>
            <a:endParaRPr sz="2000">
              <a:latin typeface="Century Gothic"/>
              <a:ea typeface="Century Gothic"/>
              <a:cs typeface="Century Gothic"/>
              <a:sym typeface="Century Gothic"/>
            </a:endParaRPr>
          </a:p>
          <a:p>
            <a:pPr indent="0" lvl="0" marL="12700" rtl="0" algn="l">
              <a:spcBef>
                <a:spcPts val="500"/>
              </a:spcBef>
              <a:spcAft>
                <a:spcPts val="0"/>
              </a:spcAft>
              <a:buClr>
                <a:schemeClr val="dk1"/>
              </a:buClr>
              <a:buSzPts val="1100"/>
              <a:buFont typeface="Arial"/>
              <a:buNone/>
            </a:pPr>
            <a:r>
              <a:rPr lang="en" sz="2000">
                <a:latin typeface="Century Gothic"/>
                <a:ea typeface="Century Gothic"/>
                <a:cs typeface="Century Gothic"/>
                <a:sym typeface="Century Gothic"/>
              </a:rPr>
              <a:t>•Alignment studies</a:t>
            </a:r>
            <a:endParaRPr sz="2000">
              <a:latin typeface="Century Gothic"/>
              <a:ea typeface="Century Gothic"/>
              <a:cs typeface="Century Gothic"/>
              <a:sym typeface="Century Gothic"/>
            </a:endParaRPr>
          </a:p>
          <a:p>
            <a:pPr indent="0" lvl="0" marL="12700" rtl="0" algn="l">
              <a:spcBef>
                <a:spcPts val="500"/>
              </a:spcBef>
              <a:spcAft>
                <a:spcPts val="0"/>
              </a:spcAft>
              <a:buClr>
                <a:schemeClr val="dk1"/>
              </a:buClr>
              <a:buSzPts val="1100"/>
              <a:buFont typeface="Arial"/>
              <a:buNone/>
            </a:pPr>
            <a:r>
              <a:rPr lang="en" sz="2000">
                <a:latin typeface="Century Gothic"/>
                <a:ea typeface="Century Gothic"/>
                <a:cs typeface="Century Gothic"/>
                <a:sym typeface="Century Gothic"/>
              </a:rPr>
              <a:t>•English Language Arts Achievement Level Descriptor reviews</a:t>
            </a:r>
            <a:endParaRPr sz="2000">
              <a:latin typeface="Century Gothic"/>
              <a:ea typeface="Century Gothic"/>
              <a:cs typeface="Century Gothic"/>
              <a:sym typeface="Century Gothic"/>
            </a:endParaRPr>
          </a:p>
          <a:p>
            <a:pPr indent="0" lvl="0" marL="12700" rtl="0" algn="l">
              <a:spcBef>
                <a:spcPts val="500"/>
              </a:spcBef>
              <a:spcAft>
                <a:spcPts val="0"/>
              </a:spcAft>
              <a:buClr>
                <a:schemeClr val="dk1"/>
              </a:buClr>
              <a:buSzPts val="1100"/>
              <a:buFont typeface="Arial"/>
              <a:buNone/>
            </a:pPr>
            <a:r>
              <a:rPr lang="en" sz="2000">
                <a:latin typeface="Century Gothic"/>
                <a:ea typeface="Century Gothic"/>
                <a:cs typeface="Century Gothic"/>
                <a:sym typeface="Century Gothic"/>
              </a:rPr>
              <a:t>•English Language Arts instructional supports reviews</a:t>
            </a:r>
            <a:endParaRPr sz="2000">
              <a:latin typeface="Century Gothic"/>
              <a:ea typeface="Century Gothic"/>
              <a:cs typeface="Century Gothic"/>
              <a:sym typeface="Century Gothic"/>
            </a:endParaRPr>
          </a:p>
          <a:p>
            <a:pPr indent="0" lvl="0" marL="12700" rtl="0" algn="l">
              <a:spcBef>
                <a:spcPts val="500"/>
              </a:spcBef>
              <a:spcAft>
                <a:spcPts val="0"/>
              </a:spcAft>
              <a:buClr>
                <a:schemeClr val="dk1"/>
              </a:buClr>
              <a:buSzPts val="1100"/>
              <a:buFont typeface="Arial"/>
              <a:buNone/>
            </a:pPr>
            <a:r>
              <a:rPr lang="en" sz="2000">
                <a:latin typeface="Century Gothic"/>
                <a:ea typeface="Century Gothic"/>
                <a:cs typeface="Century Gothic"/>
                <a:sym typeface="Century Gothic"/>
              </a:rPr>
              <a:t>•Math extended indicator review</a:t>
            </a:r>
            <a:endParaRPr sz="2000">
              <a:latin typeface="Century Gothic"/>
              <a:ea typeface="Century Gothic"/>
              <a:cs typeface="Century Gothic"/>
              <a:sym typeface="Century Gothic"/>
            </a:endParaRPr>
          </a:p>
          <a:p>
            <a:pPr indent="0" lvl="0" marL="12700" rtl="0" algn="l">
              <a:spcBef>
                <a:spcPts val="500"/>
              </a:spcBef>
              <a:spcAft>
                <a:spcPts val="0"/>
              </a:spcAft>
              <a:buClr>
                <a:schemeClr val="dk1"/>
              </a:buClr>
              <a:buSzPts val="1100"/>
              <a:buFont typeface="Arial"/>
              <a:buNone/>
            </a:pPr>
            <a:r>
              <a:rPr lang="en" sz="2000">
                <a:latin typeface="Century Gothic"/>
                <a:ea typeface="Century Gothic"/>
                <a:cs typeface="Century Gothic"/>
                <a:sym typeface="Century Gothic"/>
              </a:rPr>
              <a:t>•Standard setting and policy reviews</a:t>
            </a:r>
            <a:endParaRPr sz="2000">
              <a:latin typeface="Century Gothic"/>
              <a:ea typeface="Century Gothic"/>
              <a:cs typeface="Century Gothic"/>
              <a:sym typeface="Century Gothic"/>
            </a:endParaRPr>
          </a:p>
          <a:p>
            <a:pPr indent="0" lvl="0" marL="0" rtl="0" algn="l">
              <a:spcBef>
                <a:spcPts val="1000"/>
              </a:spcBef>
              <a:spcAft>
                <a:spcPts val="0"/>
              </a:spcAft>
              <a:buClr>
                <a:schemeClr val="dk1"/>
              </a:buClr>
              <a:buSzPts val="1100"/>
              <a:buFont typeface="Arial"/>
              <a:buNone/>
            </a:pPr>
            <a:r>
              <a:rPr lang="en" sz="2000">
                <a:latin typeface="Century Gothic"/>
                <a:ea typeface="Century Gothic"/>
                <a:cs typeface="Century Gothic"/>
                <a:sym typeface="Century Gothic"/>
              </a:rPr>
              <a:t>that took place this spring and summer!!! You have amazing educators in your buildings! We appreciate them giving us their valuable time! </a:t>
            </a:r>
            <a:endParaRPr sz="2000">
              <a:latin typeface="Century Gothic"/>
              <a:ea typeface="Century Gothic"/>
              <a:cs typeface="Century Gothic"/>
              <a:sym typeface="Century Gothic"/>
            </a:endParaRPr>
          </a:p>
          <a:p>
            <a:pPr indent="-38100" lvl="0" marL="177800" rtl="0" algn="l">
              <a:lnSpc>
                <a:spcPct val="90000"/>
              </a:lnSpc>
              <a:spcBef>
                <a:spcPts val="0"/>
              </a:spcBef>
              <a:spcAft>
                <a:spcPts val="0"/>
              </a:spcAft>
              <a:buClr>
                <a:schemeClr val="lt1"/>
              </a:buClr>
              <a:buSzPts val="2100"/>
              <a:buNone/>
            </a:pPr>
            <a:r>
              <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99"/>
          <p:cNvSpPr txBox="1"/>
          <p:nvPr>
            <p:ph idx="1" type="body"/>
          </p:nvPr>
        </p:nvSpPr>
        <p:spPr>
          <a:xfrm>
            <a:off x="471488" y="1026914"/>
            <a:ext cx="5915100" cy="2447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614" name="Google Shape;614;p99"/>
          <p:cNvPicPr preferRelativeResize="0"/>
          <p:nvPr/>
        </p:nvPicPr>
        <p:blipFill>
          <a:blip r:embed="rId3">
            <a:alphaModFix/>
          </a:blip>
          <a:stretch>
            <a:fillRect/>
          </a:stretch>
        </p:blipFill>
        <p:spPr>
          <a:xfrm>
            <a:off x="255919" y="-71284"/>
            <a:ext cx="6909351" cy="5015569"/>
          </a:xfrm>
          <a:prstGeom prst="rect">
            <a:avLst/>
          </a:prstGeom>
          <a:noFill/>
          <a:ln>
            <a:noFill/>
          </a:ln>
        </p:spPr>
      </p:pic>
      <p:sp>
        <p:nvSpPr>
          <p:cNvPr id="615" name="Google Shape;615;p99"/>
          <p:cNvSpPr/>
          <p:nvPr/>
        </p:nvSpPr>
        <p:spPr>
          <a:xfrm>
            <a:off x="4353200" y="2876225"/>
            <a:ext cx="1425000" cy="1749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99"/>
          <p:cNvSpPr/>
          <p:nvPr/>
        </p:nvSpPr>
        <p:spPr>
          <a:xfrm flipH="1">
            <a:off x="5137125" y="1026925"/>
            <a:ext cx="265500" cy="1749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p100"/>
          <p:cNvPicPr preferRelativeResize="0"/>
          <p:nvPr/>
        </p:nvPicPr>
        <p:blipFill>
          <a:blip r:embed="rId3">
            <a:alphaModFix/>
          </a:blip>
          <a:stretch>
            <a:fillRect/>
          </a:stretch>
        </p:blipFill>
        <p:spPr>
          <a:xfrm>
            <a:off x="378125" y="1550194"/>
            <a:ext cx="7722394" cy="204311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101"/>
          <p:cNvPicPr preferRelativeResize="0"/>
          <p:nvPr/>
        </p:nvPicPr>
        <p:blipFill rotWithShape="1">
          <a:blip r:embed="rId3">
            <a:alphaModFix/>
          </a:blip>
          <a:srcRect b="7037" l="4970" r="14208" t="0"/>
          <a:stretch/>
        </p:blipFill>
        <p:spPr>
          <a:xfrm>
            <a:off x="2348150" y="653227"/>
            <a:ext cx="4447708" cy="3837049"/>
          </a:xfrm>
          <a:prstGeom prst="rect">
            <a:avLst/>
          </a:prstGeom>
          <a:noFill/>
          <a:ln>
            <a:noFill/>
          </a:ln>
        </p:spPr>
      </p:pic>
      <p:sp>
        <p:nvSpPr>
          <p:cNvPr id="627" name="Google Shape;627;p101"/>
          <p:cNvSpPr txBox="1"/>
          <p:nvPr/>
        </p:nvSpPr>
        <p:spPr>
          <a:xfrm>
            <a:off x="233524" y="124975"/>
            <a:ext cx="4447800" cy="74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700"/>
              <a:buFont typeface="Arial"/>
              <a:buNone/>
            </a:pPr>
            <a:r>
              <a:rPr b="0" i="0" lang="en" sz="3700" u="sng" cap="none" strike="noStrike">
                <a:solidFill>
                  <a:schemeClr val="hlink"/>
                </a:solidFill>
                <a:latin typeface="Arial"/>
                <a:ea typeface="Arial"/>
                <a:cs typeface="Arial"/>
                <a:sym typeface="Arial"/>
                <a:hlinkClick r:id="rId4"/>
              </a:rPr>
              <a:t>NE Science System</a:t>
            </a:r>
            <a:r>
              <a:rPr b="0" i="0" lang="en" sz="3700" u="none" cap="none" strike="noStrike">
                <a:solidFill>
                  <a:srgbClr val="000000"/>
                </a:solidFill>
                <a:latin typeface="Arial"/>
                <a:ea typeface="Arial"/>
                <a:cs typeface="Arial"/>
                <a:sym typeface="Arial"/>
              </a:rPr>
              <a:t> </a:t>
            </a:r>
            <a:endParaRPr b="1" i="0" sz="4100" u="none" cap="none" strike="noStrike">
              <a:solidFill>
                <a:srgbClr val="000000"/>
              </a:solidFill>
              <a:latin typeface="Arial"/>
              <a:ea typeface="Arial"/>
              <a:cs typeface="Arial"/>
              <a:sym typeface="Arial"/>
            </a:endParaRPr>
          </a:p>
        </p:txBody>
      </p:sp>
      <p:pic>
        <p:nvPicPr>
          <p:cNvPr id="628" name="Google Shape;628;p101"/>
          <p:cNvPicPr preferRelativeResize="0"/>
          <p:nvPr/>
        </p:nvPicPr>
        <p:blipFill rotWithShape="1">
          <a:blip r:embed="rId3">
            <a:alphaModFix/>
          </a:blip>
          <a:srcRect b="78606" l="85751" r="0" t="0"/>
          <a:stretch/>
        </p:blipFill>
        <p:spPr>
          <a:xfrm>
            <a:off x="8102925" y="0"/>
            <a:ext cx="954844" cy="1075275"/>
          </a:xfrm>
          <a:prstGeom prst="rect">
            <a:avLst/>
          </a:prstGeom>
          <a:noFill/>
          <a:ln>
            <a:noFill/>
          </a:ln>
        </p:spPr>
      </p:pic>
      <p:sp>
        <p:nvSpPr>
          <p:cNvPr id="629" name="Google Shape;629;p101"/>
          <p:cNvSpPr txBox="1"/>
          <p:nvPr/>
        </p:nvSpPr>
        <p:spPr>
          <a:xfrm>
            <a:off x="482425" y="1811650"/>
            <a:ext cx="202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5"/>
              </a:rPr>
              <a:t>Instructional Materials</a:t>
            </a:r>
            <a:r>
              <a:rPr b="0" i="0" lang="en" sz="1400" u="none" cap="none" strike="noStrike">
                <a:solidFill>
                  <a:srgbClr val="000000"/>
                </a:solidFill>
                <a:latin typeface="Palatino Linotype"/>
                <a:ea typeface="Palatino Linotype"/>
                <a:cs typeface="Palatino Linotype"/>
                <a:sym typeface="Palatino Linotype"/>
              </a:rPr>
              <a:t> </a:t>
            </a:r>
            <a:endParaRPr b="0" i="0" sz="1400" u="none" cap="none" strike="noStrike">
              <a:solidFill>
                <a:srgbClr val="000000"/>
              </a:solidFill>
              <a:latin typeface="Palatino Linotype"/>
              <a:ea typeface="Palatino Linotype"/>
              <a:cs typeface="Palatino Linotype"/>
              <a:sym typeface="Palatino Linotype"/>
            </a:endParaRPr>
          </a:p>
        </p:txBody>
      </p:sp>
      <p:sp>
        <p:nvSpPr>
          <p:cNvPr id="630" name="Google Shape;630;p101"/>
          <p:cNvSpPr txBox="1"/>
          <p:nvPr/>
        </p:nvSpPr>
        <p:spPr>
          <a:xfrm>
            <a:off x="482425" y="2647450"/>
            <a:ext cx="216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6"/>
              </a:rPr>
              <a:t>Instructional Shifts </a:t>
            </a:r>
            <a:endParaRPr b="0" i="0" sz="1400" u="none" cap="none" strike="noStrike">
              <a:solidFill>
                <a:srgbClr val="000000"/>
              </a:solidFill>
              <a:latin typeface="Palatino Linotype"/>
              <a:ea typeface="Palatino Linotype"/>
              <a:cs typeface="Palatino Linotype"/>
              <a:sym typeface="Palatino Linotype"/>
            </a:endParaRPr>
          </a:p>
        </p:txBody>
      </p:sp>
      <p:sp>
        <p:nvSpPr>
          <p:cNvPr id="631" name="Google Shape;631;p101"/>
          <p:cNvSpPr txBox="1"/>
          <p:nvPr/>
        </p:nvSpPr>
        <p:spPr>
          <a:xfrm>
            <a:off x="4062375" y="2090800"/>
            <a:ext cx="1789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7"/>
              </a:rPr>
              <a:t>Teacher Guides </a:t>
            </a:r>
            <a:endParaRPr b="0" i="0" sz="1400" u="none" cap="none" strike="noStrike">
              <a:solidFill>
                <a:srgbClr val="000000"/>
              </a:solidFill>
              <a:latin typeface="Palatino Linotype"/>
              <a:ea typeface="Palatino Linotype"/>
              <a:cs typeface="Palatino Linotype"/>
              <a:sym typeface="Palatino Linotype"/>
            </a:endParaRPr>
          </a:p>
        </p:txBody>
      </p:sp>
      <p:sp>
        <p:nvSpPr>
          <p:cNvPr id="632" name="Google Shape;632;p101"/>
          <p:cNvSpPr txBox="1"/>
          <p:nvPr/>
        </p:nvSpPr>
        <p:spPr>
          <a:xfrm>
            <a:off x="4276575" y="3483275"/>
            <a:ext cx="157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8"/>
              </a:rPr>
              <a:t>Indicators </a:t>
            </a:r>
            <a:endParaRPr b="0" i="0" sz="1400" u="none" cap="none" strike="noStrike">
              <a:solidFill>
                <a:srgbClr val="000000"/>
              </a:solidFill>
              <a:latin typeface="Palatino Linotype"/>
              <a:ea typeface="Palatino Linotype"/>
              <a:cs typeface="Palatino Linotype"/>
              <a:sym typeface="Palatino Linotype"/>
            </a:endParaRPr>
          </a:p>
        </p:txBody>
      </p:sp>
      <p:sp>
        <p:nvSpPr>
          <p:cNvPr id="633" name="Google Shape;633;p101"/>
          <p:cNvSpPr txBox="1"/>
          <p:nvPr/>
        </p:nvSpPr>
        <p:spPr>
          <a:xfrm>
            <a:off x="6904025" y="1983100"/>
            <a:ext cx="2025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9"/>
              </a:rPr>
              <a:t>Formative Classroom Assessment Repository</a:t>
            </a:r>
            <a:r>
              <a:rPr b="0" i="0" lang="en" sz="1400" u="none" cap="none" strike="noStrike">
                <a:solidFill>
                  <a:srgbClr val="000000"/>
                </a:solidFill>
                <a:latin typeface="Palatino Linotype"/>
                <a:ea typeface="Palatino Linotype"/>
                <a:cs typeface="Palatino Linotype"/>
                <a:sym typeface="Palatino Linotype"/>
              </a:rPr>
              <a:t> </a:t>
            </a:r>
            <a:endParaRPr b="0" i="0" sz="1400" u="none" cap="none" strike="noStrike">
              <a:solidFill>
                <a:srgbClr val="000000"/>
              </a:solidFill>
              <a:latin typeface="Palatino Linotype"/>
              <a:ea typeface="Palatino Linotype"/>
              <a:cs typeface="Palatino Linotype"/>
              <a:sym typeface="Palatino Linotype"/>
            </a:endParaRPr>
          </a:p>
        </p:txBody>
      </p:sp>
      <p:sp>
        <p:nvSpPr>
          <p:cNvPr id="634" name="Google Shape;634;p101"/>
          <p:cNvSpPr txBox="1"/>
          <p:nvPr/>
        </p:nvSpPr>
        <p:spPr>
          <a:xfrm>
            <a:off x="6620975" y="3131475"/>
            <a:ext cx="259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0"/>
              </a:rPr>
              <a:t>Design Processes and Tools</a:t>
            </a:r>
            <a:r>
              <a:rPr b="0" i="0" lang="en" sz="1400" u="none" cap="none" strike="noStrike">
                <a:solidFill>
                  <a:srgbClr val="000000"/>
                </a:solidFill>
                <a:latin typeface="Palatino Linotype"/>
                <a:ea typeface="Palatino Linotype"/>
                <a:cs typeface="Palatino Linotype"/>
                <a:sym typeface="Palatino Linotype"/>
              </a:rPr>
              <a:t> </a:t>
            </a:r>
            <a:endParaRPr b="0" i="0" sz="1400" u="none" cap="none" strike="noStrike">
              <a:solidFill>
                <a:srgbClr val="000000"/>
              </a:solidFill>
              <a:latin typeface="Palatino Linotype"/>
              <a:ea typeface="Palatino Linotype"/>
              <a:cs typeface="Palatino Linotype"/>
              <a:sym typeface="Palatino Linotype"/>
            </a:endParaRPr>
          </a:p>
        </p:txBody>
      </p:sp>
      <p:sp>
        <p:nvSpPr>
          <p:cNvPr id="635" name="Google Shape;635;p101"/>
          <p:cNvSpPr txBox="1"/>
          <p:nvPr/>
        </p:nvSpPr>
        <p:spPr>
          <a:xfrm>
            <a:off x="2911675" y="1183600"/>
            <a:ext cx="383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1"/>
              </a:rPr>
              <a:t>Instructional Materials Crosswalk example</a:t>
            </a:r>
            <a:endParaRPr b="0" i="0" sz="1400" u="none" cap="none" strike="noStrike">
              <a:solidFill>
                <a:srgbClr val="000000"/>
              </a:solidFill>
              <a:latin typeface="Palatino Linotype"/>
              <a:ea typeface="Palatino Linotype"/>
              <a:cs typeface="Palatino Linotype"/>
              <a:sym typeface="Palatino Linotype"/>
            </a:endParaRPr>
          </a:p>
        </p:txBody>
      </p:sp>
      <p:sp>
        <p:nvSpPr>
          <p:cNvPr id="636" name="Google Shape;636;p101"/>
          <p:cNvSpPr txBox="1"/>
          <p:nvPr/>
        </p:nvSpPr>
        <p:spPr>
          <a:xfrm>
            <a:off x="3940050" y="4265525"/>
            <a:ext cx="329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2"/>
              </a:rPr>
              <a:t>Assessment Shifts </a:t>
            </a:r>
            <a:endParaRPr b="0" i="0" sz="1400" u="none" cap="none" strike="noStrike">
              <a:solidFill>
                <a:srgbClr val="000000"/>
              </a:solidFill>
              <a:latin typeface="Palatino Linotype"/>
              <a:ea typeface="Palatino Linotype"/>
              <a:cs typeface="Palatino Linotype"/>
              <a:sym typeface="Palatino Linotype"/>
            </a:endParaRPr>
          </a:p>
        </p:txBody>
      </p:sp>
      <p:sp>
        <p:nvSpPr>
          <p:cNvPr id="637" name="Google Shape;637;p101"/>
          <p:cNvSpPr txBox="1"/>
          <p:nvPr/>
        </p:nvSpPr>
        <p:spPr>
          <a:xfrm>
            <a:off x="852125" y="2229575"/>
            <a:ext cx="231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Palatino Linotype"/>
                <a:ea typeface="Palatino Linotype"/>
                <a:cs typeface="Palatino Linotype"/>
                <a:sym typeface="Palatino Linotype"/>
                <a:hlinkClick r:id="rId13"/>
              </a:rPr>
              <a:t>Criteria for HQIM</a:t>
            </a:r>
            <a:endParaRPr b="0" i="0" sz="1400" u="none" cap="none" strike="noStrike">
              <a:solidFill>
                <a:srgbClr val="000000"/>
              </a:solidFill>
              <a:latin typeface="Palatino Linotype"/>
              <a:ea typeface="Palatino Linotype"/>
              <a:cs typeface="Palatino Linotype"/>
              <a:sym typeface="Palatino Linotype"/>
            </a:endParaRPr>
          </a:p>
        </p:txBody>
      </p:sp>
      <p:sp>
        <p:nvSpPr>
          <p:cNvPr id="638" name="Google Shape;638;p101"/>
          <p:cNvSpPr txBox="1"/>
          <p:nvPr/>
        </p:nvSpPr>
        <p:spPr>
          <a:xfrm>
            <a:off x="7080994" y="2647444"/>
            <a:ext cx="1157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Password: ScienceFA</a:t>
            </a:r>
            <a:endParaRPr b="0" i="0" sz="1400" u="none" cap="none" strike="noStrike">
              <a:solidFill>
                <a:srgbClr val="000000"/>
              </a:solidFill>
              <a:latin typeface="Arial"/>
              <a:ea typeface="Arial"/>
              <a:cs typeface="Arial"/>
              <a:sym typeface="Arial"/>
            </a:endParaRPr>
          </a:p>
        </p:txBody>
      </p:sp>
      <p:sp>
        <p:nvSpPr>
          <p:cNvPr id="639" name="Google Shape;639;p101"/>
          <p:cNvSpPr txBox="1"/>
          <p:nvPr/>
        </p:nvSpPr>
        <p:spPr>
          <a:xfrm>
            <a:off x="6818756" y="3759956"/>
            <a:ext cx="1789500" cy="404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100">
                <a:latin typeface="Calibri"/>
                <a:ea typeface="Calibri"/>
                <a:cs typeface="Calibri"/>
                <a:sym typeface="Calibri"/>
              </a:rPr>
              <a:t>   </a:t>
            </a:r>
            <a:r>
              <a:rPr lang="en" sz="1800">
                <a:solidFill>
                  <a:schemeClr val="accent2"/>
                </a:solidFill>
                <a:latin typeface="Calibri"/>
                <a:ea typeface="Calibri"/>
                <a:cs typeface="Calibri"/>
                <a:sym typeface="Calibri"/>
              </a:rPr>
              <a:t>SIPS EOUs (in the repository for grades 5 &amp; 8)</a:t>
            </a:r>
            <a:endParaRPr sz="2000">
              <a:solidFill>
                <a:schemeClr val="accent2"/>
              </a:solidFill>
              <a:latin typeface="Calibri"/>
              <a:ea typeface="Calibri"/>
              <a:cs typeface="Calibri"/>
              <a:sym typeface="Calibri"/>
            </a:endParaRPr>
          </a:p>
        </p:txBody>
      </p:sp>
      <p:sp>
        <p:nvSpPr>
          <p:cNvPr id="640" name="Google Shape;640;p101"/>
          <p:cNvSpPr txBox="1"/>
          <p:nvPr/>
        </p:nvSpPr>
        <p:spPr>
          <a:xfrm>
            <a:off x="626075" y="3245823"/>
            <a:ext cx="1917600" cy="1419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700">
                <a:solidFill>
                  <a:schemeClr val="accent2"/>
                </a:solidFill>
                <a:latin typeface="Calibri"/>
                <a:ea typeface="Calibri"/>
                <a:cs typeface="Calibri"/>
                <a:sym typeface="Calibri"/>
              </a:rPr>
              <a:t>SIPS Instructional Framework &amp; Resources  </a:t>
            </a:r>
            <a:endParaRPr sz="1700">
              <a:solidFill>
                <a:schemeClr val="accent2"/>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02"/>
          <p:cNvSpPr txBox="1"/>
          <p:nvPr>
            <p:ph type="title"/>
          </p:nvPr>
        </p:nvSpPr>
        <p:spPr>
          <a:xfrm>
            <a:off x="243075" y="-592121"/>
            <a:ext cx="78867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3900"/>
              <a:t>SIPS Interim Tasks in the Science Formative Task Repository </a:t>
            </a:r>
            <a:endParaRPr sz="3900"/>
          </a:p>
        </p:txBody>
      </p:sp>
      <p:pic>
        <p:nvPicPr>
          <p:cNvPr id="646" name="Google Shape;646;p102"/>
          <p:cNvPicPr preferRelativeResize="0"/>
          <p:nvPr/>
        </p:nvPicPr>
        <p:blipFill>
          <a:blip r:embed="rId3">
            <a:alphaModFix/>
          </a:blip>
          <a:stretch>
            <a:fillRect/>
          </a:stretch>
        </p:blipFill>
        <p:spPr>
          <a:xfrm>
            <a:off x="314325" y="1965713"/>
            <a:ext cx="7267575" cy="1476375"/>
          </a:xfrm>
          <a:prstGeom prst="rect">
            <a:avLst/>
          </a:prstGeom>
          <a:noFill/>
          <a:ln>
            <a:noFill/>
          </a:ln>
        </p:spPr>
      </p:pic>
      <p:pic>
        <p:nvPicPr>
          <p:cNvPr id="647" name="Google Shape;647;p102"/>
          <p:cNvPicPr preferRelativeResize="0"/>
          <p:nvPr/>
        </p:nvPicPr>
        <p:blipFill>
          <a:blip r:embed="rId4">
            <a:alphaModFix/>
          </a:blip>
          <a:stretch>
            <a:fillRect/>
          </a:stretch>
        </p:blipFill>
        <p:spPr>
          <a:xfrm>
            <a:off x="1671650" y="3575288"/>
            <a:ext cx="6838950" cy="1400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103"/>
          <p:cNvSpPr txBox="1"/>
          <p:nvPr>
            <p:ph type="title"/>
          </p:nvPr>
        </p:nvSpPr>
        <p:spPr>
          <a:xfrm>
            <a:off x="121863" y="-783271"/>
            <a:ext cx="7886700" cy="2139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a:t>Aligned to NE Standards </a:t>
            </a:r>
            <a:endParaRPr/>
          </a:p>
        </p:txBody>
      </p:sp>
      <p:pic>
        <p:nvPicPr>
          <p:cNvPr id="653" name="Google Shape;653;p103"/>
          <p:cNvPicPr preferRelativeResize="0"/>
          <p:nvPr/>
        </p:nvPicPr>
        <p:blipFill>
          <a:blip r:embed="rId3">
            <a:alphaModFix/>
          </a:blip>
          <a:stretch>
            <a:fillRect/>
          </a:stretch>
        </p:blipFill>
        <p:spPr>
          <a:xfrm>
            <a:off x="4033800" y="1356325"/>
            <a:ext cx="4917149" cy="3531178"/>
          </a:xfrm>
          <a:prstGeom prst="rect">
            <a:avLst/>
          </a:prstGeom>
          <a:noFill/>
          <a:ln>
            <a:noFill/>
          </a:ln>
        </p:spPr>
      </p:pic>
      <p:sp>
        <p:nvSpPr>
          <p:cNvPr id="654" name="Google Shape;654;p103"/>
          <p:cNvSpPr txBox="1"/>
          <p:nvPr/>
        </p:nvSpPr>
        <p:spPr>
          <a:xfrm>
            <a:off x="415700" y="2839500"/>
            <a:ext cx="3205800" cy="5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Palatino Linotype"/>
                <a:ea typeface="Palatino Linotype"/>
                <a:cs typeface="Palatino Linotype"/>
                <a:sym typeface="Palatino Linotype"/>
                <a:hlinkClick r:id="rId4"/>
              </a:rPr>
              <a:t>Crosswalk of SIPS PE Bundles to </a:t>
            </a:r>
            <a:endParaRPr>
              <a:solidFill>
                <a:schemeClr val="lt1"/>
              </a:solidFill>
              <a:latin typeface="Palatino Linotype"/>
              <a:ea typeface="Palatino Linotype"/>
              <a:cs typeface="Palatino Linotype"/>
              <a:sym typeface="Palatino Linotype"/>
            </a:endParaRPr>
          </a:p>
          <a:p>
            <a:pPr indent="0" lvl="0" marL="0" rtl="0" algn="l">
              <a:spcBef>
                <a:spcPts val="0"/>
              </a:spcBef>
              <a:spcAft>
                <a:spcPts val="0"/>
              </a:spcAft>
              <a:buNone/>
            </a:pPr>
            <a:r>
              <a:rPr lang="en" u="sng">
                <a:solidFill>
                  <a:schemeClr val="hlink"/>
                </a:solidFill>
                <a:latin typeface="Palatino Linotype"/>
                <a:ea typeface="Palatino Linotype"/>
                <a:cs typeface="Palatino Linotype"/>
                <a:sym typeface="Palatino Linotype"/>
                <a:hlinkClick r:id="rId5"/>
              </a:rPr>
              <a:t>NE Science Standards </a:t>
            </a:r>
            <a:endParaRPr>
              <a:solidFill>
                <a:schemeClr val="lt1"/>
              </a:solidFill>
              <a:latin typeface="Palatino Linotype"/>
              <a:ea typeface="Palatino Linotype"/>
              <a:cs typeface="Palatino Linotype"/>
              <a:sym typeface="Palatino Linotyp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104"/>
          <p:cNvSpPr txBox="1"/>
          <p:nvPr>
            <p:ph type="ctrTitle"/>
          </p:nvPr>
        </p:nvSpPr>
        <p:spPr>
          <a:xfrm>
            <a:off x="3525441" y="631329"/>
            <a:ext cx="3332400" cy="13431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t/>
            </a:r>
            <a:endParaRPr/>
          </a:p>
        </p:txBody>
      </p:sp>
      <p:sp>
        <p:nvSpPr>
          <p:cNvPr id="660" name="Google Shape;660;p104"/>
          <p:cNvSpPr txBox="1"/>
          <p:nvPr>
            <p:ph idx="1" type="subTitle"/>
          </p:nvPr>
        </p:nvSpPr>
        <p:spPr>
          <a:xfrm>
            <a:off x="3525441" y="2026146"/>
            <a:ext cx="3332400" cy="9312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t/>
            </a:r>
            <a:endParaRPr/>
          </a:p>
        </p:txBody>
      </p:sp>
      <p:pic>
        <p:nvPicPr>
          <p:cNvPr id="661" name="Google Shape;661;p104"/>
          <p:cNvPicPr preferRelativeResize="0"/>
          <p:nvPr/>
        </p:nvPicPr>
        <p:blipFill>
          <a:blip r:embed="rId3">
            <a:alphaModFix/>
          </a:blip>
          <a:stretch>
            <a:fillRect/>
          </a:stretch>
        </p:blipFill>
        <p:spPr>
          <a:xfrm>
            <a:off x="1297200" y="57816"/>
            <a:ext cx="6703800" cy="502786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105"/>
          <p:cNvPicPr preferRelativeResize="0"/>
          <p:nvPr/>
        </p:nvPicPr>
        <p:blipFill>
          <a:blip r:embed="rId3">
            <a:alphaModFix/>
          </a:blip>
          <a:stretch>
            <a:fillRect/>
          </a:stretch>
        </p:blipFill>
        <p:spPr>
          <a:xfrm>
            <a:off x="805212" y="344838"/>
            <a:ext cx="5938439" cy="445381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id="671" name="Google Shape;671;p106"/>
          <p:cNvPicPr preferRelativeResize="0"/>
          <p:nvPr/>
        </p:nvPicPr>
        <p:blipFill>
          <a:blip r:embed="rId3">
            <a:alphaModFix/>
          </a:blip>
          <a:stretch>
            <a:fillRect/>
          </a:stretch>
        </p:blipFill>
        <p:spPr>
          <a:xfrm>
            <a:off x="620394" y="255047"/>
            <a:ext cx="6177882" cy="463340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107"/>
          <p:cNvSpPr txBox="1"/>
          <p:nvPr>
            <p:ph type="title"/>
          </p:nvPr>
        </p:nvSpPr>
        <p:spPr>
          <a:xfrm>
            <a:off x="165475" y="273850"/>
            <a:ext cx="3335100" cy="4765500"/>
          </a:xfrm>
          <a:prstGeom prst="rect">
            <a:avLst/>
          </a:prstGeom>
          <a:noFill/>
          <a:ln>
            <a:noFill/>
          </a:ln>
        </p:spPr>
        <p:txBody>
          <a:bodyPr anchorCtr="0" anchor="t" bIns="34275" lIns="68575" spcFirstLastPara="1" rIns="68575" wrap="square" tIns="34275">
            <a:noAutofit/>
          </a:bodyPr>
          <a:lstStyle/>
          <a:p>
            <a:pPr indent="0" lvl="0" marL="0" rtl="0" algn="l">
              <a:spcBef>
                <a:spcPts val="800"/>
              </a:spcBef>
              <a:spcAft>
                <a:spcPts val="0"/>
              </a:spcAft>
              <a:buClr>
                <a:schemeClr val="dk1"/>
              </a:buClr>
              <a:buSzPts val="1100"/>
              <a:buFont typeface="Arial"/>
              <a:buNone/>
            </a:pPr>
            <a:r>
              <a:rPr b="1" lang="en" sz="3900">
                <a:latin typeface="Palatino Linotype"/>
                <a:ea typeface="Palatino Linotype"/>
                <a:cs typeface="Palatino Linotype"/>
                <a:sym typeface="Palatino Linotype"/>
              </a:rPr>
              <a:t>2023-24 Pilot   in NE</a:t>
            </a:r>
            <a:endParaRPr b="1" sz="3900">
              <a:latin typeface="Palatino Linotype"/>
              <a:ea typeface="Palatino Linotype"/>
              <a:cs typeface="Palatino Linotype"/>
              <a:sym typeface="Palatino Linotype"/>
            </a:endParaRPr>
          </a:p>
          <a:p>
            <a:pPr indent="0" lvl="0" marL="0" rtl="0" algn="l">
              <a:spcBef>
                <a:spcPts val="800"/>
              </a:spcBef>
              <a:spcAft>
                <a:spcPts val="0"/>
              </a:spcAft>
              <a:buClr>
                <a:schemeClr val="dk1"/>
              </a:buClr>
              <a:buSzPts val="1100"/>
              <a:buFont typeface="Arial"/>
              <a:buNone/>
            </a:pPr>
            <a:r>
              <a:t/>
            </a:r>
            <a:endParaRPr sz="3900">
              <a:latin typeface="Palatino Linotype"/>
              <a:ea typeface="Palatino Linotype"/>
              <a:cs typeface="Palatino Linotype"/>
              <a:sym typeface="Palatino Linotype"/>
            </a:endParaRPr>
          </a:p>
          <a:p>
            <a:pPr indent="0" lvl="0" marL="0" rtl="0" algn="l">
              <a:spcBef>
                <a:spcPts val="800"/>
              </a:spcBef>
              <a:spcAft>
                <a:spcPts val="0"/>
              </a:spcAft>
              <a:buClr>
                <a:schemeClr val="dk1"/>
              </a:buClr>
              <a:buSzPts val="1100"/>
              <a:buFont typeface="Arial"/>
              <a:buNone/>
            </a:pPr>
            <a:r>
              <a:rPr lang="en" sz="3900">
                <a:latin typeface="Palatino Linotype"/>
                <a:ea typeface="Palatino Linotype"/>
                <a:cs typeface="Palatino Linotype"/>
                <a:sym typeface="Palatino Linotype"/>
              </a:rPr>
              <a:t>10</a:t>
            </a:r>
            <a:r>
              <a:rPr lang="en" sz="3900">
                <a:latin typeface="Palatino Linotype"/>
                <a:ea typeface="Palatino Linotype"/>
                <a:cs typeface="Palatino Linotype"/>
                <a:sym typeface="Palatino Linotype"/>
              </a:rPr>
              <a:t> districts</a:t>
            </a:r>
            <a:endParaRPr sz="3900">
              <a:latin typeface="Palatino Linotype"/>
              <a:ea typeface="Palatino Linotype"/>
              <a:cs typeface="Palatino Linotype"/>
              <a:sym typeface="Palatino Linotype"/>
            </a:endParaRPr>
          </a:p>
          <a:p>
            <a:pPr indent="-298450" lvl="0" marL="342900" rtl="0" algn="l">
              <a:spcBef>
                <a:spcPts val="800"/>
              </a:spcBef>
              <a:spcAft>
                <a:spcPts val="0"/>
              </a:spcAft>
              <a:buClr>
                <a:schemeClr val="dk1"/>
              </a:buClr>
              <a:buSzPts val="2100"/>
              <a:buFont typeface="Arial"/>
              <a:buChar char="•"/>
            </a:pPr>
            <a:r>
              <a:rPr lang="en" sz="2900">
                <a:latin typeface="Palatino Linotype"/>
                <a:ea typeface="Palatino Linotype"/>
                <a:cs typeface="Palatino Linotype"/>
                <a:sym typeface="Palatino Linotype"/>
              </a:rPr>
              <a:t>six grade 8 teachers</a:t>
            </a:r>
            <a:endParaRPr sz="2900">
              <a:latin typeface="Palatino Linotype"/>
              <a:ea typeface="Palatino Linotype"/>
              <a:cs typeface="Palatino Linotype"/>
              <a:sym typeface="Palatino Linotype"/>
            </a:endParaRPr>
          </a:p>
          <a:p>
            <a:pPr indent="-298450" lvl="0" marL="342900" rtl="0" algn="l">
              <a:spcBef>
                <a:spcPts val="0"/>
              </a:spcBef>
              <a:spcAft>
                <a:spcPts val="0"/>
              </a:spcAft>
              <a:buClr>
                <a:schemeClr val="dk1"/>
              </a:buClr>
              <a:buSzPts val="2100"/>
              <a:buFont typeface="Arial"/>
              <a:buChar char="•"/>
            </a:pPr>
            <a:r>
              <a:rPr lang="en" sz="2900">
                <a:latin typeface="Palatino Linotype"/>
                <a:ea typeface="Palatino Linotype"/>
                <a:cs typeface="Palatino Linotype"/>
                <a:sym typeface="Palatino Linotype"/>
              </a:rPr>
              <a:t>four grade 5 teachers</a:t>
            </a:r>
            <a:endParaRPr sz="2900">
              <a:latin typeface="Palatino Linotype"/>
              <a:ea typeface="Palatino Linotype"/>
              <a:cs typeface="Palatino Linotype"/>
              <a:sym typeface="Palatino Linotype"/>
            </a:endParaRPr>
          </a:p>
          <a:p>
            <a:pPr indent="0" lvl="0" marL="0" rtl="0" algn="l">
              <a:lnSpc>
                <a:spcPct val="90000"/>
              </a:lnSpc>
              <a:spcBef>
                <a:spcPts val="0"/>
              </a:spcBef>
              <a:spcAft>
                <a:spcPts val="0"/>
              </a:spcAft>
              <a:buClr>
                <a:schemeClr val="dk1"/>
              </a:buClr>
              <a:buSzPts val="3300"/>
              <a:buFont typeface="Century Gothic"/>
              <a:buNone/>
            </a:pPr>
            <a:r>
              <a:t/>
            </a:r>
            <a:endParaRPr sz="4200"/>
          </a:p>
        </p:txBody>
      </p:sp>
      <p:sp>
        <p:nvSpPr>
          <p:cNvPr id="677" name="Google Shape;677;p107"/>
          <p:cNvSpPr txBox="1"/>
          <p:nvPr>
            <p:ph idx="1" type="body"/>
          </p:nvPr>
        </p:nvSpPr>
        <p:spPr>
          <a:xfrm>
            <a:off x="3792800" y="1087750"/>
            <a:ext cx="4842900" cy="3951600"/>
          </a:xfrm>
          <a:prstGeom prst="rect">
            <a:avLst/>
          </a:prstGeom>
          <a:noFill/>
          <a:ln>
            <a:noFill/>
          </a:ln>
        </p:spPr>
        <p:txBody>
          <a:bodyPr anchorCtr="0" anchor="t" bIns="34275" lIns="68575" spcFirstLastPara="1" rIns="68575" wrap="square" tIns="34275">
            <a:noAutofit/>
          </a:bodyPr>
          <a:lstStyle/>
          <a:p>
            <a:pPr indent="-374650" lvl="0" marL="457200" rtl="0" algn="l">
              <a:spcBef>
                <a:spcPts val="800"/>
              </a:spcBef>
              <a:spcAft>
                <a:spcPts val="0"/>
              </a:spcAft>
              <a:buSzPts val="2300"/>
              <a:buAutoNum type="arabicPeriod"/>
            </a:pPr>
            <a:r>
              <a:rPr lang="en" sz="2300"/>
              <a:t>Administer four SIPS End of Unit Assessments (EOUs) </a:t>
            </a:r>
            <a:endParaRPr sz="2300"/>
          </a:p>
          <a:p>
            <a:pPr indent="-374650" lvl="0" marL="457200" rtl="0" algn="l">
              <a:spcBef>
                <a:spcPts val="0"/>
              </a:spcBef>
              <a:spcAft>
                <a:spcPts val="0"/>
              </a:spcAft>
              <a:buSzPts val="2300"/>
              <a:buAutoNum type="arabicPeriod"/>
            </a:pPr>
            <a:r>
              <a:rPr lang="en" sz="2300"/>
              <a:t>Score student work and submit</a:t>
            </a:r>
            <a:endParaRPr sz="2300"/>
          </a:p>
          <a:p>
            <a:pPr indent="-374650" lvl="0" marL="457200" rtl="0" algn="l">
              <a:spcBef>
                <a:spcPts val="0"/>
              </a:spcBef>
              <a:spcAft>
                <a:spcPts val="0"/>
              </a:spcAft>
              <a:buSzPts val="2300"/>
              <a:buAutoNum type="arabicPeriod"/>
            </a:pPr>
            <a:r>
              <a:rPr lang="en" sz="2300"/>
              <a:t>Generates </a:t>
            </a:r>
            <a:endParaRPr sz="2300"/>
          </a:p>
          <a:p>
            <a:pPr indent="-374650" lvl="0" marL="914400" rtl="0" algn="l">
              <a:spcBef>
                <a:spcPts val="0"/>
              </a:spcBef>
              <a:spcAft>
                <a:spcPts val="0"/>
              </a:spcAft>
              <a:buSzPts val="2300"/>
              <a:buChar char="•"/>
            </a:pPr>
            <a:r>
              <a:rPr lang="en" sz="2300"/>
              <a:t>Individual Student Reports</a:t>
            </a:r>
            <a:endParaRPr sz="2300"/>
          </a:p>
          <a:p>
            <a:pPr indent="-374650" lvl="0" marL="914400" rtl="0" algn="l">
              <a:spcBef>
                <a:spcPts val="0"/>
              </a:spcBef>
              <a:spcAft>
                <a:spcPts val="0"/>
              </a:spcAft>
              <a:buSzPts val="2300"/>
              <a:buChar char="•"/>
            </a:pPr>
            <a:r>
              <a:rPr lang="en" sz="2300"/>
              <a:t>Classroom Roster Reports</a:t>
            </a:r>
            <a:endParaRPr sz="2300"/>
          </a:p>
          <a:p>
            <a:pPr indent="-374650" lvl="0" marL="914400" rtl="0" algn="l">
              <a:spcBef>
                <a:spcPts val="0"/>
              </a:spcBef>
              <a:spcAft>
                <a:spcPts val="0"/>
              </a:spcAft>
              <a:buSzPts val="2300"/>
              <a:buChar char="•"/>
            </a:pPr>
            <a:r>
              <a:rPr lang="en" sz="2300"/>
              <a:t>Task Interpretation Guides</a:t>
            </a:r>
            <a:endParaRPr sz="2300"/>
          </a:p>
          <a:p>
            <a:pPr indent="-374650" lvl="0" marL="914400" rtl="0" algn="l">
              <a:spcBef>
                <a:spcPts val="0"/>
              </a:spcBef>
              <a:spcAft>
                <a:spcPts val="0"/>
              </a:spcAft>
              <a:buSzPts val="2300"/>
              <a:buChar char="•"/>
            </a:pPr>
            <a:r>
              <a:rPr lang="en" sz="2300"/>
              <a:t>Instructional Strategies &amp; Interpretive Guidance to support their instruction and communication with parents. </a:t>
            </a:r>
            <a:endParaRPr sz="18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10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683" name="Google Shape;683;p108"/>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684" name="Google Shape;684;p108"/>
          <p:cNvPicPr preferRelativeResize="0"/>
          <p:nvPr/>
        </p:nvPicPr>
        <p:blipFill>
          <a:blip r:embed="rId3">
            <a:alphaModFix/>
          </a:blip>
          <a:stretch>
            <a:fillRect/>
          </a:stretch>
        </p:blipFill>
        <p:spPr>
          <a:xfrm>
            <a:off x="284689" y="0"/>
            <a:ext cx="8574621" cy="5143500"/>
          </a:xfrm>
          <a:prstGeom prst="rect">
            <a:avLst/>
          </a:prstGeom>
          <a:noFill/>
          <a:ln>
            <a:noFill/>
          </a:ln>
        </p:spPr>
      </p:pic>
      <p:sp>
        <p:nvSpPr>
          <p:cNvPr id="685" name="Google Shape;685;p108"/>
          <p:cNvSpPr txBox="1"/>
          <p:nvPr/>
        </p:nvSpPr>
        <p:spPr>
          <a:xfrm>
            <a:off x="5409100" y="168450"/>
            <a:ext cx="2558700" cy="505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Palatino Linotype"/>
                <a:ea typeface="Palatino Linotype"/>
                <a:cs typeface="Palatino Linotype"/>
                <a:sym typeface="Palatino Linotype"/>
              </a:rPr>
              <a:t>Available to pilot teachers in 2023-24</a:t>
            </a:r>
            <a:endParaRPr sz="1100">
              <a:latin typeface="Palatino Linotype"/>
              <a:ea typeface="Palatino Linotype"/>
              <a:cs typeface="Palatino Linotype"/>
              <a:sym typeface="Palatino Linotype"/>
            </a:endParaRPr>
          </a:p>
          <a:p>
            <a:pPr indent="0" lvl="0" marL="0" rtl="0" algn="l">
              <a:spcBef>
                <a:spcPts val="0"/>
              </a:spcBef>
              <a:spcAft>
                <a:spcPts val="0"/>
              </a:spcAft>
              <a:buNone/>
            </a:pPr>
            <a:r>
              <a:rPr lang="en" sz="1100">
                <a:latin typeface="Palatino Linotype"/>
                <a:ea typeface="Palatino Linotype"/>
                <a:cs typeface="Palatino Linotype"/>
                <a:sym typeface="Palatino Linotype"/>
              </a:rPr>
              <a:t>Available</a:t>
            </a:r>
            <a:r>
              <a:rPr lang="en" sz="1100">
                <a:latin typeface="Palatino Linotype"/>
                <a:ea typeface="Palatino Linotype"/>
                <a:cs typeface="Palatino Linotype"/>
                <a:sym typeface="Palatino Linotype"/>
              </a:rPr>
              <a:t> to all teachers in 2024-25</a:t>
            </a:r>
            <a:endParaRPr sz="1100">
              <a:latin typeface="Palatino Linotype"/>
              <a:ea typeface="Palatino Linotype"/>
              <a:cs typeface="Palatino Linotype"/>
              <a:sym typeface="Palatino Linotyp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73"/>
          <p:cNvSpPr txBox="1"/>
          <p:nvPr>
            <p:ph type="title"/>
          </p:nvPr>
        </p:nvSpPr>
        <p:spPr>
          <a:xfrm>
            <a:off x="628650" y="125175"/>
            <a:ext cx="7886700" cy="898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4300"/>
              <a:t>Agenda</a:t>
            </a:r>
            <a:endParaRPr sz="4300"/>
          </a:p>
        </p:txBody>
      </p:sp>
      <p:sp>
        <p:nvSpPr>
          <p:cNvPr id="367" name="Google Shape;367;p73"/>
          <p:cNvSpPr txBox="1"/>
          <p:nvPr>
            <p:ph idx="1" type="body"/>
          </p:nvPr>
        </p:nvSpPr>
        <p:spPr>
          <a:xfrm>
            <a:off x="628650" y="957950"/>
            <a:ext cx="7886700" cy="40005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sz="2500"/>
              <a:t>Formative Assessment Supports Network (FASN)</a:t>
            </a:r>
            <a:endParaRPr sz="2500"/>
          </a:p>
          <a:p>
            <a:pPr indent="0" lvl="0" marL="0" rtl="0" algn="l">
              <a:spcBef>
                <a:spcPts val="800"/>
              </a:spcBef>
              <a:spcAft>
                <a:spcPts val="0"/>
              </a:spcAft>
              <a:buNone/>
            </a:pPr>
            <a:r>
              <a:rPr lang="en" sz="2500"/>
              <a:t>All Things Science</a:t>
            </a:r>
            <a:endParaRPr sz="2500"/>
          </a:p>
          <a:p>
            <a:pPr indent="0" lvl="0" marL="0" rtl="0" algn="l">
              <a:spcBef>
                <a:spcPts val="800"/>
              </a:spcBef>
              <a:spcAft>
                <a:spcPts val="0"/>
              </a:spcAft>
              <a:buNone/>
            </a:pPr>
            <a:r>
              <a:rPr lang="en" sz="2500"/>
              <a:t>Professional Learning</a:t>
            </a:r>
            <a:endParaRPr sz="2500"/>
          </a:p>
          <a:p>
            <a:pPr indent="0" lvl="0" marL="0" rtl="0" algn="l">
              <a:spcBef>
                <a:spcPts val="800"/>
              </a:spcBef>
              <a:spcAft>
                <a:spcPts val="0"/>
              </a:spcAft>
              <a:buNone/>
            </a:pPr>
            <a:r>
              <a:rPr lang="en" sz="2500"/>
              <a:t>NAEP</a:t>
            </a:r>
            <a:endParaRPr sz="2500"/>
          </a:p>
          <a:p>
            <a:pPr indent="0" lvl="0" marL="0" rtl="0" algn="l">
              <a:spcBef>
                <a:spcPts val="800"/>
              </a:spcBef>
              <a:spcAft>
                <a:spcPts val="0"/>
              </a:spcAft>
              <a:buNone/>
            </a:pPr>
            <a:r>
              <a:rPr lang="en" sz="2500"/>
              <a:t>ACT</a:t>
            </a:r>
            <a:endParaRPr sz="2500"/>
          </a:p>
          <a:p>
            <a:pPr indent="0" lvl="0" marL="0" rtl="0" algn="l">
              <a:spcBef>
                <a:spcPts val="800"/>
              </a:spcBef>
              <a:spcAft>
                <a:spcPts val="0"/>
              </a:spcAft>
              <a:buNone/>
            </a:pPr>
            <a:r>
              <a:rPr lang="en" sz="2500"/>
              <a:t>ELPA 21 &amp; ALT ELPA</a:t>
            </a:r>
            <a:endParaRPr sz="2500"/>
          </a:p>
          <a:p>
            <a:pPr indent="0" lvl="0" marL="0" rtl="0" algn="l">
              <a:spcBef>
                <a:spcPts val="800"/>
              </a:spcBef>
              <a:spcAft>
                <a:spcPts val="0"/>
              </a:spcAft>
              <a:buNone/>
            </a:pPr>
            <a:r>
              <a:rPr lang="en" sz="2500"/>
              <a:t>Alternate Assessment</a:t>
            </a:r>
            <a:endParaRPr sz="2500"/>
          </a:p>
          <a:p>
            <a:pPr indent="0" lvl="0" marL="0" rtl="0" algn="l">
              <a:spcBef>
                <a:spcPts val="800"/>
              </a:spcBef>
              <a:spcAft>
                <a:spcPts val="0"/>
              </a:spcAft>
              <a:buNone/>
            </a:pPr>
            <a:r>
              <a:rPr lang="en" sz="2500"/>
              <a:t>NSCAS Growth</a:t>
            </a:r>
            <a:endParaRPr sz="2500"/>
          </a:p>
          <a:p>
            <a:pPr indent="0" lvl="0" marL="0" rtl="0" algn="l">
              <a:spcBef>
                <a:spcPts val="800"/>
              </a:spcBef>
              <a:spcAft>
                <a:spcPts val="0"/>
              </a:spcAft>
              <a:buNone/>
            </a:pPr>
            <a:r>
              <a:rPr lang="en" sz="2500"/>
              <a:t>DAC 101</a:t>
            </a:r>
            <a:endParaRPr sz="25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09"/>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691" name="Google Shape;691;p109"/>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692" name="Google Shape;692;p109"/>
          <p:cNvPicPr preferRelativeResize="0"/>
          <p:nvPr/>
        </p:nvPicPr>
        <p:blipFill>
          <a:blip r:embed="rId3">
            <a:alphaModFix/>
          </a:blip>
          <a:stretch>
            <a:fillRect/>
          </a:stretch>
        </p:blipFill>
        <p:spPr>
          <a:xfrm>
            <a:off x="538314" y="0"/>
            <a:ext cx="8067372" cy="5143500"/>
          </a:xfrm>
          <a:prstGeom prst="rect">
            <a:avLst/>
          </a:prstGeom>
          <a:noFill/>
          <a:ln>
            <a:noFill/>
          </a:ln>
        </p:spPr>
      </p:pic>
      <p:sp>
        <p:nvSpPr>
          <p:cNvPr id="693" name="Google Shape;693;p109"/>
          <p:cNvSpPr txBox="1"/>
          <p:nvPr/>
        </p:nvSpPr>
        <p:spPr>
          <a:xfrm>
            <a:off x="5409100" y="168450"/>
            <a:ext cx="2558700" cy="505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Palatino Linotype"/>
                <a:ea typeface="Palatino Linotype"/>
                <a:cs typeface="Palatino Linotype"/>
                <a:sym typeface="Palatino Linotype"/>
              </a:rPr>
              <a:t>Available to pilot teachers in 2023-24</a:t>
            </a:r>
            <a:endParaRPr sz="1100">
              <a:latin typeface="Palatino Linotype"/>
              <a:ea typeface="Palatino Linotype"/>
              <a:cs typeface="Palatino Linotype"/>
              <a:sym typeface="Palatino Linotype"/>
            </a:endParaRPr>
          </a:p>
          <a:p>
            <a:pPr indent="0" lvl="0" marL="0" rtl="0" algn="l">
              <a:spcBef>
                <a:spcPts val="0"/>
              </a:spcBef>
              <a:spcAft>
                <a:spcPts val="0"/>
              </a:spcAft>
              <a:buNone/>
            </a:pPr>
            <a:r>
              <a:rPr lang="en" sz="1100">
                <a:latin typeface="Palatino Linotype"/>
                <a:ea typeface="Palatino Linotype"/>
                <a:cs typeface="Palatino Linotype"/>
                <a:sym typeface="Palatino Linotype"/>
              </a:rPr>
              <a:t>Available to all teachers in 2024-25</a:t>
            </a:r>
            <a:endParaRPr sz="1100">
              <a:latin typeface="Palatino Linotype"/>
              <a:ea typeface="Palatino Linotype"/>
              <a:cs typeface="Palatino Linotype"/>
              <a:sym typeface="Palatino Linotyp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1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699" name="Google Shape;699;p110"/>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700" name="Google Shape;700;p110"/>
          <p:cNvPicPr preferRelativeResize="0"/>
          <p:nvPr/>
        </p:nvPicPr>
        <p:blipFill>
          <a:blip r:embed="rId3">
            <a:alphaModFix/>
          </a:blip>
          <a:stretch>
            <a:fillRect/>
          </a:stretch>
        </p:blipFill>
        <p:spPr>
          <a:xfrm>
            <a:off x="401595" y="0"/>
            <a:ext cx="8340809" cy="5143499"/>
          </a:xfrm>
          <a:prstGeom prst="rect">
            <a:avLst/>
          </a:prstGeom>
          <a:noFill/>
          <a:ln>
            <a:noFill/>
          </a:ln>
        </p:spPr>
      </p:pic>
      <p:sp>
        <p:nvSpPr>
          <p:cNvPr id="701" name="Google Shape;701;p110"/>
          <p:cNvSpPr txBox="1"/>
          <p:nvPr/>
        </p:nvSpPr>
        <p:spPr>
          <a:xfrm>
            <a:off x="5409100" y="168450"/>
            <a:ext cx="2558700" cy="505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Palatino Linotype"/>
                <a:ea typeface="Palatino Linotype"/>
                <a:cs typeface="Palatino Linotype"/>
                <a:sym typeface="Palatino Linotype"/>
              </a:rPr>
              <a:t>Available to pilot teachers in 2023-24</a:t>
            </a:r>
            <a:endParaRPr sz="1100">
              <a:latin typeface="Palatino Linotype"/>
              <a:ea typeface="Palatino Linotype"/>
              <a:cs typeface="Palatino Linotype"/>
              <a:sym typeface="Palatino Linotype"/>
            </a:endParaRPr>
          </a:p>
          <a:p>
            <a:pPr indent="0" lvl="0" marL="0" rtl="0" algn="l">
              <a:spcBef>
                <a:spcPts val="0"/>
              </a:spcBef>
              <a:spcAft>
                <a:spcPts val="0"/>
              </a:spcAft>
              <a:buNone/>
            </a:pPr>
            <a:r>
              <a:rPr lang="en" sz="1100">
                <a:latin typeface="Palatino Linotype"/>
                <a:ea typeface="Palatino Linotype"/>
                <a:cs typeface="Palatino Linotype"/>
                <a:sym typeface="Palatino Linotype"/>
              </a:rPr>
              <a:t>Available to all teachers in 2024-25</a:t>
            </a:r>
            <a:endParaRPr sz="1100">
              <a:latin typeface="Palatino Linotype"/>
              <a:ea typeface="Palatino Linotype"/>
              <a:cs typeface="Palatino Linotype"/>
              <a:sym typeface="Palatino Linotyp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111"/>
          <p:cNvPicPr preferRelativeResize="0"/>
          <p:nvPr/>
        </p:nvPicPr>
        <p:blipFill>
          <a:blip r:embed="rId3">
            <a:alphaModFix/>
          </a:blip>
          <a:stretch>
            <a:fillRect/>
          </a:stretch>
        </p:blipFill>
        <p:spPr>
          <a:xfrm>
            <a:off x="535256" y="340181"/>
            <a:ext cx="5950857" cy="4463137"/>
          </a:xfrm>
          <a:prstGeom prst="rect">
            <a:avLst/>
          </a:prstGeom>
          <a:noFill/>
          <a:ln>
            <a:noFill/>
          </a:ln>
        </p:spPr>
      </p:pic>
      <p:sp>
        <p:nvSpPr>
          <p:cNvPr id="707" name="Google Shape;707;p111"/>
          <p:cNvSpPr txBox="1"/>
          <p:nvPr/>
        </p:nvSpPr>
        <p:spPr>
          <a:xfrm>
            <a:off x="6376000" y="1619500"/>
            <a:ext cx="2558700" cy="505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Palatino Linotype"/>
                <a:ea typeface="Palatino Linotype"/>
                <a:cs typeface="Palatino Linotype"/>
                <a:sym typeface="Palatino Linotype"/>
              </a:rPr>
              <a:t>Available to pilot teachers in 2023-24</a:t>
            </a:r>
            <a:endParaRPr sz="1100">
              <a:latin typeface="Palatino Linotype"/>
              <a:ea typeface="Palatino Linotype"/>
              <a:cs typeface="Palatino Linotype"/>
              <a:sym typeface="Palatino Linotype"/>
            </a:endParaRPr>
          </a:p>
          <a:p>
            <a:pPr indent="0" lvl="0" marL="0" rtl="0" algn="l">
              <a:spcBef>
                <a:spcPts val="0"/>
              </a:spcBef>
              <a:spcAft>
                <a:spcPts val="0"/>
              </a:spcAft>
              <a:buNone/>
            </a:pPr>
            <a:r>
              <a:rPr lang="en" sz="1100">
                <a:latin typeface="Palatino Linotype"/>
                <a:ea typeface="Palatino Linotype"/>
                <a:cs typeface="Palatino Linotype"/>
                <a:sym typeface="Palatino Linotype"/>
              </a:rPr>
              <a:t>Available to all teachers in 2024-25</a:t>
            </a:r>
            <a:endParaRPr sz="1100">
              <a:latin typeface="Palatino Linotype"/>
              <a:ea typeface="Palatino Linotype"/>
              <a:cs typeface="Palatino Linotype"/>
              <a:sym typeface="Palatino Linotyp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112"/>
          <p:cNvSpPr txBox="1"/>
          <p:nvPr>
            <p:ph type="title"/>
          </p:nvPr>
        </p:nvSpPr>
        <p:spPr>
          <a:xfrm>
            <a:off x="364675" y="125175"/>
            <a:ext cx="8507100" cy="7674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4300"/>
              <a:t>Professional Learning</a:t>
            </a:r>
            <a:endParaRPr sz="4300"/>
          </a:p>
        </p:txBody>
      </p:sp>
      <p:pic>
        <p:nvPicPr>
          <p:cNvPr id="713" name="Google Shape;713;p112"/>
          <p:cNvPicPr preferRelativeResize="0"/>
          <p:nvPr/>
        </p:nvPicPr>
        <p:blipFill rotWithShape="1">
          <a:blip r:embed="rId3">
            <a:alphaModFix/>
          </a:blip>
          <a:srcRect b="0" l="2847" r="2847" t="0"/>
          <a:stretch/>
        </p:blipFill>
        <p:spPr>
          <a:xfrm>
            <a:off x="1456602" y="985575"/>
            <a:ext cx="5586999" cy="39678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13"/>
          <p:cNvSpPr txBox="1"/>
          <p:nvPr>
            <p:ph type="title"/>
          </p:nvPr>
        </p:nvSpPr>
        <p:spPr>
          <a:xfrm>
            <a:off x="266700" y="0"/>
            <a:ext cx="8703000" cy="10125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4300"/>
              <a:t>Professional Learning</a:t>
            </a:r>
            <a:endParaRPr sz="4300"/>
          </a:p>
        </p:txBody>
      </p:sp>
      <p:sp>
        <p:nvSpPr>
          <p:cNvPr id="719" name="Google Shape;719;p113"/>
          <p:cNvSpPr txBox="1"/>
          <p:nvPr>
            <p:ph idx="1" type="body"/>
          </p:nvPr>
        </p:nvSpPr>
        <p:spPr>
          <a:xfrm>
            <a:off x="266700" y="1235650"/>
            <a:ext cx="8703000" cy="3559500"/>
          </a:xfrm>
          <a:prstGeom prst="rect">
            <a:avLst/>
          </a:prstGeom>
        </p:spPr>
        <p:txBody>
          <a:bodyPr anchorCtr="0" anchor="t" bIns="34275" lIns="68575" spcFirstLastPara="1" rIns="68575" wrap="square" tIns="34275">
            <a:noAutofit/>
          </a:bodyPr>
          <a:lstStyle/>
          <a:p>
            <a:pPr indent="0" lvl="0" marL="0" rtl="0" algn="l">
              <a:lnSpc>
                <a:spcPct val="110000"/>
              </a:lnSpc>
              <a:spcBef>
                <a:spcPts val="300"/>
              </a:spcBef>
              <a:spcAft>
                <a:spcPts val="0"/>
              </a:spcAft>
              <a:buClr>
                <a:schemeClr val="dk1"/>
              </a:buClr>
              <a:buSzPts val="1100"/>
              <a:buFont typeface="Arial"/>
              <a:buNone/>
            </a:pPr>
            <a:r>
              <a:rPr lang="en" sz="2400">
                <a:latin typeface="Arial"/>
                <a:ea typeface="Arial"/>
                <a:cs typeface="Arial"/>
                <a:sym typeface="Arial"/>
              </a:rPr>
              <a:t>·Deepening educator understanding of NSC­AS tools and foundational practices</a:t>
            </a:r>
            <a:endParaRPr sz="2400">
              <a:latin typeface="Arial"/>
              <a:ea typeface="Arial"/>
              <a:cs typeface="Arial"/>
              <a:sym typeface="Arial"/>
            </a:endParaRPr>
          </a:p>
          <a:p>
            <a:pPr indent="0" lvl="0" marL="0" rtl="0" algn="l">
              <a:lnSpc>
                <a:spcPct val="110000"/>
              </a:lnSpc>
              <a:spcBef>
                <a:spcPts val="300"/>
              </a:spcBef>
              <a:spcAft>
                <a:spcPts val="0"/>
              </a:spcAft>
              <a:buClr>
                <a:schemeClr val="dk1"/>
              </a:buClr>
              <a:buSzPts val="1100"/>
              <a:buFont typeface="Arial"/>
              <a:buNone/>
            </a:pPr>
            <a:r>
              <a:t/>
            </a:r>
            <a:endParaRPr sz="2400">
              <a:latin typeface="Arial"/>
              <a:ea typeface="Arial"/>
              <a:cs typeface="Arial"/>
              <a:sym typeface="Arial"/>
            </a:endParaRPr>
          </a:p>
          <a:p>
            <a:pPr indent="0" lvl="0" marL="0" rtl="0" algn="l">
              <a:lnSpc>
                <a:spcPct val="110000"/>
              </a:lnSpc>
              <a:spcBef>
                <a:spcPts val="300"/>
              </a:spcBef>
              <a:spcAft>
                <a:spcPts val="0"/>
              </a:spcAft>
              <a:buClr>
                <a:schemeClr val="dk1"/>
              </a:buClr>
              <a:buSzPts val="1100"/>
              <a:buFont typeface="Arial"/>
              <a:buNone/>
            </a:pPr>
            <a:r>
              <a:rPr lang="en" sz="2400">
                <a:latin typeface="Arial"/>
                <a:ea typeface="Arial"/>
                <a:cs typeface="Arial"/>
                <a:sym typeface="Arial"/>
              </a:rPr>
              <a:t>·Providing data coaching to support the use of MAP® Growth™ and NSCAS Growth data in conjunction with other measures included in NSCAS</a:t>
            </a:r>
            <a:endParaRPr sz="2400">
              <a:latin typeface="Arial"/>
              <a:ea typeface="Arial"/>
              <a:cs typeface="Arial"/>
              <a:sym typeface="Arial"/>
            </a:endParaRPr>
          </a:p>
          <a:p>
            <a:pPr indent="0" lvl="0" marL="0" rtl="0" algn="l">
              <a:lnSpc>
                <a:spcPct val="110000"/>
              </a:lnSpc>
              <a:spcBef>
                <a:spcPts val="300"/>
              </a:spcBef>
              <a:spcAft>
                <a:spcPts val="0"/>
              </a:spcAft>
              <a:buClr>
                <a:schemeClr val="dk1"/>
              </a:buClr>
              <a:buSzPts val="1100"/>
              <a:buFont typeface="Arial"/>
              <a:buNone/>
            </a:pPr>
            <a:r>
              <a:t/>
            </a:r>
            <a:endParaRPr sz="2400">
              <a:latin typeface="Arial"/>
              <a:ea typeface="Arial"/>
              <a:cs typeface="Arial"/>
              <a:sym typeface="Arial"/>
            </a:endParaRPr>
          </a:p>
          <a:p>
            <a:pPr indent="0" lvl="0" marL="0" rtl="0" algn="l">
              <a:lnSpc>
                <a:spcPct val="110000"/>
              </a:lnSpc>
              <a:spcBef>
                <a:spcPts val="300"/>
              </a:spcBef>
              <a:spcAft>
                <a:spcPts val="0"/>
              </a:spcAft>
              <a:buClr>
                <a:schemeClr val="dk1"/>
              </a:buClr>
              <a:buSzPts val="1100"/>
              <a:buFont typeface="Arial"/>
              <a:buNone/>
            </a:pPr>
            <a:r>
              <a:rPr lang="en" sz="2400">
                <a:latin typeface="Arial"/>
                <a:ea typeface="Arial"/>
                <a:cs typeface="Arial"/>
                <a:sym typeface="Arial"/>
              </a:rPr>
              <a:t>·Delivering tailored formative practice and interim offerings that meet the unique needs of learners in each district</a:t>
            </a:r>
            <a:endParaRPr sz="2400">
              <a:latin typeface="Arial"/>
              <a:ea typeface="Arial"/>
              <a:cs typeface="Arial"/>
              <a:sym typeface="Arial"/>
            </a:endParaRPr>
          </a:p>
          <a:p>
            <a:pPr indent="0" lvl="0" marL="0" rtl="0" algn="l">
              <a:spcBef>
                <a:spcPts val="120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14"/>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t>NSCAS Professional Learning Goal Statements</a:t>
            </a:r>
            <a:endParaRPr/>
          </a:p>
        </p:txBody>
      </p:sp>
      <p:sp>
        <p:nvSpPr>
          <p:cNvPr id="725" name="Google Shape;725;p114"/>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p>
            <a:pPr indent="-352425" lvl="0" marL="457200" rtl="0" algn="l">
              <a:lnSpc>
                <a:spcPct val="110000"/>
              </a:lnSpc>
              <a:spcBef>
                <a:spcPts val="0"/>
              </a:spcBef>
              <a:spcAft>
                <a:spcPts val="0"/>
              </a:spcAft>
              <a:buSzPts val="1950"/>
              <a:buFont typeface="Century Gothic"/>
              <a:buChar char="•"/>
            </a:pPr>
            <a:r>
              <a:rPr lang="en" sz="1950">
                <a:latin typeface="Century Gothic"/>
                <a:ea typeface="Century Gothic"/>
                <a:cs typeface="Century Gothic"/>
                <a:sym typeface="Century Gothic"/>
              </a:rPr>
              <a:t>Expand assessment literacy across the Nebraska education ecosystem </a:t>
            </a:r>
            <a:endParaRPr sz="1950">
              <a:latin typeface="Century Gothic"/>
              <a:ea typeface="Century Gothic"/>
              <a:cs typeface="Century Gothic"/>
              <a:sym typeface="Century Gothic"/>
            </a:endParaRPr>
          </a:p>
          <a:p>
            <a:pPr indent="-352425" lvl="0" marL="457200" rtl="0" algn="l">
              <a:lnSpc>
                <a:spcPct val="110000"/>
              </a:lnSpc>
              <a:spcBef>
                <a:spcPts val="0"/>
              </a:spcBef>
              <a:spcAft>
                <a:spcPts val="0"/>
              </a:spcAft>
              <a:buSzPts val="1950"/>
              <a:buFont typeface="Century Gothic"/>
              <a:buChar char="•"/>
            </a:pPr>
            <a:r>
              <a:rPr lang="en" sz="1950">
                <a:latin typeface="Century Gothic"/>
                <a:ea typeface="Century Gothic"/>
                <a:cs typeface="Century Gothic"/>
                <a:sym typeface="Century Gothic"/>
              </a:rPr>
              <a:t>Build and maintain a student-centric focus in all assessment discussions and decisions to ensure equity for all students</a:t>
            </a:r>
            <a:endParaRPr sz="1950">
              <a:latin typeface="Century Gothic"/>
              <a:ea typeface="Century Gothic"/>
              <a:cs typeface="Century Gothic"/>
              <a:sym typeface="Century Gothic"/>
            </a:endParaRPr>
          </a:p>
          <a:p>
            <a:pPr indent="-352425" lvl="0" marL="457200" rtl="0" algn="l">
              <a:lnSpc>
                <a:spcPct val="110000"/>
              </a:lnSpc>
              <a:spcBef>
                <a:spcPts val="0"/>
              </a:spcBef>
              <a:spcAft>
                <a:spcPts val="0"/>
              </a:spcAft>
              <a:buSzPts val="1950"/>
              <a:buFont typeface="Century Gothic"/>
              <a:buChar char="•"/>
            </a:pPr>
            <a:r>
              <a:rPr lang="en" sz="1950">
                <a:latin typeface="Century Gothic"/>
                <a:ea typeface="Century Gothic"/>
                <a:cs typeface="Century Gothic"/>
                <a:sym typeface="Century Gothic"/>
              </a:rPr>
              <a:t>Emphasize and develop formative classroom practices as key components of a balanced assessment approach</a:t>
            </a:r>
            <a:endParaRPr sz="1950">
              <a:latin typeface="Century Gothic"/>
              <a:ea typeface="Century Gothic"/>
              <a:cs typeface="Century Gothic"/>
              <a:sym typeface="Century Gothic"/>
            </a:endParaRPr>
          </a:p>
          <a:p>
            <a:pPr indent="-352425" lvl="0" marL="457200" rtl="0" algn="l">
              <a:lnSpc>
                <a:spcPct val="110000"/>
              </a:lnSpc>
              <a:spcBef>
                <a:spcPts val="0"/>
              </a:spcBef>
              <a:spcAft>
                <a:spcPts val="0"/>
              </a:spcAft>
              <a:buSzPts val="1950"/>
              <a:buFont typeface="Century Gothic"/>
              <a:buChar char="•"/>
            </a:pPr>
            <a:r>
              <a:rPr lang="en" sz="1950">
                <a:latin typeface="Century Gothic"/>
                <a:ea typeface="Century Gothic"/>
                <a:cs typeface="Century Gothic"/>
                <a:sym typeface="Century Gothic"/>
              </a:rPr>
              <a:t>Develop and drive data-informed decision-making including assessment results at the student, classroom, school, and system levels</a:t>
            </a:r>
            <a:endParaRPr sz="1950">
              <a:latin typeface="Century Gothic"/>
              <a:ea typeface="Century Gothic"/>
              <a:cs typeface="Century Gothic"/>
              <a:sym typeface="Century Gothic"/>
            </a:endParaRPr>
          </a:p>
          <a:p>
            <a:pPr indent="-352425" lvl="0" marL="457200" rtl="0" algn="l">
              <a:lnSpc>
                <a:spcPct val="110000"/>
              </a:lnSpc>
              <a:spcBef>
                <a:spcPts val="0"/>
              </a:spcBef>
              <a:spcAft>
                <a:spcPts val="0"/>
              </a:spcAft>
              <a:buSzPts val="1950"/>
              <a:buFont typeface="Century Gothic"/>
              <a:buChar char="•"/>
            </a:pPr>
            <a:r>
              <a:rPr lang="en" sz="1950">
                <a:latin typeface="Century Gothic"/>
                <a:ea typeface="Century Gothic"/>
                <a:cs typeface="Century Gothic"/>
                <a:sym typeface="Century Gothic"/>
              </a:rPr>
              <a:t>Serve as a resource in response to the differentiated needs of districts and ESUs</a:t>
            </a:r>
            <a:endParaRPr sz="23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15"/>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SzPts val="990"/>
              <a:buNone/>
            </a:pPr>
            <a:r>
              <a:rPr b="1" lang="en" sz="2690"/>
              <a:t>Nebraska Balanced Assessment System Definition</a:t>
            </a:r>
            <a:endParaRPr sz="2870"/>
          </a:p>
        </p:txBody>
      </p:sp>
      <p:sp>
        <p:nvSpPr>
          <p:cNvPr id="731" name="Google Shape;731;p115"/>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p>
            <a:pPr indent="0" lvl="0" marL="0" rtl="0" algn="l">
              <a:lnSpc>
                <a:spcPct val="110000"/>
              </a:lnSpc>
              <a:spcBef>
                <a:spcPts val="1000"/>
              </a:spcBef>
              <a:spcAft>
                <a:spcPts val="0"/>
              </a:spcAft>
              <a:buNone/>
            </a:pPr>
            <a:r>
              <a:rPr lang="en" sz="2400">
                <a:latin typeface="Century Gothic"/>
                <a:ea typeface="Century Gothic"/>
                <a:cs typeface="Century Gothic"/>
                <a:sym typeface="Century Gothic"/>
              </a:rPr>
              <a:t>Areas of focus</a:t>
            </a:r>
            <a:endParaRPr sz="2400">
              <a:latin typeface="Century Gothic"/>
              <a:ea typeface="Century Gothic"/>
              <a:cs typeface="Century Gothic"/>
              <a:sym typeface="Century Gothic"/>
            </a:endParaRPr>
          </a:p>
          <a:p>
            <a:pPr indent="-381000" lvl="0" marL="457200" rtl="0" algn="l">
              <a:lnSpc>
                <a:spcPct val="110000"/>
              </a:lnSpc>
              <a:spcBef>
                <a:spcPts val="1000"/>
              </a:spcBef>
              <a:spcAft>
                <a:spcPts val="0"/>
              </a:spcAft>
              <a:buSzPts val="2400"/>
              <a:buFont typeface="Century Gothic"/>
              <a:buChar char="•"/>
            </a:pPr>
            <a:r>
              <a:rPr lang="en" sz="2400">
                <a:latin typeface="Century Gothic"/>
                <a:ea typeface="Century Gothic"/>
                <a:cs typeface="Century Gothic"/>
                <a:sym typeface="Century Gothic"/>
              </a:rPr>
              <a:t>Balanced assessment system plans</a:t>
            </a:r>
            <a:endParaRPr sz="2400">
              <a:latin typeface="Century Gothic"/>
              <a:ea typeface="Century Gothic"/>
              <a:cs typeface="Century Gothic"/>
              <a:sym typeface="Century Gothic"/>
            </a:endParaRPr>
          </a:p>
          <a:p>
            <a:pPr indent="-381000" lvl="0" marL="457200" rtl="0" algn="l">
              <a:lnSpc>
                <a:spcPct val="110000"/>
              </a:lnSpc>
              <a:spcBef>
                <a:spcPts val="0"/>
              </a:spcBef>
              <a:spcAft>
                <a:spcPts val="0"/>
              </a:spcAft>
              <a:buSzPts val="2400"/>
              <a:buFont typeface="Century Gothic"/>
              <a:buChar char="•"/>
            </a:pPr>
            <a:r>
              <a:rPr lang="en" sz="2400">
                <a:latin typeface="Century Gothic"/>
                <a:ea typeface="Century Gothic"/>
                <a:cs typeface="Century Gothic"/>
                <a:sym typeface="Century Gothic"/>
              </a:rPr>
              <a:t>Assessment literacy and communication</a:t>
            </a:r>
            <a:endParaRPr sz="2400">
              <a:latin typeface="Century Gothic"/>
              <a:ea typeface="Century Gothic"/>
              <a:cs typeface="Century Gothic"/>
              <a:sym typeface="Century Gothic"/>
            </a:endParaRPr>
          </a:p>
          <a:p>
            <a:pPr indent="-381000" lvl="0" marL="457200" rtl="0" algn="l">
              <a:lnSpc>
                <a:spcPct val="110000"/>
              </a:lnSpc>
              <a:spcBef>
                <a:spcPts val="0"/>
              </a:spcBef>
              <a:spcAft>
                <a:spcPts val="0"/>
              </a:spcAft>
              <a:buSzPts val="2400"/>
              <a:buFont typeface="Century Gothic"/>
              <a:buChar char="•"/>
            </a:pPr>
            <a:r>
              <a:rPr lang="en" sz="2400">
                <a:latin typeface="Century Gothic"/>
                <a:ea typeface="Century Gothic"/>
                <a:cs typeface="Century Gothic"/>
                <a:sym typeface="Century Gothic"/>
              </a:rPr>
              <a:t>Appropriate use and interpretation</a:t>
            </a:r>
            <a:endParaRPr sz="2400">
              <a:latin typeface="Century Gothic"/>
              <a:ea typeface="Century Gothic"/>
              <a:cs typeface="Century Gothic"/>
              <a:sym typeface="Century Gothic"/>
            </a:endParaRPr>
          </a:p>
          <a:p>
            <a:pPr indent="-381000" lvl="0" marL="457200" rtl="0" algn="l">
              <a:lnSpc>
                <a:spcPct val="110000"/>
              </a:lnSpc>
              <a:spcBef>
                <a:spcPts val="0"/>
              </a:spcBef>
              <a:spcAft>
                <a:spcPts val="0"/>
              </a:spcAft>
              <a:buSzPts val="2400"/>
              <a:buFont typeface="Century Gothic"/>
              <a:buChar char="•"/>
            </a:pPr>
            <a:r>
              <a:rPr lang="en" sz="2400">
                <a:latin typeface="Century Gothic"/>
                <a:ea typeface="Century Gothic"/>
                <a:cs typeface="Century Gothic"/>
                <a:sym typeface="Century Gothic"/>
              </a:rPr>
              <a:t>Culturally responsive pedagogy, curriculum, and assessments </a:t>
            </a:r>
            <a:endParaRPr sz="23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1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Certified Facilitator Program (CFP)</a:t>
            </a:r>
            <a:endParaRPr/>
          </a:p>
        </p:txBody>
      </p:sp>
      <p:sp>
        <p:nvSpPr>
          <p:cNvPr id="737" name="Google Shape;737;p116"/>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381000" lvl="0" marL="457200" rtl="0" algn="l">
              <a:lnSpc>
                <a:spcPct val="110000"/>
              </a:lnSpc>
              <a:spcBef>
                <a:spcPts val="300"/>
              </a:spcBef>
              <a:spcAft>
                <a:spcPts val="0"/>
              </a:spcAft>
              <a:buSzPts val="2400"/>
              <a:buFont typeface="Arial"/>
              <a:buChar char="•"/>
            </a:pPr>
            <a:r>
              <a:rPr lang="en" sz="2400">
                <a:latin typeface="Arial"/>
                <a:ea typeface="Arial"/>
                <a:cs typeface="Arial"/>
                <a:sym typeface="Arial"/>
              </a:rPr>
              <a:t>Advanced train the trainer model</a:t>
            </a:r>
            <a:endParaRPr sz="2400">
              <a:latin typeface="Arial"/>
              <a:ea typeface="Arial"/>
              <a:cs typeface="Arial"/>
              <a:sym typeface="Arial"/>
            </a:endParaRPr>
          </a:p>
          <a:p>
            <a:pPr indent="-381000" lvl="0" marL="457200" rtl="0" algn="l">
              <a:lnSpc>
                <a:spcPct val="110000"/>
              </a:lnSpc>
              <a:spcBef>
                <a:spcPts val="0"/>
              </a:spcBef>
              <a:spcAft>
                <a:spcPts val="0"/>
              </a:spcAft>
              <a:buSzPts val="2400"/>
              <a:buFont typeface="Arial"/>
              <a:buChar char="•"/>
            </a:pPr>
            <a:r>
              <a:rPr lang="en" sz="2400">
                <a:latin typeface="Arial"/>
                <a:ea typeface="Arial"/>
                <a:cs typeface="Arial"/>
                <a:sym typeface="Arial"/>
              </a:rPr>
              <a:t>Began in 2017</a:t>
            </a:r>
            <a:endParaRPr sz="2400">
              <a:latin typeface="Arial"/>
              <a:ea typeface="Arial"/>
              <a:cs typeface="Arial"/>
              <a:sym typeface="Arial"/>
            </a:endParaRPr>
          </a:p>
          <a:p>
            <a:pPr indent="-381000" lvl="0" marL="457200" rtl="0" algn="l">
              <a:lnSpc>
                <a:spcPct val="110000"/>
              </a:lnSpc>
              <a:spcBef>
                <a:spcPts val="0"/>
              </a:spcBef>
              <a:spcAft>
                <a:spcPts val="0"/>
              </a:spcAft>
              <a:buSzPts val="2400"/>
              <a:buFont typeface="Arial"/>
              <a:buChar char="•"/>
            </a:pPr>
            <a:r>
              <a:rPr lang="en" sz="2400">
                <a:latin typeface="Arial"/>
                <a:ea typeface="Arial"/>
                <a:cs typeface="Arial"/>
                <a:sym typeface="Arial"/>
              </a:rPr>
              <a:t>72 slots for Certified Facilitators</a:t>
            </a:r>
            <a:endParaRPr sz="2400">
              <a:latin typeface="Arial"/>
              <a:ea typeface="Arial"/>
              <a:cs typeface="Arial"/>
              <a:sym typeface="Arial"/>
            </a:endParaRPr>
          </a:p>
          <a:p>
            <a:pPr indent="-381000" lvl="0" marL="457200" rtl="0" algn="l">
              <a:lnSpc>
                <a:spcPct val="110000"/>
              </a:lnSpc>
              <a:spcBef>
                <a:spcPts val="0"/>
              </a:spcBef>
              <a:spcAft>
                <a:spcPts val="0"/>
              </a:spcAft>
              <a:buSzPts val="2400"/>
              <a:buFont typeface="Arial"/>
              <a:buChar char="•"/>
            </a:pPr>
            <a:r>
              <a:rPr lang="en" sz="2400">
                <a:latin typeface="Arial"/>
                <a:ea typeface="Arial"/>
                <a:cs typeface="Arial"/>
                <a:sym typeface="Arial"/>
              </a:rPr>
              <a:t>Professional Learning Online</a:t>
            </a:r>
            <a:endParaRPr sz="2400">
              <a:latin typeface="Arial"/>
              <a:ea typeface="Arial"/>
              <a:cs typeface="Arial"/>
              <a:sym typeface="Arial"/>
            </a:endParaRPr>
          </a:p>
          <a:p>
            <a:pPr indent="-381000" lvl="0" marL="457200" rtl="0" algn="l">
              <a:lnSpc>
                <a:spcPct val="110000"/>
              </a:lnSpc>
              <a:spcBef>
                <a:spcPts val="0"/>
              </a:spcBef>
              <a:spcAft>
                <a:spcPts val="0"/>
              </a:spcAft>
              <a:buSzPts val="2400"/>
              <a:buFont typeface="Arial"/>
              <a:buChar char="•"/>
            </a:pPr>
            <a:r>
              <a:rPr lang="en" sz="2400">
                <a:latin typeface="Arial"/>
                <a:ea typeface="Arial"/>
                <a:cs typeface="Arial"/>
                <a:sym typeface="Arial"/>
              </a:rPr>
              <a:t>Workshops and webinars</a:t>
            </a:r>
            <a:endParaRPr sz="2400">
              <a:latin typeface="Arial"/>
              <a:ea typeface="Arial"/>
              <a:cs typeface="Arial"/>
              <a:sym typeface="Arial"/>
            </a:endParaRPr>
          </a:p>
          <a:p>
            <a:pPr indent="-381000" lvl="0" marL="457200" rtl="0" algn="l">
              <a:lnSpc>
                <a:spcPct val="110000"/>
              </a:lnSpc>
              <a:spcBef>
                <a:spcPts val="0"/>
              </a:spcBef>
              <a:spcAft>
                <a:spcPts val="0"/>
              </a:spcAft>
              <a:buSzPts val="2400"/>
              <a:buFont typeface="Arial"/>
              <a:buChar char="•"/>
            </a:pPr>
            <a:r>
              <a:rPr lang="en" sz="2400">
                <a:latin typeface="Arial"/>
                <a:ea typeface="Arial"/>
                <a:cs typeface="Arial"/>
                <a:sym typeface="Arial"/>
              </a:rPr>
              <a:t>Networking meetings</a:t>
            </a:r>
            <a:endParaRPr sz="2400">
              <a:latin typeface="Arial"/>
              <a:ea typeface="Arial"/>
              <a:cs typeface="Arial"/>
              <a:sym typeface="Arial"/>
            </a:endParaRPr>
          </a:p>
          <a:p>
            <a:pPr indent="-381000" lvl="0" marL="457200" rtl="0" algn="l">
              <a:lnSpc>
                <a:spcPct val="110000"/>
              </a:lnSpc>
              <a:spcBef>
                <a:spcPts val="0"/>
              </a:spcBef>
              <a:spcAft>
                <a:spcPts val="0"/>
              </a:spcAft>
              <a:buSzPts val="2400"/>
              <a:buFont typeface="Arial"/>
              <a:buChar char="•"/>
            </a:pPr>
            <a:r>
              <a:rPr lang="en" sz="2400">
                <a:latin typeface="Arial"/>
                <a:ea typeface="Arial"/>
                <a:cs typeface="Arial"/>
                <a:sym typeface="Arial"/>
              </a:rPr>
              <a:t>Monthly </a:t>
            </a:r>
            <a:r>
              <a:rPr lang="en" sz="2400">
                <a:latin typeface="Arial"/>
                <a:ea typeface="Arial"/>
                <a:cs typeface="Arial"/>
                <a:sym typeface="Arial"/>
              </a:rPr>
              <a:t>eNewletters</a:t>
            </a:r>
            <a:endParaRPr sz="2400">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17"/>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sz="3400"/>
              <a:t>Program features</a:t>
            </a:r>
            <a:r>
              <a:rPr b="1" lang="en" sz="3400">
                <a:solidFill>
                  <a:srgbClr val="001489"/>
                </a:solidFill>
              </a:rPr>
              <a:t> </a:t>
            </a:r>
            <a:endParaRPr/>
          </a:p>
        </p:txBody>
      </p:sp>
      <p:sp>
        <p:nvSpPr>
          <p:cNvPr id="743" name="Google Shape;743;p117"/>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361950" lvl="0" marL="457200" rtl="0" algn="l">
              <a:lnSpc>
                <a:spcPct val="110000"/>
              </a:lnSpc>
              <a:spcBef>
                <a:spcPts val="1000"/>
              </a:spcBef>
              <a:spcAft>
                <a:spcPts val="0"/>
              </a:spcAft>
              <a:buSzPts val="2100"/>
              <a:buFont typeface="Century Gothic"/>
              <a:buChar char="•"/>
            </a:pPr>
            <a:r>
              <a:rPr lang="en">
                <a:latin typeface="Century Gothic"/>
                <a:ea typeface="Century Gothic"/>
                <a:cs typeface="Century Gothic"/>
                <a:sym typeface="Century Gothic"/>
              </a:rPr>
              <a:t>Self-paced online resources for capacity building in product knowledge</a:t>
            </a:r>
            <a:endParaRPr>
              <a:latin typeface="Century Gothic"/>
              <a:ea typeface="Century Gothic"/>
              <a:cs typeface="Century Gothic"/>
              <a:sym typeface="Century Gothic"/>
            </a:endParaRPr>
          </a:p>
          <a:p>
            <a:pPr indent="-361950" lvl="0" marL="457200" rtl="0" algn="l">
              <a:lnSpc>
                <a:spcPct val="110000"/>
              </a:lnSpc>
              <a:spcBef>
                <a:spcPts val="0"/>
              </a:spcBef>
              <a:spcAft>
                <a:spcPts val="0"/>
              </a:spcAft>
              <a:buSzPts val="2100"/>
              <a:buFont typeface="Century Gothic"/>
              <a:buChar char="•"/>
            </a:pPr>
            <a:r>
              <a:rPr lang="en">
                <a:latin typeface="Century Gothic"/>
                <a:ea typeface="Century Gothic"/>
                <a:cs typeface="Century Gothic"/>
                <a:sym typeface="Century Gothic"/>
              </a:rPr>
              <a:t>Unlimited online access to facilitator/workshop materials once certified in the content</a:t>
            </a:r>
            <a:endParaRPr>
              <a:latin typeface="Century Gothic"/>
              <a:ea typeface="Century Gothic"/>
              <a:cs typeface="Century Gothic"/>
              <a:sym typeface="Century Gothic"/>
            </a:endParaRPr>
          </a:p>
          <a:p>
            <a:pPr indent="-361950" lvl="0" marL="457200" rtl="0" algn="l">
              <a:lnSpc>
                <a:spcPct val="110000"/>
              </a:lnSpc>
              <a:spcBef>
                <a:spcPts val="0"/>
              </a:spcBef>
              <a:spcAft>
                <a:spcPts val="0"/>
              </a:spcAft>
              <a:buSzPts val="2100"/>
              <a:buFont typeface="Century Gothic"/>
              <a:buChar char="•"/>
            </a:pPr>
            <a:r>
              <a:rPr lang="en">
                <a:latin typeface="Century Gothic"/>
                <a:ea typeface="Century Gothic"/>
                <a:cs typeface="Century Gothic"/>
                <a:sym typeface="Century Gothic"/>
              </a:rPr>
              <a:t>On-demand content, Q&amp;A, and CF webinars</a:t>
            </a:r>
            <a:endParaRPr>
              <a:latin typeface="Century Gothic"/>
              <a:ea typeface="Century Gothic"/>
              <a:cs typeface="Century Gothic"/>
              <a:sym typeface="Century Gothic"/>
            </a:endParaRPr>
          </a:p>
          <a:p>
            <a:pPr indent="-361950" lvl="0" marL="457200" rtl="0" algn="l">
              <a:lnSpc>
                <a:spcPct val="110000"/>
              </a:lnSpc>
              <a:spcBef>
                <a:spcPts val="0"/>
              </a:spcBef>
              <a:spcAft>
                <a:spcPts val="0"/>
              </a:spcAft>
              <a:buSzPts val="2100"/>
              <a:buFont typeface="Century Gothic"/>
              <a:buChar char="•"/>
            </a:pPr>
            <a:r>
              <a:rPr lang="en">
                <a:latin typeface="Century Gothic"/>
                <a:ea typeface="Century Gothic"/>
                <a:cs typeface="Century Gothic"/>
                <a:sym typeface="Century Gothic"/>
              </a:rPr>
              <a:t>Monthly eNewsletters </a:t>
            </a:r>
            <a:endParaRPr>
              <a:latin typeface="Century Gothic"/>
              <a:ea typeface="Century Gothic"/>
              <a:cs typeface="Century Gothic"/>
              <a:sym typeface="Century Gothic"/>
            </a:endParaRPr>
          </a:p>
          <a:p>
            <a:pPr indent="-361950" lvl="0" marL="457200" rtl="0" algn="l">
              <a:lnSpc>
                <a:spcPct val="110000"/>
              </a:lnSpc>
              <a:spcBef>
                <a:spcPts val="0"/>
              </a:spcBef>
              <a:spcAft>
                <a:spcPts val="0"/>
              </a:spcAft>
              <a:buSzPts val="2100"/>
              <a:buFont typeface="Century Gothic"/>
              <a:buChar char="•"/>
            </a:pPr>
            <a:r>
              <a:rPr lang="en">
                <a:latin typeface="Century Gothic"/>
                <a:ea typeface="Century Gothic"/>
                <a:cs typeface="Century Gothic"/>
                <a:sym typeface="Century Gothic"/>
              </a:rPr>
              <a:t>Onsite and distance learning training </a:t>
            </a:r>
            <a:endParaRPr>
              <a:latin typeface="Century Gothic"/>
              <a:ea typeface="Century Gothic"/>
              <a:cs typeface="Century Gothic"/>
              <a:sym typeface="Century Gothic"/>
            </a:endParaRPr>
          </a:p>
          <a:p>
            <a:pPr indent="-361950" lvl="0" marL="457200" rtl="0" algn="l">
              <a:lnSpc>
                <a:spcPct val="110000"/>
              </a:lnSpc>
              <a:spcBef>
                <a:spcPts val="0"/>
              </a:spcBef>
              <a:spcAft>
                <a:spcPts val="0"/>
              </a:spcAft>
              <a:buSzPts val="2100"/>
              <a:buFont typeface="Century Gothic"/>
              <a:buChar char="•"/>
            </a:pPr>
            <a:r>
              <a:rPr lang="en">
                <a:latin typeface="Century Gothic"/>
                <a:ea typeface="Century Gothic"/>
                <a:cs typeface="Century Gothic"/>
                <a:sym typeface="Century Gothic"/>
              </a:rPr>
              <a:t>Dedicated support from NWEA </a:t>
            </a:r>
            <a:endParaRPr sz="24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1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sz="4000"/>
              <a:t>Role of a Certified Facilitator</a:t>
            </a:r>
            <a:endParaRPr/>
          </a:p>
        </p:txBody>
      </p:sp>
      <p:sp>
        <p:nvSpPr>
          <p:cNvPr id="749" name="Google Shape;749;p118"/>
          <p:cNvSpPr txBox="1"/>
          <p:nvPr>
            <p:ph idx="1" type="body"/>
          </p:nvPr>
        </p:nvSpPr>
        <p:spPr>
          <a:xfrm>
            <a:off x="628650" y="1070469"/>
            <a:ext cx="7886700" cy="3263400"/>
          </a:xfrm>
          <a:prstGeom prst="rect">
            <a:avLst/>
          </a:prstGeom>
        </p:spPr>
        <p:txBody>
          <a:bodyPr anchorCtr="0" anchor="t" bIns="34275" lIns="68575" spcFirstLastPara="1" rIns="68575" wrap="square" tIns="34275">
            <a:noAutofit/>
          </a:bodyPr>
          <a:lstStyle/>
          <a:p>
            <a:pPr indent="-368300" lvl="0" marL="457200" rtl="0" algn="l">
              <a:lnSpc>
                <a:spcPct val="110000"/>
              </a:lnSpc>
              <a:spcBef>
                <a:spcPts val="1000"/>
              </a:spcBef>
              <a:spcAft>
                <a:spcPts val="0"/>
              </a:spcAft>
              <a:buSzPts val="2200"/>
              <a:buFont typeface="Century Gothic"/>
              <a:buChar char="•"/>
            </a:pPr>
            <a:r>
              <a:rPr lang="en" sz="2200">
                <a:latin typeface="Century Gothic"/>
                <a:ea typeface="Century Gothic"/>
                <a:cs typeface="Century Gothic"/>
                <a:sym typeface="Century Gothic"/>
              </a:rPr>
              <a:t>Support educators across the state in these areas:</a:t>
            </a:r>
            <a:endParaRPr sz="2200">
              <a:latin typeface="Century Gothic"/>
              <a:ea typeface="Century Gothic"/>
              <a:cs typeface="Century Gothic"/>
              <a:sym typeface="Century Gothic"/>
            </a:endParaRPr>
          </a:p>
          <a:p>
            <a:pPr indent="444500" lvl="0" marL="12700" rtl="0" algn="l">
              <a:lnSpc>
                <a:spcPct val="110000"/>
              </a:lnSpc>
              <a:spcBef>
                <a:spcPts val="500"/>
              </a:spcBef>
              <a:spcAft>
                <a:spcPts val="0"/>
              </a:spcAft>
              <a:buNone/>
            </a:pPr>
            <a:r>
              <a:rPr lang="en" sz="2200">
                <a:latin typeface="Arial"/>
                <a:ea typeface="Arial"/>
                <a:cs typeface="Arial"/>
                <a:sym typeface="Arial"/>
              </a:rPr>
              <a:t>–</a:t>
            </a:r>
            <a:r>
              <a:rPr lang="en" sz="2200">
                <a:latin typeface="Century Gothic"/>
                <a:ea typeface="Century Gothic"/>
                <a:cs typeface="Century Gothic"/>
                <a:sym typeface="Century Gothic"/>
              </a:rPr>
              <a:t>Developing further assessment literacy</a:t>
            </a:r>
            <a:endParaRPr sz="2200">
              <a:latin typeface="Century Gothic"/>
              <a:ea typeface="Century Gothic"/>
              <a:cs typeface="Century Gothic"/>
              <a:sym typeface="Century Gothic"/>
            </a:endParaRPr>
          </a:p>
          <a:p>
            <a:pPr indent="444500" lvl="0" marL="12700" rtl="0" algn="l">
              <a:lnSpc>
                <a:spcPct val="110000"/>
              </a:lnSpc>
              <a:spcBef>
                <a:spcPts val="500"/>
              </a:spcBef>
              <a:spcAft>
                <a:spcPts val="0"/>
              </a:spcAft>
              <a:buNone/>
            </a:pPr>
            <a:r>
              <a:rPr lang="en" sz="2200">
                <a:latin typeface="Arial"/>
                <a:ea typeface="Arial"/>
                <a:cs typeface="Arial"/>
                <a:sym typeface="Arial"/>
              </a:rPr>
              <a:t>–</a:t>
            </a:r>
            <a:r>
              <a:rPr lang="en" sz="2200">
                <a:latin typeface="Century Gothic"/>
                <a:ea typeface="Century Gothic"/>
                <a:cs typeface="Century Gothic"/>
                <a:sym typeface="Century Gothic"/>
              </a:rPr>
              <a:t>Implementing formative practice in the classroom</a:t>
            </a:r>
            <a:endParaRPr sz="2200">
              <a:latin typeface="Century Gothic"/>
              <a:ea typeface="Century Gothic"/>
              <a:cs typeface="Century Gothic"/>
              <a:sym typeface="Century Gothic"/>
            </a:endParaRPr>
          </a:p>
          <a:p>
            <a:pPr indent="0" lvl="0" marL="469900" rtl="0" algn="l">
              <a:lnSpc>
                <a:spcPct val="110000"/>
              </a:lnSpc>
              <a:spcBef>
                <a:spcPts val="500"/>
              </a:spcBef>
              <a:spcAft>
                <a:spcPts val="0"/>
              </a:spcAft>
              <a:buNone/>
            </a:pPr>
            <a:r>
              <a:rPr lang="en" sz="2200">
                <a:latin typeface="Arial"/>
                <a:ea typeface="Arial"/>
                <a:cs typeface="Arial"/>
                <a:sym typeface="Arial"/>
              </a:rPr>
              <a:t>–</a:t>
            </a:r>
            <a:r>
              <a:rPr lang="en" sz="2200">
                <a:latin typeface="Century Gothic"/>
                <a:ea typeface="Century Gothic"/>
                <a:cs typeface="Century Gothic"/>
                <a:sym typeface="Century Gothic"/>
              </a:rPr>
              <a:t>Interpreting and applying different assessments results</a:t>
            </a:r>
            <a:endParaRPr sz="2200">
              <a:latin typeface="Century Gothic"/>
              <a:ea typeface="Century Gothic"/>
              <a:cs typeface="Century Gothic"/>
              <a:sym typeface="Century Gothic"/>
            </a:endParaRPr>
          </a:p>
          <a:p>
            <a:pPr indent="0" lvl="0" marL="0" rtl="0" algn="l">
              <a:lnSpc>
                <a:spcPct val="110000"/>
              </a:lnSpc>
              <a:spcBef>
                <a:spcPts val="100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74"/>
          <p:cNvSpPr txBox="1"/>
          <p:nvPr>
            <p:ph type="title"/>
          </p:nvPr>
        </p:nvSpPr>
        <p:spPr>
          <a:xfrm>
            <a:off x="628650" y="273844"/>
            <a:ext cx="47148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700"/>
              <a:t>Mission of NDE</a:t>
            </a:r>
            <a:endParaRPr sz="3700"/>
          </a:p>
        </p:txBody>
      </p:sp>
      <p:sp>
        <p:nvSpPr>
          <p:cNvPr id="373" name="Google Shape;373;p74"/>
          <p:cNvSpPr txBox="1"/>
          <p:nvPr>
            <p:ph idx="1" type="body"/>
          </p:nvPr>
        </p:nvSpPr>
        <p:spPr>
          <a:xfrm>
            <a:off x="628650" y="1369219"/>
            <a:ext cx="4714800" cy="3263400"/>
          </a:xfrm>
          <a:prstGeom prst="rect">
            <a:avLst/>
          </a:prstGeom>
        </p:spPr>
        <p:txBody>
          <a:bodyPr anchorCtr="0" anchor="t" bIns="34275" lIns="68575" spcFirstLastPara="1" rIns="68575" wrap="square" tIns="34275">
            <a:noAutofit/>
          </a:bodyPr>
          <a:lstStyle/>
          <a:p>
            <a:pPr indent="0" lvl="0" marL="0" rtl="0" algn="l">
              <a:lnSpc>
                <a:spcPct val="110000"/>
              </a:lnSpc>
              <a:spcBef>
                <a:spcPts val="1000"/>
              </a:spcBef>
              <a:spcAft>
                <a:spcPts val="0"/>
              </a:spcAft>
              <a:buClr>
                <a:schemeClr val="dk1"/>
              </a:buClr>
              <a:buSzPts val="1100"/>
              <a:buFont typeface="Arial"/>
              <a:buNone/>
            </a:pPr>
            <a:r>
              <a:rPr lang="en" sz="2900">
                <a:latin typeface="Century Gothic"/>
                <a:ea typeface="Century Gothic"/>
                <a:cs typeface="Century Gothic"/>
                <a:sym typeface="Century Gothic"/>
              </a:rPr>
              <a:t>To lead and support the preparation of all Nebraskans for learning, earning, and living. </a:t>
            </a:r>
            <a:endParaRPr sz="2900">
              <a:latin typeface="Century Gothic"/>
              <a:ea typeface="Century Gothic"/>
              <a:cs typeface="Century Gothic"/>
              <a:sym typeface="Century Gothic"/>
            </a:endParaRPr>
          </a:p>
          <a:p>
            <a:pPr indent="0" lvl="0" marL="0" rtl="0" algn="l">
              <a:spcBef>
                <a:spcPts val="80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19"/>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sz="4000"/>
              <a:t>Role of a Certified Facilitator</a:t>
            </a:r>
            <a:endParaRPr/>
          </a:p>
        </p:txBody>
      </p:sp>
      <p:sp>
        <p:nvSpPr>
          <p:cNvPr id="755" name="Google Shape;755;p119"/>
          <p:cNvSpPr txBox="1"/>
          <p:nvPr>
            <p:ph idx="1" type="body"/>
          </p:nvPr>
        </p:nvSpPr>
        <p:spPr>
          <a:xfrm>
            <a:off x="628650" y="1070469"/>
            <a:ext cx="7886700" cy="3263400"/>
          </a:xfrm>
          <a:prstGeom prst="rect">
            <a:avLst/>
          </a:prstGeom>
        </p:spPr>
        <p:txBody>
          <a:bodyPr anchorCtr="0" anchor="t" bIns="34275" lIns="68575" spcFirstLastPara="1" rIns="68575" wrap="square" tIns="34275">
            <a:noAutofit/>
          </a:bodyPr>
          <a:lstStyle/>
          <a:p>
            <a:pPr indent="-387350" lvl="0" marL="457200" rtl="0" algn="l">
              <a:lnSpc>
                <a:spcPct val="110000"/>
              </a:lnSpc>
              <a:spcBef>
                <a:spcPts val="1000"/>
              </a:spcBef>
              <a:spcAft>
                <a:spcPts val="0"/>
              </a:spcAft>
              <a:buSzPts val="2500"/>
              <a:buFont typeface="Century Gothic"/>
              <a:buChar char="•"/>
            </a:pPr>
            <a:r>
              <a:rPr lang="en" sz="2500">
                <a:latin typeface="Century Gothic"/>
                <a:ea typeface="Century Gothic"/>
                <a:cs typeface="Century Gothic"/>
                <a:sym typeface="Century Gothic"/>
              </a:rPr>
              <a:t>Provide information about future professional learning needs of Nebraska educators</a:t>
            </a:r>
            <a:endParaRPr sz="2500">
              <a:latin typeface="Century Gothic"/>
              <a:ea typeface="Century Gothic"/>
              <a:cs typeface="Century Gothic"/>
              <a:sym typeface="Century Gothic"/>
            </a:endParaRPr>
          </a:p>
          <a:p>
            <a:pPr indent="-387350" lvl="0" marL="457200" rtl="0" algn="l">
              <a:lnSpc>
                <a:spcPct val="110000"/>
              </a:lnSpc>
              <a:spcBef>
                <a:spcPts val="0"/>
              </a:spcBef>
              <a:spcAft>
                <a:spcPts val="0"/>
              </a:spcAft>
              <a:buSzPts val="2500"/>
              <a:buFont typeface="Century Gothic"/>
              <a:buChar char="•"/>
            </a:pPr>
            <a:r>
              <a:rPr lang="en" sz="2500">
                <a:latin typeface="Century Gothic"/>
                <a:ea typeface="Century Gothic"/>
                <a:cs typeface="Century Gothic"/>
                <a:sym typeface="Century Gothic"/>
              </a:rPr>
              <a:t>Continue to develop their own understanding of Nebraska’s system to support a balanced assessment system </a:t>
            </a:r>
            <a:endParaRPr sz="2500">
              <a:latin typeface="Century Gothic"/>
              <a:ea typeface="Century Gothic"/>
              <a:cs typeface="Century Gothic"/>
              <a:sym typeface="Century Gothic"/>
            </a:endParaRPr>
          </a:p>
          <a:p>
            <a:pPr indent="0" lvl="0" marL="0" rtl="0" algn="l">
              <a:spcBef>
                <a:spcPts val="80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20"/>
          <p:cNvSpPr txBox="1"/>
          <p:nvPr>
            <p:ph type="title"/>
          </p:nvPr>
        </p:nvSpPr>
        <p:spPr>
          <a:xfrm>
            <a:off x="623900" y="1302500"/>
            <a:ext cx="8096400" cy="1671000"/>
          </a:xfrm>
          <a:prstGeom prst="rect">
            <a:avLst/>
          </a:prstGeom>
          <a:noFill/>
          <a:ln>
            <a:noFill/>
          </a:ln>
        </p:spPr>
        <p:txBody>
          <a:bodyPr anchorCtr="0" anchor="b" bIns="34275" lIns="68575" spcFirstLastPara="1" rIns="68575" wrap="square" tIns="34275">
            <a:noAutofit/>
          </a:bodyPr>
          <a:lstStyle/>
          <a:p>
            <a:pPr indent="457200" lvl="0" marL="457200" rtl="0" algn="l">
              <a:lnSpc>
                <a:spcPct val="90000"/>
              </a:lnSpc>
              <a:spcBef>
                <a:spcPts val="0"/>
              </a:spcBef>
              <a:spcAft>
                <a:spcPts val="0"/>
              </a:spcAft>
              <a:buClr>
                <a:schemeClr val="lt1"/>
              </a:buClr>
              <a:buSzPts val="4500"/>
              <a:buFont typeface="Century Gothic"/>
              <a:buNone/>
            </a:pPr>
            <a:r>
              <a:rPr lang="en" sz="3900"/>
              <a:t>NAEP</a:t>
            </a:r>
            <a:r>
              <a:rPr lang="en" sz="3600"/>
              <a:t> </a:t>
            </a:r>
            <a:endParaRPr sz="3600"/>
          </a:p>
          <a:p>
            <a:pPr indent="457200" lvl="0" marL="457200" rtl="0" algn="l">
              <a:lnSpc>
                <a:spcPct val="90000"/>
              </a:lnSpc>
              <a:spcBef>
                <a:spcPts val="0"/>
              </a:spcBef>
              <a:spcAft>
                <a:spcPts val="0"/>
              </a:spcAft>
              <a:buClr>
                <a:schemeClr val="lt1"/>
              </a:buClr>
              <a:buSzPts val="4500"/>
              <a:buFont typeface="Century Gothic"/>
              <a:buNone/>
            </a:pPr>
            <a:r>
              <a:rPr lang="en" sz="2000"/>
              <a:t>National Assessment of </a:t>
            </a:r>
            <a:r>
              <a:rPr lang="en" sz="2000"/>
              <a:t>Educational</a:t>
            </a:r>
            <a:r>
              <a:rPr lang="en" sz="2000"/>
              <a:t>  Progress     </a:t>
            </a:r>
            <a:endParaRPr sz="2000"/>
          </a:p>
          <a:p>
            <a:pPr indent="0" lvl="0" marL="0" rtl="0" algn="l">
              <a:lnSpc>
                <a:spcPct val="90000"/>
              </a:lnSpc>
              <a:spcBef>
                <a:spcPts val="0"/>
              </a:spcBef>
              <a:spcAft>
                <a:spcPts val="0"/>
              </a:spcAft>
              <a:buClr>
                <a:schemeClr val="lt1"/>
              </a:buClr>
              <a:buSzPts val="4500"/>
              <a:buFont typeface="Century Gothic"/>
              <a:buNone/>
            </a:pPr>
            <a:r>
              <a:rPr lang="en" sz="1800"/>
              <a:t>	</a:t>
            </a:r>
            <a:endParaRPr sz="1800"/>
          </a:p>
        </p:txBody>
      </p:sp>
      <p:sp>
        <p:nvSpPr>
          <p:cNvPr id="761" name="Google Shape;761;p120"/>
          <p:cNvSpPr txBox="1"/>
          <p:nvPr>
            <p:ph idx="1" type="body"/>
          </p:nvPr>
        </p:nvSpPr>
        <p:spPr>
          <a:xfrm>
            <a:off x="623900" y="3811450"/>
            <a:ext cx="7886700" cy="755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1800"/>
              <a:buNone/>
            </a:pPr>
            <a:r>
              <a:rPr lang="en"/>
              <a:t>         	Polly Bowhay-Nebraska NAEP State </a:t>
            </a:r>
            <a:r>
              <a:rPr lang="en"/>
              <a:t>Coordinator</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121"/>
          <p:cNvSpPr txBox="1"/>
          <p:nvPr>
            <p:ph type="title"/>
          </p:nvPr>
        </p:nvSpPr>
        <p:spPr>
          <a:xfrm>
            <a:off x="523050" y="192899"/>
            <a:ext cx="7886700" cy="11991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500"/>
              <a:buFont typeface="Century Gothic"/>
              <a:buNone/>
            </a:pPr>
            <a:r>
              <a:rPr lang="en" sz="3600"/>
              <a:t>NAEP 2022</a:t>
            </a:r>
            <a:endParaRPr sz="3600"/>
          </a:p>
        </p:txBody>
      </p:sp>
      <p:sp>
        <p:nvSpPr>
          <p:cNvPr id="767" name="Google Shape;767;p121"/>
          <p:cNvSpPr txBox="1"/>
          <p:nvPr>
            <p:ph idx="1" type="body"/>
          </p:nvPr>
        </p:nvSpPr>
        <p:spPr>
          <a:xfrm>
            <a:off x="623900" y="1918600"/>
            <a:ext cx="7886700" cy="2648700"/>
          </a:xfrm>
          <a:prstGeom prst="rect">
            <a:avLst/>
          </a:prstGeom>
          <a:noFill/>
          <a:ln>
            <a:noFill/>
          </a:ln>
        </p:spPr>
        <p:txBody>
          <a:bodyPr anchorCtr="0" anchor="t" bIns="34275" lIns="68575" spcFirstLastPara="1" rIns="68575" wrap="square" tIns="34275">
            <a:noAutofit/>
          </a:bodyPr>
          <a:lstStyle/>
          <a:p>
            <a:pPr indent="-400050" lvl="0" marL="457200" rtl="0" algn="l">
              <a:spcBef>
                <a:spcPts val="800"/>
              </a:spcBef>
              <a:spcAft>
                <a:spcPts val="0"/>
              </a:spcAft>
              <a:buClr>
                <a:schemeClr val="lt1"/>
              </a:buClr>
              <a:buSzPts val="2700"/>
              <a:buChar char="•"/>
            </a:pPr>
            <a:r>
              <a:rPr lang="en" sz="2700"/>
              <a:t>Main NAEP occurs every other year</a:t>
            </a:r>
            <a:endParaRPr sz="2700"/>
          </a:p>
          <a:p>
            <a:pPr indent="-400050" lvl="0" marL="457200" rtl="0" algn="l">
              <a:spcBef>
                <a:spcPts val="0"/>
              </a:spcBef>
              <a:spcAft>
                <a:spcPts val="0"/>
              </a:spcAft>
              <a:buClr>
                <a:schemeClr val="lt1"/>
              </a:buClr>
              <a:buSzPts val="2700"/>
              <a:buChar char="•"/>
            </a:pPr>
            <a:r>
              <a:rPr lang="en" sz="2700"/>
              <a:t>4th and 8th </a:t>
            </a:r>
            <a:endParaRPr sz="2700"/>
          </a:p>
          <a:p>
            <a:pPr indent="-400050" lvl="0" marL="457200" rtl="0" algn="l">
              <a:spcBef>
                <a:spcPts val="0"/>
              </a:spcBef>
              <a:spcAft>
                <a:spcPts val="0"/>
              </a:spcAft>
              <a:buClr>
                <a:schemeClr val="lt1"/>
              </a:buClr>
              <a:buSzPts val="2700"/>
              <a:buChar char="•"/>
            </a:pPr>
            <a:r>
              <a:rPr lang="en" sz="2700"/>
              <a:t>Reading and Math</a:t>
            </a:r>
            <a:endParaRPr sz="2700"/>
          </a:p>
          <a:p>
            <a:pPr indent="-400050" lvl="0" marL="457200" rtl="0" algn="l">
              <a:spcBef>
                <a:spcPts val="0"/>
              </a:spcBef>
              <a:spcAft>
                <a:spcPts val="0"/>
              </a:spcAft>
              <a:buClr>
                <a:schemeClr val="lt1"/>
              </a:buClr>
              <a:buSzPts val="2700"/>
              <a:buChar char="•"/>
            </a:pPr>
            <a:r>
              <a:rPr lang="en" sz="2700"/>
              <a:t>Results-Nation’s Report Card</a:t>
            </a:r>
            <a:endParaRPr sz="2700"/>
          </a:p>
          <a:p>
            <a:pPr indent="0" lvl="0" marL="457200" rtl="0" algn="l">
              <a:spcBef>
                <a:spcPts val="800"/>
              </a:spcBef>
              <a:spcAft>
                <a:spcPts val="0"/>
              </a:spcAft>
              <a:buNone/>
            </a:pPr>
            <a:r>
              <a:rPr lang="en" sz="2000" u="sng">
                <a:solidFill>
                  <a:schemeClr val="hlink"/>
                </a:solidFill>
                <a:hlinkClick r:id="rId3"/>
              </a:rPr>
              <a:t>https://www.nationsreportcard.gov/</a:t>
            </a:r>
            <a:endParaRPr sz="2000"/>
          </a:p>
          <a:p>
            <a:pPr indent="0" lvl="0" marL="457200" rtl="0" algn="l">
              <a:spcBef>
                <a:spcPts val="800"/>
              </a:spcBef>
              <a:spcAft>
                <a:spcPts val="0"/>
              </a:spcAft>
              <a:buNone/>
            </a:pPr>
            <a:r>
              <a:t/>
            </a:r>
            <a:endParaRPr sz="2000"/>
          </a:p>
          <a:p>
            <a:pPr indent="0" lvl="0" marL="0" rtl="0" algn="l">
              <a:spcBef>
                <a:spcPts val="800"/>
              </a:spcBef>
              <a:spcAft>
                <a:spcPts val="0"/>
              </a:spcAft>
              <a:buNone/>
            </a:pPr>
            <a:r>
              <a:t/>
            </a:r>
            <a:endParaRPr sz="2700"/>
          </a:p>
          <a:p>
            <a:pPr indent="0" lvl="0" marL="0" rtl="0" algn="l">
              <a:lnSpc>
                <a:spcPct val="90000"/>
              </a:lnSpc>
              <a:spcBef>
                <a:spcPts val="0"/>
              </a:spcBef>
              <a:spcAft>
                <a:spcPts val="0"/>
              </a:spcAft>
              <a:buClr>
                <a:schemeClr val="lt1"/>
              </a:buClr>
              <a:buSzPts val="1800"/>
              <a:buNone/>
            </a:pPr>
            <a:r>
              <a:t/>
            </a:r>
            <a:endParaRPr sz="20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22"/>
          <p:cNvSpPr txBox="1"/>
          <p:nvPr>
            <p:ph type="title"/>
          </p:nvPr>
        </p:nvSpPr>
        <p:spPr>
          <a:xfrm>
            <a:off x="579075" y="80824"/>
            <a:ext cx="7886700" cy="12327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500"/>
              <a:buFont typeface="Century Gothic"/>
              <a:buNone/>
            </a:pPr>
            <a:r>
              <a:rPr lang="en" sz="3600"/>
              <a:t>NAEP 2024</a:t>
            </a:r>
            <a:endParaRPr sz="3600"/>
          </a:p>
        </p:txBody>
      </p:sp>
      <p:sp>
        <p:nvSpPr>
          <p:cNvPr id="773" name="Google Shape;773;p122"/>
          <p:cNvSpPr txBox="1"/>
          <p:nvPr>
            <p:ph idx="1" type="body"/>
          </p:nvPr>
        </p:nvSpPr>
        <p:spPr>
          <a:xfrm>
            <a:off x="623900" y="1806525"/>
            <a:ext cx="7886700" cy="2760600"/>
          </a:xfrm>
          <a:prstGeom prst="rect">
            <a:avLst/>
          </a:prstGeom>
          <a:noFill/>
          <a:ln>
            <a:noFill/>
          </a:ln>
        </p:spPr>
        <p:txBody>
          <a:bodyPr anchorCtr="0" anchor="t" bIns="34275" lIns="68575" spcFirstLastPara="1" rIns="68575" wrap="square" tIns="34275">
            <a:noAutofit/>
          </a:bodyPr>
          <a:lstStyle/>
          <a:p>
            <a:pPr indent="-406400" lvl="0" marL="457200" rtl="0" algn="l">
              <a:spcBef>
                <a:spcPts val="800"/>
              </a:spcBef>
              <a:spcAft>
                <a:spcPts val="0"/>
              </a:spcAft>
              <a:buClr>
                <a:schemeClr val="lt1"/>
              </a:buClr>
              <a:buSzPts val="2800"/>
              <a:buChar char="•"/>
            </a:pPr>
            <a:r>
              <a:rPr lang="en" sz="2800"/>
              <a:t>4th grade, 8th grade, 12th grade</a:t>
            </a:r>
            <a:endParaRPr sz="2800"/>
          </a:p>
          <a:p>
            <a:pPr indent="-406400" lvl="0" marL="457200" rtl="0" algn="l">
              <a:spcBef>
                <a:spcPts val="0"/>
              </a:spcBef>
              <a:spcAft>
                <a:spcPts val="0"/>
              </a:spcAft>
              <a:buClr>
                <a:schemeClr val="lt1"/>
              </a:buClr>
              <a:buSzPts val="2800"/>
              <a:buChar char="•"/>
            </a:pPr>
            <a:r>
              <a:rPr lang="en" sz="2800"/>
              <a:t>Reading and Math</a:t>
            </a:r>
            <a:endParaRPr sz="2800"/>
          </a:p>
          <a:p>
            <a:pPr indent="-406400" lvl="0" marL="457200" rtl="0" algn="l">
              <a:spcBef>
                <a:spcPts val="0"/>
              </a:spcBef>
              <a:spcAft>
                <a:spcPts val="0"/>
              </a:spcAft>
              <a:buClr>
                <a:schemeClr val="lt1"/>
              </a:buClr>
              <a:buSzPts val="2800"/>
              <a:buChar char="•"/>
            </a:pPr>
            <a:r>
              <a:rPr lang="en" sz="2800"/>
              <a:t>Science/8th grade</a:t>
            </a:r>
            <a:endParaRPr sz="2800"/>
          </a:p>
          <a:p>
            <a:pPr indent="-406400" lvl="0" marL="457200" rtl="0" algn="l">
              <a:spcBef>
                <a:spcPts val="0"/>
              </a:spcBef>
              <a:spcAft>
                <a:spcPts val="0"/>
              </a:spcAft>
              <a:buClr>
                <a:schemeClr val="lt1"/>
              </a:buClr>
              <a:buSzPts val="2800"/>
              <a:buChar char="•"/>
            </a:pPr>
            <a:r>
              <a:rPr lang="en" sz="2800"/>
              <a:t>High School Transcript Study-12th</a:t>
            </a:r>
            <a:endParaRPr sz="25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23"/>
          <p:cNvSpPr txBox="1"/>
          <p:nvPr>
            <p:ph type="title"/>
          </p:nvPr>
        </p:nvSpPr>
        <p:spPr>
          <a:xfrm>
            <a:off x="623900" y="372173"/>
            <a:ext cx="7886700" cy="918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500"/>
              <a:buFont typeface="Century Gothic"/>
              <a:buNone/>
            </a:pPr>
            <a:r>
              <a:rPr lang="en" sz="3700"/>
              <a:t>NAEP 2024</a:t>
            </a:r>
            <a:endParaRPr sz="3700"/>
          </a:p>
        </p:txBody>
      </p:sp>
      <p:sp>
        <p:nvSpPr>
          <p:cNvPr id="779" name="Google Shape;779;p123"/>
          <p:cNvSpPr txBox="1"/>
          <p:nvPr>
            <p:ph idx="1" type="body"/>
          </p:nvPr>
        </p:nvSpPr>
        <p:spPr>
          <a:xfrm>
            <a:off x="277150" y="1720100"/>
            <a:ext cx="8375400" cy="2880000"/>
          </a:xfrm>
          <a:prstGeom prst="rect">
            <a:avLst/>
          </a:prstGeom>
          <a:noFill/>
          <a:ln>
            <a:noFill/>
          </a:ln>
        </p:spPr>
        <p:txBody>
          <a:bodyPr anchorCtr="0" anchor="t" bIns="34275" lIns="68575" spcFirstLastPara="1" rIns="68575" wrap="square" tIns="34275">
            <a:noAutofit/>
          </a:bodyPr>
          <a:lstStyle/>
          <a:p>
            <a:pPr indent="-406400" lvl="0" marL="457200" rtl="0" algn="l">
              <a:lnSpc>
                <a:spcPct val="90000"/>
              </a:lnSpc>
              <a:spcBef>
                <a:spcPts val="0"/>
              </a:spcBef>
              <a:spcAft>
                <a:spcPts val="0"/>
              </a:spcAft>
              <a:buSzPts val="2800"/>
              <a:buFont typeface="Century Gothic"/>
              <a:buChar char="●"/>
            </a:pPr>
            <a:r>
              <a:rPr lang="en" sz="2800">
                <a:latin typeface="Century Gothic"/>
                <a:ea typeface="Century Gothic"/>
                <a:cs typeface="Century Gothic"/>
                <a:sym typeface="Century Gothic"/>
              </a:rPr>
              <a:t>1</a:t>
            </a:r>
            <a:r>
              <a:rPr lang="en" sz="2800">
                <a:latin typeface="Century Gothic"/>
                <a:ea typeface="Century Gothic"/>
                <a:cs typeface="Century Gothic"/>
                <a:sym typeface="Century Gothic"/>
              </a:rPr>
              <a:t>09 districts have been selected</a:t>
            </a:r>
            <a:endParaRPr sz="2800">
              <a:latin typeface="Century Gothic"/>
              <a:ea typeface="Century Gothic"/>
              <a:cs typeface="Century Gothic"/>
              <a:sym typeface="Century Gothic"/>
            </a:endParaRPr>
          </a:p>
          <a:p>
            <a:pPr indent="-406400" lvl="0" marL="457200" rtl="0" algn="l">
              <a:lnSpc>
                <a:spcPct val="90000"/>
              </a:lnSpc>
              <a:spcBef>
                <a:spcPts val="0"/>
              </a:spcBef>
              <a:spcAft>
                <a:spcPts val="0"/>
              </a:spcAft>
              <a:buSzPts val="2800"/>
              <a:buFont typeface="Century Gothic"/>
              <a:buChar char="●"/>
            </a:pPr>
            <a:r>
              <a:rPr lang="en" sz="2800">
                <a:latin typeface="Century Gothic"/>
                <a:ea typeface="Century Gothic"/>
                <a:cs typeface="Century Gothic"/>
                <a:sym typeface="Century Gothic"/>
              </a:rPr>
              <a:t>231 schools have been selected</a:t>
            </a:r>
            <a:endParaRPr sz="2800">
              <a:latin typeface="Century Gothic"/>
              <a:ea typeface="Century Gothic"/>
              <a:cs typeface="Century Gothic"/>
              <a:sym typeface="Century Gothic"/>
            </a:endParaRPr>
          </a:p>
          <a:p>
            <a:pPr indent="-406400" lvl="0" marL="457200" rtl="0" algn="l">
              <a:lnSpc>
                <a:spcPct val="90000"/>
              </a:lnSpc>
              <a:spcBef>
                <a:spcPts val="0"/>
              </a:spcBef>
              <a:spcAft>
                <a:spcPts val="0"/>
              </a:spcAft>
              <a:buSzPts val="2800"/>
              <a:buFont typeface="Century Gothic"/>
              <a:buChar char="●"/>
            </a:pPr>
            <a:r>
              <a:rPr lang="en" sz="2800">
                <a:latin typeface="Century Gothic"/>
                <a:ea typeface="Century Gothic"/>
                <a:cs typeface="Century Gothic"/>
                <a:sym typeface="Century Gothic"/>
              </a:rPr>
              <a:t>All districts and schools have been notified</a:t>
            </a:r>
            <a:endParaRPr sz="2800">
              <a:latin typeface="Century Gothic"/>
              <a:ea typeface="Century Gothic"/>
              <a:cs typeface="Century Gothic"/>
              <a:sym typeface="Century Gothic"/>
            </a:endParaRPr>
          </a:p>
          <a:p>
            <a:pPr indent="0" lvl="0" marL="457200" rtl="0" algn="l">
              <a:lnSpc>
                <a:spcPct val="90000"/>
              </a:lnSpc>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124"/>
          <p:cNvSpPr txBox="1"/>
          <p:nvPr/>
        </p:nvSpPr>
        <p:spPr>
          <a:xfrm>
            <a:off x="213875" y="205950"/>
            <a:ext cx="1946700" cy="493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chemeClr val="lt1"/>
                </a:solidFill>
              </a:rPr>
              <a:t>Adams Central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Alliance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Alma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Amherst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Arlington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Ashland-Greenwood Public Schs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Aurora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Bancroft-Rosalie Comm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Bayard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Beatrice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Bellevue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Bennington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Blair Community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Boyd County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Bridgeport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Central City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Central Valley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Centura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Chadron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Cody-Kilgore Public Schs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Columbus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Conestoga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Creighton Community Public Schs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Crete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Crofton Community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Cross County Community Schools</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Doniphan-Trumbull Public Schs</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lt1"/>
              </a:solidFill>
            </a:endParaRPr>
          </a:p>
          <a:p>
            <a:pPr indent="0" lvl="0" marL="0" rtl="0" algn="l">
              <a:spcBef>
                <a:spcPts val="0"/>
              </a:spcBef>
              <a:spcAft>
                <a:spcPts val="0"/>
              </a:spcAft>
              <a:buNone/>
            </a:pPr>
            <a:r>
              <a:t/>
            </a:r>
            <a:endParaRPr sz="900">
              <a:solidFill>
                <a:schemeClr val="lt1"/>
              </a:solidFill>
            </a:endParaRPr>
          </a:p>
        </p:txBody>
      </p:sp>
      <p:sp>
        <p:nvSpPr>
          <p:cNvPr id="785" name="Google Shape;785;p124"/>
          <p:cNvSpPr txBox="1"/>
          <p:nvPr/>
        </p:nvSpPr>
        <p:spPr>
          <a:xfrm>
            <a:off x="2317775" y="35750"/>
            <a:ext cx="2135400" cy="493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Dorchester Public School</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East Butler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Elba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Elgin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Elkhorn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Emerson-Hubbard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Fillmore Central Public Schs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Fort Calhoun Community Schs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Fremont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Garden County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Gordon-Rushville Public Schs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Gothenburg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Grand Island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Gretna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Hartington Newcastle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Harvard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Hastings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Heartland Community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Hemingford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Hershey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High Plains Community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Hitchcock Co Sch System</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Homer Community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Howells-Dodge Consolidated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Humphrey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Isanti Community School</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Johnson-Brock Public Schools</a:t>
            </a:r>
            <a:endParaRPr sz="900">
              <a:solidFill>
                <a:schemeClr val="lt1"/>
              </a:solidFill>
            </a:endParaRPr>
          </a:p>
          <a:p>
            <a:pPr indent="0" lvl="0" marL="0" rtl="0" algn="l">
              <a:spcBef>
                <a:spcPts val="0"/>
              </a:spcBef>
              <a:spcAft>
                <a:spcPts val="0"/>
              </a:spcAft>
              <a:buNone/>
            </a:pPr>
            <a:r>
              <a:t/>
            </a:r>
            <a:endParaRPr>
              <a:solidFill>
                <a:schemeClr val="lt1"/>
              </a:solidFill>
              <a:latin typeface="Palatino Linotype"/>
              <a:ea typeface="Palatino Linotype"/>
              <a:cs typeface="Palatino Linotype"/>
              <a:sym typeface="Palatino Linotype"/>
            </a:endParaRPr>
          </a:p>
        </p:txBody>
      </p:sp>
      <p:sp>
        <p:nvSpPr>
          <p:cNvPr id="786" name="Google Shape;786;p124"/>
          <p:cNvSpPr txBox="1"/>
          <p:nvPr/>
        </p:nvSpPr>
        <p:spPr>
          <a:xfrm>
            <a:off x="4610375" y="213150"/>
            <a:ext cx="2069700" cy="486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Kearney Public Schools</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Kenesaw Public Schools</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Laurel-Concord-Coleridge Schs</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Leigh Community Schools</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Lexington Public Schools</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Lincoln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Malcolm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Mead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Millard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Mullen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Nebraska City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Neligh-Oakdale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Newman Grove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Niobrara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Norfolk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Norris School Dist 160</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North Platte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Oakland Craig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Omaha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Ord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Overton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Palmer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Papillion La Vista Community Schs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Paxton Consolidated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Pierce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Plainview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Plattsmouth Community Schools</a:t>
            </a:r>
            <a:endParaRPr sz="900">
              <a:solidFill>
                <a:schemeClr val="lt1"/>
              </a:solidFill>
            </a:endParaRPr>
          </a:p>
          <a:p>
            <a:pPr indent="0" lvl="0" marL="0" rtl="0" algn="l">
              <a:lnSpc>
                <a:spcPct val="115000"/>
              </a:lnSpc>
              <a:spcBef>
                <a:spcPts val="0"/>
              </a:spcBef>
              <a:spcAft>
                <a:spcPts val="0"/>
              </a:spcAft>
              <a:buNone/>
            </a:pPr>
            <a:r>
              <a:t/>
            </a:r>
            <a:endParaRPr sz="900">
              <a:solidFill>
                <a:schemeClr val="lt1"/>
              </a:solidFill>
            </a:endParaRPr>
          </a:p>
          <a:p>
            <a:pPr indent="0" lvl="0" marL="0" rtl="0" algn="l">
              <a:lnSpc>
                <a:spcPct val="115000"/>
              </a:lnSpc>
              <a:spcBef>
                <a:spcPts val="0"/>
              </a:spcBef>
              <a:spcAft>
                <a:spcPts val="0"/>
              </a:spcAft>
              <a:buNone/>
            </a:pPr>
            <a:r>
              <a:t/>
            </a:r>
            <a:endParaRPr sz="900">
              <a:solidFill>
                <a:schemeClr val="lt1"/>
              </a:solidFill>
            </a:endParaRPr>
          </a:p>
          <a:p>
            <a:pPr indent="0" lvl="0" marL="0" rtl="0" algn="l">
              <a:spcBef>
                <a:spcPts val="0"/>
              </a:spcBef>
              <a:spcAft>
                <a:spcPts val="0"/>
              </a:spcAft>
              <a:buNone/>
            </a:pPr>
            <a:r>
              <a:t/>
            </a:r>
            <a:endParaRPr>
              <a:solidFill>
                <a:schemeClr val="lt1"/>
              </a:solidFill>
              <a:latin typeface="Palatino Linotype"/>
              <a:ea typeface="Palatino Linotype"/>
              <a:cs typeface="Palatino Linotype"/>
              <a:sym typeface="Palatino Linotype"/>
            </a:endParaRPr>
          </a:p>
        </p:txBody>
      </p:sp>
      <p:sp>
        <p:nvSpPr>
          <p:cNvPr id="787" name="Google Shape;787;p124"/>
          <p:cNvSpPr txBox="1"/>
          <p:nvPr/>
        </p:nvSpPr>
        <p:spPr>
          <a:xfrm>
            <a:off x="6742800" y="213150"/>
            <a:ext cx="2401200" cy="486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chemeClr val="lt1"/>
                </a:solidFill>
              </a:rPr>
              <a:t>Pleasanton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Ralston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Randolph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Riverside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Schuyler Community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Scottsbluff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Springfield Platteview Community Schools</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Shelby - Rising City Public Schools</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So Sioux City Community Schs</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rPr>
              <a:t>South Platte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St Paul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Stuart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Sutton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Thayer Central Community Schs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Thedford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Tri County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Umo N Ho N Nation Public Schs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Valentine Community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Wakefield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Walthill Public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Waverly School District 145</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Wayne Community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West Kearney High School</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Westside Community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Winnebago Public Schools District 17</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Wood River Rural Schools</a:t>
            </a:r>
            <a:endParaRPr sz="900">
              <a:solidFill>
                <a:schemeClr val="lt1"/>
              </a:solidFill>
            </a:endParaRPr>
          </a:p>
          <a:p>
            <a:pPr indent="0" lvl="0" marL="0" rtl="0" algn="l">
              <a:lnSpc>
                <a:spcPct val="115000"/>
              </a:lnSpc>
              <a:spcBef>
                <a:spcPts val="0"/>
              </a:spcBef>
              <a:spcAft>
                <a:spcPts val="0"/>
              </a:spcAft>
              <a:buNone/>
            </a:pPr>
            <a:r>
              <a:rPr lang="en" sz="900">
                <a:solidFill>
                  <a:schemeClr val="lt1"/>
                </a:solidFill>
              </a:rPr>
              <a:t>York Public Schools</a:t>
            </a:r>
            <a:endParaRPr sz="900">
              <a:solidFill>
                <a:schemeClr val="lt1"/>
              </a:solidFill>
            </a:endParaRPr>
          </a:p>
          <a:p>
            <a:pPr indent="0" lvl="0" marL="0" rtl="0" algn="l">
              <a:spcBef>
                <a:spcPts val="0"/>
              </a:spcBef>
              <a:spcAft>
                <a:spcPts val="0"/>
              </a:spcAft>
              <a:buNone/>
            </a:pPr>
            <a:r>
              <a:t/>
            </a:r>
            <a:endParaRPr sz="900">
              <a:solidFill>
                <a:schemeClr val="lt1"/>
              </a:solidFill>
              <a:latin typeface="Palatino Linotype"/>
              <a:ea typeface="Palatino Linotype"/>
              <a:cs typeface="Palatino Linotype"/>
              <a:sym typeface="Palatino Linotyp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25"/>
          <p:cNvSpPr txBox="1"/>
          <p:nvPr>
            <p:ph type="title"/>
          </p:nvPr>
        </p:nvSpPr>
        <p:spPr>
          <a:xfrm>
            <a:off x="300475" y="933625"/>
            <a:ext cx="7886700" cy="9846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500"/>
              <a:buFont typeface="Century Gothic"/>
              <a:buNone/>
            </a:pPr>
            <a:r>
              <a:rPr lang="en" sz="2700"/>
              <a:t>High School Transcript Study-12th grade only</a:t>
            </a:r>
            <a:endParaRPr sz="2700"/>
          </a:p>
          <a:p>
            <a:pPr indent="0" lvl="0" marL="457200" rtl="0" algn="l">
              <a:lnSpc>
                <a:spcPct val="115000"/>
              </a:lnSpc>
              <a:spcBef>
                <a:spcPts val="0"/>
              </a:spcBef>
              <a:spcAft>
                <a:spcPts val="0"/>
              </a:spcAft>
              <a:buClr>
                <a:schemeClr val="dk1"/>
              </a:buClr>
              <a:buSzPts val="1100"/>
              <a:buFont typeface="Arial"/>
              <a:buNone/>
            </a:pPr>
            <a:r>
              <a:rPr b="1" i="1" lang="en" sz="1200"/>
              <a:t>The High School Transcript Study</a:t>
            </a:r>
            <a:r>
              <a:rPr lang="en" sz="1200"/>
              <a:t> explores the relationship between grade 12 NAEP achievement and high school academic careers by surveying the curricula being followed in our nation’s high schools and the course-taking patterns of high school students through a collection of transcripts.</a:t>
            </a:r>
            <a:endParaRPr sz="1200"/>
          </a:p>
          <a:p>
            <a:pPr indent="0" lvl="0" marL="0" rtl="0" algn="l">
              <a:lnSpc>
                <a:spcPct val="90000"/>
              </a:lnSpc>
              <a:spcBef>
                <a:spcPts val="0"/>
              </a:spcBef>
              <a:spcAft>
                <a:spcPts val="0"/>
              </a:spcAft>
              <a:buClr>
                <a:schemeClr val="lt1"/>
              </a:buClr>
              <a:buSzPts val="4500"/>
              <a:buFont typeface="Century Gothic"/>
              <a:buNone/>
            </a:pPr>
            <a:r>
              <a:t/>
            </a:r>
            <a:endParaRPr sz="2700"/>
          </a:p>
        </p:txBody>
      </p:sp>
      <p:sp>
        <p:nvSpPr>
          <p:cNvPr id="793" name="Google Shape;793;p125"/>
          <p:cNvSpPr txBox="1"/>
          <p:nvPr>
            <p:ph idx="1" type="body"/>
          </p:nvPr>
        </p:nvSpPr>
        <p:spPr>
          <a:xfrm>
            <a:off x="478750" y="1836100"/>
            <a:ext cx="7886700" cy="3162000"/>
          </a:xfrm>
          <a:prstGeom prst="rect">
            <a:avLst/>
          </a:prstGeom>
          <a:noFill/>
          <a:ln>
            <a:noFill/>
          </a:ln>
        </p:spPr>
        <p:txBody>
          <a:bodyPr anchorCtr="0" anchor="t" bIns="34275" lIns="68575" spcFirstLastPara="1" rIns="68575" wrap="square" tIns="34275">
            <a:noAutofit/>
          </a:bodyPr>
          <a:lstStyle/>
          <a:p>
            <a:pPr indent="-342900" lvl="0" marL="457200" rtl="0" algn="l">
              <a:lnSpc>
                <a:spcPct val="90000"/>
              </a:lnSpc>
              <a:spcBef>
                <a:spcPts val="0"/>
              </a:spcBef>
              <a:spcAft>
                <a:spcPts val="0"/>
              </a:spcAft>
              <a:buSzPts val="1800"/>
              <a:buFont typeface="Century Gothic"/>
              <a:buChar char="●"/>
            </a:pPr>
            <a:r>
              <a:rPr lang="en">
                <a:latin typeface="Century Gothic"/>
                <a:ea typeface="Century Gothic"/>
                <a:cs typeface="Century Gothic"/>
                <a:sym typeface="Century Gothic"/>
              </a:rPr>
              <a:t>Bennington Public Schools</a:t>
            </a:r>
            <a:endParaRPr>
              <a:latin typeface="Century Gothic"/>
              <a:ea typeface="Century Gothic"/>
              <a:cs typeface="Century Gothic"/>
              <a:sym typeface="Century Gothic"/>
            </a:endParaRPr>
          </a:p>
          <a:p>
            <a:pPr indent="-342900" lvl="0" marL="457200" rtl="0" algn="l">
              <a:lnSpc>
                <a:spcPct val="90000"/>
              </a:lnSpc>
              <a:spcBef>
                <a:spcPts val="0"/>
              </a:spcBef>
              <a:spcAft>
                <a:spcPts val="0"/>
              </a:spcAft>
              <a:buSzPts val="1800"/>
              <a:buFont typeface="Century Gothic"/>
              <a:buChar char="●"/>
            </a:pPr>
            <a:r>
              <a:rPr lang="en">
                <a:latin typeface="Century Gothic"/>
                <a:ea typeface="Century Gothic"/>
                <a:cs typeface="Century Gothic"/>
                <a:sym typeface="Century Gothic"/>
              </a:rPr>
              <a:t>Conestoga Public Schools</a:t>
            </a:r>
            <a:endParaRPr>
              <a:latin typeface="Century Gothic"/>
              <a:ea typeface="Century Gothic"/>
              <a:cs typeface="Century Gothic"/>
              <a:sym typeface="Century Gothic"/>
            </a:endParaRPr>
          </a:p>
          <a:p>
            <a:pPr indent="-342900" lvl="0" marL="457200" rtl="0" algn="l">
              <a:lnSpc>
                <a:spcPct val="90000"/>
              </a:lnSpc>
              <a:spcBef>
                <a:spcPts val="0"/>
              </a:spcBef>
              <a:spcAft>
                <a:spcPts val="0"/>
              </a:spcAft>
              <a:buSzPts val="1800"/>
              <a:buFont typeface="Century Gothic"/>
              <a:buChar char="●"/>
            </a:pPr>
            <a:r>
              <a:rPr lang="en">
                <a:latin typeface="Century Gothic"/>
                <a:ea typeface="Century Gothic"/>
                <a:cs typeface="Century Gothic"/>
                <a:sym typeface="Century Gothic"/>
              </a:rPr>
              <a:t>Crete Public Schools</a:t>
            </a:r>
            <a:endParaRPr>
              <a:latin typeface="Century Gothic"/>
              <a:ea typeface="Century Gothic"/>
              <a:cs typeface="Century Gothic"/>
              <a:sym typeface="Century Gothic"/>
            </a:endParaRPr>
          </a:p>
          <a:p>
            <a:pPr indent="-342900" lvl="0" marL="457200" rtl="0" algn="l">
              <a:lnSpc>
                <a:spcPct val="90000"/>
              </a:lnSpc>
              <a:spcBef>
                <a:spcPts val="0"/>
              </a:spcBef>
              <a:spcAft>
                <a:spcPts val="0"/>
              </a:spcAft>
              <a:buSzPts val="1800"/>
              <a:buFont typeface="Century Gothic"/>
              <a:buChar char="●"/>
            </a:pPr>
            <a:r>
              <a:rPr lang="en">
                <a:latin typeface="Century Gothic"/>
                <a:ea typeface="Century Gothic"/>
                <a:cs typeface="Century Gothic"/>
                <a:sym typeface="Century Gothic"/>
              </a:rPr>
              <a:t>Gretna Public Schools</a:t>
            </a:r>
            <a:endParaRPr>
              <a:latin typeface="Century Gothic"/>
              <a:ea typeface="Century Gothic"/>
              <a:cs typeface="Century Gothic"/>
              <a:sym typeface="Century Gothic"/>
            </a:endParaRPr>
          </a:p>
          <a:p>
            <a:pPr indent="-342900" lvl="0" marL="457200" rtl="0" algn="l">
              <a:lnSpc>
                <a:spcPct val="90000"/>
              </a:lnSpc>
              <a:spcBef>
                <a:spcPts val="0"/>
              </a:spcBef>
              <a:spcAft>
                <a:spcPts val="0"/>
              </a:spcAft>
              <a:buSzPts val="1800"/>
              <a:buFont typeface="Century Gothic"/>
              <a:buChar char="●"/>
            </a:pPr>
            <a:r>
              <a:rPr lang="en">
                <a:latin typeface="Century Gothic"/>
                <a:ea typeface="Century Gothic"/>
                <a:cs typeface="Century Gothic"/>
                <a:sym typeface="Century Gothic"/>
              </a:rPr>
              <a:t>Lincoln Public Schools</a:t>
            </a:r>
            <a:endParaRPr>
              <a:latin typeface="Century Gothic"/>
              <a:ea typeface="Century Gothic"/>
              <a:cs typeface="Century Gothic"/>
              <a:sym typeface="Century Gothic"/>
            </a:endParaRPr>
          </a:p>
          <a:p>
            <a:pPr indent="-342900" lvl="0" marL="457200" rtl="0" algn="l">
              <a:lnSpc>
                <a:spcPct val="90000"/>
              </a:lnSpc>
              <a:spcBef>
                <a:spcPts val="0"/>
              </a:spcBef>
              <a:spcAft>
                <a:spcPts val="0"/>
              </a:spcAft>
              <a:buSzPts val="1800"/>
              <a:buFont typeface="Century Gothic"/>
              <a:buChar char="●"/>
            </a:pPr>
            <a:r>
              <a:rPr lang="en">
                <a:latin typeface="Century Gothic"/>
                <a:ea typeface="Century Gothic"/>
                <a:cs typeface="Century Gothic"/>
                <a:sym typeface="Century Gothic"/>
              </a:rPr>
              <a:t>Mead Public Schools</a:t>
            </a:r>
            <a:endParaRPr>
              <a:latin typeface="Century Gothic"/>
              <a:ea typeface="Century Gothic"/>
              <a:cs typeface="Century Gothic"/>
              <a:sym typeface="Century Gothic"/>
            </a:endParaRPr>
          </a:p>
          <a:p>
            <a:pPr indent="-342900" lvl="0" marL="457200" rtl="0" algn="l">
              <a:lnSpc>
                <a:spcPct val="90000"/>
              </a:lnSpc>
              <a:spcBef>
                <a:spcPts val="0"/>
              </a:spcBef>
              <a:spcAft>
                <a:spcPts val="0"/>
              </a:spcAft>
              <a:buSzPts val="1800"/>
              <a:buFont typeface="Century Gothic"/>
              <a:buChar char="●"/>
            </a:pPr>
            <a:r>
              <a:rPr lang="en">
                <a:latin typeface="Century Gothic"/>
                <a:ea typeface="Century Gothic"/>
                <a:cs typeface="Century Gothic"/>
                <a:sym typeface="Century Gothic"/>
              </a:rPr>
              <a:t>Millard Public Schools</a:t>
            </a:r>
            <a:endParaRPr>
              <a:latin typeface="Century Gothic"/>
              <a:ea typeface="Century Gothic"/>
              <a:cs typeface="Century Gothic"/>
              <a:sym typeface="Century Gothic"/>
            </a:endParaRPr>
          </a:p>
          <a:p>
            <a:pPr indent="-342900" lvl="0" marL="457200" rtl="0" algn="l">
              <a:lnSpc>
                <a:spcPct val="90000"/>
              </a:lnSpc>
              <a:spcBef>
                <a:spcPts val="0"/>
              </a:spcBef>
              <a:spcAft>
                <a:spcPts val="0"/>
              </a:spcAft>
              <a:buSzPts val="1800"/>
              <a:buFont typeface="Century Gothic"/>
              <a:buChar char="●"/>
            </a:pPr>
            <a:r>
              <a:rPr lang="en">
                <a:latin typeface="Century Gothic"/>
                <a:ea typeface="Century Gothic"/>
                <a:cs typeface="Century Gothic"/>
                <a:sym typeface="Century Gothic"/>
              </a:rPr>
              <a:t>Norfolk Public Schools</a:t>
            </a:r>
            <a:endParaRPr>
              <a:latin typeface="Century Gothic"/>
              <a:ea typeface="Century Gothic"/>
              <a:cs typeface="Century Gothic"/>
              <a:sym typeface="Century Gothic"/>
            </a:endParaRPr>
          </a:p>
          <a:p>
            <a:pPr indent="-342900" lvl="0" marL="457200" rtl="0" algn="l">
              <a:lnSpc>
                <a:spcPct val="90000"/>
              </a:lnSpc>
              <a:spcBef>
                <a:spcPts val="0"/>
              </a:spcBef>
              <a:spcAft>
                <a:spcPts val="0"/>
              </a:spcAft>
              <a:buSzPts val="1800"/>
              <a:buFont typeface="Century Gothic"/>
              <a:buChar char="●"/>
            </a:pPr>
            <a:r>
              <a:rPr lang="en">
                <a:latin typeface="Century Gothic"/>
                <a:ea typeface="Century Gothic"/>
                <a:cs typeface="Century Gothic"/>
                <a:sym typeface="Century Gothic"/>
              </a:rPr>
              <a:t>Omaha Public Schools</a:t>
            </a:r>
            <a:endParaRPr>
              <a:latin typeface="Century Gothic"/>
              <a:ea typeface="Century Gothic"/>
              <a:cs typeface="Century Gothic"/>
              <a:sym typeface="Century Gothic"/>
            </a:endParaRPr>
          </a:p>
          <a:p>
            <a:pPr indent="-342900" lvl="0" marL="457200" rtl="0" algn="l">
              <a:lnSpc>
                <a:spcPct val="90000"/>
              </a:lnSpc>
              <a:spcBef>
                <a:spcPts val="0"/>
              </a:spcBef>
              <a:spcAft>
                <a:spcPts val="0"/>
              </a:spcAft>
              <a:buSzPts val="1800"/>
              <a:buFont typeface="Century Gothic"/>
              <a:buChar char="●"/>
            </a:pPr>
            <a:r>
              <a:rPr lang="en">
                <a:latin typeface="Century Gothic"/>
                <a:ea typeface="Century Gothic"/>
                <a:cs typeface="Century Gothic"/>
                <a:sym typeface="Century Gothic"/>
              </a:rPr>
              <a:t>Paxton </a:t>
            </a:r>
            <a:r>
              <a:rPr lang="en">
                <a:latin typeface="Century Gothic"/>
                <a:ea typeface="Century Gothic"/>
                <a:cs typeface="Century Gothic"/>
                <a:sym typeface="Century Gothic"/>
              </a:rPr>
              <a:t>Consolidated</a:t>
            </a:r>
            <a:r>
              <a:rPr lang="en">
                <a:latin typeface="Century Gothic"/>
                <a:ea typeface="Century Gothic"/>
                <a:cs typeface="Century Gothic"/>
                <a:sym typeface="Century Gothic"/>
              </a:rPr>
              <a:t> Schools</a:t>
            </a:r>
            <a:endParaRPr>
              <a:latin typeface="Century Gothic"/>
              <a:ea typeface="Century Gothic"/>
              <a:cs typeface="Century Gothic"/>
              <a:sym typeface="Century Gothic"/>
            </a:endParaRPr>
          </a:p>
          <a:p>
            <a:pPr indent="0" lvl="0" marL="0" rtl="0" algn="l">
              <a:lnSpc>
                <a:spcPct val="90000"/>
              </a:lnSpc>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126"/>
          <p:cNvSpPr txBox="1"/>
          <p:nvPr>
            <p:ph type="title"/>
          </p:nvPr>
        </p:nvSpPr>
        <p:spPr>
          <a:xfrm>
            <a:off x="467000" y="169975"/>
            <a:ext cx="7886700" cy="5934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500"/>
              <a:buFont typeface="Century Gothic"/>
              <a:buNone/>
            </a:pPr>
            <a:r>
              <a:rPr lang="en" sz="3600"/>
              <a:t>New for NAEP 2024</a:t>
            </a:r>
            <a:endParaRPr sz="3600"/>
          </a:p>
        </p:txBody>
      </p:sp>
      <p:sp>
        <p:nvSpPr>
          <p:cNvPr id="799" name="Google Shape;799;p126"/>
          <p:cNvSpPr txBox="1"/>
          <p:nvPr>
            <p:ph idx="1" type="body"/>
          </p:nvPr>
        </p:nvSpPr>
        <p:spPr>
          <a:xfrm>
            <a:off x="467000" y="977800"/>
            <a:ext cx="8043600" cy="4044600"/>
          </a:xfrm>
          <a:prstGeom prst="rect">
            <a:avLst/>
          </a:prstGeom>
          <a:noFill/>
          <a:ln>
            <a:noFill/>
          </a:ln>
        </p:spPr>
        <p:txBody>
          <a:bodyPr anchorCtr="0" anchor="t" bIns="34275" lIns="68575" spcFirstLastPara="1" rIns="68575" wrap="square" tIns="34275">
            <a:noAutofit/>
          </a:bodyPr>
          <a:lstStyle/>
          <a:p>
            <a:pPr indent="-349250" lvl="0" marL="457200" rtl="0" algn="l">
              <a:lnSpc>
                <a:spcPct val="90000"/>
              </a:lnSpc>
              <a:spcBef>
                <a:spcPts val="0"/>
              </a:spcBef>
              <a:spcAft>
                <a:spcPts val="0"/>
              </a:spcAft>
              <a:buSzPts val="1900"/>
              <a:buFont typeface="Century Gothic"/>
              <a:buChar char="●"/>
            </a:pPr>
            <a:r>
              <a:rPr lang="en" sz="1900">
                <a:latin typeface="Century Gothic"/>
                <a:ea typeface="Century Gothic"/>
                <a:cs typeface="Century Gothic"/>
                <a:sym typeface="Century Gothic"/>
              </a:rPr>
              <a:t>Registration/Information Platform-AMS (Assessment Management System)</a:t>
            </a:r>
            <a:endParaRPr sz="1900">
              <a:latin typeface="Century Gothic"/>
              <a:ea typeface="Century Gothic"/>
              <a:cs typeface="Century Gothic"/>
              <a:sym typeface="Century Gothic"/>
            </a:endParaRPr>
          </a:p>
          <a:p>
            <a:pPr indent="-349250" lvl="0" marL="457200" rtl="0" algn="l">
              <a:lnSpc>
                <a:spcPct val="90000"/>
              </a:lnSpc>
              <a:spcBef>
                <a:spcPts val="0"/>
              </a:spcBef>
              <a:spcAft>
                <a:spcPts val="0"/>
              </a:spcAft>
              <a:buSzPts val="1900"/>
              <a:buFont typeface="Century Gothic"/>
              <a:buChar char="●"/>
            </a:pPr>
            <a:r>
              <a:rPr lang="en" sz="1900">
                <a:latin typeface="Century Gothic"/>
                <a:ea typeface="Century Gothic"/>
                <a:cs typeface="Century Gothic"/>
                <a:sym typeface="Century Gothic"/>
              </a:rPr>
              <a:t>NAEP is moving to using school-based internet to conduct the assessment</a:t>
            </a:r>
            <a:endParaRPr sz="1900">
              <a:latin typeface="Century Gothic"/>
              <a:ea typeface="Century Gothic"/>
              <a:cs typeface="Century Gothic"/>
              <a:sym typeface="Century Gothic"/>
            </a:endParaRPr>
          </a:p>
          <a:p>
            <a:pPr indent="-349250" lvl="0" marL="457200" rtl="0" algn="l">
              <a:lnSpc>
                <a:spcPct val="90000"/>
              </a:lnSpc>
              <a:spcBef>
                <a:spcPts val="0"/>
              </a:spcBef>
              <a:spcAft>
                <a:spcPts val="0"/>
              </a:spcAft>
              <a:buSzPts val="1900"/>
              <a:buFont typeface="Century Gothic"/>
              <a:buChar char="●"/>
            </a:pPr>
            <a:r>
              <a:rPr lang="en" sz="1900">
                <a:latin typeface="Century Gothic"/>
                <a:ea typeface="Century Gothic"/>
                <a:cs typeface="Century Gothic"/>
                <a:sym typeface="Century Gothic"/>
              </a:rPr>
              <a:t>District Technology </a:t>
            </a:r>
            <a:r>
              <a:rPr lang="en" sz="1900">
                <a:latin typeface="Century Gothic"/>
                <a:ea typeface="Century Gothic"/>
                <a:cs typeface="Century Gothic"/>
                <a:sym typeface="Century Gothic"/>
              </a:rPr>
              <a:t>Coordinator</a:t>
            </a:r>
            <a:r>
              <a:rPr lang="en" sz="1900">
                <a:latin typeface="Century Gothic"/>
                <a:ea typeface="Century Gothic"/>
                <a:cs typeface="Century Gothic"/>
                <a:sym typeface="Century Gothic"/>
              </a:rPr>
              <a:t> will complete an internet connectivity survey</a:t>
            </a:r>
            <a:endParaRPr sz="1900">
              <a:latin typeface="Century Gothic"/>
              <a:ea typeface="Century Gothic"/>
              <a:cs typeface="Century Gothic"/>
              <a:sym typeface="Century Gothic"/>
            </a:endParaRPr>
          </a:p>
          <a:p>
            <a:pPr indent="-349250" lvl="0" marL="457200" rtl="0" algn="l">
              <a:lnSpc>
                <a:spcPct val="90000"/>
              </a:lnSpc>
              <a:spcBef>
                <a:spcPts val="0"/>
              </a:spcBef>
              <a:spcAft>
                <a:spcPts val="0"/>
              </a:spcAft>
              <a:buSzPts val="1900"/>
              <a:buFont typeface="Century Gothic"/>
              <a:buChar char="●"/>
            </a:pPr>
            <a:r>
              <a:rPr lang="en" sz="1900">
                <a:latin typeface="Century Gothic"/>
                <a:ea typeface="Century Gothic"/>
                <a:cs typeface="Century Gothic"/>
                <a:sym typeface="Century Gothic"/>
              </a:rPr>
              <a:t>On-Site Technology Coordinator will be identified for each school</a:t>
            </a:r>
            <a:endParaRPr sz="1900">
              <a:latin typeface="Century Gothic"/>
              <a:ea typeface="Century Gothic"/>
              <a:cs typeface="Century Gothic"/>
              <a:sym typeface="Century Gothic"/>
            </a:endParaRPr>
          </a:p>
          <a:p>
            <a:pPr indent="-349250" lvl="0" marL="457200" rtl="0" algn="l">
              <a:lnSpc>
                <a:spcPct val="90000"/>
              </a:lnSpc>
              <a:spcBef>
                <a:spcPts val="0"/>
              </a:spcBef>
              <a:spcAft>
                <a:spcPts val="0"/>
              </a:spcAft>
              <a:buSzPts val="1900"/>
              <a:buFont typeface="Century Gothic"/>
              <a:buChar char="●"/>
            </a:pPr>
            <a:r>
              <a:rPr lang="en" sz="1900">
                <a:latin typeface="Century Gothic"/>
                <a:ea typeface="Century Gothic"/>
                <a:cs typeface="Century Gothic"/>
                <a:sym typeface="Century Gothic"/>
              </a:rPr>
              <a:t>On-Site Technology </a:t>
            </a:r>
            <a:r>
              <a:rPr lang="en" sz="1900">
                <a:latin typeface="Century Gothic"/>
                <a:ea typeface="Century Gothic"/>
                <a:cs typeface="Century Gothic"/>
                <a:sym typeface="Century Gothic"/>
              </a:rPr>
              <a:t>Coordinator</a:t>
            </a:r>
            <a:r>
              <a:rPr lang="en" sz="1900">
                <a:latin typeface="Century Gothic"/>
                <a:ea typeface="Century Gothic"/>
                <a:cs typeface="Century Gothic"/>
                <a:sym typeface="Century Gothic"/>
              </a:rPr>
              <a:t> will have an assessment planning/ zoom meeting with the NAEP testing coordinator prior to the testing date</a:t>
            </a:r>
            <a:endParaRPr sz="1900">
              <a:latin typeface="Century Gothic"/>
              <a:ea typeface="Century Gothic"/>
              <a:cs typeface="Century Gothic"/>
              <a:sym typeface="Century Gothic"/>
            </a:endParaRPr>
          </a:p>
          <a:p>
            <a:pPr indent="-349250" lvl="0" marL="457200" rtl="0" algn="l">
              <a:lnSpc>
                <a:spcPct val="90000"/>
              </a:lnSpc>
              <a:spcBef>
                <a:spcPts val="0"/>
              </a:spcBef>
              <a:spcAft>
                <a:spcPts val="0"/>
              </a:spcAft>
              <a:buSzPts val="1900"/>
              <a:buFont typeface="Century Gothic"/>
              <a:buChar char="●"/>
            </a:pPr>
            <a:r>
              <a:rPr lang="en" sz="1900">
                <a:latin typeface="Century Gothic"/>
                <a:ea typeface="Century Gothic"/>
                <a:cs typeface="Century Gothic"/>
                <a:sym typeface="Century Gothic"/>
              </a:rPr>
              <a:t>On-Site Technology Coordinator needs to be on site the day of the assessment to </a:t>
            </a:r>
            <a:r>
              <a:rPr lang="en" sz="1900">
                <a:latin typeface="Century Gothic"/>
                <a:ea typeface="Century Gothic"/>
                <a:cs typeface="Century Gothic"/>
                <a:sym typeface="Century Gothic"/>
              </a:rPr>
              <a:t>provide</a:t>
            </a:r>
            <a:r>
              <a:rPr lang="en" sz="1900">
                <a:latin typeface="Century Gothic"/>
                <a:ea typeface="Century Gothic"/>
                <a:cs typeface="Century Gothic"/>
                <a:sym typeface="Century Gothic"/>
              </a:rPr>
              <a:t> credentials and/or help with accessing WiFi on NAEP devices</a:t>
            </a:r>
            <a:endParaRPr sz="1900">
              <a:latin typeface="Century Gothic"/>
              <a:ea typeface="Century Gothic"/>
              <a:cs typeface="Century Gothic"/>
              <a:sym typeface="Century Gothic"/>
            </a:endParaRPr>
          </a:p>
          <a:p>
            <a:pPr indent="0" lvl="0" marL="0" rtl="0" algn="l">
              <a:lnSpc>
                <a:spcPct val="90000"/>
              </a:lnSpc>
              <a:spcBef>
                <a:spcPts val="0"/>
              </a:spcBef>
              <a:spcAft>
                <a:spcPts val="0"/>
              </a:spcAft>
              <a:buClr>
                <a:schemeClr val="lt1"/>
              </a:buClr>
              <a:buSzPts val="1800"/>
              <a:buNone/>
            </a:pPr>
            <a:r>
              <a:t/>
            </a:r>
            <a:endParaRPr/>
          </a:p>
          <a:p>
            <a:pPr indent="0" lvl="0" marL="0" rtl="0" algn="l">
              <a:lnSpc>
                <a:spcPct val="90000"/>
              </a:lnSpc>
              <a:spcBef>
                <a:spcPts val="0"/>
              </a:spcBef>
              <a:spcAft>
                <a:spcPts val="0"/>
              </a:spcAft>
              <a:buClr>
                <a:schemeClr val="lt1"/>
              </a:buClr>
              <a:buSzPts val="1800"/>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27"/>
          <p:cNvSpPr txBox="1"/>
          <p:nvPr>
            <p:ph type="title"/>
          </p:nvPr>
        </p:nvSpPr>
        <p:spPr>
          <a:xfrm>
            <a:off x="266700" y="223150"/>
            <a:ext cx="8703000" cy="10125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4300"/>
              <a:t>NAEP District/School Tasks</a:t>
            </a:r>
            <a:endParaRPr sz="4300"/>
          </a:p>
        </p:txBody>
      </p:sp>
      <p:sp>
        <p:nvSpPr>
          <p:cNvPr id="805" name="Google Shape;805;p127"/>
          <p:cNvSpPr txBox="1"/>
          <p:nvPr>
            <p:ph idx="1" type="body"/>
          </p:nvPr>
        </p:nvSpPr>
        <p:spPr>
          <a:xfrm>
            <a:off x="154350" y="1285600"/>
            <a:ext cx="8703000" cy="3559500"/>
          </a:xfrm>
          <a:prstGeom prst="rect">
            <a:avLst/>
          </a:prstGeom>
        </p:spPr>
        <p:txBody>
          <a:bodyPr anchorCtr="0" anchor="t" bIns="34275" lIns="68575" spcFirstLastPara="1" rIns="68575" wrap="square" tIns="34275">
            <a:noAutofit/>
          </a:bodyPr>
          <a:lstStyle/>
          <a:p>
            <a:pPr indent="-349250" lvl="0" marL="457200" rtl="0" algn="l">
              <a:spcBef>
                <a:spcPts val="800"/>
              </a:spcBef>
              <a:spcAft>
                <a:spcPts val="0"/>
              </a:spcAft>
              <a:buSzPts val="1900"/>
              <a:buFont typeface="Century Gothic"/>
              <a:buChar char="●"/>
            </a:pPr>
            <a:r>
              <a:rPr lang="en" sz="1900">
                <a:latin typeface="Century Gothic"/>
                <a:ea typeface="Century Gothic"/>
                <a:cs typeface="Century Gothic"/>
                <a:sym typeface="Century Gothic"/>
              </a:rPr>
              <a:t>School Principal  identifies a school </a:t>
            </a:r>
            <a:r>
              <a:rPr lang="en" sz="1900">
                <a:latin typeface="Century Gothic"/>
                <a:ea typeface="Century Gothic"/>
                <a:cs typeface="Century Gothic"/>
                <a:sym typeface="Century Gothic"/>
              </a:rPr>
              <a:t>coordinator and onsite technology coordinator-September</a:t>
            </a:r>
            <a:endParaRPr sz="1900">
              <a:latin typeface="Century Gothic"/>
              <a:ea typeface="Century Gothic"/>
              <a:cs typeface="Century Gothic"/>
              <a:sym typeface="Century Gothic"/>
            </a:endParaRPr>
          </a:p>
          <a:p>
            <a:pPr indent="-349250" lvl="0" marL="457200" rtl="0" algn="l">
              <a:spcBef>
                <a:spcPts val="0"/>
              </a:spcBef>
              <a:spcAft>
                <a:spcPts val="0"/>
              </a:spcAft>
              <a:buSzPts val="1900"/>
              <a:buFont typeface="Century Gothic"/>
              <a:buChar char="●"/>
            </a:pPr>
            <a:r>
              <a:rPr lang="en" sz="1900">
                <a:latin typeface="Century Gothic"/>
                <a:ea typeface="Century Gothic"/>
                <a:cs typeface="Century Gothic"/>
                <a:sym typeface="Century Gothic"/>
              </a:rPr>
              <a:t>School Coordinator registers on the AMS system and completes school information-September</a:t>
            </a:r>
            <a:endParaRPr sz="1900">
              <a:latin typeface="Century Gothic"/>
              <a:ea typeface="Century Gothic"/>
              <a:cs typeface="Century Gothic"/>
              <a:sym typeface="Century Gothic"/>
            </a:endParaRPr>
          </a:p>
          <a:p>
            <a:pPr indent="-349250" lvl="0" marL="457200" rtl="0" algn="l">
              <a:spcBef>
                <a:spcPts val="0"/>
              </a:spcBef>
              <a:spcAft>
                <a:spcPts val="0"/>
              </a:spcAft>
              <a:buSzPts val="1900"/>
              <a:buFont typeface="Century Gothic"/>
              <a:buChar char="●"/>
            </a:pPr>
            <a:r>
              <a:rPr lang="en" sz="1900">
                <a:latin typeface="Century Gothic"/>
                <a:ea typeface="Century Gothic"/>
                <a:cs typeface="Century Gothic"/>
                <a:sym typeface="Century Gothic"/>
              </a:rPr>
              <a:t>District Technology Coordinator </a:t>
            </a:r>
            <a:r>
              <a:rPr lang="en" sz="1900">
                <a:latin typeface="Century Gothic"/>
                <a:ea typeface="Century Gothic"/>
                <a:cs typeface="Century Gothic"/>
                <a:sym typeface="Century Gothic"/>
              </a:rPr>
              <a:t>registers</a:t>
            </a:r>
            <a:r>
              <a:rPr lang="en" sz="1900">
                <a:latin typeface="Century Gothic"/>
                <a:ea typeface="Century Gothic"/>
                <a:cs typeface="Century Gothic"/>
                <a:sym typeface="Century Gothic"/>
              </a:rPr>
              <a:t> on the AMS and completes an internet survey-October/November</a:t>
            </a:r>
            <a:endParaRPr sz="1900">
              <a:latin typeface="Century Gothic"/>
              <a:ea typeface="Century Gothic"/>
              <a:cs typeface="Century Gothic"/>
              <a:sym typeface="Century Gothic"/>
            </a:endParaRPr>
          </a:p>
          <a:p>
            <a:pPr indent="-349250" lvl="0" marL="457200" rtl="0" algn="l">
              <a:spcBef>
                <a:spcPts val="0"/>
              </a:spcBef>
              <a:spcAft>
                <a:spcPts val="0"/>
              </a:spcAft>
              <a:buSzPts val="1900"/>
              <a:buFont typeface="Century Gothic"/>
              <a:buChar char="●"/>
            </a:pPr>
            <a:r>
              <a:rPr lang="en" sz="1900">
                <a:latin typeface="Century Gothic"/>
                <a:ea typeface="Century Gothic"/>
                <a:cs typeface="Century Gothic"/>
                <a:sym typeface="Century Gothic"/>
              </a:rPr>
              <a:t>School Onsite Technology Coordinator registers on the AMS system-October/November</a:t>
            </a:r>
            <a:endParaRPr sz="1900">
              <a:latin typeface="Century Gothic"/>
              <a:ea typeface="Century Gothic"/>
              <a:cs typeface="Century Gothic"/>
              <a:sym typeface="Century Gothic"/>
            </a:endParaRPr>
          </a:p>
          <a:p>
            <a:pPr indent="-349250" lvl="0" marL="457200" rtl="0" algn="l">
              <a:spcBef>
                <a:spcPts val="0"/>
              </a:spcBef>
              <a:spcAft>
                <a:spcPts val="0"/>
              </a:spcAft>
              <a:buSzPts val="1900"/>
              <a:buFont typeface="Century Gothic"/>
              <a:buChar char="●"/>
            </a:pPr>
            <a:r>
              <a:rPr lang="en" sz="1900">
                <a:latin typeface="Century Gothic"/>
                <a:ea typeface="Century Gothic"/>
                <a:cs typeface="Century Gothic"/>
                <a:sym typeface="Century Gothic"/>
              </a:rPr>
              <a:t>DACs may register on the AMS if they are interested</a:t>
            </a:r>
            <a:endParaRPr sz="1900">
              <a:latin typeface="Century Gothic"/>
              <a:ea typeface="Century Gothic"/>
              <a:cs typeface="Century Gothic"/>
              <a:sym typeface="Century Gothic"/>
            </a:endParaRPr>
          </a:p>
          <a:p>
            <a:pPr indent="0" lvl="0" marL="457200" rtl="0" algn="l">
              <a:spcBef>
                <a:spcPts val="800"/>
              </a:spcBef>
              <a:spcAft>
                <a:spcPts val="0"/>
              </a:spcAft>
              <a:buNone/>
            </a:pPr>
            <a:r>
              <a:t/>
            </a:r>
            <a:endParaRPr sz="1900"/>
          </a:p>
          <a:p>
            <a:pPr indent="0" lvl="0" marL="0" rtl="0" algn="l">
              <a:spcBef>
                <a:spcPts val="80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28"/>
          <p:cNvSpPr txBox="1"/>
          <p:nvPr>
            <p:ph type="title"/>
          </p:nvPr>
        </p:nvSpPr>
        <p:spPr>
          <a:xfrm>
            <a:off x="628650" y="403699"/>
            <a:ext cx="7886700" cy="9546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500"/>
              <a:buFont typeface="Century Gothic"/>
              <a:buNone/>
            </a:pPr>
            <a:r>
              <a:rPr lang="en" sz="3600"/>
              <a:t>Supporting</a:t>
            </a:r>
            <a:r>
              <a:rPr lang="en" sz="3600"/>
              <a:t> NAEP</a:t>
            </a:r>
            <a:endParaRPr sz="3600"/>
          </a:p>
        </p:txBody>
      </p:sp>
      <p:sp>
        <p:nvSpPr>
          <p:cNvPr id="811" name="Google Shape;811;p128"/>
          <p:cNvSpPr txBox="1"/>
          <p:nvPr>
            <p:ph idx="1" type="body"/>
          </p:nvPr>
        </p:nvSpPr>
        <p:spPr>
          <a:xfrm>
            <a:off x="623900" y="1638455"/>
            <a:ext cx="7886700" cy="2928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1800"/>
              <a:buNone/>
            </a:pPr>
            <a:r>
              <a:t/>
            </a:r>
            <a:endParaRPr sz="2000">
              <a:latin typeface="Century Gothic"/>
              <a:ea typeface="Century Gothic"/>
              <a:cs typeface="Century Gothic"/>
              <a:sym typeface="Century Gothic"/>
            </a:endParaRPr>
          </a:p>
          <a:p>
            <a:pPr indent="-355600" lvl="0" marL="457200" rtl="0" algn="l">
              <a:lnSpc>
                <a:spcPct val="90000"/>
              </a:lnSpc>
              <a:spcBef>
                <a:spcPts val="0"/>
              </a:spcBef>
              <a:spcAft>
                <a:spcPts val="0"/>
              </a:spcAft>
              <a:buSzPts val="2000"/>
              <a:buFont typeface="Century Gothic"/>
              <a:buChar char="●"/>
            </a:pPr>
            <a:r>
              <a:rPr lang="en" sz="2000">
                <a:latin typeface="Century Gothic"/>
                <a:ea typeface="Century Gothic"/>
                <a:cs typeface="Century Gothic"/>
                <a:sym typeface="Century Gothic"/>
              </a:rPr>
              <a:t>Please be positive about district/school participation in NAEP</a:t>
            </a:r>
            <a:endParaRPr sz="2000">
              <a:latin typeface="Century Gothic"/>
              <a:ea typeface="Century Gothic"/>
              <a:cs typeface="Century Gothic"/>
              <a:sym typeface="Century Gothic"/>
            </a:endParaRPr>
          </a:p>
          <a:p>
            <a:pPr indent="0" lvl="0" marL="457200" rtl="0" algn="l">
              <a:lnSpc>
                <a:spcPct val="90000"/>
              </a:lnSpc>
              <a:spcBef>
                <a:spcPts val="0"/>
              </a:spcBef>
              <a:spcAft>
                <a:spcPts val="0"/>
              </a:spcAft>
              <a:buNone/>
            </a:pPr>
            <a:r>
              <a:t/>
            </a:r>
            <a:endParaRPr sz="2000">
              <a:latin typeface="Century Gothic"/>
              <a:ea typeface="Century Gothic"/>
              <a:cs typeface="Century Gothic"/>
              <a:sym typeface="Century Gothic"/>
            </a:endParaRPr>
          </a:p>
          <a:p>
            <a:pPr indent="-355600" lvl="0" marL="457200" rtl="0" algn="l">
              <a:lnSpc>
                <a:spcPct val="90000"/>
              </a:lnSpc>
              <a:spcBef>
                <a:spcPts val="0"/>
              </a:spcBef>
              <a:spcAft>
                <a:spcPts val="0"/>
              </a:spcAft>
              <a:buSzPts val="2000"/>
              <a:buFont typeface="Century Gothic"/>
              <a:buChar char="●"/>
            </a:pPr>
            <a:r>
              <a:rPr lang="en" sz="2000">
                <a:latin typeface="Century Gothic"/>
                <a:ea typeface="Century Gothic"/>
                <a:cs typeface="Century Gothic"/>
                <a:sym typeface="Century Gothic"/>
              </a:rPr>
              <a:t>Communicate with schools to make sure principals have assigned a school </a:t>
            </a:r>
            <a:r>
              <a:rPr lang="en" sz="2000">
                <a:latin typeface="Century Gothic"/>
                <a:ea typeface="Century Gothic"/>
                <a:cs typeface="Century Gothic"/>
                <a:sym typeface="Century Gothic"/>
              </a:rPr>
              <a:t>coordinator</a:t>
            </a:r>
            <a:r>
              <a:rPr lang="en" sz="2000">
                <a:latin typeface="Century Gothic"/>
                <a:ea typeface="Century Gothic"/>
                <a:cs typeface="Century Gothic"/>
                <a:sym typeface="Century Gothic"/>
              </a:rPr>
              <a:t> and an on-site technology </a:t>
            </a:r>
            <a:r>
              <a:rPr lang="en" sz="2000">
                <a:latin typeface="Century Gothic"/>
                <a:ea typeface="Century Gothic"/>
                <a:cs typeface="Century Gothic"/>
                <a:sym typeface="Century Gothic"/>
              </a:rPr>
              <a:t>coordinator</a:t>
            </a:r>
            <a:endParaRPr sz="2000">
              <a:latin typeface="Century Gothic"/>
              <a:ea typeface="Century Gothic"/>
              <a:cs typeface="Century Gothic"/>
              <a:sym typeface="Century Gothic"/>
            </a:endParaRPr>
          </a:p>
          <a:p>
            <a:pPr indent="0" lvl="0" marL="457200" rtl="0" algn="l">
              <a:lnSpc>
                <a:spcPct val="90000"/>
              </a:lnSpc>
              <a:spcBef>
                <a:spcPts val="0"/>
              </a:spcBef>
              <a:spcAft>
                <a:spcPts val="0"/>
              </a:spcAft>
              <a:buNone/>
            </a:pPr>
            <a:r>
              <a:t/>
            </a:r>
            <a:endParaRPr sz="2000">
              <a:latin typeface="Century Gothic"/>
              <a:ea typeface="Century Gothic"/>
              <a:cs typeface="Century Gothic"/>
              <a:sym typeface="Century Gothic"/>
            </a:endParaRPr>
          </a:p>
          <a:p>
            <a:pPr indent="-355600" lvl="0" marL="457200" rtl="0" algn="l">
              <a:lnSpc>
                <a:spcPct val="90000"/>
              </a:lnSpc>
              <a:spcBef>
                <a:spcPts val="0"/>
              </a:spcBef>
              <a:spcAft>
                <a:spcPts val="0"/>
              </a:spcAft>
              <a:buSzPts val="2000"/>
              <a:buFont typeface="Century Gothic"/>
              <a:buChar char="●"/>
            </a:pPr>
            <a:r>
              <a:rPr lang="en" sz="2000">
                <a:latin typeface="Century Gothic"/>
                <a:ea typeface="Century Gothic"/>
                <a:cs typeface="Century Gothic"/>
                <a:sym typeface="Century Gothic"/>
              </a:rPr>
              <a:t>I will be in contact with you if there are schools that are not completing the required tasks</a:t>
            </a:r>
            <a:endParaRPr sz="2000">
              <a:latin typeface="Century Gothic"/>
              <a:ea typeface="Century Gothic"/>
              <a:cs typeface="Century Gothic"/>
              <a:sym typeface="Century Gothic"/>
            </a:endParaRPr>
          </a:p>
          <a:p>
            <a:pPr indent="0" lvl="0" marL="457200" rtl="0" algn="l">
              <a:lnSpc>
                <a:spcPct val="90000"/>
              </a:lnSpc>
              <a:spcBef>
                <a:spcPts val="0"/>
              </a:spcBef>
              <a:spcAft>
                <a:spcPts val="0"/>
              </a:spcAft>
              <a:buNone/>
            </a:pPr>
            <a:r>
              <a:t/>
            </a:r>
            <a:endParaRPr/>
          </a:p>
          <a:p>
            <a:pPr indent="0" lvl="0" marL="0" rtl="0" algn="l">
              <a:lnSpc>
                <a:spcPct val="90000"/>
              </a:lnSpc>
              <a:spcBef>
                <a:spcPts val="0"/>
              </a:spcBef>
              <a:spcAft>
                <a:spcPts val="0"/>
              </a:spcAft>
              <a:buClr>
                <a:schemeClr val="lt1"/>
              </a:buClr>
              <a:buSzPts val="1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75"/>
          <p:cNvPicPr preferRelativeResize="0"/>
          <p:nvPr/>
        </p:nvPicPr>
        <p:blipFill>
          <a:blip r:embed="rId3">
            <a:alphaModFix/>
          </a:blip>
          <a:stretch>
            <a:fillRect/>
          </a:stretch>
        </p:blipFill>
        <p:spPr>
          <a:xfrm>
            <a:off x="0" y="0"/>
            <a:ext cx="9144000" cy="5219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129"/>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500"/>
              <a:buFont typeface="Century Gothic"/>
              <a:buNone/>
            </a:pPr>
            <a:r>
              <a:rPr lang="en" sz="3600"/>
              <a:t>Polly Bowhay</a:t>
            </a:r>
            <a:endParaRPr sz="3600"/>
          </a:p>
          <a:p>
            <a:pPr indent="0" lvl="0" marL="0" rtl="0" algn="l">
              <a:lnSpc>
                <a:spcPct val="90000"/>
              </a:lnSpc>
              <a:spcBef>
                <a:spcPts val="0"/>
              </a:spcBef>
              <a:spcAft>
                <a:spcPts val="0"/>
              </a:spcAft>
              <a:buClr>
                <a:schemeClr val="lt1"/>
              </a:buClr>
              <a:buSzPts val="4500"/>
              <a:buFont typeface="Century Gothic"/>
              <a:buNone/>
            </a:pPr>
            <a:r>
              <a:rPr lang="en" sz="2700"/>
              <a:t>531-207-4252</a:t>
            </a:r>
            <a:endParaRPr sz="2700"/>
          </a:p>
          <a:p>
            <a:pPr indent="0" lvl="0" marL="0" rtl="0" algn="l">
              <a:lnSpc>
                <a:spcPct val="90000"/>
              </a:lnSpc>
              <a:spcBef>
                <a:spcPts val="0"/>
              </a:spcBef>
              <a:spcAft>
                <a:spcPts val="0"/>
              </a:spcAft>
              <a:buClr>
                <a:schemeClr val="lt1"/>
              </a:buClr>
              <a:buSzPts val="4500"/>
              <a:buFont typeface="Century Gothic"/>
              <a:buNone/>
            </a:pPr>
            <a:r>
              <a:rPr lang="en" sz="2700"/>
              <a:t>polly.bowhay@nebraska.gov</a:t>
            </a:r>
            <a:endParaRPr sz="2700"/>
          </a:p>
        </p:txBody>
      </p:sp>
      <p:sp>
        <p:nvSpPr>
          <p:cNvPr id="817" name="Google Shape;817;p129"/>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1800"/>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30"/>
          <p:cNvSpPr txBox="1"/>
          <p:nvPr>
            <p:ph type="ctrTitle"/>
          </p:nvPr>
        </p:nvSpPr>
        <p:spPr>
          <a:xfrm>
            <a:off x="4141694" y="841772"/>
            <a:ext cx="42384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500"/>
              <a:buFont typeface="Century Gothic"/>
              <a:buNone/>
            </a:pPr>
            <a:r>
              <a:rPr lang="en" sz="4400"/>
              <a:t>NSCAS ACT 2023-2024</a:t>
            </a:r>
            <a:endParaRPr sz="4400"/>
          </a:p>
        </p:txBody>
      </p:sp>
      <p:sp>
        <p:nvSpPr>
          <p:cNvPr id="823" name="Google Shape;823;p130"/>
          <p:cNvSpPr txBox="1"/>
          <p:nvPr>
            <p:ph idx="1" type="subTitle"/>
          </p:nvPr>
        </p:nvSpPr>
        <p:spPr>
          <a:xfrm>
            <a:off x="4034119" y="2701528"/>
            <a:ext cx="4851600" cy="1241700"/>
          </a:xfrm>
          <a:prstGeom prst="rect">
            <a:avLst/>
          </a:prstGeom>
          <a:noFill/>
          <a:ln>
            <a:noFill/>
          </a:ln>
        </p:spPr>
        <p:txBody>
          <a:bodyPr anchorCtr="0" anchor="t" bIns="34275" lIns="68575" spcFirstLastPara="1" rIns="68575" wrap="square" tIns="34275">
            <a:noAutofit/>
          </a:bodyPr>
          <a:lstStyle/>
          <a:p>
            <a:pPr indent="-361950" lvl="0" marL="457200" rtl="0" algn="ctr">
              <a:lnSpc>
                <a:spcPct val="90000"/>
              </a:lnSpc>
              <a:spcBef>
                <a:spcPts val="800"/>
              </a:spcBef>
              <a:spcAft>
                <a:spcPts val="0"/>
              </a:spcAft>
              <a:buClr>
                <a:schemeClr val="lt1"/>
              </a:buClr>
              <a:buSzPts val="1800"/>
              <a:buNone/>
            </a:pPr>
            <a:r>
              <a:rPr lang="en">
                <a:latin typeface="Century Gothic"/>
                <a:ea typeface="Century Gothic"/>
                <a:cs typeface="Century Gothic"/>
                <a:sym typeface="Century Gothic"/>
              </a:rPr>
              <a:t>Iris Owens</a:t>
            </a:r>
            <a:endParaRPr/>
          </a:p>
          <a:p>
            <a:pPr indent="-361950" lvl="0" marL="457200" rtl="0" algn="ctr">
              <a:lnSpc>
                <a:spcPct val="90000"/>
              </a:lnSpc>
              <a:spcBef>
                <a:spcPts val="800"/>
              </a:spcBef>
              <a:spcAft>
                <a:spcPts val="0"/>
              </a:spcAft>
              <a:buClr>
                <a:schemeClr val="lt1"/>
              </a:buClr>
              <a:buSzPts val="1800"/>
              <a:buNone/>
            </a:pPr>
            <a:r>
              <a:rPr lang="en">
                <a:latin typeface="Century Gothic"/>
                <a:ea typeface="Century Gothic"/>
                <a:cs typeface="Century Gothic"/>
                <a:sym typeface="Century Gothic"/>
              </a:rPr>
              <a:t>Nebraska </a:t>
            </a:r>
            <a:r>
              <a:rPr lang="en">
                <a:latin typeface="Century Gothic"/>
                <a:ea typeface="Century Gothic"/>
                <a:cs typeface="Century Gothic"/>
                <a:sym typeface="Century Gothic"/>
              </a:rPr>
              <a:t>Onsite Liaison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b="1" lang="en"/>
              <a:t>NSCAS ACT- What’s New</a:t>
            </a:r>
            <a:endParaRPr b="1"/>
          </a:p>
        </p:txBody>
      </p:sp>
      <p:sp>
        <p:nvSpPr>
          <p:cNvPr id="829" name="Google Shape;829;p131"/>
          <p:cNvSpPr txBox="1"/>
          <p:nvPr>
            <p:ph idx="1" type="body"/>
          </p:nvPr>
        </p:nvSpPr>
        <p:spPr>
          <a:xfrm>
            <a:off x="1" y="1089521"/>
            <a:ext cx="7379700" cy="3579300"/>
          </a:xfrm>
          <a:prstGeom prst="rect">
            <a:avLst/>
          </a:prstGeom>
          <a:noFill/>
          <a:ln>
            <a:noFill/>
          </a:ln>
        </p:spPr>
        <p:txBody>
          <a:bodyPr anchorCtr="0" anchor="t" bIns="34275" lIns="68575" spcFirstLastPara="1" rIns="68575" wrap="square" tIns="34275">
            <a:noAutofit/>
          </a:bodyPr>
          <a:lstStyle/>
          <a:p>
            <a:pPr indent="-317500" lvl="0" marL="457200" rtl="0" algn="l">
              <a:lnSpc>
                <a:spcPct val="90000"/>
              </a:lnSpc>
              <a:spcBef>
                <a:spcPts val="800"/>
              </a:spcBef>
              <a:spcAft>
                <a:spcPts val="0"/>
              </a:spcAft>
              <a:buClr>
                <a:schemeClr val="lt1"/>
              </a:buClr>
              <a:buSzPts val="1400"/>
              <a:buChar char="•"/>
            </a:pPr>
            <a:r>
              <a:rPr lang="en" sz="1800">
                <a:latin typeface="Century Gothic"/>
                <a:ea typeface="Century Gothic"/>
                <a:cs typeface="Century Gothic"/>
                <a:sym typeface="Century Gothic"/>
              </a:rPr>
              <a:t>EBAE has been retired as a Braille Test Option</a:t>
            </a:r>
            <a:endParaRPr/>
          </a:p>
          <a:p>
            <a:pPr indent="-317500" lvl="0" marL="457200" rtl="0" algn="l">
              <a:lnSpc>
                <a:spcPct val="90000"/>
              </a:lnSpc>
              <a:spcBef>
                <a:spcPts val="800"/>
              </a:spcBef>
              <a:spcAft>
                <a:spcPts val="0"/>
              </a:spcAft>
              <a:buClr>
                <a:schemeClr val="lt1"/>
              </a:buClr>
              <a:buSzPts val="1400"/>
              <a:buChar char="•"/>
            </a:pPr>
            <a:r>
              <a:rPr lang="en" sz="1800">
                <a:latin typeface="Century Gothic"/>
                <a:ea typeface="Century Gothic"/>
                <a:cs typeface="Century Gothic"/>
                <a:sym typeface="Century Gothic"/>
              </a:rPr>
              <a:t>Prohibited Behavior policy is updated. </a:t>
            </a:r>
            <a:endParaRPr/>
          </a:p>
          <a:p>
            <a:pPr indent="-317500" lvl="0" marL="457200" rtl="0" algn="l">
              <a:lnSpc>
                <a:spcPct val="90000"/>
              </a:lnSpc>
              <a:spcBef>
                <a:spcPts val="800"/>
              </a:spcBef>
              <a:spcAft>
                <a:spcPts val="0"/>
              </a:spcAft>
              <a:buClr>
                <a:schemeClr val="lt1"/>
              </a:buClr>
              <a:buSzPts val="1400"/>
              <a:buChar char="•"/>
            </a:pPr>
            <a:r>
              <a:rPr lang="en" sz="1800">
                <a:latin typeface="Century Gothic"/>
                <a:ea typeface="Century Gothic"/>
                <a:cs typeface="Century Gothic"/>
                <a:sym typeface="Century Gothic"/>
              </a:rPr>
              <a:t>Calculator Policy will no longer be </a:t>
            </a:r>
            <a:r>
              <a:rPr lang="en" sz="1600">
                <a:latin typeface="Century Gothic"/>
                <a:ea typeface="Century Gothic"/>
                <a:cs typeface="Century Gothic"/>
                <a:sym typeface="Century Gothic"/>
              </a:rPr>
              <a:t>shipped</a:t>
            </a:r>
            <a:r>
              <a:rPr lang="en" sz="1800">
                <a:latin typeface="Century Gothic"/>
                <a:ea typeface="Century Gothic"/>
                <a:cs typeface="Century Gothic"/>
                <a:sym typeface="Century Gothic"/>
              </a:rPr>
              <a:t> with test materials.</a:t>
            </a:r>
            <a:endParaRPr/>
          </a:p>
          <a:p>
            <a:pPr indent="-317500" lvl="0" marL="457200" rtl="0" algn="l">
              <a:lnSpc>
                <a:spcPct val="90000"/>
              </a:lnSpc>
              <a:spcBef>
                <a:spcPts val="800"/>
              </a:spcBef>
              <a:spcAft>
                <a:spcPts val="0"/>
              </a:spcAft>
              <a:buClr>
                <a:schemeClr val="lt1"/>
              </a:buClr>
              <a:buSzPts val="1400"/>
              <a:buChar char="•"/>
            </a:pPr>
            <a:r>
              <a:rPr b="0" i="0" lang="en" sz="1800">
                <a:latin typeface="Century Gothic"/>
                <a:ea typeface="Century Gothic"/>
                <a:cs typeface="Century Gothic"/>
                <a:sym typeface="Century Gothic"/>
              </a:rPr>
              <a:t>Styli for iPad Approved for Online Testing</a:t>
            </a:r>
            <a:endParaRPr/>
          </a:p>
          <a:p>
            <a:pPr indent="-317500" lvl="0" marL="457200" rtl="0" algn="l">
              <a:lnSpc>
                <a:spcPct val="90000"/>
              </a:lnSpc>
              <a:spcBef>
                <a:spcPts val="800"/>
              </a:spcBef>
              <a:spcAft>
                <a:spcPts val="0"/>
              </a:spcAft>
              <a:buClr>
                <a:schemeClr val="lt1"/>
              </a:buClr>
              <a:buSzPts val="1400"/>
              <a:buChar char="•"/>
            </a:pPr>
            <a:r>
              <a:rPr b="0" i="0" lang="en" sz="1800">
                <a:latin typeface="Century Gothic"/>
                <a:ea typeface="Century Gothic"/>
                <a:cs typeface="Century Gothic"/>
                <a:sym typeface="Century Gothic"/>
              </a:rPr>
              <a:t>Video Monitoring Systems Policy Added to Test Administration Manuals</a:t>
            </a:r>
            <a:endParaRPr sz="1800">
              <a:latin typeface="Century Gothic"/>
              <a:ea typeface="Century Gothic"/>
              <a:cs typeface="Century Gothic"/>
              <a:sym typeface="Century Gothic"/>
            </a:endParaRPr>
          </a:p>
          <a:p>
            <a:pPr indent="-317500" lvl="0" marL="457200" rtl="0" algn="l">
              <a:lnSpc>
                <a:spcPct val="90000"/>
              </a:lnSpc>
              <a:spcBef>
                <a:spcPts val="800"/>
              </a:spcBef>
              <a:spcAft>
                <a:spcPts val="0"/>
              </a:spcAft>
              <a:buClr>
                <a:schemeClr val="lt1"/>
              </a:buClr>
              <a:buSzPts val="1400"/>
              <a:buChar char="•"/>
            </a:pPr>
            <a:r>
              <a:rPr b="0" i="0" lang="en" sz="1800">
                <a:latin typeface="Century Gothic"/>
                <a:ea typeface="Century Gothic"/>
                <a:cs typeface="Century Gothic"/>
                <a:sym typeface="Century Gothic"/>
              </a:rPr>
              <a:t>Pre-recorded Audio- URL</a:t>
            </a:r>
            <a:endParaRPr/>
          </a:p>
          <a:p>
            <a:pPr indent="-317500" lvl="0" marL="457200" rtl="0" algn="l">
              <a:lnSpc>
                <a:spcPct val="90000"/>
              </a:lnSpc>
              <a:spcBef>
                <a:spcPts val="800"/>
              </a:spcBef>
              <a:spcAft>
                <a:spcPts val="0"/>
              </a:spcAft>
              <a:buClr>
                <a:schemeClr val="lt1"/>
              </a:buClr>
              <a:buSzPts val="1400"/>
              <a:buChar char="•"/>
            </a:pPr>
            <a:r>
              <a:rPr b="0" i="0" lang="en" sz="1800">
                <a:latin typeface="Century Gothic"/>
                <a:ea typeface="Century Gothic"/>
                <a:cs typeface="Century Gothic"/>
                <a:sym typeface="Century Gothic"/>
              </a:rPr>
              <a:t>Proctor Caching No Longer Recommended</a:t>
            </a:r>
            <a:endParaRPr/>
          </a:p>
          <a:p>
            <a:pPr indent="-317500" lvl="0" marL="457200" rtl="0" algn="l">
              <a:lnSpc>
                <a:spcPct val="90000"/>
              </a:lnSpc>
              <a:spcBef>
                <a:spcPts val="800"/>
              </a:spcBef>
              <a:spcAft>
                <a:spcPts val="0"/>
              </a:spcAft>
              <a:buClr>
                <a:schemeClr val="lt1"/>
              </a:buClr>
              <a:buSzPts val="1400"/>
              <a:buChar char="•"/>
            </a:pPr>
            <a:r>
              <a:rPr lang="en" sz="1800">
                <a:latin typeface="Century Gothic"/>
                <a:ea typeface="Century Gothic"/>
                <a:cs typeface="Century Gothic"/>
                <a:sym typeface="Century Gothic"/>
              </a:rPr>
              <a:t>Extended Online Testing</a:t>
            </a:r>
            <a:endParaRPr/>
          </a:p>
          <a:p>
            <a:pPr indent="-317500" lvl="0" marL="457200" rtl="0" algn="l">
              <a:lnSpc>
                <a:spcPct val="90000"/>
              </a:lnSpc>
              <a:spcBef>
                <a:spcPts val="800"/>
              </a:spcBef>
              <a:spcAft>
                <a:spcPts val="0"/>
              </a:spcAft>
              <a:buClr>
                <a:schemeClr val="lt1"/>
              </a:buClr>
              <a:buSzPts val="1400"/>
              <a:buChar char="•"/>
            </a:pPr>
            <a:r>
              <a:rPr lang="en" sz="1800">
                <a:latin typeface="Century Gothic"/>
                <a:ea typeface="Century Gothic"/>
                <a:cs typeface="Century Gothic"/>
                <a:sym typeface="Century Gothic"/>
              </a:rPr>
              <a:t>National Online Testing Pilot</a:t>
            </a:r>
            <a:endParaRPr/>
          </a:p>
          <a:p>
            <a:pPr indent="0" lvl="0" marL="457200" rtl="0" algn="l">
              <a:lnSpc>
                <a:spcPct val="90000"/>
              </a:lnSpc>
              <a:spcBef>
                <a:spcPts val="800"/>
              </a:spcBef>
              <a:spcAft>
                <a:spcPts val="0"/>
              </a:spcAft>
              <a:buSzPts val="1400"/>
              <a:buNone/>
            </a:pPr>
            <a:r>
              <a:t/>
            </a:r>
            <a:endParaRPr sz="10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32"/>
          <p:cNvSpPr txBox="1"/>
          <p:nvPr>
            <p:ph type="title"/>
          </p:nvPr>
        </p:nvSpPr>
        <p:spPr>
          <a:xfrm>
            <a:off x="311700" y="239475"/>
            <a:ext cx="8520600" cy="68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b="1" lang="en"/>
              <a:t>2023-2024 ACT Test Dates</a:t>
            </a:r>
            <a:endParaRPr/>
          </a:p>
        </p:txBody>
      </p:sp>
      <p:sp>
        <p:nvSpPr>
          <p:cNvPr id="835" name="Google Shape;835;p132"/>
          <p:cNvSpPr txBox="1"/>
          <p:nvPr>
            <p:ph idx="1" type="body"/>
          </p:nvPr>
        </p:nvSpPr>
        <p:spPr>
          <a:xfrm>
            <a:off x="311700" y="925275"/>
            <a:ext cx="8520600" cy="4114800"/>
          </a:xfrm>
          <a:prstGeom prst="rect">
            <a:avLst/>
          </a:prstGeom>
          <a:noFill/>
          <a:ln>
            <a:noFill/>
          </a:ln>
        </p:spPr>
        <p:txBody>
          <a:bodyPr anchorCtr="0" anchor="t" bIns="34275" lIns="68575" spcFirstLastPara="1" rIns="68575" wrap="square" tIns="34275">
            <a:normAutofit fontScale="85000" lnSpcReduction="20000"/>
          </a:bodyPr>
          <a:lstStyle/>
          <a:p>
            <a:pPr indent="0" lvl="0" marL="0" rtl="0" algn="l">
              <a:lnSpc>
                <a:spcPct val="90000"/>
              </a:lnSpc>
              <a:spcBef>
                <a:spcPts val="800"/>
              </a:spcBef>
              <a:spcAft>
                <a:spcPts val="0"/>
              </a:spcAft>
              <a:buSzPct val="127529"/>
              <a:buNone/>
            </a:pPr>
            <a:r>
              <a:rPr b="1" lang="en" sz="1646">
                <a:solidFill>
                  <a:schemeClr val="lt1"/>
                </a:solidFill>
                <a:latin typeface="Century Gothic"/>
                <a:ea typeface="Century Gothic"/>
                <a:cs typeface="Century Gothic"/>
                <a:sym typeface="Century Gothic"/>
              </a:rPr>
              <a:t>NSCAS ACT 2023-2024 Test Window 1 </a:t>
            </a:r>
            <a:r>
              <a:rPr b="1" lang="en" sz="1646">
                <a:solidFill>
                  <a:srgbClr val="FF0000"/>
                </a:solidFill>
                <a:latin typeface="Century Gothic"/>
                <a:ea typeface="Century Gothic"/>
                <a:cs typeface="Century Gothic"/>
                <a:sym typeface="Century Gothic"/>
              </a:rPr>
              <a:t>Initial</a:t>
            </a:r>
            <a:endParaRPr sz="1646">
              <a:solidFill>
                <a:srgbClr val="FF0000"/>
              </a:solidFill>
              <a:latin typeface="Century Gothic"/>
              <a:ea typeface="Century Gothic"/>
              <a:cs typeface="Century Gothic"/>
              <a:sym typeface="Century Gothic"/>
            </a:endParaRPr>
          </a:p>
          <a:p>
            <a:pPr indent="-355262" lvl="0" marL="457200" rtl="0" algn="l">
              <a:lnSpc>
                <a:spcPct val="90000"/>
              </a:lnSpc>
              <a:spcBef>
                <a:spcPts val="800"/>
              </a:spcBef>
              <a:spcAft>
                <a:spcPts val="0"/>
              </a:spcAft>
              <a:buSzPct val="142509"/>
              <a:buChar char="•"/>
            </a:pPr>
            <a:r>
              <a:rPr b="1" lang="en" sz="1646">
                <a:solidFill>
                  <a:schemeClr val="lt1"/>
                </a:solidFill>
                <a:latin typeface="Century Gothic"/>
                <a:ea typeface="Century Gothic"/>
                <a:cs typeface="Century Gothic"/>
                <a:sym typeface="Century Gothic"/>
              </a:rPr>
              <a:t>Standard Administration (Paper): March 26, 2024</a:t>
            </a:r>
            <a:endParaRPr sz="1646">
              <a:solidFill>
                <a:schemeClr val="lt1"/>
              </a:solidFill>
              <a:latin typeface="Century Gothic"/>
              <a:ea typeface="Century Gothic"/>
              <a:cs typeface="Century Gothic"/>
              <a:sym typeface="Century Gothic"/>
            </a:endParaRPr>
          </a:p>
          <a:p>
            <a:pPr indent="-355262" lvl="0" marL="457200" rtl="0" algn="l">
              <a:lnSpc>
                <a:spcPct val="90000"/>
              </a:lnSpc>
              <a:spcBef>
                <a:spcPts val="800"/>
              </a:spcBef>
              <a:spcAft>
                <a:spcPts val="0"/>
              </a:spcAft>
              <a:buSzPct val="142509"/>
              <a:buChar char="•"/>
            </a:pPr>
            <a:r>
              <a:rPr b="1" lang="en" sz="1646">
                <a:solidFill>
                  <a:schemeClr val="lt1"/>
                </a:solidFill>
                <a:latin typeface="Century Gothic"/>
                <a:ea typeface="Century Gothic"/>
                <a:cs typeface="Century Gothic"/>
                <a:sym typeface="Century Gothic"/>
              </a:rPr>
              <a:t>Accommodations Administration (Paper): March 26-29 &amp; April 1-5</a:t>
            </a:r>
            <a:endParaRPr sz="1646">
              <a:solidFill>
                <a:schemeClr val="lt1"/>
              </a:solidFill>
              <a:latin typeface="Century Gothic"/>
              <a:ea typeface="Century Gothic"/>
              <a:cs typeface="Century Gothic"/>
              <a:sym typeface="Century Gothic"/>
            </a:endParaRPr>
          </a:p>
          <a:p>
            <a:pPr indent="-355262" lvl="0" marL="457200" rtl="0" algn="l">
              <a:lnSpc>
                <a:spcPct val="90000"/>
              </a:lnSpc>
              <a:spcBef>
                <a:spcPts val="800"/>
              </a:spcBef>
              <a:spcAft>
                <a:spcPts val="0"/>
              </a:spcAft>
              <a:buSzPct val="142509"/>
              <a:buChar char="•"/>
            </a:pPr>
            <a:r>
              <a:rPr b="1" lang="en" sz="1646">
                <a:solidFill>
                  <a:schemeClr val="lt1"/>
                </a:solidFill>
                <a:latin typeface="Century Gothic"/>
                <a:ea typeface="Century Gothic"/>
                <a:cs typeface="Century Gothic"/>
                <a:sym typeface="Century Gothic"/>
              </a:rPr>
              <a:t>Standard &amp; ACT-Authorized Accommodations (Online): March 26-29 &amp; April 1-5</a:t>
            </a:r>
            <a:endParaRPr sz="1646">
              <a:solidFill>
                <a:schemeClr val="lt1"/>
              </a:solidFill>
              <a:latin typeface="Century Gothic"/>
              <a:ea typeface="Century Gothic"/>
              <a:cs typeface="Century Gothic"/>
              <a:sym typeface="Century Gothic"/>
            </a:endParaRPr>
          </a:p>
          <a:p>
            <a:pPr indent="0" lvl="0" marL="0" rtl="0" algn="l">
              <a:lnSpc>
                <a:spcPct val="90000"/>
              </a:lnSpc>
              <a:spcBef>
                <a:spcPts val="800"/>
              </a:spcBef>
              <a:spcAft>
                <a:spcPts val="0"/>
              </a:spcAft>
              <a:buSzPct val="127529"/>
              <a:buNone/>
            </a:pPr>
            <a:r>
              <a:rPr b="1" lang="en" sz="1646">
                <a:solidFill>
                  <a:schemeClr val="lt1"/>
                </a:solidFill>
                <a:latin typeface="Century Gothic"/>
                <a:ea typeface="Century Gothic"/>
                <a:cs typeface="Century Gothic"/>
                <a:sym typeface="Century Gothic"/>
              </a:rPr>
              <a:t>NSCAS ACT 2023-2024 Test Window 2 </a:t>
            </a:r>
            <a:r>
              <a:rPr b="1" lang="en" sz="1646">
                <a:solidFill>
                  <a:srgbClr val="FF0000"/>
                </a:solidFill>
                <a:latin typeface="Century Gothic"/>
                <a:ea typeface="Century Gothic"/>
                <a:cs typeface="Century Gothic"/>
                <a:sym typeface="Century Gothic"/>
              </a:rPr>
              <a:t>Initial and Makeup</a:t>
            </a:r>
            <a:endParaRPr sz="1646">
              <a:solidFill>
                <a:srgbClr val="FF0000"/>
              </a:solidFill>
              <a:latin typeface="Century Gothic"/>
              <a:ea typeface="Century Gothic"/>
              <a:cs typeface="Century Gothic"/>
              <a:sym typeface="Century Gothic"/>
            </a:endParaRPr>
          </a:p>
          <a:p>
            <a:pPr indent="-355262" lvl="0" marL="457200" rtl="0" algn="l">
              <a:lnSpc>
                <a:spcPct val="90000"/>
              </a:lnSpc>
              <a:spcBef>
                <a:spcPts val="800"/>
              </a:spcBef>
              <a:spcAft>
                <a:spcPts val="0"/>
              </a:spcAft>
              <a:buSzPct val="142509"/>
              <a:buChar char="•"/>
            </a:pPr>
            <a:r>
              <a:rPr b="1" lang="en" sz="1646">
                <a:solidFill>
                  <a:schemeClr val="lt1"/>
                </a:solidFill>
                <a:latin typeface="Century Gothic"/>
                <a:ea typeface="Century Gothic"/>
                <a:cs typeface="Century Gothic"/>
                <a:sym typeface="Century Gothic"/>
              </a:rPr>
              <a:t>Standard Administration (Paper): April 9, 2024</a:t>
            </a:r>
            <a:endParaRPr sz="1646">
              <a:solidFill>
                <a:schemeClr val="lt1"/>
              </a:solidFill>
              <a:latin typeface="Century Gothic"/>
              <a:ea typeface="Century Gothic"/>
              <a:cs typeface="Century Gothic"/>
              <a:sym typeface="Century Gothic"/>
            </a:endParaRPr>
          </a:p>
          <a:p>
            <a:pPr indent="-355262" lvl="0" marL="457200" rtl="0" algn="l">
              <a:lnSpc>
                <a:spcPct val="90000"/>
              </a:lnSpc>
              <a:spcBef>
                <a:spcPts val="800"/>
              </a:spcBef>
              <a:spcAft>
                <a:spcPts val="0"/>
              </a:spcAft>
              <a:buSzPct val="142509"/>
              <a:buChar char="•"/>
            </a:pPr>
            <a:r>
              <a:rPr b="1" lang="en" sz="1646">
                <a:solidFill>
                  <a:schemeClr val="lt1"/>
                </a:solidFill>
                <a:latin typeface="Century Gothic"/>
                <a:ea typeface="Century Gothic"/>
                <a:cs typeface="Century Gothic"/>
                <a:sym typeface="Century Gothic"/>
              </a:rPr>
              <a:t>Accommodations Administration (Paper): April 9-12 &amp; April 15-19</a:t>
            </a:r>
            <a:endParaRPr sz="1646">
              <a:solidFill>
                <a:schemeClr val="lt1"/>
              </a:solidFill>
              <a:latin typeface="Century Gothic"/>
              <a:ea typeface="Century Gothic"/>
              <a:cs typeface="Century Gothic"/>
              <a:sym typeface="Century Gothic"/>
            </a:endParaRPr>
          </a:p>
          <a:p>
            <a:pPr indent="-355262" lvl="0" marL="457200" rtl="0" algn="l">
              <a:lnSpc>
                <a:spcPct val="90000"/>
              </a:lnSpc>
              <a:spcBef>
                <a:spcPts val="800"/>
              </a:spcBef>
              <a:spcAft>
                <a:spcPts val="0"/>
              </a:spcAft>
              <a:buSzPct val="142509"/>
              <a:buChar char="•"/>
            </a:pPr>
            <a:r>
              <a:rPr b="1" lang="en" sz="1646">
                <a:solidFill>
                  <a:schemeClr val="lt1"/>
                </a:solidFill>
                <a:latin typeface="Century Gothic"/>
                <a:ea typeface="Century Gothic"/>
                <a:cs typeface="Century Gothic"/>
                <a:sym typeface="Century Gothic"/>
              </a:rPr>
              <a:t>Standard &amp; ACT-Authorized Accommodations (Online): April 9-12 &amp; April 15-19</a:t>
            </a:r>
            <a:endParaRPr sz="1646">
              <a:solidFill>
                <a:schemeClr val="lt1"/>
              </a:solidFill>
              <a:latin typeface="Century Gothic"/>
              <a:ea typeface="Century Gothic"/>
              <a:cs typeface="Century Gothic"/>
              <a:sym typeface="Century Gothic"/>
            </a:endParaRPr>
          </a:p>
          <a:p>
            <a:pPr indent="0" lvl="0" marL="0" rtl="0" algn="l">
              <a:lnSpc>
                <a:spcPct val="90000"/>
              </a:lnSpc>
              <a:spcBef>
                <a:spcPts val="800"/>
              </a:spcBef>
              <a:spcAft>
                <a:spcPts val="0"/>
              </a:spcAft>
              <a:buSzPct val="127529"/>
              <a:buNone/>
            </a:pPr>
            <a:r>
              <a:rPr b="1" lang="en" sz="1646">
                <a:solidFill>
                  <a:schemeClr val="lt1"/>
                </a:solidFill>
                <a:latin typeface="Century Gothic"/>
                <a:ea typeface="Century Gothic"/>
                <a:cs typeface="Century Gothic"/>
                <a:sym typeface="Century Gothic"/>
              </a:rPr>
              <a:t>NSCAS ACT 2023-2024 Test Window 3 </a:t>
            </a:r>
            <a:r>
              <a:rPr b="1" lang="en" sz="1646">
                <a:solidFill>
                  <a:srgbClr val="FF0000"/>
                </a:solidFill>
                <a:latin typeface="Century Gothic"/>
                <a:ea typeface="Century Gothic"/>
                <a:cs typeface="Century Gothic"/>
                <a:sym typeface="Century Gothic"/>
              </a:rPr>
              <a:t>Make-up Only</a:t>
            </a:r>
            <a:endParaRPr sz="1646">
              <a:solidFill>
                <a:srgbClr val="FF0000"/>
              </a:solidFill>
              <a:latin typeface="Century Gothic"/>
              <a:ea typeface="Century Gothic"/>
              <a:cs typeface="Century Gothic"/>
              <a:sym typeface="Century Gothic"/>
            </a:endParaRPr>
          </a:p>
          <a:p>
            <a:pPr indent="-355262" lvl="0" marL="457200" rtl="0" algn="l">
              <a:lnSpc>
                <a:spcPct val="90000"/>
              </a:lnSpc>
              <a:spcBef>
                <a:spcPts val="800"/>
              </a:spcBef>
              <a:spcAft>
                <a:spcPts val="0"/>
              </a:spcAft>
              <a:buSzPct val="142509"/>
              <a:buChar char="•"/>
            </a:pPr>
            <a:r>
              <a:rPr b="1" lang="en" sz="1646">
                <a:solidFill>
                  <a:schemeClr val="lt1"/>
                </a:solidFill>
                <a:latin typeface="Century Gothic"/>
                <a:ea typeface="Century Gothic"/>
                <a:cs typeface="Century Gothic"/>
                <a:sym typeface="Century Gothic"/>
              </a:rPr>
              <a:t>Standard Administration (Paper): April 23, 2024</a:t>
            </a:r>
            <a:endParaRPr sz="1646">
              <a:solidFill>
                <a:schemeClr val="lt1"/>
              </a:solidFill>
              <a:latin typeface="Century Gothic"/>
              <a:ea typeface="Century Gothic"/>
              <a:cs typeface="Century Gothic"/>
              <a:sym typeface="Century Gothic"/>
            </a:endParaRPr>
          </a:p>
          <a:p>
            <a:pPr indent="-355262" lvl="0" marL="457200" rtl="0" algn="l">
              <a:lnSpc>
                <a:spcPct val="90000"/>
              </a:lnSpc>
              <a:spcBef>
                <a:spcPts val="800"/>
              </a:spcBef>
              <a:spcAft>
                <a:spcPts val="0"/>
              </a:spcAft>
              <a:buSzPct val="142509"/>
              <a:buChar char="•"/>
            </a:pPr>
            <a:r>
              <a:rPr b="1" lang="en" sz="1646">
                <a:solidFill>
                  <a:schemeClr val="lt1"/>
                </a:solidFill>
                <a:latin typeface="Century Gothic"/>
                <a:ea typeface="Century Gothic"/>
                <a:cs typeface="Century Gothic"/>
                <a:sym typeface="Century Gothic"/>
              </a:rPr>
              <a:t>Accommodations Administration (Paper): April 23-26 &amp; April 29-30, May 1-3</a:t>
            </a:r>
            <a:endParaRPr sz="1646">
              <a:solidFill>
                <a:schemeClr val="lt1"/>
              </a:solidFill>
              <a:latin typeface="Century Gothic"/>
              <a:ea typeface="Century Gothic"/>
              <a:cs typeface="Century Gothic"/>
              <a:sym typeface="Century Gothic"/>
            </a:endParaRPr>
          </a:p>
          <a:p>
            <a:pPr indent="-355262" lvl="0" marL="457200" rtl="0" algn="l">
              <a:lnSpc>
                <a:spcPct val="90000"/>
              </a:lnSpc>
              <a:spcBef>
                <a:spcPts val="800"/>
              </a:spcBef>
              <a:spcAft>
                <a:spcPts val="0"/>
              </a:spcAft>
              <a:buSzPct val="142509"/>
              <a:buChar char="•"/>
            </a:pPr>
            <a:r>
              <a:rPr b="1" lang="en" sz="1646">
                <a:solidFill>
                  <a:schemeClr val="lt1"/>
                </a:solidFill>
                <a:latin typeface="Century Gothic"/>
                <a:ea typeface="Century Gothic"/>
                <a:cs typeface="Century Gothic"/>
                <a:sym typeface="Century Gothic"/>
              </a:rPr>
              <a:t>Standard &amp; ACT-Authorized Accommodations (Online): April 23-26 &amp; April 29-30, May 1-3</a:t>
            </a:r>
            <a:endParaRPr sz="1646">
              <a:solidFill>
                <a:schemeClr val="lt1"/>
              </a:solidFill>
              <a:latin typeface="Century Gothic"/>
              <a:ea typeface="Century Gothic"/>
              <a:cs typeface="Century Gothic"/>
              <a:sym typeface="Century Gothic"/>
            </a:endParaRPr>
          </a:p>
          <a:p>
            <a:pPr indent="-228600" lvl="0" marL="457200" rtl="0" algn="l">
              <a:lnSpc>
                <a:spcPct val="90000"/>
              </a:lnSpc>
              <a:spcBef>
                <a:spcPts val="800"/>
              </a:spcBef>
              <a:spcAft>
                <a:spcPts val="0"/>
              </a:spcAft>
              <a:buSzPct val="100000"/>
              <a:buNone/>
            </a:pPr>
            <a:r>
              <a:t/>
            </a:r>
            <a:endParaRPr>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b="1" lang="en" u="sng">
                <a:solidFill>
                  <a:schemeClr val="hlink"/>
                </a:solidFill>
                <a:hlinkClick r:id="rId3"/>
              </a:rPr>
              <a:t>ACT-NE Website</a:t>
            </a:r>
            <a:endParaRPr b="1"/>
          </a:p>
        </p:txBody>
      </p:sp>
      <p:pic>
        <p:nvPicPr>
          <p:cNvPr id="841" name="Google Shape;841;p133"/>
          <p:cNvPicPr preferRelativeResize="0"/>
          <p:nvPr/>
        </p:nvPicPr>
        <p:blipFill rotWithShape="1">
          <a:blip r:embed="rId4">
            <a:alphaModFix/>
          </a:blip>
          <a:srcRect b="0" l="0" r="0" t="0"/>
          <a:stretch/>
        </p:blipFill>
        <p:spPr>
          <a:xfrm>
            <a:off x="1007338" y="1320944"/>
            <a:ext cx="7129317" cy="357065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b="1" lang="en" u="sng">
                <a:solidFill>
                  <a:schemeClr val="lt1"/>
                </a:solidFill>
                <a:hlinkClick r:id="rId3">
                  <a:extLst>
                    <a:ext uri="{A12FA001-AC4F-418D-AE19-62706E023703}">
                      <ahyp:hlinkClr val="tx"/>
                    </a:ext>
                  </a:extLst>
                </a:hlinkClick>
              </a:rPr>
              <a:t>NSCAS ACT Webpage</a:t>
            </a:r>
            <a:endParaRPr b="1">
              <a:solidFill>
                <a:schemeClr val="lt1"/>
              </a:solidFill>
            </a:endParaRPr>
          </a:p>
        </p:txBody>
      </p:sp>
      <p:pic>
        <p:nvPicPr>
          <p:cNvPr id="847" name="Google Shape;847;p134"/>
          <p:cNvPicPr preferRelativeResize="0"/>
          <p:nvPr/>
        </p:nvPicPr>
        <p:blipFill rotWithShape="1">
          <a:blip r:embed="rId4">
            <a:alphaModFix/>
          </a:blip>
          <a:srcRect b="0" l="0" r="0" t="0"/>
          <a:stretch/>
        </p:blipFill>
        <p:spPr>
          <a:xfrm>
            <a:off x="597938" y="1131850"/>
            <a:ext cx="7948132" cy="38209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35"/>
          <p:cNvSpPr txBox="1"/>
          <p:nvPr>
            <p:ph type="title"/>
          </p:nvPr>
        </p:nvSpPr>
        <p:spPr>
          <a:xfrm>
            <a:off x="628650" y="107576"/>
            <a:ext cx="7751700" cy="892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b="1" lang="en" sz="2800"/>
              <a:t>Who tests? Special Programs, Alternate and Foreign Exchange Students</a:t>
            </a:r>
            <a:endParaRPr b="1" sz="2800"/>
          </a:p>
        </p:txBody>
      </p:sp>
      <p:sp>
        <p:nvSpPr>
          <p:cNvPr id="853" name="Google Shape;853;p135"/>
          <p:cNvSpPr txBox="1"/>
          <p:nvPr>
            <p:ph idx="1" type="body"/>
          </p:nvPr>
        </p:nvSpPr>
        <p:spPr>
          <a:xfrm>
            <a:off x="258184" y="1000461"/>
            <a:ext cx="5421900" cy="3958800"/>
          </a:xfrm>
          <a:prstGeom prst="rect">
            <a:avLst/>
          </a:prstGeom>
          <a:noFill/>
          <a:ln>
            <a:noFill/>
          </a:ln>
        </p:spPr>
        <p:txBody>
          <a:bodyPr anchorCtr="0" anchor="t" bIns="34275" lIns="68575" spcFirstLastPara="1" rIns="68575" wrap="square" tIns="34275">
            <a:noAutofit/>
          </a:bodyPr>
          <a:lstStyle/>
          <a:p>
            <a:pPr indent="-317500" lvl="0" marL="457200" rtl="0" algn="l">
              <a:lnSpc>
                <a:spcPct val="90000"/>
              </a:lnSpc>
              <a:spcBef>
                <a:spcPts val="800"/>
              </a:spcBef>
              <a:spcAft>
                <a:spcPts val="0"/>
              </a:spcAft>
              <a:buSzPts val="1400"/>
              <a:buFont typeface="Century Gothic"/>
              <a:buChar char="❏"/>
            </a:pPr>
            <a:r>
              <a:rPr lang="en" sz="1600">
                <a:latin typeface="Century Gothic"/>
                <a:ea typeface="Century Gothic"/>
                <a:cs typeface="Century Gothic"/>
                <a:sym typeface="Century Gothic"/>
              </a:rPr>
              <a:t>If you have a 3</a:t>
            </a:r>
            <a:r>
              <a:rPr baseline="30000" lang="en" sz="1600">
                <a:latin typeface="Century Gothic"/>
                <a:ea typeface="Century Gothic"/>
                <a:cs typeface="Century Gothic"/>
                <a:sym typeface="Century Gothic"/>
              </a:rPr>
              <a:t>rd</a:t>
            </a:r>
            <a:r>
              <a:rPr lang="en" sz="1600">
                <a:latin typeface="Century Gothic"/>
                <a:ea typeface="Century Gothic"/>
                <a:cs typeface="Century Gothic"/>
                <a:sym typeface="Century Gothic"/>
              </a:rPr>
              <a:t> year cohort student who is enrolled in your district, and is not an alternate student, they are expected to test.</a:t>
            </a:r>
            <a:endParaRPr sz="1600">
              <a:latin typeface="Century Gothic"/>
              <a:ea typeface="Century Gothic"/>
              <a:cs typeface="Century Gothic"/>
              <a:sym typeface="Century Gothic"/>
            </a:endParaRPr>
          </a:p>
          <a:p>
            <a:pPr indent="-317500" lvl="0" marL="457200" rtl="0" algn="l">
              <a:lnSpc>
                <a:spcPct val="90000"/>
              </a:lnSpc>
              <a:spcBef>
                <a:spcPts val="800"/>
              </a:spcBef>
              <a:spcAft>
                <a:spcPts val="0"/>
              </a:spcAft>
              <a:buSzPts val="1400"/>
              <a:buFont typeface="Century Gothic"/>
              <a:buChar char="❏"/>
            </a:pPr>
            <a:r>
              <a:rPr lang="en" sz="1600">
                <a:latin typeface="Century Gothic"/>
                <a:ea typeface="Century Gothic"/>
                <a:cs typeface="Century Gothic"/>
                <a:sym typeface="Century Gothic"/>
              </a:rPr>
              <a:t>Students attending special programs or centers and are part of the 3rd year cohort are expected to test. Contact those who provide student instruction to be sure the student is tested. Accommodations requests are normally requested by the district or school.</a:t>
            </a:r>
            <a:endParaRPr>
              <a:latin typeface="Century Gothic"/>
              <a:ea typeface="Century Gothic"/>
              <a:cs typeface="Century Gothic"/>
              <a:sym typeface="Century Gothic"/>
            </a:endParaRPr>
          </a:p>
          <a:p>
            <a:pPr indent="-317500" lvl="0" marL="457200" rtl="0" algn="l">
              <a:lnSpc>
                <a:spcPct val="90000"/>
              </a:lnSpc>
              <a:spcBef>
                <a:spcPts val="800"/>
              </a:spcBef>
              <a:spcAft>
                <a:spcPts val="0"/>
              </a:spcAft>
              <a:buSzPts val="1400"/>
              <a:buFont typeface="Century Gothic"/>
              <a:buChar char="❏"/>
            </a:pPr>
            <a:r>
              <a:rPr lang="en" sz="1600">
                <a:latin typeface="Century Gothic"/>
                <a:ea typeface="Century Gothic"/>
                <a:cs typeface="Century Gothic"/>
                <a:sym typeface="Century Gothic"/>
              </a:rPr>
              <a:t>ACT does not have an Alternate test, accommodations and English Learners supports can be requested in the Test Accessibility and Accommodations system (TAA).</a:t>
            </a:r>
            <a:endParaRPr sz="1600">
              <a:latin typeface="Century Gothic"/>
              <a:ea typeface="Century Gothic"/>
              <a:cs typeface="Century Gothic"/>
              <a:sym typeface="Century Gothic"/>
            </a:endParaRPr>
          </a:p>
          <a:p>
            <a:pPr indent="-317500" lvl="0" marL="457200" rtl="0" algn="l">
              <a:lnSpc>
                <a:spcPct val="90000"/>
              </a:lnSpc>
              <a:spcBef>
                <a:spcPts val="800"/>
              </a:spcBef>
              <a:spcAft>
                <a:spcPts val="0"/>
              </a:spcAft>
              <a:buSzPts val="1400"/>
              <a:buFont typeface="Century Gothic"/>
              <a:buChar char="❏"/>
            </a:pPr>
            <a:r>
              <a:rPr lang="en" sz="1600">
                <a:latin typeface="Century Gothic"/>
                <a:ea typeface="Century Gothic"/>
                <a:cs typeface="Century Gothic"/>
                <a:sym typeface="Century Gothic"/>
              </a:rPr>
              <a:t>Foreign Exchange students included in the 3rd year cohort are also expected to take the ACT. </a:t>
            </a:r>
            <a:endParaRPr sz="1600">
              <a:latin typeface="Century Gothic"/>
              <a:ea typeface="Century Gothic"/>
              <a:cs typeface="Century Gothic"/>
              <a:sym typeface="Century Gothic"/>
            </a:endParaRPr>
          </a:p>
          <a:p>
            <a:pPr indent="0" lvl="0" marL="457200" rtl="0" algn="l">
              <a:lnSpc>
                <a:spcPct val="90000"/>
              </a:lnSpc>
              <a:spcBef>
                <a:spcPts val="800"/>
              </a:spcBef>
              <a:spcAft>
                <a:spcPts val="0"/>
              </a:spcAft>
              <a:buSzPts val="2100"/>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36"/>
          <p:cNvSpPr txBox="1"/>
          <p:nvPr>
            <p:ph type="title"/>
          </p:nvPr>
        </p:nvSpPr>
        <p:spPr>
          <a:xfrm>
            <a:off x="311700" y="204395"/>
            <a:ext cx="8520600" cy="559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b="1" lang="en"/>
              <a:t>DACs and Test Coordinators </a:t>
            </a:r>
            <a:endParaRPr/>
          </a:p>
        </p:txBody>
      </p:sp>
      <p:sp>
        <p:nvSpPr>
          <p:cNvPr id="859" name="Google Shape;859;p136"/>
          <p:cNvSpPr txBox="1"/>
          <p:nvPr>
            <p:ph idx="1" type="body"/>
          </p:nvPr>
        </p:nvSpPr>
        <p:spPr>
          <a:xfrm>
            <a:off x="311700" y="871370"/>
            <a:ext cx="8520600" cy="3937200"/>
          </a:xfrm>
          <a:prstGeom prst="rect">
            <a:avLst/>
          </a:prstGeom>
          <a:noFill/>
          <a:ln>
            <a:noFill/>
          </a:ln>
        </p:spPr>
        <p:txBody>
          <a:bodyPr anchorCtr="0" anchor="t" bIns="34275" lIns="68575" spcFirstLastPara="1" rIns="68575" wrap="square" tIns="34275">
            <a:normAutofit lnSpcReduction="20000"/>
          </a:bodyPr>
          <a:lstStyle/>
          <a:p>
            <a:pPr indent="-372762" lvl="0" marL="457200" rtl="0" algn="l">
              <a:lnSpc>
                <a:spcPct val="90000"/>
              </a:lnSpc>
              <a:spcBef>
                <a:spcPts val="800"/>
              </a:spcBef>
              <a:spcAft>
                <a:spcPts val="0"/>
              </a:spcAft>
              <a:buSzPts val="2270"/>
              <a:buChar char="•"/>
            </a:pPr>
            <a:r>
              <a:rPr lang="en" sz="1800">
                <a:latin typeface="Century Gothic"/>
                <a:ea typeface="Century Gothic"/>
                <a:cs typeface="Century Gothic"/>
                <a:sym typeface="Century Gothic"/>
              </a:rPr>
              <a:t>PearsonAccessnext (PAnext)-Every district will be required to have an account for the DAC and each high school will need an account for each school’s test coordinator.  Iris can assist with these accounts.</a:t>
            </a:r>
            <a:endParaRPr/>
          </a:p>
          <a:p>
            <a:pPr indent="-372762" lvl="0" marL="457200" rtl="0" algn="l">
              <a:lnSpc>
                <a:spcPct val="90000"/>
              </a:lnSpc>
              <a:spcBef>
                <a:spcPts val="800"/>
              </a:spcBef>
              <a:spcAft>
                <a:spcPts val="0"/>
              </a:spcAft>
              <a:buSzPts val="2270"/>
              <a:buChar char="•"/>
            </a:pPr>
            <a:r>
              <a:rPr lang="en" sz="1800">
                <a:latin typeface="Century Gothic"/>
                <a:ea typeface="Century Gothic"/>
                <a:cs typeface="Century Gothic"/>
                <a:sym typeface="Century Gothic"/>
              </a:rPr>
              <a:t>SuccessACT- Accounts for the individual needing access to student score reports and district reports, accounts for Accommodations requests in TAA, are created by the individuals.</a:t>
            </a:r>
            <a:endParaRPr/>
          </a:p>
          <a:p>
            <a:pPr indent="-372762" lvl="0" marL="457200" rtl="0" algn="l">
              <a:lnSpc>
                <a:spcPct val="90000"/>
              </a:lnSpc>
              <a:spcBef>
                <a:spcPts val="800"/>
              </a:spcBef>
              <a:spcAft>
                <a:spcPts val="0"/>
              </a:spcAft>
              <a:buSzPts val="2270"/>
              <a:buChar char="•"/>
            </a:pPr>
            <a:r>
              <a:rPr lang="en" sz="1800">
                <a:latin typeface="Century Gothic"/>
                <a:ea typeface="Century Gothic"/>
                <a:cs typeface="Century Gothic"/>
                <a:sym typeface="Century Gothic"/>
              </a:rPr>
              <a:t>Test Coordinators are responsible to be sure proctors and room supervisors are prepared for testing.</a:t>
            </a:r>
            <a:endParaRPr/>
          </a:p>
          <a:p>
            <a:pPr indent="-372762" lvl="0" marL="457200" rtl="0" algn="l">
              <a:lnSpc>
                <a:spcPct val="90000"/>
              </a:lnSpc>
              <a:spcBef>
                <a:spcPts val="800"/>
              </a:spcBef>
              <a:spcAft>
                <a:spcPts val="0"/>
              </a:spcAft>
              <a:buSzPts val="2270"/>
              <a:buChar char="•"/>
            </a:pPr>
            <a:r>
              <a:rPr lang="en" sz="1800">
                <a:latin typeface="Century Gothic"/>
                <a:ea typeface="Century Gothic"/>
                <a:cs typeface="Century Gothic"/>
                <a:sym typeface="Century Gothic"/>
              </a:rPr>
              <a:t>Test Coordinators cannot be athletic coaches or have family who will be testing in the same administration.</a:t>
            </a:r>
            <a:endParaRPr/>
          </a:p>
          <a:p>
            <a:pPr indent="-372762" lvl="0" marL="457200" rtl="0" algn="l">
              <a:lnSpc>
                <a:spcPct val="90000"/>
              </a:lnSpc>
              <a:spcBef>
                <a:spcPts val="800"/>
              </a:spcBef>
              <a:spcAft>
                <a:spcPts val="0"/>
              </a:spcAft>
              <a:buSzPts val="2270"/>
              <a:buChar char="•"/>
            </a:pPr>
            <a:r>
              <a:rPr lang="en" sz="1800">
                <a:latin typeface="Century Gothic"/>
                <a:ea typeface="Century Gothic"/>
                <a:cs typeface="Century Gothic"/>
                <a:sym typeface="Century Gothic"/>
              </a:rPr>
              <a:t>The ACT Schedule of Events and the Test Coordinator Checklist will be available on the ACT website in October.</a:t>
            </a:r>
            <a:endParaRPr/>
          </a:p>
          <a:p>
            <a:pPr indent="-372762" lvl="0" marL="457200" rtl="0" algn="l">
              <a:lnSpc>
                <a:spcPct val="90000"/>
              </a:lnSpc>
              <a:spcBef>
                <a:spcPts val="800"/>
              </a:spcBef>
              <a:spcAft>
                <a:spcPts val="0"/>
              </a:spcAft>
              <a:buSzPts val="2270"/>
              <a:buChar char="•"/>
            </a:pPr>
            <a:r>
              <a:rPr lang="en" sz="1800">
                <a:latin typeface="Century Gothic"/>
                <a:ea typeface="Century Gothic"/>
                <a:cs typeface="Century Gothic"/>
                <a:sym typeface="Century Gothic"/>
              </a:rPr>
              <a:t>If you have a new ACT Test Coordinator for any of your schools, please let Iris or Maggie Sis know.</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37"/>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lang="en"/>
              <a:t>ACT Systems and Platforms</a:t>
            </a:r>
            <a:endParaRPr/>
          </a:p>
        </p:txBody>
      </p:sp>
      <p:pic>
        <p:nvPicPr>
          <p:cNvPr id="865" name="Google Shape;865;p137"/>
          <p:cNvPicPr preferRelativeResize="0"/>
          <p:nvPr/>
        </p:nvPicPr>
        <p:blipFill rotWithShape="1">
          <a:blip r:embed="rId3">
            <a:alphaModFix/>
          </a:blip>
          <a:srcRect b="0" l="0" r="0" t="0"/>
          <a:stretch/>
        </p:blipFill>
        <p:spPr>
          <a:xfrm>
            <a:off x="5618733" y="2936837"/>
            <a:ext cx="3019997" cy="1936378"/>
          </a:xfrm>
          <a:prstGeom prst="rect">
            <a:avLst/>
          </a:prstGeom>
          <a:noFill/>
          <a:ln>
            <a:noFill/>
          </a:ln>
        </p:spPr>
      </p:pic>
      <p:pic>
        <p:nvPicPr>
          <p:cNvPr id="866" name="Google Shape;866;p137"/>
          <p:cNvPicPr preferRelativeResize="0"/>
          <p:nvPr/>
        </p:nvPicPr>
        <p:blipFill rotWithShape="1">
          <a:blip r:embed="rId4">
            <a:alphaModFix/>
          </a:blip>
          <a:srcRect b="0" l="0" r="0" t="0"/>
          <a:stretch/>
        </p:blipFill>
        <p:spPr>
          <a:xfrm>
            <a:off x="5906288" y="1017725"/>
            <a:ext cx="2732444" cy="1761638"/>
          </a:xfrm>
          <a:prstGeom prst="rect">
            <a:avLst/>
          </a:prstGeom>
          <a:noFill/>
          <a:ln>
            <a:noFill/>
          </a:ln>
        </p:spPr>
      </p:pic>
      <p:pic>
        <p:nvPicPr>
          <p:cNvPr id="867" name="Google Shape;867;p137"/>
          <p:cNvPicPr preferRelativeResize="0"/>
          <p:nvPr/>
        </p:nvPicPr>
        <p:blipFill rotWithShape="1">
          <a:blip r:embed="rId5">
            <a:alphaModFix/>
          </a:blip>
          <a:srcRect b="0" l="0" r="0" t="0"/>
          <a:stretch/>
        </p:blipFill>
        <p:spPr>
          <a:xfrm>
            <a:off x="383423" y="1217015"/>
            <a:ext cx="4683429" cy="312907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38"/>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lang="en"/>
              <a:t>ACT Accommodations and EL Supports</a:t>
            </a:r>
            <a:endParaRPr/>
          </a:p>
        </p:txBody>
      </p:sp>
      <p:sp>
        <p:nvSpPr>
          <p:cNvPr id="873" name="Google Shape;873;p138"/>
          <p:cNvSpPr txBox="1"/>
          <p:nvPr>
            <p:ph idx="1" type="body"/>
          </p:nvPr>
        </p:nvSpPr>
        <p:spPr>
          <a:xfrm>
            <a:off x="311700" y="1152475"/>
            <a:ext cx="8520600" cy="3773400"/>
          </a:xfrm>
          <a:prstGeom prst="rect">
            <a:avLst/>
          </a:prstGeom>
          <a:noFill/>
          <a:ln>
            <a:noFill/>
          </a:ln>
        </p:spPr>
        <p:txBody>
          <a:bodyPr anchorCtr="0" anchor="t" bIns="34275" lIns="68575" spcFirstLastPara="1" rIns="68575" wrap="square" tIns="34275">
            <a:normAutofit fontScale="85000" lnSpcReduction="20000"/>
          </a:bodyPr>
          <a:lstStyle/>
          <a:p>
            <a:pPr indent="-372153" lvl="0" marL="457200" rtl="0" algn="l">
              <a:lnSpc>
                <a:spcPct val="90000"/>
              </a:lnSpc>
              <a:spcBef>
                <a:spcPts val="800"/>
              </a:spcBef>
              <a:spcAft>
                <a:spcPts val="0"/>
              </a:spcAft>
              <a:buSzPct val="100000"/>
              <a:buFont typeface="Noto Sans Symbols"/>
              <a:buChar char="❑"/>
            </a:pPr>
            <a:r>
              <a:rPr lang="en" sz="2659">
                <a:latin typeface="Century Gothic"/>
                <a:ea typeface="Century Gothic"/>
                <a:cs typeface="Century Gothic"/>
                <a:sym typeface="Century Gothic"/>
              </a:rPr>
              <a:t>Accommodations and EL Support requests were opened in TAA on September 11, 2023, and the deadline for initial request is </a:t>
            </a:r>
            <a:r>
              <a:rPr b="1" lang="en" sz="2659">
                <a:latin typeface="Century Gothic"/>
                <a:ea typeface="Century Gothic"/>
                <a:cs typeface="Century Gothic"/>
                <a:sym typeface="Century Gothic"/>
              </a:rPr>
              <a:t>February 2, 2024</a:t>
            </a:r>
            <a:r>
              <a:rPr lang="en" sz="2659">
                <a:latin typeface="Century Gothic"/>
                <a:ea typeface="Century Gothic"/>
                <a:cs typeface="Century Gothic"/>
                <a:sym typeface="Century Gothic"/>
              </a:rPr>
              <a:t>.  NDE and ACT encourage schools to request as early as possible. </a:t>
            </a:r>
            <a:endParaRPr sz="2659"/>
          </a:p>
          <a:p>
            <a:pPr indent="-372153" lvl="0" marL="457200" rtl="0" algn="l">
              <a:lnSpc>
                <a:spcPct val="90000"/>
              </a:lnSpc>
              <a:spcBef>
                <a:spcPts val="800"/>
              </a:spcBef>
              <a:spcAft>
                <a:spcPts val="0"/>
              </a:spcAft>
              <a:buSzPct val="100000"/>
              <a:buFont typeface="Noto Sans Symbols"/>
              <a:buChar char="❑"/>
            </a:pPr>
            <a:r>
              <a:rPr lang="en" sz="2659">
                <a:latin typeface="Century Gothic"/>
                <a:ea typeface="Century Gothic"/>
                <a:cs typeface="Century Gothic"/>
                <a:sym typeface="Century Gothic"/>
              </a:rPr>
              <a:t>ACT Accommodations and EL Support Webinar is scheduled for October 5, 2023, 2 pm. </a:t>
            </a:r>
            <a:r>
              <a:rPr lang="en" sz="2659" u="sng">
                <a:solidFill>
                  <a:schemeClr val="hlink"/>
                </a:solidFill>
                <a:latin typeface="Century Gothic"/>
                <a:ea typeface="Century Gothic"/>
                <a:cs typeface="Century Gothic"/>
                <a:sym typeface="Century Gothic"/>
                <a:hlinkClick r:id="rId3"/>
              </a:rPr>
              <a:t>Registration Link</a:t>
            </a:r>
            <a:endParaRPr sz="2659">
              <a:latin typeface="Century Gothic"/>
              <a:ea typeface="Century Gothic"/>
              <a:cs typeface="Century Gothic"/>
              <a:sym typeface="Century Gothic"/>
            </a:endParaRPr>
          </a:p>
          <a:p>
            <a:pPr indent="-372153" lvl="0" marL="457200" rtl="0" algn="l">
              <a:lnSpc>
                <a:spcPct val="90000"/>
              </a:lnSpc>
              <a:spcBef>
                <a:spcPts val="800"/>
              </a:spcBef>
              <a:spcAft>
                <a:spcPts val="0"/>
              </a:spcAft>
              <a:buSzPct val="100000"/>
              <a:buFont typeface="Noto Sans Symbols"/>
              <a:buChar char="❑"/>
            </a:pPr>
            <a:r>
              <a:rPr lang="en" sz="2659">
                <a:latin typeface="Century Gothic"/>
                <a:ea typeface="Century Gothic"/>
                <a:cs typeface="Century Gothic"/>
                <a:sym typeface="Century Gothic"/>
              </a:rPr>
              <a:t>Most accommodations and EL supports can be provided in the Online testing platform.</a:t>
            </a:r>
            <a:endParaRPr sz="2659"/>
          </a:p>
          <a:p>
            <a:pPr indent="-372153" lvl="0" marL="457200" rtl="0" algn="l">
              <a:lnSpc>
                <a:spcPct val="90000"/>
              </a:lnSpc>
              <a:spcBef>
                <a:spcPts val="800"/>
              </a:spcBef>
              <a:spcAft>
                <a:spcPts val="0"/>
              </a:spcAft>
              <a:buSzPct val="100000"/>
              <a:buFont typeface="Noto Sans Symbols"/>
              <a:buChar char="❑"/>
            </a:pPr>
            <a:r>
              <a:rPr lang="en" sz="2659">
                <a:latin typeface="Century Gothic"/>
                <a:ea typeface="Century Gothic"/>
                <a:cs typeface="Century Gothic"/>
                <a:sym typeface="Century Gothic"/>
              </a:rPr>
              <a:t>Audio accommodations still include human reader and now URL with password for internet recording of test.</a:t>
            </a:r>
            <a:endParaRPr sz="2659"/>
          </a:p>
          <a:p>
            <a:pPr indent="-228600" lvl="0" marL="457200" rtl="0" algn="l">
              <a:lnSpc>
                <a:spcPct val="90000"/>
              </a:lnSpc>
              <a:spcBef>
                <a:spcPts val="800"/>
              </a:spcBef>
              <a:spcAft>
                <a:spcPts val="0"/>
              </a:spcAft>
              <a:buSzPct val="100000"/>
              <a:buFont typeface="Noto Sans Symbols"/>
              <a:buNone/>
            </a:pPr>
            <a:r>
              <a:t/>
            </a:r>
            <a:endParaRPr>
              <a:latin typeface="Century Gothic"/>
              <a:ea typeface="Century Gothic"/>
              <a:cs typeface="Century Gothic"/>
              <a:sym typeface="Century Gothic"/>
            </a:endParaRPr>
          </a:p>
          <a:p>
            <a:pPr indent="-228600" lvl="0" marL="457200" rtl="0" algn="l">
              <a:lnSpc>
                <a:spcPct val="90000"/>
              </a:lnSpc>
              <a:spcBef>
                <a:spcPts val="800"/>
              </a:spcBef>
              <a:spcAft>
                <a:spcPts val="0"/>
              </a:spcAft>
              <a:buSzPct val="100000"/>
              <a:buFont typeface="Noto Sans Symbols"/>
              <a:buNone/>
            </a:pPr>
            <a:r>
              <a:t/>
            </a:r>
            <a:endParaRPr>
              <a:latin typeface="Century Gothic"/>
              <a:ea typeface="Century Gothic"/>
              <a:cs typeface="Century Gothic"/>
              <a:sym typeface="Century Gothic"/>
            </a:endParaRPr>
          </a:p>
          <a:p>
            <a:pPr indent="-228600" lvl="0" marL="457200" rtl="0" algn="l">
              <a:lnSpc>
                <a:spcPct val="90000"/>
              </a:lnSpc>
              <a:spcBef>
                <a:spcPts val="800"/>
              </a:spcBef>
              <a:spcAft>
                <a:spcPts val="0"/>
              </a:spcAft>
              <a:buSzPct val="100000"/>
              <a:buNone/>
            </a:pPr>
            <a:r>
              <a:t/>
            </a:r>
            <a:endParaRPr>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7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39"/>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lang="en"/>
              <a:t>ACT Misadministrations</a:t>
            </a:r>
            <a:endParaRPr/>
          </a:p>
        </p:txBody>
      </p:sp>
      <p:sp>
        <p:nvSpPr>
          <p:cNvPr id="879" name="Google Shape;879;p139"/>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2100"/>
              <a:buNone/>
            </a:pPr>
            <a:r>
              <a:rPr lang="en" sz="1800">
                <a:latin typeface="Century Gothic"/>
                <a:ea typeface="Century Gothic"/>
                <a:cs typeface="Century Gothic"/>
                <a:sym typeface="Century Gothic"/>
              </a:rPr>
              <a:t>Misadministrations 2023: 16 misadministrations were investigated, doubled over the 2022 numbers.</a:t>
            </a:r>
            <a:endParaRPr/>
          </a:p>
          <a:p>
            <a:pPr indent="-361950" lvl="0" marL="457200" rtl="0" algn="l">
              <a:lnSpc>
                <a:spcPct val="90000"/>
              </a:lnSpc>
              <a:spcBef>
                <a:spcPts val="800"/>
              </a:spcBef>
              <a:spcAft>
                <a:spcPts val="0"/>
              </a:spcAft>
              <a:buSzPts val="2100"/>
              <a:buFont typeface="Noto Sans Symbols"/>
              <a:buChar char="❑"/>
            </a:pPr>
            <a:r>
              <a:rPr lang="en" sz="1800">
                <a:latin typeface="Century Gothic"/>
                <a:ea typeface="Century Gothic"/>
                <a:cs typeface="Century Gothic"/>
                <a:sym typeface="Century Gothic"/>
              </a:rPr>
              <a:t>Missing test times, timing overages and wrong test materials were the issues </a:t>
            </a:r>
            <a:endParaRPr/>
          </a:p>
          <a:p>
            <a:pPr indent="-361950" lvl="0" marL="457200" rtl="0" algn="l">
              <a:lnSpc>
                <a:spcPct val="90000"/>
              </a:lnSpc>
              <a:spcBef>
                <a:spcPts val="800"/>
              </a:spcBef>
              <a:spcAft>
                <a:spcPts val="0"/>
              </a:spcAft>
              <a:buSzPts val="2100"/>
              <a:buFont typeface="Noto Sans Symbols"/>
              <a:buChar char="❑"/>
            </a:pPr>
            <a:r>
              <a:rPr lang="en" sz="1800">
                <a:latin typeface="Century Gothic"/>
                <a:ea typeface="Century Gothic"/>
                <a:cs typeface="Century Gothic"/>
                <a:sym typeface="Century Gothic"/>
              </a:rPr>
              <a:t>Testing with unauthorized or unapproved accommodations </a:t>
            </a:r>
            <a:endParaRPr/>
          </a:p>
          <a:p>
            <a:pPr indent="-361950" lvl="0" marL="457200" rtl="0" algn="l">
              <a:lnSpc>
                <a:spcPct val="90000"/>
              </a:lnSpc>
              <a:spcBef>
                <a:spcPts val="800"/>
              </a:spcBef>
              <a:spcAft>
                <a:spcPts val="0"/>
              </a:spcAft>
              <a:buSzPts val="2100"/>
              <a:buFont typeface="Noto Sans Symbols"/>
              <a:buChar char="❑"/>
            </a:pPr>
            <a:r>
              <a:rPr lang="en" sz="1800">
                <a:latin typeface="Century Gothic"/>
                <a:ea typeface="Century Gothic"/>
                <a:cs typeface="Century Gothic"/>
                <a:sym typeface="Century Gothic"/>
              </a:rPr>
              <a:t>Irregularity reports also mentioned bells and announcements were reported as interruptions to testing</a:t>
            </a:r>
            <a:endParaRPr/>
          </a:p>
          <a:p>
            <a:pPr indent="-361950" lvl="0" marL="457200" rtl="0" algn="l">
              <a:lnSpc>
                <a:spcPct val="90000"/>
              </a:lnSpc>
              <a:spcBef>
                <a:spcPts val="800"/>
              </a:spcBef>
              <a:spcAft>
                <a:spcPts val="0"/>
              </a:spcAft>
              <a:buSzPts val="2100"/>
              <a:buFont typeface="Noto Sans Symbols"/>
              <a:buChar char="❑"/>
            </a:pPr>
            <a:r>
              <a:rPr lang="en" sz="1800">
                <a:latin typeface="Century Gothic"/>
                <a:ea typeface="Century Gothic"/>
                <a:cs typeface="Century Gothic"/>
                <a:sym typeface="Century Gothic"/>
              </a:rPr>
              <a:t>Online issues included firewalls not allowing access to the online platform, lack of internet access and sessions set up incorrectly</a:t>
            </a:r>
            <a:endParaRPr/>
          </a:p>
          <a:p>
            <a:pPr indent="-228600" lvl="0" marL="457200" rtl="0" algn="l">
              <a:lnSpc>
                <a:spcPct val="90000"/>
              </a:lnSpc>
              <a:spcBef>
                <a:spcPts val="800"/>
              </a:spcBef>
              <a:spcAft>
                <a:spcPts val="0"/>
              </a:spcAft>
              <a:buSzPts val="2100"/>
              <a:buFont typeface="Noto Sans Symbols"/>
              <a:buNone/>
            </a:pPr>
            <a:r>
              <a:t/>
            </a:r>
            <a:endParaRPr sz="18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40"/>
          <p:cNvSpPr txBox="1"/>
          <p:nvPr>
            <p:ph type="title"/>
          </p:nvPr>
        </p:nvSpPr>
        <p:spPr>
          <a:xfrm>
            <a:off x="628650" y="139849"/>
            <a:ext cx="7886700" cy="6561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1400"/>
              <a:buNone/>
            </a:pPr>
            <a:r>
              <a:rPr lang="en"/>
              <a:t>Prohibited Behaviors</a:t>
            </a:r>
            <a:endParaRPr/>
          </a:p>
        </p:txBody>
      </p:sp>
      <p:sp>
        <p:nvSpPr>
          <p:cNvPr id="885" name="Google Shape;885;p140"/>
          <p:cNvSpPr txBox="1"/>
          <p:nvPr>
            <p:ph idx="1" type="body"/>
          </p:nvPr>
        </p:nvSpPr>
        <p:spPr>
          <a:xfrm>
            <a:off x="76550" y="796075"/>
            <a:ext cx="7421700" cy="3334800"/>
          </a:xfrm>
          <a:prstGeom prst="rect">
            <a:avLst/>
          </a:prstGeom>
          <a:noFill/>
          <a:ln>
            <a:noFill/>
          </a:ln>
        </p:spPr>
        <p:txBody>
          <a:bodyPr anchorCtr="0" anchor="t" bIns="34275" lIns="68575" spcFirstLastPara="1" rIns="68575" wrap="square" tIns="34275">
            <a:noAutofit/>
          </a:bodyPr>
          <a:lstStyle/>
          <a:p>
            <a:pPr indent="-285750" lvl="0" marL="285750" rtl="0" algn="l">
              <a:lnSpc>
                <a:spcPct val="90000"/>
              </a:lnSpc>
              <a:spcBef>
                <a:spcPts val="800"/>
              </a:spcBef>
              <a:spcAft>
                <a:spcPts val="0"/>
              </a:spcAft>
              <a:buSzPts val="1400"/>
              <a:buFont typeface="Noto Sans Symbols"/>
              <a:buChar char="■"/>
            </a:pPr>
            <a:r>
              <a:rPr lang="en" sz="1800">
                <a:latin typeface="Century Gothic"/>
                <a:ea typeface="Century Gothic"/>
                <a:cs typeface="Century Gothic"/>
                <a:sym typeface="Century Gothic"/>
              </a:rPr>
              <a:t>  </a:t>
            </a:r>
            <a:r>
              <a:rPr lang="en" sz="1800">
                <a:latin typeface="Century Gothic"/>
                <a:ea typeface="Century Gothic"/>
                <a:cs typeface="Century Gothic"/>
                <a:sym typeface="Century Gothic"/>
              </a:rPr>
              <a:t>Prohibited Behaviors 2023: 65 prohibited behaviors ended in    voided scores; this is compared to 95 in 2022.</a:t>
            </a:r>
            <a:endParaRPr/>
          </a:p>
          <a:p>
            <a:pPr indent="-317500" lvl="0" marL="457200" rtl="0" algn="l">
              <a:lnSpc>
                <a:spcPct val="90000"/>
              </a:lnSpc>
              <a:spcBef>
                <a:spcPts val="800"/>
              </a:spcBef>
              <a:spcAft>
                <a:spcPts val="0"/>
              </a:spcAft>
              <a:buSzPts val="1400"/>
              <a:buFont typeface="Noto Sans Symbols"/>
              <a:buChar char="■"/>
            </a:pPr>
            <a:r>
              <a:rPr lang="en" sz="1800">
                <a:latin typeface="Century Gothic"/>
                <a:ea typeface="Century Gothic"/>
                <a:cs typeface="Century Gothic"/>
                <a:sym typeface="Century Gothic"/>
              </a:rPr>
              <a:t>Working ahead or behind</a:t>
            </a:r>
            <a:endParaRPr/>
          </a:p>
          <a:p>
            <a:pPr indent="-317500" lvl="0" marL="457200" rtl="0" algn="l">
              <a:lnSpc>
                <a:spcPct val="90000"/>
              </a:lnSpc>
              <a:spcBef>
                <a:spcPts val="800"/>
              </a:spcBef>
              <a:spcAft>
                <a:spcPts val="0"/>
              </a:spcAft>
              <a:buSzPts val="1400"/>
              <a:buFont typeface="Noto Sans Symbols"/>
              <a:buChar char="■"/>
            </a:pPr>
            <a:r>
              <a:rPr lang="en" sz="1800">
                <a:latin typeface="Century Gothic"/>
                <a:ea typeface="Century Gothic"/>
                <a:cs typeface="Century Gothic"/>
                <a:sym typeface="Century Gothic"/>
              </a:rPr>
              <a:t>Electronic Device going off during testing</a:t>
            </a:r>
            <a:endParaRPr/>
          </a:p>
          <a:p>
            <a:pPr indent="-317500" lvl="0" marL="457200" rtl="0" algn="l">
              <a:lnSpc>
                <a:spcPct val="90000"/>
              </a:lnSpc>
              <a:spcBef>
                <a:spcPts val="800"/>
              </a:spcBef>
              <a:spcAft>
                <a:spcPts val="0"/>
              </a:spcAft>
              <a:buSzPts val="1400"/>
              <a:buFont typeface="Noto Sans Symbols"/>
              <a:buChar char="■"/>
            </a:pPr>
            <a:r>
              <a:rPr lang="en" sz="1800">
                <a:latin typeface="Century Gothic"/>
                <a:ea typeface="Century Gothic"/>
                <a:cs typeface="Century Gothic"/>
                <a:sym typeface="Century Gothic"/>
              </a:rPr>
              <a:t>Disruptive behavior</a:t>
            </a:r>
            <a:endParaRPr/>
          </a:p>
          <a:p>
            <a:pPr indent="0" lvl="0" marL="139700" rtl="0" algn="l">
              <a:lnSpc>
                <a:spcPct val="90000"/>
              </a:lnSpc>
              <a:spcBef>
                <a:spcPts val="800"/>
              </a:spcBef>
              <a:spcAft>
                <a:spcPts val="0"/>
              </a:spcAft>
              <a:buSzPts val="1400"/>
              <a:buNone/>
            </a:pPr>
            <a:r>
              <a:rPr lang="en" sz="1800">
                <a:latin typeface="Century Gothic"/>
                <a:ea typeface="Century Gothic"/>
                <a:cs typeface="Century Gothic"/>
                <a:sym typeface="Century Gothic"/>
              </a:rPr>
              <a:t>Ideas/Suggestions to lessen the possibility of this happening:</a:t>
            </a:r>
            <a:endParaRPr/>
          </a:p>
          <a:p>
            <a:pPr indent="-317500" lvl="0" marL="457200" rtl="0" algn="l">
              <a:lnSpc>
                <a:spcPct val="90000"/>
              </a:lnSpc>
              <a:spcBef>
                <a:spcPts val="800"/>
              </a:spcBef>
              <a:spcAft>
                <a:spcPts val="0"/>
              </a:spcAft>
              <a:buSzPts val="1400"/>
              <a:buFont typeface="Noto Sans Symbols"/>
              <a:buChar char="⮚"/>
            </a:pPr>
            <a:r>
              <a:rPr lang="en" sz="1800">
                <a:latin typeface="Century Gothic"/>
                <a:ea typeface="Century Gothic"/>
                <a:cs typeface="Century Gothic"/>
                <a:sym typeface="Century Gothic"/>
              </a:rPr>
              <a:t>Online testing, not able to work ahead or behind</a:t>
            </a:r>
            <a:endParaRPr/>
          </a:p>
          <a:p>
            <a:pPr indent="-317500" lvl="0" marL="457200" rtl="0" algn="l">
              <a:lnSpc>
                <a:spcPct val="90000"/>
              </a:lnSpc>
              <a:spcBef>
                <a:spcPts val="800"/>
              </a:spcBef>
              <a:spcAft>
                <a:spcPts val="0"/>
              </a:spcAft>
              <a:buSzPts val="1400"/>
              <a:buFont typeface="Noto Sans Symbols"/>
              <a:buChar char="⮚"/>
            </a:pPr>
            <a:r>
              <a:rPr lang="en" sz="1800">
                <a:latin typeface="Century Gothic"/>
                <a:ea typeface="Century Gothic"/>
                <a:cs typeface="Century Gothic"/>
                <a:sym typeface="Century Gothic"/>
              </a:rPr>
              <a:t>Remove all cell phones from the room</a:t>
            </a:r>
            <a:endParaRPr/>
          </a:p>
          <a:p>
            <a:pPr indent="-317500" lvl="0" marL="457200" rtl="0" algn="l">
              <a:lnSpc>
                <a:spcPct val="90000"/>
              </a:lnSpc>
              <a:spcBef>
                <a:spcPts val="800"/>
              </a:spcBef>
              <a:spcAft>
                <a:spcPts val="0"/>
              </a:spcAft>
              <a:buSzPts val="1400"/>
              <a:buFont typeface="Noto Sans Symbols"/>
              <a:buChar char="⮚"/>
            </a:pPr>
            <a:r>
              <a:rPr lang="en" sz="1800">
                <a:latin typeface="Century Gothic"/>
                <a:ea typeface="Century Gothic"/>
                <a:cs typeface="Century Gothic"/>
                <a:sym typeface="Century Gothic"/>
              </a:rPr>
              <a:t>Offer small group or individual testing rooms (local decision)</a:t>
            </a:r>
            <a:endParaRPr/>
          </a:p>
          <a:p>
            <a:pPr indent="-228600" lvl="0" marL="457200" rtl="0" algn="l">
              <a:lnSpc>
                <a:spcPct val="90000"/>
              </a:lnSpc>
              <a:spcBef>
                <a:spcPts val="800"/>
              </a:spcBef>
              <a:spcAft>
                <a:spcPts val="0"/>
              </a:spcAft>
              <a:buSzPts val="1400"/>
              <a:buFont typeface="Noto Sans Symbols"/>
              <a:buNone/>
            </a:pPr>
            <a:r>
              <a:t/>
            </a:r>
            <a:endParaRPr sz="1800">
              <a:latin typeface="Century Gothic"/>
              <a:ea typeface="Century Gothic"/>
              <a:cs typeface="Century Gothic"/>
              <a:sym typeface="Century Gothic"/>
            </a:endParaRPr>
          </a:p>
          <a:p>
            <a:pPr indent="0" lvl="0" marL="139700" rtl="0" algn="l">
              <a:lnSpc>
                <a:spcPct val="90000"/>
              </a:lnSpc>
              <a:spcBef>
                <a:spcPts val="800"/>
              </a:spcBef>
              <a:spcAft>
                <a:spcPts val="0"/>
              </a:spcAft>
              <a:buSzPts val="1400"/>
              <a:buNone/>
            </a:pPr>
            <a:r>
              <a:t/>
            </a:r>
            <a:endParaRPr/>
          </a:p>
          <a:p>
            <a:pPr indent="0" lvl="0" marL="139700" rtl="0" algn="l">
              <a:lnSpc>
                <a:spcPct val="90000"/>
              </a:lnSpc>
              <a:spcBef>
                <a:spcPts val="800"/>
              </a:spcBef>
              <a:spcAft>
                <a:spcPts val="0"/>
              </a:spcAft>
              <a:buSzPts val="1400"/>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4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solidFill>
                  <a:srgbClr val="FFFFFF"/>
                </a:solidFill>
              </a:rPr>
              <a:t>Prohibited Behaviors</a:t>
            </a:r>
            <a:endParaRPr/>
          </a:p>
        </p:txBody>
      </p:sp>
      <p:sp>
        <p:nvSpPr>
          <p:cNvPr id="891" name="Google Shape;891;p141"/>
          <p:cNvSpPr txBox="1"/>
          <p:nvPr>
            <p:ph idx="1" type="body"/>
          </p:nvPr>
        </p:nvSpPr>
        <p:spPr>
          <a:xfrm>
            <a:off x="495300" y="1104900"/>
            <a:ext cx="8020200" cy="3527700"/>
          </a:xfrm>
          <a:prstGeom prst="rect">
            <a:avLst/>
          </a:prstGeom>
        </p:spPr>
        <p:txBody>
          <a:bodyPr anchorCtr="0" anchor="t" bIns="34275" lIns="68575" spcFirstLastPara="1" rIns="68575" wrap="square" tIns="34275">
            <a:noAutofit/>
          </a:bodyPr>
          <a:lstStyle/>
          <a:p>
            <a:pPr indent="0" lvl="0" marL="139700" rtl="0" algn="l">
              <a:spcBef>
                <a:spcPts val="800"/>
              </a:spcBef>
              <a:spcAft>
                <a:spcPts val="0"/>
              </a:spcAft>
              <a:buClr>
                <a:schemeClr val="dk1"/>
              </a:buClr>
              <a:buSzPts val="1100"/>
              <a:buFont typeface="Arial"/>
              <a:buNone/>
            </a:pPr>
            <a:r>
              <a:rPr lang="en">
                <a:solidFill>
                  <a:srgbClr val="FFFFFF"/>
                </a:solidFill>
                <a:latin typeface="Century Gothic"/>
                <a:ea typeface="Century Gothic"/>
                <a:cs typeface="Century Gothic"/>
                <a:sym typeface="Century Gothic"/>
              </a:rPr>
              <a:t>New for Spring 2024:</a:t>
            </a:r>
            <a:endParaRPr>
              <a:solidFill>
                <a:srgbClr val="FFFFFF"/>
              </a:solidFill>
              <a:latin typeface="Century Gothic"/>
              <a:ea typeface="Century Gothic"/>
              <a:cs typeface="Century Gothic"/>
              <a:sym typeface="Century Gothic"/>
            </a:endParaRPr>
          </a:p>
          <a:p>
            <a:pPr indent="0" lvl="0" marL="139700" rtl="0" algn="l">
              <a:spcBef>
                <a:spcPts val="800"/>
              </a:spcBef>
              <a:spcAft>
                <a:spcPts val="0"/>
              </a:spcAft>
              <a:buClr>
                <a:schemeClr val="dk1"/>
              </a:buClr>
              <a:buSzPts val="1100"/>
              <a:buFont typeface="Arial"/>
              <a:buNone/>
            </a:pPr>
            <a:r>
              <a:rPr lang="en">
                <a:solidFill>
                  <a:srgbClr val="FFFFFF"/>
                </a:solidFill>
                <a:latin typeface="Century Gothic"/>
                <a:ea typeface="Century Gothic"/>
                <a:cs typeface="Century Gothic"/>
                <a:sym typeface="Century Gothic"/>
              </a:rPr>
              <a:t>If a student has a voided test due to prohibited behaviors, they can test again in another test window.</a:t>
            </a:r>
            <a:endParaRPr>
              <a:solidFill>
                <a:srgbClr val="FFFFFF"/>
              </a:solidFill>
              <a:latin typeface="Century Gothic"/>
              <a:ea typeface="Century Gothic"/>
              <a:cs typeface="Century Gothic"/>
              <a:sym typeface="Century Gothic"/>
            </a:endParaRPr>
          </a:p>
          <a:p>
            <a:pPr indent="0" lvl="0" marL="139700" rtl="0" algn="l">
              <a:spcBef>
                <a:spcPts val="800"/>
              </a:spcBef>
              <a:spcAft>
                <a:spcPts val="0"/>
              </a:spcAft>
              <a:buClr>
                <a:schemeClr val="dk1"/>
              </a:buClr>
              <a:buSzPts val="1100"/>
              <a:buFont typeface="Arial"/>
              <a:buNone/>
            </a:pPr>
            <a:r>
              <a:rPr lang="en">
                <a:solidFill>
                  <a:srgbClr val="FFFFFF"/>
                </a:solidFill>
                <a:latin typeface="Century Gothic"/>
                <a:ea typeface="Century Gothic"/>
                <a:cs typeface="Century Gothic"/>
                <a:sym typeface="Century Gothic"/>
              </a:rPr>
              <a:t>Test Coordinators will need to call ACT Customer Service to be sure to follow instructions for the new test opportunity.</a:t>
            </a:r>
            <a:endParaRPr>
              <a:solidFill>
                <a:srgbClr val="FFFFFF"/>
              </a:solidFill>
              <a:latin typeface="Century Gothic"/>
              <a:ea typeface="Century Gothic"/>
              <a:cs typeface="Century Gothic"/>
              <a:sym typeface="Century Gothic"/>
            </a:endParaRPr>
          </a:p>
          <a:p>
            <a:pPr indent="0" lvl="0" marL="0" rtl="0" algn="l">
              <a:spcBef>
                <a:spcPts val="80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42"/>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None/>
            </a:pPr>
            <a:r>
              <a:rPr lang="en"/>
              <a:t>Online Testing</a:t>
            </a:r>
            <a:endParaRPr/>
          </a:p>
        </p:txBody>
      </p:sp>
      <p:sp>
        <p:nvSpPr>
          <p:cNvPr id="897" name="Google Shape;897;p142"/>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lnSpcReduction="10000"/>
          </a:bodyPr>
          <a:lstStyle/>
          <a:p>
            <a:pPr indent="-361950" lvl="0" marL="457200" rtl="0" algn="l">
              <a:lnSpc>
                <a:spcPct val="90000"/>
              </a:lnSpc>
              <a:spcBef>
                <a:spcPts val="800"/>
              </a:spcBef>
              <a:spcAft>
                <a:spcPts val="0"/>
              </a:spcAft>
              <a:buSzPts val="2100"/>
              <a:buFont typeface="Noto Sans Symbols"/>
              <a:buChar char="❑"/>
            </a:pPr>
            <a:r>
              <a:rPr lang="en">
                <a:latin typeface="Century Gothic"/>
                <a:ea typeface="Century Gothic"/>
                <a:cs typeface="Century Gothic"/>
                <a:sym typeface="Century Gothic"/>
              </a:rPr>
              <a:t>NEW!  27 Online testing dates for all test windows, up from 18 last year. 9 online dates for each window.</a:t>
            </a:r>
            <a:endParaRPr>
              <a:latin typeface="Century Gothic"/>
              <a:ea typeface="Century Gothic"/>
              <a:cs typeface="Century Gothic"/>
              <a:sym typeface="Century Gothic"/>
            </a:endParaRPr>
          </a:p>
          <a:p>
            <a:pPr indent="-361950" lvl="0" marL="457200" rtl="0" algn="l">
              <a:lnSpc>
                <a:spcPct val="90000"/>
              </a:lnSpc>
              <a:spcBef>
                <a:spcPts val="800"/>
              </a:spcBef>
              <a:spcAft>
                <a:spcPts val="0"/>
              </a:spcAft>
              <a:buSzPts val="2100"/>
              <a:buFont typeface="Century Gothic"/>
              <a:buChar char="❑"/>
            </a:pPr>
            <a:r>
              <a:rPr lang="en">
                <a:latin typeface="Century Gothic"/>
                <a:ea typeface="Century Gothic"/>
                <a:cs typeface="Century Gothic"/>
                <a:sym typeface="Century Gothic"/>
              </a:rPr>
              <a:t>2023 saw an increase of over a 1,000 students to test online</a:t>
            </a:r>
            <a:endParaRPr>
              <a:latin typeface="Century Gothic"/>
              <a:ea typeface="Century Gothic"/>
              <a:cs typeface="Century Gothic"/>
              <a:sym typeface="Century Gothic"/>
            </a:endParaRPr>
          </a:p>
          <a:p>
            <a:pPr indent="-361950" lvl="0" marL="457200" rtl="0" algn="l">
              <a:lnSpc>
                <a:spcPct val="90000"/>
              </a:lnSpc>
              <a:spcBef>
                <a:spcPts val="800"/>
              </a:spcBef>
              <a:spcAft>
                <a:spcPts val="0"/>
              </a:spcAft>
              <a:buSzPts val="2100"/>
              <a:buFont typeface="Noto Sans Symbols"/>
              <a:buChar char="❑"/>
            </a:pPr>
            <a:r>
              <a:rPr lang="en">
                <a:latin typeface="Century Gothic"/>
                <a:ea typeface="Century Gothic"/>
                <a:cs typeface="Century Gothic"/>
                <a:sym typeface="Century Gothic"/>
              </a:rPr>
              <a:t>Proctor Caching no longer recommended</a:t>
            </a:r>
            <a:endParaRPr/>
          </a:p>
          <a:p>
            <a:pPr indent="-361950" lvl="0" marL="457200" rtl="0" algn="l">
              <a:lnSpc>
                <a:spcPct val="90000"/>
              </a:lnSpc>
              <a:spcBef>
                <a:spcPts val="800"/>
              </a:spcBef>
              <a:spcAft>
                <a:spcPts val="0"/>
              </a:spcAft>
              <a:buSzPts val="2100"/>
              <a:buFont typeface="Noto Sans Symbols"/>
              <a:buChar char="❑"/>
            </a:pPr>
            <a:r>
              <a:rPr lang="en">
                <a:latin typeface="Century Gothic"/>
                <a:ea typeface="Century Gothic"/>
                <a:cs typeface="Century Gothic"/>
                <a:sym typeface="Century Gothic"/>
              </a:rPr>
              <a:t>Additional training for Customer Service Agents to speed up responses and provide correct assistance</a:t>
            </a:r>
            <a:endParaRPr>
              <a:latin typeface="Century Gothic"/>
              <a:ea typeface="Century Gothic"/>
              <a:cs typeface="Century Gothic"/>
              <a:sym typeface="Century Gothic"/>
            </a:endParaRPr>
          </a:p>
          <a:p>
            <a:pPr indent="-361950" lvl="0" marL="457200" rtl="0" algn="l">
              <a:lnSpc>
                <a:spcPct val="90000"/>
              </a:lnSpc>
              <a:spcBef>
                <a:spcPts val="800"/>
              </a:spcBef>
              <a:spcAft>
                <a:spcPts val="0"/>
              </a:spcAft>
              <a:buSzPts val="2100"/>
              <a:buFont typeface="Century Gothic"/>
              <a:buChar char="❑"/>
            </a:pPr>
            <a:r>
              <a:rPr lang="en">
                <a:latin typeface="Century Gothic"/>
                <a:ea typeface="Century Gothic"/>
                <a:cs typeface="Century Gothic"/>
                <a:sym typeface="Century Gothic"/>
              </a:rPr>
              <a:t>iPad keyboards are recommended vs. required</a:t>
            </a:r>
            <a:endParaRPr>
              <a:latin typeface="Century Gothic"/>
              <a:ea typeface="Century Gothic"/>
              <a:cs typeface="Century Gothic"/>
              <a:sym typeface="Century Gothic"/>
            </a:endParaRPr>
          </a:p>
          <a:p>
            <a:pPr indent="-361950" lvl="0" marL="457200" rtl="0" algn="l">
              <a:lnSpc>
                <a:spcPct val="90000"/>
              </a:lnSpc>
              <a:spcBef>
                <a:spcPts val="800"/>
              </a:spcBef>
              <a:spcAft>
                <a:spcPts val="0"/>
              </a:spcAft>
              <a:buSzPts val="2100"/>
              <a:buFont typeface="Noto Sans Symbols"/>
              <a:buChar char="❑"/>
            </a:pPr>
            <a:r>
              <a:rPr lang="en">
                <a:latin typeface="Century Gothic"/>
                <a:ea typeface="Century Gothic"/>
                <a:cs typeface="Century Gothic"/>
                <a:sym typeface="Century Gothic"/>
              </a:rPr>
              <a:t>National Online Testing Pilot for 2023-2024 and expectations of online for Saturday testing in 2024 and forward.  Paper testing will still be available</a:t>
            </a:r>
            <a:endParaRPr>
              <a:latin typeface="Century Gothic"/>
              <a:ea typeface="Century Gothic"/>
              <a:cs typeface="Century Gothic"/>
              <a:sym typeface="Century Gothic"/>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4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a:t>District Options </a:t>
            </a:r>
            <a:endParaRPr/>
          </a:p>
        </p:txBody>
      </p:sp>
      <p:sp>
        <p:nvSpPr>
          <p:cNvPr id="903" name="Google Shape;903;p14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1400"/>
              <a:buNone/>
            </a:pPr>
            <a:r>
              <a:rPr lang="en">
                <a:latin typeface="Century Gothic"/>
                <a:ea typeface="Century Gothic"/>
                <a:cs typeface="Century Gothic"/>
                <a:sym typeface="Century Gothic"/>
              </a:rPr>
              <a:t>PreACT</a:t>
            </a:r>
            <a:endParaRPr>
              <a:latin typeface="Century Gothic"/>
              <a:ea typeface="Century Gothic"/>
              <a:cs typeface="Century Gothic"/>
              <a:sym typeface="Century Gothic"/>
            </a:endParaRPr>
          </a:p>
          <a:p>
            <a:pPr indent="-317500" lvl="0" marL="457200" rtl="0" algn="l">
              <a:lnSpc>
                <a:spcPct val="90000"/>
              </a:lnSpc>
              <a:spcBef>
                <a:spcPts val="800"/>
              </a:spcBef>
              <a:spcAft>
                <a:spcPts val="0"/>
              </a:spcAft>
              <a:buSzPts val="1400"/>
              <a:buFont typeface="Century Gothic"/>
              <a:buChar char="❏"/>
            </a:pPr>
            <a:r>
              <a:rPr lang="en">
                <a:latin typeface="Century Gothic"/>
                <a:ea typeface="Century Gothic"/>
                <a:cs typeface="Century Gothic"/>
                <a:sym typeface="Century Gothic"/>
              </a:rPr>
              <a:t>Fall PreACT for 3rd year </a:t>
            </a:r>
            <a:endParaRPr>
              <a:latin typeface="Century Gothic"/>
              <a:ea typeface="Century Gothic"/>
              <a:cs typeface="Century Gothic"/>
              <a:sym typeface="Century Gothic"/>
            </a:endParaRPr>
          </a:p>
          <a:p>
            <a:pPr indent="0" lvl="0" marL="177800" rtl="0" algn="l">
              <a:lnSpc>
                <a:spcPct val="90000"/>
              </a:lnSpc>
              <a:spcBef>
                <a:spcPts val="0"/>
              </a:spcBef>
              <a:spcAft>
                <a:spcPts val="0"/>
              </a:spcAft>
              <a:buNone/>
            </a:pPr>
            <a:r>
              <a:rPr lang="en">
                <a:latin typeface="Century Gothic"/>
                <a:ea typeface="Century Gothic"/>
                <a:cs typeface="Century Gothic"/>
                <a:sym typeface="Century Gothic"/>
              </a:rPr>
              <a:t>    cohort</a:t>
            </a:r>
            <a:endParaRPr>
              <a:latin typeface="Century Gothic"/>
              <a:ea typeface="Century Gothic"/>
              <a:cs typeface="Century Gothic"/>
              <a:sym typeface="Century Gothic"/>
            </a:endParaRPr>
          </a:p>
          <a:p>
            <a:pPr indent="-317500" lvl="0" marL="457200" rtl="0" algn="l">
              <a:lnSpc>
                <a:spcPct val="90000"/>
              </a:lnSpc>
              <a:spcBef>
                <a:spcPts val="0"/>
              </a:spcBef>
              <a:spcAft>
                <a:spcPts val="0"/>
              </a:spcAft>
              <a:buSzPts val="1400"/>
              <a:buFont typeface="Century Gothic"/>
              <a:buChar char="❏"/>
            </a:pPr>
            <a:r>
              <a:rPr lang="en">
                <a:latin typeface="Century Gothic"/>
                <a:ea typeface="Century Gothic"/>
                <a:cs typeface="Century Gothic"/>
                <a:sym typeface="Century Gothic"/>
              </a:rPr>
              <a:t>Fall PreACT for 2nd year cohort</a:t>
            </a:r>
            <a:endParaRPr>
              <a:latin typeface="Century Gothic"/>
              <a:ea typeface="Century Gothic"/>
              <a:cs typeface="Century Gothic"/>
              <a:sym typeface="Century Gothic"/>
            </a:endParaRPr>
          </a:p>
          <a:p>
            <a:pPr indent="-317500" lvl="0" marL="457200" rtl="0" algn="l">
              <a:lnSpc>
                <a:spcPct val="90000"/>
              </a:lnSpc>
              <a:spcBef>
                <a:spcPts val="0"/>
              </a:spcBef>
              <a:spcAft>
                <a:spcPts val="0"/>
              </a:spcAft>
              <a:buSzPts val="1400"/>
              <a:buFont typeface="Century Gothic"/>
              <a:buChar char="❏"/>
            </a:pPr>
            <a:r>
              <a:rPr lang="en">
                <a:latin typeface="Century Gothic"/>
                <a:ea typeface="Century Gothic"/>
                <a:cs typeface="Century Gothic"/>
                <a:sym typeface="Century Gothic"/>
              </a:rPr>
              <a:t>Spring PreACT for 2nd year cohort	</a:t>
            </a:r>
            <a:endParaRPr>
              <a:latin typeface="Century Gothic"/>
              <a:ea typeface="Century Gothic"/>
              <a:cs typeface="Century Gothic"/>
              <a:sym typeface="Century Gothic"/>
            </a:endParaRPr>
          </a:p>
        </p:txBody>
      </p:sp>
      <p:sp>
        <p:nvSpPr>
          <p:cNvPr id="904" name="Google Shape;904;p14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1400"/>
              <a:buNone/>
            </a:pPr>
            <a:r>
              <a:rPr lang="en">
                <a:latin typeface="Century Gothic"/>
                <a:ea typeface="Century Gothic"/>
                <a:cs typeface="Century Gothic"/>
                <a:sym typeface="Century Gothic"/>
              </a:rPr>
              <a:t>ACT Online Prep</a:t>
            </a:r>
            <a:endParaRPr>
              <a:latin typeface="Century Gothic"/>
              <a:ea typeface="Century Gothic"/>
              <a:cs typeface="Century Gothic"/>
              <a:sym typeface="Century Gothic"/>
            </a:endParaRPr>
          </a:p>
          <a:p>
            <a:pPr indent="-317500" lvl="0" marL="457200" rtl="0" algn="l">
              <a:lnSpc>
                <a:spcPct val="90000"/>
              </a:lnSpc>
              <a:spcBef>
                <a:spcPts val="800"/>
              </a:spcBef>
              <a:spcAft>
                <a:spcPts val="0"/>
              </a:spcAft>
              <a:buSzPts val="1400"/>
              <a:buFont typeface="Century Gothic"/>
              <a:buChar char="❏"/>
            </a:pPr>
            <a:r>
              <a:rPr lang="en">
                <a:latin typeface="Century Gothic"/>
                <a:ea typeface="Century Gothic"/>
                <a:cs typeface="Century Gothic"/>
                <a:sym typeface="Century Gothic"/>
              </a:rPr>
              <a:t>Online Prep that can be used in classroom or individually</a:t>
            </a:r>
            <a:endParaRPr>
              <a:latin typeface="Century Gothic"/>
              <a:ea typeface="Century Gothic"/>
              <a:cs typeface="Century Gothic"/>
              <a:sym typeface="Century Gothic"/>
            </a:endParaRPr>
          </a:p>
          <a:p>
            <a:pPr indent="-317500" lvl="0" marL="457200" rtl="0" algn="l">
              <a:lnSpc>
                <a:spcPct val="90000"/>
              </a:lnSpc>
              <a:spcBef>
                <a:spcPts val="0"/>
              </a:spcBef>
              <a:spcAft>
                <a:spcPts val="0"/>
              </a:spcAft>
              <a:buSzPts val="1400"/>
              <a:buFont typeface="Century Gothic"/>
              <a:buChar char="❏"/>
            </a:pPr>
            <a:r>
              <a:rPr lang="en">
                <a:latin typeface="Century Gothic"/>
                <a:ea typeface="Century Gothic"/>
                <a:cs typeface="Century Gothic"/>
                <a:sym typeface="Century Gothic"/>
              </a:rPr>
              <a:t>Available to 3rd year cohort from Aug 1- June 30</a:t>
            </a:r>
            <a:endParaRPr>
              <a:latin typeface="Century Gothic"/>
              <a:ea typeface="Century Gothic"/>
              <a:cs typeface="Century Gothic"/>
              <a:sym typeface="Century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44"/>
          <p:cNvSpPr txBox="1"/>
          <p:nvPr>
            <p:ph type="title"/>
          </p:nvPr>
        </p:nvSpPr>
        <p:spPr>
          <a:xfrm>
            <a:off x="628650" y="86061"/>
            <a:ext cx="7886700" cy="7746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1400"/>
              <a:buNone/>
            </a:pPr>
            <a:r>
              <a:rPr b="1" lang="en"/>
              <a:t>PreACT</a:t>
            </a:r>
            <a:endParaRPr/>
          </a:p>
        </p:txBody>
      </p:sp>
      <p:sp>
        <p:nvSpPr>
          <p:cNvPr id="910" name="Google Shape;910;p144"/>
          <p:cNvSpPr txBox="1"/>
          <p:nvPr>
            <p:ph idx="1" type="body"/>
          </p:nvPr>
        </p:nvSpPr>
        <p:spPr>
          <a:xfrm>
            <a:off x="459250" y="685650"/>
            <a:ext cx="6597600" cy="3772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1400"/>
              <a:buNone/>
            </a:pPr>
            <a:r>
              <a:rPr b="1" lang="en">
                <a:latin typeface="Century Gothic"/>
                <a:ea typeface="Century Gothic"/>
                <a:cs typeface="Century Gothic"/>
                <a:sym typeface="Century Gothic"/>
              </a:rPr>
              <a:t>Fall and Spring Ordering and Test Windows</a:t>
            </a:r>
            <a:endParaRPr b="1">
              <a:latin typeface="Century Gothic"/>
              <a:ea typeface="Century Gothic"/>
              <a:cs typeface="Century Gothic"/>
              <a:sym typeface="Century Gothic"/>
            </a:endParaRPr>
          </a:p>
          <a:p>
            <a:pPr indent="-25400" lvl="0" marL="25400" marR="0" rtl="0" algn="l">
              <a:lnSpc>
                <a:spcPct val="107000"/>
              </a:lnSpc>
              <a:spcBef>
                <a:spcPts val="0"/>
              </a:spcBef>
              <a:spcAft>
                <a:spcPts val="0"/>
              </a:spcAft>
              <a:buSzPts val="1400"/>
              <a:buFont typeface="Noto Sans Symbols"/>
              <a:buChar char="❑"/>
            </a:pPr>
            <a:r>
              <a:rPr b="1" lang="en">
                <a:solidFill>
                  <a:srgbClr val="A64C0E"/>
                </a:solidFill>
                <a:latin typeface="Century Gothic"/>
                <a:ea typeface="Century Gothic"/>
                <a:cs typeface="Century Gothic"/>
                <a:sym typeface="Century Gothic"/>
              </a:rPr>
              <a:t>PreACT Fall-</a:t>
            </a:r>
            <a:r>
              <a:rPr lang="en">
                <a:solidFill>
                  <a:srgbClr val="A64C0E"/>
                </a:solidFill>
                <a:latin typeface="Century Gothic"/>
                <a:ea typeface="Century Gothic"/>
                <a:cs typeface="Century Gothic"/>
                <a:sym typeface="Century Gothic"/>
              </a:rPr>
              <a:t>  </a:t>
            </a:r>
            <a:r>
              <a:rPr lang="en">
                <a:latin typeface="Century Gothic"/>
                <a:ea typeface="Century Gothic"/>
                <a:cs typeface="Century Gothic"/>
                <a:sym typeface="Century Gothic"/>
              </a:rPr>
              <a:t>You may order materials from August 21-November 1, 2023. The test window is October 2– November 22, 2023.</a:t>
            </a:r>
            <a:endParaRPr/>
          </a:p>
          <a:p>
            <a:pPr indent="-25400" lvl="0" marL="25400" marR="0" rtl="0" algn="l">
              <a:lnSpc>
                <a:spcPct val="107000"/>
              </a:lnSpc>
              <a:spcBef>
                <a:spcPts val="800"/>
              </a:spcBef>
              <a:spcAft>
                <a:spcPts val="0"/>
              </a:spcAft>
              <a:buSzPts val="1400"/>
              <a:buFont typeface="Noto Sans Symbols"/>
              <a:buChar char="❑"/>
            </a:pPr>
            <a:r>
              <a:rPr b="1" lang="en">
                <a:solidFill>
                  <a:srgbClr val="23953E"/>
                </a:solidFill>
                <a:latin typeface="Century Gothic"/>
                <a:ea typeface="Century Gothic"/>
                <a:cs typeface="Century Gothic"/>
                <a:sym typeface="Century Gothic"/>
              </a:rPr>
              <a:t>PreACT Spring- </a:t>
            </a:r>
            <a:r>
              <a:rPr lang="en">
                <a:latin typeface="Century Gothic"/>
                <a:ea typeface="Century Gothic"/>
                <a:cs typeface="Century Gothic"/>
                <a:sym typeface="Century Gothic"/>
              </a:rPr>
              <a:t>You may order materials from January 22- March 22, 2024.  The test window is March 4 – April 12, 2024.</a:t>
            </a:r>
            <a:endParaRPr/>
          </a:p>
          <a:p>
            <a:pPr indent="-25400" lvl="0" marL="25400" marR="0" rtl="0" algn="l">
              <a:lnSpc>
                <a:spcPct val="107000"/>
              </a:lnSpc>
              <a:spcBef>
                <a:spcPts val="800"/>
              </a:spcBef>
              <a:spcAft>
                <a:spcPts val="0"/>
              </a:spcAft>
              <a:buSzPts val="1400"/>
              <a:buFont typeface="Noto Sans Symbols"/>
              <a:buChar char="❑"/>
            </a:pPr>
            <a:r>
              <a:rPr lang="en">
                <a:latin typeface="Century Gothic"/>
                <a:ea typeface="Century Gothic"/>
                <a:cs typeface="Century Gothic"/>
                <a:sym typeface="Century Gothic"/>
              </a:rPr>
              <a:t>ORDER under the Nebraska State Contract</a:t>
            </a:r>
            <a:endParaRPr>
              <a:latin typeface="Century Gothic"/>
              <a:ea typeface="Century Gothic"/>
              <a:cs typeface="Century Gothic"/>
              <a:sym typeface="Century Gothic"/>
            </a:endParaRPr>
          </a:p>
          <a:p>
            <a:pPr indent="-25400" lvl="0" marL="25400" marR="0" rtl="0" algn="l">
              <a:lnSpc>
                <a:spcPct val="107000"/>
              </a:lnSpc>
              <a:spcBef>
                <a:spcPts val="800"/>
              </a:spcBef>
              <a:spcAft>
                <a:spcPts val="0"/>
              </a:spcAft>
              <a:buSzPts val="1400"/>
              <a:buFont typeface="Century Gothic"/>
              <a:buChar char="❑"/>
            </a:pPr>
            <a:r>
              <a:rPr lang="en">
                <a:latin typeface="Century Gothic"/>
                <a:ea typeface="Century Gothic"/>
                <a:cs typeface="Century Gothic"/>
                <a:sym typeface="Century Gothic"/>
              </a:rPr>
              <a:t>PreACT online will be available in near future</a:t>
            </a:r>
            <a:endParaRPr>
              <a:latin typeface="Century Gothic"/>
              <a:ea typeface="Century Gothic"/>
              <a:cs typeface="Century Gothic"/>
              <a:sym typeface="Century Gothic"/>
            </a:endParaRPr>
          </a:p>
          <a:p>
            <a:pPr indent="88900" lvl="0" marL="0" marR="0" rtl="0" algn="l">
              <a:lnSpc>
                <a:spcPct val="107000"/>
              </a:lnSpc>
              <a:spcBef>
                <a:spcPts val="800"/>
              </a:spcBef>
              <a:spcAft>
                <a:spcPts val="0"/>
              </a:spcAft>
              <a:buSzPts val="1400"/>
              <a:buNone/>
            </a:pPr>
            <a:r>
              <a:t/>
            </a:r>
            <a:endParaRPr>
              <a:latin typeface="Century Gothic"/>
              <a:ea typeface="Century Gothic"/>
              <a:cs typeface="Century Gothic"/>
              <a:sym typeface="Century Gothic"/>
            </a:endParaRPr>
          </a:p>
          <a:p>
            <a:pPr indent="-228600" lvl="0" marL="457200" rtl="0" algn="l">
              <a:lnSpc>
                <a:spcPct val="90000"/>
              </a:lnSpc>
              <a:spcBef>
                <a:spcPts val="1600"/>
              </a:spcBef>
              <a:spcAft>
                <a:spcPts val="0"/>
              </a:spcAft>
              <a:buClr>
                <a:schemeClr val="lt1"/>
              </a:buClr>
              <a:buSzPts val="1400"/>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45"/>
          <p:cNvSpPr txBox="1"/>
          <p:nvPr>
            <p:ph type="title"/>
          </p:nvPr>
        </p:nvSpPr>
        <p:spPr>
          <a:xfrm>
            <a:off x="628650" y="96819"/>
            <a:ext cx="7886700" cy="5595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1400"/>
              <a:buNone/>
            </a:pPr>
            <a:r>
              <a:rPr lang="en"/>
              <a:t>PreACT</a:t>
            </a:r>
            <a:endParaRPr/>
          </a:p>
        </p:txBody>
      </p:sp>
      <p:sp>
        <p:nvSpPr>
          <p:cNvPr id="916" name="Google Shape;916;p145"/>
          <p:cNvSpPr txBox="1"/>
          <p:nvPr>
            <p:ph idx="1" type="body"/>
          </p:nvPr>
        </p:nvSpPr>
        <p:spPr>
          <a:xfrm>
            <a:off x="236668" y="656216"/>
            <a:ext cx="7229100" cy="3976500"/>
          </a:xfrm>
          <a:prstGeom prst="rect">
            <a:avLst/>
          </a:prstGeom>
          <a:noFill/>
          <a:ln>
            <a:noFill/>
          </a:ln>
        </p:spPr>
        <p:txBody>
          <a:bodyPr anchorCtr="0" anchor="t" bIns="34275" lIns="68575" spcFirstLastPara="1" rIns="68575" wrap="square" tIns="34275">
            <a:noAutofit/>
          </a:bodyPr>
          <a:lstStyle/>
          <a:p>
            <a:pPr indent="-317500" lvl="0" marL="457200" rtl="0" algn="l">
              <a:lnSpc>
                <a:spcPct val="90000"/>
              </a:lnSpc>
              <a:spcBef>
                <a:spcPts val="800"/>
              </a:spcBef>
              <a:spcAft>
                <a:spcPts val="0"/>
              </a:spcAft>
              <a:buSzPts val="1400"/>
              <a:buFont typeface="Noto Sans Symbols"/>
              <a:buChar char="❑"/>
            </a:pPr>
            <a:r>
              <a:rPr lang="en">
                <a:latin typeface="Century Gothic"/>
                <a:ea typeface="Century Gothic"/>
                <a:cs typeface="Century Gothic"/>
                <a:sym typeface="Century Gothic"/>
              </a:rPr>
              <a:t>PreACT Fall Training Webinar is scheduled for September 21, 2023, and will be recorded.  </a:t>
            </a:r>
            <a:r>
              <a:rPr lang="en" u="sng">
                <a:solidFill>
                  <a:schemeClr val="hlink"/>
                </a:solidFill>
                <a:latin typeface="Century Gothic"/>
                <a:ea typeface="Century Gothic"/>
                <a:cs typeface="Century Gothic"/>
                <a:sym typeface="Century Gothic"/>
                <a:hlinkClick r:id="rId3"/>
              </a:rPr>
              <a:t>Registration Link</a:t>
            </a:r>
            <a:endParaRPr>
              <a:latin typeface="Century Gothic"/>
              <a:ea typeface="Century Gothic"/>
              <a:cs typeface="Century Gothic"/>
              <a:sym typeface="Century Gothic"/>
            </a:endParaRPr>
          </a:p>
          <a:p>
            <a:pPr indent="-317500" lvl="0" marL="457200" rtl="0" algn="l">
              <a:lnSpc>
                <a:spcPct val="90000"/>
              </a:lnSpc>
              <a:spcBef>
                <a:spcPts val="800"/>
              </a:spcBef>
              <a:spcAft>
                <a:spcPts val="0"/>
              </a:spcAft>
              <a:buSzPts val="1400"/>
              <a:buFont typeface="Noto Sans Symbols"/>
              <a:buChar char="❑"/>
            </a:pPr>
            <a:r>
              <a:rPr lang="en">
                <a:latin typeface="Century Gothic"/>
                <a:ea typeface="Century Gothic"/>
                <a:cs typeface="Century Gothic"/>
                <a:sym typeface="Century Gothic"/>
              </a:rPr>
              <a:t>Materials are ordered through CCRIS.</a:t>
            </a:r>
            <a:endParaRPr/>
          </a:p>
          <a:p>
            <a:pPr indent="-317500" lvl="0" marL="457200" rtl="0" algn="l">
              <a:lnSpc>
                <a:spcPct val="90000"/>
              </a:lnSpc>
              <a:spcBef>
                <a:spcPts val="800"/>
              </a:spcBef>
              <a:spcAft>
                <a:spcPts val="0"/>
              </a:spcAft>
              <a:buSzPts val="1400"/>
              <a:buFont typeface="Noto Sans Symbols"/>
              <a:buChar char="❑"/>
            </a:pPr>
            <a:r>
              <a:rPr lang="en">
                <a:latin typeface="Century Gothic"/>
                <a:ea typeface="Century Gothic"/>
                <a:cs typeface="Century Gothic"/>
                <a:sym typeface="Century Gothic"/>
              </a:rPr>
              <a:t>Accommodations are available and will need to be ordered with your standard materials.</a:t>
            </a:r>
            <a:endParaRPr/>
          </a:p>
          <a:p>
            <a:pPr indent="-317500" lvl="0" marL="457200" rtl="0" algn="l">
              <a:lnSpc>
                <a:spcPct val="90000"/>
              </a:lnSpc>
              <a:spcBef>
                <a:spcPts val="800"/>
              </a:spcBef>
              <a:spcAft>
                <a:spcPts val="0"/>
              </a:spcAft>
              <a:buSzPts val="1400"/>
              <a:buFont typeface="Noto Sans Symbols"/>
              <a:buChar char="❑"/>
            </a:pPr>
            <a:r>
              <a:rPr lang="en">
                <a:latin typeface="Century Gothic"/>
                <a:ea typeface="Century Gothic"/>
                <a:cs typeface="Century Gothic"/>
                <a:sym typeface="Century Gothic"/>
              </a:rPr>
              <a:t>Audio accommodations will be via the URL internet recording.  The link to the URL and the password will be emailed to the contact who orders the materials.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46"/>
          <p:cNvSpPr txBox="1"/>
          <p:nvPr>
            <p:ph type="title"/>
          </p:nvPr>
        </p:nvSpPr>
        <p:spPr>
          <a:xfrm>
            <a:off x="628650" y="273844"/>
            <a:ext cx="47148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entury Gothic"/>
              <a:buNone/>
            </a:pPr>
            <a:r>
              <a:rPr b="1" lang="en"/>
              <a:t>ACT Online Prep</a:t>
            </a:r>
            <a:endParaRPr/>
          </a:p>
        </p:txBody>
      </p:sp>
      <p:sp>
        <p:nvSpPr>
          <p:cNvPr id="922" name="Google Shape;922;p146"/>
          <p:cNvSpPr txBox="1"/>
          <p:nvPr>
            <p:ph idx="1" type="body"/>
          </p:nvPr>
        </p:nvSpPr>
        <p:spPr>
          <a:xfrm>
            <a:off x="96819" y="1369219"/>
            <a:ext cx="5497200" cy="3364200"/>
          </a:xfrm>
          <a:prstGeom prst="rect">
            <a:avLst/>
          </a:prstGeom>
          <a:noFill/>
          <a:ln>
            <a:noFill/>
          </a:ln>
        </p:spPr>
        <p:txBody>
          <a:bodyPr anchorCtr="0" anchor="t" bIns="34275" lIns="68575" spcFirstLastPara="1" rIns="68575" wrap="square" tIns="34275">
            <a:noAutofit/>
          </a:bodyPr>
          <a:lstStyle/>
          <a:p>
            <a:pPr indent="-361950" lvl="0" marL="457200" rtl="0" algn="l">
              <a:lnSpc>
                <a:spcPct val="90000"/>
              </a:lnSpc>
              <a:spcBef>
                <a:spcPts val="800"/>
              </a:spcBef>
              <a:spcAft>
                <a:spcPts val="0"/>
              </a:spcAft>
              <a:buClr>
                <a:schemeClr val="dk1"/>
              </a:buClr>
              <a:buSzPts val="2100"/>
              <a:buChar char="■"/>
            </a:pPr>
            <a:r>
              <a:rPr lang="en">
                <a:latin typeface="Century Gothic"/>
                <a:ea typeface="Century Gothic"/>
                <a:cs typeface="Century Gothic"/>
                <a:sym typeface="Century Gothic"/>
              </a:rPr>
              <a:t>ACT Online Prep offered to almost 3,000 students, only 740 logged in.</a:t>
            </a:r>
            <a:endParaRPr/>
          </a:p>
          <a:p>
            <a:pPr indent="-361950" lvl="0" marL="457200" rtl="0" algn="l">
              <a:lnSpc>
                <a:spcPct val="90000"/>
              </a:lnSpc>
              <a:spcBef>
                <a:spcPts val="800"/>
              </a:spcBef>
              <a:spcAft>
                <a:spcPts val="0"/>
              </a:spcAft>
              <a:buClr>
                <a:schemeClr val="dk1"/>
              </a:buClr>
              <a:buSzPts val="2100"/>
              <a:buChar char="■"/>
            </a:pPr>
            <a:r>
              <a:rPr lang="en">
                <a:latin typeface="Century Gothic"/>
                <a:ea typeface="Century Gothic"/>
                <a:cs typeface="Century Gothic"/>
                <a:sym typeface="Century Gothic"/>
              </a:rPr>
              <a:t>This year the opportunity to use AOP will be available on August 1, 2023, through June 30.</a:t>
            </a:r>
            <a:endParaRPr/>
          </a:p>
          <a:p>
            <a:pPr indent="-361950" lvl="0" marL="457200" rtl="0" algn="l">
              <a:lnSpc>
                <a:spcPct val="90000"/>
              </a:lnSpc>
              <a:spcBef>
                <a:spcPts val="800"/>
              </a:spcBef>
              <a:spcAft>
                <a:spcPts val="0"/>
              </a:spcAft>
              <a:buClr>
                <a:schemeClr val="dk1"/>
              </a:buClr>
              <a:buSzPts val="2100"/>
              <a:buChar char="■"/>
            </a:pPr>
            <a:r>
              <a:rPr lang="en">
                <a:latin typeface="Century Gothic"/>
                <a:ea typeface="Century Gothic"/>
                <a:cs typeface="Century Gothic"/>
                <a:sym typeface="Century Gothic"/>
              </a:rPr>
              <a:t>ACT has updated</a:t>
            </a:r>
            <a:r>
              <a:rPr lang="en">
                <a:latin typeface="Century Gothic"/>
                <a:ea typeface="Century Gothic"/>
                <a:cs typeface="Century Gothic"/>
                <a:sym typeface="Century Gothic"/>
              </a:rPr>
              <a:t> the website with new videos and trainings.</a:t>
            </a:r>
            <a:endParaRPr/>
          </a:p>
          <a:p>
            <a:pPr indent="-361950" lvl="0" marL="457200" rtl="0" algn="l">
              <a:lnSpc>
                <a:spcPct val="90000"/>
              </a:lnSpc>
              <a:spcBef>
                <a:spcPts val="800"/>
              </a:spcBef>
              <a:spcAft>
                <a:spcPts val="0"/>
              </a:spcAft>
              <a:buClr>
                <a:schemeClr val="dk1"/>
              </a:buClr>
              <a:buSzPts val="2100"/>
              <a:buChar char="■"/>
            </a:pPr>
            <a:r>
              <a:rPr lang="en">
                <a:latin typeface="Century Gothic"/>
                <a:ea typeface="Century Gothic"/>
                <a:cs typeface="Century Gothic"/>
                <a:sym typeface="Century Gothic"/>
              </a:rPr>
              <a:t>Webinar was presented on August 8 at 10 am CT, link for </a:t>
            </a:r>
            <a:r>
              <a:rPr lang="en" u="sng">
                <a:solidFill>
                  <a:schemeClr val="hlink"/>
                </a:solidFill>
                <a:latin typeface="Century Gothic"/>
                <a:ea typeface="Century Gothic"/>
                <a:cs typeface="Century Gothic"/>
                <a:sym typeface="Century Gothic"/>
                <a:hlinkClick r:id="rId3"/>
              </a:rPr>
              <a:t>registration</a:t>
            </a:r>
            <a:r>
              <a:rPr lang="en">
                <a:latin typeface="Century Gothic"/>
                <a:ea typeface="Century Gothic"/>
                <a:cs typeface="Century Gothic"/>
                <a:sym typeface="Century Gothic"/>
              </a:rPr>
              <a:t> to view recording.</a:t>
            </a:r>
            <a:endParaRPr/>
          </a:p>
          <a:p>
            <a:pPr indent="-228600" lvl="0" marL="4572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4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
              <a:t>ACT Contacts and Resources</a:t>
            </a:r>
            <a:endParaRPr/>
          </a:p>
        </p:txBody>
      </p:sp>
      <p:sp>
        <p:nvSpPr>
          <p:cNvPr id="928" name="Google Shape;928;p14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Clr>
                <a:schemeClr val="dk1"/>
              </a:buClr>
              <a:buSzPts val="1100"/>
              <a:buFont typeface="Arial"/>
              <a:buNone/>
            </a:pPr>
            <a:r>
              <a:rPr lang="en" sz="1900">
                <a:latin typeface="Century Gothic"/>
                <a:ea typeface="Century Gothic"/>
                <a:cs typeface="Century Gothic"/>
                <a:sym typeface="Century Gothic"/>
              </a:rPr>
              <a:t>Contact Iris Owens </a:t>
            </a:r>
            <a:endParaRPr sz="1900">
              <a:latin typeface="Century Gothic"/>
              <a:ea typeface="Century Gothic"/>
              <a:cs typeface="Century Gothic"/>
              <a:sym typeface="Century Gothic"/>
            </a:endParaRPr>
          </a:p>
          <a:p>
            <a:pPr indent="0" lvl="0" marL="0" rtl="0" algn="l">
              <a:lnSpc>
                <a:spcPct val="90000"/>
              </a:lnSpc>
              <a:spcBef>
                <a:spcPts val="800"/>
              </a:spcBef>
              <a:spcAft>
                <a:spcPts val="0"/>
              </a:spcAft>
              <a:buClr>
                <a:schemeClr val="dk1"/>
              </a:buClr>
              <a:buSzPts val="1100"/>
              <a:buFont typeface="Arial"/>
              <a:buNone/>
            </a:pPr>
            <a:r>
              <a:rPr lang="en" sz="1900">
                <a:latin typeface="Century Gothic"/>
                <a:ea typeface="Century Gothic"/>
                <a:cs typeface="Century Gothic"/>
                <a:sym typeface="Century Gothic"/>
              </a:rPr>
              <a:t>531.207.9019</a:t>
            </a:r>
            <a:endParaRPr sz="1900">
              <a:latin typeface="Century Gothic"/>
              <a:ea typeface="Century Gothic"/>
              <a:cs typeface="Century Gothic"/>
              <a:sym typeface="Century Gothic"/>
            </a:endParaRPr>
          </a:p>
          <a:p>
            <a:pPr indent="0" lvl="0" marL="0" rtl="0" algn="l">
              <a:lnSpc>
                <a:spcPct val="90000"/>
              </a:lnSpc>
              <a:spcBef>
                <a:spcPts val="800"/>
              </a:spcBef>
              <a:spcAft>
                <a:spcPts val="0"/>
              </a:spcAft>
              <a:buClr>
                <a:schemeClr val="dk1"/>
              </a:buClr>
              <a:buSzPts val="1100"/>
              <a:buFont typeface="Arial"/>
              <a:buNone/>
            </a:pPr>
            <a:r>
              <a:rPr lang="en" sz="1900" u="sng">
                <a:solidFill>
                  <a:schemeClr val="hlink"/>
                </a:solidFill>
                <a:latin typeface="Century Gothic"/>
                <a:ea typeface="Century Gothic"/>
                <a:cs typeface="Century Gothic"/>
                <a:sym typeface="Century Gothic"/>
                <a:hlinkClick r:id="rId3"/>
              </a:rPr>
              <a:t>iris.a.owens@act.org</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rPr lang="en" u="sng">
                <a:solidFill>
                  <a:schemeClr val="hlink"/>
                </a:solidFill>
                <a:latin typeface="Century Gothic"/>
                <a:ea typeface="Century Gothic"/>
                <a:cs typeface="Century Gothic"/>
                <a:sym typeface="Century Gothic"/>
                <a:hlinkClick r:id="rId4"/>
              </a:rPr>
              <a:t>ACT NE State Testing Website</a:t>
            </a:r>
            <a:endParaRPr>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rPr lang="en" u="sng">
                <a:solidFill>
                  <a:schemeClr val="hlink"/>
                </a:solidFill>
                <a:latin typeface="Century Gothic"/>
                <a:ea typeface="Century Gothic"/>
                <a:cs typeface="Century Gothic"/>
                <a:sym typeface="Century Gothic"/>
                <a:hlinkClick r:id="rId5"/>
              </a:rPr>
              <a:t>NSCAS ACT webpage</a:t>
            </a:r>
            <a:endParaRPr>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rPr lang="en" u="sng">
                <a:solidFill>
                  <a:schemeClr val="hlink"/>
                </a:solidFill>
                <a:latin typeface="Century Gothic"/>
                <a:ea typeface="Century Gothic"/>
                <a:cs typeface="Century Gothic"/>
                <a:sym typeface="Century Gothic"/>
                <a:hlinkClick r:id="rId6"/>
              </a:rPr>
              <a:t>Success.ACT.org</a:t>
            </a:r>
            <a:endParaRPr>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rPr lang="en" u="sng">
                <a:solidFill>
                  <a:schemeClr val="hlink"/>
                </a:solidFill>
                <a:latin typeface="Century Gothic"/>
                <a:ea typeface="Century Gothic"/>
                <a:cs typeface="Century Gothic"/>
                <a:sym typeface="Century Gothic"/>
                <a:hlinkClick r:id="rId7"/>
              </a:rPr>
              <a:t>CCRIS</a:t>
            </a:r>
            <a:endParaRPr>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t/>
            </a:r>
            <a:endParaRPr>
              <a:latin typeface="Century Gothic"/>
              <a:ea typeface="Century Gothic"/>
              <a:cs typeface="Century Gothic"/>
              <a:sym typeface="Century Gothic"/>
            </a:endParaRPr>
          </a:p>
          <a:p>
            <a:pPr indent="0" lvl="0" marL="0" rtl="0" algn="l">
              <a:lnSpc>
                <a:spcPct val="90000"/>
              </a:lnSpc>
              <a:spcBef>
                <a:spcPts val="800"/>
              </a:spcBef>
              <a:spcAft>
                <a:spcPts val="0"/>
              </a:spcAft>
              <a:buClr>
                <a:schemeClr val="dk1"/>
              </a:buClr>
              <a:buSzPts val="1100"/>
              <a:buFont typeface="Arial"/>
              <a:buNone/>
            </a:pPr>
            <a:r>
              <a:t/>
            </a:r>
            <a:endParaRPr>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t/>
            </a:r>
            <a:endParaRPr>
              <a:latin typeface="Century Gothic"/>
              <a:ea typeface="Century Gothic"/>
              <a:cs typeface="Century Gothic"/>
              <a:sym typeface="Century Gothic"/>
            </a:endParaRPr>
          </a:p>
        </p:txBody>
      </p:sp>
      <p:sp>
        <p:nvSpPr>
          <p:cNvPr id="929" name="Google Shape;929;p14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1400"/>
              <a:buNone/>
            </a:pPr>
            <a:r>
              <a:t/>
            </a:r>
            <a:endParaRPr sz="1900">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t/>
            </a:r>
            <a:endParaRPr sz="1900">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rPr lang="en" sz="1900">
                <a:latin typeface="Century Gothic"/>
                <a:ea typeface="Century Gothic"/>
                <a:cs typeface="Century Gothic"/>
                <a:sym typeface="Century Gothic"/>
              </a:rPr>
              <a:t>ACT Customer Service</a:t>
            </a:r>
            <a:endParaRPr sz="1900">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rPr lang="en" sz="1900">
                <a:latin typeface="Century Gothic"/>
                <a:ea typeface="Century Gothic"/>
                <a:cs typeface="Century Gothic"/>
                <a:sym typeface="Century Gothic"/>
              </a:rPr>
              <a:t>800.553.6244 x 2800</a:t>
            </a:r>
            <a:endParaRPr sz="1900">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t/>
            </a:r>
            <a:endParaRPr sz="1900">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rPr lang="en" sz="1900">
                <a:latin typeface="Century Gothic"/>
                <a:ea typeface="Century Gothic"/>
                <a:cs typeface="Century Gothic"/>
                <a:sym typeface="Century Gothic"/>
              </a:rPr>
              <a:t>ACT Accommodations</a:t>
            </a:r>
            <a:endParaRPr sz="1900">
              <a:latin typeface="Century Gothic"/>
              <a:ea typeface="Century Gothic"/>
              <a:cs typeface="Century Gothic"/>
              <a:sym typeface="Century Gothic"/>
            </a:endParaRPr>
          </a:p>
          <a:p>
            <a:pPr indent="0" lvl="0" marL="0" rtl="0" algn="l">
              <a:lnSpc>
                <a:spcPct val="90000"/>
              </a:lnSpc>
              <a:spcBef>
                <a:spcPts val="800"/>
              </a:spcBef>
              <a:spcAft>
                <a:spcPts val="0"/>
              </a:spcAft>
              <a:buSzPts val="1400"/>
              <a:buNone/>
            </a:pPr>
            <a:r>
              <a:rPr lang="en" sz="1900">
                <a:latin typeface="Century Gothic"/>
                <a:ea typeface="Century Gothic"/>
                <a:cs typeface="Century Gothic"/>
                <a:sym typeface="Century Gothic"/>
              </a:rPr>
              <a:t>800.553.6244 x 1788</a:t>
            </a:r>
            <a:endParaRPr sz="1900">
              <a:latin typeface="Century Gothic"/>
              <a:ea typeface="Century Gothic"/>
              <a:cs typeface="Century Gothic"/>
              <a:sym typeface="Century Gothic"/>
            </a:endParaRPr>
          </a:p>
          <a:p>
            <a:pPr indent="0" lvl="0" marL="0" rtl="0" algn="l">
              <a:lnSpc>
                <a:spcPct val="90000"/>
              </a:lnSpc>
              <a:spcBef>
                <a:spcPts val="800"/>
              </a:spcBef>
              <a:spcAft>
                <a:spcPts val="0"/>
              </a:spcAft>
              <a:buClr>
                <a:schemeClr val="dk1"/>
              </a:buClr>
              <a:buSzPts val="1100"/>
              <a:buFont typeface="Arial"/>
              <a:buNone/>
            </a:pPr>
            <a:r>
              <a:rPr lang="en" sz="1900" u="sng">
                <a:solidFill>
                  <a:schemeClr val="hlink"/>
                </a:solidFill>
                <a:latin typeface="Century Gothic"/>
                <a:ea typeface="Century Gothic"/>
                <a:cs typeface="Century Gothic"/>
                <a:sym typeface="Century Gothic"/>
                <a:hlinkClick r:id="rId8"/>
              </a:rPr>
              <a:t>ACTStateAccoms@act.org</a:t>
            </a:r>
            <a:r>
              <a:rPr lang="en" sz="1900">
                <a:latin typeface="Century Gothic"/>
                <a:ea typeface="Century Gothic"/>
                <a:cs typeface="Century Gothic"/>
                <a:sym typeface="Century Gothic"/>
              </a:rPr>
              <a:t> </a:t>
            </a:r>
            <a:endParaRPr sz="1900">
              <a:latin typeface="Century Gothic"/>
              <a:ea typeface="Century Gothic"/>
              <a:cs typeface="Century Gothic"/>
              <a:sym typeface="Century Gothic"/>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48"/>
          <p:cNvSpPr txBox="1"/>
          <p:nvPr>
            <p:ph type="ctrTitle"/>
          </p:nvPr>
        </p:nvSpPr>
        <p:spPr>
          <a:xfrm>
            <a:off x="4700600" y="841776"/>
            <a:ext cx="4443300" cy="2708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500"/>
              <a:buFont typeface="Century Gothic"/>
              <a:buNone/>
            </a:pPr>
            <a:r>
              <a:rPr lang="en" sz="4400"/>
              <a:t>ELPA21 Assessment Information 2023-2024</a:t>
            </a:r>
            <a:endParaRPr sz="4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77"/>
          <p:cNvPicPr preferRelativeResize="0"/>
          <p:nvPr/>
        </p:nvPicPr>
        <p:blipFill rotWithShape="1">
          <a:blip r:embed="rId3">
            <a:alphaModFix/>
          </a:blip>
          <a:srcRect b="0" l="2847" r="2847" t="0"/>
          <a:stretch/>
        </p:blipFill>
        <p:spPr>
          <a:xfrm>
            <a:off x="2166025" y="187850"/>
            <a:ext cx="6977976" cy="4955651"/>
          </a:xfrm>
          <a:prstGeom prst="rect">
            <a:avLst/>
          </a:prstGeom>
          <a:noFill/>
          <a:ln>
            <a:noFill/>
          </a:ln>
        </p:spPr>
      </p:pic>
      <p:sp>
        <p:nvSpPr>
          <p:cNvPr id="389" name="Google Shape;389;p77"/>
          <p:cNvSpPr txBox="1"/>
          <p:nvPr/>
        </p:nvSpPr>
        <p:spPr>
          <a:xfrm>
            <a:off x="130875" y="1302225"/>
            <a:ext cx="2081100" cy="234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Century Gothic"/>
                <a:ea typeface="Century Gothic"/>
                <a:cs typeface="Century Gothic"/>
                <a:sym typeface="Century Gothic"/>
              </a:rPr>
              <a:t>NSCAS Balanced Assessment System</a:t>
            </a:r>
            <a:endParaRPr sz="2600">
              <a:solidFill>
                <a:schemeClr val="lt1"/>
              </a:solidFill>
              <a:latin typeface="Century Gothic"/>
              <a:ea typeface="Century Gothic"/>
              <a:cs typeface="Century Gothic"/>
              <a:sym typeface="Century Gothic"/>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id="939" name="Google Shape;939;p149"/>
          <p:cNvPicPr preferRelativeResize="0"/>
          <p:nvPr/>
        </p:nvPicPr>
        <p:blipFill>
          <a:blip r:embed="rId3">
            <a:alphaModFix/>
          </a:blip>
          <a:stretch>
            <a:fillRect/>
          </a:stretch>
        </p:blipFill>
        <p:spPr>
          <a:xfrm>
            <a:off x="331125" y="79275"/>
            <a:ext cx="4873114" cy="4838700"/>
          </a:xfrm>
          <a:prstGeom prst="rect">
            <a:avLst/>
          </a:prstGeom>
          <a:noFill/>
          <a:ln>
            <a:noFill/>
          </a:ln>
        </p:spPr>
      </p:pic>
      <p:sp>
        <p:nvSpPr>
          <p:cNvPr id="940" name="Google Shape;940;p149"/>
          <p:cNvSpPr txBox="1"/>
          <p:nvPr/>
        </p:nvSpPr>
        <p:spPr>
          <a:xfrm>
            <a:off x="5444150" y="199125"/>
            <a:ext cx="3526500" cy="459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lt1"/>
                </a:solidFill>
                <a:latin typeface="Palatino Linotype"/>
                <a:ea typeface="Palatino Linotype"/>
                <a:cs typeface="Palatino Linotype"/>
                <a:sym typeface="Palatino Linotype"/>
              </a:rPr>
              <a:t>Nebraska State Profile 2023</a:t>
            </a:r>
            <a:endParaRPr sz="2100">
              <a:solidFill>
                <a:schemeClr val="lt1"/>
              </a:solidFill>
              <a:latin typeface="Palatino Linotype"/>
              <a:ea typeface="Palatino Linotype"/>
              <a:cs typeface="Palatino Linotype"/>
              <a:sym typeface="Palatino Linotype"/>
            </a:endParaRPr>
          </a:p>
          <a:p>
            <a:pPr indent="0" lvl="0" marL="0" rtl="0" algn="l">
              <a:spcBef>
                <a:spcPts val="0"/>
              </a:spcBef>
              <a:spcAft>
                <a:spcPts val="0"/>
              </a:spcAft>
              <a:buNone/>
            </a:pPr>
            <a:r>
              <a:t/>
            </a:r>
            <a:endParaRPr>
              <a:solidFill>
                <a:schemeClr val="lt1"/>
              </a:solidFill>
              <a:latin typeface="Palatino Linotype"/>
              <a:ea typeface="Palatino Linotype"/>
              <a:cs typeface="Palatino Linotype"/>
              <a:sym typeface="Palatino Linotype"/>
            </a:endParaRPr>
          </a:p>
          <a:p>
            <a:pPr indent="-330200" lvl="0" marL="457200" rtl="0" algn="l">
              <a:spcBef>
                <a:spcPts val="0"/>
              </a:spcBef>
              <a:spcAft>
                <a:spcPts val="0"/>
              </a:spcAft>
              <a:buClr>
                <a:schemeClr val="lt1"/>
              </a:buClr>
              <a:buSzPts val="1600"/>
              <a:buFont typeface="Palatino Linotype"/>
              <a:buChar char="●"/>
            </a:pPr>
            <a:r>
              <a:rPr lang="en" sz="1600">
                <a:solidFill>
                  <a:schemeClr val="lt1"/>
                </a:solidFill>
                <a:latin typeface="Palatino Linotype"/>
                <a:ea typeface="Palatino Linotype"/>
                <a:cs typeface="Palatino Linotype"/>
                <a:sym typeface="Palatino Linotype"/>
              </a:rPr>
              <a:t>26,543 English Learners </a:t>
            </a:r>
            <a:endParaRPr sz="1600">
              <a:solidFill>
                <a:schemeClr val="lt1"/>
              </a:solidFill>
              <a:latin typeface="Palatino Linotype"/>
              <a:ea typeface="Palatino Linotype"/>
              <a:cs typeface="Palatino Linotype"/>
              <a:sym typeface="Palatino Linotype"/>
            </a:endParaRPr>
          </a:p>
          <a:p>
            <a:pPr indent="-330200" lvl="0" marL="457200" rtl="0" algn="l">
              <a:spcBef>
                <a:spcPts val="0"/>
              </a:spcBef>
              <a:spcAft>
                <a:spcPts val="0"/>
              </a:spcAft>
              <a:buClr>
                <a:schemeClr val="lt1"/>
              </a:buClr>
              <a:buSzPts val="1600"/>
              <a:buFont typeface="Palatino Linotype"/>
              <a:buChar char="●"/>
            </a:pPr>
            <a:r>
              <a:rPr lang="en" sz="1600">
                <a:solidFill>
                  <a:schemeClr val="lt1"/>
                </a:solidFill>
                <a:latin typeface="Palatino Linotype"/>
                <a:ea typeface="Palatino Linotype"/>
                <a:cs typeface="Palatino Linotype"/>
                <a:sym typeface="Palatino Linotype"/>
              </a:rPr>
              <a:t>132 English Learners Alt ELPA </a:t>
            </a:r>
            <a:endParaRPr sz="1600">
              <a:solidFill>
                <a:schemeClr val="lt1"/>
              </a:solidFill>
              <a:latin typeface="Palatino Linotype"/>
              <a:ea typeface="Palatino Linotype"/>
              <a:cs typeface="Palatino Linotype"/>
              <a:sym typeface="Palatino Linotype"/>
            </a:endParaRPr>
          </a:p>
          <a:p>
            <a:pPr indent="-330200" lvl="0" marL="457200" rtl="0" algn="l">
              <a:spcBef>
                <a:spcPts val="0"/>
              </a:spcBef>
              <a:spcAft>
                <a:spcPts val="0"/>
              </a:spcAft>
              <a:buClr>
                <a:schemeClr val="lt1"/>
              </a:buClr>
              <a:buSzPts val="1600"/>
              <a:buFont typeface="Palatino Linotype"/>
              <a:buChar char="●"/>
            </a:pPr>
            <a:r>
              <a:rPr lang="en" sz="1600">
                <a:solidFill>
                  <a:schemeClr val="lt1"/>
                </a:solidFill>
                <a:latin typeface="Palatino Linotype"/>
                <a:ea typeface="Palatino Linotype"/>
                <a:cs typeface="Palatino Linotype"/>
                <a:sym typeface="Palatino Linotype"/>
              </a:rPr>
              <a:t>8% of total student population</a:t>
            </a:r>
            <a:endParaRPr sz="1600">
              <a:solidFill>
                <a:schemeClr val="lt1"/>
              </a:solidFill>
              <a:latin typeface="Palatino Linotype"/>
              <a:ea typeface="Palatino Linotype"/>
              <a:cs typeface="Palatino Linotype"/>
              <a:sym typeface="Palatino Linotype"/>
            </a:endParaRPr>
          </a:p>
          <a:p>
            <a:pPr indent="0" lvl="0" marL="0" rtl="0" algn="l">
              <a:spcBef>
                <a:spcPts val="0"/>
              </a:spcBef>
              <a:spcAft>
                <a:spcPts val="0"/>
              </a:spcAft>
              <a:buNone/>
            </a:pPr>
            <a:r>
              <a:t/>
            </a:r>
            <a:endParaRPr sz="1600">
              <a:solidFill>
                <a:schemeClr val="lt1"/>
              </a:solidFill>
              <a:latin typeface="Palatino Linotype"/>
              <a:ea typeface="Palatino Linotype"/>
              <a:cs typeface="Palatino Linotype"/>
              <a:sym typeface="Palatino Linotype"/>
            </a:endParaRPr>
          </a:p>
          <a:p>
            <a:pPr indent="0" lvl="0" marL="0" rtl="0" algn="l">
              <a:spcBef>
                <a:spcPts val="0"/>
              </a:spcBef>
              <a:spcAft>
                <a:spcPts val="0"/>
              </a:spcAft>
              <a:buNone/>
            </a:pPr>
            <a:r>
              <a:t/>
            </a:r>
            <a:endParaRPr sz="1600">
              <a:solidFill>
                <a:schemeClr val="lt1"/>
              </a:solidFill>
              <a:latin typeface="Palatino Linotype"/>
              <a:ea typeface="Palatino Linotype"/>
              <a:cs typeface="Palatino Linotype"/>
              <a:sym typeface="Palatino Linotype"/>
            </a:endParaRPr>
          </a:p>
          <a:p>
            <a:pPr indent="0" lvl="0" marL="0" rtl="0" algn="l">
              <a:spcBef>
                <a:spcPts val="0"/>
              </a:spcBef>
              <a:spcAft>
                <a:spcPts val="0"/>
              </a:spcAft>
              <a:buNone/>
            </a:pPr>
            <a:r>
              <a:t/>
            </a:r>
            <a:endParaRPr sz="1600">
              <a:solidFill>
                <a:schemeClr val="lt1"/>
              </a:solidFill>
              <a:latin typeface="Palatino Linotype"/>
              <a:ea typeface="Palatino Linotype"/>
              <a:cs typeface="Palatino Linotype"/>
              <a:sym typeface="Palatino Linotype"/>
            </a:endParaRPr>
          </a:p>
          <a:p>
            <a:pPr indent="0" lvl="0" marL="0" rtl="0" algn="l">
              <a:spcBef>
                <a:spcPts val="0"/>
              </a:spcBef>
              <a:spcAft>
                <a:spcPts val="0"/>
              </a:spcAft>
              <a:buNone/>
            </a:pPr>
            <a:r>
              <a:t/>
            </a:r>
            <a:endParaRPr sz="1600">
              <a:solidFill>
                <a:schemeClr val="lt1"/>
              </a:solidFill>
              <a:latin typeface="Palatino Linotype"/>
              <a:ea typeface="Palatino Linotype"/>
              <a:cs typeface="Palatino Linotype"/>
              <a:sym typeface="Palatino Linotype"/>
            </a:endParaRPr>
          </a:p>
          <a:p>
            <a:pPr indent="0" lvl="0" marL="0" rtl="0" algn="l">
              <a:spcBef>
                <a:spcPts val="0"/>
              </a:spcBef>
              <a:spcAft>
                <a:spcPts val="0"/>
              </a:spcAft>
              <a:buNone/>
            </a:pPr>
            <a:r>
              <a:t/>
            </a:r>
            <a:endParaRPr sz="1600">
              <a:solidFill>
                <a:schemeClr val="lt1"/>
              </a:solidFill>
              <a:latin typeface="Palatino Linotype"/>
              <a:ea typeface="Palatino Linotype"/>
              <a:cs typeface="Palatino Linotype"/>
              <a:sym typeface="Palatino Linotype"/>
            </a:endParaRPr>
          </a:p>
          <a:p>
            <a:pPr indent="0" lvl="0" marL="0" rtl="0" algn="l">
              <a:spcBef>
                <a:spcPts val="0"/>
              </a:spcBef>
              <a:spcAft>
                <a:spcPts val="0"/>
              </a:spcAft>
              <a:buNone/>
            </a:pPr>
            <a:r>
              <a:t/>
            </a:r>
            <a:endParaRPr sz="1600">
              <a:solidFill>
                <a:schemeClr val="lt1"/>
              </a:solidFill>
              <a:latin typeface="Palatino Linotype"/>
              <a:ea typeface="Palatino Linotype"/>
              <a:cs typeface="Palatino Linotype"/>
              <a:sym typeface="Palatino Linotype"/>
            </a:endParaRPr>
          </a:p>
        </p:txBody>
      </p:sp>
      <p:pic>
        <p:nvPicPr>
          <p:cNvPr id="941" name="Google Shape;941;p149"/>
          <p:cNvPicPr preferRelativeResize="0"/>
          <p:nvPr/>
        </p:nvPicPr>
        <p:blipFill>
          <a:blip r:embed="rId4">
            <a:alphaModFix/>
          </a:blip>
          <a:stretch>
            <a:fillRect/>
          </a:stretch>
        </p:blipFill>
        <p:spPr>
          <a:xfrm>
            <a:off x="5322350" y="1998900"/>
            <a:ext cx="3697050" cy="26245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50"/>
          <p:cNvSpPr txBox="1"/>
          <p:nvPr>
            <p:ph idx="1" type="body"/>
          </p:nvPr>
        </p:nvSpPr>
        <p:spPr>
          <a:xfrm>
            <a:off x="123650" y="3276500"/>
            <a:ext cx="5219700" cy="1557900"/>
          </a:xfrm>
          <a:prstGeom prst="rect">
            <a:avLst/>
          </a:prstGeom>
          <a:noFill/>
          <a:ln>
            <a:noFill/>
          </a:ln>
        </p:spPr>
        <p:txBody>
          <a:bodyPr anchorCtr="0" anchor="t" bIns="34275" lIns="68575" spcFirstLastPara="1" rIns="68575" wrap="square" tIns="34275">
            <a:noAutofit/>
          </a:bodyPr>
          <a:lstStyle/>
          <a:p>
            <a:pPr indent="-38100" lvl="0" marL="177800" rtl="0" algn="ctr">
              <a:lnSpc>
                <a:spcPct val="90000"/>
              </a:lnSpc>
              <a:spcBef>
                <a:spcPts val="0"/>
              </a:spcBef>
              <a:spcAft>
                <a:spcPts val="0"/>
              </a:spcAft>
              <a:buClr>
                <a:schemeClr val="dk1"/>
              </a:buClr>
              <a:buSzPts val="2100"/>
              <a:buNone/>
            </a:pPr>
            <a:r>
              <a:rPr lang="en" sz="3100" u="sng">
                <a:solidFill>
                  <a:schemeClr val="hlink"/>
                </a:solidFill>
                <a:hlinkClick r:id="rId3"/>
              </a:rPr>
              <a:t>NDE EL Website</a:t>
            </a:r>
            <a:endParaRPr sz="3100"/>
          </a:p>
          <a:p>
            <a:pPr indent="-38100" lvl="0" marL="177800" rtl="0" algn="ctr">
              <a:lnSpc>
                <a:spcPct val="90000"/>
              </a:lnSpc>
              <a:spcBef>
                <a:spcPts val="0"/>
              </a:spcBef>
              <a:spcAft>
                <a:spcPts val="0"/>
              </a:spcAft>
              <a:buClr>
                <a:schemeClr val="dk1"/>
              </a:buClr>
              <a:buSzPts val="2100"/>
              <a:buNone/>
            </a:pPr>
            <a:r>
              <a:t/>
            </a:r>
            <a:endParaRPr sz="3100"/>
          </a:p>
          <a:p>
            <a:pPr indent="-38100" lvl="0" marL="177800" rtl="0" algn="ctr">
              <a:lnSpc>
                <a:spcPct val="90000"/>
              </a:lnSpc>
              <a:spcBef>
                <a:spcPts val="0"/>
              </a:spcBef>
              <a:spcAft>
                <a:spcPts val="0"/>
              </a:spcAft>
              <a:buClr>
                <a:schemeClr val="dk1"/>
              </a:buClr>
              <a:buSzPts val="2100"/>
              <a:buNone/>
            </a:pPr>
            <a:r>
              <a:rPr lang="en" sz="3100" u="sng">
                <a:solidFill>
                  <a:schemeClr val="hlink"/>
                </a:solidFill>
                <a:hlinkClick r:id="rId4"/>
              </a:rPr>
              <a:t>Standards, Assessments, and Accommodations</a:t>
            </a:r>
            <a:endParaRPr sz="3100"/>
          </a:p>
        </p:txBody>
      </p:sp>
      <p:pic>
        <p:nvPicPr>
          <p:cNvPr id="947" name="Google Shape;947;p150"/>
          <p:cNvPicPr preferRelativeResize="0"/>
          <p:nvPr/>
        </p:nvPicPr>
        <p:blipFill>
          <a:blip r:embed="rId5">
            <a:alphaModFix/>
          </a:blip>
          <a:stretch>
            <a:fillRect/>
          </a:stretch>
        </p:blipFill>
        <p:spPr>
          <a:xfrm>
            <a:off x="0" y="0"/>
            <a:ext cx="5069449" cy="2831399"/>
          </a:xfrm>
          <a:prstGeom prst="rect">
            <a:avLst/>
          </a:prstGeom>
          <a:noFill/>
          <a:ln cap="flat" cmpd="sng" w="9525">
            <a:solidFill>
              <a:schemeClr val="dk2"/>
            </a:solidFill>
            <a:prstDash val="solid"/>
            <a:round/>
            <a:headEnd len="sm" w="sm" type="none"/>
            <a:tailEnd len="sm" w="sm" type="none"/>
          </a:ln>
        </p:spPr>
      </p:pic>
      <p:pic>
        <p:nvPicPr>
          <p:cNvPr id="948" name="Google Shape;948;p150"/>
          <p:cNvPicPr preferRelativeResize="0"/>
          <p:nvPr/>
        </p:nvPicPr>
        <p:blipFill>
          <a:blip r:embed="rId6">
            <a:alphaModFix/>
          </a:blip>
          <a:stretch>
            <a:fillRect/>
          </a:stretch>
        </p:blipFill>
        <p:spPr>
          <a:xfrm>
            <a:off x="5313725" y="1298250"/>
            <a:ext cx="3721926" cy="29143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51"/>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4100" u="sng">
                <a:hlinkClick r:id="rId3"/>
              </a:rPr>
              <a:t>ELPA21 Assessments</a:t>
            </a:r>
            <a:endParaRPr sz="4100"/>
          </a:p>
        </p:txBody>
      </p:sp>
      <p:sp>
        <p:nvSpPr>
          <p:cNvPr id="954" name="Google Shape;954;p151"/>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438150" lvl="0" marL="457200" rtl="0" algn="l">
              <a:spcBef>
                <a:spcPts val="800"/>
              </a:spcBef>
              <a:spcAft>
                <a:spcPts val="0"/>
              </a:spcAft>
              <a:buSzPts val="3300"/>
              <a:buChar char="•"/>
            </a:pPr>
            <a:r>
              <a:rPr lang="en" sz="3300" u="sng">
                <a:solidFill>
                  <a:schemeClr val="hlink"/>
                </a:solidFill>
                <a:hlinkClick r:id="rId4"/>
              </a:rPr>
              <a:t>ELPA21 Screener</a:t>
            </a:r>
            <a:endParaRPr sz="3300"/>
          </a:p>
          <a:p>
            <a:pPr indent="0" lvl="0" marL="457200" rtl="0" algn="l">
              <a:spcBef>
                <a:spcPts val="800"/>
              </a:spcBef>
              <a:spcAft>
                <a:spcPts val="0"/>
              </a:spcAft>
              <a:buNone/>
            </a:pPr>
            <a:r>
              <a:t/>
            </a:r>
            <a:endParaRPr sz="3300"/>
          </a:p>
        </p:txBody>
      </p:sp>
      <p:pic>
        <p:nvPicPr>
          <p:cNvPr id="955" name="Google Shape;955;p151"/>
          <p:cNvPicPr preferRelativeResize="0"/>
          <p:nvPr/>
        </p:nvPicPr>
        <p:blipFill>
          <a:blip r:embed="rId5">
            <a:alphaModFix/>
          </a:blip>
          <a:stretch>
            <a:fillRect/>
          </a:stretch>
        </p:blipFill>
        <p:spPr>
          <a:xfrm>
            <a:off x="7218438" y="2259638"/>
            <a:ext cx="1161206" cy="1743264"/>
          </a:xfrm>
          <a:prstGeom prst="rect">
            <a:avLst/>
          </a:prstGeom>
          <a:noFill/>
          <a:ln>
            <a:noFill/>
          </a:ln>
        </p:spPr>
      </p:pic>
      <p:pic>
        <p:nvPicPr>
          <p:cNvPr id="956" name="Google Shape;956;p151"/>
          <p:cNvPicPr preferRelativeResize="0"/>
          <p:nvPr/>
        </p:nvPicPr>
        <p:blipFill>
          <a:blip r:embed="rId6">
            <a:alphaModFix/>
          </a:blip>
          <a:stretch>
            <a:fillRect/>
          </a:stretch>
        </p:blipFill>
        <p:spPr>
          <a:xfrm>
            <a:off x="5306694" y="2571750"/>
            <a:ext cx="1302376" cy="1302376"/>
          </a:xfrm>
          <a:prstGeom prst="rect">
            <a:avLst/>
          </a:prstGeom>
          <a:noFill/>
          <a:ln>
            <a:noFill/>
          </a:ln>
        </p:spPr>
      </p:pic>
      <p:sp>
        <p:nvSpPr>
          <p:cNvPr id="957" name="Google Shape;957;p151"/>
          <p:cNvSpPr txBox="1"/>
          <p:nvPr/>
        </p:nvSpPr>
        <p:spPr>
          <a:xfrm>
            <a:off x="628650" y="2129275"/>
            <a:ext cx="4729800" cy="1743300"/>
          </a:xfrm>
          <a:prstGeom prst="rect">
            <a:avLst/>
          </a:prstGeom>
          <a:noFill/>
          <a:ln>
            <a:noFill/>
          </a:ln>
        </p:spPr>
        <p:txBody>
          <a:bodyPr anchorCtr="0" anchor="t" bIns="91425" lIns="91425" spcFirstLastPara="1" rIns="91425" wrap="square" tIns="91425">
            <a:noAutofit/>
          </a:bodyPr>
          <a:lstStyle/>
          <a:p>
            <a:pPr indent="-438150" lvl="0" marL="457200" rtl="0" algn="l">
              <a:lnSpc>
                <a:spcPct val="90000"/>
              </a:lnSpc>
              <a:spcBef>
                <a:spcPts val="800"/>
              </a:spcBef>
              <a:spcAft>
                <a:spcPts val="0"/>
              </a:spcAft>
              <a:buClr>
                <a:schemeClr val="dk1"/>
              </a:buClr>
              <a:buSzPts val="3300"/>
              <a:buChar char="•"/>
            </a:pPr>
            <a:r>
              <a:rPr lang="en" sz="3300" u="sng">
                <a:solidFill>
                  <a:schemeClr val="hlink"/>
                </a:solidFill>
                <a:latin typeface="Palatino Linotype"/>
                <a:ea typeface="Palatino Linotype"/>
                <a:cs typeface="Palatino Linotype"/>
                <a:sym typeface="Palatino Linotype"/>
                <a:hlinkClick r:id="rId7"/>
              </a:rPr>
              <a:t>ELPA21 Summative</a:t>
            </a:r>
            <a:endParaRPr sz="3300">
              <a:solidFill>
                <a:schemeClr val="dk1"/>
              </a:solidFill>
              <a:latin typeface="Palatino Linotype"/>
              <a:ea typeface="Palatino Linotype"/>
              <a:cs typeface="Palatino Linotype"/>
              <a:sym typeface="Palatino Linotype"/>
            </a:endParaRPr>
          </a:p>
          <a:p>
            <a:pPr indent="0" lvl="0" marL="457200" rtl="0" algn="l">
              <a:lnSpc>
                <a:spcPct val="90000"/>
              </a:lnSpc>
              <a:spcBef>
                <a:spcPts val="800"/>
              </a:spcBef>
              <a:spcAft>
                <a:spcPts val="0"/>
              </a:spcAft>
              <a:buNone/>
            </a:pPr>
            <a:r>
              <a:t/>
            </a:r>
            <a:endParaRPr>
              <a:latin typeface="Palatino Linotype"/>
              <a:ea typeface="Palatino Linotype"/>
              <a:cs typeface="Palatino Linotype"/>
              <a:sym typeface="Palatino Linotype"/>
            </a:endParaRPr>
          </a:p>
        </p:txBody>
      </p:sp>
      <p:sp>
        <p:nvSpPr>
          <p:cNvPr id="958" name="Google Shape;958;p151"/>
          <p:cNvSpPr txBox="1"/>
          <p:nvPr/>
        </p:nvSpPr>
        <p:spPr>
          <a:xfrm>
            <a:off x="628650" y="2918400"/>
            <a:ext cx="4405500" cy="2012700"/>
          </a:xfrm>
          <a:prstGeom prst="rect">
            <a:avLst/>
          </a:prstGeom>
          <a:noFill/>
          <a:ln>
            <a:noFill/>
          </a:ln>
        </p:spPr>
        <p:txBody>
          <a:bodyPr anchorCtr="0" anchor="t" bIns="91425" lIns="91425" spcFirstLastPara="1" rIns="91425" wrap="square" tIns="91425">
            <a:noAutofit/>
          </a:bodyPr>
          <a:lstStyle/>
          <a:p>
            <a:pPr indent="-438150" lvl="0" marL="457200" rtl="0" algn="l">
              <a:lnSpc>
                <a:spcPct val="90000"/>
              </a:lnSpc>
              <a:spcBef>
                <a:spcPts val="800"/>
              </a:spcBef>
              <a:spcAft>
                <a:spcPts val="0"/>
              </a:spcAft>
              <a:buClr>
                <a:schemeClr val="dk1"/>
              </a:buClr>
              <a:buSzPts val="3300"/>
              <a:buChar char="•"/>
            </a:pPr>
            <a:r>
              <a:rPr lang="en" sz="3300" u="sng">
                <a:solidFill>
                  <a:schemeClr val="hlink"/>
                </a:solidFill>
                <a:latin typeface="Palatino Linotype"/>
                <a:ea typeface="Palatino Linotype"/>
                <a:cs typeface="Palatino Linotype"/>
                <a:sym typeface="Palatino Linotype"/>
                <a:hlinkClick r:id="rId8"/>
              </a:rPr>
              <a:t>Alt ELPA</a:t>
            </a:r>
            <a:endParaRPr>
              <a:latin typeface="Palatino Linotype"/>
              <a:ea typeface="Palatino Linotype"/>
              <a:cs typeface="Palatino Linotype"/>
              <a:sym typeface="Palatino Linotyp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5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4100" u="sng">
                <a:hlinkClick r:id="rId3"/>
              </a:rPr>
              <a:t>ELPA21 Assessments</a:t>
            </a:r>
            <a:endParaRPr sz="4100"/>
          </a:p>
        </p:txBody>
      </p:sp>
      <p:sp>
        <p:nvSpPr>
          <p:cNvPr id="964" name="Google Shape;964;p152"/>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438150" lvl="0" marL="457200" rtl="0" algn="l">
              <a:spcBef>
                <a:spcPts val="800"/>
              </a:spcBef>
              <a:spcAft>
                <a:spcPts val="0"/>
              </a:spcAft>
              <a:buSzPts val="3300"/>
              <a:buChar char="•"/>
            </a:pPr>
            <a:r>
              <a:rPr lang="en" sz="3300" u="sng">
                <a:solidFill>
                  <a:schemeClr val="hlink"/>
                </a:solidFill>
                <a:hlinkClick r:id="rId4"/>
              </a:rPr>
              <a:t>ELPA21 Screener</a:t>
            </a:r>
            <a:endParaRPr sz="3300"/>
          </a:p>
          <a:p>
            <a:pPr indent="-438150" lvl="0" marL="457200" rtl="0" algn="l">
              <a:spcBef>
                <a:spcPts val="0"/>
              </a:spcBef>
              <a:spcAft>
                <a:spcPts val="0"/>
              </a:spcAft>
              <a:buSzPts val="3300"/>
              <a:buChar char="•"/>
            </a:pPr>
            <a:r>
              <a:rPr lang="en" sz="3300" u="sng">
                <a:solidFill>
                  <a:schemeClr val="hlink"/>
                </a:solidFill>
                <a:hlinkClick r:id="rId5"/>
              </a:rPr>
              <a:t>ELPA21 Summative</a:t>
            </a:r>
            <a:endParaRPr sz="3300"/>
          </a:p>
          <a:p>
            <a:pPr indent="-438150" lvl="0" marL="457200" rtl="0" algn="l">
              <a:spcBef>
                <a:spcPts val="0"/>
              </a:spcBef>
              <a:spcAft>
                <a:spcPts val="0"/>
              </a:spcAft>
              <a:buSzPts val="3300"/>
              <a:buChar char="•"/>
            </a:pPr>
            <a:r>
              <a:rPr lang="en" sz="3300" u="sng">
                <a:solidFill>
                  <a:schemeClr val="hlink"/>
                </a:solidFill>
                <a:hlinkClick r:id="rId6"/>
              </a:rPr>
              <a:t>Alt ELPA</a:t>
            </a:r>
            <a:endParaRPr sz="3300"/>
          </a:p>
        </p:txBody>
      </p:sp>
      <p:pic>
        <p:nvPicPr>
          <p:cNvPr id="965" name="Google Shape;965;p152"/>
          <p:cNvPicPr preferRelativeResize="0"/>
          <p:nvPr/>
        </p:nvPicPr>
        <p:blipFill>
          <a:blip r:embed="rId7">
            <a:alphaModFix/>
          </a:blip>
          <a:stretch>
            <a:fillRect/>
          </a:stretch>
        </p:blipFill>
        <p:spPr>
          <a:xfrm>
            <a:off x="4646175" y="2436750"/>
            <a:ext cx="4379674" cy="26449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53"/>
          <p:cNvSpPr txBox="1"/>
          <p:nvPr>
            <p:ph type="title"/>
          </p:nvPr>
        </p:nvSpPr>
        <p:spPr>
          <a:xfrm>
            <a:off x="12350" y="545875"/>
            <a:ext cx="4908600" cy="7152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lt1"/>
              </a:buClr>
              <a:buSzPts val="3300"/>
              <a:buFont typeface="Century Gothic"/>
              <a:buNone/>
            </a:pPr>
            <a:r>
              <a:rPr lang="en" sz="3400" u="sng">
                <a:hlinkClick r:id="rId3"/>
              </a:rPr>
              <a:t>Guidance for New Users</a:t>
            </a:r>
            <a:endParaRPr sz="3400"/>
          </a:p>
        </p:txBody>
      </p:sp>
      <p:sp>
        <p:nvSpPr>
          <p:cNvPr id="971" name="Google Shape;971;p153"/>
          <p:cNvSpPr txBox="1"/>
          <p:nvPr/>
        </p:nvSpPr>
        <p:spPr>
          <a:xfrm>
            <a:off x="167900" y="1792800"/>
            <a:ext cx="5457900" cy="31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entury Gothic"/>
                <a:ea typeface="Century Gothic"/>
                <a:cs typeface="Century Gothic"/>
                <a:sym typeface="Century Gothic"/>
              </a:rPr>
              <a:t>Directions for </a:t>
            </a:r>
            <a:endParaRPr sz="2400">
              <a:solidFill>
                <a:schemeClr val="lt1"/>
              </a:solidFill>
              <a:latin typeface="Century Gothic"/>
              <a:ea typeface="Century Gothic"/>
              <a:cs typeface="Century Gothic"/>
              <a:sym typeface="Century Gothic"/>
            </a:endParaRPr>
          </a:p>
          <a:p>
            <a:pPr indent="-381000" lvl="0" marL="457200" rtl="0" algn="l">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Before Testing</a:t>
            </a:r>
            <a:endParaRPr sz="2400">
              <a:solidFill>
                <a:schemeClr val="lt1"/>
              </a:solidFill>
              <a:latin typeface="Century Gothic"/>
              <a:ea typeface="Century Gothic"/>
              <a:cs typeface="Century Gothic"/>
              <a:sym typeface="Century Gothic"/>
            </a:endParaRPr>
          </a:p>
          <a:p>
            <a:pPr indent="-381000" lvl="0" marL="457200" rtl="0" algn="l">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During Testing</a:t>
            </a:r>
            <a:endParaRPr sz="2400">
              <a:solidFill>
                <a:schemeClr val="lt1"/>
              </a:solidFill>
              <a:latin typeface="Century Gothic"/>
              <a:ea typeface="Century Gothic"/>
              <a:cs typeface="Century Gothic"/>
              <a:sym typeface="Century Gothic"/>
            </a:endParaRPr>
          </a:p>
          <a:p>
            <a:pPr indent="-381000" lvl="0" marL="457200" rtl="0" algn="l">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After Testing</a:t>
            </a:r>
            <a:endParaRPr sz="2400">
              <a:solidFill>
                <a:schemeClr val="lt1"/>
              </a:solidFill>
              <a:latin typeface="Century Gothic"/>
              <a:ea typeface="Century Gothic"/>
              <a:cs typeface="Century Gothic"/>
              <a:sym typeface="Century Gothic"/>
            </a:endParaRPr>
          </a:p>
          <a:p>
            <a:pPr indent="-381000" lvl="0" marL="457200" rtl="0" algn="l">
              <a:spcBef>
                <a:spcPts val="0"/>
              </a:spcBef>
              <a:spcAft>
                <a:spcPts val="0"/>
              </a:spcAft>
              <a:buClr>
                <a:schemeClr val="lt1"/>
              </a:buClr>
              <a:buSzPts val="2400"/>
              <a:buFont typeface="Century Gothic"/>
              <a:buChar char="●"/>
            </a:pPr>
            <a:r>
              <a:rPr lang="en" sz="2400">
                <a:solidFill>
                  <a:schemeClr val="lt1"/>
                </a:solidFill>
                <a:latin typeface="Century Gothic"/>
                <a:ea typeface="Century Gothic"/>
                <a:cs typeface="Century Gothic"/>
                <a:sym typeface="Century Gothic"/>
              </a:rPr>
              <a:t>Links to helpful documents</a:t>
            </a:r>
            <a:endParaRPr sz="24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24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rPr lang="en" sz="2400">
                <a:solidFill>
                  <a:schemeClr val="lt1"/>
                </a:solidFill>
                <a:latin typeface="Century Gothic"/>
                <a:ea typeface="Century Gothic"/>
                <a:cs typeface="Century Gothic"/>
                <a:sym typeface="Century Gothic"/>
              </a:rPr>
              <a:t>Nebraska Portal: </a:t>
            </a:r>
            <a:r>
              <a:rPr lang="en" sz="2400" u="sng">
                <a:solidFill>
                  <a:schemeClr val="hlink"/>
                </a:solidFill>
                <a:latin typeface="Century Gothic"/>
                <a:ea typeface="Century Gothic"/>
                <a:cs typeface="Century Gothic"/>
                <a:sym typeface="Century Gothic"/>
                <a:hlinkClick r:id="rId4"/>
              </a:rPr>
              <a:t>https://ne.portal.cambiumast.com/</a:t>
            </a:r>
            <a:endParaRPr sz="24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sz="2400">
              <a:solidFill>
                <a:schemeClr val="lt1"/>
              </a:solidFill>
              <a:latin typeface="Palatino Linotype"/>
              <a:ea typeface="Palatino Linotype"/>
              <a:cs typeface="Palatino Linotype"/>
              <a:sym typeface="Palatino Linotype"/>
            </a:endParaRPr>
          </a:p>
          <a:p>
            <a:pPr indent="0" lvl="0" marL="0" rtl="0" algn="l">
              <a:spcBef>
                <a:spcPts val="0"/>
              </a:spcBef>
              <a:spcAft>
                <a:spcPts val="0"/>
              </a:spcAft>
              <a:buNone/>
            </a:pPr>
            <a:r>
              <a:t/>
            </a:r>
            <a:endParaRPr sz="2400">
              <a:solidFill>
                <a:schemeClr val="lt1"/>
              </a:solidFill>
              <a:latin typeface="Palatino Linotype"/>
              <a:ea typeface="Palatino Linotype"/>
              <a:cs typeface="Palatino Linotype"/>
              <a:sym typeface="Palatino Linotype"/>
            </a:endParaRPr>
          </a:p>
        </p:txBody>
      </p:sp>
      <p:pic>
        <p:nvPicPr>
          <p:cNvPr id="972" name="Google Shape;972;p153"/>
          <p:cNvPicPr preferRelativeResize="0"/>
          <p:nvPr/>
        </p:nvPicPr>
        <p:blipFill>
          <a:blip r:embed="rId5">
            <a:alphaModFix/>
          </a:blip>
          <a:stretch>
            <a:fillRect/>
          </a:stretch>
        </p:blipFill>
        <p:spPr>
          <a:xfrm>
            <a:off x="5610350" y="1666051"/>
            <a:ext cx="3435099" cy="32323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54"/>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Accessibility</a:t>
            </a:r>
            <a:r>
              <a:rPr lang="en"/>
              <a:t> and Accommodations</a:t>
            </a:r>
            <a:endParaRPr/>
          </a:p>
        </p:txBody>
      </p:sp>
      <p:sp>
        <p:nvSpPr>
          <p:cNvPr id="978" name="Google Shape;978;p154"/>
          <p:cNvSpPr txBox="1"/>
          <p:nvPr>
            <p:ph idx="1" type="body"/>
          </p:nvPr>
        </p:nvSpPr>
        <p:spPr>
          <a:xfrm>
            <a:off x="382650" y="1268044"/>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u="sng">
                <a:hlinkClick r:id="rId3"/>
              </a:rPr>
              <a:t>ELPA21 Accessibility and Accommodations Manual</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u="sng">
                <a:hlinkClick r:id="rId4"/>
              </a:rPr>
              <a:t>Alt ELPA Accessibility and </a:t>
            </a:r>
            <a:endParaRPr/>
          </a:p>
          <a:p>
            <a:pPr indent="0" lvl="0" marL="0" rtl="0" algn="l">
              <a:spcBef>
                <a:spcPts val="800"/>
              </a:spcBef>
              <a:spcAft>
                <a:spcPts val="0"/>
              </a:spcAft>
              <a:buNone/>
            </a:pPr>
            <a:r>
              <a:rPr lang="en" u="sng">
                <a:hlinkClick r:id="rId5"/>
              </a:rPr>
              <a:t>Accommodations Manual</a:t>
            </a:r>
            <a:endParaRPr/>
          </a:p>
        </p:txBody>
      </p:sp>
      <p:pic>
        <p:nvPicPr>
          <p:cNvPr id="979" name="Google Shape;979;p154"/>
          <p:cNvPicPr preferRelativeResize="0"/>
          <p:nvPr/>
        </p:nvPicPr>
        <p:blipFill>
          <a:blip r:embed="rId6">
            <a:alphaModFix/>
          </a:blip>
          <a:stretch>
            <a:fillRect/>
          </a:stretch>
        </p:blipFill>
        <p:spPr>
          <a:xfrm>
            <a:off x="5634253" y="1777875"/>
            <a:ext cx="3356550" cy="2571750"/>
          </a:xfrm>
          <a:prstGeom prst="rect">
            <a:avLst/>
          </a:prstGeom>
          <a:noFill/>
          <a:ln cap="flat" cmpd="sng" w="9525">
            <a:solidFill>
              <a:schemeClr val="dk2"/>
            </a:solidFill>
            <a:prstDash val="solid"/>
            <a:round/>
            <a:headEnd len="sm" w="sm" type="none"/>
            <a:tailEnd len="sm" w="sm" type="none"/>
          </a:ln>
        </p:spPr>
      </p:pic>
      <p:pic>
        <p:nvPicPr>
          <p:cNvPr id="980" name="Google Shape;980;p154"/>
          <p:cNvPicPr preferRelativeResize="0"/>
          <p:nvPr/>
        </p:nvPicPr>
        <p:blipFill>
          <a:blip r:embed="rId7">
            <a:alphaModFix/>
          </a:blip>
          <a:stretch>
            <a:fillRect/>
          </a:stretch>
        </p:blipFill>
        <p:spPr>
          <a:xfrm>
            <a:off x="628650" y="2944875"/>
            <a:ext cx="2472550" cy="21986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5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Reporting</a:t>
            </a:r>
            <a:endParaRPr/>
          </a:p>
        </p:txBody>
      </p:sp>
      <p:sp>
        <p:nvSpPr>
          <p:cNvPr id="986" name="Google Shape;986;p155"/>
          <p:cNvSpPr txBox="1"/>
          <p:nvPr>
            <p:ph idx="1" type="body"/>
          </p:nvPr>
        </p:nvSpPr>
        <p:spPr>
          <a:xfrm>
            <a:off x="528025" y="1179146"/>
            <a:ext cx="7886700" cy="1280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u="sng">
                <a:solidFill>
                  <a:schemeClr val="hlink"/>
                </a:solidFill>
                <a:hlinkClick r:id="rId3"/>
              </a:rPr>
              <a:t>Reporting System User Guide</a:t>
            </a:r>
            <a:endParaRPr/>
          </a:p>
          <a:p>
            <a:pPr indent="0" lvl="0" marL="0" rtl="0" algn="l">
              <a:spcBef>
                <a:spcPts val="800"/>
              </a:spcBef>
              <a:spcAft>
                <a:spcPts val="0"/>
              </a:spcAft>
              <a:buNone/>
            </a:pPr>
            <a:r>
              <a:rPr lang="en" u="sng">
                <a:solidFill>
                  <a:schemeClr val="hlink"/>
                </a:solidFill>
                <a:hlinkClick r:id="rId4"/>
              </a:rPr>
              <a:t>Reporting System Quick Guide</a:t>
            </a:r>
            <a:endParaRPr/>
          </a:p>
        </p:txBody>
      </p:sp>
      <p:pic>
        <p:nvPicPr>
          <p:cNvPr id="987" name="Google Shape;987;p155"/>
          <p:cNvPicPr preferRelativeResize="0"/>
          <p:nvPr/>
        </p:nvPicPr>
        <p:blipFill>
          <a:blip r:embed="rId5">
            <a:alphaModFix/>
          </a:blip>
          <a:stretch>
            <a:fillRect/>
          </a:stretch>
        </p:blipFill>
        <p:spPr>
          <a:xfrm>
            <a:off x="4669700" y="273850"/>
            <a:ext cx="4197225" cy="2745700"/>
          </a:xfrm>
          <a:prstGeom prst="rect">
            <a:avLst/>
          </a:prstGeom>
          <a:noFill/>
          <a:ln cap="flat" cmpd="sng" w="9525">
            <a:solidFill>
              <a:schemeClr val="dk2"/>
            </a:solidFill>
            <a:prstDash val="solid"/>
            <a:round/>
            <a:headEnd len="sm" w="sm" type="none"/>
            <a:tailEnd len="sm" w="sm" type="none"/>
          </a:ln>
        </p:spPr>
      </p:pic>
      <p:pic>
        <p:nvPicPr>
          <p:cNvPr id="988" name="Google Shape;988;p155"/>
          <p:cNvPicPr preferRelativeResize="0"/>
          <p:nvPr/>
        </p:nvPicPr>
        <p:blipFill>
          <a:blip r:embed="rId6">
            <a:alphaModFix/>
          </a:blip>
          <a:stretch>
            <a:fillRect/>
          </a:stretch>
        </p:blipFill>
        <p:spPr>
          <a:xfrm>
            <a:off x="62950" y="2649925"/>
            <a:ext cx="6612675" cy="2012125"/>
          </a:xfrm>
          <a:prstGeom prst="rect">
            <a:avLst/>
          </a:prstGeom>
          <a:noFill/>
          <a:ln cap="flat" cmpd="sng" w="9525">
            <a:solidFill>
              <a:schemeClr val="dk2"/>
            </a:solidFill>
            <a:prstDash val="solid"/>
            <a:round/>
            <a:headEnd len="sm" w="sm" type="none"/>
            <a:tailEnd len="sm" w="sm" type="none"/>
          </a:ln>
        </p:spPr>
      </p:pic>
      <p:pic>
        <p:nvPicPr>
          <p:cNvPr id="989" name="Google Shape;989;p155"/>
          <p:cNvPicPr preferRelativeResize="0"/>
          <p:nvPr/>
        </p:nvPicPr>
        <p:blipFill>
          <a:blip r:embed="rId7">
            <a:alphaModFix/>
          </a:blip>
          <a:stretch>
            <a:fillRect/>
          </a:stretch>
        </p:blipFill>
        <p:spPr>
          <a:xfrm>
            <a:off x="1915725" y="2023850"/>
            <a:ext cx="7228276" cy="311965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56"/>
          <p:cNvSpPr txBox="1"/>
          <p:nvPr>
            <p:ph type="title"/>
          </p:nvPr>
        </p:nvSpPr>
        <p:spPr>
          <a:xfrm>
            <a:off x="192575" y="184400"/>
            <a:ext cx="59349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Score Reports - ISR (Individual Score Report)</a:t>
            </a:r>
            <a:endParaRPr/>
          </a:p>
        </p:txBody>
      </p:sp>
      <p:pic>
        <p:nvPicPr>
          <p:cNvPr id="995" name="Google Shape;995;p156"/>
          <p:cNvPicPr preferRelativeResize="0"/>
          <p:nvPr/>
        </p:nvPicPr>
        <p:blipFill>
          <a:blip r:embed="rId3">
            <a:alphaModFix/>
          </a:blip>
          <a:stretch>
            <a:fillRect/>
          </a:stretch>
        </p:blipFill>
        <p:spPr>
          <a:xfrm>
            <a:off x="4781550" y="1178600"/>
            <a:ext cx="4302901" cy="3883251"/>
          </a:xfrm>
          <a:prstGeom prst="rect">
            <a:avLst/>
          </a:prstGeom>
          <a:noFill/>
          <a:ln cap="flat" cmpd="sng" w="9525">
            <a:solidFill>
              <a:schemeClr val="dk2"/>
            </a:solidFill>
            <a:prstDash val="solid"/>
            <a:round/>
            <a:headEnd len="sm" w="sm" type="none"/>
            <a:tailEnd len="sm" w="sm" type="none"/>
          </a:ln>
        </p:spPr>
      </p:pic>
      <p:sp>
        <p:nvSpPr>
          <p:cNvPr id="996" name="Google Shape;996;p156"/>
          <p:cNvSpPr txBox="1"/>
          <p:nvPr/>
        </p:nvSpPr>
        <p:spPr>
          <a:xfrm>
            <a:off x="570250" y="1598950"/>
            <a:ext cx="3106500" cy="20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entury Gothic"/>
                <a:ea typeface="Century Gothic"/>
                <a:cs typeface="Century Gothic"/>
                <a:sym typeface="Century Gothic"/>
              </a:rPr>
              <a:t>Demo Student Example</a:t>
            </a:r>
            <a:endParaRPr sz="1800">
              <a:latin typeface="Century Gothic"/>
              <a:ea typeface="Century Gothic"/>
              <a:cs typeface="Century Gothic"/>
              <a:sym typeface="Century Gothic"/>
            </a:endParaRPr>
          </a:p>
          <a:p>
            <a:pPr indent="0" lvl="0" marL="0" rtl="0" algn="l">
              <a:spcBef>
                <a:spcPts val="0"/>
              </a:spcBef>
              <a:spcAft>
                <a:spcPts val="0"/>
              </a:spcAft>
              <a:buNone/>
            </a:pPr>
            <a:r>
              <a:t/>
            </a:r>
            <a:endParaRPr sz="1800">
              <a:latin typeface="Century Gothic"/>
              <a:ea typeface="Century Gothic"/>
              <a:cs typeface="Century Gothic"/>
              <a:sym typeface="Century Gothic"/>
            </a:endParaRPr>
          </a:p>
          <a:p>
            <a:pPr indent="0" lvl="0" marL="0" rtl="0" algn="l">
              <a:spcBef>
                <a:spcPts val="0"/>
              </a:spcBef>
              <a:spcAft>
                <a:spcPts val="0"/>
              </a:spcAft>
              <a:buNone/>
            </a:pPr>
            <a:r>
              <a:rPr lang="en" sz="1800">
                <a:latin typeface="Century Gothic"/>
                <a:ea typeface="Century Gothic"/>
                <a:cs typeface="Century Gothic"/>
                <a:sym typeface="Century Gothic"/>
              </a:rPr>
              <a:t>Listening - 3</a:t>
            </a:r>
            <a:endParaRPr sz="1800">
              <a:latin typeface="Century Gothic"/>
              <a:ea typeface="Century Gothic"/>
              <a:cs typeface="Century Gothic"/>
              <a:sym typeface="Century Gothic"/>
            </a:endParaRPr>
          </a:p>
          <a:p>
            <a:pPr indent="0" lvl="0" marL="0" rtl="0" algn="l">
              <a:spcBef>
                <a:spcPts val="0"/>
              </a:spcBef>
              <a:spcAft>
                <a:spcPts val="0"/>
              </a:spcAft>
              <a:buNone/>
            </a:pPr>
            <a:r>
              <a:rPr lang="en" sz="1800">
                <a:latin typeface="Century Gothic"/>
                <a:ea typeface="Century Gothic"/>
                <a:cs typeface="Century Gothic"/>
                <a:sym typeface="Century Gothic"/>
              </a:rPr>
              <a:t>Reading - 3</a:t>
            </a:r>
            <a:endParaRPr sz="1800">
              <a:latin typeface="Century Gothic"/>
              <a:ea typeface="Century Gothic"/>
              <a:cs typeface="Century Gothic"/>
              <a:sym typeface="Century Gothic"/>
            </a:endParaRPr>
          </a:p>
          <a:p>
            <a:pPr indent="0" lvl="0" marL="0" rtl="0" algn="l">
              <a:spcBef>
                <a:spcPts val="0"/>
              </a:spcBef>
              <a:spcAft>
                <a:spcPts val="0"/>
              </a:spcAft>
              <a:buNone/>
            </a:pPr>
            <a:r>
              <a:t/>
            </a:r>
            <a:endParaRPr sz="1800">
              <a:latin typeface="Century Gothic"/>
              <a:ea typeface="Century Gothic"/>
              <a:cs typeface="Century Gothic"/>
              <a:sym typeface="Century Gothic"/>
            </a:endParaRPr>
          </a:p>
          <a:p>
            <a:pPr indent="0" lvl="0" marL="0" rtl="0" algn="l">
              <a:spcBef>
                <a:spcPts val="0"/>
              </a:spcBef>
              <a:spcAft>
                <a:spcPts val="0"/>
              </a:spcAft>
              <a:buNone/>
            </a:pPr>
            <a:r>
              <a:rPr lang="en" sz="1800">
                <a:latin typeface="Century Gothic"/>
                <a:ea typeface="Century Gothic"/>
                <a:cs typeface="Century Gothic"/>
                <a:sym typeface="Century Gothic"/>
              </a:rPr>
              <a:t>Speaking and Writing</a:t>
            </a:r>
            <a:endParaRPr sz="1800">
              <a:latin typeface="Century Gothic"/>
              <a:ea typeface="Century Gothic"/>
              <a:cs typeface="Century Gothic"/>
              <a:sym typeface="Century Gothic"/>
            </a:endParaRPr>
          </a:p>
          <a:p>
            <a:pPr indent="0" lvl="0" marL="0" rtl="0" algn="l">
              <a:spcBef>
                <a:spcPts val="0"/>
              </a:spcBef>
              <a:spcAft>
                <a:spcPts val="0"/>
              </a:spcAft>
              <a:buNone/>
            </a:pPr>
            <a:r>
              <a:rPr lang="en" sz="1800">
                <a:latin typeface="Century Gothic"/>
                <a:ea typeface="Century Gothic"/>
                <a:cs typeface="Century Gothic"/>
                <a:sym typeface="Century Gothic"/>
              </a:rPr>
              <a:t>Not Attempted</a:t>
            </a:r>
            <a:endParaRPr sz="1800">
              <a:latin typeface="Century Gothic"/>
              <a:ea typeface="Century Gothic"/>
              <a:cs typeface="Century Gothic"/>
              <a:sym typeface="Century Gothic"/>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157"/>
          <p:cNvSpPr txBox="1"/>
          <p:nvPr>
            <p:ph type="title"/>
          </p:nvPr>
        </p:nvSpPr>
        <p:spPr>
          <a:xfrm>
            <a:off x="258200" y="273850"/>
            <a:ext cx="5959500" cy="994200"/>
          </a:xfrm>
          <a:prstGeom prst="rect">
            <a:avLst/>
          </a:prstGeom>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2800">
                <a:latin typeface="Arial"/>
                <a:ea typeface="Arial"/>
                <a:cs typeface="Arial"/>
                <a:sym typeface="Arial"/>
              </a:rPr>
              <a:t>ELPA21 Assessment Download - </a:t>
            </a:r>
            <a:r>
              <a:rPr lang="en" sz="2800" u="sng">
                <a:solidFill>
                  <a:srgbClr val="0097A7"/>
                </a:solidFill>
                <a:latin typeface="Arial"/>
                <a:ea typeface="Arial"/>
                <a:cs typeface="Arial"/>
                <a:sym typeface="Arial"/>
                <a:hlinkClick r:id="rId3">
                  <a:extLst>
                    <a:ext uri="{A12FA001-AC4F-418D-AE19-62706E023703}">
                      <ahyp:hlinkClr val="tx"/>
                    </a:ext>
                  </a:extLst>
                </a:hlinkClick>
              </a:rPr>
              <a:t>“On Track” Report</a:t>
            </a:r>
            <a:endParaRPr/>
          </a:p>
        </p:txBody>
      </p:sp>
      <p:pic>
        <p:nvPicPr>
          <p:cNvPr id="1002" name="Google Shape;1002;p157"/>
          <p:cNvPicPr preferRelativeResize="0"/>
          <p:nvPr/>
        </p:nvPicPr>
        <p:blipFill>
          <a:blip r:embed="rId4">
            <a:alphaModFix/>
          </a:blip>
          <a:stretch>
            <a:fillRect/>
          </a:stretch>
        </p:blipFill>
        <p:spPr>
          <a:xfrm>
            <a:off x="4499700" y="810025"/>
            <a:ext cx="3432450" cy="4227125"/>
          </a:xfrm>
          <a:prstGeom prst="rect">
            <a:avLst/>
          </a:prstGeom>
          <a:noFill/>
          <a:ln cap="flat" cmpd="sng" w="9525">
            <a:solidFill>
              <a:schemeClr val="dk2"/>
            </a:solidFill>
            <a:prstDash val="solid"/>
            <a:round/>
            <a:headEnd len="sm" w="sm" type="none"/>
            <a:tailEnd len="sm" w="sm" type="none"/>
          </a:ln>
        </p:spPr>
      </p:pic>
      <p:sp>
        <p:nvSpPr>
          <p:cNvPr id="1003" name="Google Shape;1003;p157"/>
          <p:cNvSpPr/>
          <p:nvPr/>
        </p:nvSpPr>
        <p:spPr>
          <a:xfrm rot="-1233308">
            <a:off x="2179283" y="2396197"/>
            <a:ext cx="2220680" cy="702317"/>
          </a:xfrm>
          <a:prstGeom prst="wave">
            <a:avLst>
              <a:gd fmla="val 12500" name="adj1"/>
              <a:gd fmla="val 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latin typeface="Palatino Linotype"/>
                <a:ea typeface="Palatino Linotype"/>
                <a:cs typeface="Palatino Linotype"/>
                <a:sym typeface="Palatino Linotype"/>
              </a:rPr>
              <a:t>Directions</a:t>
            </a:r>
            <a:endParaRPr sz="2100">
              <a:latin typeface="Palatino Linotype"/>
              <a:ea typeface="Palatino Linotype"/>
              <a:cs typeface="Palatino Linotype"/>
              <a:sym typeface="Palatino Linotype"/>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58"/>
          <p:cNvSpPr txBox="1"/>
          <p:nvPr>
            <p:ph type="title"/>
          </p:nvPr>
        </p:nvSpPr>
        <p:spPr>
          <a:xfrm>
            <a:off x="628650" y="273844"/>
            <a:ext cx="4714800" cy="994200"/>
          </a:xfrm>
          <a:prstGeom prst="rect">
            <a:avLst/>
          </a:prstGeom>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2800">
                <a:latin typeface="Arial"/>
                <a:ea typeface="Arial"/>
                <a:cs typeface="Arial"/>
                <a:sym typeface="Arial"/>
              </a:rPr>
              <a:t>ELPA On Track Report </a:t>
            </a:r>
            <a:r>
              <a:rPr lang="en" sz="2800" u="sng">
                <a:solidFill>
                  <a:srgbClr val="0097A7"/>
                </a:solidFill>
                <a:latin typeface="Arial"/>
                <a:ea typeface="Arial"/>
                <a:cs typeface="Arial"/>
                <a:sym typeface="Arial"/>
                <a:hlinkClick r:id="rId3">
                  <a:extLst>
                    <a:ext uri="{A12FA001-AC4F-418D-AE19-62706E023703}">
                      <ahyp:hlinkClr val="tx"/>
                    </a:ext>
                  </a:extLst>
                </a:hlinkClick>
              </a:rPr>
              <a:t>Headings Explained</a:t>
            </a:r>
            <a:endParaRPr/>
          </a:p>
        </p:txBody>
      </p:sp>
      <p:pic>
        <p:nvPicPr>
          <p:cNvPr id="1009" name="Google Shape;1009;p158"/>
          <p:cNvPicPr preferRelativeResize="0"/>
          <p:nvPr/>
        </p:nvPicPr>
        <p:blipFill>
          <a:blip r:embed="rId4">
            <a:alphaModFix/>
          </a:blip>
          <a:stretch>
            <a:fillRect/>
          </a:stretch>
        </p:blipFill>
        <p:spPr>
          <a:xfrm>
            <a:off x="311700" y="1385900"/>
            <a:ext cx="8589475" cy="317795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7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 sz="3100"/>
              <a:t>Formative Assessment Supports Network</a:t>
            </a:r>
            <a:endParaRPr sz="3000"/>
          </a:p>
        </p:txBody>
      </p:sp>
      <p:sp>
        <p:nvSpPr>
          <p:cNvPr id="395" name="Google Shape;395;p78"/>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ctr">
              <a:spcBef>
                <a:spcPts val="500"/>
              </a:spcBef>
              <a:spcAft>
                <a:spcPts val="0"/>
              </a:spcAft>
              <a:buNone/>
            </a:pPr>
            <a:r>
              <a:rPr lang="en" sz="2900">
                <a:latin typeface="Helvetica Neue"/>
                <a:ea typeface="Helvetica Neue"/>
                <a:cs typeface="Helvetica Neue"/>
                <a:sym typeface="Helvetica Neue"/>
              </a:rPr>
              <a:t>A system of supports for Nebraska educators designed to advance assessment literacy and focus on the implementation of formative assessment practices to strengthen effective instruction and propel student learning statewide.</a:t>
            </a:r>
            <a:endParaRPr sz="1500">
              <a:latin typeface="Helvetica Neue"/>
              <a:ea typeface="Helvetica Neue"/>
              <a:cs typeface="Helvetica Neue"/>
              <a:sym typeface="Helvetica Neue"/>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59"/>
          <p:cNvSpPr txBox="1"/>
          <p:nvPr>
            <p:ph type="title"/>
          </p:nvPr>
        </p:nvSpPr>
        <p:spPr>
          <a:xfrm>
            <a:off x="628650" y="273850"/>
            <a:ext cx="7076400" cy="994200"/>
          </a:xfrm>
          <a:prstGeom prst="rect">
            <a:avLst/>
          </a:prstGeom>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2800">
                <a:latin typeface="Arial"/>
                <a:ea typeface="Arial"/>
                <a:cs typeface="Arial"/>
                <a:sym typeface="Arial"/>
              </a:rPr>
              <a:t>ELPA Assessment Download “On Track” - Column “AL”</a:t>
            </a:r>
            <a:endParaRPr/>
          </a:p>
        </p:txBody>
      </p:sp>
      <p:pic>
        <p:nvPicPr>
          <p:cNvPr id="1015" name="Google Shape;1015;p159"/>
          <p:cNvPicPr preferRelativeResize="0"/>
          <p:nvPr/>
        </p:nvPicPr>
        <p:blipFill>
          <a:blip r:embed="rId3">
            <a:alphaModFix/>
          </a:blip>
          <a:stretch>
            <a:fillRect/>
          </a:stretch>
        </p:blipFill>
        <p:spPr>
          <a:xfrm>
            <a:off x="108850" y="1170125"/>
            <a:ext cx="8839201" cy="657027"/>
          </a:xfrm>
          <a:prstGeom prst="rect">
            <a:avLst/>
          </a:prstGeom>
          <a:noFill/>
          <a:ln cap="flat" cmpd="sng" w="19050">
            <a:solidFill>
              <a:schemeClr val="dk2"/>
            </a:solidFill>
            <a:prstDash val="solid"/>
            <a:round/>
            <a:headEnd len="sm" w="sm" type="none"/>
            <a:tailEnd len="sm" w="sm" type="none"/>
          </a:ln>
        </p:spPr>
      </p:pic>
      <p:pic>
        <p:nvPicPr>
          <p:cNvPr id="1016" name="Google Shape;1016;p159"/>
          <p:cNvPicPr preferRelativeResize="0"/>
          <p:nvPr/>
        </p:nvPicPr>
        <p:blipFill>
          <a:blip r:embed="rId4">
            <a:alphaModFix/>
          </a:blip>
          <a:stretch>
            <a:fillRect/>
          </a:stretch>
        </p:blipFill>
        <p:spPr>
          <a:xfrm>
            <a:off x="152400" y="1979552"/>
            <a:ext cx="8839200" cy="2707660"/>
          </a:xfrm>
          <a:prstGeom prst="rect">
            <a:avLst/>
          </a:prstGeom>
          <a:noFill/>
          <a:ln cap="flat" cmpd="sng" w="9525">
            <a:solidFill>
              <a:schemeClr val="dk2"/>
            </a:solidFill>
            <a:prstDash val="solid"/>
            <a:round/>
            <a:headEnd len="sm" w="sm" type="none"/>
            <a:tailEnd len="sm" w="sm" type="none"/>
          </a:ln>
        </p:spPr>
      </p:pic>
      <p:sp>
        <p:nvSpPr>
          <p:cNvPr id="1017" name="Google Shape;1017;p159"/>
          <p:cNvSpPr/>
          <p:nvPr/>
        </p:nvSpPr>
        <p:spPr>
          <a:xfrm>
            <a:off x="7211075" y="1049075"/>
            <a:ext cx="977700" cy="3748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60"/>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u="sng">
                <a:hlinkClick r:id="rId3"/>
              </a:rPr>
              <a:t>ELPA21 Training Modules</a:t>
            </a:r>
            <a:endParaRPr/>
          </a:p>
        </p:txBody>
      </p:sp>
      <p:pic>
        <p:nvPicPr>
          <p:cNvPr id="1023" name="Google Shape;1023;p160">
            <a:hlinkClick r:id="rId4"/>
          </p:cNvPr>
          <p:cNvPicPr preferRelativeResize="0"/>
          <p:nvPr/>
        </p:nvPicPr>
        <p:blipFill>
          <a:blip r:embed="rId5">
            <a:alphaModFix/>
          </a:blip>
          <a:stretch>
            <a:fillRect/>
          </a:stretch>
        </p:blipFill>
        <p:spPr>
          <a:xfrm>
            <a:off x="98950" y="1268050"/>
            <a:ext cx="4202899" cy="3435526"/>
          </a:xfrm>
          <a:prstGeom prst="rect">
            <a:avLst/>
          </a:prstGeom>
          <a:noFill/>
          <a:ln cap="flat" cmpd="sng" w="9525">
            <a:solidFill>
              <a:schemeClr val="dk2"/>
            </a:solidFill>
            <a:prstDash val="solid"/>
            <a:round/>
            <a:headEnd len="sm" w="sm" type="none"/>
            <a:tailEnd len="sm" w="sm" type="none"/>
          </a:ln>
        </p:spPr>
      </p:pic>
      <p:pic>
        <p:nvPicPr>
          <p:cNvPr id="1024" name="Google Shape;1024;p160">
            <a:hlinkClick r:id="rId6"/>
          </p:cNvPr>
          <p:cNvPicPr preferRelativeResize="0"/>
          <p:nvPr/>
        </p:nvPicPr>
        <p:blipFill>
          <a:blip r:embed="rId7">
            <a:alphaModFix/>
          </a:blip>
          <a:stretch>
            <a:fillRect/>
          </a:stretch>
        </p:blipFill>
        <p:spPr>
          <a:xfrm>
            <a:off x="4572000" y="1210850"/>
            <a:ext cx="3947750" cy="35499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61"/>
          <p:cNvSpPr txBox="1"/>
          <p:nvPr>
            <p:ph type="title"/>
          </p:nvPr>
        </p:nvSpPr>
        <p:spPr>
          <a:xfrm>
            <a:off x="272000" y="88400"/>
            <a:ext cx="5390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500" u="sng">
                <a:solidFill>
                  <a:schemeClr val="hlink"/>
                </a:solidFill>
                <a:hlinkClick r:id="rId3"/>
              </a:rPr>
              <a:t>ELPA21 Training Modules</a:t>
            </a:r>
            <a:endParaRPr sz="3500"/>
          </a:p>
        </p:txBody>
      </p:sp>
      <p:pic>
        <p:nvPicPr>
          <p:cNvPr id="1030" name="Google Shape;1030;p161"/>
          <p:cNvPicPr preferRelativeResize="0"/>
          <p:nvPr/>
        </p:nvPicPr>
        <p:blipFill>
          <a:blip r:embed="rId4">
            <a:alphaModFix/>
          </a:blip>
          <a:stretch>
            <a:fillRect/>
          </a:stretch>
        </p:blipFill>
        <p:spPr>
          <a:xfrm>
            <a:off x="201850" y="1346250"/>
            <a:ext cx="2605175" cy="2971890"/>
          </a:xfrm>
          <a:prstGeom prst="rect">
            <a:avLst/>
          </a:prstGeom>
          <a:noFill/>
          <a:ln cap="flat" cmpd="sng" w="9525">
            <a:solidFill>
              <a:schemeClr val="dk2"/>
            </a:solidFill>
            <a:prstDash val="solid"/>
            <a:round/>
            <a:headEnd len="sm" w="sm" type="none"/>
            <a:tailEnd len="sm" w="sm" type="none"/>
          </a:ln>
        </p:spPr>
      </p:pic>
      <p:pic>
        <p:nvPicPr>
          <p:cNvPr id="1031" name="Google Shape;1031;p161"/>
          <p:cNvPicPr preferRelativeResize="0"/>
          <p:nvPr/>
        </p:nvPicPr>
        <p:blipFill>
          <a:blip r:embed="rId5">
            <a:alphaModFix/>
          </a:blip>
          <a:stretch>
            <a:fillRect/>
          </a:stretch>
        </p:blipFill>
        <p:spPr>
          <a:xfrm>
            <a:off x="3180779" y="1130538"/>
            <a:ext cx="5884994" cy="2732325"/>
          </a:xfrm>
          <a:prstGeom prst="rect">
            <a:avLst/>
          </a:prstGeom>
          <a:noFill/>
          <a:ln cap="flat" cmpd="sng" w="9525">
            <a:solidFill>
              <a:schemeClr val="dk2"/>
            </a:solidFill>
            <a:prstDash val="solid"/>
            <a:round/>
            <a:headEnd len="sm" w="sm" type="none"/>
            <a:tailEnd len="sm" w="sm" type="none"/>
          </a:ln>
        </p:spPr>
      </p:pic>
      <p:sp>
        <p:nvSpPr>
          <p:cNvPr id="1032" name="Google Shape;1032;p161"/>
          <p:cNvSpPr/>
          <p:nvPr/>
        </p:nvSpPr>
        <p:spPr>
          <a:xfrm rot="1333364">
            <a:off x="1727066" y="2230983"/>
            <a:ext cx="522728" cy="165235"/>
          </a:xfrm>
          <a:prstGeom prst="lef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61"/>
          <p:cNvSpPr/>
          <p:nvPr/>
        </p:nvSpPr>
        <p:spPr>
          <a:xfrm rot="-1005567">
            <a:off x="3020193" y="1671301"/>
            <a:ext cx="382863" cy="118732"/>
          </a:xfrm>
          <a:prstGeom prst="righ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61"/>
          <p:cNvSpPr/>
          <p:nvPr/>
        </p:nvSpPr>
        <p:spPr>
          <a:xfrm>
            <a:off x="3177600" y="2720125"/>
            <a:ext cx="840900" cy="224100"/>
          </a:xfrm>
          <a:prstGeom prst="roundRect">
            <a:avLst>
              <a:gd fmla="val 16667" name="adj"/>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61"/>
          <p:cNvSpPr/>
          <p:nvPr/>
        </p:nvSpPr>
        <p:spPr>
          <a:xfrm>
            <a:off x="8420000" y="2138250"/>
            <a:ext cx="724200" cy="1724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162"/>
          <p:cNvSpPr txBox="1"/>
          <p:nvPr>
            <p:ph type="title"/>
          </p:nvPr>
        </p:nvSpPr>
        <p:spPr>
          <a:xfrm>
            <a:off x="628650" y="273850"/>
            <a:ext cx="74502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ELP Standards and PLDs (Proficiency Level Descriptors</a:t>
            </a:r>
            <a:endParaRPr/>
          </a:p>
        </p:txBody>
      </p:sp>
      <p:sp>
        <p:nvSpPr>
          <p:cNvPr id="1041" name="Google Shape;1041;p162"/>
          <p:cNvSpPr txBox="1"/>
          <p:nvPr>
            <p:ph idx="1" type="body"/>
          </p:nvPr>
        </p:nvSpPr>
        <p:spPr>
          <a:xfrm>
            <a:off x="571675" y="3647075"/>
            <a:ext cx="5399400" cy="9942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u="sng">
                <a:solidFill>
                  <a:schemeClr val="hlink"/>
                </a:solidFill>
                <a:hlinkClick r:id="rId3"/>
              </a:rPr>
              <a:t>ELP Standards</a:t>
            </a:r>
            <a:r>
              <a:rPr lang="en"/>
              <a:t>  (</a:t>
            </a:r>
            <a:r>
              <a:rPr lang="en" u="sng">
                <a:solidFill>
                  <a:srgbClr val="1155CC"/>
                </a:solidFill>
                <a:hlinkClick r:id="rId4">
                  <a:extLst>
                    <a:ext uri="{A12FA001-AC4F-418D-AE19-62706E023703}">
                      <ahyp:hlinkClr val="tx"/>
                    </a:ext>
                  </a:extLst>
                </a:hlinkClick>
              </a:rPr>
              <a:t>Presentation Overview</a:t>
            </a:r>
            <a:r>
              <a:rPr lang="en"/>
              <a:t>)</a:t>
            </a:r>
            <a:endParaRPr/>
          </a:p>
          <a:p>
            <a:pPr indent="0" lvl="0" marL="0" rtl="0" algn="l">
              <a:spcBef>
                <a:spcPts val="800"/>
              </a:spcBef>
              <a:spcAft>
                <a:spcPts val="0"/>
              </a:spcAft>
              <a:buNone/>
            </a:pPr>
            <a:r>
              <a:rPr lang="en" u="sng">
                <a:solidFill>
                  <a:schemeClr val="hlink"/>
                </a:solidFill>
                <a:hlinkClick r:id="rId5"/>
              </a:rPr>
              <a:t>Alt ELP Standards</a:t>
            </a:r>
            <a:endParaRPr/>
          </a:p>
          <a:p>
            <a:pPr indent="0" lvl="0" marL="0" rtl="0" algn="l">
              <a:spcBef>
                <a:spcPts val="800"/>
              </a:spcBef>
              <a:spcAft>
                <a:spcPts val="0"/>
              </a:spcAft>
              <a:buNone/>
            </a:pPr>
            <a:r>
              <a:rPr lang="en" u="sng">
                <a:solidFill>
                  <a:schemeClr val="hlink"/>
                </a:solidFill>
                <a:hlinkClick r:id="rId6"/>
              </a:rPr>
              <a:t>PLDs - all grade bands</a:t>
            </a:r>
            <a:endParaRPr/>
          </a:p>
        </p:txBody>
      </p:sp>
      <p:pic>
        <p:nvPicPr>
          <p:cNvPr id="1042" name="Google Shape;1042;p162"/>
          <p:cNvPicPr preferRelativeResize="0"/>
          <p:nvPr/>
        </p:nvPicPr>
        <p:blipFill>
          <a:blip r:embed="rId7">
            <a:alphaModFix/>
          </a:blip>
          <a:stretch>
            <a:fillRect/>
          </a:stretch>
        </p:blipFill>
        <p:spPr>
          <a:xfrm>
            <a:off x="152400" y="1420450"/>
            <a:ext cx="2647950" cy="1657350"/>
          </a:xfrm>
          <a:prstGeom prst="rect">
            <a:avLst/>
          </a:prstGeom>
          <a:noFill/>
          <a:ln cap="flat" cmpd="sng" w="9525">
            <a:solidFill>
              <a:schemeClr val="dk2"/>
            </a:solidFill>
            <a:prstDash val="solid"/>
            <a:round/>
            <a:headEnd len="sm" w="sm" type="none"/>
            <a:tailEnd len="sm" w="sm" type="none"/>
          </a:ln>
        </p:spPr>
      </p:pic>
      <p:pic>
        <p:nvPicPr>
          <p:cNvPr id="1043" name="Google Shape;1043;p162"/>
          <p:cNvPicPr preferRelativeResize="0"/>
          <p:nvPr/>
        </p:nvPicPr>
        <p:blipFill>
          <a:blip r:embed="rId8">
            <a:alphaModFix/>
          </a:blip>
          <a:stretch>
            <a:fillRect/>
          </a:stretch>
        </p:blipFill>
        <p:spPr>
          <a:xfrm>
            <a:off x="3086200" y="1324050"/>
            <a:ext cx="2200275" cy="22002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63"/>
          <p:cNvSpPr txBox="1"/>
          <p:nvPr>
            <p:ph type="title"/>
          </p:nvPr>
        </p:nvSpPr>
        <p:spPr>
          <a:xfrm>
            <a:off x="628650" y="273850"/>
            <a:ext cx="82848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Enrichment and Practice Opportunities for Formative Assessment</a:t>
            </a:r>
            <a:endParaRPr/>
          </a:p>
        </p:txBody>
      </p:sp>
      <p:sp>
        <p:nvSpPr>
          <p:cNvPr id="1049" name="Google Shape;1049;p163"/>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u="sng">
                <a:solidFill>
                  <a:schemeClr val="hlink"/>
                </a:solidFill>
                <a:latin typeface="Century Gothic"/>
                <a:ea typeface="Century Gothic"/>
                <a:cs typeface="Century Gothic"/>
                <a:sym typeface="Century Gothic"/>
                <a:hlinkClick r:id="rId3"/>
              </a:rPr>
              <a:t>ELPA21 Enrichment Activities</a:t>
            </a:r>
            <a:endParaRPr>
              <a:latin typeface="Century Gothic"/>
              <a:ea typeface="Century Gothic"/>
              <a:cs typeface="Century Gothic"/>
              <a:sym typeface="Century Gothic"/>
            </a:endParaRPr>
          </a:p>
          <a:p>
            <a:pPr indent="0" lvl="0" marL="0" rtl="0" algn="l">
              <a:spcBef>
                <a:spcPts val="800"/>
              </a:spcBef>
              <a:spcAft>
                <a:spcPts val="0"/>
              </a:spcAft>
              <a:buNone/>
            </a:pPr>
            <a:r>
              <a:rPr lang="en">
                <a:latin typeface="Century Gothic"/>
                <a:ea typeface="Century Gothic"/>
                <a:cs typeface="Century Gothic"/>
                <a:sym typeface="Century Gothic"/>
              </a:rPr>
              <a:t>EL Toolkits 2021 and 2022 (Can be purchased on the </a:t>
            </a:r>
            <a:r>
              <a:rPr lang="en" u="sng">
                <a:solidFill>
                  <a:schemeClr val="hlink"/>
                </a:solidFill>
                <a:latin typeface="Century Gothic"/>
                <a:ea typeface="Century Gothic"/>
                <a:cs typeface="Century Gothic"/>
                <a:sym typeface="Century Gothic"/>
                <a:hlinkClick r:id="rId4"/>
              </a:rPr>
              <a:t>NABE Store Website</a:t>
            </a:r>
            <a:r>
              <a:rPr lang="en">
                <a:latin typeface="Century Gothic"/>
                <a:ea typeface="Century Gothic"/>
                <a:cs typeface="Century Gothic"/>
                <a:sym typeface="Century Gothic"/>
              </a:rPr>
              <a:t>)</a:t>
            </a:r>
            <a:endParaRPr>
              <a:latin typeface="Century Gothic"/>
              <a:ea typeface="Century Gothic"/>
              <a:cs typeface="Century Gothic"/>
              <a:sym typeface="Century Gothic"/>
            </a:endParaRPr>
          </a:p>
          <a:p>
            <a:pPr indent="0" lvl="0" marL="0" rtl="0" algn="l">
              <a:spcBef>
                <a:spcPts val="800"/>
              </a:spcBef>
              <a:spcAft>
                <a:spcPts val="0"/>
              </a:spcAft>
              <a:buNone/>
            </a:pPr>
            <a:r>
              <a:rPr lang="en" u="sng">
                <a:solidFill>
                  <a:schemeClr val="hlink"/>
                </a:solidFill>
                <a:latin typeface="Century Gothic"/>
                <a:ea typeface="Century Gothic"/>
                <a:cs typeface="Century Gothic"/>
                <a:sym typeface="Century Gothic"/>
                <a:hlinkClick r:id="rId5"/>
              </a:rPr>
              <a:t>Nebraska Portal</a:t>
            </a:r>
            <a:r>
              <a:rPr lang="en">
                <a:latin typeface="Century Gothic"/>
                <a:ea typeface="Century Gothic"/>
                <a:cs typeface="Century Gothic"/>
                <a:sym typeface="Century Gothic"/>
              </a:rPr>
              <a:t> - Practice Opportunities</a:t>
            </a:r>
            <a:endParaRPr>
              <a:latin typeface="Century Gothic"/>
              <a:ea typeface="Century Gothic"/>
              <a:cs typeface="Century Gothic"/>
              <a:sym typeface="Century Gothic"/>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pic>
        <p:nvPicPr>
          <p:cNvPr id="1050" name="Google Shape;1050;p163"/>
          <p:cNvPicPr preferRelativeResize="0"/>
          <p:nvPr/>
        </p:nvPicPr>
        <p:blipFill>
          <a:blip r:embed="rId6">
            <a:alphaModFix/>
          </a:blip>
          <a:stretch>
            <a:fillRect/>
          </a:stretch>
        </p:blipFill>
        <p:spPr>
          <a:xfrm>
            <a:off x="3407400" y="3115650"/>
            <a:ext cx="3202551" cy="1880650"/>
          </a:xfrm>
          <a:prstGeom prst="rect">
            <a:avLst/>
          </a:prstGeom>
          <a:noFill/>
          <a:ln>
            <a:noFill/>
          </a:ln>
        </p:spPr>
      </p:pic>
      <p:pic>
        <p:nvPicPr>
          <p:cNvPr id="1051" name="Google Shape;1051;p163"/>
          <p:cNvPicPr preferRelativeResize="0"/>
          <p:nvPr/>
        </p:nvPicPr>
        <p:blipFill>
          <a:blip r:embed="rId7">
            <a:alphaModFix/>
          </a:blip>
          <a:stretch>
            <a:fillRect/>
          </a:stretch>
        </p:blipFill>
        <p:spPr>
          <a:xfrm>
            <a:off x="345047" y="2942597"/>
            <a:ext cx="2763600" cy="19265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Canvas Courses through NDE</a:t>
            </a:r>
            <a:endParaRPr/>
          </a:p>
        </p:txBody>
      </p:sp>
      <p:sp>
        <p:nvSpPr>
          <p:cNvPr id="1057" name="Google Shape;1057;p164"/>
          <p:cNvSpPr txBox="1"/>
          <p:nvPr>
            <p:ph idx="1" type="body"/>
          </p:nvPr>
        </p:nvSpPr>
        <p:spPr>
          <a:xfrm>
            <a:off x="86050" y="4362250"/>
            <a:ext cx="8520600" cy="6459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en"/>
              <a:t>Free for anyone! Can earn a certificate for Professional Learning! Online and Anytime!</a:t>
            </a:r>
            <a:endParaRPr/>
          </a:p>
        </p:txBody>
      </p:sp>
      <p:pic>
        <p:nvPicPr>
          <p:cNvPr id="1058" name="Google Shape;1058;p164"/>
          <p:cNvPicPr preferRelativeResize="0"/>
          <p:nvPr/>
        </p:nvPicPr>
        <p:blipFill>
          <a:blip r:embed="rId3">
            <a:alphaModFix/>
          </a:blip>
          <a:stretch>
            <a:fillRect/>
          </a:stretch>
        </p:blipFill>
        <p:spPr>
          <a:xfrm>
            <a:off x="206875" y="1028538"/>
            <a:ext cx="8161594" cy="308642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1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Currently </a:t>
            </a:r>
            <a:r>
              <a:rPr b="1" lang="en"/>
              <a:t>Five</a:t>
            </a:r>
            <a:r>
              <a:rPr lang="en"/>
              <a:t> Courses for English Learners</a:t>
            </a:r>
            <a:endParaRPr/>
          </a:p>
        </p:txBody>
      </p:sp>
      <p:pic>
        <p:nvPicPr>
          <p:cNvPr id="1064" name="Google Shape;1064;p165">
            <a:hlinkClick r:id="rId3"/>
          </p:cNvPr>
          <p:cNvPicPr preferRelativeResize="0"/>
          <p:nvPr/>
        </p:nvPicPr>
        <p:blipFill>
          <a:blip r:embed="rId4">
            <a:alphaModFix/>
          </a:blip>
          <a:stretch>
            <a:fillRect/>
          </a:stretch>
        </p:blipFill>
        <p:spPr>
          <a:xfrm>
            <a:off x="190675" y="1147050"/>
            <a:ext cx="1839475" cy="2982575"/>
          </a:xfrm>
          <a:prstGeom prst="rect">
            <a:avLst/>
          </a:prstGeom>
          <a:noFill/>
          <a:ln cap="flat" cmpd="sng" w="9525">
            <a:solidFill>
              <a:schemeClr val="dk2"/>
            </a:solidFill>
            <a:prstDash val="solid"/>
            <a:round/>
            <a:headEnd len="sm" w="sm" type="none"/>
            <a:tailEnd len="sm" w="sm" type="none"/>
          </a:ln>
        </p:spPr>
      </p:pic>
      <p:pic>
        <p:nvPicPr>
          <p:cNvPr id="1065" name="Google Shape;1065;p165">
            <a:hlinkClick r:id="rId5"/>
          </p:cNvPr>
          <p:cNvPicPr preferRelativeResize="0"/>
          <p:nvPr/>
        </p:nvPicPr>
        <p:blipFill>
          <a:blip r:embed="rId6">
            <a:alphaModFix/>
          </a:blip>
          <a:stretch>
            <a:fillRect/>
          </a:stretch>
        </p:blipFill>
        <p:spPr>
          <a:xfrm>
            <a:off x="2187600" y="1123625"/>
            <a:ext cx="1665813" cy="3022025"/>
          </a:xfrm>
          <a:prstGeom prst="rect">
            <a:avLst/>
          </a:prstGeom>
          <a:noFill/>
          <a:ln cap="flat" cmpd="sng" w="9525">
            <a:solidFill>
              <a:schemeClr val="dk2"/>
            </a:solidFill>
            <a:prstDash val="solid"/>
            <a:round/>
            <a:headEnd len="sm" w="sm" type="none"/>
            <a:tailEnd len="sm" w="sm" type="none"/>
          </a:ln>
        </p:spPr>
      </p:pic>
      <p:pic>
        <p:nvPicPr>
          <p:cNvPr id="1066" name="Google Shape;1066;p165">
            <a:hlinkClick r:id="rId7"/>
          </p:cNvPr>
          <p:cNvPicPr preferRelativeResize="0"/>
          <p:nvPr/>
        </p:nvPicPr>
        <p:blipFill>
          <a:blip r:embed="rId8">
            <a:alphaModFix/>
          </a:blip>
          <a:stretch>
            <a:fillRect/>
          </a:stretch>
        </p:blipFill>
        <p:spPr>
          <a:xfrm>
            <a:off x="4010838" y="1123622"/>
            <a:ext cx="1575413" cy="3029428"/>
          </a:xfrm>
          <a:prstGeom prst="rect">
            <a:avLst/>
          </a:prstGeom>
          <a:noFill/>
          <a:ln cap="flat" cmpd="sng" w="9525">
            <a:solidFill>
              <a:schemeClr val="dk2"/>
            </a:solidFill>
            <a:prstDash val="solid"/>
            <a:round/>
            <a:headEnd len="sm" w="sm" type="none"/>
            <a:tailEnd len="sm" w="sm" type="none"/>
          </a:ln>
        </p:spPr>
      </p:pic>
      <p:pic>
        <p:nvPicPr>
          <p:cNvPr id="1067" name="Google Shape;1067;p165">
            <a:hlinkClick r:id="rId9"/>
          </p:cNvPr>
          <p:cNvPicPr preferRelativeResize="0"/>
          <p:nvPr/>
        </p:nvPicPr>
        <p:blipFill>
          <a:blip r:embed="rId10">
            <a:alphaModFix/>
          </a:blip>
          <a:stretch>
            <a:fillRect/>
          </a:stretch>
        </p:blipFill>
        <p:spPr>
          <a:xfrm>
            <a:off x="7427750" y="1123675"/>
            <a:ext cx="1518175" cy="3021924"/>
          </a:xfrm>
          <a:prstGeom prst="rect">
            <a:avLst/>
          </a:prstGeom>
          <a:noFill/>
          <a:ln cap="flat" cmpd="sng" w="9525">
            <a:solidFill>
              <a:schemeClr val="dk2"/>
            </a:solidFill>
            <a:prstDash val="solid"/>
            <a:round/>
            <a:headEnd len="sm" w="sm" type="none"/>
            <a:tailEnd len="sm" w="sm" type="none"/>
          </a:ln>
        </p:spPr>
      </p:pic>
      <p:pic>
        <p:nvPicPr>
          <p:cNvPr id="1068" name="Google Shape;1068;p165">
            <a:hlinkClick r:id="rId11"/>
          </p:cNvPr>
          <p:cNvPicPr preferRelativeResize="0"/>
          <p:nvPr/>
        </p:nvPicPr>
        <p:blipFill>
          <a:blip r:embed="rId12">
            <a:alphaModFix/>
          </a:blip>
          <a:stretch>
            <a:fillRect/>
          </a:stretch>
        </p:blipFill>
        <p:spPr>
          <a:xfrm>
            <a:off x="5747913" y="1123625"/>
            <a:ext cx="1518175" cy="30294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66"/>
          <p:cNvSpPr txBox="1"/>
          <p:nvPr>
            <p:ph type="ctrTitle"/>
          </p:nvPr>
        </p:nvSpPr>
        <p:spPr>
          <a:xfrm>
            <a:off x="464344" y="3028949"/>
            <a:ext cx="8208169" cy="1546622"/>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lt1"/>
              </a:buClr>
              <a:buSzPts val="4500"/>
              <a:buFont typeface="Century Gothic"/>
              <a:buNone/>
            </a:pPr>
            <a:r>
              <a:rPr lang="en" sz="3600"/>
              <a:t>Anne Hubbell</a:t>
            </a:r>
            <a:endParaRPr sz="3600"/>
          </a:p>
          <a:p>
            <a:pPr indent="0" lvl="0" marL="0" rtl="0" algn="ctr">
              <a:lnSpc>
                <a:spcPct val="90000"/>
              </a:lnSpc>
              <a:spcBef>
                <a:spcPts val="0"/>
              </a:spcBef>
              <a:spcAft>
                <a:spcPts val="0"/>
              </a:spcAft>
              <a:buClr>
                <a:schemeClr val="lt1"/>
              </a:buClr>
              <a:buSzPts val="4500"/>
              <a:buFont typeface="Century Gothic"/>
              <a:buNone/>
            </a:pPr>
            <a:r>
              <a:rPr lang="en" sz="3600"/>
              <a:t>English Learner Specialist</a:t>
            </a:r>
            <a:endParaRPr sz="3600"/>
          </a:p>
          <a:p>
            <a:pPr indent="0" lvl="0" marL="0" rtl="0" algn="ctr">
              <a:lnSpc>
                <a:spcPct val="90000"/>
              </a:lnSpc>
              <a:spcBef>
                <a:spcPts val="0"/>
              </a:spcBef>
              <a:spcAft>
                <a:spcPts val="0"/>
              </a:spcAft>
              <a:buClr>
                <a:schemeClr val="lt1"/>
              </a:buClr>
              <a:buSzPts val="4500"/>
              <a:buFont typeface="Century Gothic"/>
              <a:buNone/>
            </a:pPr>
            <a:r>
              <a:rPr lang="en" sz="3600" u="sng">
                <a:solidFill>
                  <a:schemeClr val="hlink"/>
                </a:solidFill>
                <a:hlinkClick r:id="rId3"/>
              </a:rPr>
              <a:t>anne.hubbell@nebraska.gov</a:t>
            </a:r>
            <a:endParaRPr sz="3600"/>
          </a:p>
          <a:p>
            <a:pPr indent="0" lvl="0" marL="0" rtl="0" algn="ctr">
              <a:lnSpc>
                <a:spcPct val="90000"/>
              </a:lnSpc>
              <a:spcBef>
                <a:spcPts val="0"/>
              </a:spcBef>
              <a:spcAft>
                <a:spcPts val="0"/>
              </a:spcAft>
              <a:buClr>
                <a:schemeClr val="lt1"/>
              </a:buClr>
              <a:buSzPts val="4500"/>
              <a:buFont typeface="Century Gothic"/>
              <a:buNone/>
            </a:pPr>
            <a:r>
              <a:rPr lang="en" sz="3600"/>
              <a:t>402-405-7017</a:t>
            </a:r>
            <a:endParaRPr sz="360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67"/>
          <p:cNvSpPr txBox="1"/>
          <p:nvPr>
            <p:ph type="title"/>
          </p:nvPr>
        </p:nvSpPr>
        <p:spPr>
          <a:xfrm>
            <a:off x="628650" y="273844"/>
            <a:ext cx="3286200" cy="4512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Alternate Assessment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400"/>
              <a:t>Sharon Heater</a:t>
            </a:r>
            <a:endParaRPr sz="1400"/>
          </a:p>
          <a:p>
            <a:pPr indent="0" lvl="0" marL="0" rtl="0" algn="l">
              <a:spcBef>
                <a:spcPts val="0"/>
              </a:spcBef>
              <a:spcAft>
                <a:spcPts val="0"/>
              </a:spcAft>
              <a:buNone/>
            </a:pPr>
            <a:r>
              <a:rPr lang="en" sz="1400" u="sng">
                <a:solidFill>
                  <a:schemeClr val="hlink"/>
                </a:solidFill>
                <a:hlinkClick r:id="rId3"/>
              </a:rPr>
              <a:t>s</a:t>
            </a:r>
            <a:r>
              <a:rPr lang="en" sz="1400" u="sng">
                <a:solidFill>
                  <a:schemeClr val="hlink"/>
                </a:solidFill>
                <a:hlinkClick r:id="rId4"/>
              </a:rPr>
              <a:t>haron.heater@nebraska.gov</a:t>
            </a:r>
            <a:endParaRPr sz="1400"/>
          </a:p>
          <a:p>
            <a:pPr indent="0" lvl="0" marL="0" rtl="0" algn="l">
              <a:spcBef>
                <a:spcPts val="0"/>
              </a:spcBef>
              <a:spcAft>
                <a:spcPts val="0"/>
              </a:spcAft>
              <a:buNone/>
            </a:pPr>
            <a:r>
              <a:rPr lang="en" sz="1400"/>
              <a:t>Mary Lenser</a:t>
            </a:r>
            <a:endParaRPr sz="1400"/>
          </a:p>
          <a:p>
            <a:pPr indent="0" lvl="0" marL="0" rtl="0" algn="l">
              <a:spcBef>
                <a:spcPts val="0"/>
              </a:spcBef>
              <a:spcAft>
                <a:spcPts val="0"/>
              </a:spcAft>
              <a:buNone/>
            </a:pPr>
            <a:r>
              <a:rPr lang="en" sz="1400" u="sng">
                <a:solidFill>
                  <a:schemeClr val="hlink"/>
                </a:solidFill>
                <a:hlinkClick r:id="rId5"/>
              </a:rPr>
              <a:t>mary.lenser@nebraska.gov</a:t>
            </a:r>
            <a:endParaRPr sz="1400"/>
          </a:p>
          <a:p>
            <a:pPr indent="0" lvl="0" marL="0" rtl="0" algn="l">
              <a:spcBef>
                <a:spcPts val="0"/>
              </a:spcBef>
              <a:spcAft>
                <a:spcPts val="0"/>
              </a:spcAft>
              <a:buNone/>
            </a:pPr>
            <a:r>
              <a:t/>
            </a:r>
            <a:endParaRPr sz="14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68"/>
          <p:cNvSpPr txBox="1"/>
          <p:nvPr>
            <p:ph type="title"/>
          </p:nvPr>
        </p:nvSpPr>
        <p:spPr>
          <a:xfrm>
            <a:off x="628650" y="273848"/>
            <a:ext cx="4714800" cy="5985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600"/>
              <a:t>NCSAS Alternate Assessment</a:t>
            </a:r>
            <a:endParaRPr sz="2600"/>
          </a:p>
        </p:txBody>
      </p:sp>
      <p:sp>
        <p:nvSpPr>
          <p:cNvPr id="1084" name="Google Shape;1084;p168"/>
          <p:cNvSpPr txBox="1"/>
          <p:nvPr>
            <p:ph idx="1" type="body"/>
          </p:nvPr>
        </p:nvSpPr>
        <p:spPr>
          <a:xfrm>
            <a:off x="279575" y="1103400"/>
            <a:ext cx="5394000" cy="3617400"/>
          </a:xfrm>
          <a:prstGeom prst="rect">
            <a:avLst/>
          </a:prstGeom>
        </p:spPr>
        <p:txBody>
          <a:bodyPr anchorCtr="0" anchor="t" bIns="34275" lIns="68575" spcFirstLastPara="1" rIns="68575" wrap="square" tIns="34275">
            <a:noAutofit/>
          </a:bodyPr>
          <a:lstStyle/>
          <a:p>
            <a:pPr indent="-361950" lvl="0" marL="457200" rtl="0" algn="l">
              <a:spcBef>
                <a:spcPts val="500"/>
              </a:spcBef>
              <a:spcAft>
                <a:spcPts val="0"/>
              </a:spcAft>
              <a:buSzPts val="2100"/>
              <a:buFont typeface="Century Gothic"/>
              <a:buChar char="•"/>
            </a:pPr>
            <a:r>
              <a:rPr lang="en">
                <a:latin typeface="Century Gothic"/>
                <a:ea typeface="Century Gothic"/>
                <a:cs typeface="Century Gothic"/>
                <a:sym typeface="Century Gothic"/>
              </a:rPr>
              <a:t>Students with the most significant cognitive disability</a:t>
            </a:r>
            <a:endParaRPr>
              <a:latin typeface="Century Gothic"/>
              <a:ea typeface="Century Gothic"/>
              <a:cs typeface="Century Gothic"/>
              <a:sym typeface="Century Gothic"/>
            </a:endParaRPr>
          </a:p>
          <a:p>
            <a:pPr indent="-361950" lvl="1" marL="914400" rtl="0" algn="l">
              <a:spcBef>
                <a:spcPts val="0"/>
              </a:spcBef>
              <a:spcAft>
                <a:spcPts val="0"/>
              </a:spcAft>
              <a:buSzPts val="2100"/>
              <a:buFont typeface="Century Gothic"/>
              <a:buChar char="•"/>
            </a:pPr>
            <a:r>
              <a:rPr lang="en" sz="2100">
                <a:latin typeface="Century Gothic"/>
                <a:ea typeface="Century Gothic"/>
                <a:cs typeface="Century Gothic"/>
                <a:sym typeface="Century Gothic"/>
              </a:rPr>
              <a:t>Typically, about 1% of students</a:t>
            </a:r>
            <a:endParaRPr sz="2100">
              <a:latin typeface="Century Gothic"/>
              <a:ea typeface="Century Gothic"/>
              <a:cs typeface="Century Gothic"/>
              <a:sym typeface="Century Gothic"/>
            </a:endParaRPr>
          </a:p>
          <a:p>
            <a:pPr indent="0" lvl="0" marL="12700" rtl="0" algn="l">
              <a:spcBef>
                <a:spcPts val="500"/>
              </a:spcBef>
              <a:spcAft>
                <a:spcPts val="0"/>
              </a:spcAft>
              <a:buNone/>
            </a:pPr>
            <a:r>
              <a:t/>
            </a:r>
            <a:endParaRPr sz="800">
              <a:latin typeface="Century Gothic"/>
              <a:ea typeface="Century Gothic"/>
              <a:cs typeface="Century Gothic"/>
              <a:sym typeface="Century Gothic"/>
            </a:endParaRPr>
          </a:p>
          <a:p>
            <a:pPr indent="-374650" lvl="0" marL="457200" rtl="0" algn="l">
              <a:spcBef>
                <a:spcPts val="500"/>
              </a:spcBef>
              <a:spcAft>
                <a:spcPts val="0"/>
              </a:spcAft>
              <a:buSzPts val="2300"/>
              <a:buFont typeface="Century Gothic"/>
              <a:buChar char="•"/>
            </a:pPr>
            <a:r>
              <a:rPr lang="en" sz="2300">
                <a:latin typeface="Century Gothic"/>
                <a:ea typeface="Century Gothic"/>
                <a:cs typeface="Century Gothic"/>
                <a:sym typeface="Century Gothic"/>
              </a:rPr>
              <a:t>Grades 3 – 8, HS (third year cohort) for ELA &amp; Math</a:t>
            </a:r>
            <a:endParaRPr sz="2300">
              <a:latin typeface="Century Gothic"/>
              <a:ea typeface="Century Gothic"/>
              <a:cs typeface="Century Gothic"/>
              <a:sym typeface="Century Gothic"/>
            </a:endParaRPr>
          </a:p>
          <a:p>
            <a:pPr indent="-374650" lvl="0" marL="457200" rtl="0" algn="l">
              <a:spcBef>
                <a:spcPts val="0"/>
              </a:spcBef>
              <a:spcAft>
                <a:spcPts val="0"/>
              </a:spcAft>
              <a:buSzPts val="2300"/>
              <a:buFont typeface="Century Gothic"/>
              <a:buChar char="•"/>
            </a:pPr>
            <a:r>
              <a:rPr lang="en" sz="2300">
                <a:latin typeface="Century Gothic"/>
                <a:ea typeface="Century Gothic"/>
                <a:cs typeface="Century Gothic"/>
                <a:sym typeface="Century Gothic"/>
              </a:rPr>
              <a:t>Grade 5, 8, HS (third year cohort) for Science</a:t>
            </a:r>
            <a:endParaRPr sz="2300">
              <a:latin typeface="Century Gothic"/>
              <a:ea typeface="Century Gothic"/>
              <a:cs typeface="Century Gothic"/>
              <a:sym typeface="Century Gothic"/>
            </a:endParaRPr>
          </a:p>
          <a:p>
            <a:pPr indent="-374650" lvl="0" marL="457200" rtl="0" algn="l">
              <a:spcBef>
                <a:spcPts val="0"/>
              </a:spcBef>
              <a:spcAft>
                <a:spcPts val="0"/>
              </a:spcAft>
              <a:buSzPts val="2300"/>
              <a:buFont typeface="Century Gothic"/>
              <a:buChar char="•"/>
            </a:pPr>
            <a:r>
              <a:rPr lang="en" sz="2300">
                <a:latin typeface="Century Gothic"/>
                <a:ea typeface="Century Gothic"/>
                <a:cs typeface="Century Gothic"/>
                <a:sym typeface="Century Gothic"/>
              </a:rPr>
              <a:t>Alternate assessment not ACT</a:t>
            </a:r>
            <a:endParaRPr sz="2300">
              <a:latin typeface="Century Gothic"/>
              <a:ea typeface="Century Gothic"/>
              <a:cs typeface="Century Gothic"/>
              <a:sym typeface="Century Gothic"/>
            </a:endParaRPr>
          </a:p>
          <a:p>
            <a:pPr indent="0" lvl="0" marL="0" rtl="0" algn="l">
              <a:spcBef>
                <a:spcPts val="80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ESSA Nebraska">
      <a:dk1>
        <a:srgbClr val="1F1646"/>
      </a:dk1>
      <a:lt1>
        <a:srgbClr val="FFFFFF"/>
      </a:lt1>
      <a:dk2>
        <a:srgbClr val="1F1646"/>
      </a:dk2>
      <a:lt2>
        <a:srgbClr val="FFFFFF"/>
      </a:lt2>
      <a:accent1>
        <a:srgbClr val="001689"/>
      </a:accent1>
      <a:accent2>
        <a:srgbClr val="E74C3C"/>
      </a:accent2>
      <a:accent3>
        <a:srgbClr val="FF6C00"/>
      </a:accent3>
      <a:accent4>
        <a:srgbClr val="A15CBD"/>
      </a:accent4>
      <a:accent5>
        <a:srgbClr val="1ABC9C"/>
      </a:accent5>
      <a:accent6>
        <a:srgbClr val="FFCE00"/>
      </a:accent6>
      <a:hlink>
        <a:srgbClr val="001689"/>
      </a:hlink>
      <a:folHlink>
        <a:srgbClr val="3593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