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36" d="100"/>
          <a:sy n="36"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0C1F5-E9DF-44D1-9700-68CCDE1051C0}"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41753-4972-4186-8B42-D59C80839ED4}" type="slidenum">
              <a:rPr lang="en-US" smtClean="0"/>
              <a:t>‹#›</a:t>
            </a:fld>
            <a:endParaRPr lang="en-US"/>
          </a:p>
        </p:txBody>
      </p:sp>
    </p:spTree>
    <p:extLst>
      <p:ext uri="{BB962C8B-B14F-4D97-AF65-F5344CB8AC3E}">
        <p14:creationId xmlns:p14="http://schemas.microsoft.com/office/powerpoint/2010/main" val="330943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dirty="0">
                <a:solidFill>
                  <a:srgbClr val="000000"/>
                </a:solidFill>
                <a:effectLst/>
                <a:latin typeface="Arial" panose="020B0604020202020204" pitchFamily="34" charset="0"/>
                <a:ea typeface="Calibri" panose="020F0502020204030204" pitchFamily="34" charset="0"/>
              </a:rPr>
              <a:t>This is hard to qualify but it is something that is pretty significant.</a:t>
            </a:r>
            <a:endParaRPr lang="en-US" dirty="0"/>
          </a:p>
        </p:txBody>
      </p:sp>
      <p:sp>
        <p:nvSpPr>
          <p:cNvPr id="4" name="Slide Number Placeholder 3"/>
          <p:cNvSpPr>
            <a:spLocks noGrp="1"/>
          </p:cNvSpPr>
          <p:nvPr>
            <p:ph type="sldNum" sz="quarter" idx="5"/>
          </p:nvPr>
        </p:nvSpPr>
        <p:spPr/>
        <p:txBody>
          <a:bodyPr/>
          <a:lstStyle/>
          <a:p>
            <a:fld id="{7F641753-4972-4186-8B42-D59C80839ED4}" type="slidenum">
              <a:rPr lang="en-US" smtClean="0"/>
              <a:t>5</a:t>
            </a:fld>
            <a:endParaRPr lang="en-US"/>
          </a:p>
        </p:txBody>
      </p:sp>
    </p:spTree>
    <p:extLst>
      <p:ext uri="{BB962C8B-B14F-4D97-AF65-F5344CB8AC3E}">
        <p14:creationId xmlns:p14="http://schemas.microsoft.com/office/powerpoint/2010/main" val="766854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4D77D28-B474-48E0-8A86-F0575966689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558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D1196-037C-4F39-B2E6-E6353B271958}"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77D28-B474-48E0-8A86-F05759666890}" type="slidenum">
              <a:rPr lang="en-US" smtClean="0"/>
              <a:t>‹#›</a:t>
            </a:fld>
            <a:endParaRPr lang="en-US"/>
          </a:p>
        </p:txBody>
      </p:sp>
    </p:spTree>
    <p:extLst>
      <p:ext uri="{BB962C8B-B14F-4D97-AF65-F5344CB8AC3E}">
        <p14:creationId xmlns:p14="http://schemas.microsoft.com/office/powerpoint/2010/main" val="103047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86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211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spTree>
    <p:extLst>
      <p:ext uri="{BB962C8B-B14F-4D97-AF65-F5344CB8AC3E}">
        <p14:creationId xmlns:p14="http://schemas.microsoft.com/office/powerpoint/2010/main" val="1297659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4954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00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78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068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spTree>
    <p:extLst>
      <p:ext uri="{BB962C8B-B14F-4D97-AF65-F5344CB8AC3E}">
        <p14:creationId xmlns:p14="http://schemas.microsoft.com/office/powerpoint/2010/main" val="336287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D1196-037C-4F39-B2E6-E6353B27195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D77D28-B474-48E0-8A86-F0575966689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48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2D1196-037C-4F39-B2E6-E6353B271958}"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77D28-B474-48E0-8A86-F05759666890}" type="slidenum">
              <a:rPr lang="en-US" smtClean="0"/>
              <a:t>‹#›</a:t>
            </a:fld>
            <a:endParaRPr lang="en-US"/>
          </a:p>
        </p:txBody>
      </p:sp>
    </p:spTree>
    <p:extLst>
      <p:ext uri="{BB962C8B-B14F-4D97-AF65-F5344CB8AC3E}">
        <p14:creationId xmlns:p14="http://schemas.microsoft.com/office/powerpoint/2010/main" val="122364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2D1196-037C-4F39-B2E6-E6353B271958}"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D77D28-B474-48E0-8A86-F0575966689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43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2D1196-037C-4F39-B2E6-E6353B271958}"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D77D28-B474-48E0-8A86-F0575966689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21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D1196-037C-4F39-B2E6-E6353B271958}"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D77D28-B474-48E0-8A86-F05759666890}" type="slidenum">
              <a:rPr lang="en-US" smtClean="0"/>
              <a:t>‹#›</a:t>
            </a:fld>
            <a:endParaRPr lang="en-US"/>
          </a:p>
        </p:txBody>
      </p:sp>
    </p:spTree>
    <p:extLst>
      <p:ext uri="{BB962C8B-B14F-4D97-AF65-F5344CB8AC3E}">
        <p14:creationId xmlns:p14="http://schemas.microsoft.com/office/powerpoint/2010/main" val="28703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D1196-037C-4F39-B2E6-E6353B271958}"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77D28-B474-48E0-8A86-F0575966689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19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D1196-037C-4F39-B2E6-E6353B271958}"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D77D28-B474-48E0-8A86-F05759666890}" type="slidenum">
              <a:rPr lang="en-US" smtClean="0"/>
              <a:t>‹#›</a:t>
            </a:fld>
            <a:endParaRPr lang="en-US"/>
          </a:p>
        </p:txBody>
      </p:sp>
    </p:spTree>
    <p:extLst>
      <p:ext uri="{BB962C8B-B14F-4D97-AF65-F5344CB8AC3E}">
        <p14:creationId xmlns:p14="http://schemas.microsoft.com/office/powerpoint/2010/main" val="311052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2D1196-037C-4F39-B2E6-E6353B271958}" type="datetimeFigureOut">
              <a:rPr lang="en-US" smtClean="0"/>
              <a:t>9/8/2023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D77D28-B474-48E0-8A86-F05759666890}" type="slidenum">
              <a:rPr lang="en-US" smtClean="0"/>
              <a:t>‹#›</a:t>
            </a:fld>
            <a:endParaRPr lang="en-US"/>
          </a:p>
        </p:txBody>
      </p:sp>
    </p:spTree>
    <p:extLst>
      <p:ext uri="{BB962C8B-B14F-4D97-AF65-F5344CB8AC3E}">
        <p14:creationId xmlns:p14="http://schemas.microsoft.com/office/powerpoint/2010/main" val="54085198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D3E0-0DD4-B726-B1C3-85173C442AB8}"/>
              </a:ext>
            </a:extLst>
          </p:cNvPr>
          <p:cNvSpPr>
            <a:spLocks noGrp="1"/>
          </p:cNvSpPr>
          <p:nvPr>
            <p:ph type="ctrTitle"/>
          </p:nvPr>
        </p:nvSpPr>
        <p:spPr/>
        <p:txBody>
          <a:bodyPr/>
          <a:lstStyle/>
          <a:p>
            <a:r>
              <a:rPr lang="en-US" sz="3200" dirty="0"/>
              <a:t>Nebraska Council on Teacher Education Highlights </a:t>
            </a:r>
            <a:br>
              <a:rPr lang="en-US" sz="3200" dirty="0"/>
            </a:br>
            <a:r>
              <a:rPr lang="en-US" sz="3200" dirty="0"/>
              <a:t>2018-2023</a:t>
            </a:r>
          </a:p>
        </p:txBody>
      </p:sp>
      <p:sp>
        <p:nvSpPr>
          <p:cNvPr id="3" name="Subtitle 2">
            <a:extLst>
              <a:ext uri="{FF2B5EF4-FFF2-40B4-BE49-F238E27FC236}">
                <a16:creationId xmlns:a16="http://schemas.microsoft.com/office/drawing/2014/main" id="{2F6C2F84-59D5-8142-0679-B8227BE817A0}"/>
              </a:ext>
            </a:extLst>
          </p:cNvPr>
          <p:cNvSpPr>
            <a:spLocks noGrp="1"/>
          </p:cNvSpPr>
          <p:nvPr>
            <p:ph type="subTitle" idx="1"/>
          </p:nvPr>
        </p:nvSpPr>
        <p:spPr/>
        <p:txBody>
          <a:bodyPr>
            <a:normAutofit lnSpcReduction="10000"/>
          </a:bodyPr>
          <a:lstStyle/>
          <a:p>
            <a:r>
              <a:rPr lang="en-US" dirty="0"/>
              <a:t>Dr. Mark </a:t>
            </a:r>
            <a:r>
              <a:rPr lang="en-US" dirty="0" err="1"/>
              <a:t>Lenihan</a:t>
            </a:r>
            <a:endParaRPr lang="en-US" dirty="0"/>
          </a:p>
          <a:p>
            <a:r>
              <a:rPr lang="en-US" dirty="0"/>
              <a:t>NCTE President</a:t>
            </a:r>
          </a:p>
          <a:p>
            <a:r>
              <a:rPr lang="en-US" dirty="0"/>
              <a:t>June 9, 2023</a:t>
            </a:r>
          </a:p>
        </p:txBody>
      </p:sp>
    </p:spTree>
    <p:extLst>
      <p:ext uri="{BB962C8B-B14F-4D97-AF65-F5344CB8AC3E}">
        <p14:creationId xmlns:p14="http://schemas.microsoft.com/office/powerpoint/2010/main" val="167858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06C61E-B22E-D920-49A6-3C6318188D46}"/>
              </a:ext>
            </a:extLst>
          </p:cNvPr>
          <p:cNvSpPr>
            <a:spLocks noGrp="1"/>
          </p:cNvSpPr>
          <p:nvPr>
            <p:ph type="title"/>
          </p:nvPr>
        </p:nvSpPr>
        <p:spPr/>
        <p:txBody>
          <a:bodyPr/>
          <a:lstStyle/>
          <a:p>
            <a:r>
              <a:rPr lang="en-US" dirty="0"/>
              <a:t>Endorsements</a:t>
            </a:r>
          </a:p>
        </p:txBody>
      </p:sp>
      <p:sp>
        <p:nvSpPr>
          <p:cNvPr id="9" name="Content Placeholder 8">
            <a:extLst>
              <a:ext uri="{FF2B5EF4-FFF2-40B4-BE49-F238E27FC236}">
                <a16:creationId xmlns:a16="http://schemas.microsoft.com/office/drawing/2014/main" id="{431BCEA0-7099-4555-7E64-C1BE03F26D8A}"/>
              </a:ext>
            </a:extLst>
          </p:cNvPr>
          <p:cNvSpPr>
            <a:spLocks noGrp="1"/>
          </p:cNvSpPr>
          <p:nvPr>
            <p:ph idx="1"/>
          </p:nvPr>
        </p:nvSpPr>
        <p:spPr/>
        <p:txBody>
          <a:bodyPr>
            <a:normAutofit fontScale="92500" lnSpcReduction="10000"/>
          </a:bodyPr>
          <a:lstStyle/>
          <a:p>
            <a:r>
              <a:rPr lang="en-US" dirty="0"/>
              <a:t>All endorsement work completed to continue to enhance the profession in Nebraska is an accomplishment because it reflects all voices (teacher, administrator, EPP, etc.) while maintaining a dedication to a standard of excellence in preparation. Specifically:</a:t>
            </a:r>
          </a:p>
          <a:p>
            <a:pPr lvl="1"/>
            <a:r>
              <a:rPr lang="en-US" dirty="0"/>
              <a:t>Revising ELA, Secondary English, World Language, School Librarian, Elementary Education, Social Studies and Principal endorsements (bringing through the NCTE, State Board of Education (SBOE), attorney general and governor for approval)</a:t>
            </a:r>
          </a:p>
          <a:p>
            <a:pPr lvl="1"/>
            <a:r>
              <a:rPr lang="en-US" dirty="0"/>
              <a:t>Removing the Anthropology endorsement due to lack of program completers/candidates</a:t>
            </a:r>
          </a:p>
          <a:p>
            <a:pPr lvl="1"/>
            <a:r>
              <a:rPr lang="en-US" dirty="0"/>
              <a:t>Returning the Special Education endorsements to the ad hoc committee for additional work</a:t>
            </a:r>
          </a:p>
          <a:p>
            <a:endParaRPr lang="en-US" dirty="0"/>
          </a:p>
        </p:txBody>
      </p:sp>
    </p:spTree>
    <p:extLst>
      <p:ext uri="{BB962C8B-B14F-4D97-AF65-F5344CB8AC3E}">
        <p14:creationId xmlns:p14="http://schemas.microsoft.com/office/powerpoint/2010/main" val="21126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D41F6-705A-AAB7-E6F1-4DCDDBFC3CD5}"/>
              </a:ext>
            </a:extLst>
          </p:cNvPr>
          <p:cNvSpPr>
            <a:spLocks noGrp="1"/>
          </p:cNvSpPr>
          <p:nvPr>
            <p:ph type="title"/>
          </p:nvPr>
        </p:nvSpPr>
        <p:spPr/>
        <p:txBody>
          <a:bodyPr/>
          <a:lstStyle/>
          <a:p>
            <a:r>
              <a:rPr lang="en-US" dirty="0"/>
              <a:t>Rule Revisions</a:t>
            </a:r>
          </a:p>
        </p:txBody>
      </p:sp>
      <p:sp>
        <p:nvSpPr>
          <p:cNvPr id="3" name="Content Placeholder 2">
            <a:extLst>
              <a:ext uri="{FF2B5EF4-FFF2-40B4-BE49-F238E27FC236}">
                <a16:creationId xmlns:a16="http://schemas.microsoft.com/office/drawing/2014/main" id="{6654157E-F423-F5D3-F8B8-34FA6D78183A}"/>
              </a:ext>
            </a:extLst>
          </p:cNvPr>
          <p:cNvSpPr>
            <a:spLocks noGrp="1"/>
          </p:cNvSpPr>
          <p:nvPr>
            <p:ph idx="1"/>
          </p:nvPr>
        </p:nvSpPr>
        <p:spPr/>
        <p:txBody>
          <a:bodyPr>
            <a:normAutofit fontScale="92500" lnSpcReduction="10000"/>
          </a:bodyPr>
          <a:lstStyle/>
          <a:p>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nalyzing, discussing and making recommendations to the SBOE for possible rule revisions based on the report shared by Dr. David Steiner.  </a:t>
            </a:r>
          </a:p>
          <a:p>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This is an accomplishment as NCTE successfully pivoted during the pandemic and continued to keep the work moving forward.</a:t>
            </a:r>
          </a:p>
          <a:p>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Rule 24 and Rule 20 revised with input from selected NCTE membership</a:t>
            </a:r>
          </a:p>
          <a:p>
            <a:r>
              <a:rPr lang="en-US" sz="1800" dirty="0">
                <a:latin typeface="Arial" panose="020B0604020202020204" pitchFamily="34" charset="0"/>
                <a:cs typeface="Arial" panose="020B0604020202020204" pitchFamily="34" charset="0"/>
              </a:rPr>
              <a:t>Maintaining faculty load in Rule 20</a:t>
            </a:r>
          </a:p>
          <a:p>
            <a:r>
              <a:rPr lang="en-US" sz="1800" dirty="0">
                <a:latin typeface="Arial" panose="020B0604020202020204" pitchFamily="34" charset="0"/>
                <a:cs typeface="Arial" panose="020B0604020202020204" pitchFamily="34" charset="0"/>
              </a:rPr>
              <a:t>Creating opportunities for EPPS </a:t>
            </a:r>
            <a:r>
              <a:rPr lang="en-US" sz="1800">
                <a:latin typeface="Arial" panose="020B0604020202020204" pitchFamily="34" charset="0"/>
                <a:cs typeface="Arial" panose="020B0604020202020204" pitchFamily="34" charset="0"/>
              </a:rPr>
              <a:t>to innovate by </a:t>
            </a:r>
            <a:r>
              <a:rPr lang="en-US" sz="1800" dirty="0">
                <a:latin typeface="Arial" panose="020B0604020202020204" pitchFamily="34" charset="0"/>
                <a:cs typeface="Arial" panose="020B0604020202020204" pitchFamily="34" charset="0"/>
              </a:rPr>
              <a:t>adding Pilot Programs and Process section to Rule 20</a:t>
            </a:r>
          </a:p>
          <a:p>
            <a:r>
              <a:rPr lang="en-US" sz="1800" dirty="0">
                <a:latin typeface="Arial" panose="020B0604020202020204" pitchFamily="34" charset="0"/>
                <a:cs typeface="Arial" panose="020B0604020202020204" pitchFamily="34" charset="0"/>
              </a:rPr>
              <a:t>Rule 20's inclusion of administrative certification</a:t>
            </a:r>
          </a:p>
          <a:p>
            <a:r>
              <a:rPr lang="en-US" sz="1800" dirty="0">
                <a:latin typeface="Arial" panose="020B0604020202020204" pitchFamily="34" charset="0"/>
                <a:cs typeface="Arial" panose="020B0604020202020204" pitchFamily="34" charset="0"/>
              </a:rPr>
              <a:t>Supporting the elimination of Rule 23</a:t>
            </a:r>
          </a:p>
          <a:p>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0862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BDEC9-4F2A-02E3-BD08-DF4AA811ECE7}"/>
              </a:ext>
            </a:extLst>
          </p:cNvPr>
          <p:cNvSpPr>
            <a:spLocks noGrp="1"/>
          </p:cNvSpPr>
          <p:nvPr>
            <p:ph type="title"/>
          </p:nvPr>
        </p:nvSpPr>
        <p:spPr/>
        <p:txBody>
          <a:bodyPr>
            <a:normAutofit/>
          </a:bodyPr>
          <a:lstStyle/>
          <a:p>
            <a:r>
              <a:rPr lang="en-US" dirty="0"/>
              <a:t>Adjusted Policies and Structures</a:t>
            </a:r>
          </a:p>
        </p:txBody>
      </p:sp>
      <p:sp>
        <p:nvSpPr>
          <p:cNvPr id="3" name="Content Placeholder 2">
            <a:extLst>
              <a:ext uri="{FF2B5EF4-FFF2-40B4-BE49-F238E27FC236}">
                <a16:creationId xmlns:a16="http://schemas.microsoft.com/office/drawing/2014/main" id="{9E28CEC7-7339-261A-3A5A-550006AB5A86}"/>
              </a:ext>
            </a:extLst>
          </p:cNvPr>
          <p:cNvSpPr>
            <a:spLocks noGrp="1"/>
          </p:cNvSpPr>
          <p:nvPr>
            <p:ph idx="1"/>
          </p:nvPr>
        </p:nvSpPr>
        <p:spPr/>
        <p:txBody>
          <a:bodyPr/>
          <a:lstStyle/>
          <a:p>
            <a:r>
              <a:rPr lang="en-US" sz="1800" dirty="0">
                <a:solidFill>
                  <a:srgbClr val="000000"/>
                </a:solidFill>
                <a:effectLst/>
                <a:latin typeface="Arial" panose="020B0604020202020204" pitchFamily="34" charset="0"/>
                <a:ea typeface="Calibri" panose="020F0502020204030204" pitchFamily="34" charset="0"/>
              </a:rPr>
              <a:t>Revised NCTE </a:t>
            </a:r>
            <a:r>
              <a:rPr lang="en-US" sz="1800" dirty="0">
                <a:solidFill>
                  <a:srgbClr val="000000"/>
                </a:solidFill>
                <a:latin typeface="Arial" panose="020B0604020202020204" pitchFamily="34" charset="0"/>
                <a:ea typeface="Calibri" panose="020F0502020204030204" pitchFamily="34" charset="0"/>
              </a:rPr>
              <a:t>Organizational Policies</a:t>
            </a:r>
          </a:p>
          <a:p>
            <a:pPr lvl="1"/>
            <a:r>
              <a:rPr lang="en-US" sz="1400" dirty="0">
                <a:solidFill>
                  <a:srgbClr val="000000"/>
                </a:solidFill>
                <a:effectLst/>
                <a:latin typeface="Arial" panose="020B0604020202020204" pitchFamily="34" charset="0"/>
                <a:ea typeface="Calibri" panose="020F0502020204030204" pitchFamily="34" charset="0"/>
              </a:rPr>
              <a:t>Elevated the visibility of NCTE with the President’s annual report to the SBOEE.</a:t>
            </a:r>
          </a:p>
          <a:p>
            <a:pPr lvl="1"/>
            <a:r>
              <a:rPr lang="en-US" sz="1400" dirty="0">
                <a:solidFill>
                  <a:srgbClr val="000000"/>
                </a:solidFill>
                <a:latin typeface="Arial" panose="020B0604020202020204" pitchFamily="34" charset="0"/>
                <a:ea typeface="Calibri" panose="020F0502020204030204" pitchFamily="34" charset="0"/>
              </a:rPr>
              <a:t>Removed/cleaned up extraneous language</a:t>
            </a:r>
          </a:p>
          <a:p>
            <a:pPr lvl="1"/>
            <a:r>
              <a:rPr lang="en-US" sz="1400" dirty="0">
                <a:solidFill>
                  <a:srgbClr val="000000"/>
                </a:solidFill>
                <a:latin typeface="Arial" panose="020B0604020202020204" pitchFamily="34" charset="0"/>
                <a:ea typeface="Calibri" panose="020F0502020204030204" pitchFamily="34" charset="0"/>
              </a:rPr>
              <a:t>Adjusted membership numbers to better reflect Nebraska’s educational community</a:t>
            </a:r>
          </a:p>
          <a:p>
            <a:r>
              <a:rPr lang="en-US" sz="1800" dirty="0">
                <a:solidFill>
                  <a:srgbClr val="000000"/>
                </a:solidFill>
                <a:effectLst/>
                <a:latin typeface="Arial" panose="020B0604020202020204" pitchFamily="34" charset="0"/>
                <a:ea typeface="Calibri" panose="020F0502020204030204" pitchFamily="34" charset="0"/>
              </a:rPr>
              <a:t>Honored the importance of NCTE in the Nebraska education process with the continuous improvement of meeting structure to provide for more focused discussion thereby ensuring all members have adequate information upon which to vote.</a:t>
            </a:r>
            <a:endParaRPr lang="en-US" sz="1800" dirty="0">
              <a:solidFill>
                <a:srgbClr val="000000"/>
              </a:solidFill>
              <a:effectLst/>
              <a:latin typeface="Calibri" panose="020F0502020204030204" pitchFamily="34" charset="0"/>
              <a:ea typeface="Calibri" panose="020F0502020204030204" pitchFamily="34" charset="0"/>
            </a:endParaRPr>
          </a:p>
          <a:p>
            <a:r>
              <a:rPr lang="en-US" sz="1800" dirty="0">
                <a:solidFill>
                  <a:srgbClr val="000000"/>
                </a:solidFill>
                <a:effectLst/>
                <a:latin typeface="Arial" panose="020B0604020202020204" pitchFamily="34" charset="0"/>
                <a:ea typeface="Calibri" panose="020F0502020204030204" pitchFamily="34" charset="0"/>
              </a:rPr>
              <a:t>Formalized the annual new member orientation so that all new members understand their roles as a representative on NCTE and the significance of the committee itself.</a:t>
            </a:r>
            <a:endParaRPr lang="en-US" sz="1800" dirty="0">
              <a:solidFill>
                <a:srgbClr val="000000"/>
              </a:solidFill>
              <a:effectLst/>
              <a:latin typeface="Calibri" panose="020F0502020204030204" pitchFamily="34" charset="0"/>
              <a:ea typeface="Calibri" panose="020F0502020204030204" pitchFamily="34" charset="0"/>
            </a:endParaRPr>
          </a:p>
          <a:p>
            <a:endParaRPr lang="en-US"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12789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B249F-96DB-5D84-EEBB-D40DF0FB9158}"/>
              </a:ext>
            </a:extLst>
          </p:cNvPr>
          <p:cNvSpPr>
            <a:spLocks noGrp="1"/>
          </p:cNvSpPr>
          <p:nvPr>
            <p:ph type="title"/>
          </p:nvPr>
        </p:nvSpPr>
        <p:spPr/>
        <p:txBody>
          <a:bodyPr/>
          <a:lstStyle/>
          <a:p>
            <a:r>
              <a:rPr lang="en-US" dirty="0"/>
              <a:t>Educator Recruitment and Retention</a:t>
            </a:r>
          </a:p>
        </p:txBody>
      </p:sp>
      <p:sp>
        <p:nvSpPr>
          <p:cNvPr id="3" name="Content Placeholder 2">
            <a:extLst>
              <a:ext uri="{FF2B5EF4-FFF2-40B4-BE49-F238E27FC236}">
                <a16:creationId xmlns:a16="http://schemas.microsoft.com/office/drawing/2014/main" id="{D728AD78-ECA2-5AE3-E64D-F8D03A09C0AC}"/>
              </a:ext>
            </a:extLst>
          </p:cNvPr>
          <p:cNvSpPr>
            <a:spLocks noGrp="1"/>
          </p:cNvSpPr>
          <p:nvPr>
            <p:ph idx="1"/>
          </p:nvPr>
        </p:nvSpPr>
        <p:spPr/>
        <p:txBody>
          <a:bodyPr/>
          <a:lstStyle/>
          <a:p>
            <a:pPr>
              <a:spcBef>
                <a:spcPts val="0"/>
              </a:spcBef>
              <a:spcAft>
                <a:spcPts val="0"/>
              </a:spcAft>
              <a:tabLst>
                <a:tab pos="457200" algn="l"/>
              </a:tabLst>
            </a:pPr>
            <a:r>
              <a:rPr lang="en-US" sz="1800" dirty="0">
                <a:solidFill>
                  <a:srgbClr val="000000"/>
                </a:solidFill>
                <a:effectLst/>
                <a:latin typeface="Arial" panose="020B0604020202020204" pitchFamily="34" charset="0"/>
                <a:ea typeface="Calibri" panose="020F0502020204030204" pitchFamily="34" charset="0"/>
              </a:rPr>
              <a:t>NCTE selected to discuss the educator workforce shortage and </a:t>
            </a:r>
            <a:r>
              <a:rPr lang="en-US" sz="1800">
                <a:solidFill>
                  <a:srgbClr val="000000"/>
                </a:solidFill>
                <a:effectLst/>
                <a:latin typeface="Arial" panose="020B0604020202020204" pitchFamily="34" charset="0"/>
                <a:ea typeface="Calibri" panose="020F0502020204030204" pitchFamily="34" charset="0"/>
              </a:rPr>
              <a:t>then determined </a:t>
            </a:r>
            <a:r>
              <a:rPr lang="en-US" sz="1800" dirty="0">
                <a:solidFill>
                  <a:srgbClr val="000000"/>
                </a:solidFill>
                <a:effectLst/>
                <a:latin typeface="Arial" panose="020B0604020202020204" pitchFamily="34" charset="0"/>
                <a:ea typeface="Calibri" panose="020F0502020204030204" pitchFamily="34" charset="0"/>
              </a:rPr>
              <a:t>how its work can be part of the solution to address this issue.  </a:t>
            </a:r>
          </a:p>
          <a:p>
            <a:pPr lvl="1">
              <a:spcBef>
                <a:spcPts val="0"/>
              </a:spcBef>
              <a:spcAft>
                <a:spcPts val="0"/>
              </a:spcAft>
              <a:tabLst>
                <a:tab pos="457200" algn="l"/>
              </a:tabLst>
            </a:pPr>
            <a:r>
              <a:rPr lang="en-US" sz="1600" dirty="0">
                <a:solidFill>
                  <a:srgbClr val="000000"/>
                </a:solidFill>
                <a:effectLst/>
                <a:latin typeface="Arial" panose="020B0604020202020204" pitchFamily="34" charset="0"/>
                <a:ea typeface="Calibri" panose="020F0502020204030204" pitchFamily="34" charset="0"/>
              </a:rPr>
              <a:t>The education on the subject, the discussions from all educational perspectives, and the end results have helped shape how NCTE approaches its work since the 2021-2022 school year.</a:t>
            </a:r>
            <a:endParaRPr lang="en-US" sz="1600" dirty="0">
              <a:solidFill>
                <a:srgbClr val="000000"/>
              </a:solidFill>
              <a:effectLst/>
              <a:latin typeface="Calibri" panose="020F0502020204030204" pitchFamily="34" charset="0"/>
              <a:ea typeface="Calibri" panose="020F0502020204030204" pitchFamily="34" charset="0"/>
            </a:endParaRPr>
          </a:p>
          <a:p>
            <a:r>
              <a:rPr lang="en-US" sz="1800" kern="0" dirty="0">
                <a:solidFill>
                  <a:srgbClr val="000000"/>
                </a:solidFill>
                <a:effectLst/>
                <a:latin typeface="Arial" panose="020B0604020202020204" pitchFamily="34" charset="0"/>
                <a:ea typeface="Calibri" panose="020F0502020204030204" pitchFamily="34" charset="0"/>
              </a:rPr>
              <a:t>At the February 2022 NCTE meeting each committee identified priorities related to the educator shortage and how NCTE's work can assist with those priorities.</a:t>
            </a:r>
            <a:endParaRPr lang="en-US" dirty="0"/>
          </a:p>
        </p:txBody>
      </p:sp>
    </p:spTree>
    <p:extLst>
      <p:ext uri="{BB962C8B-B14F-4D97-AF65-F5344CB8AC3E}">
        <p14:creationId xmlns:p14="http://schemas.microsoft.com/office/powerpoint/2010/main" val="27300507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1182</TotalTime>
  <Words>420</Words>
  <Application>Microsoft Office PowerPoint</Application>
  <PresentationFormat>Widescreen</PresentationFormat>
  <Paragraphs>30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Garamond</vt:lpstr>
      <vt:lpstr>Organic</vt:lpstr>
      <vt:lpstr>Nebraska Council on Teacher Education Highlights  2018-2023</vt:lpstr>
      <vt:lpstr>Endorsements</vt:lpstr>
      <vt:lpstr>Rule Revisions</vt:lpstr>
      <vt:lpstr>Adjusted Policies and Structures</vt:lpstr>
      <vt:lpstr>Educator Recruitment and Retention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NCTE Highlights  2018-2023</dc:title>
  <dc:creator>Heineke, Kelly</dc:creator>
  <cp:lastModifiedBy>Marlene Beiermann</cp:lastModifiedBy>
  <cp:revision>2</cp:revision>
  <dcterms:created xsi:type="dcterms:W3CDTF">2023-05-23T14:48:28Z</dcterms:created>
  <dcterms:modified xsi:type="dcterms:W3CDTF">2023-09-08T19:35:31Z</dcterms:modified>
</cp:coreProperties>
</file>