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86" r:id="rId3"/>
    <p:sldId id="258" r:id="rId4"/>
    <p:sldId id="260" r:id="rId5"/>
    <p:sldId id="261" r:id="rId6"/>
    <p:sldId id="262" r:id="rId7"/>
    <p:sldId id="263" r:id="rId8"/>
    <p:sldId id="271"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custDataLst>
    <p:tags r:id="rId3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898FFF-B380-4AD5-95FF-9D489CDB70F9}" v="2" dt="2022-08-15T17:02:29.1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napToObjects="1">
      <p:cViewPr varScale="1">
        <p:scale>
          <a:sx n="67" d="100"/>
          <a:sy n="67" d="100"/>
        </p:scale>
        <p:origin x="1284"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28CDEB-18EE-4FB4-84B4-94348E62349C}" type="datetimeFigureOut">
              <a:rPr lang="en-US" smtClean="0"/>
              <a:t>8/4/2023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72608A-A450-4454-A58E-49FFB3D19F88}" type="slidenum">
              <a:rPr lang="en-US" smtClean="0"/>
              <a:t>‹#›</a:t>
            </a:fld>
            <a:endParaRPr lang="en-US"/>
          </a:p>
        </p:txBody>
      </p:sp>
    </p:spTree>
    <p:extLst>
      <p:ext uri="{BB962C8B-B14F-4D97-AF65-F5344CB8AC3E}">
        <p14:creationId xmlns:p14="http://schemas.microsoft.com/office/powerpoint/2010/main" val="882636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72608A-A450-4454-A58E-49FFB3D19F88}" type="slidenum">
              <a:rPr lang="en-US" smtClean="0"/>
              <a:t>1</a:t>
            </a:fld>
            <a:endParaRPr lang="en-US"/>
          </a:p>
        </p:txBody>
      </p:sp>
    </p:spTree>
    <p:extLst>
      <p:ext uri="{BB962C8B-B14F-4D97-AF65-F5344CB8AC3E}">
        <p14:creationId xmlns:p14="http://schemas.microsoft.com/office/powerpoint/2010/main" val="1782091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2E9C9F-63CA-1241-A502-713AB3FE430A}" type="slidenum">
              <a:rPr lang="en-US" smtClean="0"/>
              <a:t>2</a:t>
            </a:fld>
            <a:endParaRPr lang="en-US"/>
          </a:p>
        </p:txBody>
      </p:sp>
    </p:spTree>
    <p:extLst>
      <p:ext uri="{BB962C8B-B14F-4D97-AF65-F5344CB8AC3E}">
        <p14:creationId xmlns:p14="http://schemas.microsoft.com/office/powerpoint/2010/main" val="4286773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7C2092C-1839-3E42-9881-B1BC212151F0}"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487147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C2092C-1839-3E42-9881-B1BC212151F0}"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198194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C2092C-1839-3E42-9881-B1BC212151F0}"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380846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C2092C-1839-3E42-9881-B1BC212151F0}"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1421046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C2092C-1839-3E42-9881-B1BC212151F0}"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212521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C2092C-1839-3E42-9881-B1BC212151F0}"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4010684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C2092C-1839-3E42-9881-B1BC212151F0}" type="datetimeFigureOut">
              <a:rPr lang="en-US" smtClean="0"/>
              <a:t>8/4/2023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982717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C2092C-1839-3E42-9881-B1BC212151F0}" type="datetimeFigureOut">
              <a:rPr lang="en-US" smtClean="0"/>
              <a:t>8/4/2023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428620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C2092C-1839-3E42-9881-B1BC212151F0}" type="datetimeFigureOut">
              <a:rPr lang="en-US" smtClean="0"/>
              <a:t>8/4/2023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256299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C2092C-1839-3E42-9881-B1BC212151F0}"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1680244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C2092C-1839-3E42-9881-B1BC212151F0}"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3555229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2092C-1839-3E42-9881-B1BC212151F0}" type="datetimeFigureOut">
              <a:rPr lang="en-US" smtClean="0"/>
              <a:t>8/4/2023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E19839-9A15-9240-A47A-520DE2FBAC43}" type="slidenum">
              <a:rPr lang="en-US" smtClean="0"/>
              <a:t>‹#›</a:t>
            </a:fld>
            <a:endParaRPr lang="en-US"/>
          </a:p>
        </p:txBody>
      </p:sp>
    </p:spTree>
    <p:extLst>
      <p:ext uri="{BB962C8B-B14F-4D97-AF65-F5344CB8AC3E}">
        <p14:creationId xmlns:p14="http://schemas.microsoft.com/office/powerpoint/2010/main" val="4024169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hyperlink" Target="mailto:nde.stateassessment@Nebraska.gov" TargetMode="External"/><Relationship Id="rId4" Type="http://schemas.openxmlformats.org/officeDocument/2006/relationships/hyperlink" Target="https://www.education.ne.gov/assessment/contact-us/" TargetMode="Externa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5283"/>
            <a:ext cx="7772400" cy="1470025"/>
          </a:xfrm>
        </p:spPr>
        <p:txBody>
          <a:bodyPr>
            <a:normAutofit fontScale="90000"/>
          </a:bodyPr>
          <a:lstStyle/>
          <a:p>
            <a:r>
              <a:rPr lang="en-US" dirty="0">
                <a:solidFill>
                  <a:srgbClr val="001689"/>
                </a:solidFill>
              </a:rPr>
              <a:t>Nebraska Student-Centered Assessment System (NSCAS)</a:t>
            </a:r>
          </a:p>
        </p:txBody>
      </p:sp>
      <p:sp>
        <p:nvSpPr>
          <p:cNvPr id="3" name="Subtitle 2"/>
          <p:cNvSpPr>
            <a:spLocks noGrp="1"/>
          </p:cNvSpPr>
          <p:nvPr>
            <p:ph type="subTitle" idx="1"/>
          </p:nvPr>
        </p:nvSpPr>
        <p:spPr>
          <a:xfrm>
            <a:off x="1371600" y="3771330"/>
            <a:ext cx="6400800" cy="1752600"/>
          </a:xfrm>
        </p:spPr>
        <p:txBody>
          <a:bodyPr/>
          <a:lstStyle/>
          <a:p>
            <a:r>
              <a:rPr lang="en-US" b="1" dirty="0">
                <a:solidFill>
                  <a:srgbClr val="FFC000"/>
                </a:solidFill>
              </a:rPr>
              <a:t>Test Administration Orientation 2023-2024</a:t>
            </a:r>
          </a:p>
        </p:txBody>
      </p:sp>
    </p:spTree>
    <p:extLst>
      <p:ext uri="{BB962C8B-B14F-4D97-AF65-F5344CB8AC3E}">
        <p14:creationId xmlns:p14="http://schemas.microsoft.com/office/powerpoint/2010/main" val="2178302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3057"/>
            <a:ext cx="8229600" cy="1269853"/>
          </a:xfrm>
        </p:spPr>
        <p:txBody>
          <a:bodyPr>
            <a:normAutofit fontScale="90000"/>
          </a:bodyPr>
          <a:lstStyle/>
          <a:p>
            <a:r>
              <a:rPr lang="en-US" dirty="0">
                <a:solidFill>
                  <a:schemeClr val="accent1"/>
                </a:solidFill>
              </a:rPr>
              <a:t>NSCAS Security Procedures</a:t>
            </a:r>
            <a:br>
              <a:rPr lang="en-US" dirty="0">
                <a:solidFill>
                  <a:schemeClr val="accent1"/>
                </a:solidFill>
              </a:rPr>
            </a:br>
            <a:endParaRPr lang="en-US" dirty="0">
              <a:solidFill>
                <a:schemeClr val="accent1"/>
              </a:solidFill>
            </a:endParaRPr>
          </a:p>
        </p:txBody>
      </p:sp>
      <p:sp>
        <p:nvSpPr>
          <p:cNvPr id="3" name="Content Placeholder 2"/>
          <p:cNvSpPr>
            <a:spLocks noGrp="1"/>
          </p:cNvSpPr>
          <p:nvPr>
            <p:ph idx="1"/>
          </p:nvPr>
        </p:nvSpPr>
        <p:spPr>
          <a:xfrm>
            <a:off x="457200" y="1183341"/>
            <a:ext cx="8229600" cy="5386508"/>
          </a:xfrm>
        </p:spPr>
        <p:txBody>
          <a:bodyPr>
            <a:normAutofit fontScale="40000" lnSpcReduction="20000"/>
          </a:bodyPr>
          <a:lstStyle/>
          <a:p>
            <a:pPr marL="0" indent="0">
              <a:buClr>
                <a:schemeClr val="accent1"/>
              </a:buClr>
              <a:buNone/>
            </a:pPr>
            <a:r>
              <a:rPr lang="en-US" sz="8500" b="1" dirty="0">
                <a:solidFill>
                  <a:srgbClr val="FF0000"/>
                </a:solidFill>
              </a:rPr>
              <a:t>DO NOT</a:t>
            </a:r>
            <a:r>
              <a:rPr lang="en-US" sz="8500" dirty="0">
                <a:solidFill>
                  <a:schemeClr val="accent1"/>
                </a:solidFill>
              </a:rPr>
              <a:t>:</a:t>
            </a:r>
            <a:endParaRPr lang="en-US" sz="8500" dirty="0"/>
          </a:p>
          <a:p>
            <a:pPr>
              <a:buClr>
                <a:schemeClr val="accent1"/>
              </a:buClr>
              <a:buFont typeface="Wingdings" panose="05000000000000000000" pitchFamily="2" charset="2"/>
              <a:buChar char="§"/>
            </a:pPr>
            <a:r>
              <a:rPr lang="en-US" sz="7500" dirty="0"/>
              <a:t>Discuss, disseminate, or otherwise reveal the contents of the test to anyone.</a:t>
            </a:r>
          </a:p>
          <a:p>
            <a:pPr>
              <a:buClr>
                <a:schemeClr val="accent1"/>
              </a:buClr>
              <a:buFont typeface="Wingdings" panose="05000000000000000000" pitchFamily="2" charset="2"/>
              <a:buChar char="§"/>
            </a:pPr>
            <a:r>
              <a:rPr lang="en-US" sz="7500" dirty="0"/>
              <a:t>Keep, copy, reproduce, examine, or use any test, test item, or any specific test content.</a:t>
            </a:r>
          </a:p>
          <a:p>
            <a:pPr>
              <a:buClr>
                <a:schemeClr val="accent1"/>
              </a:buClr>
              <a:buFont typeface="Wingdings" panose="05000000000000000000" pitchFamily="2" charset="2"/>
              <a:buChar char="§"/>
            </a:pPr>
            <a:r>
              <a:rPr lang="en-US" sz="7500" dirty="0"/>
              <a:t>Examine responses to any item or any section of a secured test in any manner inconsistent with the instructions provided by the Nebraska Department of Education.</a:t>
            </a:r>
          </a:p>
          <a:p>
            <a:pPr>
              <a:buClr>
                <a:schemeClr val="accent1"/>
              </a:buClr>
              <a:buFont typeface="Wingdings" panose="05000000000000000000" pitchFamily="2" charset="2"/>
              <a:buChar char="§"/>
            </a:pPr>
            <a:r>
              <a:rPr lang="en-US" sz="7500" dirty="0"/>
              <a:t>Leave students unattended with testing materials.</a:t>
            </a:r>
          </a:p>
        </p:txBody>
      </p:sp>
    </p:spTree>
    <p:custDataLst>
      <p:tags r:id="rId1"/>
    </p:custDataLst>
    <p:extLst>
      <p:ext uri="{BB962C8B-B14F-4D97-AF65-F5344CB8AC3E}">
        <p14:creationId xmlns:p14="http://schemas.microsoft.com/office/powerpoint/2010/main" val="2528154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905"/>
            <a:ext cx="8229600" cy="1143000"/>
          </a:xfrm>
        </p:spPr>
        <p:txBody>
          <a:bodyPr>
            <a:normAutofit/>
          </a:bodyPr>
          <a:lstStyle/>
          <a:p>
            <a:r>
              <a:rPr lang="en-US" sz="4000" dirty="0">
                <a:solidFill>
                  <a:schemeClr val="accent1"/>
                </a:solidFill>
              </a:rPr>
              <a:t>NSCAS Security Procedures</a:t>
            </a:r>
          </a:p>
        </p:txBody>
      </p:sp>
      <p:sp>
        <p:nvSpPr>
          <p:cNvPr id="3" name="Content Placeholder 2"/>
          <p:cNvSpPr>
            <a:spLocks noGrp="1"/>
          </p:cNvSpPr>
          <p:nvPr>
            <p:ph idx="1"/>
          </p:nvPr>
        </p:nvSpPr>
        <p:spPr>
          <a:xfrm>
            <a:off x="457200" y="1146842"/>
            <a:ext cx="8229600" cy="5538267"/>
          </a:xfrm>
        </p:spPr>
        <p:txBody>
          <a:bodyPr>
            <a:normAutofit fontScale="25000" lnSpcReduction="20000"/>
          </a:bodyPr>
          <a:lstStyle/>
          <a:p>
            <a:pPr marL="0" indent="0">
              <a:buClr>
                <a:schemeClr val="accent1"/>
              </a:buClr>
              <a:buNone/>
            </a:pPr>
            <a:r>
              <a:rPr lang="en-US" sz="13600" b="1" dirty="0">
                <a:solidFill>
                  <a:srgbClr val="FF0000"/>
                </a:solidFill>
              </a:rPr>
              <a:t>DO NOT</a:t>
            </a:r>
            <a:r>
              <a:rPr lang="en-US" sz="13600" dirty="0">
                <a:solidFill>
                  <a:schemeClr val="accent1"/>
                </a:solidFill>
              </a:rPr>
              <a:t>:</a:t>
            </a:r>
            <a:endParaRPr lang="en-US" sz="13600" dirty="0"/>
          </a:p>
          <a:p>
            <a:pPr>
              <a:buClr>
                <a:schemeClr val="accent1"/>
              </a:buClr>
              <a:buFont typeface="Wingdings" panose="05000000000000000000" pitchFamily="2" charset="2"/>
              <a:buChar char="§"/>
            </a:pPr>
            <a:r>
              <a:rPr lang="en-US" sz="10400" dirty="0"/>
              <a:t>Leave secure test materials alone or in an unsupervised location with students. Secure material should be kept in a locked storage container or in a locked room when not in use. See manuals for additional details for each assessment. </a:t>
            </a:r>
          </a:p>
          <a:p>
            <a:pPr>
              <a:buClr>
                <a:schemeClr val="accent1"/>
              </a:buClr>
              <a:buFont typeface="Wingdings" panose="05000000000000000000" pitchFamily="2" charset="2"/>
              <a:buChar char="§"/>
            </a:pPr>
            <a:r>
              <a:rPr lang="en-US" sz="10400" dirty="0"/>
              <a:t>Allow students to leave the testing site with the test materials for any reason. </a:t>
            </a:r>
          </a:p>
          <a:p>
            <a:pPr>
              <a:buClr>
                <a:schemeClr val="accent1"/>
              </a:buClr>
              <a:buFont typeface="Wingdings" panose="05000000000000000000" pitchFamily="2" charset="2"/>
              <a:buChar char="§"/>
            </a:pPr>
            <a:r>
              <a:rPr lang="en-US" sz="10400" dirty="0"/>
              <a:t>Allow students to leave the testing site with scratch paper/reference sheets; or leave them in the garbage. ACT Online scratch paper is returned with test materials, all other scratch paper must be securely destroyed.</a:t>
            </a:r>
          </a:p>
          <a:p>
            <a:endParaRPr lang="en-US" sz="10800" dirty="0"/>
          </a:p>
          <a:p>
            <a:endParaRPr lang="en-US" sz="10800" dirty="0"/>
          </a:p>
        </p:txBody>
      </p:sp>
    </p:spTree>
    <p:custDataLst>
      <p:tags r:id="rId1"/>
    </p:custDataLst>
    <p:extLst>
      <p:ext uri="{BB962C8B-B14F-4D97-AF65-F5344CB8AC3E}">
        <p14:creationId xmlns:p14="http://schemas.microsoft.com/office/powerpoint/2010/main" val="2595485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274"/>
            <a:ext cx="8229600" cy="1143000"/>
          </a:xfrm>
        </p:spPr>
        <p:txBody>
          <a:bodyPr>
            <a:normAutofit/>
          </a:bodyPr>
          <a:lstStyle/>
          <a:p>
            <a:r>
              <a:rPr lang="en-US" sz="4000" dirty="0">
                <a:solidFill>
                  <a:schemeClr val="accent1"/>
                </a:solidFill>
              </a:rPr>
              <a:t>NSCAS Security Procedures</a:t>
            </a:r>
          </a:p>
        </p:txBody>
      </p:sp>
      <p:sp>
        <p:nvSpPr>
          <p:cNvPr id="3" name="Content Placeholder 2"/>
          <p:cNvSpPr>
            <a:spLocks noGrp="1"/>
          </p:cNvSpPr>
          <p:nvPr>
            <p:ph idx="1"/>
          </p:nvPr>
        </p:nvSpPr>
        <p:spPr>
          <a:xfrm>
            <a:off x="457200" y="1417638"/>
            <a:ext cx="8229600" cy="5000385"/>
          </a:xfrm>
        </p:spPr>
        <p:txBody>
          <a:bodyPr>
            <a:normAutofit fontScale="92500" lnSpcReduction="10000"/>
          </a:bodyPr>
          <a:lstStyle/>
          <a:p>
            <a:pPr marL="0" indent="0">
              <a:buClr>
                <a:schemeClr val="accent1"/>
              </a:buClr>
              <a:buNone/>
            </a:pPr>
            <a:r>
              <a:rPr lang="en-US" sz="3700" b="1" dirty="0">
                <a:solidFill>
                  <a:srgbClr val="FF0000"/>
                </a:solidFill>
              </a:rPr>
              <a:t>DO NOT</a:t>
            </a:r>
            <a:r>
              <a:rPr lang="en-US" sz="3700" dirty="0">
                <a:solidFill>
                  <a:schemeClr val="accent1"/>
                </a:solidFill>
              </a:rPr>
              <a:t>:</a:t>
            </a:r>
            <a:endParaRPr lang="en-US" sz="3700" dirty="0"/>
          </a:p>
          <a:p>
            <a:pPr>
              <a:buClr>
                <a:schemeClr val="accent1"/>
              </a:buClr>
              <a:buFont typeface="Wingdings" panose="05000000000000000000" pitchFamily="2" charset="2"/>
              <a:buChar char="§"/>
            </a:pPr>
            <a:r>
              <a:rPr lang="en-US" dirty="0"/>
              <a:t>Allow students to look at any section of the test except the one currently being completed. </a:t>
            </a:r>
          </a:p>
          <a:p>
            <a:pPr>
              <a:buClr>
                <a:schemeClr val="accent1"/>
              </a:buClr>
              <a:buFont typeface="Wingdings" panose="05000000000000000000" pitchFamily="2" charset="2"/>
              <a:buChar char="§"/>
            </a:pPr>
            <a:r>
              <a:rPr lang="en-US" dirty="0"/>
              <a:t>Coach or provide feedback in any way, which includes answering any questions relating to the contents of the test, before, during, or after the test.</a:t>
            </a:r>
          </a:p>
          <a:p>
            <a:pPr>
              <a:buClr>
                <a:schemeClr val="accent1"/>
              </a:buClr>
              <a:buFont typeface="Wingdings" panose="05000000000000000000" pitchFamily="2" charset="2"/>
              <a:buChar char="§"/>
            </a:pPr>
            <a:r>
              <a:rPr lang="en-US" dirty="0"/>
              <a:t>Alter, influence, or interfere with a test response in any way or instruct another individual to do so. </a:t>
            </a:r>
          </a:p>
          <a:p>
            <a:endParaRPr lang="en-US" dirty="0"/>
          </a:p>
        </p:txBody>
      </p:sp>
    </p:spTree>
    <p:custDataLst>
      <p:tags r:id="rId1"/>
    </p:custDataLst>
    <p:extLst>
      <p:ext uri="{BB962C8B-B14F-4D97-AF65-F5344CB8AC3E}">
        <p14:creationId xmlns:p14="http://schemas.microsoft.com/office/powerpoint/2010/main" val="2134725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274"/>
            <a:ext cx="8229600" cy="1143000"/>
          </a:xfrm>
        </p:spPr>
        <p:txBody>
          <a:bodyPr>
            <a:normAutofit/>
          </a:bodyPr>
          <a:lstStyle/>
          <a:p>
            <a:r>
              <a:rPr lang="en-US" sz="4000" dirty="0">
                <a:solidFill>
                  <a:schemeClr val="accent1"/>
                </a:solidFill>
              </a:rPr>
              <a:t>NSCAS Security Procedures</a:t>
            </a:r>
            <a:endParaRPr lang="en-US" sz="4000" dirty="0"/>
          </a:p>
        </p:txBody>
      </p:sp>
      <p:sp>
        <p:nvSpPr>
          <p:cNvPr id="3" name="Content Placeholder 2"/>
          <p:cNvSpPr>
            <a:spLocks noGrp="1"/>
          </p:cNvSpPr>
          <p:nvPr>
            <p:ph idx="1"/>
          </p:nvPr>
        </p:nvSpPr>
        <p:spPr>
          <a:xfrm>
            <a:off x="457200" y="1256274"/>
            <a:ext cx="8229600" cy="5136842"/>
          </a:xfrm>
        </p:spPr>
        <p:txBody>
          <a:bodyPr>
            <a:normAutofit/>
          </a:bodyPr>
          <a:lstStyle/>
          <a:p>
            <a:pPr marL="0" indent="0">
              <a:buClr>
                <a:schemeClr val="accent1"/>
              </a:buClr>
              <a:buNone/>
            </a:pPr>
            <a:r>
              <a:rPr lang="en-US" sz="3400" b="1" dirty="0">
                <a:solidFill>
                  <a:srgbClr val="FF0000"/>
                </a:solidFill>
              </a:rPr>
              <a:t>DO NOT</a:t>
            </a:r>
            <a:r>
              <a:rPr lang="en-US" sz="3400" dirty="0">
                <a:solidFill>
                  <a:schemeClr val="accent1"/>
                </a:solidFill>
              </a:rPr>
              <a:t>:</a:t>
            </a:r>
            <a:endParaRPr lang="en-US" sz="3400" dirty="0"/>
          </a:p>
          <a:p>
            <a:pPr>
              <a:buClr>
                <a:schemeClr val="accent1"/>
              </a:buClr>
              <a:buFont typeface="Wingdings" panose="05000000000000000000" pitchFamily="2" charset="2"/>
              <a:buChar char="§"/>
            </a:pPr>
            <a:r>
              <a:rPr lang="en-US" sz="3000" dirty="0"/>
              <a:t>Allow students to move to alternate testing sites for extended time unescorted or carry their own secure testing materials to the new testing location.</a:t>
            </a:r>
          </a:p>
          <a:p>
            <a:pPr>
              <a:buClr>
                <a:schemeClr val="accent1"/>
              </a:buClr>
              <a:buFont typeface="Wingdings" panose="05000000000000000000" pitchFamily="2" charset="2"/>
              <a:buChar char="§"/>
            </a:pPr>
            <a:r>
              <a:rPr lang="en-US" sz="3000" dirty="0"/>
              <a:t>Return any test booklet or answer sheet to any student after the test has been completed. </a:t>
            </a:r>
          </a:p>
        </p:txBody>
      </p:sp>
    </p:spTree>
    <p:custDataLst>
      <p:tags r:id="rId1"/>
    </p:custDataLst>
    <p:extLst>
      <p:ext uri="{BB962C8B-B14F-4D97-AF65-F5344CB8AC3E}">
        <p14:creationId xmlns:p14="http://schemas.microsoft.com/office/powerpoint/2010/main" val="3447212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274"/>
            <a:ext cx="8229600" cy="1143000"/>
          </a:xfrm>
        </p:spPr>
        <p:txBody>
          <a:bodyPr>
            <a:normAutofit/>
          </a:bodyPr>
          <a:lstStyle/>
          <a:p>
            <a:r>
              <a:rPr lang="en-US" sz="4000" dirty="0">
                <a:solidFill>
                  <a:schemeClr val="accent1"/>
                </a:solidFill>
              </a:rPr>
              <a:t>NSCAS Security Procedures</a:t>
            </a:r>
            <a:endParaRPr lang="en-US" sz="4000" dirty="0"/>
          </a:p>
        </p:txBody>
      </p:sp>
      <p:sp>
        <p:nvSpPr>
          <p:cNvPr id="3" name="Content Placeholder 2"/>
          <p:cNvSpPr>
            <a:spLocks noGrp="1"/>
          </p:cNvSpPr>
          <p:nvPr>
            <p:ph idx="1"/>
          </p:nvPr>
        </p:nvSpPr>
        <p:spPr>
          <a:xfrm>
            <a:off x="457200" y="1152091"/>
            <a:ext cx="8229600" cy="5440810"/>
          </a:xfrm>
        </p:spPr>
        <p:txBody>
          <a:bodyPr>
            <a:normAutofit fontScale="47500" lnSpcReduction="20000"/>
          </a:bodyPr>
          <a:lstStyle/>
          <a:p>
            <a:pPr marL="0" indent="0">
              <a:buClr>
                <a:schemeClr val="accent1"/>
              </a:buClr>
              <a:buNone/>
            </a:pPr>
            <a:r>
              <a:rPr lang="en-US" sz="6200" b="1" dirty="0">
                <a:solidFill>
                  <a:srgbClr val="FF0000"/>
                </a:solidFill>
              </a:rPr>
              <a:t>DO NOT</a:t>
            </a:r>
            <a:r>
              <a:rPr lang="en-US" sz="6200" dirty="0">
                <a:solidFill>
                  <a:schemeClr val="accent1"/>
                </a:solidFill>
              </a:rPr>
              <a:t>:</a:t>
            </a:r>
            <a:endParaRPr lang="en-US" sz="6200" dirty="0"/>
          </a:p>
          <a:p>
            <a:pPr>
              <a:buClr>
                <a:schemeClr val="accent1"/>
              </a:buClr>
              <a:buFont typeface="Wingdings" panose="05000000000000000000" pitchFamily="2" charset="2"/>
              <a:buChar char="§"/>
            </a:pPr>
            <a:r>
              <a:rPr lang="en-US" sz="5500" dirty="0"/>
              <a:t>Allow the NSCAS assessment to be taken on any computing device that does not allow for the locking of the desktop or operating system for test security.</a:t>
            </a:r>
          </a:p>
          <a:p>
            <a:pPr>
              <a:buClr>
                <a:schemeClr val="accent1"/>
              </a:buClr>
              <a:buFont typeface="Wingdings" panose="05000000000000000000" pitchFamily="2" charset="2"/>
              <a:buChar char="§"/>
            </a:pPr>
            <a:r>
              <a:rPr lang="en-US" sz="5500" dirty="0"/>
              <a:t>Allow virtualization of a desktop unless the security settings of the computer are held intact and/or approval of a waiver has been granted by the Nebraska Department of Education Assessment Department. Performance, security, and test validity cannot be guaranteed on virtualized desktop environments. The NSCAS testing client should be running natively on the computing device. </a:t>
            </a:r>
          </a:p>
          <a:p>
            <a:pPr>
              <a:buClr>
                <a:schemeClr val="accent1"/>
              </a:buClr>
              <a:buFont typeface="Wingdings" panose="05000000000000000000" pitchFamily="2" charset="2"/>
              <a:buChar char="§"/>
            </a:pPr>
            <a:r>
              <a:rPr lang="en-US" sz="5500" dirty="0"/>
              <a:t>Allow NSCAS assessments to be taken on unsupported computing devices.</a:t>
            </a:r>
          </a:p>
        </p:txBody>
      </p:sp>
    </p:spTree>
    <p:custDataLst>
      <p:tags r:id="rId1"/>
    </p:custDataLst>
    <p:extLst>
      <p:ext uri="{BB962C8B-B14F-4D97-AF65-F5344CB8AC3E}">
        <p14:creationId xmlns:p14="http://schemas.microsoft.com/office/powerpoint/2010/main" val="2002423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NSCAS Testing Environment</a:t>
            </a:r>
          </a:p>
        </p:txBody>
      </p:sp>
      <p:sp>
        <p:nvSpPr>
          <p:cNvPr id="4" name="Text Placeholder 3"/>
          <p:cNvSpPr>
            <a:spLocks noGrp="1"/>
          </p:cNvSpPr>
          <p:nvPr>
            <p:ph type="body" idx="1"/>
          </p:nvPr>
        </p:nvSpPr>
        <p:spPr/>
        <p:txBody>
          <a:bodyPr/>
          <a:lstStyle/>
          <a:p>
            <a:r>
              <a:rPr lang="en-US" dirty="0">
                <a:solidFill>
                  <a:srgbClr val="FFC000"/>
                </a:solidFill>
              </a:rPr>
              <a:t>Test Administration Orientation for 2023-2024</a:t>
            </a:r>
          </a:p>
        </p:txBody>
      </p:sp>
    </p:spTree>
    <p:custDataLst>
      <p:tags r:id="rId1"/>
    </p:custDataLst>
    <p:extLst>
      <p:ext uri="{BB962C8B-B14F-4D97-AF65-F5344CB8AC3E}">
        <p14:creationId xmlns:p14="http://schemas.microsoft.com/office/powerpoint/2010/main" val="1826496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70857" y="2152554"/>
            <a:ext cx="7228114" cy="2246769"/>
          </a:xfrm>
          <a:prstGeom prst="rect">
            <a:avLst/>
          </a:prstGeom>
          <a:noFill/>
        </p:spPr>
        <p:txBody>
          <a:bodyPr wrap="square" rtlCol="0">
            <a:spAutoFit/>
          </a:bodyPr>
          <a:lstStyle/>
          <a:p>
            <a:pPr algn="ctr"/>
            <a:endParaRPr lang="en-US" sz="3200" dirty="0">
              <a:solidFill>
                <a:schemeClr val="accent1"/>
              </a:solidFill>
            </a:endParaRPr>
          </a:p>
          <a:p>
            <a:pPr algn="ctr"/>
            <a:r>
              <a:rPr lang="en-US" sz="3000" dirty="0">
                <a:solidFill>
                  <a:schemeClr val="accent1"/>
                </a:solidFill>
              </a:rPr>
              <a:t>Good organization of test materials and well-communicated procedures will ensure smooth test administration.</a:t>
            </a:r>
          </a:p>
          <a:p>
            <a:endParaRPr lang="en-US" dirty="0"/>
          </a:p>
        </p:txBody>
      </p:sp>
    </p:spTree>
    <p:custDataLst>
      <p:tags r:id="rId1"/>
    </p:custDataLst>
    <p:extLst>
      <p:ext uri="{BB962C8B-B14F-4D97-AF65-F5344CB8AC3E}">
        <p14:creationId xmlns:p14="http://schemas.microsoft.com/office/powerpoint/2010/main" val="3543734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114"/>
            <a:ext cx="8229600" cy="1143000"/>
          </a:xfrm>
        </p:spPr>
        <p:txBody>
          <a:bodyPr>
            <a:normAutofit/>
          </a:bodyPr>
          <a:lstStyle/>
          <a:p>
            <a:r>
              <a:rPr lang="en-US" sz="4000" dirty="0">
                <a:solidFill>
                  <a:schemeClr val="accent1"/>
                </a:solidFill>
              </a:rPr>
              <a:t>NSCAS Testing Environment</a:t>
            </a:r>
          </a:p>
        </p:txBody>
      </p:sp>
      <p:sp>
        <p:nvSpPr>
          <p:cNvPr id="3" name="Content Placeholder 2"/>
          <p:cNvSpPr>
            <a:spLocks noGrp="1"/>
          </p:cNvSpPr>
          <p:nvPr>
            <p:ph idx="1"/>
          </p:nvPr>
        </p:nvSpPr>
        <p:spPr>
          <a:xfrm>
            <a:off x="457200" y="1253521"/>
            <a:ext cx="8229600" cy="5201067"/>
          </a:xfrm>
        </p:spPr>
        <p:txBody>
          <a:bodyPr>
            <a:normAutofit fontScale="77500" lnSpcReduction="20000"/>
          </a:bodyPr>
          <a:lstStyle/>
          <a:p>
            <a:pPr marL="0" indent="0">
              <a:buClr>
                <a:schemeClr val="accent1"/>
              </a:buClr>
              <a:buNone/>
            </a:pPr>
            <a:r>
              <a:rPr lang="en-US" sz="4400" b="1" dirty="0">
                <a:solidFill>
                  <a:srgbClr val="00B050"/>
                </a:solidFill>
              </a:rPr>
              <a:t>DO</a:t>
            </a:r>
            <a:r>
              <a:rPr lang="en-US" sz="4400" dirty="0">
                <a:solidFill>
                  <a:schemeClr val="accent1"/>
                </a:solidFill>
              </a:rPr>
              <a:t>:</a:t>
            </a:r>
          </a:p>
          <a:p>
            <a:pPr>
              <a:buClr>
                <a:schemeClr val="accent1"/>
              </a:buClr>
              <a:buFont typeface="Wingdings" panose="05000000000000000000" pitchFamily="2" charset="2"/>
              <a:buChar char="§"/>
            </a:pPr>
            <a:r>
              <a:rPr lang="en-US" sz="3900" dirty="0"/>
              <a:t>Provide a testing location that has comfortable seating, sufficient workspace, and good lighting.</a:t>
            </a:r>
          </a:p>
          <a:p>
            <a:pPr>
              <a:buClr>
                <a:schemeClr val="accent1"/>
              </a:buClr>
              <a:buFont typeface="Wingdings" panose="05000000000000000000" pitchFamily="2" charset="2"/>
              <a:buChar char="§"/>
            </a:pPr>
            <a:r>
              <a:rPr lang="en-US" sz="3900" dirty="0"/>
              <a:t>Make arrangements for rooms and plan seating in advance in order to eliminate confusion when testing begins. The room where students take the test should be as free from outside disturbance as possible. </a:t>
            </a:r>
          </a:p>
          <a:p>
            <a:pPr>
              <a:buClr>
                <a:schemeClr val="accent1"/>
              </a:buClr>
              <a:buFont typeface="Wingdings" panose="05000000000000000000" pitchFamily="2" charset="2"/>
              <a:buChar char="§"/>
            </a:pPr>
            <a:r>
              <a:rPr lang="en-US" sz="3900" dirty="0"/>
              <a:t>Seat students so they have enough room and will not be tempted to copy other students’ answers. (Follow guidelines in testing manuals for specific tests).</a:t>
            </a:r>
          </a:p>
        </p:txBody>
      </p:sp>
    </p:spTree>
    <p:custDataLst>
      <p:tags r:id="rId1"/>
    </p:custDataLst>
    <p:extLst>
      <p:ext uri="{BB962C8B-B14F-4D97-AF65-F5344CB8AC3E}">
        <p14:creationId xmlns:p14="http://schemas.microsoft.com/office/powerpoint/2010/main" val="141395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82430"/>
            <a:ext cx="8229600" cy="1143000"/>
          </a:xfrm>
        </p:spPr>
        <p:txBody>
          <a:bodyPr>
            <a:normAutofit/>
          </a:bodyPr>
          <a:lstStyle/>
          <a:p>
            <a:r>
              <a:rPr lang="en-US" sz="4000" dirty="0">
                <a:solidFill>
                  <a:schemeClr val="accent1"/>
                </a:solidFill>
              </a:rPr>
              <a:t>NSCAS Testing Environment</a:t>
            </a:r>
            <a:endParaRPr lang="en-US" sz="4000" dirty="0"/>
          </a:p>
        </p:txBody>
      </p:sp>
      <p:sp>
        <p:nvSpPr>
          <p:cNvPr id="5" name="Content Placeholder 4"/>
          <p:cNvSpPr>
            <a:spLocks noGrp="1"/>
          </p:cNvSpPr>
          <p:nvPr>
            <p:ph idx="1"/>
          </p:nvPr>
        </p:nvSpPr>
        <p:spPr/>
        <p:txBody>
          <a:bodyPr>
            <a:normAutofit/>
          </a:bodyPr>
          <a:lstStyle/>
          <a:p>
            <a:pPr marL="0" indent="0">
              <a:buClr>
                <a:schemeClr val="accent1"/>
              </a:buClr>
              <a:buNone/>
            </a:pPr>
            <a:r>
              <a:rPr lang="en-US" sz="3400" b="1" dirty="0">
                <a:solidFill>
                  <a:srgbClr val="00B050"/>
                </a:solidFill>
              </a:rPr>
              <a:t>DO</a:t>
            </a:r>
            <a:r>
              <a:rPr lang="en-US" sz="3400" dirty="0">
                <a:solidFill>
                  <a:schemeClr val="accent1"/>
                </a:solidFill>
              </a:rPr>
              <a:t>:</a:t>
            </a:r>
            <a:endParaRPr lang="en-US" sz="3400" dirty="0"/>
          </a:p>
          <a:p>
            <a:pPr>
              <a:buClr>
                <a:schemeClr val="accent1"/>
              </a:buClr>
              <a:buFont typeface="Wingdings" panose="05000000000000000000" pitchFamily="2" charset="2"/>
              <a:buChar char="§"/>
            </a:pPr>
            <a:r>
              <a:rPr lang="en-US" sz="3000" dirty="0"/>
              <a:t>Remove or cover visual aids and clues throughout the administration of all tests.</a:t>
            </a:r>
          </a:p>
          <a:p>
            <a:pPr>
              <a:buClr>
                <a:schemeClr val="accent1"/>
              </a:buClr>
              <a:buFont typeface="Wingdings" panose="05000000000000000000" pitchFamily="2" charset="2"/>
              <a:buChar char="§"/>
            </a:pPr>
            <a:r>
              <a:rPr lang="en-US" sz="3000" dirty="0"/>
              <a:t>Post a “Testing: Do Not Disturb” sign on the door to prevent interruptions.</a:t>
            </a:r>
          </a:p>
          <a:p>
            <a:pPr>
              <a:buClr>
                <a:schemeClr val="accent1"/>
              </a:buClr>
              <a:buFont typeface="Wingdings" panose="05000000000000000000" pitchFamily="2" charset="2"/>
              <a:buChar char="§"/>
            </a:pPr>
            <a:r>
              <a:rPr lang="en-US" sz="3000" dirty="0"/>
              <a:t>Control access to cell phones and other personal electronic devices.</a:t>
            </a:r>
          </a:p>
          <a:p>
            <a:endParaRPr lang="en-US" dirty="0"/>
          </a:p>
        </p:txBody>
      </p:sp>
    </p:spTree>
    <p:custDataLst>
      <p:tags r:id="rId1"/>
    </p:custDataLst>
    <p:extLst>
      <p:ext uri="{BB962C8B-B14F-4D97-AF65-F5344CB8AC3E}">
        <p14:creationId xmlns:p14="http://schemas.microsoft.com/office/powerpoint/2010/main" val="93065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062"/>
            <a:ext cx="8229600" cy="1143000"/>
          </a:xfrm>
        </p:spPr>
        <p:txBody>
          <a:bodyPr>
            <a:normAutofit/>
          </a:bodyPr>
          <a:lstStyle/>
          <a:p>
            <a:r>
              <a:rPr lang="en-US" sz="4000" dirty="0">
                <a:solidFill>
                  <a:schemeClr val="accent1"/>
                </a:solidFill>
              </a:rPr>
              <a:t>NSCAS Testing Environment</a:t>
            </a:r>
            <a:endParaRPr lang="en-US" sz="4000" dirty="0"/>
          </a:p>
        </p:txBody>
      </p:sp>
      <p:sp>
        <p:nvSpPr>
          <p:cNvPr id="3" name="Content Placeholder 2"/>
          <p:cNvSpPr>
            <a:spLocks noGrp="1"/>
          </p:cNvSpPr>
          <p:nvPr>
            <p:ph idx="1"/>
          </p:nvPr>
        </p:nvSpPr>
        <p:spPr/>
        <p:txBody>
          <a:bodyPr>
            <a:normAutofit fontScale="92500" lnSpcReduction="10000"/>
          </a:bodyPr>
          <a:lstStyle/>
          <a:p>
            <a:pPr marL="0" indent="0">
              <a:buClr>
                <a:schemeClr val="accent1"/>
              </a:buClr>
              <a:buNone/>
            </a:pPr>
            <a:r>
              <a:rPr lang="en-US" sz="3700" b="1" dirty="0">
                <a:solidFill>
                  <a:srgbClr val="00B050"/>
                </a:solidFill>
              </a:rPr>
              <a:t>DO</a:t>
            </a:r>
            <a:r>
              <a:rPr lang="en-US" sz="3700" dirty="0">
                <a:solidFill>
                  <a:schemeClr val="accent1"/>
                </a:solidFill>
              </a:rPr>
              <a:t>:</a:t>
            </a:r>
            <a:endParaRPr lang="en-US" sz="3700" dirty="0"/>
          </a:p>
          <a:p>
            <a:pPr>
              <a:buClr>
                <a:schemeClr val="accent1"/>
              </a:buClr>
              <a:buFont typeface="Wingdings" panose="05000000000000000000" pitchFamily="2" charset="2"/>
              <a:buChar char="§"/>
            </a:pPr>
            <a:r>
              <a:rPr lang="en-US" dirty="0"/>
              <a:t>Project a positive approach to the test process to help students feel comfortable and relaxed.</a:t>
            </a:r>
          </a:p>
          <a:p>
            <a:pPr>
              <a:buClr>
                <a:schemeClr val="accent1"/>
              </a:buClr>
              <a:buFont typeface="Wingdings" panose="05000000000000000000" pitchFamily="2" charset="2"/>
              <a:buChar char="§"/>
            </a:pPr>
            <a:r>
              <a:rPr lang="en-US" dirty="0"/>
              <a:t>Prohibit talking during testing process.</a:t>
            </a:r>
          </a:p>
          <a:p>
            <a:pPr>
              <a:buClr>
                <a:schemeClr val="accent1"/>
              </a:buClr>
              <a:buFont typeface="Wingdings" panose="05000000000000000000" pitchFamily="2" charset="2"/>
              <a:buChar char="§"/>
            </a:pPr>
            <a:r>
              <a:rPr lang="en-US" dirty="0"/>
              <a:t>Provide adequate supervision throughout the testing process.</a:t>
            </a:r>
          </a:p>
          <a:p>
            <a:pPr>
              <a:buClr>
                <a:schemeClr val="accent1"/>
              </a:buClr>
              <a:buFont typeface="Wingdings" panose="05000000000000000000" pitchFamily="2" charset="2"/>
              <a:buChar char="§"/>
            </a:pPr>
            <a:r>
              <a:rPr lang="en-US" dirty="0"/>
              <a:t>Move around the room to monitor students.</a:t>
            </a:r>
          </a:p>
          <a:p>
            <a:endParaRPr lang="en-US" dirty="0"/>
          </a:p>
        </p:txBody>
      </p:sp>
    </p:spTree>
    <p:custDataLst>
      <p:tags r:id="rId1"/>
    </p:custDataLst>
    <p:extLst>
      <p:ext uri="{BB962C8B-B14F-4D97-AF65-F5344CB8AC3E}">
        <p14:creationId xmlns:p14="http://schemas.microsoft.com/office/powerpoint/2010/main" val="1685489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BDD53-57A2-454C-A773-0439C1106556}"/>
              </a:ext>
            </a:extLst>
          </p:cNvPr>
          <p:cNvSpPr>
            <a:spLocks noGrp="1"/>
          </p:cNvSpPr>
          <p:nvPr>
            <p:ph type="title"/>
          </p:nvPr>
        </p:nvSpPr>
        <p:spPr/>
        <p:txBody>
          <a:bodyPr>
            <a:normAutofit/>
          </a:bodyPr>
          <a:lstStyle/>
          <a:p>
            <a:r>
              <a:rPr lang="en-US" dirty="0"/>
              <a:t>Questions?</a:t>
            </a:r>
          </a:p>
        </p:txBody>
      </p:sp>
      <p:sp>
        <p:nvSpPr>
          <p:cNvPr id="3" name="Content Placeholder 2">
            <a:extLst>
              <a:ext uri="{FF2B5EF4-FFF2-40B4-BE49-F238E27FC236}">
                <a16:creationId xmlns:a16="http://schemas.microsoft.com/office/drawing/2014/main" id="{B9987787-76DA-334C-9400-AFF40C6D22F6}"/>
              </a:ext>
            </a:extLst>
          </p:cNvPr>
          <p:cNvSpPr>
            <a:spLocks noGrp="1"/>
          </p:cNvSpPr>
          <p:nvPr>
            <p:ph idx="1"/>
          </p:nvPr>
        </p:nvSpPr>
        <p:spPr>
          <a:xfrm>
            <a:off x="457200" y="1600200"/>
            <a:ext cx="8229600" cy="4525963"/>
          </a:xfrm>
        </p:spPr>
        <p:txBody>
          <a:bodyPr>
            <a:normAutofit fontScale="92500" lnSpcReduction="10000"/>
          </a:bodyPr>
          <a:lstStyle/>
          <a:p>
            <a:r>
              <a:rPr lang="en-US" sz="2800" dirty="0">
                <a:solidFill>
                  <a:schemeClr val="accent1"/>
                </a:solidFill>
              </a:rPr>
              <a:t>Policy Questions should be directed to the Statewide Assessment Office at The Nebraska Department of Education</a:t>
            </a:r>
          </a:p>
          <a:p>
            <a:r>
              <a:rPr lang="en-US" sz="2800" dirty="0">
                <a:solidFill>
                  <a:schemeClr val="accent1"/>
                </a:solidFill>
              </a:rPr>
              <a:t>Technology/Administration Management Questions should be directed to the vendor’s customer service desk.</a:t>
            </a:r>
          </a:p>
          <a:p>
            <a:r>
              <a:rPr lang="en-US" sz="2800" dirty="0">
                <a:solidFill>
                  <a:schemeClr val="accent1"/>
                </a:solidFill>
                <a:hlinkClick r:id="rId4"/>
              </a:rPr>
              <a:t>Contact information for NDE Staff and Vendor Partners is available on the Statewide Assessment Contact Page</a:t>
            </a:r>
            <a:endParaRPr lang="en-US" sz="2800" dirty="0">
              <a:solidFill>
                <a:schemeClr val="accent1"/>
              </a:solidFill>
            </a:endParaRPr>
          </a:p>
          <a:p>
            <a:r>
              <a:rPr lang="en-US" sz="2800" dirty="0">
                <a:solidFill>
                  <a:schemeClr val="accent1"/>
                </a:solidFill>
              </a:rPr>
              <a:t>General Questions can be directed to: </a:t>
            </a:r>
            <a:r>
              <a:rPr lang="en-US" sz="2800" dirty="0">
                <a:solidFill>
                  <a:schemeClr val="accent1"/>
                </a:solidFill>
                <a:hlinkClick r:id="rId5"/>
              </a:rPr>
              <a:t>nde.stateassessment@Nebraska.gov</a:t>
            </a:r>
            <a:endParaRPr lang="en-US" sz="2800" dirty="0">
              <a:solidFill>
                <a:schemeClr val="accent1"/>
              </a:solidFill>
            </a:endParaRPr>
          </a:p>
          <a:p>
            <a:endParaRPr lang="en-US" sz="2800" dirty="0">
              <a:solidFill>
                <a:schemeClr val="accent1"/>
              </a:solidFill>
            </a:endParaRPr>
          </a:p>
          <a:p>
            <a:pPr marL="0" indent="0">
              <a:buNone/>
            </a:pPr>
            <a:endParaRPr lang="en-US" dirty="0"/>
          </a:p>
        </p:txBody>
      </p:sp>
    </p:spTree>
    <p:custDataLst>
      <p:tags r:id="rId1"/>
    </p:custDataLst>
    <p:extLst>
      <p:ext uri="{BB962C8B-B14F-4D97-AF65-F5344CB8AC3E}">
        <p14:creationId xmlns:p14="http://schemas.microsoft.com/office/powerpoint/2010/main" val="2819635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accent1"/>
                </a:solidFill>
              </a:rPr>
              <a:t>NSCAS Test Administration</a:t>
            </a:r>
          </a:p>
        </p:txBody>
      </p:sp>
      <p:sp>
        <p:nvSpPr>
          <p:cNvPr id="5" name="Text Placeholder 4"/>
          <p:cNvSpPr>
            <a:spLocks noGrp="1"/>
          </p:cNvSpPr>
          <p:nvPr>
            <p:ph type="body" idx="1"/>
          </p:nvPr>
        </p:nvSpPr>
        <p:spPr/>
        <p:txBody>
          <a:bodyPr/>
          <a:lstStyle/>
          <a:p>
            <a:r>
              <a:rPr lang="en-US" dirty="0">
                <a:solidFill>
                  <a:srgbClr val="FFC000"/>
                </a:solidFill>
              </a:rPr>
              <a:t>Test Administration Orientation for 2023-2024</a:t>
            </a:r>
          </a:p>
        </p:txBody>
      </p:sp>
    </p:spTree>
    <p:custDataLst>
      <p:tags r:id="rId1"/>
    </p:custDataLst>
    <p:extLst>
      <p:ext uri="{BB962C8B-B14F-4D97-AF65-F5344CB8AC3E}">
        <p14:creationId xmlns:p14="http://schemas.microsoft.com/office/powerpoint/2010/main" val="2063693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17069" y="2306235"/>
            <a:ext cx="7228114" cy="2215991"/>
          </a:xfrm>
          <a:prstGeom prst="rect">
            <a:avLst/>
          </a:prstGeom>
          <a:noFill/>
        </p:spPr>
        <p:txBody>
          <a:bodyPr wrap="square" rtlCol="0">
            <a:spAutoFit/>
          </a:bodyPr>
          <a:lstStyle/>
          <a:p>
            <a:pPr algn="ctr"/>
            <a:r>
              <a:rPr lang="en-US" sz="3000" dirty="0">
                <a:solidFill>
                  <a:schemeClr val="accent1"/>
                </a:solidFill>
              </a:rPr>
              <a:t>In order to ensure accurate achievement results, it is essential that all Test Administrators follow the same procedure when administering tests.</a:t>
            </a:r>
          </a:p>
          <a:p>
            <a:pPr algn="ctr"/>
            <a:endParaRPr lang="en-US" dirty="0"/>
          </a:p>
        </p:txBody>
      </p:sp>
    </p:spTree>
    <p:custDataLst>
      <p:tags r:id="rId1"/>
    </p:custDataLst>
    <p:extLst>
      <p:ext uri="{BB962C8B-B14F-4D97-AF65-F5344CB8AC3E}">
        <p14:creationId xmlns:p14="http://schemas.microsoft.com/office/powerpoint/2010/main" val="1108448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075"/>
            <a:ext cx="8229600" cy="1143000"/>
          </a:xfrm>
        </p:spPr>
        <p:txBody>
          <a:bodyPr>
            <a:normAutofit/>
          </a:bodyPr>
          <a:lstStyle/>
          <a:p>
            <a:r>
              <a:rPr lang="en-US" sz="4000" dirty="0">
                <a:solidFill>
                  <a:schemeClr val="accent1"/>
                </a:solidFill>
              </a:rPr>
              <a:t>NSCAS Test Administration</a:t>
            </a:r>
          </a:p>
        </p:txBody>
      </p:sp>
      <p:sp>
        <p:nvSpPr>
          <p:cNvPr id="3" name="Content Placeholder 2"/>
          <p:cNvSpPr>
            <a:spLocks noGrp="1"/>
          </p:cNvSpPr>
          <p:nvPr>
            <p:ph idx="1"/>
          </p:nvPr>
        </p:nvSpPr>
        <p:spPr>
          <a:xfrm>
            <a:off x="457200" y="1548200"/>
            <a:ext cx="8229600" cy="5236801"/>
          </a:xfrm>
        </p:spPr>
        <p:txBody>
          <a:bodyPr>
            <a:normAutofit fontScale="32500" lnSpcReduction="20000"/>
          </a:bodyPr>
          <a:lstStyle/>
          <a:p>
            <a:pPr marL="0" indent="0">
              <a:buClr>
                <a:schemeClr val="accent1"/>
              </a:buClr>
              <a:buNone/>
            </a:pPr>
            <a:r>
              <a:rPr lang="en-US" sz="10500" b="1" dirty="0">
                <a:solidFill>
                  <a:srgbClr val="00B050"/>
                </a:solidFill>
              </a:rPr>
              <a:t>DO</a:t>
            </a:r>
            <a:r>
              <a:rPr lang="en-US" sz="10500" dirty="0">
                <a:solidFill>
                  <a:schemeClr val="accent1"/>
                </a:solidFill>
              </a:rPr>
              <a:t>:</a:t>
            </a:r>
            <a:endParaRPr lang="en-US" sz="10500" dirty="0"/>
          </a:p>
          <a:p>
            <a:pPr>
              <a:buClr>
                <a:schemeClr val="accent1"/>
              </a:buClr>
              <a:buFont typeface="Wingdings" panose="05000000000000000000" pitchFamily="2" charset="2"/>
              <a:buChar char="§"/>
            </a:pPr>
            <a:r>
              <a:rPr lang="en-US" sz="8000" dirty="0"/>
              <a:t>Read through the pertinent information in the NSCAS Administration manuals, ACT Test Administration manuals, or ELPA 21 test manual prior to the test administration.</a:t>
            </a:r>
          </a:p>
          <a:p>
            <a:pPr>
              <a:buClr>
                <a:schemeClr val="accent1"/>
              </a:buClr>
              <a:buFont typeface="Wingdings" panose="05000000000000000000" pitchFamily="2" charset="2"/>
              <a:buChar char="§"/>
            </a:pPr>
            <a:r>
              <a:rPr lang="en-US" sz="8000" dirty="0"/>
              <a:t>Distribute necessary test materials to students.</a:t>
            </a:r>
          </a:p>
          <a:p>
            <a:pPr>
              <a:buClr>
                <a:schemeClr val="accent1"/>
              </a:buClr>
              <a:buFont typeface="Wingdings" panose="05000000000000000000" pitchFamily="2" charset="2"/>
              <a:buChar char="§"/>
            </a:pPr>
            <a:r>
              <a:rPr lang="en-US" sz="8000" dirty="0"/>
              <a:t>Provide students blank scratch paper for statewide summative assessments. For ACT Online, use ACT-provided scratch paper.</a:t>
            </a:r>
          </a:p>
          <a:p>
            <a:pPr>
              <a:buClr>
                <a:schemeClr val="accent1"/>
              </a:buClr>
              <a:buFont typeface="Wingdings" panose="05000000000000000000" pitchFamily="2" charset="2"/>
              <a:buChar char="§"/>
            </a:pPr>
            <a:r>
              <a:rPr lang="en-US" sz="8000" dirty="0"/>
              <a:t>Printed NSCAS-M grade-specific reference sheet may be provided to each student in grades 4-8.</a:t>
            </a:r>
          </a:p>
          <a:p>
            <a:endParaRPr lang="en-US" dirty="0"/>
          </a:p>
        </p:txBody>
      </p:sp>
    </p:spTree>
    <p:custDataLst>
      <p:tags r:id="rId1"/>
    </p:custDataLst>
    <p:extLst>
      <p:ext uri="{BB962C8B-B14F-4D97-AF65-F5344CB8AC3E}">
        <p14:creationId xmlns:p14="http://schemas.microsoft.com/office/powerpoint/2010/main" val="2044560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NSCAS Test Administration</a:t>
            </a:r>
            <a:endParaRPr lang="en-US" sz="4000" dirty="0"/>
          </a:p>
        </p:txBody>
      </p:sp>
      <p:sp>
        <p:nvSpPr>
          <p:cNvPr id="3" name="Content Placeholder 2"/>
          <p:cNvSpPr>
            <a:spLocks noGrp="1"/>
          </p:cNvSpPr>
          <p:nvPr>
            <p:ph idx="1"/>
          </p:nvPr>
        </p:nvSpPr>
        <p:spPr/>
        <p:txBody>
          <a:bodyPr>
            <a:normAutofit fontScale="92500" lnSpcReduction="20000"/>
          </a:bodyPr>
          <a:lstStyle/>
          <a:p>
            <a:pPr marL="0" indent="0">
              <a:buClr>
                <a:schemeClr val="accent1"/>
              </a:buClr>
              <a:buNone/>
            </a:pPr>
            <a:r>
              <a:rPr lang="en-US" sz="4000" b="1" dirty="0">
                <a:solidFill>
                  <a:srgbClr val="00B050"/>
                </a:solidFill>
              </a:rPr>
              <a:t>DO</a:t>
            </a:r>
            <a:r>
              <a:rPr lang="en-US" sz="4000" dirty="0">
                <a:solidFill>
                  <a:schemeClr val="accent1"/>
                </a:solidFill>
              </a:rPr>
              <a:t>:</a:t>
            </a:r>
            <a:endParaRPr lang="en-US" sz="4000" dirty="0"/>
          </a:p>
          <a:p>
            <a:pPr>
              <a:buClr>
                <a:schemeClr val="accent1"/>
              </a:buClr>
              <a:buFont typeface="Wingdings" panose="05000000000000000000" pitchFamily="2" charset="2"/>
              <a:buChar char="§"/>
            </a:pPr>
            <a:r>
              <a:rPr lang="en-US" dirty="0"/>
              <a:t>Read student directions word for word exactly as printed in test manuals.</a:t>
            </a:r>
          </a:p>
          <a:p>
            <a:pPr>
              <a:buClr>
                <a:schemeClr val="accent1"/>
              </a:buClr>
              <a:buFont typeface="Wingdings" panose="05000000000000000000" pitchFamily="2" charset="2"/>
              <a:buChar char="§"/>
            </a:pPr>
            <a:r>
              <a:rPr lang="en-US" dirty="0"/>
              <a:t>Use a natural tone and manner when reading directions to students. If a mistake is made when 	reading, stop and say, “No, that is wrong. Listen again.” Then read the direction again.</a:t>
            </a:r>
          </a:p>
          <a:p>
            <a:pPr>
              <a:buClr>
                <a:schemeClr val="accent1"/>
              </a:buClr>
              <a:buFont typeface="Wingdings" panose="05000000000000000000" pitchFamily="2" charset="2"/>
              <a:buChar char="§"/>
            </a:pPr>
            <a:r>
              <a:rPr lang="en-US" dirty="0"/>
              <a:t>Maintain standardized testing procedures.</a:t>
            </a:r>
          </a:p>
        </p:txBody>
      </p:sp>
    </p:spTree>
    <p:custDataLst>
      <p:tags r:id="rId1"/>
    </p:custDataLst>
    <p:extLst>
      <p:ext uri="{BB962C8B-B14F-4D97-AF65-F5344CB8AC3E}">
        <p14:creationId xmlns:p14="http://schemas.microsoft.com/office/powerpoint/2010/main" val="1192333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NSCAS Test Administration</a:t>
            </a:r>
            <a:endParaRPr lang="en-US" sz="4000" dirty="0"/>
          </a:p>
        </p:txBody>
      </p:sp>
      <p:sp>
        <p:nvSpPr>
          <p:cNvPr id="3" name="Content Placeholder 2"/>
          <p:cNvSpPr>
            <a:spLocks noGrp="1"/>
          </p:cNvSpPr>
          <p:nvPr>
            <p:ph idx="1"/>
          </p:nvPr>
        </p:nvSpPr>
        <p:spPr>
          <a:xfrm>
            <a:off x="457200" y="1600200"/>
            <a:ext cx="8229600" cy="4870269"/>
          </a:xfrm>
        </p:spPr>
        <p:txBody>
          <a:bodyPr>
            <a:normAutofit fontScale="77500" lnSpcReduction="20000"/>
          </a:bodyPr>
          <a:lstStyle/>
          <a:p>
            <a:pPr marL="0" indent="0">
              <a:buClr>
                <a:schemeClr val="accent1"/>
              </a:buClr>
              <a:buNone/>
            </a:pPr>
            <a:r>
              <a:rPr lang="en-US" sz="4400" b="1" dirty="0">
                <a:solidFill>
                  <a:srgbClr val="00B050"/>
                </a:solidFill>
              </a:rPr>
              <a:t>DO</a:t>
            </a:r>
            <a:r>
              <a:rPr lang="en-US" sz="4400" dirty="0">
                <a:solidFill>
                  <a:schemeClr val="accent1"/>
                </a:solidFill>
              </a:rPr>
              <a:t>:</a:t>
            </a:r>
            <a:endParaRPr lang="en-US" sz="4400" dirty="0"/>
          </a:p>
          <a:p>
            <a:pPr>
              <a:buClr>
                <a:schemeClr val="accent1"/>
              </a:buClr>
              <a:buFont typeface="Wingdings" panose="05000000000000000000" pitchFamily="2" charset="2"/>
              <a:buChar char="§"/>
            </a:pPr>
            <a:r>
              <a:rPr lang="en-US" sz="3400" dirty="0"/>
              <a:t>Walk around the room while students are working to see that they are following directions and are on task without reading the test items. </a:t>
            </a:r>
          </a:p>
          <a:p>
            <a:pPr>
              <a:buClr>
                <a:schemeClr val="accent1"/>
              </a:buClr>
              <a:buFont typeface="Wingdings" panose="05000000000000000000" pitchFamily="2" charset="2"/>
              <a:buChar char="§"/>
            </a:pPr>
            <a:r>
              <a:rPr lang="en-US" sz="3400" dirty="0"/>
              <a:t>Follow appropriate protocol by not giving help on specific test questions.</a:t>
            </a:r>
          </a:p>
          <a:p>
            <a:pPr>
              <a:buClr>
                <a:schemeClr val="accent1"/>
              </a:buClr>
              <a:buFont typeface="Wingdings" panose="05000000000000000000" pitchFamily="2" charset="2"/>
              <a:buChar char="§"/>
            </a:pPr>
            <a:r>
              <a:rPr lang="en-US" sz="3400" dirty="0"/>
              <a:t>Collect scratch paper and/or reference sheets after the students are done testing and submit to the School Test Coordinator for secured destruction or return to testing vendor(ACT).</a:t>
            </a:r>
          </a:p>
          <a:p>
            <a:pPr>
              <a:buClr>
                <a:schemeClr val="accent1"/>
              </a:buClr>
              <a:buFont typeface="Wingdings" panose="05000000000000000000" pitchFamily="2" charset="2"/>
              <a:buChar char="§"/>
            </a:pPr>
            <a:r>
              <a:rPr lang="en-US" sz="3400" dirty="0"/>
              <a:t>Allow students to read (not allowed on the ACT) or sit quietly while others finish the test.</a:t>
            </a:r>
          </a:p>
          <a:p>
            <a:endParaRPr lang="en-US" dirty="0"/>
          </a:p>
        </p:txBody>
      </p:sp>
    </p:spTree>
    <p:custDataLst>
      <p:tags r:id="rId1"/>
    </p:custDataLst>
    <p:extLst>
      <p:ext uri="{BB962C8B-B14F-4D97-AF65-F5344CB8AC3E}">
        <p14:creationId xmlns:p14="http://schemas.microsoft.com/office/powerpoint/2010/main" val="2634037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8273"/>
          </a:xfrm>
        </p:spPr>
        <p:txBody>
          <a:bodyPr>
            <a:normAutofit/>
          </a:bodyPr>
          <a:lstStyle/>
          <a:p>
            <a:r>
              <a:rPr lang="en-US" sz="4000" dirty="0">
                <a:solidFill>
                  <a:schemeClr val="accent1"/>
                </a:solidFill>
              </a:rPr>
              <a:t>NSCAS Test Administration</a:t>
            </a:r>
            <a:br>
              <a:rPr lang="en-US" dirty="0">
                <a:solidFill>
                  <a:schemeClr val="accent1"/>
                </a:solidFill>
              </a:rPr>
            </a:br>
            <a:r>
              <a:rPr lang="en-US" sz="3000" dirty="0">
                <a:solidFill>
                  <a:schemeClr val="accent1"/>
                </a:solidFill>
              </a:rPr>
              <a:t>Answers to Frequently Asked Questions</a:t>
            </a:r>
          </a:p>
        </p:txBody>
      </p:sp>
      <p:sp>
        <p:nvSpPr>
          <p:cNvPr id="3" name="Content Placeholder 2"/>
          <p:cNvSpPr>
            <a:spLocks noGrp="1"/>
          </p:cNvSpPr>
          <p:nvPr>
            <p:ph idx="1"/>
          </p:nvPr>
        </p:nvSpPr>
        <p:spPr>
          <a:xfrm>
            <a:off x="403411" y="2108499"/>
            <a:ext cx="8229600" cy="4615030"/>
          </a:xfrm>
        </p:spPr>
        <p:txBody>
          <a:bodyPr>
            <a:normAutofit/>
          </a:bodyPr>
          <a:lstStyle/>
          <a:p>
            <a:pPr marL="0" indent="0">
              <a:buClr>
                <a:schemeClr val="accent1"/>
              </a:buClr>
              <a:buNone/>
            </a:pPr>
            <a:r>
              <a:rPr lang="en-US" sz="3400" b="1" dirty="0">
                <a:solidFill>
                  <a:srgbClr val="FF0000"/>
                </a:solidFill>
              </a:rPr>
              <a:t>DO NOT</a:t>
            </a:r>
            <a:r>
              <a:rPr lang="en-US" sz="3400" dirty="0">
                <a:solidFill>
                  <a:schemeClr val="accent1"/>
                </a:solidFill>
              </a:rPr>
              <a:t>:</a:t>
            </a:r>
            <a:endParaRPr lang="en-US" sz="3400" dirty="0"/>
          </a:p>
          <a:p>
            <a:pPr>
              <a:buClr>
                <a:schemeClr val="accent1"/>
              </a:buClr>
              <a:buFont typeface="Wingdings" panose="05000000000000000000" pitchFamily="2" charset="2"/>
              <a:buChar char="§"/>
            </a:pPr>
            <a:r>
              <a:rPr lang="en-US" sz="3000" dirty="0"/>
              <a:t>Play music during testing sessions.</a:t>
            </a:r>
          </a:p>
          <a:p>
            <a:pPr>
              <a:buClr>
                <a:schemeClr val="accent1"/>
              </a:buClr>
              <a:buFont typeface="Wingdings" panose="05000000000000000000" pitchFamily="2" charset="2"/>
              <a:buChar char="§"/>
            </a:pPr>
            <a:r>
              <a:rPr lang="en-US" sz="3000" dirty="0"/>
              <a:t>Provide refreshments during testing sessions.</a:t>
            </a:r>
          </a:p>
          <a:p>
            <a:pPr>
              <a:buClr>
                <a:schemeClr val="accent1"/>
              </a:buClr>
              <a:buFont typeface="Wingdings" panose="05000000000000000000" pitchFamily="2" charset="2"/>
              <a:buChar char="§"/>
            </a:pPr>
            <a:r>
              <a:rPr lang="en-US" sz="3000" dirty="0"/>
              <a:t>Require students to have proctor approval to move on or to end their test session.</a:t>
            </a:r>
          </a:p>
          <a:p>
            <a:endParaRPr lang="en-US" dirty="0"/>
          </a:p>
        </p:txBody>
      </p:sp>
    </p:spTree>
    <p:custDataLst>
      <p:tags r:id="rId1"/>
    </p:custDataLst>
    <p:extLst>
      <p:ext uri="{BB962C8B-B14F-4D97-AF65-F5344CB8AC3E}">
        <p14:creationId xmlns:p14="http://schemas.microsoft.com/office/powerpoint/2010/main" val="3181742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NSCAS Test Administration</a:t>
            </a:r>
          </a:p>
        </p:txBody>
      </p:sp>
      <p:sp>
        <p:nvSpPr>
          <p:cNvPr id="3" name="Content Placeholder 2"/>
          <p:cNvSpPr>
            <a:spLocks noGrp="1"/>
          </p:cNvSpPr>
          <p:nvPr>
            <p:ph idx="1"/>
          </p:nvPr>
        </p:nvSpPr>
        <p:spPr>
          <a:xfrm>
            <a:off x="457200" y="1815353"/>
            <a:ext cx="8229600" cy="4525963"/>
          </a:xfrm>
        </p:spPr>
        <p:txBody>
          <a:bodyPr/>
          <a:lstStyle/>
          <a:p>
            <a:pPr marL="0" indent="0">
              <a:buClr>
                <a:schemeClr val="accent1"/>
              </a:buClr>
              <a:buNone/>
            </a:pPr>
            <a:r>
              <a:rPr lang="en-US" sz="3400" b="1" dirty="0">
                <a:solidFill>
                  <a:srgbClr val="00B050"/>
                </a:solidFill>
              </a:rPr>
              <a:t>DO</a:t>
            </a:r>
            <a:r>
              <a:rPr lang="en-US" sz="3400" dirty="0">
                <a:solidFill>
                  <a:schemeClr val="accent1"/>
                </a:solidFill>
              </a:rPr>
              <a:t>:</a:t>
            </a:r>
            <a:endParaRPr lang="en-US" sz="3400" dirty="0"/>
          </a:p>
          <a:p>
            <a:pPr>
              <a:buClr>
                <a:schemeClr val="accent1"/>
              </a:buClr>
              <a:buFont typeface="Wingdings" panose="05000000000000000000" pitchFamily="2" charset="2"/>
              <a:buChar char="§"/>
            </a:pPr>
            <a:r>
              <a:rPr lang="en-US" sz="3000" dirty="0"/>
              <a:t>Follow appropriate accommodation procedures as found in the NSCAS Accessibility Manual</a:t>
            </a:r>
            <a:r>
              <a:rPr lang="en-US" sz="3000" i="1" dirty="0"/>
              <a:t>.</a:t>
            </a:r>
          </a:p>
          <a:p>
            <a:pPr>
              <a:buClr>
                <a:schemeClr val="accent1"/>
              </a:buClr>
              <a:buFont typeface="Wingdings" panose="05000000000000000000" pitchFamily="2" charset="2"/>
              <a:buChar char="§"/>
            </a:pPr>
            <a:r>
              <a:rPr lang="en-US" sz="3000" dirty="0"/>
              <a:t>Follow ACT and ELPA21 appropriate accommodation procedures.</a:t>
            </a:r>
          </a:p>
          <a:p>
            <a:pPr marL="457200" indent="-457200"/>
            <a:endParaRPr lang="en-US" i="1" dirty="0"/>
          </a:p>
          <a:p>
            <a:endParaRPr lang="en-US" dirty="0"/>
          </a:p>
        </p:txBody>
      </p:sp>
    </p:spTree>
    <p:custDataLst>
      <p:tags r:id="rId1"/>
    </p:custDataLst>
    <p:extLst>
      <p:ext uri="{BB962C8B-B14F-4D97-AF65-F5344CB8AC3E}">
        <p14:creationId xmlns:p14="http://schemas.microsoft.com/office/powerpoint/2010/main" val="26854043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69"/>
            <a:ext cx="8229600" cy="1143000"/>
          </a:xfrm>
        </p:spPr>
        <p:txBody>
          <a:bodyPr>
            <a:normAutofit/>
          </a:bodyPr>
          <a:lstStyle/>
          <a:p>
            <a:r>
              <a:rPr lang="en-US" sz="4000" dirty="0">
                <a:solidFill>
                  <a:schemeClr val="accent1"/>
                </a:solidFill>
              </a:rPr>
              <a:t>NSCAS Test Administration</a:t>
            </a:r>
          </a:p>
        </p:txBody>
      </p:sp>
      <p:sp>
        <p:nvSpPr>
          <p:cNvPr id="3" name="Content Placeholder 2"/>
          <p:cNvSpPr>
            <a:spLocks noGrp="1"/>
          </p:cNvSpPr>
          <p:nvPr>
            <p:ph idx="1"/>
          </p:nvPr>
        </p:nvSpPr>
        <p:spPr>
          <a:xfrm>
            <a:off x="457200" y="1093182"/>
            <a:ext cx="8229600" cy="5499719"/>
          </a:xfrm>
        </p:spPr>
        <p:txBody>
          <a:bodyPr>
            <a:normAutofit fontScale="25000" lnSpcReduction="20000"/>
          </a:bodyPr>
          <a:lstStyle/>
          <a:p>
            <a:pPr marL="0" indent="0">
              <a:spcAft>
                <a:spcPts val="600"/>
              </a:spcAft>
              <a:buNone/>
            </a:pPr>
            <a:r>
              <a:rPr lang="en-US" sz="8800" b="1" dirty="0"/>
              <a:t>The majority of assessment irregularities and/or security breaches that have occurred </a:t>
            </a:r>
            <a:r>
              <a:rPr lang="en-US" sz="8800" b="1"/>
              <a:t>on statewide testing </a:t>
            </a:r>
            <a:r>
              <a:rPr lang="en-US" sz="8800" b="1" dirty="0"/>
              <a:t>involved:</a:t>
            </a:r>
          </a:p>
          <a:p>
            <a:pPr>
              <a:buClr>
                <a:schemeClr val="accent1"/>
              </a:buClr>
              <a:buFont typeface="Wingdings" panose="05000000000000000000" pitchFamily="2" charset="2"/>
              <a:buChar char="§"/>
            </a:pPr>
            <a:r>
              <a:rPr lang="en-US" sz="8800" dirty="0"/>
              <a:t>A make-up testing session.</a:t>
            </a:r>
          </a:p>
          <a:p>
            <a:pPr>
              <a:buClr>
                <a:schemeClr val="accent1"/>
              </a:buClr>
              <a:buFont typeface="Wingdings" panose="05000000000000000000" pitchFamily="2" charset="2"/>
              <a:buChar char="§"/>
            </a:pPr>
            <a:r>
              <a:rPr lang="en-US" sz="8800" dirty="0"/>
              <a:t>A testing session being assigned to a teacher, paraprofessional, substitute teacher, or administrator:</a:t>
            </a:r>
          </a:p>
          <a:p>
            <a:pPr lvl="1">
              <a:buClr>
                <a:schemeClr val="accent1"/>
              </a:buClr>
              <a:buFont typeface="Wingdings" panose="05000000000000000000" pitchFamily="2" charset="2"/>
              <a:buChar char="ü"/>
            </a:pPr>
            <a:r>
              <a:rPr lang="en-US" sz="8800" dirty="0"/>
              <a:t>who had not had any preparation for test administration procedures or;</a:t>
            </a:r>
          </a:p>
          <a:p>
            <a:pPr lvl="1">
              <a:buClr>
                <a:schemeClr val="accent1"/>
              </a:buClr>
              <a:buFont typeface="Wingdings" panose="05000000000000000000" pitchFamily="2" charset="2"/>
              <a:buChar char="ü"/>
            </a:pPr>
            <a:r>
              <a:rPr lang="en-US" sz="8800" dirty="0"/>
              <a:t>who may have had preparation but had not originally been assigned to administer NSCAS tests, so had not reviewed test administration procedures.</a:t>
            </a:r>
          </a:p>
          <a:p>
            <a:pPr>
              <a:buClr>
                <a:schemeClr val="accent1"/>
              </a:buClr>
              <a:buFont typeface="Wingdings" panose="05000000000000000000" pitchFamily="2" charset="2"/>
              <a:buChar char="§"/>
            </a:pPr>
            <a:r>
              <a:rPr lang="en-US" sz="8800" dirty="0"/>
              <a:t>Students being provided unapproved accommodations.</a:t>
            </a:r>
          </a:p>
          <a:p>
            <a:pPr>
              <a:buClr>
                <a:schemeClr val="accent1"/>
              </a:buClr>
              <a:buFont typeface="Wingdings" panose="05000000000000000000" pitchFamily="2" charset="2"/>
              <a:buChar char="§"/>
            </a:pPr>
            <a:r>
              <a:rPr lang="en-US" sz="8800" dirty="0"/>
              <a:t>Electronic devices such as cell phones.</a:t>
            </a:r>
          </a:p>
          <a:p>
            <a:endParaRPr lang="en-US" sz="8800" dirty="0"/>
          </a:p>
          <a:p>
            <a:pPr marL="0" indent="0" algn="ctr">
              <a:buNone/>
            </a:pPr>
            <a:r>
              <a:rPr lang="en-US" sz="8800" b="1" dirty="0">
                <a:solidFill>
                  <a:srgbClr val="C00000"/>
                </a:solidFill>
              </a:rPr>
              <a:t>Please assure that everyone who will administer NSCAS tests has clear, organized, and sufficient test administration preparation.</a:t>
            </a:r>
          </a:p>
          <a:p>
            <a:endParaRPr lang="en-US" dirty="0"/>
          </a:p>
          <a:p>
            <a:endParaRPr lang="en-US" b="1" dirty="0"/>
          </a:p>
          <a:p>
            <a:pPr marL="0" indent="0">
              <a:buNone/>
            </a:pPr>
            <a:endParaRPr lang="en-US" dirty="0"/>
          </a:p>
        </p:txBody>
      </p:sp>
    </p:spTree>
    <p:custDataLst>
      <p:tags r:id="rId1"/>
    </p:custDataLst>
    <p:extLst>
      <p:ext uri="{BB962C8B-B14F-4D97-AF65-F5344CB8AC3E}">
        <p14:creationId xmlns:p14="http://schemas.microsoft.com/office/powerpoint/2010/main" val="13198111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THANK YOU!</a:t>
            </a:r>
          </a:p>
        </p:txBody>
      </p:sp>
      <p:sp>
        <p:nvSpPr>
          <p:cNvPr id="3" name="Content Placeholder 2"/>
          <p:cNvSpPr>
            <a:spLocks noGrp="1"/>
          </p:cNvSpPr>
          <p:nvPr>
            <p:ph idx="1"/>
          </p:nvPr>
        </p:nvSpPr>
        <p:spPr>
          <a:xfrm>
            <a:off x="457200" y="1970888"/>
            <a:ext cx="8229600" cy="4525963"/>
          </a:xfrm>
        </p:spPr>
        <p:txBody>
          <a:bodyPr>
            <a:normAutofit/>
          </a:bodyPr>
          <a:lstStyle/>
          <a:p>
            <a:pPr marL="0" indent="0" algn="ctr">
              <a:buNone/>
            </a:pPr>
            <a:r>
              <a:rPr lang="en-US" sz="3000" dirty="0"/>
              <a:t>Contact the Statewide Assessment Office with questions regarding NSCAS Administration.</a:t>
            </a:r>
          </a:p>
          <a:p>
            <a:pPr marL="0" indent="0">
              <a:buNone/>
            </a:pPr>
            <a:endParaRPr lang="en-US" sz="3000" dirty="0"/>
          </a:p>
          <a:p>
            <a:pPr marL="0" indent="0" algn="ctr">
              <a:buNone/>
            </a:pPr>
            <a:r>
              <a:rPr lang="en-US" sz="3000" dirty="0">
                <a:solidFill>
                  <a:schemeClr val="accent1"/>
                </a:solidFill>
              </a:rPr>
              <a:t>402.314.3013</a:t>
            </a:r>
          </a:p>
          <a:p>
            <a:pPr marL="0" indent="0" algn="ctr">
              <a:buNone/>
            </a:pPr>
            <a:r>
              <a:rPr lang="en-US" sz="3000" dirty="0">
                <a:solidFill>
                  <a:schemeClr val="accent1"/>
                </a:solidFill>
              </a:rPr>
              <a:t>nde.stateassessment@nebraska.gov</a:t>
            </a:r>
          </a:p>
          <a:p>
            <a:pPr marL="0" indent="0">
              <a:buNone/>
            </a:pPr>
            <a:endParaRPr lang="en-US" sz="3000" dirty="0"/>
          </a:p>
        </p:txBody>
      </p:sp>
    </p:spTree>
    <p:custDataLst>
      <p:tags r:id="rId1"/>
    </p:custDataLst>
    <p:extLst>
      <p:ext uri="{BB962C8B-B14F-4D97-AF65-F5344CB8AC3E}">
        <p14:creationId xmlns:p14="http://schemas.microsoft.com/office/powerpoint/2010/main" val="330514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56"/>
            <a:ext cx="8229600" cy="140206"/>
          </a:xfrm>
        </p:spPr>
        <p:txBody>
          <a:bodyPr>
            <a:normAutofit fontScale="90000"/>
          </a:bodyPr>
          <a:lstStyle/>
          <a:p>
            <a:r>
              <a:rPr lang="en-US" dirty="0">
                <a:solidFill>
                  <a:srgbClr val="001689"/>
                </a:solidFill>
              </a:rPr>
              <a:t>NSCAS Administrations </a:t>
            </a:r>
            <a:br>
              <a:rPr lang="en-US" dirty="0">
                <a:solidFill>
                  <a:srgbClr val="001689"/>
                </a:solidFill>
              </a:rPr>
            </a:br>
            <a:r>
              <a:rPr lang="en-US" dirty="0">
                <a:solidFill>
                  <a:srgbClr val="001689"/>
                </a:solidFill>
              </a:rPr>
              <a:t>for 2023-2024</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6010392"/>
              </p:ext>
            </p:extLst>
          </p:nvPr>
        </p:nvGraphicFramePr>
        <p:xfrm>
          <a:off x="348343" y="2335156"/>
          <a:ext cx="8211670" cy="3225796"/>
        </p:xfrm>
        <a:graphic>
          <a:graphicData uri="http://schemas.openxmlformats.org/drawingml/2006/table">
            <a:tbl>
              <a:tblPr firstRow="1" firstCol="1" bandRow="1">
                <a:tableStyleId>{5C22544A-7EE6-4342-B048-85BDC9FD1C3A}</a:tableStyleId>
              </a:tblPr>
              <a:tblGrid>
                <a:gridCol w="1150044">
                  <a:extLst>
                    <a:ext uri="{9D8B030D-6E8A-4147-A177-3AD203B41FA5}">
                      <a16:colId xmlns:a16="http://schemas.microsoft.com/office/drawing/2014/main" val="20000"/>
                    </a:ext>
                  </a:extLst>
                </a:gridCol>
                <a:gridCol w="4610420">
                  <a:extLst>
                    <a:ext uri="{9D8B030D-6E8A-4147-A177-3AD203B41FA5}">
                      <a16:colId xmlns:a16="http://schemas.microsoft.com/office/drawing/2014/main" val="20001"/>
                    </a:ext>
                  </a:extLst>
                </a:gridCol>
                <a:gridCol w="2451206">
                  <a:extLst>
                    <a:ext uri="{9D8B030D-6E8A-4147-A177-3AD203B41FA5}">
                      <a16:colId xmlns:a16="http://schemas.microsoft.com/office/drawing/2014/main" val="20002"/>
                    </a:ext>
                  </a:extLst>
                </a:gridCol>
              </a:tblGrid>
              <a:tr h="286620">
                <a:tc>
                  <a:txBody>
                    <a:bodyPr/>
                    <a:lstStyle/>
                    <a:p>
                      <a:pPr marL="0" marR="0" algn="ctr">
                        <a:spcBef>
                          <a:spcPts val="0"/>
                        </a:spcBef>
                        <a:spcAft>
                          <a:spcPts val="0"/>
                        </a:spcAft>
                      </a:pPr>
                      <a:r>
                        <a:rPr lang="en-US" sz="1600" b="1" dirty="0">
                          <a:effectLst/>
                          <a:latin typeface="+mn-lt"/>
                        </a:rPr>
                        <a:t>Year</a:t>
                      </a:r>
                      <a:endParaRPr lang="en-US" sz="1600" b="1" dirty="0">
                        <a:effectLst/>
                        <a:latin typeface="+mn-lt"/>
                        <a:ea typeface="Calibri"/>
                        <a:cs typeface="Times New Roman"/>
                      </a:endParaRPr>
                    </a:p>
                  </a:txBody>
                  <a:tcPr marL="68580" marR="68580" marT="0" marB="0"/>
                </a:tc>
                <a:tc>
                  <a:txBody>
                    <a:bodyPr/>
                    <a:lstStyle/>
                    <a:p>
                      <a:pPr marL="0" marR="0" algn="ctr">
                        <a:spcBef>
                          <a:spcPts val="0"/>
                        </a:spcBef>
                        <a:spcAft>
                          <a:spcPts val="0"/>
                        </a:spcAft>
                      </a:pPr>
                      <a:r>
                        <a:rPr lang="en-US" sz="1600" b="1" dirty="0">
                          <a:effectLst/>
                          <a:latin typeface="+mn-lt"/>
                        </a:rPr>
                        <a:t>Subject</a:t>
                      </a:r>
                      <a:endParaRPr lang="en-US" sz="1600" b="1" dirty="0">
                        <a:effectLst/>
                        <a:latin typeface="+mn-lt"/>
                        <a:ea typeface="Calibri"/>
                        <a:cs typeface="Times New Roman"/>
                      </a:endParaRPr>
                    </a:p>
                  </a:txBody>
                  <a:tcPr marL="68580" marR="68580" marT="0" marB="0">
                    <a:lnB w="381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mn-lt"/>
                        </a:rPr>
                        <a:t>Grade Level</a:t>
                      </a:r>
                      <a:endParaRPr lang="en-US" sz="1600" b="1" dirty="0">
                        <a:effectLst/>
                        <a:latin typeface="+mn-lt"/>
                        <a:ea typeface="Calibri"/>
                        <a:cs typeface="Times New Roman"/>
                      </a:endParaRPr>
                    </a:p>
                  </a:txBody>
                  <a:tcPr marL="68580" marR="68580" marT="0" marB="0">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920564">
                <a:tc rowSpan="8">
                  <a:txBody>
                    <a:bodyPr/>
                    <a:lstStyle/>
                    <a:p>
                      <a:pPr marL="0" marR="0" algn="ctr">
                        <a:spcBef>
                          <a:spcPts val="0"/>
                        </a:spcBef>
                        <a:spcAft>
                          <a:spcPts val="0"/>
                        </a:spcAft>
                      </a:pPr>
                      <a:r>
                        <a:rPr lang="en-US" sz="1600" b="1" dirty="0">
                          <a:effectLst/>
                          <a:latin typeface="+mn-lt"/>
                        </a:rPr>
                        <a:t> </a:t>
                      </a:r>
                    </a:p>
                    <a:p>
                      <a:pPr marL="0" marR="0" algn="ctr">
                        <a:spcBef>
                          <a:spcPts val="0"/>
                        </a:spcBef>
                        <a:spcAft>
                          <a:spcPts val="0"/>
                        </a:spcAft>
                      </a:pPr>
                      <a:r>
                        <a:rPr lang="en-US" sz="1600" b="1" dirty="0">
                          <a:effectLst/>
                          <a:latin typeface="+mn-lt"/>
                        </a:rPr>
                        <a:t> </a:t>
                      </a:r>
                    </a:p>
                    <a:p>
                      <a:pPr marL="0" marR="0" algn="ctr">
                        <a:spcBef>
                          <a:spcPts val="0"/>
                        </a:spcBef>
                        <a:spcAft>
                          <a:spcPts val="0"/>
                        </a:spcAft>
                      </a:pPr>
                      <a:r>
                        <a:rPr lang="en-US" sz="1600" b="1" dirty="0">
                          <a:effectLst/>
                          <a:latin typeface="+mn-lt"/>
                        </a:rPr>
                        <a:t> </a:t>
                      </a:r>
                    </a:p>
                    <a:p>
                      <a:pPr marL="0" marR="0" algn="ctr">
                        <a:spcBef>
                          <a:spcPts val="0"/>
                        </a:spcBef>
                        <a:spcAft>
                          <a:spcPts val="0"/>
                        </a:spcAft>
                      </a:pPr>
                      <a:r>
                        <a:rPr lang="en-US" sz="1600" b="1" dirty="0">
                          <a:effectLst/>
                          <a:latin typeface="+mn-lt"/>
                        </a:rPr>
                        <a:t> </a:t>
                      </a:r>
                    </a:p>
                    <a:p>
                      <a:pPr marL="0" marR="0" algn="ctr">
                        <a:spcBef>
                          <a:spcPts val="0"/>
                        </a:spcBef>
                        <a:spcAft>
                          <a:spcPts val="0"/>
                        </a:spcAft>
                      </a:pPr>
                      <a:r>
                        <a:rPr lang="en-US" sz="1600" b="1" dirty="0">
                          <a:effectLst/>
                          <a:latin typeface="+mn-lt"/>
                        </a:rPr>
                        <a:t> </a:t>
                      </a:r>
                    </a:p>
                    <a:p>
                      <a:pPr marL="0" marR="0" algn="ctr">
                        <a:spcBef>
                          <a:spcPts val="0"/>
                        </a:spcBef>
                        <a:spcAft>
                          <a:spcPts val="0"/>
                        </a:spcAft>
                      </a:pPr>
                      <a:r>
                        <a:rPr lang="en-US" sz="1600" b="1" dirty="0">
                          <a:effectLst/>
                          <a:latin typeface="+mn-lt"/>
                        </a:rPr>
                        <a:t>2022-2023</a:t>
                      </a:r>
                      <a:endParaRPr lang="en-US" sz="1600" b="1" dirty="0">
                        <a:effectLst/>
                        <a:latin typeface="+mn-lt"/>
                        <a:ea typeface="Calibri"/>
                        <a:cs typeface="Times New Roman"/>
                      </a:endParaRPr>
                    </a:p>
                  </a:txBody>
                  <a:tcPr marL="68580" marR="68580" marT="0" marB="0">
                    <a:lnR w="28575" cap="flat" cmpd="sng" algn="ctr">
                      <a:solidFill>
                        <a:schemeClr val="tx1">
                          <a:lumMod val="90000"/>
                          <a:lumOff val="10000"/>
                        </a:schemeClr>
                      </a:solidFill>
                      <a:prstDash val="solid"/>
                      <a:round/>
                      <a:headEnd type="none" w="med" len="med"/>
                      <a:tailEnd type="none" w="med" len="med"/>
                    </a:lnR>
                  </a:tcPr>
                </a:tc>
                <a:tc>
                  <a:txBody>
                    <a:bodyPr/>
                    <a:lstStyle/>
                    <a:p>
                      <a:pPr marL="0" marR="0" algn="ctr">
                        <a:spcBef>
                          <a:spcPts val="0"/>
                        </a:spcBef>
                        <a:spcAft>
                          <a:spcPts val="0"/>
                        </a:spcAft>
                      </a:pPr>
                      <a:r>
                        <a:rPr lang="en-US" sz="1600" b="1" dirty="0">
                          <a:effectLst/>
                          <a:latin typeface="+mn-lt"/>
                        </a:rPr>
                        <a:t>NSCAS</a:t>
                      </a:r>
                      <a:r>
                        <a:rPr lang="en-US" sz="1600" b="1" baseline="0" dirty="0">
                          <a:effectLst/>
                          <a:latin typeface="+mn-lt"/>
                        </a:rPr>
                        <a:t> </a:t>
                      </a:r>
                      <a:r>
                        <a:rPr lang="en-US" sz="1600" b="1" dirty="0">
                          <a:effectLst/>
                          <a:latin typeface="+mn-lt"/>
                        </a:rPr>
                        <a:t>Growth Fall, Winter, &amp; Spring</a:t>
                      </a:r>
                    </a:p>
                    <a:p>
                      <a:pPr marL="0" marR="0" algn="ctr">
                        <a:spcBef>
                          <a:spcPts val="0"/>
                        </a:spcBef>
                        <a:spcAft>
                          <a:spcPts val="0"/>
                        </a:spcAft>
                      </a:pPr>
                      <a:r>
                        <a:rPr lang="en-US" sz="1600" b="1" dirty="0">
                          <a:effectLst/>
                          <a:latin typeface="+mn-lt"/>
                        </a:rPr>
                        <a:t>English Language Arts &amp; Mathematics</a:t>
                      </a:r>
                      <a:endParaRPr lang="en-US" sz="1600" b="1" dirty="0">
                        <a:effectLst/>
                        <a:latin typeface="+mn-lt"/>
                        <a:cs typeface="Times New Roman"/>
                      </a:endParaRPr>
                    </a:p>
                  </a:txBody>
                  <a:tcPr marL="68580" marR="68580" marT="0" marB="0" anchor="ctr">
                    <a:lnL w="28575" cap="flat" cmpd="sng" algn="ctr">
                      <a:solidFill>
                        <a:schemeClr val="tx1">
                          <a:lumMod val="90000"/>
                          <a:lumOff val="10000"/>
                        </a:schemeClr>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endParaRPr lang="en-US" sz="1600" b="1" dirty="0">
                        <a:effectLst/>
                        <a:latin typeface="+mn-lt"/>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dirty="0">
                          <a:effectLst/>
                          <a:latin typeface="+mn-lt"/>
                        </a:rPr>
                        <a:t>3-8</a:t>
                      </a:r>
                    </a:p>
                    <a:p>
                      <a:pPr marL="0" marR="0" algn="ctr">
                        <a:spcBef>
                          <a:spcPts val="0"/>
                        </a:spcBef>
                        <a:spcAft>
                          <a:spcPts val="0"/>
                        </a:spcAft>
                      </a:pPr>
                      <a:endParaRPr lang="en-US" sz="1600" b="1" dirty="0">
                        <a:effectLst/>
                        <a:latin typeface="+mn-lt"/>
                      </a:endParaRPr>
                    </a:p>
                    <a:p>
                      <a:pPr marL="0" marR="0" algn="ctr">
                        <a:spcBef>
                          <a:spcPts val="0"/>
                        </a:spcBef>
                        <a:spcAft>
                          <a:spcPts val="0"/>
                        </a:spcAft>
                      </a:pPr>
                      <a:r>
                        <a:rPr lang="en-US" sz="1600" b="1" dirty="0">
                          <a:effectLst/>
                          <a:latin typeface="+mn-lt"/>
                        </a:rPr>
                        <a:t>  </a:t>
                      </a:r>
                      <a:endParaRPr lang="en-US" sz="1600" b="1" dirty="0">
                        <a:effectLst/>
                        <a:latin typeface="+mn-lt"/>
                        <a:ea typeface="Calibri"/>
                        <a:cs typeface="Times New Roman"/>
                      </a:endParaRPr>
                    </a:p>
                  </a:txBody>
                  <a:tcPr marL="68580" marR="68580" marT="0" marB="0" anchor="ctr">
                    <a:lnR w="28575" cap="flat" cmpd="sng" algn="ctr">
                      <a:solidFill>
                        <a:schemeClr val="tx1">
                          <a:lumMod val="90000"/>
                          <a:lumOff val="10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0">
                <a:tc vMerge="1">
                  <a:txBody>
                    <a:bodyPr/>
                    <a:lstStyle/>
                    <a:p>
                      <a:endParaRPr lang="en-US"/>
                    </a:p>
                  </a:txBody>
                  <a:tcPr/>
                </a:tc>
                <a:tc>
                  <a:txBody>
                    <a:bodyPr/>
                    <a:lstStyle/>
                    <a:p>
                      <a:pPr marL="0" marR="0" algn="ctr">
                        <a:spcBef>
                          <a:spcPts val="0"/>
                        </a:spcBef>
                        <a:spcAft>
                          <a:spcPts val="0"/>
                        </a:spcAft>
                      </a:pPr>
                      <a:r>
                        <a:rPr lang="en-US" sz="1600" b="1" dirty="0">
                          <a:effectLst/>
                          <a:latin typeface="+mn-lt"/>
                        </a:rPr>
                        <a:t>NSCAS</a:t>
                      </a:r>
                      <a:r>
                        <a:rPr lang="en-US" sz="1600" b="1" baseline="0" dirty="0">
                          <a:effectLst/>
                          <a:latin typeface="+mn-lt"/>
                        </a:rPr>
                        <a:t> General </a:t>
                      </a:r>
                      <a:r>
                        <a:rPr lang="en-US" sz="1600" b="1" dirty="0">
                          <a:effectLst/>
                          <a:latin typeface="+mn-lt"/>
                        </a:rPr>
                        <a:t>Science</a:t>
                      </a:r>
                      <a:endParaRPr lang="en-US" sz="1600" b="1" dirty="0">
                        <a:effectLst/>
                        <a:latin typeface="+mn-lt"/>
                        <a:ea typeface="Calibri"/>
                        <a:cs typeface="Times New Roman"/>
                      </a:endParaRPr>
                    </a:p>
                  </a:txBody>
                  <a:tcPr marL="68580" marR="68580" marT="0" marB="0" anchor="ctr">
                    <a:lnB w="38100" cap="flat" cmpd="sng" algn="ctr">
                      <a:solidFill>
                        <a:schemeClr val="tx1">
                          <a:lumMod val="90000"/>
                          <a:lumOff val="10000"/>
                        </a:schemeClr>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a:effectLst/>
                          <a:latin typeface="+mn-lt"/>
                        </a:rPr>
                        <a:t>5 and 8</a:t>
                      </a:r>
                    </a:p>
                  </a:txBody>
                  <a:tcPr marL="68580" marR="68580" marT="0" marB="0" anchor="ctr">
                    <a:lnR w="28575" cap="flat" cmpd="sng" algn="ctr">
                      <a:solidFill>
                        <a:schemeClr val="tx1">
                          <a:lumMod val="90000"/>
                          <a:lumOff val="10000"/>
                        </a:schemeClr>
                      </a:solidFill>
                      <a:prstDash val="solid"/>
                      <a:round/>
                      <a:headEnd type="none" w="med" len="med"/>
                      <a:tailEnd type="none" w="med" len="med"/>
                    </a:lnR>
                    <a:lnB w="38100" cap="flat" cmpd="sng" algn="ctr">
                      <a:solidFill>
                        <a:schemeClr val="tx1">
                          <a:lumMod val="90000"/>
                          <a:lumOff val="10000"/>
                        </a:schemeClr>
                      </a:solidFill>
                      <a:prstDash val="solid"/>
                      <a:round/>
                      <a:headEnd type="none" w="med" len="med"/>
                      <a:tailEnd type="none" w="med" len="med"/>
                    </a:lnB>
                  </a:tcPr>
                </a:tc>
                <a:extLst>
                  <a:ext uri="{0D108BD9-81ED-4DB2-BD59-A6C34878D82A}">
                    <a16:rowId xmlns:a16="http://schemas.microsoft.com/office/drawing/2014/main" val="10004"/>
                  </a:ext>
                </a:extLst>
              </a:tr>
              <a:tr h="276129">
                <a:tc vMerge="1">
                  <a:txBody>
                    <a:bodyPr/>
                    <a:lstStyle/>
                    <a:p>
                      <a:endParaRPr lang="en-US"/>
                    </a:p>
                  </a:txBody>
                  <a:tcPr/>
                </a:tc>
                <a:tc>
                  <a:txBody>
                    <a:bodyPr/>
                    <a:lstStyle/>
                    <a:p>
                      <a:pPr marL="0" marR="0" algn="ctr">
                        <a:spcBef>
                          <a:spcPts val="0"/>
                        </a:spcBef>
                        <a:spcAft>
                          <a:spcPts val="0"/>
                        </a:spcAft>
                      </a:pPr>
                      <a:r>
                        <a:rPr lang="en-US" sz="1600" b="1" dirty="0">
                          <a:effectLst/>
                          <a:latin typeface="+mn-lt"/>
                        </a:rPr>
                        <a:t>NSCAS</a:t>
                      </a:r>
                      <a:r>
                        <a:rPr lang="en-US" sz="1600" b="1" baseline="0" dirty="0">
                          <a:effectLst/>
                          <a:latin typeface="+mn-lt"/>
                        </a:rPr>
                        <a:t> </a:t>
                      </a:r>
                      <a:r>
                        <a:rPr lang="en-US" sz="1600" b="1" dirty="0">
                          <a:effectLst/>
                          <a:latin typeface="+mn-lt"/>
                        </a:rPr>
                        <a:t>Alternate Summative Assessments</a:t>
                      </a:r>
                      <a:endParaRPr lang="en-US" sz="1600" b="1" dirty="0">
                        <a:effectLst/>
                        <a:latin typeface="+mn-lt"/>
                        <a:ea typeface="Calibri"/>
                        <a:cs typeface="Times New Roman"/>
                      </a:endParaRPr>
                    </a:p>
                  </a:txBody>
                  <a:tcPr marL="68580" marR="68580" marT="0" marB="0" anchor="ctr">
                    <a:lnL w="28575" cap="flat" cmpd="sng" algn="ctr">
                      <a:solidFill>
                        <a:schemeClr val="tx1">
                          <a:lumMod val="90000"/>
                          <a:lumOff val="10000"/>
                        </a:schemeClr>
                      </a:solidFill>
                      <a:prstDash val="solid"/>
                      <a:round/>
                      <a:headEnd type="none" w="med" len="med"/>
                      <a:tailEnd type="none" w="med" len="med"/>
                    </a:lnL>
                    <a:lnT w="38100" cap="flat" cmpd="sng" algn="ctr">
                      <a:solidFill>
                        <a:schemeClr val="tx1">
                          <a:lumMod val="90000"/>
                          <a:lumOff val="10000"/>
                        </a:schemeClr>
                      </a:solidFill>
                      <a:prstDash val="solid"/>
                      <a:round/>
                      <a:headEnd type="none" w="med" len="med"/>
                      <a:tailEnd type="none" w="med" len="med"/>
                    </a:lnT>
                  </a:tcPr>
                </a:tc>
                <a:tc rowSpan="3">
                  <a:txBody>
                    <a:bodyPr/>
                    <a:lstStyle/>
                    <a:p>
                      <a:pPr marL="0" marR="0" algn="ctr">
                        <a:spcBef>
                          <a:spcPts val="0"/>
                        </a:spcBef>
                        <a:spcAft>
                          <a:spcPts val="0"/>
                        </a:spcAft>
                      </a:pPr>
                      <a:r>
                        <a:rPr lang="en-US" sz="1600" b="1" dirty="0">
                          <a:effectLst/>
                          <a:latin typeface="+mn-lt"/>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dirty="0">
                          <a:effectLst/>
                          <a:latin typeface="+mn-lt"/>
                        </a:rPr>
                        <a:t>3-8 &amp;  High School*</a:t>
                      </a:r>
                      <a:endParaRPr lang="en-US" sz="1600" b="1" dirty="0">
                        <a:effectLst/>
                        <a:latin typeface="+mn-lt"/>
                        <a:ea typeface="Calibri"/>
                        <a:cs typeface="Times New Roman"/>
                      </a:endParaRPr>
                    </a:p>
                    <a:p>
                      <a:pPr marL="0" marR="0" algn="ctr">
                        <a:spcBef>
                          <a:spcPts val="0"/>
                        </a:spcBef>
                        <a:spcAft>
                          <a:spcPts val="0"/>
                        </a:spcAft>
                      </a:pPr>
                      <a:r>
                        <a:rPr lang="en-US" sz="1600" b="1" dirty="0">
                          <a:effectLst/>
                          <a:latin typeface="+mn-lt"/>
                        </a:rPr>
                        <a:t> </a:t>
                      </a:r>
                    </a:p>
                  </a:txBody>
                  <a:tcPr marL="68580" marR="68580" marT="0" marB="0" anchor="ctr">
                    <a:lnR w="28575" cap="flat" cmpd="sng" algn="ctr">
                      <a:solidFill>
                        <a:schemeClr val="tx1">
                          <a:lumMod val="90000"/>
                          <a:lumOff val="10000"/>
                        </a:schemeClr>
                      </a:solidFill>
                      <a:prstDash val="solid"/>
                      <a:round/>
                      <a:headEnd type="none" w="med" len="med"/>
                      <a:tailEnd type="none" w="med" len="med"/>
                    </a:lnR>
                    <a:lnT w="38100" cap="flat" cmpd="sng" algn="ctr">
                      <a:solidFill>
                        <a:schemeClr val="tx1">
                          <a:lumMod val="90000"/>
                          <a:lumOff val="10000"/>
                        </a:schemeClr>
                      </a:solidFill>
                      <a:prstDash val="solid"/>
                      <a:round/>
                      <a:headEnd type="none" w="med" len="med"/>
                      <a:tailEnd type="none" w="med" len="med"/>
                    </a:lnT>
                  </a:tcPr>
                </a:tc>
                <a:extLst>
                  <a:ext uri="{0D108BD9-81ED-4DB2-BD59-A6C34878D82A}">
                    <a16:rowId xmlns:a16="http://schemas.microsoft.com/office/drawing/2014/main" val="10005"/>
                  </a:ext>
                </a:extLst>
              </a:tr>
              <a:tr h="276626">
                <a:tc vMerge="1">
                  <a:txBody>
                    <a:bodyPr/>
                    <a:lstStyle/>
                    <a:p>
                      <a:endParaRPr lang="en-US"/>
                    </a:p>
                  </a:txBody>
                  <a:tcPr/>
                </a:tc>
                <a:tc>
                  <a:txBody>
                    <a:bodyPr/>
                    <a:lstStyle/>
                    <a:p>
                      <a:pPr marL="0" marR="0" algn="ctr">
                        <a:spcBef>
                          <a:spcPts val="0"/>
                        </a:spcBef>
                        <a:spcAft>
                          <a:spcPts val="0"/>
                        </a:spcAft>
                      </a:pPr>
                      <a:r>
                        <a:rPr lang="en-US" sz="1600" b="1" dirty="0">
                          <a:effectLst/>
                          <a:latin typeface="+mn-lt"/>
                        </a:rPr>
                        <a:t>NSCAS-AA English Language Arts</a:t>
                      </a:r>
                      <a:endParaRPr lang="en-US" sz="1600" b="1" dirty="0">
                        <a:effectLst/>
                        <a:latin typeface="+mn-lt"/>
                        <a:ea typeface="Calibri"/>
                        <a:cs typeface="Times New Roman"/>
                      </a:endParaRPr>
                    </a:p>
                  </a:txBody>
                  <a:tcPr marL="68580" marR="68580" marT="0" marB="0" anchor="ctr">
                    <a:lnL w="28575" cap="flat" cmpd="sng" algn="ctr">
                      <a:solidFill>
                        <a:schemeClr val="tx1">
                          <a:lumMod val="90000"/>
                          <a:lumOff val="10000"/>
                        </a:schemeClr>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10006"/>
                  </a:ext>
                </a:extLst>
              </a:tr>
              <a:tr h="307361">
                <a:tc vMerge="1">
                  <a:txBody>
                    <a:bodyPr/>
                    <a:lstStyle/>
                    <a:p>
                      <a:endParaRPr lang="en-US"/>
                    </a:p>
                  </a:txBody>
                  <a:tcPr/>
                </a:tc>
                <a:tc>
                  <a:txBody>
                    <a:bodyPr/>
                    <a:lstStyle/>
                    <a:p>
                      <a:pPr marL="0" marR="0" algn="ctr">
                        <a:spcBef>
                          <a:spcPts val="0"/>
                        </a:spcBef>
                        <a:spcAft>
                          <a:spcPts val="0"/>
                        </a:spcAft>
                      </a:pPr>
                      <a:r>
                        <a:rPr lang="en-US" sz="1600" b="1" dirty="0">
                          <a:effectLst/>
                          <a:latin typeface="+mn-lt"/>
                        </a:rPr>
                        <a:t>NSCAS-AA Mathematics</a:t>
                      </a:r>
                      <a:endParaRPr lang="en-US" sz="1600" b="1" dirty="0">
                        <a:effectLst/>
                        <a:latin typeface="+mn-lt"/>
                        <a:ea typeface="Calibri"/>
                        <a:cs typeface="Times New Roman"/>
                      </a:endParaRPr>
                    </a:p>
                  </a:txBody>
                  <a:tcPr marL="68580" marR="68580" marT="0" marB="0" anchor="ctr">
                    <a:lnL w="28575" cap="flat" cmpd="sng" algn="ctr">
                      <a:solidFill>
                        <a:schemeClr val="tx1">
                          <a:lumMod val="90000"/>
                          <a:lumOff val="10000"/>
                        </a:schemeClr>
                      </a:solidFill>
                      <a:prstDash val="solid"/>
                      <a:round/>
                      <a:headEnd type="none" w="med" len="med"/>
                      <a:tailEnd type="none" w="med" len="med"/>
                    </a:lnL>
                  </a:tcPr>
                </a:tc>
                <a:tc vMerge="1">
                  <a:txBody>
                    <a:bodyPr/>
                    <a:lstStyle/>
                    <a:p>
                      <a:endParaRPr lang="en-US"/>
                    </a:p>
                  </a:txBody>
                  <a:tcPr/>
                </a:tc>
                <a:extLst>
                  <a:ext uri="{0D108BD9-81ED-4DB2-BD59-A6C34878D82A}">
                    <a16:rowId xmlns:a16="http://schemas.microsoft.com/office/drawing/2014/main" val="10007"/>
                  </a:ext>
                </a:extLst>
              </a:tr>
              <a:tr h="286620">
                <a:tc vMerge="1">
                  <a:txBody>
                    <a:bodyPr/>
                    <a:lstStyle/>
                    <a:p>
                      <a:endParaRPr lang="en-US"/>
                    </a:p>
                  </a:txBody>
                  <a:tcPr/>
                </a:tc>
                <a:tc>
                  <a:txBody>
                    <a:bodyPr/>
                    <a:lstStyle/>
                    <a:p>
                      <a:pPr marL="0" marR="0" algn="ctr">
                        <a:spcBef>
                          <a:spcPts val="0"/>
                        </a:spcBef>
                        <a:spcAft>
                          <a:spcPts val="0"/>
                        </a:spcAft>
                      </a:pPr>
                      <a:r>
                        <a:rPr lang="en-US" sz="1600" b="1" dirty="0">
                          <a:effectLst/>
                          <a:latin typeface="+mn-lt"/>
                        </a:rPr>
                        <a:t>NSCAS-AA Science</a:t>
                      </a:r>
                      <a:endParaRPr lang="en-US" sz="1600" b="1" dirty="0">
                        <a:effectLst/>
                        <a:latin typeface="+mn-lt"/>
                        <a:ea typeface="Calibri"/>
                        <a:cs typeface="Times New Roman"/>
                      </a:endParaRPr>
                    </a:p>
                  </a:txBody>
                  <a:tcPr marL="68580" marR="68580" marT="0" marB="0" anchor="ctr">
                    <a:lnL w="28575" cap="flat" cmpd="sng" algn="ctr">
                      <a:solidFill>
                        <a:schemeClr val="tx1">
                          <a:lumMod val="90000"/>
                          <a:lumOff val="10000"/>
                        </a:schemeClr>
                      </a:solidFill>
                      <a:prstDash val="solid"/>
                      <a:round/>
                      <a:headEnd type="none" w="med" len="med"/>
                      <a:tailEnd type="none" w="med" len="med"/>
                    </a:lnL>
                    <a:lnB w="38100" cap="flat" cmpd="sng" algn="ctr">
                      <a:solidFill>
                        <a:schemeClr val="tx1">
                          <a:lumMod val="90000"/>
                          <a:lumOff val="10000"/>
                        </a:schemeClr>
                      </a:solidFill>
                      <a:prstDash val="solid"/>
                      <a:round/>
                      <a:headEnd type="none" w="med" len="med"/>
                      <a:tailEnd type="none" w="med" len="med"/>
                    </a:lnB>
                  </a:tcPr>
                </a:tc>
                <a:tc>
                  <a:txBody>
                    <a:bodyPr/>
                    <a:lstStyle/>
                    <a:p>
                      <a:pPr algn="ctr"/>
                      <a:r>
                        <a:rPr lang="en-US" sz="1600" b="1" dirty="0">
                          <a:latin typeface="+mn-lt"/>
                        </a:rPr>
                        <a:t>5, 8, and High School*</a:t>
                      </a:r>
                    </a:p>
                  </a:txBody>
                  <a:tcPr marL="68580" marR="68580" marT="0" marB="0" anchor="ctr">
                    <a:lnR w="28575" cap="flat" cmpd="sng" algn="ctr">
                      <a:solidFill>
                        <a:schemeClr val="tx1">
                          <a:lumMod val="90000"/>
                          <a:lumOff val="10000"/>
                        </a:schemeClr>
                      </a:solidFill>
                      <a:prstDash val="solid"/>
                      <a:round/>
                      <a:headEnd type="none" w="med" len="med"/>
                      <a:tailEnd type="none" w="med" len="med"/>
                    </a:lnR>
                    <a:lnB w="38100" cap="flat" cmpd="sng" algn="ctr">
                      <a:solidFill>
                        <a:schemeClr val="tx1">
                          <a:lumMod val="90000"/>
                          <a:lumOff val="10000"/>
                        </a:schemeClr>
                      </a:solidFill>
                      <a:prstDash val="solid"/>
                      <a:round/>
                      <a:headEnd type="none" w="med" len="med"/>
                      <a:tailEnd type="none" w="med" len="med"/>
                    </a:lnB>
                  </a:tcPr>
                </a:tc>
                <a:extLst>
                  <a:ext uri="{0D108BD9-81ED-4DB2-BD59-A6C34878D82A}">
                    <a16:rowId xmlns:a16="http://schemas.microsoft.com/office/drawing/2014/main" val="10008"/>
                  </a:ext>
                </a:extLst>
              </a:tr>
              <a:tr h="286620">
                <a:tc vMerge="1">
                  <a:txBody>
                    <a:bodyPr/>
                    <a:lstStyle/>
                    <a:p>
                      <a:endParaRPr lang="en-US"/>
                    </a:p>
                  </a:txBody>
                  <a:tcPr/>
                </a:tc>
                <a:tc>
                  <a:txBody>
                    <a:bodyPr/>
                    <a:lstStyle/>
                    <a:p>
                      <a:pPr marL="0" marR="0" algn="ctr">
                        <a:spcBef>
                          <a:spcPts val="0"/>
                        </a:spcBef>
                        <a:spcAft>
                          <a:spcPts val="0"/>
                        </a:spcAft>
                      </a:pPr>
                      <a:r>
                        <a:rPr lang="en-US" sz="1600" b="1" dirty="0">
                          <a:effectLst/>
                          <a:latin typeface="+mn-lt"/>
                        </a:rPr>
                        <a:t>NSCAS ACT</a:t>
                      </a:r>
                      <a:endParaRPr lang="en-US" sz="1600" b="1" dirty="0">
                        <a:effectLst/>
                        <a:latin typeface="+mn-lt"/>
                        <a:ea typeface="Calibri"/>
                        <a:cs typeface="Times New Roman"/>
                      </a:endParaRPr>
                    </a:p>
                  </a:txBody>
                  <a:tcPr marL="68580" marR="68580" marT="0" marB="0" anchor="ctr">
                    <a:lnL w="28575" cap="flat" cmpd="sng" algn="ctr">
                      <a:solidFill>
                        <a:schemeClr val="tx1">
                          <a:lumMod val="90000"/>
                          <a:lumOff val="10000"/>
                        </a:schemeClr>
                      </a:solidFill>
                      <a:prstDash val="solid"/>
                      <a:round/>
                      <a:headEnd type="none" w="med" len="med"/>
                      <a:tailEnd type="none" w="med" len="med"/>
                    </a:lnL>
                    <a:lnT w="38100" cap="flat" cmpd="sng" algn="ctr">
                      <a:solidFill>
                        <a:schemeClr val="tx1">
                          <a:lumMod val="90000"/>
                          <a:lumOff val="10000"/>
                        </a:schemeClr>
                      </a:solidFill>
                      <a:prstDash val="solid"/>
                      <a:round/>
                      <a:headEnd type="none" w="med" len="med"/>
                      <a:tailEnd type="none" w="med" len="med"/>
                    </a:lnT>
                    <a:lnB w="38100" cap="flat" cmpd="sng" algn="ctr">
                      <a:solidFill>
                        <a:schemeClr val="tx1">
                          <a:lumMod val="90000"/>
                          <a:lumOff val="10000"/>
                        </a:schemeClr>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mn-lt"/>
                        </a:rPr>
                        <a:t>High School*</a:t>
                      </a:r>
                      <a:endParaRPr lang="en-US" sz="1600" b="1" dirty="0">
                        <a:effectLst/>
                        <a:latin typeface="+mn-lt"/>
                        <a:ea typeface="Calibri"/>
                        <a:cs typeface="Times New Roman"/>
                      </a:endParaRPr>
                    </a:p>
                  </a:txBody>
                  <a:tcPr marL="68580" marR="68580" marT="0" marB="0" anchor="ctr">
                    <a:lnR w="28575" cap="flat" cmpd="sng" algn="ctr">
                      <a:solidFill>
                        <a:schemeClr val="tx1">
                          <a:lumMod val="90000"/>
                          <a:lumOff val="10000"/>
                        </a:schemeClr>
                      </a:solidFill>
                      <a:prstDash val="solid"/>
                      <a:round/>
                      <a:headEnd type="none" w="med" len="med"/>
                      <a:tailEnd type="none" w="med" len="med"/>
                    </a:lnR>
                    <a:lnT w="38100" cap="flat" cmpd="sng" algn="ctr">
                      <a:solidFill>
                        <a:schemeClr val="tx1">
                          <a:lumMod val="90000"/>
                          <a:lumOff val="10000"/>
                        </a:schemeClr>
                      </a:solidFill>
                      <a:prstDash val="solid"/>
                      <a:round/>
                      <a:headEnd type="none" w="med" len="med"/>
                      <a:tailEnd type="none" w="med" len="med"/>
                    </a:lnT>
                    <a:lnB w="38100" cap="flat" cmpd="sng" algn="ctr">
                      <a:solidFill>
                        <a:schemeClr val="tx1">
                          <a:lumMod val="90000"/>
                          <a:lumOff val="10000"/>
                        </a:schemeClr>
                      </a:solidFill>
                      <a:prstDash val="solid"/>
                      <a:round/>
                      <a:headEnd type="none" w="med" len="med"/>
                      <a:tailEnd type="none" w="med" len="med"/>
                    </a:lnB>
                  </a:tcPr>
                </a:tc>
                <a:extLst>
                  <a:ext uri="{0D108BD9-81ED-4DB2-BD59-A6C34878D82A}">
                    <a16:rowId xmlns:a16="http://schemas.microsoft.com/office/drawing/2014/main" val="10009"/>
                  </a:ext>
                </a:extLst>
              </a:tr>
              <a:tr h="286620">
                <a:tc vMerge="1">
                  <a:txBody>
                    <a:bodyPr/>
                    <a:lstStyle/>
                    <a:p>
                      <a:endParaRPr lang="en-US"/>
                    </a:p>
                  </a:txBody>
                  <a:tcPr/>
                </a:tc>
                <a:tc>
                  <a:txBody>
                    <a:bodyPr/>
                    <a:lstStyle/>
                    <a:p>
                      <a:pPr marL="0" marR="0" algn="ctr">
                        <a:spcBef>
                          <a:spcPts val="0"/>
                        </a:spcBef>
                        <a:spcAft>
                          <a:spcPts val="0"/>
                        </a:spcAft>
                      </a:pPr>
                      <a:r>
                        <a:rPr lang="en-US" sz="1600" b="1" dirty="0">
                          <a:effectLst/>
                          <a:latin typeface="+mn-lt"/>
                        </a:rPr>
                        <a:t>ELPA21 (For English</a:t>
                      </a:r>
                      <a:r>
                        <a:rPr lang="en-US" sz="1600" b="1" baseline="0" dirty="0">
                          <a:effectLst/>
                          <a:latin typeface="+mn-lt"/>
                        </a:rPr>
                        <a:t> Learners)</a:t>
                      </a:r>
                      <a:endParaRPr lang="en-US" sz="1600" b="1" dirty="0">
                        <a:effectLst/>
                        <a:latin typeface="+mn-lt"/>
                        <a:ea typeface="Calibri"/>
                        <a:cs typeface="Times New Roman"/>
                      </a:endParaRPr>
                    </a:p>
                  </a:txBody>
                  <a:tcPr marL="68580" marR="68580" marT="0" marB="0" anchor="ctr">
                    <a:lnL w="28575" cap="flat" cmpd="sng" algn="ctr">
                      <a:solidFill>
                        <a:schemeClr val="tx1">
                          <a:lumMod val="90000"/>
                          <a:lumOff val="10000"/>
                        </a:schemeClr>
                      </a:solidFill>
                      <a:prstDash val="solid"/>
                      <a:round/>
                      <a:headEnd type="none" w="med" len="med"/>
                      <a:tailEnd type="none" w="med" len="med"/>
                    </a:lnL>
                    <a:lnT w="38100" cap="flat" cmpd="sng" algn="ctr">
                      <a:solidFill>
                        <a:schemeClr val="tx1">
                          <a:lumMod val="90000"/>
                          <a:lumOff val="10000"/>
                        </a:schemeClr>
                      </a:solid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mn-lt"/>
                        </a:rPr>
                        <a:t>K-12</a:t>
                      </a:r>
                      <a:endParaRPr lang="en-US" sz="1600" b="1" dirty="0">
                        <a:effectLst/>
                        <a:latin typeface="+mn-lt"/>
                        <a:ea typeface="Calibri"/>
                        <a:cs typeface="Times New Roman"/>
                      </a:endParaRPr>
                    </a:p>
                  </a:txBody>
                  <a:tcPr marL="68580" marR="68580" marT="0" marB="0" anchor="ctr">
                    <a:lnR w="28575" cap="flat" cmpd="sng" algn="ctr">
                      <a:solidFill>
                        <a:schemeClr val="tx1">
                          <a:lumMod val="90000"/>
                          <a:lumOff val="10000"/>
                        </a:schemeClr>
                      </a:solidFill>
                      <a:prstDash val="solid"/>
                      <a:round/>
                      <a:headEnd type="none" w="med" len="med"/>
                      <a:tailEnd type="none" w="med" len="med"/>
                    </a:lnR>
                    <a:lnT w="38100" cap="flat" cmpd="sng" algn="ctr">
                      <a:solidFill>
                        <a:schemeClr val="tx1">
                          <a:lumMod val="90000"/>
                          <a:lumOff val="10000"/>
                        </a:schemeClr>
                      </a:solidFill>
                      <a:prstDash val="solid"/>
                      <a:round/>
                      <a:headEnd type="none" w="med" len="med"/>
                      <a:tailEnd type="none" w="med" len="med"/>
                    </a:lnT>
                    <a:lnB w="38100" cap="flat" cmpd="sng" algn="ctr">
                      <a:no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5" name="TextBox 4"/>
          <p:cNvSpPr txBox="1"/>
          <p:nvPr/>
        </p:nvSpPr>
        <p:spPr>
          <a:xfrm>
            <a:off x="279992" y="5550067"/>
            <a:ext cx="1782860" cy="307777"/>
          </a:xfrm>
          <a:prstGeom prst="rect">
            <a:avLst/>
          </a:prstGeom>
          <a:noFill/>
        </p:spPr>
        <p:txBody>
          <a:bodyPr wrap="none" rtlCol="0">
            <a:spAutoFit/>
          </a:bodyPr>
          <a:lstStyle/>
          <a:p>
            <a:r>
              <a:rPr lang="en-US" sz="1400" b="1" dirty="0"/>
              <a:t>*Third-Year Cohort</a:t>
            </a:r>
          </a:p>
        </p:txBody>
      </p:sp>
      <p:sp>
        <p:nvSpPr>
          <p:cNvPr id="6" name="TextBox 5"/>
          <p:cNvSpPr txBox="1"/>
          <p:nvPr/>
        </p:nvSpPr>
        <p:spPr>
          <a:xfrm>
            <a:off x="279992" y="1778202"/>
            <a:ext cx="8280021" cy="400110"/>
          </a:xfrm>
          <a:prstGeom prst="rect">
            <a:avLst/>
          </a:prstGeom>
          <a:noFill/>
        </p:spPr>
        <p:txBody>
          <a:bodyPr wrap="square" rtlCol="0">
            <a:spAutoFit/>
          </a:bodyPr>
          <a:lstStyle/>
          <a:p>
            <a:r>
              <a:rPr lang="en-US" sz="2000" b="1" dirty="0"/>
              <a:t>All security measures apply to the following assessments: </a:t>
            </a:r>
          </a:p>
        </p:txBody>
      </p:sp>
    </p:spTree>
    <p:custDataLst>
      <p:tags r:id="rId1"/>
    </p:custDataLst>
    <p:extLst>
      <p:ext uri="{BB962C8B-B14F-4D97-AF65-F5344CB8AC3E}">
        <p14:creationId xmlns:p14="http://schemas.microsoft.com/office/powerpoint/2010/main" val="2412389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Purpose for Test Security</a:t>
            </a:r>
          </a:p>
        </p:txBody>
      </p:sp>
      <p:sp>
        <p:nvSpPr>
          <p:cNvPr id="3" name="Content Placeholder 2"/>
          <p:cNvSpPr>
            <a:spLocks noGrp="1"/>
          </p:cNvSpPr>
          <p:nvPr>
            <p:ph idx="1"/>
          </p:nvPr>
        </p:nvSpPr>
        <p:spPr/>
        <p:txBody>
          <a:bodyPr>
            <a:normAutofit fontScale="92500" lnSpcReduction="20000"/>
          </a:bodyPr>
          <a:lstStyle/>
          <a:p>
            <a:pPr marL="0" indent="0">
              <a:buNone/>
            </a:pPr>
            <a:r>
              <a:rPr lang="en-US" altLang="en-US" dirty="0"/>
              <a:t>In a centralized testing process, it is critical that equity of opportunity, standardization of procedures and fairness to students, teachers, and districts are maintained. Therefore, the Nebraska Department of Education requires that all school districts place a high priority on test security and review the NSCAS Security procedures. Test security includes test maintenance and storage, training of test administrators, test administration, test ethics, and secure return/destruction of materials.</a:t>
            </a:r>
            <a:endParaRPr lang="en-US" altLang="en-US" b="1" dirty="0">
              <a:solidFill>
                <a:srgbClr val="0057A8"/>
              </a:solidFill>
            </a:endParaRPr>
          </a:p>
        </p:txBody>
      </p:sp>
    </p:spTree>
    <p:custDataLst>
      <p:tags r:id="rId1"/>
    </p:custDataLst>
    <p:extLst>
      <p:ext uri="{BB962C8B-B14F-4D97-AF65-F5344CB8AC3E}">
        <p14:creationId xmlns:p14="http://schemas.microsoft.com/office/powerpoint/2010/main" val="97483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Goals of Security Training</a:t>
            </a:r>
          </a:p>
        </p:txBody>
      </p:sp>
      <p:sp>
        <p:nvSpPr>
          <p:cNvPr id="3" name="Content Placeholder 2"/>
          <p:cNvSpPr>
            <a:spLocks noGrp="1"/>
          </p:cNvSpPr>
          <p:nvPr>
            <p:ph idx="1"/>
          </p:nvPr>
        </p:nvSpPr>
        <p:spPr>
          <a:xfrm>
            <a:off x="457200" y="1961350"/>
            <a:ext cx="8229600" cy="4708392"/>
          </a:xfrm>
        </p:spPr>
        <p:txBody>
          <a:bodyPr>
            <a:normAutofit fontScale="70000" lnSpcReduction="20000"/>
          </a:bodyPr>
          <a:lstStyle/>
          <a:p>
            <a:pPr>
              <a:spcAft>
                <a:spcPts val="1200"/>
              </a:spcAft>
              <a:buClr>
                <a:schemeClr val="accent1"/>
              </a:buClr>
              <a:buFont typeface="Wingdings" panose="05000000000000000000" pitchFamily="2" charset="2"/>
              <a:buChar char="§"/>
            </a:pPr>
            <a:r>
              <a:rPr lang="en-US" sz="3900" dirty="0"/>
              <a:t>To assure that all Nebraska students have the opportunity to be assessed appropriately, fairly, and in a secure manner.</a:t>
            </a:r>
          </a:p>
          <a:p>
            <a:pPr>
              <a:spcAft>
                <a:spcPts val="1200"/>
              </a:spcAft>
              <a:buClr>
                <a:schemeClr val="accent1"/>
              </a:buClr>
              <a:buFont typeface="Wingdings" panose="05000000000000000000" pitchFamily="2" charset="2"/>
              <a:buChar char="§"/>
            </a:pPr>
            <a:r>
              <a:rPr lang="en-US" sz="3900" dirty="0"/>
              <a:t>To assure that all Nebraska educators understand and follow the steps to develop and maintain a secure NSCAS testing process.</a:t>
            </a:r>
          </a:p>
          <a:p>
            <a:pPr>
              <a:spcAft>
                <a:spcPts val="1200"/>
              </a:spcAft>
              <a:buClr>
                <a:schemeClr val="accent1"/>
              </a:buClr>
              <a:buFont typeface="Wingdings" panose="05000000000000000000" pitchFamily="2" charset="2"/>
              <a:buChar char="§"/>
            </a:pPr>
            <a:r>
              <a:rPr lang="en-US" sz="3900" dirty="0"/>
              <a:t>To document the practices and procedures so that all staff will correctly follow the steps to assure the security of NSCAS testing.</a:t>
            </a:r>
          </a:p>
          <a:p>
            <a:endParaRPr lang="en-US" dirty="0"/>
          </a:p>
          <a:p>
            <a:endParaRPr lang="en-US" dirty="0"/>
          </a:p>
        </p:txBody>
      </p:sp>
    </p:spTree>
    <p:custDataLst>
      <p:tags r:id="rId1"/>
    </p:custDataLst>
    <p:extLst>
      <p:ext uri="{BB962C8B-B14F-4D97-AF65-F5344CB8AC3E}">
        <p14:creationId xmlns:p14="http://schemas.microsoft.com/office/powerpoint/2010/main" val="343810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Agenda</a:t>
            </a:r>
          </a:p>
        </p:txBody>
      </p:sp>
      <p:sp>
        <p:nvSpPr>
          <p:cNvPr id="3" name="Content Placeholder 2"/>
          <p:cNvSpPr>
            <a:spLocks noGrp="1"/>
          </p:cNvSpPr>
          <p:nvPr>
            <p:ph idx="1"/>
          </p:nvPr>
        </p:nvSpPr>
        <p:spPr>
          <a:xfrm>
            <a:off x="457200" y="1882588"/>
            <a:ext cx="8229600" cy="4243575"/>
          </a:xfrm>
        </p:spPr>
        <p:txBody>
          <a:bodyPr>
            <a:normAutofit/>
          </a:bodyPr>
          <a:lstStyle/>
          <a:p>
            <a:pPr marL="0" indent="0">
              <a:spcAft>
                <a:spcPts val="300"/>
              </a:spcAft>
              <a:buNone/>
            </a:pPr>
            <a:r>
              <a:rPr lang="en-US" sz="3000" dirty="0"/>
              <a:t>Section One:</a:t>
            </a:r>
          </a:p>
          <a:p>
            <a:pPr marL="0" indent="0">
              <a:spcAft>
                <a:spcPts val="1200"/>
              </a:spcAft>
              <a:buNone/>
            </a:pPr>
            <a:r>
              <a:rPr lang="en-US" sz="3000" dirty="0"/>
              <a:t>	</a:t>
            </a:r>
            <a:r>
              <a:rPr lang="en-US" sz="3000" b="1" dirty="0"/>
              <a:t>NSCAS Security Procedures</a:t>
            </a:r>
          </a:p>
          <a:p>
            <a:pPr marL="0" indent="0">
              <a:spcAft>
                <a:spcPts val="300"/>
              </a:spcAft>
              <a:buNone/>
            </a:pPr>
            <a:r>
              <a:rPr lang="en-US" sz="3000" dirty="0"/>
              <a:t>Section Two:</a:t>
            </a:r>
          </a:p>
          <a:p>
            <a:pPr marL="0" indent="0">
              <a:spcAft>
                <a:spcPts val="1200"/>
              </a:spcAft>
              <a:buNone/>
            </a:pPr>
            <a:r>
              <a:rPr lang="en-US" sz="3000" dirty="0"/>
              <a:t>	</a:t>
            </a:r>
            <a:r>
              <a:rPr lang="en-US" sz="3000" b="1" dirty="0"/>
              <a:t>NSCAS Testing Environment</a:t>
            </a:r>
          </a:p>
          <a:p>
            <a:pPr marL="0" indent="0">
              <a:spcAft>
                <a:spcPts val="300"/>
              </a:spcAft>
              <a:buNone/>
            </a:pPr>
            <a:r>
              <a:rPr lang="en-US" sz="3000" dirty="0"/>
              <a:t>Section Three:</a:t>
            </a:r>
          </a:p>
          <a:p>
            <a:pPr marL="0" indent="0">
              <a:spcAft>
                <a:spcPts val="600"/>
              </a:spcAft>
              <a:buNone/>
            </a:pPr>
            <a:r>
              <a:rPr lang="en-US" sz="3000" dirty="0"/>
              <a:t>	</a:t>
            </a:r>
            <a:r>
              <a:rPr lang="en-US" sz="3000" b="1" dirty="0"/>
              <a:t>NSCAS Test Administration</a:t>
            </a:r>
          </a:p>
        </p:txBody>
      </p:sp>
    </p:spTree>
    <p:custDataLst>
      <p:tags r:id="rId1"/>
    </p:custDataLst>
    <p:extLst>
      <p:ext uri="{BB962C8B-B14F-4D97-AF65-F5344CB8AC3E}">
        <p14:creationId xmlns:p14="http://schemas.microsoft.com/office/powerpoint/2010/main" val="548786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2" y="4406900"/>
            <a:ext cx="8421687" cy="1362075"/>
          </a:xfrm>
        </p:spPr>
        <p:txBody>
          <a:bodyPr/>
          <a:lstStyle/>
          <a:p>
            <a:r>
              <a:rPr lang="en-US" dirty="0">
                <a:solidFill>
                  <a:schemeClr val="accent1"/>
                </a:solidFill>
              </a:rPr>
              <a:t>NSCAS Security Procedures</a:t>
            </a:r>
          </a:p>
        </p:txBody>
      </p:sp>
      <p:sp>
        <p:nvSpPr>
          <p:cNvPr id="3" name="Content Placeholder 2"/>
          <p:cNvSpPr>
            <a:spLocks noGrp="1"/>
          </p:cNvSpPr>
          <p:nvPr>
            <p:ph type="body" idx="1"/>
          </p:nvPr>
        </p:nvSpPr>
        <p:spPr/>
        <p:txBody>
          <a:bodyPr/>
          <a:lstStyle/>
          <a:p>
            <a:r>
              <a:rPr lang="en-US" dirty="0">
                <a:solidFill>
                  <a:srgbClr val="FFC000"/>
                </a:solidFill>
              </a:rPr>
              <a:t>Test Administration Orientation for 2023-2024</a:t>
            </a:r>
          </a:p>
        </p:txBody>
      </p:sp>
    </p:spTree>
    <p:custDataLst>
      <p:tags r:id="rId1"/>
    </p:custDataLst>
    <p:extLst>
      <p:ext uri="{BB962C8B-B14F-4D97-AF65-F5344CB8AC3E}">
        <p14:creationId xmlns:p14="http://schemas.microsoft.com/office/powerpoint/2010/main" val="2903459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55067" y="2246810"/>
            <a:ext cx="5685962" cy="2215991"/>
          </a:xfrm>
          <a:prstGeom prst="rect">
            <a:avLst/>
          </a:prstGeom>
          <a:noFill/>
        </p:spPr>
        <p:txBody>
          <a:bodyPr wrap="square" rtlCol="0">
            <a:spAutoFit/>
          </a:bodyPr>
          <a:lstStyle/>
          <a:p>
            <a:pPr algn="ctr"/>
            <a:r>
              <a:rPr lang="en-US" sz="3000" dirty="0">
                <a:solidFill>
                  <a:schemeClr val="accent1"/>
                </a:solidFill>
              </a:rPr>
              <a:t>Following all NSCAS Security procedures will assure equitable testing </a:t>
            </a:r>
          </a:p>
          <a:p>
            <a:pPr algn="ctr"/>
            <a:r>
              <a:rPr lang="en-US" sz="3000" dirty="0">
                <a:solidFill>
                  <a:schemeClr val="accent1"/>
                </a:solidFill>
              </a:rPr>
              <a:t>for all students.</a:t>
            </a:r>
          </a:p>
          <a:p>
            <a:endParaRPr lang="en-US" dirty="0"/>
          </a:p>
        </p:txBody>
      </p:sp>
    </p:spTree>
    <p:custDataLst>
      <p:tags r:id="rId1"/>
    </p:custDataLst>
    <p:extLst>
      <p:ext uri="{BB962C8B-B14F-4D97-AF65-F5344CB8AC3E}">
        <p14:creationId xmlns:p14="http://schemas.microsoft.com/office/powerpoint/2010/main" val="3850845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dirty="0">
                <a:solidFill>
                  <a:schemeClr val="accent1"/>
                </a:solidFill>
              </a:rPr>
              <a:t>Districts are responsible for maintaining test security.</a:t>
            </a:r>
          </a:p>
        </p:txBody>
      </p:sp>
      <p:sp>
        <p:nvSpPr>
          <p:cNvPr id="3" name="Content Placeholder 2"/>
          <p:cNvSpPr>
            <a:spLocks noGrp="1"/>
          </p:cNvSpPr>
          <p:nvPr>
            <p:ph idx="1"/>
          </p:nvPr>
        </p:nvSpPr>
        <p:spPr>
          <a:xfrm>
            <a:off x="457200" y="1738513"/>
            <a:ext cx="8229600" cy="4525963"/>
          </a:xfrm>
        </p:spPr>
        <p:txBody>
          <a:bodyPr>
            <a:normAutofit fontScale="92500" lnSpcReduction="10000"/>
          </a:bodyPr>
          <a:lstStyle/>
          <a:p>
            <a:pPr>
              <a:buClr>
                <a:schemeClr val="accent1"/>
              </a:buClr>
              <a:buFont typeface="Wingdings" panose="05000000000000000000" pitchFamily="2" charset="2"/>
              <a:buChar char="§"/>
            </a:pPr>
            <a:r>
              <a:rPr lang="en-US" dirty="0"/>
              <a:t>Security procedures and documents are included in the NSCAS-testing manuals (Growth, Alternate, ACT &amp; ELPA 21), the SAA Update, and the NSCAS Security Manual.</a:t>
            </a:r>
          </a:p>
          <a:p>
            <a:pPr>
              <a:buClr>
                <a:schemeClr val="accent1"/>
              </a:buClr>
              <a:buFont typeface="Wingdings" panose="05000000000000000000" pitchFamily="2" charset="2"/>
              <a:buChar char="§"/>
            </a:pPr>
            <a:r>
              <a:rPr lang="en-US" dirty="0"/>
              <a:t>District Assessment Contacts and principals are to have submitted signed security agreements to NDE.</a:t>
            </a:r>
          </a:p>
          <a:p>
            <a:pPr>
              <a:buClr>
                <a:schemeClr val="accent1"/>
              </a:buClr>
              <a:buFont typeface="Wingdings" panose="05000000000000000000" pitchFamily="2" charset="2"/>
              <a:buChar char="§"/>
            </a:pPr>
            <a:r>
              <a:rPr lang="en-US" dirty="0"/>
              <a:t>The agreements outline principal and DAC security responsibilities.</a:t>
            </a:r>
          </a:p>
          <a:p>
            <a:endParaRPr lang="en-US" dirty="0"/>
          </a:p>
        </p:txBody>
      </p:sp>
    </p:spTree>
    <p:custDataLst>
      <p:tags r:id="rId1"/>
    </p:custDataLst>
    <p:extLst>
      <p:ext uri="{BB962C8B-B14F-4D97-AF65-F5344CB8AC3E}">
        <p14:creationId xmlns:p14="http://schemas.microsoft.com/office/powerpoint/2010/main" val="13330875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8"/>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NDE Theme">
      <a:dk1>
        <a:srgbClr val="1F1646"/>
      </a:dk1>
      <a:lt1>
        <a:sysClr val="window" lastClr="FFFFFF"/>
      </a:lt1>
      <a:dk2>
        <a:srgbClr val="1F1646"/>
      </a:dk2>
      <a:lt2>
        <a:srgbClr val="FFFFFF"/>
      </a:lt2>
      <a:accent1>
        <a:srgbClr val="001689"/>
      </a:accent1>
      <a:accent2>
        <a:srgbClr val="E74C3C"/>
      </a:accent2>
      <a:accent3>
        <a:srgbClr val="FF6C00"/>
      </a:accent3>
      <a:accent4>
        <a:srgbClr val="A15CBD"/>
      </a:accent4>
      <a:accent5>
        <a:srgbClr val="1ABC9C"/>
      </a:accent5>
      <a:accent6>
        <a:srgbClr val="FFCE00"/>
      </a:accent6>
      <a:hlink>
        <a:srgbClr val="001689"/>
      </a:hlink>
      <a:folHlink>
        <a:srgbClr val="3593D9"/>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7319</TotalTime>
  <Words>1492</Words>
  <Application>Microsoft Office PowerPoint</Application>
  <PresentationFormat>On-screen Show (4:3)</PresentationFormat>
  <Paragraphs>152</Paragraphs>
  <Slides>28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Century Gothic</vt:lpstr>
      <vt:lpstr>Wingdings</vt:lpstr>
      <vt:lpstr>Office Theme</vt:lpstr>
      <vt:lpstr>Nebraska Student-Centered Assessment System (NSCAS)</vt:lpstr>
      <vt:lpstr>Questions?</vt:lpstr>
      <vt:lpstr>NSCAS Administrations  for 2023-2024</vt:lpstr>
      <vt:lpstr>Purpose for Test Security</vt:lpstr>
      <vt:lpstr>Goals of Security Training</vt:lpstr>
      <vt:lpstr>Agenda</vt:lpstr>
      <vt:lpstr>NSCAS Security Procedures</vt:lpstr>
      <vt:lpstr>PowerPoint Presentation</vt:lpstr>
      <vt:lpstr>Districts are responsible for maintaining test security.</vt:lpstr>
      <vt:lpstr>NSCAS Security Procedures </vt:lpstr>
      <vt:lpstr>NSCAS Security Procedures</vt:lpstr>
      <vt:lpstr>NSCAS Security Procedures</vt:lpstr>
      <vt:lpstr>NSCAS Security Procedures</vt:lpstr>
      <vt:lpstr>NSCAS Security Procedures</vt:lpstr>
      <vt:lpstr>NSCAS Testing Environment</vt:lpstr>
      <vt:lpstr>PowerPoint Presentation</vt:lpstr>
      <vt:lpstr>NSCAS Testing Environment</vt:lpstr>
      <vt:lpstr>NSCAS Testing Environment</vt:lpstr>
      <vt:lpstr>NSCAS Testing Environment</vt:lpstr>
      <vt:lpstr>NSCAS Test Administration</vt:lpstr>
      <vt:lpstr>PowerPoint Presentation</vt:lpstr>
      <vt:lpstr>NSCAS Test Administration</vt:lpstr>
      <vt:lpstr>NSCAS Test Administration</vt:lpstr>
      <vt:lpstr>NSCAS Test Administration</vt:lpstr>
      <vt:lpstr>NSCAS Test Administration Answers to Frequently Asked Questions</vt:lpstr>
      <vt:lpstr>NSCAS Test Administration</vt:lpstr>
      <vt:lpstr>NSCAS Test Administration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Bieber</dc:creator>
  <cp:lastModifiedBy>Clark, Trudy</cp:lastModifiedBy>
  <cp:revision>52</cp:revision>
  <dcterms:created xsi:type="dcterms:W3CDTF">2015-03-03T20:12:18Z</dcterms:created>
  <dcterms:modified xsi:type="dcterms:W3CDTF">2023-08-04T12:32:53Z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707BF55A-DDDA-48D2-A4A3-DEEDCB957B43</vt:lpwstr>
  </property>
  <property fmtid="{D5CDD505-2E9C-101B-9397-08002B2CF9AE}" pid="3" name="ArticulatePath">
    <vt:lpwstr>NSCASTest-Administration-Orientation-20222023 (9)</vt:lpwstr>
  </property>
</Properties>
</file>